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2" r:id="rId4"/>
  </p:sldMasterIdLst>
  <p:sldIdLst>
    <p:sldId id="256" r:id="rId5"/>
    <p:sldId id="261" r:id="rId6"/>
    <p:sldId id="262" r:id="rId7"/>
    <p:sldId id="264" r:id="rId8"/>
    <p:sldId id="266" r:id="rId9"/>
    <p:sldId id="265" r:id="rId10"/>
    <p:sldId id="267"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8AEE62-9C1D-4322-8B74-24FF23C3044E}" v="100" vWet="104" dt="2022-07-01T10:30:12.789"/>
    <p1510:client id="{BA8F8CDD-5F89-8229-5178-ED4310F51DFB}" v="480" dt="2022-07-01T11:01:31.5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8D8939-FFE2-4EE8-A6B0-1DF48E9DADF4}"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90C6ECC7-0B98-495D-811F-FAC1D00C6E50}">
      <dgm:prSet/>
      <dgm:spPr/>
      <dgm:t>
        <a:bodyPr/>
        <a:lstStyle/>
        <a:p>
          <a:pPr rtl="0">
            <a:lnSpc>
              <a:spcPct val="100000"/>
            </a:lnSpc>
          </a:pPr>
          <a:r>
            <a:rPr lang="en-US"/>
            <a:t>In this presentation we will</a:t>
          </a:r>
          <a:r>
            <a:rPr lang="en-US">
              <a:latin typeface="Century Gothic" panose="020B0502020202020204"/>
            </a:rPr>
            <a:t> be</a:t>
          </a:r>
          <a:r>
            <a:rPr lang="en-US"/>
            <a:t> delivering </a:t>
          </a:r>
          <a:r>
            <a:rPr lang="en-US">
              <a:latin typeface="Century Gothic" panose="020B0502020202020204"/>
            </a:rPr>
            <a:t>a </a:t>
          </a:r>
          <a:r>
            <a:rPr lang="en-US"/>
            <a:t>research proposal.</a:t>
          </a:r>
          <a:r>
            <a:rPr lang="en-US">
              <a:latin typeface="Century Gothic" panose="020B0502020202020204"/>
            </a:rPr>
            <a:t> </a:t>
          </a:r>
          <a:endParaRPr lang="en-US"/>
        </a:p>
      </dgm:t>
    </dgm:pt>
    <dgm:pt modelId="{D5832B06-4F9E-41C6-A5DA-B7475166A50C}" type="parTrans" cxnId="{23D49D3E-0FFF-4873-99B2-C20F0F6DD318}">
      <dgm:prSet/>
      <dgm:spPr/>
      <dgm:t>
        <a:bodyPr/>
        <a:lstStyle/>
        <a:p>
          <a:endParaRPr lang="en-US"/>
        </a:p>
      </dgm:t>
    </dgm:pt>
    <dgm:pt modelId="{46D1C127-E1B0-42CB-A10F-6CF4393DF637}" type="sibTrans" cxnId="{23D49D3E-0FFF-4873-99B2-C20F0F6DD318}">
      <dgm:prSet/>
      <dgm:spPr/>
      <dgm:t>
        <a:bodyPr/>
        <a:lstStyle/>
        <a:p>
          <a:pPr>
            <a:lnSpc>
              <a:spcPct val="100000"/>
            </a:lnSpc>
          </a:pPr>
          <a:endParaRPr lang="en-US"/>
        </a:p>
      </dgm:t>
    </dgm:pt>
    <dgm:pt modelId="{B0957598-026D-4823-8AF5-6794C8626AA8}">
      <dgm:prSet/>
      <dgm:spPr/>
      <dgm:t>
        <a:bodyPr/>
        <a:lstStyle/>
        <a:p>
          <a:pPr rtl="0">
            <a:lnSpc>
              <a:spcPct val="100000"/>
            </a:lnSpc>
          </a:pPr>
          <a:r>
            <a:rPr lang="en-US"/>
            <a:t>We have worked together as a group and conducted research from a wide range of sources including articles, journals, </a:t>
          </a:r>
          <a:r>
            <a:rPr lang="en-US">
              <a:latin typeface="Century Gothic" panose="020B0502020202020204"/>
            </a:rPr>
            <a:t>books, websites</a:t>
          </a:r>
          <a:r>
            <a:rPr lang="en-US"/>
            <a:t> </a:t>
          </a:r>
          <a:r>
            <a:rPr lang="en-US">
              <a:latin typeface="Century Gothic" panose="020B0502020202020204"/>
            </a:rPr>
            <a:t>and </a:t>
          </a:r>
          <a:r>
            <a:rPr lang="en-US"/>
            <a:t>questionnaires to discuss how students use technology to collaborate at UWTSD.</a:t>
          </a:r>
        </a:p>
      </dgm:t>
    </dgm:pt>
    <dgm:pt modelId="{07CDC994-E04C-48D5-83FE-E51F85B8B5DC}" type="parTrans" cxnId="{03A2D99A-4201-472A-A6AA-BB280E172024}">
      <dgm:prSet/>
      <dgm:spPr/>
      <dgm:t>
        <a:bodyPr/>
        <a:lstStyle/>
        <a:p>
          <a:endParaRPr lang="en-US"/>
        </a:p>
      </dgm:t>
    </dgm:pt>
    <dgm:pt modelId="{28F65BE7-52FC-4153-84BF-D22DD62F1AA1}" type="sibTrans" cxnId="{03A2D99A-4201-472A-A6AA-BB280E172024}">
      <dgm:prSet/>
      <dgm:spPr/>
      <dgm:t>
        <a:bodyPr/>
        <a:lstStyle/>
        <a:p>
          <a:pPr>
            <a:lnSpc>
              <a:spcPct val="100000"/>
            </a:lnSpc>
          </a:pPr>
          <a:endParaRPr lang="en-US"/>
        </a:p>
      </dgm:t>
    </dgm:pt>
    <dgm:pt modelId="{15944715-0786-45E8-B923-C84CFD8A4767}">
      <dgm:prSet/>
      <dgm:spPr/>
      <dgm:t>
        <a:bodyPr/>
        <a:lstStyle/>
        <a:p>
          <a:pPr rtl="0">
            <a:lnSpc>
              <a:spcPct val="100000"/>
            </a:lnSpc>
          </a:pPr>
          <a:r>
            <a:rPr lang="en-US"/>
            <a:t>We have chosen to research</a:t>
          </a:r>
          <a:r>
            <a:rPr lang="en-US" b="0" i="0">
              <a:latin typeface="Century Gothic" panose="020B0502020202020204"/>
            </a:rPr>
            <a:t> </a:t>
          </a:r>
          <a:r>
            <a:rPr lang="en-US" b="1" i="1">
              <a:latin typeface="Century Gothic" panose="020B0502020202020204"/>
            </a:rPr>
            <a:t>“</a:t>
          </a:r>
          <a:r>
            <a:rPr lang="en-US" b="1" i="1"/>
            <a:t>Which digital tool is most used by students at UWTSD to collaborate together</a:t>
          </a:r>
          <a:r>
            <a:rPr lang="en-US" b="1" i="1">
              <a:latin typeface="Century Gothic" panose="020B0502020202020204"/>
            </a:rPr>
            <a:t>”?</a:t>
          </a:r>
          <a:endParaRPr lang="en-US"/>
        </a:p>
      </dgm:t>
    </dgm:pt>
    <dgm:pt modelId="{F8C17AA0-DD44-4BA5-973E-68AC84596919}" type="parTrans" cxnId="{46B4C5AE-CD30-428F-B5AC-8A56DD2D1ACE}">
      <dgm:prSet/>
      <dgm:spPr/>
      <dgm:t>
        <a:bodyPr/>
        <a:lstStyle/>
        <a:p>
          <a:endParaRPr lang="en-US"/>
        </a:p>
      </dgm:t>
    </dgm:pt>
    <dgm:pt modelId="{B5B5E32B-DDD8-46B5-921F-02C4543544CA}" type="sibTrans" cxnId="{46B4C5AE-CD30-428F-B5AC-8A56DD2D1ACE}">
      <dgm:prSet/>
      <dgm:spPr/>
      <dgm:t>
        <a:bodyPr/>
        <a:lstStyle/>
        <a:p>
          <a:endParaRPr lang="en-US"/>
        </a:p>
      </dgm:t>
    </dgm:pt>
    <dgm:pt modelId="{95BB2158-EC85-4C37-8080-1DC41B6C77A1}" type="pres">
      <dgm:prSet presAssocID="{FE8D8939-FFE2-4EE8-A6B0-1DF48E9DADF4}" presName="root" presStyleCnt="0">
        <dgm:presLayoutVars>
          <dgm:dir/>
          <dgm:resizeHandles val="exact"/>
        </dgm:presLayoutVars>
      </dgm:prSet>
      <dgm:spPr/>
    </dgm:pt>
    <dgm:pt modelId="{021ED8ED-24CF-465C-96BE-76940DF242BD}" type="pres">
      <dgm:prSet presAssocID="{FE8D8939-FFE2-4EE8-A6B0-1DF48E9DADF4}" presName="container" presStyleCnt="0">
        <dgm:presLayoutVars>
          <dgm:dir/>
          <dgm:resizeHandles val="exact"/>
        </dgm:presLayoutVars>
      </dgm:prSet>
      <dgm:spPr/>
    </dgm:pt>
    <dgm:pt modelId="{5D931072-1CAA-4123-9040-FDD1D53712DC}" type="pres">
      <dgm:prSet presAssocID="{90C6ECC7-0B98-495D-811F-FAC1D00C6E50}" presName="compNode" presStyleCnt="0"/>
      <dgm:spPr/>
    </dgm:pt>
    <dgm:pt modelId="{12DC2BB9-8685-45A9-A601-1F88A3523366}" type="pres">
      <dgm:prSet presAssocID="{90C6ECC7-0B98-495D-811F-FAC1D00C6E50}" presName="iconBgRect" presStyleLbl="bgShp" presStyleIdx="0" presStyleCnt="3"/>
      <dgm:spPr/>
    </dgm:pt>
    <dgm:pt modelId="{B25AEE58-EE3B-4A5B-A701-5C90CF56B33F}" type="pres">
      <dgm:prSet presAssocID="{90C6ECC7-0B98-495D-811F-FAC1D00C6E5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arget Audience"/>
        </a:ext>
      </dgm:extLst>
    </dgm:pt>
    <dgm:pt modelId="{8865B178-F18F-455A-9B62-7B561D0DFE77}" type="pres">
      <dgm:prSet presAssocID="{90C6ECC7-0B98-495D-811F-FAC1D00C6E50}" presName="spaceRect" presStyleCnt="0"/>
      <dgm:spPr/>
    </dgm:pt>
    <dgm:pt modelId="{6ADAC0DC-DB6F-4EB7-8F85-1AF6DE14AC5C}" type="pres">
      <dgm:prSet presAssocID="{90C6ECC7-0B98-495D-811F-FAC1D00C6E50}" presName="textRect" presStyleLbl="revTx" presStyleIdx="0" presStyleCnt="3">
        <dgm:presLayoutVars>
          <dgm:chMax val="1"/>
          <dgm:chPref val="1"/>
        </dgm:presLayoutVars>
      </dgm:prSet>
      <dgm:spPr/>
    </dgm:pt>
    <dgm:pt modelId="{AD969021-8112-4B9A-881B-A7D7B1862B4E}" type="pres">
      <dgm:prSet presAssocID="{46D1C127-E1B0-42CB-A10F-6CF4393DF637}" presName="sibTrans" presStyleLbl="sibTrans2D1" presStyleIdx="0" presStyleCnt="0"/>
      <dgm:spPr/>
    </dgm:pt>
    <dgm:pt modelId="{58CAB9AD-D7F3-48E1-970B-5014536ECB76}" type="pres">
      <dgm:prSet presAssocID="{B0957598-026D-4823-8AF5-6794C8626AA8}" presName="compNode" presStyleCnt="0"/>
      <dgm:spPr/>
    </dgm:pt>
    <dgm:pt modelId="{2BB2711E-36C6-4923-ADD3-1B4AB3C58C8E}" type="pres">
      <dgm:prSet presAssocID="{B0957598-026D-4823-8AF5-6794C8626AA8}" presName="iconBgRect" presStyleLbl="bgShp" presStyleIdx="1" presStyleCnt="3"/>
      <dgm:spPr/>
    </dgm:pt>
    <dgm:pt modelId="{2AFB047D-4478-4072-AED8-63DC9E3C2849}" type="pres">
      <dgm:prSet presAssocID="{B0957598-026D-4823-8AF5-6794C8626AA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Newspaper"/>
        </a:ext>
      </dgm:extLst>
    </dgm:pt>
    <dgm:pt modelId="{AF271318-168B-492D-8238-349DE033672D}" type="pres">
      <dgm:prSet presAssocID="{B0957598-026D-4823-8AF5-6794C8626AA8}" presName="spaceRect" presStyleCnt="0"/>
      <dgm:spPr/>
    </dgm:pt>
    <dgm:pt modelId="{44414E34-4603-49EA-B38A-F8E5B9F1FAB8}" type="pres">
      <dgm:prSet presAssocID="{B0957598-026D-4823-8AF5-6794C8626AA8}" presName="textRect" presStyleLbl="revTx" presStyleIdx="1" presStyleCnt="3">
        <dgm:presLayoutVars>
          <dgm:chMax val="1"/>
          <dgm:chPref val="1"/>
        </dgm:presLayoutVars>
      </dgm:prSet>
      <dgm:spPr/>
    </dgm:pt>
    <dgm:pt modelId="{6A6AB568-2155-4012-88F1-108253617414}" type="pres">
      <dgm:prSet presAssocID="{28F65BE7-52FC-4153-84BF-D22DD62F1AA1}" presName="sibTrans" presStyleLbl="sibTrans2D1" presStyleIdx="0" presStyleCnt="0"/>
      <dgm:spPr/>
    </dgm:pt>
    <dgm:pt modelId="{DB9AD77A-5451-411D-BC4A-C58815600F65}" type="pres">
      <dgm:prSet presAssocID="{15944715-0786-45E8-B923-C84CFD8A4767}" presName="compNode" presStyleCnt="0"/>
      <dgm:spPr/>
    </dgm:pt>
    <dgm:pt modelId="{72456ED5-2E9E-46B2-88E4-A393B7E1C078}" type="pres">
      <dgm:prSet presAssocID="{15944715-0786-45E8-B923-C84CFD8A4767}" presName="iconBgRect" presStyleLbl="bgShp" presStyleIdx="2" presStyleCnt="3"/>
      <dgm:spPr/>
    </dgm:pt>
    <dgm:pt modelId="{CCC09289-645A-4BBF-AB5A-46D52ECDA9C0}" type="pres">
      <dgm:prSet presAssocID="{15944715-0786-45E8-B923-C84CFD8A476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ools"/>
        </a:ext>
      </dgm:extLst>
    </dgm:pt>
    <dgm:pt modelId="{F623097D-645D-4568-8C70-FE009A040C41}" type="pres">
      <dgm:prSet presAssocID="{15944715-0786-45E8-B923-C84CFD8A4767}" presName="spaceRect" presStyleCnt="0"/>
      <dgm:spPr/>
    </dgm:pt>
    <dgm:pt modelId="{FD55C2D1-AC20-4271-BEDD-68AE25D6EAE3}" type="pres">
      <dgm:prSet presAssocID="{15944715-0786-45E8-B923-C84CFD8A4767}" presName="textRect" presStyleLbl="revTx" presStyleIdx="2" presStyleCnt="3">
        <dgm:presLayoutVars>
          <dgm:chMax val="1"/>
          <dgm:chPref val="1"/>
        </dgm:presLayoutVars>
      </dgm:prSet>
      <dgm:spPr/>
    </dgm:pt>
  </dgm:ptLst>
  <dgm:cxnLst>
    <dgm:cxn modelId="{EDE7721B-47C2-4803-8247-23D5FF323A7C}" type="presOf" srcId="{90C6ECC7-0B98-495D-811F-FAC1D00C6E50}" destId="{6ADAC0DC-DB6F-4EB7-8F85-1AF6DE14AC5C}" srcOrd="0" destOrd="0" presId="urn:microsoft.com/office/officeart/2018/2/layout/IconCircleList"/>
    <dgm:cxn modelId="{23D49D3E-0FFF-4873-99B2-C20F0F6DD318}" srcId="{FE8D8939-FFE2-4EE8-A6B0-1DF48E9DADF4}" destId="{90C6ECC7-0B98-495D-811F-FAC1D00C6E50}" srcOrd="0" destOrd="0" parTransId="{D5832B06-4F9E-41C6-A5DA-B7475166A50C}" sibTransId="{46D1C127-E1B0-42CB-A10F-6CF4393DF637}"/>
    <dgm:cxn modelId="{F074DB5E-0DC1-4793-8E2E-FC76A434D9AE}" type="presOf" srcId="{46D1C127-E1B0-42CB-A10F-6CF4393DF637}" destId="{AD969021-8112-4B9A-881B-A7D7B1862B4E}" srcOrd="0" destOrd="0" presId="urn:microsoft.com/office/officeart/2018/2/layout/IconCircleList"/>
    <dgm:cxn modelId="{9F31A864-867E-4BE7-90CD-76E2AE02A36A}" type="presOf" srcId="{15944715-0786-45E8-B923-C84CFD8A4767}" destId="{FD55C2D1-AC20-4271-BEDD-68AE25D6EAE3}" srcOrd="0" destOrd="0" presId="urn:microsoft.com/office/officeart/2018/2/layout/IconCircleList"/>
    <dgm:cxn modelId="{03A2D99A-4201-472A-A6AA-BB280E172024}" srcId="{FE8D8939-FFE2-4EE8-A6B0-1DF48E9DADF4}" destId="{B0957598-026D-4823-8AF5-6794C8626AA8}" srcOrd="1" destOrd="0" parTransId="{07CDC994-E04C-48D5-83FE-E51F85B8B5DC}" sibTransId="{28F65BE7-52FC-4153-84BF-D22DD62F1AA1}"/>
    <dgm:cxn modelId="{4766BC9B-9E8E-4096-A989-F56D34014C54}" type="presOf" srcId="{B0957598-026D-4823-8AF5-6794C8626AA8}" destId="{44414E34-4603-49EA-B38A-F8E5B9F1FAB8}" srcOrd="0" destOrd="0" presId="urn:microsoft.com/office/officeart/2018/2/layout/IconCircleList"/>
    <dgm:cxn modelId="{46B4C5AE-CD30-428F-B5AC-8A56DD2D1ACE}" srcId="{FE8D8939-FFE2-4EE8-A6B0-1DF48E9DADF4}" destId="{15944715-0786-45E8-B923-C84CFD8A4767}" srcOrd="2" destOrd="0" parTransId="{F8C17AA0-DD44-4BA5-973E-68AC84596919}" sibTransId="{B5B5E32B-DDD8-46B5-921F-02C4543544CA}"/>
    <dgm:cxn modelId="{6C25B8C3-51F4-4CF8-818E-15D0D541EA61}" type="presOf" srcId="{28F65BE7-52FC-4153-84BF-D22DD62F1AA1}" destId="{6A6AB568-2155-4012-88F1-108253617414}" srcOrd="0" destOrd="0" presId="urn:microsoft.com/office/officeart/2018/2/layout/IconCircleList"/>
    <dgm:cxn modelId="{F8C46CCC-2511-49F5-9589-3DBEF1B6E069}" type="presOf" srcId="{FE8D8939-FFE2-4EE8-A6B0-1DF48E9DADF4}" destId="{95BB2158-EC85-4C37-8080-1DC41B6C77A1}" srcOrd="0" destOrd="0" presId="urn:microsoft.com/office/officeart/2018/2/layout/IconCircleList"/>
    <dgm:cxn modelId="{E780B012-3EDA-413E-8F84-91FF55E777B4}" type="presParOf" srcId="{95BB2158-EC85-4C37-8080-1DC41B6C77A1}" destId="{021ED8ED-24CF-465C-96BE-76940DF242BD}" srcOrd="0" destOrd="0" presId="urn:microsoft.com/office/officeart/2018/2/layout/IconCircleList"/>
    <dgm:cxn modelId="{C5E9926C-5505-4B26-9465-6BE1AC22E072}" type="presParOf" srcId="{021ED8ED-24CF-465C-96BE-76940DF242BD}" destId="{5D931072-1CAA-4123-9040-FDD1D53712DC}" srcOrd="0" destOrd="0" presId="urn:microsoft.com/office/officeart/2018/2/layout/IconCircleList"/>
    <dgm:cxn modelId="{7A2F35B3-D713-4E19-A49D-383FDB8A1B53}" type="presParOf" srcId="{5D931072-1CAA-4123-9040-FDD1D53712DC}" destId="{12DC2BB9-8685-45A9-A601-1F88A3523366}" srcOrd="0" destOrd="0" presId="urn:microsoft.com/office/officeart/2018/2/layout/IconCircleList"/>
    <dgm:cxn modelId="{79EE65C7-083D-42C8-8B04-9A8025DD5852}" type="presParOf" srcId="{5D931072-1CAA-4123-9040-FDD1D53712DC}" destId="{B25AEE58-EE3B-4A5B-A701-5C90CF56B33F}" srcOrd="1" destOrd="0" presId="urn:microsoft.com/office/officeart/2018/2/layout/IconCircleList"/>
    <dgm:cxn modelId="{AFB508A9-CDA4-4939-BCF1-877B1E8AE5D6}" type="presParOf" srcId="{5D931072-1CAA-4123-9040-FDD1D53712DC}" destId="{8865B178-F18F-455A-9B62-7B561D0DFE77}" srcOrd="2" destOrd="0" presId="urn:microsoft.com/office/officeart/2018/2/layout/IconCircleList"/>
    <dgm:cxn modelId="{7EF1C8D3-C35C-4680-92E3-FC7F36D4BEFE}" type="presParOf" srcId="{5D931072-1CAA-4123-9040-FDD1D53712DC}" destId="{6ADAC0DC-DB6F-4EB7-8F85-1AF6DE14AC5C}" srcOrd="3" destOrd="0" presId="urn:microsoft.com/office/officeart/2018/2/layout/IconCircleList"/>
    <dgm:cxn modelId="{AC23C937-A2BE-4E0E-AA29-5B0DE85D7EDC}" type="presParOf" srcId="{021ED8ED-24CF-465C-96BE-76940DF242BD}" destId="{AD969021-8112-4B9A-881B-A7D7B1862B4E}" srcOrd="1" destOrd="0" presId="urn:microsoft.com/office/officeart/2018/2/layout/IconCircleList"/>
    <dgm:cxn modelId="{5E57645B-3B5E-441F-B5D7-90EDD0F5A1F6}" type="presParOf" srcId="{021ED8ED-24CF-465C-96BE-76940DF242BD}" destId="{58CAB9AD-D7F3-48E1-970B-5014536ECB76}" srcOrd="2" destOrd="0" presId="urn:microsoft.com/office/officeart/2018/2/layout/IconCircleList"/>
    <dgm:cxn modelId="{BC011666-C6B4-470B-8A99-58154BC3B149}" type="presParOf" srcId="{58CAB9AD-D7F3-48E1-970B-5014536ECB76}" destId="{2BB2711E-36C6-4923-ADD3-1B4AB3C58C8E}" srcOrd="0" destOrd="0" presId="urn:microsoft.com/office/officeart/2018/2/layout/IconCircleList"/>
    <dgm:cxn modelId="{8C11B969-57EE-47B5-B5F5-1947C6DA9B0E}" type="presParOf" srcId="{58CAB9AD-D7F3-48E1-970B-5014536ECB76}" destId="{2AFB047D-4478-4072-AED8-63DC9E3C2849}" srcOrd="1" destOrd="0" presId="urn:microsoft.com/office/officeart/2018/2/layout/IconCircleList"/>
    <dgm:cxn modelId="{EC354CFC-5BC8-4721-B495-CA218D06698B}" type="presParOf" srcId="{58CAB9AD-D7F3-48E1-970B-5014536ECB76}" destId="{AF271318-168B-492D-8238-349DE033672D}" srcOrd="2" destOrd="0" presId="urn:microsoft.com/office/officeart/2018/2/layout/IconCircleList"/>
    <dgm:cxn modelId="{3206BD54-3FE5-4990-85D8-70E3CDB88CB8}" type="presParOf" srcId="{58CAB9AD-D7F3-48E1-970B-5014536ECB76}" destId="{44414E34-4603-49EA-B38A-F8E5B9F1FAB8}" srcOrd="3" destOrd="0" presId="urn:microsoft.com/office/officeart/2018/2/layout/IconCircleList"/>
    <dgm:cxn modelId="{77F15DD4-AEE9-4390-9B03-AFB50C25B989}" type="presParOf" srcId="{021ED8ED-24CF-465C-96BE-76940DF242BD}" destId="{6A6AB568-2155-4012-88F1-108253617414}" srcOrd="3" destOrd="0" presId="urn:microsoft.com/office/officeart/2018/2/layout/IconCircleList"/>
    <dgm:cxn modelId="{22A34BE3-142E-431F-8F11-6CC0C5BC0FC2}" type="presParOf" srcId="{021ED8ED-24CF-465C-96BE-76940DF242BD}" destId="{DB9AD77A-5451-411D-BC4A-C58815600F65}" srcOrd="4" destOrd="0" presId="urn:microsoft.com/office/officeart/2018/2/layout/IconCircleList"/>
    <dgm:cxn modelId="{6719C26E-F9F6-40F5-A7F7-142EB7FD9CC2}" type="presParOf" srcId="{DB9AD77A-5451-411D-BC4A-C58815600F65}" destId="{72456ED5-2E9E-46B2-88E4-A393B7E1C078}" srcOrd="0" destOrd="0" presId="urn:microsoft.com/office/officeart/2018/2/layout/IconCircleList"/>
    <dgm:cxn modelId="{BFA24FEF-FF5D-4169-9D65-3136CB5D15E5}" type="presParOf" srcId="{DB9AD77A-5451-411D-BC4A-C58815600F65}" destId="{CCC09289-645A-4BBF-AB5A-46D52ECDA9C0}" srcOrd="1" destOrd="0" presId="urn:microsoft.com/office/officeart/2018/2/layout/IconCircleList"/>
    <dgm:cxn modelId="{90A28688-E494-4232-AFCF-4B2C908E29F1}" type="presParOf" srcId="{DB9AD77A-5451-411D-BC4A-C58815600F65}" destId="{F623097D-645D-4568-8C70-FE009A040C41}" srcOrd="2" destOrd="0" presId="urn:microsoft.com/office/officeart/2018/2/layout/IconCircleList"/>
    <dgm:cxn modelId="{BB6B09F2-5496-4FD2-BFCD-9234DDC3E6D1}" type="presParOf" srcId="{DB9AD77A-5451-411D-BC4A-C58815600F65}" destId="{FD55C2D1-AC20-4271-BEDD-68AE25D6EAE3}"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168691-95BA-4A06-8F5C-BA1ED7C4FB8C}"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A7A156F-B273-4BAC-944D-E8F9B8DC1783}">
      <dgm:prSet/>
      <dgm:spPr/>
      <dgm:t>
        <a:bodyPr/>
        <a:lstStyle/>
        <a:p>
          <a:pPr>
            <a:defRPr cap="all"/>
          </a:pPr>
          <a:r>
            <a:rPr lang="en-GB"/>
            <a:t>In our research proposal we will be researching what digital tool is most used to collaborate at UWTSD</a:t>
          </a:r>
          <a:endParaRPr lang="en-US"/>
        </a:p>
      </dgm:t>
    </dgm:pt>
    <dgm:pt modelId="{C32CF47D-EC9F-4E48-8DD8-50469FEA569B}" type="parTrans" cxnId="{8605585D-4726-4C49-AC54-F92A9A3556B9}">
      <dgm:prSet/>
      <dgm:spPr/>
      <dgm:t>
        <a:bodyPr/>
        <a:lstStyle/>
        <a:p>
          <a:endParaRPr lang="en-US"/>
        </a:p>
      </dgm:t>
    </dgm:pt>
    <dgm:pt modelId="{1FB2E728-FE00-44E1-A8BD-1FCD082DF797}" type="sibTrans" cxnId="{8605585D-4726-4C49-AC54-F92A9A3556B9}">
      <dgm:prSet/>
      <dgm:spPr/>
      <dgm:t>
        <a:bodyPr/>
        <a:lstStyle/>
        <a:p>
          <a:endParaRPr lang="en-US"/>
        </a:p>
      </dgm:t>
    </dgm:pt>
    <dgm:pt modelId="{7398FDAE-8818-4399-91A1-465D469147F5}">
      <dgm:prSet/>
      <dgm:spPr/>
      <dgm:t>
        <a:bodyPr/>
        <a:lstStyle/>
        <a:p>
          <a:pPr>
            <a:defRPr cap="all"/>
          </a:pPr>
          <a:r>
            <a:rPr lang="en-GB"/>
            <a:t>This will enable us to gain a clear understanding of what tools the students are using and why.</a:t>
          </a:r>
          <a:endParaRPr lang="en-US"/>
        </a:p>
      </dgm:t>
    </dgm:pt>
    <dgm:pt modelId="{6BD9BD4E-2CDE-43C2-B688-B3D8407AFF53}" type="parTrans" cxnId="{99D19D2E-04ED-4D9D-8A25-616F0ADF28A4}">
      <dgm:prSet/>
      <dgm:spPr/>
      <dgm:t>
        <a:bodyPr/>
        <a:lstStyle/>
        <a:p>
          <a:endParaRPr lang="en-US"/>
        </a:p>
      </dgm:t>
    </dgm:pt>
    <dgm:pt modelId="{12AF3F3B-9609-4E08-B289-A958746A337C}" type="sibTrans" cxnId="{99D19D2E-04ED-4D9D-8A25-616F0ADF28A4}">
      <dgm:prSet/>
      <dgm:spPr/>
      <dgm:t>
        <a:bodyPr/>
        <a:lstStyle/>
        <a:p>
          <a:endParaRPr lang="en-US"/>
        </a:p>
      </dgm:t>
    </dgm:pt>
    <dgm:pt modelId="{F63FBD78-C6E1-411F-923A-02D4A419ED1A}">
      <dgm:prSet/>
      <dgm:spPr/>
      <dgm:t>
        <a:bodyPr/>
        <a:lstStyle/>
        <a:p>
          <a:pPr rtl="0">
            <a:defRPr cap="all"/>
          </a:pPr>
          <a:r>
            <a:rPr lang="en-GB"/>
            <a:t>We will be carrying out this research by creating a questionnaire ON MS FORMS to collate information from the students at UWTSD so we can identify which tool is most used</a:t>
          </a:r>
          <a:endParaRPr lang="en-US"/>
        </a:p>
      </dgm:t>
    </dgm:pt>
    <dgm:pt modelId="{EAC659D0-CE0B-4662-B441-F2DAAE9F24F2}" type="parTrans" cxnId="{8CBB4C3D-7C64-4483-876E-4ABEC9E67D62}">
      <dgm:prSet/>
      <dgm:spPr/>
      <dgm:t>
        <a:bodyPr/>
        <a:lstStyle/>
        <a:p>
          <a:endParaRPr lang="en-US"/>
        </a:p>
      </dgm:t>
    </dgm:pt>
    <dgm:pt modelId="{2B77334F-73DA-49B8-8A7B-2051B9FB9994}" type="sibTrans" cxnId="{8CBB4C3D-7C64-4483-876E-4ABEC9E67D62}">
      <dgm:prSet/>
      <dgm:spPr/>
      <dgm:t>
        <a:bodyPr/>
        <a:lstStyle/>
        <a:p>
          <a:endParaRPr lang="en-US"/>
        </a:p>
      </dgm:t>
    </dgm:pt>
    <dgm:pt modelId="{2510EE24-4F3F-427E-970B-74136A68159C}" type="pres">
      <dgm:prSet presAssocID="{D8168691-95BA-4A06-8F5C-BA1ED7C4FB8C}" presName="root" presStyleCnt="0">
        <dgm:presLayoutVars>
          <dgm:dir/>
          <dgm:resizeHandles val="exact"/>
        </dgm:presLayoutVars>
      </dgm:prSet>
      <dgm:spPr/>
    </dgm:pt>
    <dgm:pt modelId="{E24B4949-46EF-43DA-9384-8C0FBD0FF95F}" type="pres">
      <dgm:prSet presAssocID="{4A7A156F-B273-4BAC-944D-E8F9B8DC1783}" presName="compNode" presStyleCnt="0"/>
      <dgm:spPr/>
    </dgm:pt>
    <dgm:pt modelId="{2AF04BF3-AB20-4170-8C7F-0101490A0B99}" type="pres">
      <dgm:prSet presAssocID="{4A7A156F-B273-4BAC-944D-E8F9B8DC1783}" presName="iconBgRect" presStyleLbl="bgShp" presStyleIdx="0" presStyleCnt="3"/>
      <dgm:spPr>
        <a:prstGeom prst="round2DiagRect">
          <a:avLst>
            <a:gd name="adj1" fmla="val 29727"/>
            <a:gd name="adj2" fmla="val 0"/>
          </a:avLst>
        </a:prstGeom>
      </dgm:spPr>
    </dgm:pt>
    <dgm:pt modelId="{AD4FE41F-2415-4FBE-8A59-3A085B5F50B9}" type="pres">
      <dgm:prSet presAssocID="{4A7A156F-B273-4BAC-944D-E8F9B8DC178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1C954C84-B82A-461E-9DC9-077D82798AC5}" type="pres">
      <dgm:prSet presAssocID="{4A7A156F-B273-4BAC-944D-E8F9B8DC1783}" presName="spaceRect" presStyleCnt="0"/>
      <dgm:spPr/>
    </dgm:pt>
    <dgm:pt modelId="{8AB4AF86-D5E1-4C5A-A0B9-8E59F3E408B7}" type="pres">
      <dgm:prSet presAssocID="{4A7A156F-B273-4BAC-944D-E8F9B8DC1783}" presName="textRect" presStyleLbl="revTx" presStyleIdx="0" presStyleCnt="3">
        <dgm:presLayoutVars>
          <dgm:chMax val="1"/>
          <dgm:chPref val="1"/>
        </dgm:presLayoutVars>
      </dgm:prSet>
      <dgm:spPr/>
    </dgm:pt>
    <dgm:pt modelId="{91D231B7-6C00-4C9C-9D9E-8B29F66117D7}" type="pres">
      <dgm:prSet presAssocID="{1FB2E728-FE00-44E1-A8BD-1FCD082DF797}" presName="sibTrans" presStyleCnt="0"/>
      <dgm:spPr/>
    </dgm:pt>
    <dgm:pt modelId="{7DB07EC6-8B79-4325-BE72-48F99413D06D}" type="pres">
      <dgm:prSet presAssocID="{7398FDAE-8818-4399-91A1-465D469147F5}" presName="compNode" presStyleCnt="0"/>
      <dgm:spPr/>
    </dgm:pt>
    <dgm:pt modelId="{E3BC6E1F-DBFB-464C-B688-ADEDA7C34FE8}" type="pres">
      <dgm:prSet presAssocID="{7398FDAE-8818-4399-91A1-465D469147F5}" presName="iconBgRect" presStyleLbl="bgShp" presStyleIdx="1" presStyleCnt="3"/>
      <dgm:spPr>
        <a:prstGeom prst="round2DiagRect">
          <a:avLst>
            <a:gd name="adj1" fmla="val 29727"/>
            <a:gd name="adj2" fmla="val 0"/>
          </a:avLst>
        </a:prstGeom>
      </dgm:spPr>
    </dgm:pt>
    <dgm:pt modelId="{52FAEECD-9EC9-4009-9ADE-338B0E21939B}" type="pres">
      <dgm:prSet presAssocID="{7398FDAE-8818-4399-91A1-465D469147F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69242FC9-57D7-4179-80F1-2C13ADA87D59}" type="pres">
      <dgm:prSet presAssocID="{7398FDAE-8818-4399-91A1-465D469147F5}" presName="spaceRect" presStyleCnt="0"/>
      <dgm:spPr/>
    </dgm:pt>
    <dgm:pt modelId="{95AEA780-9967-4565-8921-3ECCCA884A4A}" type="pres">
      <dgm:prSet presAssocID="{7398FDAE-8818-4399-91A1-465D469147F5}" presName="textRect" presStyleLbl="revTx" presStyleIdx="1" presStyleCnt="3">
        <dgm:presLayoutVars>
          <dgm:chMax val="1"/>
          <dgm:chPref val="1"/>
        </dgm:presLayoutVars>
      </dgm:prSet>
      <dgm:spPr/>
    </dgm:pt>
    <dgm:pt modelId="{7811A42C-B04E-4DF2-909A-4C7577D6CCFF}" type="pres">
      <dgm:prSet presAssocID="{12AF3F3B-9609-4E08-B289-A958746A337C}" presName="sibTrans" presStyleCnt="0"/>
      <dgm:spPr/>
    </dgm:pt>
    <dgm:pt modelId="{D28F2DD4-3370-4EA3-8F94-000BDA8475AA}" type="pres">
      <dgm:prSet presAssocID="{F63FBD78-C6E1-411F-923A-02D4A419ED1A}" presName="compNode" presStyleCnt="0"/>
      <dgm:spPr/>
    </dgm:pt>
    <dgm:pt modelId="{10E3264B-7499-45A7-A78C-5814CB57B1AD}" type="pres">
      <dgm:prSet presAssocID="{F63FBD78-C6E1-411F-923A-02D4A419ED1A}" presName="iconBgRect" presStyleLbl="bgShp" presStyleIdx="2" presStyleCnt="3"/>
      <dgm:spPr>
        <a:prstGeom prst="round2DiagRect">
          <a:avLst>
            <a:gd name="adj1" fmla="val 29727"/>
            <a:gd name="adj2" fmla="val 0"/>
          </a:avLst>
        </a:prstGeom>
      </dgm:spPr>
    </dgm:pt>
    <dgm:pt modelId="{27BF0A7D-2529-48D6-AA2E-345F7BAB0FCD}" type="pres">
      <dgm:prSet presAssocID="{F63FBD78-C6E1-411F-923A-02D4A419ED1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6EE389F7-0482-442F-9A70-099EE21C02DA}" type="pres">
      <dgm:prSet presAssocID="{F63FBD78-C6E1-411F-923A-02D4A419ED1A}" presName="spaceRect" presStyleCnt="0"/>
      <dgm:spPr/>
    </dgm:pt>
    <dgm:pt modelId="{08FFD2B0-B274-4FFE-9E0D-61B2EDC24CB6}" type="pres">
      <dgm:prSet presAssocID="{F63FBD78-C6E1-411F-923A-02D4A419ED1A}" presName="textRect" presStyleLbl="revTx" presStyleIdx="2" presStyleCnt="3">
        <dgm:presLayoutVars>
          <dgm:chMax val="1"/>
          <dgm:chPref val="1"/>
        </dgm:presLayoutVars>
      </dgm:prSet>
      <dgm:spPr/>
    </dgm:pt>
  </dgm:ptLst>
  <dgm:cxnLst>
    <dgm:cxn modelId="{63AAEF20-4C79-49B5-B112-350C06300EEF}" type="presOf" srcId="{D8168691-95BA-4A06-8F5C-BA1ED7C4FB8C}" destId="{2510EE24-4F3F-427E-970B-74136A68159C}" srcOrd="0" destOrd="0" presId="urn:microsoft.com/office/officeart/2018/5/layout/IconLeafLabelList"/>
    <dgm:cxn modelId="{99D19D2E-04ED-4D9D-8A25-616F0ADF28A4}" srcId="{D8168691-95BA-4A06-8F5C-BA1ED7C4FB8C}" destId="{7398FDAE-8818-4399-91A1-465D469147F5}" srcOrd="1" destOrd="0" parTransId="{6BD9BD4E-2CDE-43C2-B688-B3D8407AFF53}" sibTransId="{12AF3F3B-9609-4E08-B289-A958746A337C}"/>
    <dgm:cxn modelId="{8CBB4C3D-7C64-4483-876E-4ABEC9E67D62}" srcId="{D8168691-95BA-4A06-8F5C-BA1ED7C4FB8C}" destId="{F63FBD78-C6E1-411F-923A-02D4A419ED1A}" srcOrd="2" destOrd="0" parTransId="{EAC659D0-CE0B-4662-B441-F2DAAE9F24F2}" sibTransId="{2B77334F-73DA-49B8-8A7B-2051B9FB9994}"/>
    <dgm:cxn modelId="{8605585D-4726-4C49-AC54-F92A9A3556B9}" srcId="{D8168691-95BA-4A06-8F5C-BA1ED7C4FB8C}" destId="{4A7A156F-B273-4BAC-944D-E8F9B8DC1783}" srcOrd="0" destOrd="0" parTransId="{C32CF47D-EC9F-4E48-8DD8-50469FEA569B}" sibTransId="{1FB2E728-FE00-44E1-A8BD-1FCD082DF797}"/>
    <dgm:cxn modelId="{21B28FA3-3AE7-4752-B70F-11EE1ECDD5C2}" type="presOf" srcId="{F63FBD78-C6E1-411F-923A-02D4A419ED1A}" destId="{08FFD2B0-B274-4FFE-9E0D-61B2EDC24CB6}" srcOrd="0" destOrd="0" presId="urn:microsoft.com/office/officeart/2018/5/layout/IconLeafLabelList"/>
    <dgm:cxn modelId="{B52022D1-4DBC-4E2C-9730-B67EAA346168}" type="presOf" srcId="{7398FDAE-8818-4399-91A1-465D469147F5}" destId="{95AEA780-9967-4565-8921-3ECCCA884A4A}" srcOrd="0" destOrd="0" presId="urn:microsoft.com/office/officeart/2018/5/layout/IconLeafLabelList"/>
    <dgm:cxn modelId="{C0991BEE-7055-4948-BAFD-B4BB17E9AFCA}" type="presOf" srcId="{4A7A156F-B273-4BAC-944D-E8F9B8DC1783}" destId="{8AB4AF86-D5E1-4C5A-A0B9-8E59F3E408B7}" srcOrd="0" destOrd="0" presId="urn:microsoft.com/office/officeart/2018/5/layout/IconLeafLabelList"/>
    <dgm:cxn modelId="{75BBB961-8262-41EE-844C-4B4756F404F2}" type="presParOf" srcId="{2510EE24-4F3F-427E-970B-74136A68159C}" destId="{E24B4949-46EF-43DA-9384-8C0FBD0FF95F}" srcOrd="0" destOrd="0" presId="urn:microsoft.com/office/officeart/2018/5/layout/IconLeafLabelList"/>
    <dgm:cxn modelId="{A1FD7D4E-8497-42EA-AED1-61DAEAD2929F}" type="presParOf" srcId="{E24B4949-46EF-43DA-9384-8C0FBD0FF95F}" destId="{2AF04BF3-AB20-4170-8C7F-0101490A0B99}" srcOrd="0" destOrd="0" presId="urn:microsoft.com/office/officeart/2018/5/layout/IconLeafLabelList"/>
    <dgm:cxn modelId="{5B75C4A0-8942-42F7-956A-7E91A095F254}" type="presParOf" srcId="{E24B4949-46EF-43DA-9384-8C0FBD0FF95F}" destId="{AD4FE41F-2415-4FBE-8A59-3A085B5F50B9}" srcOrd="1" destOrd="0" presId="urn:microsoft.com/office/officeart/2018/5/layout/IconLeafLabelList"/>
    <dgm:cxn modelId="{6D317E3F-BB5F-4015-8A2C-356EB82BA00B}" type="presParOf" srcId="{E24B4949-46EF-43DA-9384-8C0FBD0FF95F}" destId="{1C954C84-B82A-461E-9DC9-077D82798AC5}" srcOrd="2" destOrd="0" presId="urn:microsoft.com/office/officeart/2018/5/layout/IconLeafLabelList"/>
    <dgm:cxn modelId="{62E147DE-F01D-4B87-BD50-51FE4B657B54}" type="presParOf" srcId="{E24B4949-46EF-43DA-9384-8C0FBD0FF95F}" destId="{8AB4AF86-D5E1-4C5A-A0B9-8E59F3E408B7}" srcOrd="3" destOrd="0" presId="urn:microsoft.com/office/officeart/2018/5/layout/IconLeafLabelList"/>
    <dgm:cxn modelId="{A861D7B2-3E16-4F45-97F6-EFDC8BDBF00C}" type="presParOf" srcId="{2510EE24-4F3F-427E-970B-74136A68159C}" destId="{91D231B7-6C00-4C9C-9D9E-8B29F66117D7}" srcOrd="1" destOrd="0" presId="urn:microsoft.com/office/officeart/2018/5/layout/IconLeafLabelList"/>
    <dgm:cxn modelId="{6E903C73-CA88-423D-9E96-5E365D63CD28}" type="presParOf" srcId="{2510EE24-4F3F-427E-970B-74136A68159C}" destId="{7DB07EC6-8B79-4325-BE72-48F99413D06D}" srcOrd="2" destOrd="0" presId="urn:microsoft.com/office/officeart/2018/5/layout/IconLeafLabelList"/>
    <dgm:cxn modelId="{03186A43-D4D9-42C3-8372-D4E187288663}" type="presParOf" srcId="{7DB07EC6-8B79-4325-BE72-48F99413D06D}" destId="{E3BC6E1F-DBFB-464C-B688-ADEDA7C34FE8}" srcOrd="0" destOrd="0" presId="urn:microsoft.com/office/officeart/2018/5/layout/IconLeafLabelList"/>
    <dgm:cxn modelId="{1EBB252E-107C-4DB0-986A-5A2AB92CC209}" type="presParOf" srcId="{7DB07EC6-8B79-4325-BE72-48F99413D06D}" destId="{52FAEECD-9EC9-4009-9ADE-338B0E21939B}" srcOrd="1" destOrd="0" presId="urn:microsoft.com/office/officeart/2018/5/layout/IconLeafLabelList"/>
    <dgm:cxn modelId="{7EDCEE54-107D-4523-B05E-5C31DB440838}" type="presParOf" srcId="{7DB07EC6-8B79-4325-BE72-48F99413D06D}" destId="{69242FC9-57D7-4179-80F1-2C13ADA87D59}" srcOrd="2" destOrd="0" presId="urn:microsoft.com/office/officeart/2018/5/layout/IconLeafLabelList"/>
    <dgm:cxn modelId="{3DE94DB1-B44B-4A61-83D6-F20E51143460}" type="presParOf" srcId="{7DB07EC6-8B79-4325-BE72-48F99413D06D}" destId="{95AEA780-9967-4565-8921-3ECCCA884A4A}" srcOrd="3" destOrd="0" presId="urn:microsoft.com/office/officeart/2018/5/layout/IconLeafLabelList"/>
    <dgm:cxn modelId="{2355CAB7-F754-4611-8D39-DDA613B52550}" type="presParOf" srcId="{2510EE24-4F3F-427E-970B-74136A68159C}" destId="{7811A42C-B04E-4DF2-909A-4C7577D6CCFF}" srcOrd="3" destOrd="0" presId="urn:microsoft.com/office/officeart/2018/5/layout/IconLeafLabelList"/>
    <dgm:cxn modelId="{5627FCAC-0305-4C83-A628-1440AD0F99AA}" type="presParOf" srcId="{2510EE24-4F3F-427E-970B-74136A68159C}" destId="{D28F2DD4-3370-4EA3-8F94-000BDA8475AA}" srcOrd="4" destOrd="0" presId="urn:microsoft.com/office/officeart/2018/5/layout/IconLeafLabelList"/>
    <dgm:cxn modelId="{38A48A50-AEF0-4FC3-A74F-C64C4A4AA674}" type="presParOf" srcId="{D28F2DD4-3370-4EA3-8F94-000BDA8475AA}" destId="{10E3264B-7499-45A7-A78C-5814CB57B1AD}" srcOrd="0" destOrd="0" presId="urn:microsoft.com/office/officeart/2018/5/layout/IconLeafLabelList"/>
    <dgm:cxn modelId="{00245FF2-7E22-49E3-977C-A87ED7EA888B}" type="presParOf" srcId="{D28F2DD4-3370-4EA3-8F94-000BDA8475AA}" destId="{27BF0A7D-2529-48D6-AA2E-345F7BAB0FCD}" srcOrd="1" destOrd="0" presId="urn:microsoft.com/office/officeart/2018/5/layout/IconLeafLabelList"/>
    <dgm:cxn modelId="{6F1C04B1-8A29-441F-A7B5-1678AA0A5D84}" type="presParOf" srcId="{D28F2DD4-3370-4EA3-8F94-000BDA8475AA}" destId="{6EE389F7-0482-442F-9A70-099EE21C02DA}" srcOrd="2" destOrd="0" presId="urn:microsoft.com/office/officeart/2018/5/layout/IconLeafLabelList"/>
    <dgm:cxn modelId="{7009A489-66D4-41CE-B6BA-E7FD423A97CC}" type="presParOf" srcId="{D28F2DD4-3370-4EA3-8F94-000BDA8475AA}" destId="{08FFD2B0-B274-4FFE-9E0D-61B2EDC24CB6}"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DC2BB9-8685-45A9-A601-1F88A3523366}">
      <dsp:nvSpPr>
        <dsp:cNvPr id="0" name=""/>
        <dsp:cNvSpPr/>
      </dsp:nvSpPr>
      <dsp:spPr>
        <a:xfrm>
          <a:off x="860007" y="1295690"/>
          <a:ext cx="688052" cy="68805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5AEE58-EE3B-4A5B-A701-5C90CF56B33F}">
      <dsp:nvSpPr>
        <dsp:cNvPr id="0" name=""/>
        <dsp:cNvSpPr/>
      </dsp:nvSpPr>
      <dsp:spPr>
        <a:xfrm>
          <a:off x="1004498" y="1440181"/>
          <a:ext cx="399070" cy="3990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DAC0DC-DB6F-4EB7-8F85-1AF6DE14AC5C}">
      <dsp:nvSpPr>
        <dsp:cNvPr id="0" name=""/>
        <dsp:cNvSpPr/>
      </dsp:nvSpPr>
      <dsp:spPr>
        <a:xfrm>
          <a:off x="1695499" y="1295690"/>
          <a:ext cx="1621837" cy="6880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rtl="0">
            <a:lnSpc>
              <a:spcPct val="100000"/>
            </a:lnSpc>
            <a:spcBef>
              <a:spcPct val="0"/>
            </a:spcBef>
            <a:spcAft>
              <a:spcPct val="35000"/>
            </a:spcAft>
            <a:buNone/>
          </a:pPr>
          <a:r>
            <a:rPr lang="en-US" sz="1100" kern="1200"/>
            <a:t>In this presentation we will</a:t>
          </a:r>
          <a:r>
            <a:rPr lang="en-US" sz="1100" kern="1200">
              <a:latin typeface="Century Gothic" panose="020B0502020202020204"/>
            </a:rPr>
            <a:t> be</a:t>
          </a:r>
          <a:r>
            <a:rPr lang="en-US" sz="1100" kern="1200"/>
            <a:t> delivering </a:t>
          </a:r>
          <a:r>
            <a:rPr lang="en-US" sz="1100" kern="1200">
              <a:latin typeface="Century Gothic" panose="020B0502020202020204"/>
            </a:rPr>
            <a:t>a </a:t>
          </a:r>
          <a:r>
            <a:rPr lang="en-US" sz="1100" kern="1200"/>
            <a:t>research proposal.</a:t>
          </a:r>
          <a:r>
            <a:rPr lang="en-US" sz="1100" kern="1200">
              <a:latin typeface="Century Gothic" panose="020B0502020202020204"/>
            </a:rPr>
            <a:t> </a:t>
          </a:r>
          <a:endParaRPr lang="en-US" sz="1100" kern="1200"/>
        </a:p>
      </dsp:txBody>
      <dsp:txXfrm>
        <a:off x="1695499" y="1295690"/>
        <a:ext cx="1621837" cy="688052"/>
      </dsp:txXfrm>
    </dsp:sp>
    <dsp:sp modelId="{2BB2711E-36C6-4923-ADD3-1B4AB3C58C8E}">
      <dsp:nvSpPr>
        <dsp:cNvPr id="0" name=""/>
        <dsp:cNvSpPr/>
      </dsp:nvSpPr>
      <dsp:spPr>
        <a:xfrm>
          <a:off x="3599929" y="1295690"/>
          <a:ext cx="688052" cy="68805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047D-4478-4072-AED8-63DC9E3C2849}">
      <dsp:nvSpPr>
        <dsp:cNvPr id="0" name=""/>
        <dsp:cNvSpPr/>
      </dsp:nvSpPr>
      <dsp:spPr>
        <a:xfrm>
          <a:off x="3744420" y="1440181"/>
          <a:ext cx="399070" cy="3990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414E34-4603-49EA-B38A-F8E5B9F1FAB8}">
      <dsp:nvSpPr>
        <dsp:cNvPr id="0" name=""/>
        <dsp:cNvSpPr/>
      </dsp:nvSpPr>
      <dsp:spPr>
        <a:xfrm>
          <a:off x="4435421" y="1295690"/>
          <a:ext cx="1621837" cy="6880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rtl="0">
            <a:lnSpc>
              <a:spcPct val="100000"/>
            </a:lnSpc>
            <a:spcBef>
              <a:spcPct val="0"/>
            </a:spcBef>
            <a:spcAft>
              <a:spcPct val="35000"/>
            </a:spcAft>
            <a:buNone/>
          </a:pPr>
          <a:r>
            <a:rPr lang="en-US" sz="1100" kern="1200"/>
            <a:t>We have worked together as a group and conducted research from a wide range of sources including articles, journals, </a:t>
          </a:r>
          <a:r>
            <a:rPr lang="en-US" sz="1100" kern="1200">
              <a:latin typeface="Century Gothic" panose="020B0502020202020204"/>
            </a:rPr>
            <a:t>books, websites</a:t>
          </a:r>
          <a:r>
            <a:rPr lang="en-US" sz="1100" kern="1200"/>
            <a:t> </a:t>
          </a:r>
          <a:r>
            <a:rPr lang="en-US" sz="1100" kern="1200">
              <a:latin typeface="Century Gothic" panose="020B0502020202020204"/>
            </a:rPr>
            <a:t>and </a:t>
          </a:r>
          <a:r>
            <a:rPr lang="en-US" sz="1100" kern="1200"/>
            <a:t>questionnaires to discuss how students use technology to collaborate at UWTSD.</a:t>
          </a:r>
        </a:p>
      </dsp:txBody>
      <dsp:txXfrm>
        <a:off x="4435421" y="1295690"/>
        <a:ext cx="1621837" cy="688052"/>
      </dsp:txXfrm>
    </dsp:sp>
    <dsp:sp modelId="{72456ED5-2E9E-46B2-88E4-A393B7E1C078}">
      <dsp:nvSpPr>
        <dsp:cNvPr id="0" name=""/>
        <dsp:cNvSpPr/>
      </dsp:nvSpPr>
      <dsp:spPr>
        <a:xfrm>
          <a:off x="860007" y="2273215"/>
          <a:ext cx="688052" cy="68805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C09289-645A-4BBF-AB5A-46D52ECDA9C0}">
      <dsp:nvSpPr>
        <dsp:cNvPr id="0" name=""/>
        <dsp:cNvSpPr/>
      </dsp:nvSpPr>
      <dsp:spPr>
        <a:xfrm>
          <a:off x="1004498" y="2417706"/>
          <a:ext cx="399070" cy="39907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55C2D1-AC20-4271-BEDD-68AE25D6EAE3}">
      <dsp:nvSpPr>
        <dsp:cNvPr id="0" name=""/>
        <dsp:cNvSpPr/>
      </dsp:nvSpPr>
      <dsp:spPr>
        <a:xfrm>
          <a:off x="1695499" y="2273215"/>
          <a:ext cx="1621837" cy="6880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rtl="0">
            <a:lnSpc>
              <a:spcPct val="100000"/>
            </a:lnSpc>
            <a:spcBef>
              <a:spcPct val="0"/>
            </a:spcBef>
            <a:spcAft>
              <a:spcPct val="35000"/>
            </a:spcAft>
            <a:buNone/>
          </a:pPr>
          <a:r>
            <a:rPr lang="en-US" sz="1100" kern="1200"/>
            <a:t>We have chosen to research</a:t>
          </a:r>
          <a:r>
            <a:rPr lang="en-US" sz="1100" b="0" i="0" kern="1200">
              <a:latin typeface="Century Gothic" panose="020B0502020202020204"/>
            </a:rPr>
            <a:t> </a:t>
          </a:r>
          <a:r>
            <a:rPr lang="en-US" sz="1100" b="1" i="1" kern="1200">
              <a:latin typeface="Century Gothic" panose="020B0502020202020204"/>
            </a:rPr>
            <a:t>“</a:t>
          </a:r>
          <a:r>
            <a:rPr lang="en-US" sz="1100" b="1" i="1" kern="1200"/>
            <a:t>Which digital tool is most used by students at UWTSD to collaborate together</a:t>
          </a:r>
          <a:r>
            <a:rPr lang="en-US" sz="1100" b="1" i="1" kern="1200">
              <a:latin typeface="Century Gothic" panose="020B0502020202020204"/>
            </a:rPr>
            <a:t>”?</a:t>
          </a:r>
          <a:endParaRPr lang="en-US" sz="1100" kern="1200"/>
        </a:p>
      </dsp:txBody>
      <dsp:txXfrm>
        <a:off x="1695499" y="2273215"/>
        <a:ext cx="1621837" cy="688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F04BF3-AB20-4170-8C7F-0101490A0B99}">
      <dsp:nvSpPr>
        <dsp:cNvPr id="0" name=""/>
        <dsp:cNvSpPr/>
      </dsp:nvSpPr>
      <dsp:spPr>
        <a:xfrm>
          <a:off x="664949" y="100030"/>
          <a:ext cx="1955812" cy="1955812"/>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4FE41F-2415-4FBE-8A59-3A085B5F50B9}">
      <dsp:nvSpPr>
        <dsp:cNvPr id="0" name=""/>
        <dsp:cNvSpPr/>
      </dsp:nvSpPr>
      <dsp:spPr>
        <a:xfrm>
          <a:off x="1081762" y="516843"/>
          <a:ext cx="1122187" cy="11221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AB4AF86-D5E1-4C5A-A0B9-8E59F3E408B7}">
      <dsp:nvSpPr>
        <dsp:cNvPr id="0" name=""/>
        <dsp:cNvSpPr/>
      </dsp:nvSpPr>
      <dsp:spPr>
        <a:xfrm>
          <a:off x="39731" y="2665031"/>
          <a:ext cx="32062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In our research proposal we will be researching what digital tool is most used to collaborate at UWTSD</a:t>
          </a:r>
          <a:endParaRPr lang="en-US" sz="1100" kern="1200"/>
        </a:p>
      </dsp:txBody>
      <dsp:txXfrm>
        <a:off x="39731" y="2665031"/>
        <a:ext cx="3206250" cy="765000"/>
      </dsp:txXfrm>
    </dsp:sp>
    <dsp:sp modelId="{E3BC6E1F-DBFB-464C-B688-ADEDA7C34FE8}">
      <dsp:nvSpPr>
        <dsp:cNvPr id="0" name=""/>
        <dsp:cNvSpPr/>
      </dsp:nvSpPr>
      <dsp:spPr>
        <a:xfrm>
          <a:off x="4432293" y="100030"/>
          <a:ext cx="1955812" cy="1955812"/>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FAEECD-9EC9-4009-9ADE-338B0E21939B}">
      <dsp:nvSpPr>
        <dsp:cNvPr id="0" name=""/>
        <dsp:cNvSpPr/>
      </dsp:nvSpPr>
      <dsp:spPr>
        <a:xfrm>
          <a:off x="4849106" y="516843"/>
          <a:ext cx="1122187" cy="11221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5AEA780-9967-4565-8921-3ECCCA884A4A}">
      <dsp:nvSpPr>
        <dsp:cNvPr id="0" name=""/>
        <dsp:cNvSpPr/>
      </dsp:nvSpPr>
      <dsp:spPr>
        <a:xfrm>
          <a:off x="3807075" y="2665031"/>
          <a:ext cx="32062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This will enable us to gain a clear understanding of what tools the students are using and why.</a:t>
          </a:r>
          <a:endParaRPr lang="en-US" sz="1100" kern="1200"/>
        </a:p>
      </dsp:txBody>
      <dsp:txXfrm>
        <a:off x="3807075" y="2665031"/>
        <a:ext cx="3206250" cy="765000"/>
      </dsp:txXfrm>
    </dsp:sp>
    <dsp:sp modelId="{10E3264B-7499-45A7-A78C-5814CB57B1AD}">
      <dsp:nvSpPr>
        <dsp:cNvPr id="0" name=""/>
        <dsp:cNvSpPr/>
      </dsp:nvSpPr>
      <dsp:spPr>
        <a:xfrm>
          <a:off x="8199637" y="100030"/>
          <a:ext cx="1955812" cy="1955812"/>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BF0A7D-2529-48D6-AA2E-345F7BAB0FCD}">
      <dsp:nvSpPr>
        <dsp:cNvPr id="0" name=""/>
        <dsp:cNvSpPr/>
      </dsp:nvSpPr>
      <dsp:spPr>
        <a:xfrm>
          <a:off x="8616450" y="516843"/>
          <a:ext cx="1122187" cy="11221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FFD2B0-B274-4FFE-9E0D-61B2EDC24CB6}">
      <dsp:nvSpPr>
        <dsp:cNvPr id="0" name=""/>
        <dsp:cNvSpPr/>
      </dsp:nvSpPr>
      <dsp:spPr>
        <a:xfrm>
          <a:off x="7574418" y="2665031"/>
          <a:ext cx="32062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90000"/>
            </a:lnSpc>
            <a:spcBef>
              <a:spcPct val="0"/>
            </a:spcBef>
            <a:spcAft>
              <a:spcPct val="35000"/>
            </a:spcAft>
            <a:buNone/>
            <a:defRPr cap="all"/>
          </a:pPr>
          <a:r>
            <a:rPr lang="en-GB" sz="1100" kern="1200"/>
            <a:t>We will be carrying out this research by creating a questionnaire ON MS FORMS to collate information from the students at UWTSD so we can identify which tool is most used</a:t>
          </a:r>
          <a:endParaRPr lang="en-US" sz="1100" kern="1200"/>
        </a:p>
      </dsp:txBody>
      <dsp:txXfrm>
        <a:off x="7574418" y="2665031"/>
        <a:ext cx="3206250" cy="76500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FADA95DB-EEDA-7A47-B0D6-446F4C90DCD1}" type="datetimeFigureOut">
              <a:rPr lang="en-US" smtClean="0"/>
              <a:t>7/2/2022</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429049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DA95DB-EEDA-7A47-B0D6-446F4C90DCD1}" type="datetimeFigureOut">
              <a:rPr lang="en-US" smtClean="0"/>
              <a:t>7/2/2022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3522836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FADA95DB-EEDA-7A47-B0D6-446F4C90DCD1}" type="datetimeFigureOut">
              <a:rPr lang="en-US" smtClean="0"/>
              <a:t>7/2/2022</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42761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ADA95DB-EEDA-7A47-B0D6-446F4C90DCD1}" type="datetimeFigureOut">
              <a:rPr lang="en-US" smtClean="0"/>
              <a:t>7/2/2022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1056299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ADA95DB-EEDA-7A47-B0D6-446F4C90DCD1}" type="datetimeFigureOut">
              <a:rPr lang="en-US" smtClean="0"/>
              <a:t>7/2/2022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1241363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DA95DB-EEDA-7A47-B0D6-446F4C90DCD1}" type="datetimeFigureOut">
              <a:rPr lang="en-US" smtClean="0"/>
              <a:t>7/2/2022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3010011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DA95DB-EEDA-7A47-B0D6-446F4C90DCD1}" type="datetimeFigureOut">
              <a:rPr lang="en-US" smtClean="0"/>
              <a:t>7/2/2022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1614388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DA95DB-EEDA-7A47-B0D6-446F4C90DCD1}" type="datetimeFigureOut">
              <a:rPr lang="en-US" smtClean="0"/>
              <a:t>7/2/2022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2274522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DA95DB-EEDA-7A47-B0D6-446F4C90DCD1}" type="datetimeFigureOut">
              <a:rPr lang="en-US" smtClean="0"/>
              <a:t>7/2/2022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1064811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DA95DB-EEDA-7A47-B0D6-446F4C90DCD1}" type="datetimeFigureOut">
              <a:rPr lang="en-US" smtClean="0"/>
              <a:t>7/2/2022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4023715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ADA95DB-EEDA-7A47-B0D6-446F4C90DCD1}" type="datetimeFigureOut">
              <a:rPr lang="en-US" smtClean="0"/>
              <a:t>7/2/2022</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15517680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ADA95DB-EEDA-7A47-B0D6-446F4C90DCD1}" type="datetimeFigureOut">
              <a:rPr lang="en-US" smtClean="0"/>
              <a:t>7/2/2022</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DBCA3F6-21DB-6A47-B033-9B385C3BA109}"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14332845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FADA95DB-EEDA-7A47-B0D6-446F4C90DCD1}" type="datetimeFigureOut">
              <a:rPr lang="en-US" smtClean="0"/>
              <a:t>7/2/2022</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3587181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FADA95DB-EEDA-7A47-B0D6-446F4C90DCD1}" type="datetimeFigureOut">
              <a:rPr lang="en-US" smtClean="0"/>
              <a:t>7/2/2022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23571712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FADA95DB-EEDA-7A47-B0D6-446F4C90DCD1}" type="datetimeFigureOut">
              <a:rPr lang="en-US" smtClean="0"/>
              <a:t>7/2/2022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3723911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DA95DB-EEDA-7A47-B0D6-446F4C90DCD1}" type="datetimeFigureOut">
              <a:rPr lang="en-US" smtClean="0"/>
              <a:t>7/2/2022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28448710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FADA95DB-EEDA-7A47-B0D6-446F4C90DCD1}" type="datetimeFigureOut">
              <a:rPr lang="en-US" smtClean="0"/>
              <a:t>7/2/2022</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BDBCA3F6-21DB-6A47-B033-9B385C3BA109}" type="slidenum">
              <a:rPr lang="en-US" smtClean="0"/>
              <a:t>‹#›</a:t>
            </a:fld>
            <a:endParaRPr lang="en-US"/>
          </a:p>
        </p:txBody>
      </p:sp>
    </p:spTree>
    <p:extLst>
      <p:ext uri="{BB962C8B-B14F-4D97-AF65-F5344CB8AC3E}">
        <p14:creationId xmlns:p14="http://schemas.microsoft.com/office/powerpoint/2010/main" val="2732608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ADA95DB-EEDA-7A47-B0D6-446F4C90DCD1}" type="datetimeFigureOut">
              <a:rPr lang="en-US" smtClean="0"/>
              <a:t>7/2/2022</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DBCA3F6-21DB-6A47-B033-9B385C3BA109}" type="slidenum">
              <a:rPr lang="en-US" smtClean="0"/>
              <a:t>‹#›</a:t>
            </a:fld>
            <a:endParaRPr lang="en-US"/>
          </a:p>
        </p:txBody>
      </p:sp>
    </p:spTree>
    <p:extLst>
      <p:ext uri="{BB962C8B-B14F-4D97-AF65-F5344CB8AC3E}">
        <p14:creationId xmlns:p14="http://schemas.microsoft.com/office/powerpoint/2010/main" val="2426691866"/>
      </p:ext>
    </p:extLst>
  </p:cSld>
  <p:clrMap bg1="dk1" tx1="lt1" bg2="dk2" tx2="lt2" accent1="accent1" accent2="accent2" accent3="accent3" accent4="accent4" accent5="accent5" accent6="accent6" hlink="hlink" folHlink="folHlink"/>
  <p:sldLayoutIdLst>
    <p:sldLayoutId id="2147484023" r:id="rId1"/>
    <p:sldLayoutId id="2147484024" r:id="rId2"/>
    <p:sldLayoutId id="2147484025" r:id="rId3"/>
    <p:sldLayoutId id="2147484026" r:id="rId4"/>
    <p:sldLayoutId id="2147484027" r:id="rId5"/>
    <p:sldLayoutId id="2147484028" r:id="rId6"/>
    <p:sldLayoutId id="2147484029" r:id="rId7"/>
    <p:sldLayoutId id="2147484030" r:id="rId8"/>
    <p:sldLayoutId id="2147484031" r:id="rId9"/>
    <p:sldLayoutId id="2147484032" r:id="rId10"/>
    <p:sldLayoutId id="2147484033" r:id="rId11"/>
    <p:sldLayoutId id="2147484034" r:id="rId12"/>
    <p:sldLayoutId id="2147484035" r:id="rId13"/>
    <p:sldLayoutId id="2147484036" r:id="rId14"/>
    <p:sldLayoutId id="2147484037" r:id="rId15"/>
    <p:sldLayoutId id="2147484038" r:id="rId16"/>
    <p:sldLayoutId id="214748403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thoughtco.com/constructing-a-questionnaire-3026540" TargetMode="External"/><Relationship Id="rId2" Type="http://schemas.openxmlformats.org/officeDocument/2006/relationships/hyperlink" Target="https://www.sciencedirect.com/science/article/pii/S1877042815016407"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blog.bit.ai/students-collaboration-what-why-and-too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57" name="Rectangle 43">
            <a:extLst>
              <a:ext uri="{FF2B5EF4-FFF2-40B4-BE49-F238E27FC236}">
                <a16:creationId xmlns:a16="http://schemas.microsoft.com/office/drawing/2014/main" id="{6E63E7A4-A272-4644-BE74-78D761FC59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45">
            <a:extLst>
              <a:ext uri="{FF2B5EF4-FFF2-40B4-BE49-F238E27FC236}">
                <a16:creationId xmlns:a16="http://schemas.microsoft.com/office/drawing/2014/main" id="{503C5846-EA59-4F5C-87F1-D783CEF81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59" name="Picture 47">
            <a:extLst>
              <a:ext uri="{FF2B5EF4-FFF2-40B4-BE49-F238E27FC236}">
                <a16:creationId xmlns:a16="http://schemas.microsoft.com/office/drawing/2014/main" id="{10EC9341-0F0E-4576-8E72-2A90C9422C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31" r="43746" b="531"/>
          <a:stretch/>
        </p:blipFill>
        <p:spPr>
          <a:xfrm rot="5400000" flipH="1" flipV="1">
            <a:off x="3459450" y="2187575"/>
            <a:ext cx="6857999" cy="2482850"/>
          </a:xfrm>
          <a:prstGeom prst="rect">
            <a:avLst/>
          </a:prstGeom>
        </p:spPr>
      </p:pic>
      <p:sp>
        <p:nvSpPr>
          <p:cNvPr id="2" name="Title 1">
            <a:extLst>
              <a:ext uri="{FF2B5EF4-FFF2-40B4-BE49-F238E27FC236}">
                <a16:creationId xmlns:a16="http://schemas.microsoft.com/office/drawing/2014/main" id="{5AB89DCE-B8D4-AF43-8A58-C7C9E39A4643}"/>
              </a:ext>
            </a:extLst>
          </p:cNvPr>
          <p:cNvSpPr>
            <a:spLocks noGrp="1"/>
          </p:cNvSpPr>
          <p:nvPr>
            <p:ph type="ctrTitle"/>
          </p:nvPr>
        </p:nvSpPr>
        <p:spPr>
          <a:xfrm>
            <a:off x="792483" y="821265"/>
            <a:ext cx="6326774" cy="5222117"/>
          </a:xfrm>
        </p:spPr>
        <p:txBody>
          <a:bodyPr vert="horz" lIns="91440" tIns="45720" rIns="91440" bIns="45720" rtlCol="0" anchor="ctr">
            <a:normAutofit/>
          </a:bodyPr>
          <a:lstStyle/>
          <a:p>
            <a:pPr algn="r"/>
            <a:r>
              <a:rPr lang="en-US" sz="5400">
                <a:solidFill>
                  <a:srgbClr val="FFFFFF"/>
                </a:solidFill>
              </a:rPr>
              <a:t>Which digital tool is most used by students at UWTSD to collaborate together?</a:t>
            </a:r>
          </a:p>
        </p:txBody>
      </p:sp>
      <p:sp>
        <p:nvSpPr>
          <p:cNvPr id="3" name="Subtitle 2">
            <a:extLst>
              <a:ext uri="{FF2B5EF4-FFF2-40B4-BE49-F238E27FC236}">
                <a16:creationId xmlns:a16="http://schemas.microsoft.com/office/drawing/2014/main" id="{E3A104B9-C55F-384A-BE4E-6E8F45C27BAD}"/>
              </a:ext>
            </a:extLst>
          </p:cNvPr>
          <p:cNvSpPr>
            <a:spLocks noGrp="1"/>
          </p:cNvSpPr>
          <p:nvPr>
            <p:ph type="subTitle" idx="1"/>
          </p:nvPr>
        </p:nvSpPr>
        <p:spPr>
          <a:xfrm>
            <a:off x="8392885" y="821265"/>
            <a:ext cx="3243944" cy="5222117"/>
          </a:xfrm>
        </p:spPr>
        <p:txBody>
          <a:bodyPr vert="horz" lIns="91440" tIns="45720" rIns="91440" bIns="45720" rtlCol="0" anchor="ctr">
            <a:normAutofit/>
          </a:bodyPr>
          <a:lstStyle/>
          <a:p>
            <a:pPr indent="-228600">
              <a:buFont typeface="Arial" panose="020B0604020202020204" pitchFamily="34" charset="0"/>
              <a:buChar char="•"/>
            </a:pPr>
            <a:r>
              <a:rPr lang="en-US"/>
              <a:t>Group Members: </a:t>
            </a:r>
            <a:r>
              <a:rPr lang="en-US" err="1"/>
              <a:t>Umbereen</a:t>
            </a:r>
            <a:r>
              <a:rPr lang="en-US"/>
              <a:t> 2126387</a:t>
            </a:r>
          </a:p>
          <a:p>
            <a:r>
              <a:rPr lang="en-US"/>
              <a:t>Stephanie 2128228</a:t>
            </a:r>
          </a:p>
          <a:p>
            <a:r>
              <a:rPr lang="en-US"/>
              <a:t>Neelam 2126081</a:t>
            </a:r>
          </a:p>
          <a:p>
            <a:r>
              <a:rPr lang="en-US" err="1"/>
              <a:t>Joyrul</a:t>
            </a:r>
            <a:r>
              <a:rPr lang="en-US"/>
              <a:t> 2131666.</a:t>
            </a:r>
          </a:p>
          <a:p>
            <a:pPr indent="-228600">
              <a:buFont typeface="Arial" panose="020B0604020202020204" pitchFamily="34" charset="0"/>
              <a:buChar char="•"/>
            </a:pPr>
            <a:r>
              <a:rPr lang="en-US"/>
              <a:t>Module Code: LCHS4002</a:t>
            </a:r>
          </a:p>
          <a:p>
            <a:pPr indent="-228600">
              <a:buFont typeface="Arial" panose="020B0604020202020204" pitchFamily="34" charset="0"/>
              <a:buChar char="•"/>
            </a:pPr>
            <a:r>
              <a:rPr lang="en-US"/>
              <a:t>Module Title: Digital Skills and Research Methods</a:t>
            </a:r>
          </a:p>
          <a:p>
            <a:pPr indent="-228600">
              <a:buFont typeface="Arial" panose="020B0604020202020204" pitchFamily="34" charset="0"/>
              <a:buChar char="•"/>
            </a:pPr>
            <a:r>
              <a:rPr lang="en-US"/>
              <a:t>Lecturer: Rebecca Kavanagh</a:t>
            </a:r>
          </a:p>
          <a:p>
            <a:pPr indent="-228600">
              <a:buFont typeface="Arial" panose="020B0604020202020204" pitchFamily="34" charset="0"/>
              <a:buChar char="•"/>
            </a:pPr>
            <a:endParaRPr lang="en-US"/>
          </a:p>
        </p:txBody>
      </p:sp>
      <p:sp>
        <p:nvSpPr>
          <p:cNvPr id="4" name="TextBox 3">
            <a:extLst>
              <a:ext uri="{FF2B5EF4-FFF2-40B4-BE49-F238E27FC236}">
                <a16:creationId xmlns:a16="http://schemas.microsoft.com/office/drawing/2014/main" id="{7ACA1A9A-F917-26DE-23C3-3A4EFDE3DB8D}"/>
              </a:ext>
            </a:extLst>
          </p:cNvPr>
          <p:cNvSpPr txBox="1"/>
          <p:nvPr/>
        </p:nvSpPr>
        <p:spPr>
          <a:xfrm>
            <a:off x="9448801" y="626602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Neelam Ashraf</a:t>
            </a:r>
          </a:p>
        </p:txBody>
      </p:sp>
    </p:spTree>
    <p:extLst>
      <p:ext uri="{BB962C8B-B14F-4D97-AF65-F5344CB8AC3E}">
        <p14:creationId xmlns:p14="http://schemas.microsoft.com/office/powerpoint/2010/main" val="3390437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78192-F5A9-6548-84B4-71B605A74FCB}"/>
              </a:ext>
            </a:extLst>
          </p:cNvPr>
          <p:cNvSpPr>
            <a:spLocks noGrp="1"/>
          </p:cNvSpPr>
          <p:nvPr>
            <p:ph type="title"/>
          </p:nvPr>
        </p:nvSpPr>
        <p:spPr/>
        <p:txBody>
          <a:bodyPr>
            <a:normAutofit/>
          </a:bodyPr>
          <a:lstStyle/>
          <a:p>
            <a:r>
              <a:rPr lang="en-US"/>
              <a:t>Introduction</a:t>
            </a:r>
          </a:p>
        </p:txBody>
      </p:sp>
      <p:graphicFrame>
        <p:nvGraphicFramePr>
          <p:cNvPr id="9" name="Content Placeholder 2">
            <a:extLst>
              <a:ext uri="{FF2B5EF4-FFF2-40B4-BE49-F238E27FC236}">
                <a16:creationId xmlns:a16="http://schemas.microsoft.com/office/drawing/2014/main" id="{2A4A803F-77DE-CB2B-44BD-303A60BDCE8B}"/>
              </a:ext>
            </a:extLst>
          </p:cNvPr>
          <p:cNvGraphicFramePr>
            <a:graphicFrameLocks noGrp="1"/>
          </p:cNvGraphicFramePr>
          <p:nvPr>
            <p:ph idx="1"/>
            <p:extLst>
              <p:ext uri="{D42A27DB-BD31-4B8C-83A1-F6EECF244321}">
                <p14:modId xmlns:p14="http://schemas.microsoft.com/office/powerpoint/2010/main" val="1181119160"/>
              </p:ext>
            </p:extLst>
          </p:nvPr>
        </p:nvGraphicFramePr>
        <p:xfrm>
          <a:off x="1743" y="1463804"/>
          <a:ext cx="6917267" cy="4256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6" descr="Classroom">
            <a:extLst>
              <a:ext uri="{FF2B5EF4-FFF2-40B4-BE49-F238E27FC236}">
                <a16:creationId xmlns:a16="http://schemas.microsoft.com/office/drawing/2014/main" id="{A23B999C-96FC-DDAA-22DA-B9BC6B2BBBB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425931" y="2272748"/>
            <a:ext cx="3639337" cy="3639337"/>
          </a:xfrm>
          <a:prstGeom prst="rect">
            <a:avLst/>
          </a:prstGeom>
        </p:spPr>
      </p:pic>
      <p:sp>
        <p:nvSpPr>
          <p:cNvPr id="10" name="TextBox 9">
            <a:extLst>
              <a:ext uri="{FF2B5EF4-FFF2-40B4-BE49-F238E27FC236}">
                <a16:creationId xmlns:a16="http://schemas.microsoft.com/office/drawing/2014/main" id="{C971BC78-8FCA-F07D-1C9F-13868E839CC4}"/>
              </a:ext>
            </a:extLst>
          </p:cNvPr>
          <p:cNvSpPr txBox="1"/>
          <p:nvPr/>
        </p:nvSpPr>
        <p:spPr>
          <a:xfrm>
            <a:off x="9269942" y="598910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t>Umbereen</a:t>
            </a:r>
            <a:r>
              <a:rPr lang="en-GB"/>
              <a:t> Naeem</a:t>
            </a:r>
          </a:p>
        </p:txBody>
      </p:sp>
    </p:spTree>
    <p:extLst>
      <p:ext uri="{BB962C8B-B14F-4D97-AF65-F5344CB8AC3E}">
        <p14:creationId xmlns:p14="http://schemas.microsoft.com/office/powerpoint/2010/main" val="9635477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of open book against blurred bookshelf background">
            <a:extLst>
              <a:ext uri="{FF2B5EF4-FFF2-40B4-BE49-F238E27FC236}">
                <a16:creationId xmlns:a16="http://schemas.microsoft.com/office/drawing/2014/main" id="{DEE2BDC9-117A-6E22-8AD4-8335C87F7F44}"/>
              </a:ext>
            </a:extLst>
          </p:cNvPr>
          <p:cNvPicPr>
            <a:picLocks noChangeAspect="1"/>
          </p:cNvPicPr>
          <p:nvPr/>
        </p:nvPicPr>
        <p:blipFill rotWithShape="1">
          <a:blip r:embed="rId2">
            <a:duotone>
              <a:prstClr val="black"/>
              <a:schemeClr val="tx2">
                <a:tint val="45000"/>
                <a:satMod val="400000"/>
              </a:schemeClr>
            </a:duotone>
            <a:alphaModFix amt="30000"/>
          </a:blip>
          <a:srcRect t="15730"/>
          <a:stretch/>
        </p:blipFill>
        <p:spPr>
          <a:xfrm>
            <a:off x="20" y="10"/>
            <a:ext cx="12191980" cy="6857990"/>
          </a:xfrm>
          <a:prstGeom prst="rect">
            <a:avLst/>
          </a:prstGeom>
        </p:spPr>
      </p:pic>
      <p:pic>
        <p:nvPicPr>
          <p:cNvPr id="21" name="Picture 20">
            <a:extLst>
              <a:ext uri="{FF2B5EF4-FFF2-40B4-BE49-F238E27FC236}">
                <a16:creationId xmlns:a16="http://schemas.microsoft.com/office/drawing/2014/main" id="{6319FFD2-07B5-4029-BFB3-26FCFCC2F1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9D34E64B-A9B8-0641-9985-3140C3780ED7}"/>
              </a:ext>
            </a:extLst>
          </p:cNvPr>
          <p:cNvSpPr>
            <a:spLocks noGrp="1"/>
          </p:cNvSpPr>
          <p:nvPr>
            <p:ph type="title"/>
          </p:nvPr>
        </p:nvSpPr>
        <p:spPr>
          <a:xfrm>
            <a:off x="2895600" y="764373"/>
            <a:ext cx="8610600" cy="1293028"/>
          </a:xfrm>
        </p:spPr>
        <p:txBody>
          <a:bodyPr>
            <a:normAutofit/>
          </a:bodyPr>
          <a:lstStyle/>
          <a:p>
            <a:r>
              <a:rPr lang="en-US"/>
              <a:t>A Review of some of the literature we have collected</a:t>
            </a:r>
          </a:p>
        </p:txBody>
      </p:sp>
      <p:sp>
        <p:nvSpPr>
          <p:cNvPr id="3" name="Content Placeholder 2">
            <a:extLst>
              <a:ext uri="{FF2B5EF4-FFF2-40B4-BE49-F238E27FC236}">
                <a16:creationId xmlns:a16="http://schemas.microsoft.com/office/drawing/2014/main" id="{FFC3D40A-FB2C-B547-95D9-DA6047F39E57}"/>
              </a:ext>
            </a:extLst>
          </p:cNvPr>
          <p:cNvSpPr>
            <a:spLocks noGrp="1"/>
          </p:cNvSpPr>
          <p:nvPr>
            <p:ph idx="1"/>
          </p:nvPr>
        </p:nvSpPr>
        <p:spPr>
          <a:xfrm>
            <a:off x="685800" y="2056976"/>
            <a:ext cx="11010900" cy="5198875"/>
          </a:xfrm>
        </p:spPr>
        <p:txBody>
          <a:bodyPr vert="horz" lIns="91440" tIns="45720" rIns="91440" bIns="45720" rtlCol="0" anchor="t">
            <a:normAutofit fontScale="62500" lnSpcReduction="20000"/>
          </a:bodyPr>
          <a:lstStyle/>
          <a:p>
            <a:endParaRPr lang="en-US" sz="1400"/>
          </a:p>
          <a:p>
            <a:r>
              <a:rPr lang="en-GB" sz="2300" i="1">
                <a:ea typeface="+mn-lt"/>
                <a:cs typeface="+mn-lt"/>
              </a:rPr>
              <a:t>" When the lockdown hit us, our day-to-day training activities changed dramatically. As we had already been relying heavily on Teams and SharePoint, we were able to continue working seamlessly” . (Fernandez</a:t>
            </a:r>
            <a:r>
              <a:rPr lang="en-GB" sz="2300">
                <a:ea typeface="+mn-lt"/>
                <a:cs typeface="+mn-lt"/>
              </a:rPr>
              <a:t>, 2022)</a:t>
            </a:r>
            <a:endParaRPr lang="en-US" sz="2300">
              <a:ea typeface="+mn-lt"/>
              <a:cs typeface="+mn-lt"/>
            </a:endParaRPr>
          </a:p>
          <a:p>
            <a:pPr marL="0" indent="0">
              <a:buNone/>
            </a:pPr>
            <a:endParaRPr lang="en-GB" sz="2300"/>
          </a:p>
          <a:p>
            <a:r>
              <a:rPr lang="en-US" sz="2300">
                <a:ea typeface="+mn-lt"/>
                <a:cs typeface="+mn-lt"/>
              </a:rPr>
              <a:t>“The use of social networking in higher education is becoming a new form of communication with students and teachers can use these new tools for different purposes. Also, another important factor is the motivation of students to the use of an online environment and the ability to display their own creations.” (Duta &amp; Martinez-Rivera 2015)</a:t>
            </a:r>
          </a:p>
          <a:p>
            <a:endParaRPr lang="en-US" sz="2300">
              <a:ea typeface="+mn-lt"/>
              <a:cs typeface="+mn-lt"/>
            </a:endParaRPr>
          </a:p>
          <a:p>
            <a:r>
              <a:rPr lang="en-US" sz="2300">
                <a:ea typeface="+mn-lt"/>
                <a:cs typeface="+mn-lt"/>
              </a:rPr>
              <a:t>“Great student collaboration tools enable students to be creative, work together on projects, learn from each other and receive feedback from teachers”(Editorial Team 2020)</a:t>
            </a:r>
          </a:p>
          <a:p>
            <a:endParaRPr lang="en-US" sz="2300">
              <a:ea typeface="+mn-lt"/>
              <a:cs typeface="+mn-lt"/>
            </a:endParaRPr>
          </a:p>
          <a:p>
            <a:endParaRPr lang="en-GB" sz="1400">
              <a:ea typeface="+mn-lt"/>
              <a:cs typeface="+mn-lt"/>
            </a:endParaRPr>
          </a:p>
          <a:p>
            <a:endParaRPr lang="en-GB" sz="1400">
              <a:ea typeface="+mn-lt"/>
              <a:cs typeface="+mn-lt"/>
            </a:endParaRPr>
          </a:p>
          <a:p>
            <a:endParaRPr lang="en-GB" sz="1400">
              <a:ea typeface="+mn-lt"/>
              <a:cs typeface="+mn-lt"/>
            </a:endParaRPr>
          </a:p>
          <a:p>
            <a:pPr marL="0" indent="0">
              <a:buNone/>
            </a:pPr>
            <a:endParaRPr lang="en-US" sz="1200">
              <a:ea typeface="+mn-lt"/>
              <a:cs typeface="+mn-lt"/>
            </a:endParaRPr>
          </a:p>
          <a:p>
            <a:endParaRPr lang="en-US" sz="1200">
              <a:ea typeface="+mn-lt"/>
              <a:cs typeface="+mn-lt"/>
            </a:endParaRPr>
          </a:p>
          <a:p>
            <a:endParaRPr lang="en-GB" sz="1200">
              <a:ea typeface="+mn-lt"/>
              <a:cs typeface="+mn-lt"/>
            </a:endParaRPr>
          </a:p>
          <a:p>
            <a:endParaRPr lang="en-GB" sz="1200">
              <a:ea typeface="+mn-lt"/>
              <a:cs typeface="+mn-lt"/>
            </a:endParaRPr>
          </a:p>
          <a:p>
            <a:pPr marL="0" indent="0">
              <a:buNone/>
            </a:pPr>
            <a:r>
              <a:rPr lang="en-GB" sz="1200">
                <a:ea typeface="+mn-lt"/>
                <a:cs typeface="+mn-lt"/>
              </a:rPr>
              <a:t>                                                                                                                                                                                                                                         </a:t>
            </a:r>
            <a:r>
              <a:rPr lang="en-GB" sz="1900">
                <a:ea typeface="+mn-lt"/>
                <a:cs typeface="+mn-lt"/>
              </a:rPr>
              <a:t>                        Stephanie Marshall-Murray</a:t>
            </a:r>
          </a:p>
          <a:p>
            <a:pPr marL="0" indent="0">
              <a:buNone/>
            </a:pPr>
            <a:br>
              <a:rPr lang="en-US" sz="1200">
                <a:ea typeface="+mn-lt"/>
                <a:cs typeface="+mn-lt"/>
              </a:rPr>
            </a:br>
            <a:endParaRPr lang="en-US" sz="1200">
              <a:ea typeface="+mn-lt"/>
              <a:cs typeface="+mn-lt"/>
            </a:endParaRPr>
          </a:p>
          <a:p>
            <a:pPr marL="0" indent="0">
              <a:buNone/>
            </a:pPr>
            <a:r>
              <a:rPr lang="en-US" sz="1200"/>
              <a:t>                                                                                            </a:t>
            </a:r>
          </a:p>
          <a:p>
            <a:endParaRPr lang="en-US" sz="1200"/>
          </a:p>
        </p:txBody>
      </p:sp>
    </p:spTree>
    <p:extLst>
      <p:ext uri="{BB962C8B-B14F-4D97-AF65-F5344CB8AC3E}">
        <p14:creationId xmlns:p14="http://schemas.microsoft.com/office/powerpoint/2010/main" val="2217675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70649-1793-2EC2-2C41-2E59EB74A067}"/>
              </a:ext>
            </a:extLst>
          </p:cNvPr>
          <p:cNvSpPr>
            <a:spLocks noGrp="1"/>
          </p:cNvSpPr>
          <p:nvPr>
            <p:ph type="title"/>
          </p:nvPr>
        </p:nvSpPr>
        <p:spPr>
          <a:xfrm>
            <a:off x="2895600" y="764373"/>
            <a:ext cx="8610600" cy="1293028"/>
          </a:xfrm>
        </p:spPr>
        <p:txBody>
          <a:bodyPr>
            <a:normAutofit/>
          </a:bodyPr>
          <a:lstStyle/>
          <a:p>
            <a:r>
              <a:rPr lang="en-GB"/>
              <a:t>PROPOSED METHOD</a:t>
            </a:r>
          </a:p>
        </p:txBody>
      </p:sp>
      <p:graphicFrame>
        <p:nvGraphicFramePr>
          <p:cNvPr id="21" name="Content Placeholder 2">
            <a:extLst>
              <a:ext uri="{FF2B5EF4-FFF2-40B4-BE49-F238E27FC236}">
                <a16:creationId xmlns:a16="http://schemas.microsoft.com/office/drawing/2014/main" id="{CF03AD20-A0DF-CCD7-D30C-57708B3BE4B6}"/>
              </a:ext>
            </a:extLst>
          </p:cNvPr>
          <p:cNvGraphicFramePr>
            <a:graphicFrameLocks noGrp="1"/>
          </p:cNvGraphicFramePr>
          <p:nvPr>
            <p:ph idx="1"/>
            <p:extLst>
              <p:ext uri="{D42A27DB-BD31-4B8C-83A1-F6EECF244321}">
                <p14:modId xmlns:p14="http://schemas.microsoft.com/office/powerpoint/2010/main" val="2937455204"/>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0AA3EB7F-B832-771D-FB5B-380D27150871}"/>
              </a:ext>
            </a:extLst>
          </p:cNvPr>
          <p:cNvSpPr txBox="1"/>
          <p:nvPr/>
        </p:nvSpPr>
        <p:spPr>
          <a:xfrm>
            <a:off x="7470775" y="6126692"/>
            <a:ext cx="32194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Umbereen Naeem</a:t>
            </a:r>
          </a:p>
        </p:txBody>
      </p:sp>
    </p:spTree>
    <p:extLst>
      <p:ext uri="{BB962C8B-B14F-4D97-AF65-F5344CB8AC3E}">
        <p14:creationId xmlns:p14="http://schemas.microsoft.com/office/powerpoint/2010/main" val="2832860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B0F52CA-65A7-4535-BF3C-22D126766D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2525B01-FF71-4E47-84A9-6A8029A113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86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54B20C-65D7-3DF5-BE57-1B61D06CB6DD}"/>
              </a:ext>
            </a:extLst>
          </p:cNvPr>
          <p:cNvSpPr>
            <a:spLocks noGrp="1"/>
          </p:cNvSpPr>
          <p:nvPr>
            <p:ph type="title"/>
          </p:nvPr>
        </p:nvSpPr>
        <p:spPr>
          <a:xfrm>
            <a:off x="1739900" y="681142"/>
            <a:ext cx="9766300" cy="1293028"/>
          </a:xfrm>
        </p:spPr>
        <p:txBody>
          <a:bodyPr>
            <a:normAutofit/>
          </a:bodyPr>
          <a:lstStyle/>
          <a:p>
            <a:r>
              <a:rPr lang="en-GB">
                <a:solidFill>
                  <a:srgbClr val="FFFFFF"/>
                </a:solidFill>
              </a:rPr>
              <a:t>Research QUESTIONS</a:t>
            </a:r>
          </a:p>
        </p:txBody>
      </p:sp>
      <p:sp>
        <p:nvSpPr>
          <p:cNvPr id="3" name="Content Placeholder 2">
            <a:extLst>
              <a:ext uri="{FF2B5EF4-FFF2-40B4-BE49-F238E27FC236}">
                <a16:creationId xmlns:a16="http://schemas.microsoft.com/office/drawing/2014/main" id="{91C85DA3-44DE-0ADE-8FEE-E6D72B317788}"/>
              </a:ext>
            </a:extLst>
          </p:cNvPr>
          <p:cNvSpPr>
            <a:spLocks noGrp="1"/>
          </p:cNvSpPr>
          <p:nvPr>
            <p:ph idx="1"/>
          </p:nvPr>
        </p:nvSpPr>
        <p:spPr>
          <a:xfrm>
            <a:off x="501650" y="2504275"/>
            <a:ext cx="11057465" cy="4180076"/>
          </a:xfrm>
        </p:spPr>
        <p:txBody>
          <a:bodyPr vert="horz" lIns="91440" tIns="45720" rIns="91440" bIns="45720" rtlCol="0" anchor="t">
            <a:normAutofit fontScale="85000" lnSpcReduction="20000"/>
          </a:bodyPr>
          <a:lstStyle/>
          <a:p>
            <a:pPr marL="0" indent="0">
              <a:buNone/>
            </a:pPr>
            <a:r>
              <a:rPr lang="en-GB" sz="2000">
                <a:ea typeface="+mn-lt"/>
                <a:cs typeface="+mn-lt"/>
              </a:rPr>
              <a:t>1. I consent to take part in this questionnaire</a:t>
            </a:r>
          </a:p>
          <a:p>
            <a:pPr marL="0" indent="0">
              <a:buNone/>
            </a:pPr>
            <a:endParaRPr lang="en-GB" sz="2000"/>
          </a:p>
          <a:p>
            <a:pPr marL="0" indent="0">
              <a:buNone/>
            </a:pPr>
            <a:r>
              <a:rPr lang="en-GB" sz="2000"/>
              <a:t>2. </a:t>
            </a:r>
            <a:r>
              <a:rPr lang="en-GB" sz="2000">
                <a:ea typeface="+mn-lt"/>
                <a:cs typeface="+mn-lt"/>
              </a:rPr>
              <a:t>When collaborating with my peers at UWTSD do you use one digital tool more than others?</a:t>
            </a:r>
          </a:p>
          <a:p>
            <a:pPr marL="0" indent="0">
              <a:buNone/>
            </a:pPr>
            <a:endParaRPr lang="en-GB" sz="2000"/>
          </a:p>
          <a:p>
            <a:pPr marL="0" indent="0">
              <a:buNone/>
            </a:pPr>
            <a:r>
              <a:rPr lang="en-GB" sz="2000"/>
              <a:t>3. </a:t>
            </a:r>
            <a:r>
              <a:rPr lang="en-GB" sz="2000">
                <a:ea typeface="+mn-lt"/>
                <a:cs typeface="+mn-lt"/>
              </a:rPr>
              <a:t>Which of the following applications do you use to collaborate with others? Rank from 1-7 with 1 being      most frequently used:</a:t>
            </a:r>
          </a:p>
          <a:p>
            <a:pPr marL="0" indent="0">
              <a:buNone/>
            </a:pPr>
            <a:r>
              <a:rPr lang="en-GB" sz="2000"/>
              <a:t>        </a:t>
            </a:r>
            <a:r>
              <a:rPr lang="en-GB" sz="2000">
                <a:solidFill>
                  <a:srgbClr val="FF0000"/>
                </a:solidFill>
              </a:rPr>
              <a:t>MS Teams, OneDrive, MS Word, WhatsApp, Moodle, MS </a:t>
            </a:r>
            <a:r>
              <a:rPr lang="en-GB" sz="2000" err="1">
                <a:solidFill>
                  <a:srgbClr val="FF0000"/>
                </a:solidFill>
              </a:rPr>
              <a:t>Powerpoint</a:t>
            </a:r>
            <a:r>
              <a:rPr lang="en-GB" sz="2000">
                <a:solidFill>
                  <a:srgbClr val="FF0000"/>
                </a:solidFill>
              </a:rPr>
              <a:t>, MS Outlook</a:t>
            </a:r>
          </a:p>
          <a:p>
            <a:pPr marL="0" indent="0">
              <a:buNone/>
            </a:pPr>
            <a:endParaRPr lang="en-GB" sz="2000">
              <a:solidFill>
                <a:srgbClr val="FF0000"/>
              </a:solidFill>
            </a:endParaRPr>
          </a:p>
          <a:p>
            <a:pPr marL="0" indent="0">
              <a:buNone/>
            </a:pPr>
            <a:r>
              <a:rPr lang="en-GB" sz="2000"/>
              <a:t>4. </a:t>
            </a:r>
            <a:r>
              <a:rPr lang="en-GB" sz="2000">
                <a:ea typeface="+mn-lt"/>
                <a:cs typeface="+mn-lt"/>
              </a:rPr>
              <a:t>Select how much you agree or disagree with the statements below:</a:t>
            </a:r>
          </a:p>
          <a:p>
            <a:pPr marL="0" indent="0">
              <a:buNone/>
            </a:pPr>
            <a:r>
              <a:rPr lang="en-GB" sz="2000">
                <a:ea typeface="+mn-lt"/>
                <a:cs typeface="+mn-lt"/>
              </a:rPr>
              <a:t>        </a:t>
            </a:r>
            <a:r>
              <a:rPr lang="en-GB" sz="2000">
                <a:solidFill>
                  <a:srgbClr val="FF0000"/>
                </a:solidFill>
                <a:ea typeface="+mn-lt"/>
                <a:cs typeface="+mn-lt"/>
              </a:rPr>
              <a:t>I do not use any digital tools to collaborate</a:t>
            </a:r>
          </a:p>
          <a:p>
            <a:pPr marL="0" indent="0">
              <a:buNone/>
            </a:pPr>
            <a:r>
              <a:rPr lang="en-GB" sz="2000">
                <a:solidFill>
                  <a:srgbClr val="FF0000"/>
                </a:solidFill>
                <a:ea typeface="+mn-lt"/>
                <a:cs typeface="+mn-lt"/>
              </a:rPr>
              <a:t>        I use a range of digital skills to collaborate with my peers</a:t>
            </a:r>
          </a:p>
          <a:p>
            <a:pPr marL="0" indent="0">
              <a:buNone/>
            </a:pPr>
            <a:endParaRPr lang="en-GB" sz="2000">
              <a:solidFill>
                <a:srgbClr val="FF0000"/>
              </a:solidFill>
              <a:ea typeface="+mn-lt"/>
              <a:cs typeface="+mn-lt"/>
            </a:endParaRPr>
          </a:p>
          <a:p>
            <a:pPr marL="0" indent="0">
              <a:buNone/>
            </a:pPr>
            <a:r>
              <a:rPr lang="en-GB" sz="2000">
                <a:ea typeface="+mn-lt"/>
                <a:cs typeface="+mn-lt"/>
              </a:rPr>
              <a:t>5. Select from the options below:</a:t>
            </a:r>
          </a:p>
          <a:p>
            <a:pPr marL="0" indent="0">
              <a:buNone/>
            </a:pPr>
            <a:r>
              <a:rPr lang="en-GB" sz="2000">
                <a:ea typeface="+mn-lt"/>
                <a:cs typeface="+mn-lt"/>
              </a:rPr>
              <a:t>        </a:t>
            </a:r>
            <a:r>
              <a:rPr lang="en-GB" sz="2000">
                <a:solidFill>
                  <a:srgbClr val="FF0000"/>
                </a:solidFill>
                <a:ea typeface="+mn-lt"/>
                <a:cs typeface="+mn-lt"/>
              </a:rPr>
              <a:t>What age range do you come under?</a:t>
            </a:r>
            <a:endParaRPr lang="en-GB">
              <a:solidFill>
                <a:srgbClr val="FF0000"/>
              </a:solidFill>
            </a:endParaRPr>
          </a:p>
        </p:txBody>
      </p:sp>
      <p:sp>
        <p:nvSpPr>
          <p:cNvPr id="5" name="TextBox 4">
            <a:extLst>
              <a:ext uri="{FF2B5EF4-FFF2-40B4-BE49-F238E27FC236}">
                <a16:creationId xmlns:a16="http://schemas.microsoft.com/office/drawing/2014/main" id="{5746D735-0710-2065-3FC3-DC52D94DBBB2}"/>
              </a:ext>
            </a:extLst>
          </p:cNvPr>
          <p:cNvSpPr txBox="1"/>
          <p:nvPr/>
        </p:nvSpPr>
        <p:spPr>
          <a:xfrm>
            <a:off x="8582026" y="6317191"/>
            <a:ext cx="38438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t>
            </a:r>
            <a:r>
              <a:rPr lang="en-GB" err="1"/>
              <a:t>Joyrul</a:t>
            </a:r>
            <a:r>
              <a:rPr lang="en-GB"/>
              <a:t> Haque</a:t>
            </a:r>
          </a:p>
        </p:txBody>
      </p:sp>
    </p:spTree>
    <p:extLst>
      <p:ext uri="{BB962C8B-B14F-4D97-AF65-F5344CB8AC3E}">
        <p14:creationId xmlns:p14="http://schemas.microsoft.com/office/powerpoint/2010/main" val="3823368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A4071-40D1-4687-A735-482DA517AD66}"/>
              </a:ext>
            </a:extLst>
          </p:cNvPr>
          <p:cNvSpPr>
            <a:spLocks noGrp="1"/>
          </p:cNvSpPr>
          <p:nvPr>
            <p:ph type="title"/>
          </p:nvPr>
        </p:nvSpPr>
        <p:spPr>
          <a:xfrm>
            <a:off x="2895600" y="764373"/>
            <a:ext cx="8610600" cy="1293028"/>
          </a:xfrm>
        </p:spPr>
        <p:txBody>
          <a:bodyPr>
            <a:normAutofit/>
          </a:bodyPr>
          <a:lstStyle/>
          <a:p>
            <a:r>
              <a:rPr lang="en-GB"/>
              <a:t>ETHICAL CONSIDERATIONS</a:t>
            </a:r>
          </a:p>
        </p:txBody>
      </p:sp>
      <p:sp>
        <p:nvSpPr>
          <p:cNvPr id="3" name="Content Placeholder 2">
            <a:extLst>
              <a:ext uri="{FF2B5EF4-FFF2-40B4-BE49-F238E27FC236}">
                <a16:creationId xmlns:a16="http://schemas.microsoft.com/office/drawing/2014/main" id="{8FB9BCAE-D4BC-F00B-B8D4-B3F621EF2814}"/>
              </a:ext>
            </a:extLst>
          </p:cNvPr>
          <p:cNvSpPr>
            <a:spLocks noGrp="1"/>
          </p:cNvSpPr>
          <p:nvPr>
            <p:ph idx="1"/>
          </p:nvPr>
        </p:nvSpPr>
        <p:spPr>
          <a:xfrm>
            <a:off x="677333" y="2194560"/>
            <a:ext cx="5816600" cy="4024125"/>
          </a:xfrm>
        </p:spPr>
        <p:txBody>
          <a:bodyPr vert="horz" lIns="91440" tIns="45720" rIns="91440" bIns="45720" rtlCol="0" anchor="t">
            <a:normAutofit/>
          </a:bodyPr>
          <a:lstStyle/>
          <a:p>
            <a:pPr marL="0" indent="0">
              <a:buNone/>
            </a:pPr>
            <a:r>
              <a:rPr lang="en-GB"/>
              <a:t>As a group we will ensure we are conducting ethical research by:</a:t>
            </a:r>
            <a:endParaRPr lang="en-US"/>
          </a:p>
          <a:p>
            <a:r>
              <a:rPr lang="en-GB"/>
              <a:t>Ensuring we take into consideration confidentiality of data</a:t>
            </a:r>
          </a:p>
          <a:p>
            <a:r>
              <a:rPr lang="en-GB"/>
              <a:t>Respecting other people's decisions</a:t>
            </a:r>
          </a:p>
          <a:p>
            <a:r>
              <a:rPr lang="en-GB"/>
              <a:t>We offer informed consent of those taking part</a:t>
            </a:r>
          </a:p>
          <a:p>
            <a:r>
              <a:rPr lang="en-GB"/>
              <a:t>Upholding data protection laws</a:t>
            </a:r>
          </a:p>
          <a:p>
            <a:r>
              <a:rPr lang="en-GB"/>
              <a:t>Ensuring the safety of our group</a:t>
            </a:r>
          </a:p>
        </p:txBody>
      </p:sp>
      <p:pic>
        <p:nvPicPr>
          <p:cNvPr id="7" name="Graphic 6" descr="Scales of Justice">
            <a:extLst>
              <a:ext uri="{FF2B5EF4-FFF2-40B4-BE49-F238E27FC236}">
                <a16:creationId xmlns:a16="http://schemas.microsoft.com/office/drawing/2014/main" id="{0DA86B2A-4C50-5E93-926F-4DBA65AF429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25931" y="2272748"/>
            <a:ext cx="3639337" cy="3639337"/>
          </a:xfrm>
          <a:prstGeom prst="rect">
            <a:avLst/>
          </a:prstGeom>
        </p:spPr>
      </p:pic>
      <p:sp>
        <p:nvSpPr>
          <p:cNvPr id="5" name="TextBox 4">
            <a:extLst>
              <a:ext uri="{FF2B5EF4-FFF2-40B4-BE49-F238E27FC236}">
                <a16:creationId xmlns:a16="http://schemas.microsoft.com/office/drawing/2014/main" id="{9A51F323-1277-5338-7FD7-91A38228B454}"/>
              </a:ext>
            </a:extLst>
          </p:cNvPr>
          <p:cNvSpPr txBox="1"/>
          <p:nvPr/>
        </p:nvSpPr>
        <p:spPr>
          <a:xfrm>
            <a:off x="7470774" y="6126692"/>
            <a:ext cx="363933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Stephanie Marshall-Murray</a:t>
            </a:r>
          </a:p>
        </p:txBody>
      </p:sp>
    </p:spTree>
    <p:extLst>
      <p:ext uri="{BB962C8B-B14F-4D97-AF65-F5344CB8AC3E}">
        <p14:creationId xmlns:p14="http://schemas.microsoft.com/office/powerpoint/2010/main" val="348340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8248FD17-9C71-FAAE-A778-864B12AA78B1}"/>
              </a:ext>
            </a:extLst>
          </p:cNvPr>
          <p:cNvSpPr>
            <a:spLocks noGrp="1"/>
          </p:cNvSpPr>
          <p:nvPr>
            <p:ph type="title"/>
          </p:nvPr>
        </p:nvSpPr>
        <p:spPr>
          <a:xfrm>
            <a:off x="683609" y="764372"/>
            <a:ext cx="3173688" cy="5216013"/>
          </a:xfrm>
        </p:spPr>
        <p:txBody>
          <a:bodyPr>
            <a:normAutofit/>
          </a:bodyPr>
          <a:lstStyle/>
          <a:p>
            <a:r>
              <a:rPr lang="en-GB"/>
              <a:t>Hypothesis</a:t>
            </a:r>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DD3F5BA-D953-3894-5E06-1BDD8CBCC7D7}"/>
              </a:ext>
            </a:extLst>
          </p:cNvPr>
          <p:cNvSpPr>
            <a:spLocks noGrp="1"/>
          </p:cNvSpPr>
          <p:nvPr>
            <p:ph idx="1"/>
          </p:nvPr>
        </p:nvSpPr>
        <p:spPr>
          <a:xfrm>
            <a:off x="4370138" y="764372"/>
            <a:ext cx="7086600" cy="5216013"/>
          </a:xfrm>
        </p:spPr>
        <p:txBody>
          <a:bodyPr anchor="ctr">
            <a:normAutofit/>
          </a:bodyPr>
          <a:lstStyle/>
          <a:p>
            <a:r>
              <a:rPr lang="en-GB" sz="2000"/>
              <a:t>Our hypothesis is that MS Teams will be the digital tool that is most used by students at UWTSD. </a:t>
            </a:r>
          </a:p>
        </p:txBody>
      </p:sp>
      <p:sp>
        <p:nvSpPr>
          <p:cNvPr id="4" name="TextBox 3">
            <a:extLst>
              <a:ext uri="{FF2B5EF4-FFF2-40B4-BE49-F238E27FC236}">
                <a16:creationId xmlns:a16="http://schemas.microsoft.com/office/drawing/2014/main" id="{FD8A42D8-725F-33B9-9D99-A54ECBF8AB9C}"/>
              </a:ext>
            </a:extLst>
          </p:cNvPr>
          <p:cNvSpPr txBox="1"/>
          <p:nvPr/>
        </p:nvSpPr>
        <p:spPr>
          <a:xfrm>
            <a:off x="8714317" y="611081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Neelam Ashraf</a:t>
            </a:r>
          </a:p>
        </p:txBody>
      </p:sp>
    </p:spTree>
    <p:extLst>
      <p:ext uri="{BB962C8B-B14F-4D97-AF65-F5344CB8AC3E}">
        <p14:creationId xmlns:p14="http://schemas.microsoft.com/office/powerpoint/2010/main" val="1999406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14">
            <a:extLst>
              <a:ext uri="{FF2B5EF4-FFF2-40B4-BE49-F238E27FC236}">
                <a16:creationId xmlns:a16="http://schemas.microsoft.com/office/drawing/2014/main" id="{6184FA60-56E6-4C39-B1D1-F8DA36DE1F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Content Placeholder 2">
            <a:extLst>
              <a:ext uri="{FF2B5EF4-FFF2-40B4-BE49-F238E27FC236}">
                <a16:creationId xmlns:a16="http://schemas.microsoft.com/office/drawing/2014/main" id="{7F562ACE-3FA2-2EAC-74B9-E7C231EDB77C}"/>
              </a:ext>
            </a:extLst>
          </p:cNvPr>
          <p:cNvSpPr>
            <a:spLocks noGrp="1"/>
          </p:cNvSpPr>
          <p:nvPr>
            <p:ph idx="1"/>
          </p:nvPr>
        </p:nvSpPr>
        <p:spPr>
          <a:xfrm>
            <a:off x="804334" y="630827"/>
            <a:ext cx="9716182" cy="4517572"/>
          </a:xfrm>
        </p:spPr>
        <p:txBody>
          <a:bodyPr anchor="ctr">
            <a:normAutofit fontScale="47500" lnSpcReduction="20000"/>
          </a:bodyPr>
          <a:lstStyle/>
          <a:p>
            <a:pPr marL="0" indent="0">
              <a:buNone/>
            </a:pPr>
            <a:endParaRPr lang="en-GB" sz="2000">
              <a:hlinkClick r:id="" action="ppaction://noaction"/>
            </a:endParaRPr>
          </a:p>
          <a:p>
            <a:pPr marL="0" indent="0">
              <a:buNone/>
            </a:pPr>
            <a:endParaRPr lang="en-GB" sz="2000">
              <a:hlinkClick r:id="" action="ppaction://noaction"/>
            </a:endParaRPr>
          </a:p>
          <a:p>
            <a:pPr marL="0" indent="0">
              <a:buNone/>
            </a:pPr>
            <a:r>
              <a:rPr lang="en-GB" sz="2000"/>
              <a:t>Fernandez, C.G,(2022) 3 Key ways </a:t>
            </a:r>
            <a:r>
              <a:rPr lang="en-GB" sz="2000" err="1"/>
              <a:t>MicrosoftTeams</a:t>
            </a:r>
            <a:r>
              <a:rPr lang="en-GB" sz="2000"/>
              <a:t> enriches higher education teaching and learning, Available at: </a:t>
            </a:r>
            <a:endParaRPr lang="en-GB" sz="2000">
              <a:hlinkClick r:id="" action="ppaction://noaction">
                <a:extLst>
                  <a:ext uri="{A12FA001-AC4F-418D-AE19-62706E023703}">
                    <ahyp:hlinkClr xmlns:ahyp="http://schemas.microsoft.com/office/drawing/2018/hyperlinkcolor" val="tx"/>
                  </a:ext>
                </a:extLst>
              </a:hlinkClick>
            </a:endParaRPr>
          </a:p>
          <a:p>
            <a:pPr marL="0" indent="0">
              <a:buNone/>
            </a:pPr>
            <a:r>
              <a:rPr lang="en-GB" sz="2000">
                <a:hlinkClick r:id="" action="ppaction://noaction"/>
              </a:rPr>
              <a:t>https://pulse.microsoft.com/en/work-productivity-en/education-en/fa3-3-key-ways-microsoft-teams-enriches-higher-education-teaching-and-learning/​ </a:t>
            </a:r>
          </a:p>
          <a:p>
            <a:pPr marL="0" indent="0">
              <a:buNone/>
            </a:pPr>
            <a:r>
              <a:rPr lang="en-GB" sz="2000"/>
              <a:t>(Date accessed: June 2022)</a:t>
            </a:r>
          </a:p>
          <a:p>
            <a:pPr marL="0" indent="0">
              <a:buNone/>
            </a:pPr>
            <a:endParaRPr lang="en-GB" sz="2000">
              <a:hlinkClick r:id="" action="ppaction://noaction"/>
            </a:endParaRPr>
          </a:p>
          <a:p>
            <a:pPr marL="0" indent="0">
              <a:buNone/>
            </a:pPr>
            <a:endParaRPr lang="en-GB" sz="2000">
              <a:hlinkClick r:id="" action="ppaction://noaction"/>
            </a:endParaRPr>
          </a:p>
          <a:p>
            <a:pPr marL="0" indent="0">
              <a:buNone/>
            </a:pPr>
            <a:r>
              <a:rPr lang="en-GB" sz="2000" err="1"/>
              <a:t>Duta,N</a:t>
            </a:r>
            <a:r>
              <a:rPr lang="en-GB" sz="2000"/>
              <a:t> &amp; Martina-</a:t>
            </a:r>
            <a:r>
              <a:rPr lang="en-GB" sz="2000" err="1"/>
              <a:t>River,O</a:t>
            </a:r>
            <a:r>
              <a:rPr lang="en-GB" sz="2000"/>
              <a:t>,(2015)Between Theory And Practise: The</a:t>
            </a:r>
            <a:r>
              <a:rPr lang="en-GB" sz="2000">
                <a:hlinkClick r:id="rId2">
                  <a:extLst>
                    <a:ext uri="{A12FA001-AC4F-418D-AE19-62706E023703}">
                      <ahyp:hlinkClr xmlns:ahyp="http://schemas.microsoft.com/office/drawing/2018/hyperlinkcolor" val="tx"/>
                    </a:ext>
                  </a:extLst>
                </a:hlinkClick>
              </a:rPr>
              <a:t> </a:t>
            </a:r>
            <a:r>
              <a:rPr lang="en-GB" sz="2000"/>
              <a:t>importance</a:t>
            </a:r>
            <a:r>
              <a:rPr lang="en-GB" sz="2000">
                <a:hlinkClick r:id="rId2">
                  <a:extLst>
                    <a:ext uri="{A12FA001-AC4F-418D-AE19-62706E023703}">
                      <ahyp:hlinkClr xmlns:ahyp="http://schemas.microsoft.com/office/drawing/2018/hyperlinkcolor" val="tx"/>
                    </a:ext>
                  </a:extLst>
                </a:hlinkClick>
              </a:rPr>
              <a:t> </a:t>
            </a:r>
            <a:r>
              <a:rPr lang="en-GB" sz="2000"/>
              <a:t>of ICT in Higher Education as  a Tool for Collaborative Learning, Available at:</a:t>
            </a:r>
            <a:endParaRPr lang="en-GB" sz="2000">
              <a:hlinkClick r:id="rId2">
                <a:extLst>
                  <a:ext uri="{A12FA001-AC4F-418D-AE19-62706E023703}">
                    <ahyp:hlinkClr xmlns:ahyp="http://schemas.microsoft.com/office/drawing/2018/hyperlinkcolor" val="tx"/>
                  </a:ext>
                </a:extLst>
              </a:hlinkClick>
            </a:endParaRPr>
          </a:p>
          <a:p>
            <a:pPr marL="0" indent="0">
              <a:buNone/>
            </a:pPr>
            <a:r>
              <a:rPr lang="en-GB" sz="2000">
                <a:hlinkClick r:id="rId2"/>
              </a:rPr>
              <a:t> https://www.sciencedirect.com/science/article/pii/S1877042815016407 </a:t>
            </a:r>
          </a:p>
          <a:p>
            <a:pPr marL="0" indent="0">
              <a:buNone/>
            </a:pPr>
            <a:r>
              <a:rPr lang="en-GB" sz="2000"/>
              <a:t>(Date accessed: June 2022)</a:t>
            </a:r>
          </a:p>
          <a:p>
            <a:pPr marL="0" indent="0">
              <a:buNone/>
            </a:pPr>
            <a:endParaRPr lang="en-GB" sz="2000">
              <a:hlinkClick r:id="rId2"/>
            </a:endParaRPr>
          </a:p>
          <a:p>
            <a:pPr marL="0" indent="0">
              <a:buNone/>
            </a:pPr>
            <a:endParaRPr lang="en-GB" sz="2000">
              <a:hlinkClick r:id="rId2"/>
            </a:endParaRPr>
          </a:p>
          <a:p>
            <a:pPr marL="0" indent="0">
              <a:buNone/>
            </a:pPr>
            <a:r>
              <a:rPr lang="en-GB" sz="2000"/>
              <a:t>Crossman, A, (2019) Constructing a Questionnaire, Available at:</a:t>
            </a:r>
          </a:p>
          <a:p>
            <a:pPr marL="0" indent="0">
              <a:buNone/>
            </a:pPr>
            <a:r>
              <a:rPr lang="en-GB" sz="2000"/>
              <a:t> </a:t>
            </a:r>
            <a:r>
              <a:rPr lang="en-GB" sz="2000">
                <a:hlinkClick r:id="rId3"/>
              </a:rPr>
              <a:t>https://www.thoughtco.com/constructing-a-questionnaire-3026540</a:t>
            </a:r>
            <a:r>
              <a:rPr lang="en-GB" sz="2000"/>
              <a:t> </a:t>
            </a:r>
          </a:p>
          <a:p>
            <a:pPr marL="0" indent="0">
              <a:buNone/>
            </a:pPr>
            <a:r>
              <a:rPr lang="en-GB" sz="2000"/>
              <a:t>(Date accessed: June 2022)</a:t>
            </a:r>
          </a:p>
          <a:p>
            <a:pPr marL="0" indent="0">
              <a:buNone/>
            </a:pPr>
            <a:endParaRPr lang="en-GB" sz="2000"/>
          </a:p>
          <a:p>
            <a:pPr marL="0" indent="0">
              <a:buNone/>
            </a:pPr>
            <a:r>
              <a:rPr lang="en-GB" sz="2000"/>
              <a:t>Editorial Team,(2020) Student Collaboration: What and Why Tools!, Available at:</a:t>
            </a:r>
          </a:p>
          <a:p>
            <a:pPr marL="0" indent="0">
              <a:buNone/>
            </a:pPr>
            <a:r>
              <a:rPr lang="en-GB" sz="2000">
                <a:hlinkClick r:id="rId4"/>
              </a:rPr>
              <a:t>https://blog.bit.ai/students-collaboration-what-why-and-tools/</a:t>
            </a:r>
            <a:endParaRPr lang="en-GB" sz="2000"/>
          </a:p>
          <a:p>
            <a:pPr marL="0" indent="0">
              <a:buNone/>
            </a:pPr>
            <a:r>
              <a:rPr lang="en-GB" sz="2000"/>
              <a:t>(Date accessed: June 2022)</a:t>
            </a:r>
          </a:p>
          <a:p>
            <a:pPr marL="0" indent="0">
              <a:buNone/>
            </a:pPr>
            <a:endParaRPr lang="en-GB" sz="2000"/>
          </a:p>
          <a:p>
            <a:pPr marL="0" indent="0">
              <a:buNone/>
            </a:pPr>
            <a:endParaRPr lang="en-GB" sz="2000"/>
          </a:p>
          <a:p>
            <a:pPr marL="0" indent="0">
              <a:buNone/>
            </a:pPr>
            <a:endParaRPr lang="en-GB" sz="2000"/>
          </a:p>
          <a:p>
            <a:pPr marL="0" indent="0">
              <a:buNone/>
            </a:pPr>
            <a:endParaRPr lang="en-GB" sz="2000"/>
          </a:p>
          <a:p>
            <a:endParaRPr lang="en-GB" sz="2000"/>
          </a:p>
        </p:txBody>
      </p:sp>
      <p:pic>
        <p:nvPicPr>
          <p:cNvPr id="39" name="Picture 16">
            <a:extLst>
              <a:ext uri="{FF2B5EF4-FFF2-40B4-BE49-F238E27FC236}">
                <a16:creationId xmlns:a16="http://schemas.microsoft.com/office/drawing/2014/main" id="{287356FD-82C7-4E0B-9494-355CAE397DA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alphaModFix amt="75000"/>
            <a:extLst>
              <a:ext uri="{28A0092B-C50C-407E-A947-70E740481C1C}">
                <a14:useLocalDpi xmlns:a14="http://schemas.microsoft.com/office/drawing/2010/main" val="0"/>
              </a:ext>
            </a:extLst>
          </a:blip>
          <a:srcRect r="62946" b="15805"/>
          <a:stretch/>
        </p:blipFill>
        <p:spPr>
          <a:xfrm rot="5400000" flipH="1" flipV="1">
            <a:off x="8887991" y="3553991"/>
            <a:ext cx="4517571" cy="2090448"/>
          </a:xfrm>
          <a:prstGeom prst="rect">
            <a:avLst/>
          </a:prstGeom>
          <a:noFill/>
        </p:spPr>
      </p:pic>
      <p:sp>
        <p:nvSpPr>
          <p:cNvPr id="2" name="Title 1">
            <a:extLst>
              <a:ext uri="{FF2B5EF4-FFF2-40B4-BE49-F238E27FC236}">
                <a16:creationId xmlns:a16="http://schemas.microsoft.com/office/drawing/2014/main" id="{B8393CA1-D323-AC1C-B979-9001FB0891BF}"/>
              </a:ext>
            </a:extLst>
          </p:cNvPr>
          <p:cNvSpPr>
            <a:spLocks noGrp="1"/>
          </p:cNvSpPr>
          <p:nvPr>
            <p:ph type="title"/>
          </p:nvPr>
        </p:nvSpPr>
        <p:spPr>
          <a:xfrm>
            <a:off x="1001486" y="4771908"/>
            <a:ext cx="9845190" cy="1293028"/>
          </a:xfrm>
        </p:spPr>
        <p:txBody>
          <a:bodyPr>
            <a:normAutofit/>
          </a:bodyPr>
          <a:lstStyle/>
          <a:p>
            <a:pPr algn="l"/>
            <a:r>
              <a:rPr lang="en-GB"/>
              <a:t>REFERENCE LIST</a:t>
            </a:r>
          </a:p>
        </p:txBody>
      </p:sp>
      <p:sp>
        <p:nvSpPr>
          <p:cNvPr id="4" name="TextBox 3">
            <a:extLst>
              <a:ext uri="{FF2B5EF4-FFF2-40B4-BE49-F238E27FC236}">
                <a16:creationId xmlns:a16="http://schemas.microsoft.com/office/drawing/2014/main" id="{DB62FDCB-0080-3824-F6D1-A4EAEA36E978}"/>
              </a:ext>
            </a:extLst>
          </p:cNvPr>
          <p:cNvSpPr txBox="1"/>
          <p:nvPr/>
        </p:nvSpPr>
        <p:spPr>
          <a:xfrm>
            <a:off x="8582026" y="6317191"/>
            <a:ext cx="38438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t>
            </a:r>
            <a:r>
              <a:rPr lang="en-GB" err="1"/>
              <a:t>Joyrul</a:t>
            </a:r>
            <a:r>
              <a:rPr lang="en-GB"/>
              <a:t> Haque</a:t>
            </a:r>
          </a:p>
        </p:txBody>
      </p:sp>
    </p:spTree>
    <p:extLst>
      <p:ext uri="{BB962C8B-B14F-4D97-AF65-F5344CB8AC3E}">
        <p14:creationId xmlns:p14="http://schemas.microsoft.com/office/powerpoint/2010/main" val="765136204"/>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48A7A53ED0F6C4BAC9BB320F40B3DEF" ma:contentTypeVersion="7" ma:contentTypeDescription="Create a new document." ma:contentTypeScope="" ma:versionID="8ab931ba6fe66cb29c366fb4adc4dbc9">
  <xsd:schema xmlns:xsd="http://www.w3.org/2001/XMLSchema" xmlns:xs="http://www.w3.org/2001/XMLSchema" xmlns:p="http://schemas.microsoft.com/office/2006/metadata/properties" xmlns:ns3="5c225c8a-d58b-4f92-9659-fc93657787ef" xmlns:ns4="01059ada-d055-41df-ae87-635bd8b92658" targetNamespace="http://schemas.microsoft.com/office/2006/metadata/properties" ma:root="true" ma:fieldsID="6066fd7186f7c8b254db3a248459d9c5" ns3:_="" ns4:_="">
    <xsd:import namespace="5c225c8a-d58b-4f92-9659-fc93657787ef"/>
    <xsd:import namespace="01059ada-d055-41df-ae87-635bd8b9265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225c8a-d58b-4f92-9659-fc93657787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1059ada-d055-41df-ae87-635bd8b9265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DB0C27-647B-4A14-9D47-964B3AAAD652}">
  <ds:schemaRefs>
    <ds:schemaRef ds:uri="http://schemas.microsoft.com/sharepoint/v3/contenttype/forms"/>
  </ds:schemaRefs>
</ds:datastoreItem>
</file>

<file path=customXml/itemProps2.xml><?xml version="1.0" encoding="utf-8"?>
<ds:datastoreItem xmlns:ds="http://schemas.openxmlformats.org/officeDocument/2006/customXml" ds:itemID="{E671FD50-B35D-4732-92EE-9C18F6E10C03}">
  <ds:schemaRefs>
    <ds:schemaRef ds:uri="01059ada-d055-41df-ae87-635bd8b92658"/>
    <ds:schemaRef ds:uri="5c225c8a-d58b-4f92-9659-fc93657787e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A3064C3-A464-4D8B-87F9-A748429C9BC4}">
  <ds:schemaRefs>
    <ds:schemaRef ds:uri="01059ada-d055-41df-ae87-635bd8b92658"/>
    <ds:schemaRef ds:uri="5c225c8a-d58b-4f92-9659-fc93657787e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{086E0EA6-38ED-8A4C-9B33-612D599CDDA9}tf10001079</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Vapor Trail</vt:lpstr>
      <vt:lpstr>Which digital tool is most used by students at UWTSD to collaborate together?</vt:lpstr>
      <vt:lpstr>Introduction</vt:lpstr>
      <vt:lpstr>A Review of some of the literature we have collected</vt:lpstr>
      <vt:lpstr>PROPOSED METHOD</vt:lpstr>
      <vt:lpstr>Research QUESTIONS</vt:lpstr>
      <vt:lpstr>ETHICAL CONSIDERATIONS</vt:lpstr>
      <vt:lpstr>Hypothesis</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Which digital tool is most used by students at UWTSD to collaborate together?</dc:title>
  <dc:creator>Umbereen Naeem (2126387)</dc:creator>
  <cp:revision>3</cp:revision>
  <dcterms:created xsi:type="dcterms:W3CDTF">2022-06-16T17:39:11Z</dcterms:created>
  <dcterms:modified xsi:type="dcterms:W3CDTF">2022-07-02T08:29:16Z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0x010100448A7A53ED0F6C4BAC9BB320F40B3DEF</vt:lpwstr>
  </property>
</Properties>
</file>