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8"/>
  </p:notesMasterIdLst>
  <p:sldIdLst>
    <p:sldId id="261" r:id="rId2"/>
    <p:sldId id="257" r:id="rId3"/>
    <p:sldId id="258" r:id="rId4"/>
    <p:sldId id="262"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94660"/>
  </p:normalViewPr>
  <p:slideViewPr>
    <p:cSldViewPr snapToGrid="0" showGuides="1">
      <p:cViewPr varScale="1">
        <p:scale>
          <a:sx n="78" d="100"/>
          <a:sy n="78" d="100"/>
        </p:scale>
        <p:origin x="878"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71E11-A6FC-4381-B040-46F8DD13E358}" type="datetimeFigureOut">
              <a:rPr lang="en-US" smtClean="0"/>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DD28A-8FC3-4831-ACA7-BBA71EC35534}" type="slidenum">
              <a:rPr lang="en-US" smtClean="0"/>
              <a:t>‹#›</a:t>
            </a:fld>
            <a:endParaRPr lang="en-US"/>
          </a:p>
        </p:txBody>
      </p:sp>
    </p:spTree>
    <p:extLst>
      <p:ext uri="{BB962C8B-B14F-4D97-AF65-F5344CB8AC3E}">
        <p14:creationId xmlns:p14="http://schemas.microsoft.com/office/powerpoint/2010/main" val="2068770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5DD28A-8FC3-4831-ACA7-BBA71EC35534}" type="slidenum">
              <a:rPr lang="en-US" smtClean="0"/>
              <a:t>2</a:t>
            </a:fld>
            <a:endParaRPr lang="en-US"/>
          </a:p>
        </p:txBody>
      </p:sp>
    </p:spTree>
    <p:extLst>
      <p:ext uri="{BB962C8B-B14F-4D97-AF65-F5344CB8AC3E}">
        <p14:creationId xmlns:p14="http://schemas.microsoft.com/office/powerpoint/2010/main" val="2038554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896925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995214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129109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3613006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052BE0-99E8-4E4B-9965-D0CA503CA68B}" type="datetimeFigureOut">
              <a:rPr lang="en-US" smtClean="0"/>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09242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704705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331422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3691658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051946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052BE0-99E8-4E4B-9965-D0CA503CA68B}" type="datetimeFigureOut">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602249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3558334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01221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2944023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15322035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4116372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3594751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052BE0-99E8-4E4B-9965-D0CA503CA68B}" type="datetimeFigureOut">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8B11B8-CC9F-48CE-A16C-CDD4337F714F}" type="slidenum">
              <a:rPr lang="en-US" smtClean="0"/>
              <a:t>‹#›</a:t>
            </a:fld>
            <a:endParaRPr lang="en-US"/>
          </a:p>
        </p:txBody>
      </p:sp>
    </p:spTree>
    <p:extLst>
      <p:ext uri="{BB962C8B-B14F-4D97-AF65-F5344CB8AC3E}">
        <p14:creationId xmlns:p14="http://schemas.microsoft.com/office/powerpoint/2010/main" val="785983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D052BE0-99E8-4E4B-9965-D0CA503CA68B}" type="datetimeFigureOut">
              <a:rPr lang="en-US" smtClean="0"/>
              <a:t>11/11/2025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28B11B8-CC9F-48CE-A16C-CDD4337F714F}" type="slidenum">
              <a:rPr lang="en-US" smtClean="0"/>
              <a:t>‹#›</a:t>
            </a:fld>
            <a:endParaRPr lang="en-US"/>
          </a:p>
        </p:txBody>
      </p:sp>
    </p:spTree>
    <p:extLst>
      <p:ext uri="{BB962C8B-B14F-4D97-AF65-F5344CB8AC3E}">
        <p14:creationId xmlns:p14="http://schemas.microsoft.com/office/powerpoint/2010/main" val="2716230222"/>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sphericalinsights.com/reports/united-kingdom-digital-health-market" TargetMode="External"/><Relationship Id="rId3" Type="http://schemas.openxmlformats.org/officeDocument/2006/relationships/image" Target="../media/image6.jpeg"/><Relationship Id="rId7" Type="http://schemas.openxmlformats.org/officeDocument/2006/relationships/hyperlink" Target="https://www.statista.com/chart/27447/nhs-hospital-waiting-times/?srsltid=AfmBOoph_033GeKZj__Fc4Lkty49VL0ilAa4Ob4Xa61wkugZmbMK1SXH"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png"/><Relationship Id="rId9" Type="http://schemas.openxmlformats.org/officeDocument/2006/relationships/hyperlink" Target="https://www.nature.com/articles/s41746-022-00663-0"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s://www.statista.com/chart/27447/nhs-hospital-waitingtimes/?srsltid=AfmBOoph_033GeKZj__Fc4Lkty49VL0ilAa4Ob4Xa61wkugZmbMK1SXH"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www.england.nhs.uk/statistics/statistical-work-areas/rtt-waiting-times/rtt-data-2022-23/"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www.bcchr.ca/globalhealth/our-projects/project-highlights/smart-triage" TargetMode="External"/><Relationship Id="rId5" Type="http://schemas.openxmlformats.org/officeDocument/2006/relationships/hyperlink" Target="https://www.google.com/url?sa=i&amp;url=https%3A%2F%2Fwww.sciencedirect.com%2Fscience%2Farticle%2Fpii%2FS1386505625000553&amp;psig" TargetMode="Externa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hyperlink" Target="https://www.statista.com/chart/27447/nhs-hospital-waitingtimes/?srsltid=AfmBOoph_033GeKZj__Fc4Lkty49VL0ilAa4Ob4Xa61wkugZmbMK1SXH"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id="{8DF9CAF3-7C24-88BB-7EBF-B2AE3558BF64}"/>
              </a:ext>
            </a:extLst>
          </p:cNvPr>
          <p:cNvSpPr txBox="1"/>
          <p:nvPr/>
        </p:nvSpPr>
        <p:spPr>
          <a:xfrm>
            <a:off x="152985" y="3146944"/>
            <a:ext cx="11886029" cy="166199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b="1" dirty="0">
                <a:latin typeface="Arial" panose="020B0604020202020204" pitchFamily="34" charset="0"/>
                <a:cs typeface="Arial" panose="020B0604020202020204" pitchFamily="34" charset="0"/>
              </a:rPr>
              <a:t>NAME:</a:t>
            </a:r>
            <a:r>
              <a:rPr lang="en-GB" sz="1600" b="1" dirty="0">
                <a:latin typeface="Amasis MT Pro Light" panose="020F0502020204030204" pitchFamily="18" charset="0"/>
                <a:cs typeface="Arial" panose="020B0604020202020204" pitchFamily="34" charset="0"/>
              </a:rPr>
              <a:t>MADONA IGBINOBA</a:t>
            </a:r>
          </a:p>
          <a:p>
            <a:r>
              <a:rPr lang="en-GB" sz="1600" b="1" dirty="0">
                <a:latin typeface="Arial" panose="020B0604020202020204" pitchFamily="34" charset="0"/>
                <a:cs typeface="Arial" panose="020B0604020202020204" pitchFamily="34" charset="0"/>
              </a:rPr>
              <a:t>ID: </a:t>
            </a:r>
            <a:r>
              <a:rPr lang="en-GB" sz="1600" b="1" dirty="0">
                <a:latin typeface="Amasis MT Pro Light" panose="02040304050005020304" pitchFamily="18" charset="0"/>
                <a:cs typeface="Arial" panose="020B0604020202020204" pitchFamily="34" charset="0"/>
              </a:rPr>
              <a:t>1815861</a:t>
            </a:r>
          </a:p>
          <a:p>
            <a:r>
              <a:rPr lang="en-GB" sz="1600" b="1" dirty="0">
                <a:latin typeface="Abadi" panose="020F0502020204030204" pitchFamily="34" charset="0"/>
                <a:cs typeface="Arial" panose="020B0604020202020204" pitchFamily="34" charset="0"/>
              </a:rPr>
              <a:t>MODULE: </a:t>
            </a:r>
            <a:r>
              <a:rPr lang="en-GB" sz="1600" b="1" dirty="0">
                <a:latin typeface="Amasis MT Pro Light" panose="02040304050005020304" pitchFamily="18" charset="0"/>
                <a:cs typeface="Arial" panose="020B0604020202020204" pitchFamily="34" charset="0"/>
              </a:rPr>
              <a:t>POPULATION HEALTH AND DIGITAL HEALTH PROMOTION</a:t>
            </a:r>
            <a:endParaRPr lang="en-GB" sz="1600" b="1" dirty="0">
              <a:latin typeface="Abadi" panose="020F050202020403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TOPIC: </a:t>
            </a:r>
            <a:r>
              <a:rPr lang="en-US" dirty="0">
                <a:latin typeface="Arial" panose="020B0604020202020204" pitchFamily="34" charset="0"/>
                <a:cs typeface="Arial" panose="020B0604020202020204" pitchFamily="34" charset="0"/>
              </a:rPr>
              <a:t>Virtual Consultations: Revolutionising NHS Health Promotion</a:t>
            </a:r>
          </a:p>
          <a:p>
            <a:r>
              <a:rPr lang="en-US" b="1" dirty="0">
                <a:latin typeface="Arial" panose="020B0604020202020204" pitchFamily="34" charset="0"/>
                <a:cs typeface="Arial" panose="020B0604020202020204" pitchFamily="34" charset="0"/>
              </a:rPr>
              <a:t>LECTURER NAME: </a:t>
            </a:r>
            <a:r>
              <a:rPr lang="en-US" sz="1600" b="1" dirty="0">
                <a:latin typeface="Amasis MT Pro Light" panose="02040304050005020304" pitchFamily="18" charset="0"/>
                <a:cs typeface="Arial" panose="020B0604020202020204" pitchFamily="34" charset="0"/>
              </a:rPr>
              <a:t>BETSY JOSE</a:t>
            </a:r>
          </a:p>
          <a:p>
            <a:r>
              <a:rPr lang="en-US" b="1" dirty="0">
                <a:latin typeface="Abadi" panose="020B0604020104020204" pitchFamily="34" charset="0"/>
                <a:cs typeface="Arial" panose="020B0604020202020204" pitchFamily="34" charset="0"/>
              </a:rPr>
              <a:t>ASSESSMENT </a:t>
            </a:r>
            <a:r>
              <a:rPr lang="en-US" sz="1600" b="1" dirty="0">
                <a:latin typeface="Amasis MT Pro Light" panose="02040304050005020304" pitchFamily="18" charset="0"/>
                <a:cs typeface="Arial" panose="020B0604020202020204" pitchFamily="34" charset="0"/>
              </a:rPr>
              <a:t>COMPONENT 2</a:t>
            </a:r>
          </a:p>
        </p:txBody>
      </p:sp>
      <p:sp>
        <p:nvSpPr>
          <p:cNvPr id="2" name="TextBox 1">
            <a:extLst>
              <a:ext uri="{FF2B5EF4-FFF2-40B4-BE49-F238E27FC236}">
                <a16:creationId xmlns:a16="http://schemas.microsoft.com/office/drawing/2014/main" id="{56BF09D5-5BFB-2678-D525-889809E79F2A}"/>
              </a:ext>
            </a:extLst>
          </p:cNvPr>
          <p:cNvSpPr txBox="1"/>
          <p:nvPr/>
        </p:nvSpPr>
        <p:spPr>
          <a:xfrm>
            <a:off x="718925" y="2829231"/>
            <a:ext cx="11111593"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b="1" dirty="0">
                <a:latin typeface="Arial" panose="020B0604020202020204" pitchFamily="34" charset="0"/>
                <a:cs typeface="Arial" panose="020B0604020202020204" pitchFamily="34" charset="0"/>
              </a:rPr>
              <a:t>BLOG 1</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5907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8" name="Picture 14" descr="NHS England » Digital transformation">
            <a:extLst>
              <a:ext uri="{FF2B5EF4-FFF2-40B4-BE49-F238E27FC236}">
                <a16:creationId xmlns:a16="http://schemas.microsoft.com/office/drawing/2014/main" id="{DA020D43-C60B-1F77-F5E2-1B2BBC81ED81}"/>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14068" y="-38374"/>
            <a:ext cx="12191999" cy="69347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1448CD-A496-17E2-7C59-AC85A8F4D5B7}"/>
              </a:ext>
            </a:extLst>
          </p:cNvPr>
          <p:cNvSpPr txBox="1"/>
          <p:nvPr/>
        </p:nvSpPr>
        <p:spPr>
          <a:xfrm>
            <a:off x="1485655" y="371069"/>
            <a:ext cx="2446909"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Hospital waiting times reached an unprecedented peak in March 2023.</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6.4 million individuals are awaiting routine NHS treatment, constituting 1 in 9 of England's population (Shah et al., 2024).</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Common surgical procedures include cataract surgery, hip replacement, and knee replacement.</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Challenges: decade-long financial constraints, hospital overcrowding, workforce deficiencies, insufficient social care.</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The pandemic exacerbated the situation, resulting in the postponement of crucial surgeries.</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The waiting period exceeding two years decreased from 23,281 in February to 16,796 in March, representing a six-fold rise since April 2021.</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The NHS and UK government want to eradicate two-year waiting times by July 2022 (Fleck, 2022).</a:t>
            </a:r>
          </a:p>
        </p:txBody>
      </p:sp>
      <p:sp>
        <p:nvSpPr>
          <p:cNvPr id="5" name="TextBox 4">
            <a:extLst>
              <a:ext uri="{FF2B5EF4-FFF2-40B4-BE49-F238E27FC236}">
                <a16:creationId xmlns:a16="http://schemas.microsoft.com/office/drawing/2014/main" id="{222E5E37-2667-B784-4CB7-8031A809BA07}"/>
              </a:ext>
            </a:extLst>
          </p:cNvPr>
          <p:cNvSpPr txBox="1"/>
          <p:nvPr/>
        </p:nvSpPr>
        <p:spPr>
          <a:xfrm>
            <a:off x="6313607" y="392335"/>
            <a:ext cx="1605139" cy="3046988"/>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Virtual consultation helps to free up appointments for urgent healthcare needs</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The system benefited from 70% of primary care visits during the COVID-19 pandemic.</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Virtual consultation encourages patients to take care of themselves (</a:t>
            </a:r>
            <a:r>
              <a:rPr lang="en-US" sz="800" dirty="0" err="1">
                <a:latin typeface="Arial" panose="020B0604020202020204" pitchFamily="34" charset="0"/>
                <a:cs typeface="Arial" panose="020B0604020202020204" pitchFamily="34" charset="0"/>
              </a:rPr>
              <a:t>Bhavanasi</a:t>
            </a:r>
            <a:r>
              <a:rPr lang="en-US" sz="800" dirty="0">
                <a:latin typeface="Arial" panose="020B0604020202020204" pitchFamily="34" charset="0"/>
                <a:cs typeface="Arial" panose="020B0604020202020204" pitchFamily="34" charset="0"/>
              </a:rPr>
              <a:t> and Kulkarni, 2024).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Addresses geographical barriers to improve rural patient care.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Improves mobility care for disabled or chronically sick people.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Encourages self-monitoring of health.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Fits NHS goals to upgrade services and fulfil post-epidemic requirements (Brunilda et al., 2024).</a:t>
            </a:r>
          </a:p>
        </p:txBody>
      </p:sp>
      <p:sp>
        <p:nvSpPr>
          <p:cNvPr id="6" name="TextBox 5">
            <a:extLst>
              <a:ext uri="{FF2B5EF4-FFF2-40B4-BE49-F238E27FC236}">
                <a16:creationId xmlns:a16="http://schemas.microsoft.com/office/drawing/2014/main" id="{CE1BACA3-6CF4-62AE-2FAD-2C0A27E73442}"/>
              </a:ext>
            </a:extLst>
          </p:cNvPr>
          <p:cNvSpPr txBox="1"/>
          <p:nvPr/>
        </p:nvSpPr>
        <p:spPr>
          <a:xfrm>
            <a:off x="10343315" y="494180"/>
            <a:ext cx="1707318" cy="255454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Through virtual wards, they saved 9,000 people from going to the hospital (2023–2024)</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By June 2025, 33.3% of GP appointments were done over the phone, up from 28.3% (</a:t>
            </a:r>
            <a:r>
              <a:rPr lang="en-US" sz="800" dirty="0" err="1">
                <a:latin typeface="Arial" panose="020B0604020202020204" pitchFamily="34" charset="0"/>
                <a:cs typeface="Arial" panose="020B0604020202020204" pitchFamily="34" charset="0"/>
              </a:rPr>
              <a:t>Torous</a:t>
            </a:r>
            <a:r>
              <a:rPr lang="en-US" sz="800" dirty="0">
                <a:latin typeface="Arial" panose="020B0604020202020204" pitchFamily="34" charset="0"/>
                <a:cs typeface="Arial" panose="020B0604020202020204" pitchFamily="34" charset="0"/>
              </a:rPr>
              <a:t> et al., 2025).</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For many cases, it works just as well as in-person appointments.</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In April, the NHS App logged 1.6 million online consultations.</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Shows that it can grow, which helps the NHS reach its efficiency objectives.</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Helps the NHS make better use of its resources (Please et al., 2024).</a:t>
            </a:r>
          </a:p>
        </p:txBody>
      </p:sp>
      <p:graphicFrame>
        <p:nvGraphicFramePr>
          <p:cNvPr id="7" name="Table 6">
            <a:extLst>
              <a:ext uri="{FF2B5EF4-FFF2-40B4-BE49-F238E27FC236}">
                <a16:creationId xmlns:a16="http://schemas.microsoft.com/office/drawing/2014/main" id="{B0DB10BB-2231-6B8A-1A67-91D4C59D437E}"/>
              </a:ext>
            </a:extLst>
          </p:cNvPr>
          <p:cNvGraphicFramePr>
            <a:graphicFrameLocks noGrp="1"/>
          </p:cNvGraphicFramePr>
          <p:nvPr>
            <p:extLst>
              <p:ext uri="{D42A27DB-BD31-4B8C-83A1-F6EECF244321}">
                <p14:modId xmlns:p14="http://schemas.microsoft.com/office/powerpoint/2010/main" val="961387190"/>
              </p:ext>
            </p:extLst>
          </p:nvPr>
        </p:nvGraphicFramePr>
        <p:xfrm>
          <a:off x="2230831" y="4011345"/>
          <a:ext cx="3021029" cy="2552535"/>
        </p:xfrm>
        <a:graphic>
          <a:graphicData uri="http://schemas.openxmlformats.org/drawingml/2006/table">
            <a:tbl>
              <a:tblPr firstRow="1" bandRow="1">
                <a:tableStyleId>{00A15C55-8517-42AA-B614-E9B94910E393}</a:tableStyleId>
              </a:tblPr>
              <a:tblGrid>
                <a:gridCol w="1472876">
                  <a:extLst>
                    <a:ext uri="{9D8B030D-6E8A-4147-A177-3AD203B41FA5}">
                      <a16:colId xmlns:a16="http://schemas.microsoft.com/office/drawing/2014/main" val="3326443083"/>
                    </a:ext>
                  </a:extLst>
                </a:gridCol>
                <a:gridCol w="1548153">
                  <a:extLst>
                    <a:ext uri="{9D8B030D-6E8A-4147-A177-3AD203B41FA5}">
                      <a16:colId xmlns:a16="http://schemas.microsoft.com/office/drawing/2014/main" val="994566733"/>
                    </a:ext>
                  </a:extLst>
                </a:gridCol>
              </a:tblGrid>
              <a:tr h="207927">
                <a:tc>
                  <a:txBody>
                    <a:bodyPr/>
                    <a:lstStyle/>
                    <a:p>
                      <a:r>
                        <a:rPr lang="en-GB" sz="800" dirty="0">
                          <a:latin typeface="Arial" panose="020B0604020202020204" pitchFamily="34" charset="0"/>
                          <a:cs typeface="Arial" panose="020B0604020202020204" pitchFamily="34" charset="0"/>
                        </a:rPr>
                        <a:t>Advantages</a:t>
                      </a:r>
                      <a:endParaRPr lang="en-US" sz="800" dirty="0">
                        <a:latin typeface="Arial" panose="020B0604020202020204" pitchFamily="34" charset="0"/>
                        <a:cs typeface="Arial" panose="020B0604020202020204" pitchFamily="34" charset="0"/>
                      </a:endParaRPr>
                    </a:p>
                  </a:txBody>
                  <a:tcPr/>
                </a:tc>
                <a:tc>
                  <a:txBody>
                    <a:bodyPr/>
                    <a:lstStyle/>
                    <a:p>
                      <a:r>
                        <a:rPr lang="en-GB" sz="800" dirty="0">
                          <a:latin typeface="Arial" panose="020B0604020202020204" pitchFamily="34" charset="0"/>
                          <a:cs typeface="Arial" panose="020B0604020202020204" pitchFamily="34" charset="0"/>
                        </a:rPr>
                        <a:t>Disadvantages</a:t>
                      </a:r>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9395975"/>
                  </a:ext>
                </a:extLst>
              </a:tr>
              <a:tr h="46783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Scalable and accessible</a:t>
                      </a:r>
                      <a:endParaRPr lang="en-US" sz="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Digital divide excludes low-literacy/poor-internet users</a:t>
                      </a:r>
                    </a:p>
                    <a:p>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57947370"/>
                  </a:ext>
                </a:extLst>
              </a:tr>
              <a:tr h="46783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Enhances flexibility for providers</a:t>
                      </a:r>
                    </a:p>
                    <a:p>
                      <a:endParaRPr lang="en-US" sz="800" dirty="0">
                        <a:latin typeface="Arial" panose="020B0604020202020204" pitchFamily="34" charset="0"/>
                        <a:cs typeface="Arial" panose="020B0604020202020204" pitchFamily="34" charset="0"/>
                      </a:endParaRPr>
                    </a:p>
                  </a:txBody>
                  <a:tcPr/>
                </a:tc>
                <a:tc>
                  <a:txBody>
                    <a:bodyPr/>
                    <a:lstStyle/>
                    <a:p>
                      <a:r>
                        <a:rPr lang="en-US" sz="800" dirty="0">
                          <a:effectLst/>
                          <a:latin typeface="Arial" panose="020B0604020202020204" pitchFamily="34" charset="0"/>
                          <a:cs typeface="Arial" panose="020B0604020202020204" pitchFamily="34" charset="0"/>
                        </a:rPr>
                        <a:t>Potential for miscommunication or oversight</a:t>
                      </a:r>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99619338"/>
                  </a:ext>
                </a:extLst>
              </a:tr>
              <a:tr h="46783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Cost-efficient, reduces travel</a:t>
                      </a:r>
                      <a:endParaRPr lang="en-US" sz="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Increases staff workload, integration issues</a:t>
                      </a:r>
                    </a:p>
                    <a:p>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19937338"/>
                  </a:ext>
                </a:extLst>
              </a:tr>
              <a:tr h="46783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Supports broad patient reach</a:t>
                      </a:r>
                      <a:endParaRPr lang="en-US" sz="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Limits engagement for technologically challenged</a:t>
                      </a:r>
                    </a:p>
                    <a:p>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22201348"/>
                  </a:ext>
                </a:extLst>
              </a:tr>
              <a:tr h="46783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Enables personalized care</a:t>
                      </a:r>
                      <a:endParaRPr lang="en-US" sz="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Risks: Safety incidents, reduced patient trust</a:t>
                      </a:r>
                    </a:p>
                    <a:p>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4930018"/>
                  </a:ext>
                </a:extLst>
              </a:tr>
            </a:tbl>
          </a:graphicData>
        </a:graphic>
      </p:graphicFrame>
      <p:pic>
        <p:nvPicPr>
          <p:cNvPr id="1028" name="Picture 4" descr="Fig. 1">
            <a:extLst>
              <a:ext uri="{FF2B5EF4-FFF2-40B4-BE49-F238E27FC236}">
                <a16:creationId xmlns:a16="http://schemas.microsoft.com/office/drawing/2014/main" id="{6D382405-E99C-ECC3-DC2E-3513FAB8C1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7589" y="3724246"/>
            <a:ext cx="3567556" cy="245872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9AF3DBC-A2B0-72F2-10A9-05768FA52461}"/>
              </a:ext>
            </a:extLst>
          </p:cNvPr>
          <p:cNvSpPr txBox="1"/>
          <p:nvPr/>
        </p:nvSpPr>
        <p:spPr>
          <a:xfrm>
            <a:off x="5171090" y="3699533"/>
            <a:ext cx="2069465" cy="3046988"/>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Individual-level determinants of digital health including digital literacy, self-efficacy, access to technology, and attitudes towards technology use proficiently (Passey et al., 2021).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Interpersonal variables include implicit technological prejudice, dependency, and the patient-technology-clinician interaction, affecting access to digital technologies.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Community-level elements include infrastructure, healthcare accessibility, technological norms, and collaborative partners that promote digital fairness (Merid et al., 2021).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Societal variables include technology legislation, data standards, accessible design standards, social norms, and algorithmic bias, which may exacerbate health inequities, especially impacting </a:t>
            </a:r>
            <a:r>
              <a:rPr lang="en-US" sz="800" dirty="0" err="1">
                <a:latin typeface="Arial" panose="020B0604020202020204" pitchFamily="34" charset="0"/>
                <a:cs typeface="Arial" panose="020B0604020202020204" pitchFamily="34" charset="0"/>
              </a:rPr>
              <a:t>marginalised</a:t>
            </a:r>
            <a:r>
              <a:rPr lang="en-US" sz="800" dirty="0">
                <a:latin typeface="Arial" panose="020B0604020202020204" pitchFamily="34" charset="0"/>
                <a:cs typeface="Arial" panose="020B0604020202020204" pitchFamily="34" charset="0"/>
              </a:rPr>
              <a:t> groups (Dolezel and McLeod, 2019).</a:t>
            </a:r>
          </a:p>
        </p:txBody>
      </p:sp>
      <p:sp>
        <p:nvSpPr>
          <p:cNvPr id="10" name="TextBox 9">
            <a:extLst>
              <a:ext uri="{FF2B5EF4-FFF2-40B4-BE49-F238E27FC236}">
                <a16:creationId xmlns:a16="http://schemas.microsoft.com/office/drawing/2014/main" id="{6F21ECD2-8D09-D7DA-8A73-5953A2A4E8CB}"/>
              </a:ext>
            </a:extLst>
          </p:cNvPr>
          <p:cNvSpPr txBox="1"/>
          <p:nvPr/>
        </p:nvSpPr>
        <p:spPr>
          <a:xfrm>
            <a:off x="14068" y="365754"/>
            <a:ext cx="1402880" cy="169277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just"/>
            <a:r>
              <a:rPr lang="en-US" sz="800" dirty="0">
                <a:latin typeface="Arial" panose="020B0604020202020204" pitchFamily="34" charset="0"/>
                <a:cs typeface="Arial" panose="020B0604020202020204" pitchFamily="34" charset="0"/>
              </a:rPr>
              <a:t>Amid post-pandemic challenges, with 6.4 million individuals awaiting treatment, this poster illustrates how digital solutions effectively manage waiting lists, enhance accessibility, and improve health, underpinned by evidence and innovative strategies to surmount obstacles (Van Hove et al., 2024).</a:t>
            </a:r>
          </a:p>
        </p:txBody>
      </p:sp>
      <p:sp>
        <p:nvSpPr>
          <p:cNvPr id="11" name="TextBox 10">
            <a:extLst>
              <a:ext uri="{FF2B5EF4-FFF2-40B4-BE49-F238E27FC236}">
                <a16:creationId xmlns:a16="http://schemas.microsoft.com/office/drawing/2014/main" id="{2CAD9B96-F421-C4E6-4DFC-75D9A555FB5C}"/>
              </a:ext>
            </a:extLst>
          </p:cNvPr>
          <p:cNvSpPr txBox="1"/>
          <p:nvPr/>
        </p:nvSpPr>
        <p:spPr>
          <a:xfrm>
            <a:off x="10815145" y="3457902"/>
            <a:ext cx="1270354" cy="267765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US" sz="800" dirty="0">
                <a:latin typeface="Arial" panose="020B0604020202020204" pitchFamily="34" charset="0"/>
                <a:cs typeface="Arial" panose="020B0604020202020204" pitchFamily="34" charset="0"/>
              </a:rPr>
              <a:t>Virtual consultations are transforming the NHS's approach to health promotion by facilitating access to treatment and reducing wait times. Despite issues related to the digital divide, tailored interventions such as literacy assistance and infrastructure improvements provide equitable access to treatment. Embrace this future to address the requirements of the post-pandemic era and enhance patient outcomes across England!</a:t>
            </a:r>
          </a:p>
        </p:txBody>
      </p:sp>
      <p:pic>
        <p:nvPicPr>
          <p:cNvPr id="1030" name="Picture 6" descr="Infographic: NHS Waiting Times at Record Highs | Statista">
            <a:extLst>
              <a:ext uri="{FF2B5EF4-FFF2-40B4-BE49-F238E27FC236}">
                <a16:creationId xmlns:a16="http://schemas.microsoft.com/office/drawing/2014/main" id="{B8631927-E737-4948-4678-3962FA1E42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15291" y="365754"/>
            <a:ext cx="2382537" cy="269843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2" name="Picture 8" descr="United Kingdom Digital Health Market ...">
            <a:extLst>
              <a:ext uri="{FF2B5EF4-FFF2-40B4-BE49-F238E27FC236}">
                <a16:creationId xmlns:a16="http://schemas.microsoft.com/office/drawing/2014/main" id="{FA0433F4-2273-16E4-2065-44ADA03CDED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911144" y="366932"/>
            <a:ext cx="2380530" cy="27242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60C92AC-A7B0-04AB-1B90-D913AC515728}"/>
              </a:ext>
            </a:extLst>
          </p:cNvPr>
          <p:cNvSpPr txBox="1"/>
          <p:nvPr/>
        </p:nvSpPr>
        <p:spPr>
          <a:xfrm>
            <a:off x="5471009" y="3422534"/>
            <a:ext cx="5443268"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SOLUTION TO DISADVANTAGES OF DIGITAL HEALTH</a:t>
            </a:r>
            <a:endParaRPr lang="en-US" sz="1200" b="1"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A4B4C22-C3F7-5EA6-EB66-455F5C671BAF}"/>
              </a:ext>
            </a:extLst>
          </p:cNvPr>
          <p:cNvSpPr txBox="1"/>
          <p:nvPr/>
        </p:nvSpPr>
        <p:spPr>
          <a:xfrm>
            <a:off x="2186152" y="3549680"/>
            <a:ext cx="3110388" cy="461665"/>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ADVANTAGES AND DISADVANTAGES </a:t>
            </a:r>
          </a:p>
          <a:p>
            <a:pPr algn="ctr"/>
            <a:r>
              <a:rPr lang="en-GB" sz="1200" b="1" dirty="0">
                <a:latin typeface="Arial" panose="020B0604020202020204" pitchFamily="34" charset="0"/>
                <a:cs typeface="Arial" panose="020B0604020202020204" pitchFamily="34" charset="0"/>
              </a:rPr>
              <a:t>OF DIGITAL HEALTH</a:t>
            </a:r>
            <a:endParaRPr lang="en-US" sz="1200" b="1"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17DBBAC-5F95-3DD1-7AE3-0FD1F7FAD92D}"/>
              </a:ext>
            </a:extLst>
          </p:cNvPr>
          <p:cNvSpPr txBox="1"/>
          <p:nvPr/>
        </p:nvSpPr>
        <p:spPr>
          <a:xfrm>
            <a:off x="10815145" y="3152002"/>
            <a:ext cx="1459519"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CONCLUSION</a:t>
            </a:r>
            <a:endParaRPr lang="en-US" sz="12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0D28174-AE06-1AEC-5EB1-7A039DEF1968}"/>
              </a:ext>
            </a:extLst>
          </p:cNvPr>
          <p:cNvSpPr txBox="1"/>
          <p:nvPr/>
        </p:nvSpPr>
        <p:spPr>
          <a:xfrm>
            <a:off x="10321466" y="38051"/>
            <a:ext cx="1751016" cy="461665"/>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EVIDENCE OF IMPACT</a:t>
            </a:r>
            <a:endParaRPr lang="en-US" sz="1200" b="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2AEFBBD-8FE7-0286-57B1-81D6E3A309FB}"/>
              </a:ext>
            </a:extLst>
          </p:cNvPr>
          <p:cNvSpPr txBox="1"/>
          <p:nvPr/>
        </p:nvSpPr>
        <p:spPr>
          <a:xfrm>
            <a:off x="6205741" y="74527"/>
            <a:ext cx="4034037"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HOW VIRTUAL CONSULTATIONS HELP</a:t>
            </a:r>
            <a:endParaRPr lang="en-US" sz="1200" b="1"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0B0153CE-F6AF-0284-4B21-41D7B90337FF}"/>
              </a:ext>
            </a:extLst>
          </p:cNvPr>
          <p:cNvSpPr txBox="1"/>
          <p:nvPr/>
        </p:nvSpPr>
        <p:spPr>
          <a:xfrm>
            <a:off x="1451814" y="66442"/>
            <a:ext cx="4753927"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THE CHALLENGE: NHS WAITING LISTS</a:t>
            </a:r>
            <a:endParaRPr lang="en-US" sz="1200" b="1"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2B5E7685-C72E-0986-8DC0-7201FD84CD44}"/>
              </a:ext>
            </a:extLst>
          </p:cNvPr>
          <p:cNvSpPr txBox="1"/>
          <p:nvPr/>
        </p:nvSpPr>
        <p:spPr>
          <a:xfrm>
            <a:off x="0" y="38369"/>
            <a:ext cx="1437746"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INTRODUCTION</a:t>
            </a:r>
            <a:endParaRPr lang="en-US" sz="1200"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DB6F953-BEE1-BE85-943B-7E2E8D898BD1}"/>
              </a:ext>
            </a:extLst>
          </p:cNvPr>
          <p:cNvSpPr txBox="1"/>
          <p:nvPr/>
        </p:nvSpPr>
        <p:spPr>
          <a:xfrm>
            <a:off x="3906196" y="3121652"/>
            <a:ext cx="2251265" cy="276999"/>
          </a:xfrm>
          <a:prstGeom prst="rect">
            <a:avLst/>
          </a:prstGeom>
          <a:noFill/>
        </p:spPr>
        <p:txBody>
          <a:bodyPr wrap="square" rtlCol="0">
            <a:spAutoFit/>
          </a:bodyPr>
          <a:lstStyle/>
          <a:p>
            <a:r>
              <a:rPr lang="en-US" sz="400" b="1" dirty="0">
                <a:latin typeface="Arial" panose="020B0604020202020204" pitchFamily="34" charset="0"/>
                <a:cs typeface="Arial" panose="020B0604020202020204" pitchFamily="34" charset="0"/>
              </a:rPr>
              <a:t>Source: </a:t>
            </a:r>
            <a:r>
              <a:rPr lang="en-US" sz="400" b="1" dirty="0">
                <a:latin typeface="Arial" panose="020B0604020202020204" pitchFamily="34" charset="0"/>
                <a:cs typeface="Arial" panose="020B0604020202020204" pitchFamily="34" charset="0"/>
                <a:hlinkClick r:id="rId7"/>
              </a:rPr>
              <a:t>https://www.statista.com/chart/27447/nhs-hospital-waiting-times/?srsltid=AfmBOoph_033GeKZj__Fc4Lkty49VL0ilAa4Ob4Xa61wkugZmbMK1SXH</a:t>
            </a:r>
            <a:r>
              <a:rPr lang="en-US" sz="400" b="1" dirty="0">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073603DF-9212-3057-5B47-BBF81FE76BA8}"/>
              </a:ext>
            </a:extLst>
          </p:cNvPr>
          <p:cNvSpPr txBox="1"/>
          <p:nvPr/>
        </p:nvSpPr>
        <p:spPr>
          <a:xfrm>
            <a:off x="8055940" y="3105383"/>
            <a:ext cx="2200867" cy="153888"/>
          </a:xfrm>
          <a:prstGeom prst="rect">
            <a:avLst/>
          </a:prstGeom>
          <a:noFill/>
        </p:spPr>
        <p:txBody>
          <a:bodyPr wrap="square" rtlCol="0">
            <a:spAutoFit/>
          </a:bodyPr>
          <a:lstStyle/>
          <a:p>
            <a:r>
              <a:rPr lang="en-US" sz="400" dirty="0">
                <a:latin typeface="Arial" panose="020B0604020202020204" pitchFamily="34" charset="0"/>
                <a:cs typeface="Arial" panose="020B0604020202020204" pitchFamily="34" charset="0"/>
              </a:rPr>
              <a:t>Source: </a:t>
            </a:r>
            <a:r>
              <a:rPr lang="en-US" sz="400" dirty="0">
                <a:latin typeface="Arial" panose="020B0604020202020204" pitchFamily="34" charset="0"/>
                <a:cs typeface="Arial" panose="020B0604020202020204" pitchFamily="34" charset="0"/>
                <a:hlinkClick r:id="rId8"/>
              </a:rPr>
              <a:t>https://www.sphericalinsights.com/reports/united-kingdom-digital-health-market</a:t>
            </a:r>
            <a:r>
              <a:rPr lang="en-US" sz="400" dirty="0">
                <a:latin typeface="Arial" panose="020B0604020202020204" pitchFamily="34" charset="0"/>
                <a:cs typeface="Arial" panose="020B0604020202020204" pitchFamily="34" charset="0"/>
              </a:rPr>
              <a:t> </a:t>
            </a:r>
          </a:p>
        </p:txBody>
      </p:sp>
      <p:sp>
        <p:nvSpPr>
          <p:cNvPr id="18" name="TextBox 17">
            <a:extLst>
              <a:ext uri="{FF2B5EF4-FFF2-40B4-BE49-F238E27FC236}">
                <a16:creationId xmlns:a16="http://schemas.microsoft.com/office/drawing/2014/main" id="{49A3915E-206E-FEC9-BA86-00D0378917C9}"/>
              </a:ext>
            </a:extLst>
          </p:cNvPr>
          <p:cNvSpPr txBox="1"/>
          <p:nvPr/>
        </p:nvSpPr>
        <p:spPr>
          <a:xfrm>
            <a:off x="7247589" y="6275124"/>
            <a:ext cx="3707639" cy="215444"/>
          </a:xfrm>
          <a:prstGeom prst="rect">
            <a:avLst/>
          </a:prstGeom>
          <a:noFill/>
        </p:spPr>
        <p:txBody>
          <a:bodyPr wrap="square" rtlCol="0">
            <a:spAutoFit/>
          </a:bodyPr>
          <a:lstStyle/>
          <a:p>
            <a:r>
              <a:rPr lang="en-US" sz="800" b="1" dirty="0">
                <a:latin typeface="Arial" panose="020B0604020202020204" pitchFamily="34" charset="0"/>
                <a:cs typeface="Arial" panose="020B0604020202020204" pitchFamily="34" charset="0"/>
              </a:rPr>
              <a:t>Source: </a:t>
            </a:r>
            <a:r>
              <a:rPr lang="en-US" sz="800" b="1" dirty="0">
                <a:latin typeface="Arial" panose="020B0604020202020204" pitchFamily="34" charset="0"/>
                <a:cs typeface="Arial" panose="020B0604020202020204" pitchFamily="34" charset="0"/>
                <a:hlinkClick r:id="rId9"/>
              </a:rPr>
              <a:t>https://www.nature.com/articles/s41746-022-00663-0</a:t>
            </a:r>
            <a:r>
              <a:rPr lang="en-US" sz="800" b="1" dirty="0">
                <a:latin typeface="Arial" panose="020B0604020202020204" pitchFamily="34" charset="0"/>
                <a:cs typeface="Arial" panose="020B0604020202020204" pitchFamily="34" charset="0"/>
              </a:rPr>
              <a:t> </a:t>
            </a:r>
          </a:p>
        </p:txBody>
      </p:sp>
      <p:sp>
        <p:nvSpPr>
          <p:cNvPr id="27" name="TextBox 26">
            <a:extLst>
              <a:ext uri="{FF2B5EF4-FFF2-40B4-BE49-F238E27FC236}">
                <a16:creationId xmlns:a16="http://schemas.microsoft.com/office/drawing/2014/main" id="{4D37F4DC-A203-E32C-DD62-787A5CD03CE0}"/>
              </a:ext>
            </a:extLst>
          </p:cNvPr>
          <p:cNvSpPr txBox="1"/>
          <p:nvPr/>
        </p:nvSpPr>
        <p:spPr>
          <a:xfrm>
            <a:off x="21997" y="3064190"/>
            <a:ext cx="2164155" cy="461665"/>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PUBLIC HEALTH PRINCIPLES AND VALUES</a:t>
            </a:r>
            <a:endParaRPr lang="en-US" sz="1200" b="1"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5426D486-C16A-F72A-372D-912C2EB523D4}"/>
              </a:ext>
            </a:extLst>
          </p:cNvPr>
          <p:cNvSpPr txBox="1"/>
          <p:nvPr/>
        </p:nvSpPr>
        <p:spPr>
          <a:xfrm>
            <a:off x="9338" y="3526422"/>
            <a:ext cx="2176813" cy="329320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pitchFamily="2" charset="2"/>
              <a:buChar char="q"/>
            </a:pPr>
            <a:r>
              <a:rPr lang="en-US" sz="800" b="1" dirty="0">
                <a:latin typeface="Arial" panose="020B0604020202020204" pitchFamily="34" charset="0"/>
                <a:cs typeface="Arial" panose="020B0604020202020204" pitchFamily="34" charset="0"/>
              </a:rPr>
              <a:t>Equity: </a:t>
            </a:r>
            <a:r>
              <a:rPr lang="en-US" sz="800" dirty="0">
                <a:latin typeface="Arial" panose="020B0604020202020204" pitchFamily="34" charset="0"/>
                <a:cs typeface="Arial" panose="020B0604020202020204" pitchFamily="34" charset="0"/>
              </a:rPr>
              <a:t>Ensure that all individuals have equitable access to health services to bridge disparities among groups.</a:t>
            </a:r>
          </a:p>
          <a:p>
            <a:pPr marL="171450" indent="-171450" algn="just">
              <a:buFont typeface="Wingdings" panose="05000000000000000000" pitchFamily="2" charset="2"/>
              <a:buChar char="q"/>
            </a:pPr>
            <a:r>
              <a:rPr lang="en-US" sz="800" b="1" dirty="0">
                <a:latin typeface="Arial" panose="020B0604020202020204" pitchFamily="34" charset="0"/>
                <a:cs typeface="Arial" panose="020B0604020202020204" pitchFamily="34" charset="0"/>
              </a:rPr>
              <a:t>Justice: </a:t>
            </a:r>
            <a:r>
              <a:rPr lang="en-US" sz="800" dirty="0">
                <a:latin typeface="Arial" panose="020B0604020202020204" pitchFamily="34" charset="0"/>
                <a:cs typeface="Arial" panose="020B0604020202020204" pitchFamily="34" charset="0"/>
              </a:rPr>
              <a:t>Ensure equitable distribution of benefits and obligations in health treatments.</a:t>
            </a:r>
          </a:p>
          <a:p>
            <a:pPr marL="171450" indent="-171450" algn="just">
              <a:buFont typeface="Wingdings" panose="05000000000000000000" pitchFamily="2" charset="2"/>
              <a:buChar char="q"/>
            </a:pPr>
            <a:r>
              <a:rPr lang="en-US" sz="800" b="1" dirty="0">
                <a:latin typeface="Arial" panose="020B0604020202020204" pitchFamily="34" charset="0"/>
                <a:cs typeface="Arial" panose="020B0604020202020204" pitchFamily="34" charset="0"/>
              </a:rPr>
              <a:t>Respect for Autonomy: </a:t>
            </a:r>
            <a:r>
              <a:rPr lang="en-US" sz="800" dirty="0">
                <a:latin typeface="Arial" panose="020B0604020202020204" pitchFamily="34" charset="0"/>
                <a:cs typeface="Arial" panose="020B0604020202020204" pitchFamily="34" charset="0"/>
              </a:rPr>
              <a:t>Acknowledge individuals' liberty to make informed decisions for their health.</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a:t>
            </a:r>
            <a:r>
              <a:rPr lang="en-US" sz="800" b="1" dirty="0">
                <a:latin typeface="Arial" panose="020B0604020202020204" pitchFamily="34" charset="0"/>
                <a:cs typeface="Arial" panose="020B0604020202020204" pitchFamily="34" charset="0"/>
              </a:rPr>
              <a:t>Beneficence: </a:t>
            </a:r>
            <a:r>
              <a:rPr lang="en-US" sz="800" dirty="0">
                <a:latin typeface="Arial" panose="020B0604020202020204" pitchFamily="34" charset="0"/>
                <a:cs typeface="Arial" panose="020B0604020202020204" pitchFamily="34" charset="0"/>
              </a:rPr>
              <a:t>entails actions that enhance health and well-being (Spike, 2018).</a:t>
            </a:r>
          </a:p>
          <a:p>
            <a:pPr marL="171450" indent="-171450" algn="just">
              <a:buFont typeface="Wingdings" panose="05000000000000000000" pitchFamily="2" charset="2"/>
              <a:buChar char="q"/>
            </a:pPr>
            <a:r>
              <a:rPr lang="en-US" sz="800" b="1" dirty="0">
                <a:latin typeface="Arial" panose="020B0604020202020204" pitchFamily="34" charset="0"/>
                <a:cs typeface="Arial" panose="020B0604020202020204" pitchFamily="34" charset="0"/>
              </a:rPr>
              <a:t>Non-maleficence: </a:t>
            </a:r>
            <a:r>
              <a:rPr lang="en-US" sz="800" dirty="0">
                <a:latin typeface="Arial" panose="020B0604020202020204" pitchFamily="34" charset="0"/>
                <a:cs typeface="Arial" panose="020B0604020202020204" pitchFamily="34" charset="0"/>
              </a:rPr>
              <a:t>is refraining from causing harm and </a:t>
            </a:r>
            <a:r>
              <a:rPr lang="en-US" sz="800" dirty="0" err="1">
                <a:latin typeface="Arial" panose="020B0604020202020204" pitchFamily="34" charset="0"/>
                <a:cs typeface="Arial" panose="020B0604020202020204" pitchFamily="34" charset="0"/>
              </a:rPr>
              <a:t>minimising</a:t>
            </a:r>
            <a:r>
              <a:rPr lang="en-US" sz="800" dirty="0">
                <a:latin typeface="Arial" panose="020B0604020202020204" pitchFamily="34" charset="0"/>
                <a:cs typeface="Arial" panose="020B0604020202020204" pitchFamily="34" charset="0"/>
              </a:rPr>
              <a:t> hazards in public health initiatives.</a:t>
            </a:r>
          </a:p>
          <a:p>
            <a:pPr marL="171450" indent="-171450" algn="just">
              <a:buFont typeface="Wingdings" panose="05000000000000000000" pitchFamily="2" charset="2"/>
              <a:buChar char="q"/>
            </a:pPr>
            <a:r>
              <a:rPr lang="en-US" sz="800" b="1" dirty="0">
                <a:latin typeface="Arial" panose="020B0604020202020204" pitchFamily="34" charset="0"/>
                <a:cs typeface="Arial" panose="020B0604020202020204" pitchFamily="34" charset="0"/>
              </a:rPr>
              <a:t>Solidarity: </a:t>
            </a:r>
            <a:r>
              <a:rPr lang="en-US" sz="800" dirty="0">
                <a:latin typeface="Arial" panose="020B0604020202020204" pitchFamily="34" charset="0"/>
                <a:cs typeface="Arial" panose="020B0604020202020204" pitchFamily="34" charset="0"/>
              </a:rPr>
              <a:t>promotes collective collaboration within the community to enhance the overall health of its members.</a:t>
            </a:r>
            <a:r>
              <a:rPr lang="en-US" sz="800" b="1" dirty="0">
                <a:latin typeface="Arial" panose="020B0604020202020204" pitchFamily="34" charset="0"/>
                <a:cs typeface="Arial" panose="020B0604020202020204" pitchFamily="34" charset="0"/>
              </a:rPr>
              <a:t> </a:t>
            </a:r>
          </a:p>
          <a:p>
            <a:pPr marL="171450" indent="-171450" algn="just">
              <a:buFont typeface="Wingdings" panose="05000000000000000000" pitchFamily="2" charset="2"/>
              <a:buChar char="q"/>
            </a:pPr>
            <a:r>
              <a:rPr lang="en-US" sz="800" b="1" dirty="0">
                <a:latin typeface="Arial" panose="020B0604020202020204" pitchFamily="34" charset="0"/>
                <a:cs typeface="Arial" panose="020B0604020202020204" pitchFamily="34" charset="0"/>
              </a:rPr>
              <a:t>Transparency: </a:t>
            </a:r>
            <a:r>
              <a:rPr lang="en-US" sz="800" dirty="0">
                <a:latin typeface="Arial" panose="020B0604020202020204" pitchFamily="34" charset="0"/>
                <a:cs typeface="Arial" panose="020B0604020202020204" pitchFamily="34" charset="0"/>
              </a:rPr>
              <a:t>Provide explicit and truthful information on health policies and data.</a:t>
            </a:r>
          </a:p>
          <a:p>
            <a:pPr marL="171450" indent="-171450" algn="just">
              <a:buFont typeface="Wingdings" panose="05000000000000000000" pitchFamily="2" charset="2"/>
              <a:buChar char="q"/>
            </a:pPr>
            <a:r>
              <a:rPr lang="en-US" sz="800" b="1" dirty="0">
                <a:latin typeface="Arial" panose="020B0604020202020204" pitchFamily="34" charset="0"/>
                <a:cs typeface="Arial" panose="020B0604020202020204" pitchFamily="34" charset="0"/>
              </a:rPr>
              <a:t>Accountability: </a:t>
            </a:r>
            <a:r>
              <a:rPr lang="en-US" sz="800" dirty="0">
                <a:latin typeface="Arial" panose="020B0604020202020204" pitchFamily="34" charset="0"/>
                <a:cs typeface="Arial" panose="020B0604020202020204" pitchFamily="34" charset="0"/>
              </a:rPr>
              <a:t>Ensure that decision-makers are held responsible for the ramifications on public health (Abbasi et al., 2018).  </a:t>
            </a:r>
          </a:p>
        </p:txBody>
      </p:sp>
    </p:spTree>
    <p:extLst>
      <p:ext uri="{BB962C8B-B14F-4D97-AF65-F5344CB8AC3E}">
        <p14:creationId xmlns:p14="http://schemas.microsoft.com/office/powerpoint/2010/main" val="3658297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ED0B7F-2916-ED6B-6243-D21D162B3156}"/>
              </a:ext>
            </a:extLst>
          </p:cNvPr>
          <p:cNvSpPr txBox="1"/>
          <p:nvPr/>
        </p:nvSpPr>
        <p:spPr>
          <a:xfrm>
            <a:off x="935112" y="762821"/>
            <a:ext cx="10079831" cy="3631763"/>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000" b="1" dirty="0">
                <a:latin typeface="Arial" panose="020B0604020202020204" pitchFamily="34" charset="0"/>
                <a:cs typeface="Arial" panose="020B0604020202020204" pitchFamily="34" charset="0"/>
              </a:rPr>
              <a:t>REFERENCES</a:t>
            </a:r>
          </a:p>
          <a:p>
            <a:r>
              <a:rPr lang="en-US" sz="1000" dirty="0">
                <a:latin typeface="Arial" panose="020B0604020202020204" pitchFamily="34" charset="0"/>
                <a:cs typeface="Arial" panose="020B0604020202020204" pitchFamily="34" charset="0"/>
              </a:rPr>
              <a:t>Abbasi, M., </a:t>
            </a:r>
            <a:r>
              <a:rPr lang="en-US" sz="1000" dirty="0" err="1">
                <a:latin typeface="Arial" panose="020B0604020202020204" pitchFamily="34" charset="0"/>
                <a:cs typeface="Arial" panose="020B0604020202020204" pitchFamily="34" charset="0"/>
              </a:rPr>
              <a:t>Majdzadeh</a:t>
            </a:r>
            <a:r>
              <a:rPr lang="en-US" sz="1000" dirty="0">
                <a:latin typeface="Arial" panose="020B0604020202020204" pitchFamily="34" charset="0"/>
                <a:cs typeface="Arial" panose="020B0604020202020204" pitchFamily="34" charset="0"/>
              </a:rPr>
              <a:t>, R., Zali, A., Karimi, A., and Akrami, F. (2018)The evolution of public health ethics frameworks: systematic review of moral values and norms in public health policy. </a:t>
            </a:r>
            <a:r>
              <a:rPr lang="en-US" sz="1000" i="1" dirty="0">
                <a:latin typeface="Arial" panose="020B0604020202020204" pitchFamily="34" charset="0"/>
                <a:cs typeface="Arial" panose="020B0604020202020204" pitchFamily="34" charset="0"/>
              </a:rPr>
              <a:t>Medicine, Health Care and Philosophy, </a:t>
            </a:r>
            <a:r>
              <a:rPr lang="en-US" sz="1000" dirty="0">
                <a:latin typeface="Arial" panose="020B0604020202020204" pitchFamily="34" charset="0"/>
                <a:cs typeface="Arial" panose="020B0604020202020204" pitchFamily="34" charset="0"/>
              </a:rPr>
              <a:t>21(3), pp. 387-402.</a:t>
            </a:r>
          </a:p>
          <a:p>
            <a:r>
              <a:rPr lang="en-US" sz="1000" dirty="0" err="1">
                <a:latin typeface="Arial" panose="020B0604020202020204" pitchFamily="34" charset="0"/>
                <a:cs typeface="Arial" panose="020B0604020202020204" pitchFamily="34" charset="0"/>
              </a:rPr>
              <a:t>Bhavanasi</a:t>
            </a:r>
            <a:r>
              <a:rPr lang="en-US" sz="1000" dirty="0">
                <a:latin typeface="Arial" panose="020B0604020202020204" pitchFamily="34" charset="0"/>
                <a:cs typeface="Arial" panose="020B0604020202020204" pitchFamily="34" charset="0"/>
              </a:rPr>
              <a:t>, B. A., and Kulkarni, S. (2024) Impact of virtual clinics on streamlining NHS outpatient waiting lists and carbon emissions. </a:t>
            </a:r>
            <a:r>
              <a:rPr lang="en-US" sz="1000" i="1" dirty="0">
                <a:latin typeface="Arial" panose="020B0604020202020204" pitchFamily="34" charset="0"/>
                <a:cs typeface="Arial" panose="020B0604020202020204" pitchFamily="34" charset="0"/>
              </a:rPr>
              <a:t>Foot and Ankle </a:t>
            </a:r>
            <a:r>
              <a:rPr lang="en-US" sz="1000" i="1" dirty="0" err="1">
                <a:latin typeface="Arial" panose="020B0604020202020204" pitchFamily="34" charset="0"/>
                <a:cs typeface="Arial" panose="020B0604020202020204" pitchFamily="34" charset="0"/>
              </a:rPr>
              <a:t>Orthopaedics</a:t>
            </a:r>
            <a:r>
              <a:rPr lang="en-US" sz="1000" i="1"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9(4), pp. 24730114241305603.</a:t>
            </a:r>
          </a:p>
          <a:p>
            <a:r>
              <a:rPr lang="en-US" sz="1000" dirty="0">
                <a:latin typeface="Arial" panose="020B0604020202020204" pitchFamily="34" charset="0"/>
                <a:cs typeface="Arial" panose="020B0604020202020204" pitchFamily="34" charset="0"/>
              </a:rPr>
              <a:t>Brunilda, A., </a:t>
            </a:r>
            <a:r>
              <a:rPr lang="en-US" sz="1000" dirty="0" err="1">
                <a:latin typeface="Arial" panose="020B0604020202020204" pitchFamily="34" charset="0"/>
                <a:cs typeface="Arial" panose="020B0604020202020204" pitchFamily="34" charset="0"/>
              </a:rPr>
              <a:t>Thanaporn</a:t>
            </a:r>
            <a:r>
              <a:rPr lang="en-US" sz="1000" dirty="0">
                <a:latin typeface="Arial" panose="020B0604020202020204" pitchFamily="34" charset="0"/>
                <a:cs typeface="Arial" panose="020B0604020202020204" pitchFamily="34" charset="0"/>
              </a:rPr>
              <a:t>, T., Tom, W., and Liam, M. (2024) An evaluation of a virtual musculoskeletal podiatry service implemented to address prolonged National Health Service waiting times. </a:t>
            </a:r>
            <a:r>
              <a:rPr lang="en-US" sz="1000" i="1" dirty="0">
                <a:latin typeface="Arial" panose="020B0604020202020204" pitchFamily="34" charset="0"/>
                <a:cs typeface="Arial" panose="020B0604020202020204" pitchFamily="34" charset="0"/>
              </a:rPr>
              <a:t>Journal of foot and ankle research, </a:t>
            </a:r>
            <a:r>
              <a:rPr lang="en-US" sz="1000" dirty="0">
                <a:latin typeface="Arial" panose="020B0604020202020204" pitchFamily="34" charset="0"/>
                <a:cs typeface="Arial" panose="020B0604020202020204" pitchFamily="34" charset="0"/>
              </a:rPr>
              <a:t>17(4), pp. e12039.</a:t>
            </a:r>
          </a:p>
          <a:p>
            <a:r>
              <a:rPr lang="en-US" sz="1000" dirty="0">
                <a:latin typeface="Arial" panose="020B0604020202020204" pitchFamily="34" charset="0"/>
                <a:cs typeface="Arial" panose="020B0604020202020204" pitchFamily="34" charset="0"/>
              </a:rPr>
              <a:t>Dolezel, D., and McLeod, A. (2019) Big data analytics in healthcare: Investigating the diffusion of innovation. </a:t>
            </a:r>
            <a:r>
              <a:rPr lang="en-US" sz="1000" i="1" dirty="0">
                <a:latin typeface="Arial" panose="020B0604020202020204" pitchFamily="34" charset="0"/>
                <a:cs typeface="Arial" panose="020B0604020202020204" pitchFamily="34" charset="0"/>
              </a:rPr>
              <a:t>Perspectives in health information management,</a:t>
            </a:r>
            <a:r>
              <a:rPr lang="en-US" sz="1000" dirty="0">
                <a:latin typeface="Arial" panose="020B0604020202020204" pitchFamily="34" charset="0"/>
                <a:cs typeface="Arial" panose="020B0604020202020204" pitchFamily="34" charset="0"/>
              </a:rPr>
              <a:t> 16(Summer), pp. 1a.</a:t>
            </a:r>
          </a:p>
          <a:p>
            <a:r>
              <a:rPr lang="en-US" sz="1000" dirty="0">
                <a:latin typeface="Arial" panose="020B0604020202020204" pitchFamily="34" charset="0"/>
                <a:cs typeface="Arial" panose="020B0604020202020204" pitchFamily="34" charset="0"/>
              </a:rPr>
              <a:t>Fleck, A. (2022) NHS Waiting Times at Record Highs Available at: </a:t>
            </a:r>
            <a:r>
              <a:rPr lang="en-US" sz="1000" dirty="0">
                <a:latin typeface="Arial" panose="020B0604020202020204" pitchFamily="34" charset="0"/>
                <a:cs typeface="Arial" panose="020B0604020202020204" pitchFamily="34" charset="0"/>
                <a:hlinkClick r:id="rId2"/>
              </a:rPr>
              <a:t>https://www.statista.com/chart/27447/nhs-hospital </a:t>
            </a:r>
            <a:r>
              <a:rPr lang="en-US" sz="1000" dirty="0" err="1">
                <a:latin typeface="Arial" panose="020B0604020202020204" pitchFamily="34" charset="0"/>
                <a:cs typeface="Arial" panose="020B0604020202020204" pitchFamily="34" charset="0"/>
                <a:hlinkClick r:id="rId2"/>
              </a:rPr>
              <a:t>waitingtimes</a:t>
            </a:r>
            <a:r>
              <a:rPr lang="en-US" sz="1000" dirty="0">
                <a:latin typeface="Arial" panose="020B0604020202020204" pitchFamily="34" charset="0"/>
                <a:cs typeface="Arial" panose="020B0604020202020204" pitchFamily="34" charset="0"/>
                <a:hlinkClick r:id="rId2"/>
              </a:rPr>
              <a:t>/?srsltid=AfmBOoph_033GeKZj__Fc4Lkty49VL0ilAa4Ob4Xa61wkugZmbMK1SXH</a:t>
            </a:r>
            <a:r>
              <a:rPr lang="en-US" sz="1000" dirty="0">
                <a:latin typeface="Arial" panose="020B0604020202020204" pitchFamily="34" charset="0"/>
                <a:cs typeface="Arial" panose="020B0604020202020204" pitchFamily="34" charset="0"/>
              </a:rPr>
              <a:t>  [Accessed 8 October 2025].</a:t>
            </a:r>
          </a:p>
          <a:p>
            <a:r>
              <a:rPr lang="en-US" sz="1000" dirty="0">
                <a:latin typeface="Arial" panose="020B0604020202020204" pitchFamily="34" charset="0"/>
                <a:cs typeface="Arial" panose="020B0604020202020204" pitchFamily="34" charset="0"/>
              </a:rPr>
              <a:t>Merid, B., Robles, M. C., and Nallamothu, B. K. (2021) Digital redlining and cardiovascular innovation. </a:t>
            </a:r>
            <a:r>
              <a:rPr lang="en-US" sz="1000" i="1" dirty="0">
                <a:latin typeface="Arial" panose="020B0604020202020204" pitchFamily="34" charset="0"/>
                <a:cs typeface="Arial" panose="020B0604020202020204" pitchFamily="34" charset="0"/>
              </a:rPr>
              <a:t>Circulation, </a:t>
            </a:r>
            <a:r>
              <a:rPr lang="en-US" sz="1000" dirty="0">
                <a:latin typeface="Arial" panose="020B0604020202020204" pitchFamily="34" charset="0"/>
                <a:cs typeface="Arial" panose="020B0604020202020204" pitchFamily="34" charset="0"/>
              </a:rPr>
              <a:t>144(12), pp. 913-915.</a:t>
            </a:r>
          </a:p>
          <a:p>
            <a:r>
              <a:rPr lang="en-US" sz="1000" dirty="0">
                <a:latin typeface="Arial" panose="020B0604020202020204" pitchFamily="34" charset="0"/>
                <a:cs typeface="Arial" panose="020B0604020202020204" pitchFamily="34" charset="0"/>
              </a:rPr>
              <a:t>Passey, D., </a:t>
            </a:r>
            <a:r>
              <a:rPr lang="en-US" sz="1000" dirty="0" err="1">
                <a:latin typeface="Arial" panose="020B0604020202020204" pitchFamily="34" charset="0"/>
                <a:cs typeface="Arial" panose="020B0604020202020204" pitchFamily="34" charset="0"/>
              </a:rPr>
              <a:t>Shonfeld</a:t>
            </a:r>
            <a:r>
              <a:rPr lang="en-US" sz="1000" dirty="0">
                <a:latin typeface="Arial" panose="020B0604020202020204" pitchFamily="34" charset="0"/>
                <a:cs typeface="Arial" panose="020B0604020202020204" pitchFamily="34" charset="0"/>
              </a:rPr>
              <a:t>, M., Appleby, L., Judge, M., Saito, T., and Smits, A. (2018) Digital agency: Empowering equity in and through education. </a:t>
            </a:r>
            <a:r>
              <a:rPr lang="en-US" sz="1000" i="1" dirty="0">
                <a:latin typeface="Arial" panose="020B0604020202020204" pitchFamily="34" charset="0"/>
                <a:cs typeface="Arial" panose="020B0604020202020204" pitchFamily="34" charset="0"/>
              </a:rPr>
              <a:t>Technology, Knowledge and Learning, </a:t>
            </a:r>
            <a:r>
              <a:rPr lang="en-US" sz="1000" dirty="0">
                <a:latin typeface="Arial" panose="020B0604020202020204" pitchFamily="34" charset="0"/>
                <a:cs typeface="Arial" panose="020B0604020202020204" pitchFamily="34" charset="0"/>
              </a:rPr>
              <a:t>23(3), pp. 425-439.</a:t>
            </a:r>
          </a:p>
          <a:p>
            <a:r>
              <a:rPr lang="en-US" sz="1000" dirty="0">
                <a:latin typeface="Arial" panose="020B0604020202020204" pitchFamily="34" charset="0"/>
                <a:cs typeface="Arial" panose="020B0604020202020204" pitchFamily="34" charset="0"/>
              </a:rPr>
              <a:t>Please, H., Narang, K., Bolton, W., Nsubuga, M., </a:t>
            </a:r>
            <a:r>
              <a:rPr lang="en-US" sz="1000" dirty="0" err="1">
                <a:latin typeface="Arial" panose="020B0604020202020204" pitchFamily="34" charset="0"/>
                <a:cs typeface="Arial" panose="020B0604020202020204" pitchFamily="34" charset="0"/>
              </a:rPr>
              <a:t>Luweesi</a:t>
            </a:r>
            <a:r>
              <a:rPr lang="en-US" sz="1000" dirty="0">
                <a:latin typeface="Arial" panose="020B0604020202020204" pitchFamily="34" charset="0"/>
                <a:cs typeface="Arial" panose="020B0604020202020204" pitchFamily="34" charset="0"/>
              </a:rPr>
              <a:t>, H., Richards, N. B., ... and Dhanda, J. (2024) Virtual reality technology for surgical learning: qualitative outcomes of the first virtual reality training course for emergency and essential surgery delivered by a UK–Uganda partnership. </a:t>
            </a:r>
            <a:r>
              <a:rPr lang="en-US" sz="1000" i="1" dirty="0">
                <a:latin typeface="Arial" panose="020B0604020202020204" pitchFamily="34" charset="0"/>
                <a:cs typeface="Arial" panose="020B0604020202020204" pitchFamily="34" charset="0"/>
              </a:rPr>
              <a:t>BMJ Open Quality, </a:t>
            </a:r>
            <a:r>
              <a:rPr lang="en-US" sz="1000" dirty="0">
                <a:latin typeface="Arial" panose="020B0604020202020204" pitchFamily="34" charset="0"/>
                <a:cs typeface="Arial" panose="020B0604020202020204" pitchFamily="34" charset="0"/>
              </a:rPr>
              <a:t>13(1).</a:t>
            </a:r>
          </a:p>
          <a:p>
            <a:r>
              <a:rPr lang="en-US" sz="1000" dirty="0">
                <a:latin typeface="Arial" panose="020B0604020202020204" pitchFamily="34" charset="0"/>
                <a:cs typeface="Arial" panose="020B0604020202020204" pitchFamily="34" charset="0"/>
              </a:rPr>
              <a:t>Shah, S. A., Robertson, C., and Sheikh, A. (2024) Effects of the COVID-19 pandemic on NHS England waiting times for elective hospital care: a modelling study. </a:t>
            </a:r>
            <a:r>
              <a:rPr lang="en-US" sz="1000" i="1" dirty="0">
                <a:latin typeface="Arial" panose="020B0604020202020204" pitchFamily="34" charset="0"/>
                <a:cs typeface="Arial" panose="020B0604020202020204" pitchFamily="34" charset="0"/>
              </a:rPr>
              <a:t>The Lancet, </a:t>
            </a:r>
            <a:r>
              <a:rPr lang="en-US" sz="1000" dirty="0">
                <a:latin typeface="Arial" panose="020B0604020202020204" pitchFamily="34" charset="0"/>
                <a:cs typeface="Arial" panose="020B0604020202020204" pitchFamily="34" charset="0"/>
              </a:rPr>
              <a:t>403(10423), pp. 241-243.</a:t>
            </a:r>
          </a:p>
          <a:p>
            <a:r>
              <a:rPr lang="en-US" sz="1000" dirty="0">
                <a:latin typeface="Arial" panose="020B0604020202020204" pitchFamily="34" charset="0"/>
                <a:cs typeface="Arial" panose="020B0604020202020204" pitchFamily="34" charset="0"/>
              </a:rPr>
              <a:t>Spike, J. P. (2018) Principles for public health ethics. </a:t>
            </a:r>
            <a:r>
              <a:rPr lang="en-US" sz="1000" i="1" dirty="0">
                <a:latin typeface="Arial" panose="020B0604020202020204" pitchFamily="34" charset="0"/>
                <a:cs typeface="Arial" panose="020B0604020202020204" pitchFamily="34" charset="0"/>
              </a:rPr>
              <a:t>Ethics, Medicine and Public Health, </a:t>
            </a:r>
            <a:r>
              <a:rPr lang="en-US" sz="1000" dirty="0">
                <a:latin typeface="Arial" panose="020B0604020202020204" pitchFamily="34" charset="0"/>
                <a:cs typeface="Arial" panose="020B0604020202020204" pitchFamily="34" charset="0"/>
              </a:rPr>
              <a:t>4, pp. 13-20.</a:t>
            </a:r>
          </a:p>
          <a:p>
            <a:r>
              <a:rPr lang="en-US" sz="1000" dirty="0" err="1">
                <a:latin typeface="Arial" panose="020B0604020202020204" pitchFamily="34" charset="0"/>
                <a:cs typeface="Arial" panose="020B0604020202020204" pitchFamily="34" charset="0"/>
              </a:rPr>
              <a:t>Torous</a:t>
            </a:r>
            <a:r>
              <a:rPr lang="en-US" sz="1000" dirty="0">
                <a:latin typeface="Arial" panose="020B0604020202020204" pitchFamily="34" charset="0"/>
                <a:cs typeface="Arial" panose="020B0604020202020204" pitchFamily="34" charset="0"/>
              </a:rPr>
              <a:t>, J., </a:t>
            </a:r>
            <a:r>
              <a:rPr lang="en-US" sz="1000" dirty="0" err="1">
                <a:latin typeface="Arial" panose="020B0604020202020204" pitchFamily="34" charset="0"/>
                <a:cs typeface="Arial" panose="020B0604020202020204" pitchFamily="34" charset="0"/>
              </a:rPr>
              <a:t>Linardon</a:t>
            </a:r>
            <a:r>
              <a:rPr lang="en-US" sz="1000" dirty="0">
                <a:latin typeface="Arial" panose="020B0604020202020204" pitchFamily="34" charset="0"/>
                <a:cs typeface="Arial" panose="020B0604020202020204" pitchFamily="34" charset="0"/>
              </a:rPr>
              <a:t>, J., Goldberg, S. B., Sun, S., Bell, I., Nicholas, J., ... and Firth, J. (2025) The evolving field of digital mental health: current evidence and implementation issues for smartphone apps, generative artificial intelligence, and virtual reality. </a:t>
            </a:r>
            <a:r>
              <a:rPr lang="en-US" sz="1000" i="1" dirty="0">
                <a:latin typeface="Arial" panose="020B0604020202020204" pitchFamily="34" charset="0"/>
                <a:cs typeface="Arial" panose="020B0604020202020204" pitchFamily="34" charset="0"/>
              </a:rPr>
              <a:t>World Psychiatry, </a:t>
            </a:r>
            <a:r>
              <a:rPr lang="en-US" sz="1000" dirty="0">
                <a:latin typeface="Arial" panose="020B0604020202020204" pitchFamily="34" charset="0"/>
                <a:cs typeface="Arial" panose="020B0604020202020204" pitchFamily="34" charset="0"/>
              </a:rPr>
              <a:t>24(2), pp. 156-174.</a:t>
            </a:r>
          </a:p>
          <a:p>
            <a:r>
              <a:rPr lang="en-US" sz="1000" dirty="0">
                <a:latin typeface="Arial" panose="020B0604020202020204" pitchFamily="34" charset="0"/>
                <a:cs typeface="Arial" panose="020B0604020202020204" pitchFamily="34" charset="0"/>
              </a:rPr>
              <a:t>Van Hove, M., John, J. B., </a:t>
            </a:r>
            <a:r>
              <a:rPr lang="en-US" sz="1000" dirty="0" err="1">
                <a:latin typeface="Arial" panose="020B0604020202020204" pitchFamily="34" charset="0"/>
                <a:cs typeface="Arial" panose="020B0604020202020204" pitchFamily="34" charset="0"/>
              </a:rPr>
              <a:t>Ojelade</a:t>
            </a:r>
            <a:r>
              <a:rPr lang="en-US" sz="1000" dirty="0">
                <a:latin typeface="Arial" panose="020B0604020202020204" pitchFamily="34" charset="0"/>
                <a:cs typeface="Arial" panose="020B0604020202020204" pitchFamily="34" charset="0"/>
              </a:rPr>
              <a:t>, E., Ayyaz, F., Koris, J., Frame, J., ... and Gray, W. K. (2024) Unwarranted variation and the goal of net zero for the NHS in England: exploring the link between efficiency working, patient outcomes and carbon footprint. </a:t>
            </a:r>
            <a:r>
              <a:rPr lang="en-US" sz="1000" i="1" dirty="0" err="1">
                <a:latin typeface="Arial" panose="020B0604020202020204" pitchFamily="34" charset="0"/>
                <a:cs typeface="Arial" panose="020B0604020202020204" pitchFamily="34" charset="0"/>
              </a:rPr>
              <a:t>Anaesthesia</a:t>
            </a:r>
            <a:r>
              <a:rPr lang="en-US" sz="1000" i="1"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79(3), pp. 284-292.</a:t>
            </a:r>
          </a:p>
        </p:txBody>
      </p:sp>
    </p:spTree>
    <p:extLst>
      <p:ext uri="{BB962C8B-B14F-4D97-AF65-F5344CB8AC3E}">
        <p14:creationId xmlns:p14="http://schemas.microsoft.com/office/powerpoint/2010/main" val="446371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1BFF5A-99E1-C27C-068F-6866A87C83C6}"/>
            </a:ext>
          </a:extLst>
        </p:cNvPr>
        <p:cNvGrpSpPr/>
        <p:nvPr/>
      </p:nvGrpSpPr>
      <p:grpSpPr>
        <a:xfrm>
          <a:off x="0" y="0"/>
          <a:ext cx="0" cy="0"/>
          <a:chOff x="0" y="0"/>
          <a:chExt cx="0" cy="0"/>
        </a:xfrm>
      </p:grpSpPr>
      <p:sp>
        <p:nvSpPr>
          <p:cNvPr id="20" name="TextBox 19">
            <a:extLst>
              <a:ext uri="{FF2B5EF4-FFF2-40B4-BE49-F238E27FC236}">
                <a16:creationId xmlns:a16="http://schemas.microsoft.com/office/drawing/2014/main" id="{A0CCB9F3-A625-475E-DDC2-EF5A6C9256E9}"/>
              </a:ext>
            </a:extLst>
          </p:cNvPr>
          <p:cNvSpPr txBox="1"/>
          <p:nvPr/>
        </p:nvSpPr>
        <p:spPr>
          <a:xfrm>
            <a:off x="718926" y="3198563"/>
            <a:ext cx="11111593"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b="1" dirty="0">
                <a:latin typeface="Arial" panose="020B0604020202020204" pitchFamily="34" charset="0"/>
                <a:cs typeface="Arial" panose="020B0604020202020204" pitchFamily="34" charset="0"/>
              </a:rPr>
              <a:t>TOPIC: </a:t>
            </a:r>
            <a:r>
              <a:rPr lang="en-US" dirty="0">
                <a:latin typeface="Arial" panose="020B0604020202020204" pitchFamily="34" charset="0"/>
                <a:cs typeface="Arial" panose="020B0604020202020204" pitchFamily="34" charset="0"/>
              </a:rPr>
              <a:t>Designing SmartTriage: An AI-Enhanced App to Combat NHS Waiting Lists</a:t>
            </a:r>
            <a:endParaRPr lang="en-US" b="1"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E023D07-AE30-B796-FC6B-AEABB6D8121C}"/>
              </a:ext>
            </a:extLst>
          </p:cNvPr>
          <p:cNvSpPr txBox="1"/>
          <p:nvPr/>
        </p:nvSpPr>
        <p:spPr>
          <a:xfrm>
            <a:off x="718925" y="2829231"/>
            <a:ext cx="11111593"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b="1" dirty="0">
                <a:latin typeface="Arial" panose="020B0604020202020204" pitchFamily="34" charset="0"/>
                <a:cs typeface="Arial" panose="020B0604020202020204" pitchFamily="34" charset="0"/>
              </a:rPr>
              <a:t>BLOG 2</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0451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descr="Smart Triage">
            <a:extLst>
              <a:ext uri="{FF2B5EF4-FFF2-40B4-BE49-F238E27FC236}">
                <a16:creationId xmlns:a16="http://schemas.microsoft.com/office/drawing/2014/main" id="{CD6EA124-486F-1E36-EE96-9E7A6C5A9AA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a:stretch>
            <a:fillRect/>
          </a:stretch>
        </p:blipFill>
        <p:spPr bwMode="auto">
          <a:xfrm>
            <a:off x="-31532" y="-1"/>
            <a:ext cx="12354667" cy="695369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BC547D1-786B-A351-36E9-22EB31C966A4}"/>
              </a:ext>
            </a:extLst>
          </p:cNvPr>
          <p:cNvSpPr txBox="1"/>
          <p:nvPr/>
        </p:nvSpPr>
        <p:spPr>
          <a:xfrm>
            <a:off x="1509251" y="1202607"/>
            <a:ext cx="2488337" cy="255454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In March 2023, hospital wait times hit a new high.</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6.4 million people, or almost one-ninth of the English population, are on the waiting list for normal NHS care (Shah et al., 2024).</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Replacement of the hip and knee, as well as cataract surgery, are common surgical operations.</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Hospital overpopulation, a lack of staff, inadequate social care, and budget cuts that have persisted for a decade are all obstacles.</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The situation was made worse by the pandemic, which led to the delay of vital surgery.</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From 23,281 in February to 16,796 in March, the waiting time surpassing two years dropped, marking a six-fold increase since April 2021.</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Cutting two-year wait times out of the system entirely by July 2022 is a goal of the NHS and the UK government (Fleck, 2022).</a:t>
            </a:r>
          </a:p>
        </p:txBody>
      </p:sp>
      <p:sp>
        <p:nvSpPr>
          <p:cNvPr id="11" name="TextBox 10">
            <a:extLst>
              <a:ext uri="{FF2B5EF4-FFF2-40B4-BE49-F238E27FC236}">
                <a16:creationId xmlns:a16="http://schemas.microsoft.com/office/drawing/2014/main" id="{15DA775A-821C-3956-66D9-CFFB04DA8034}"/>
              </a:ext>
            </a:extLst>
          </p:cNvPr>
          <p:cNvSpPr txBox="1"/>
          <p:nvPr/>
        </p:nvSpPr>
        <p:spPr>
          <a:xfrm>
            <a:off x="26369" y="4180344"/>
            <a:ext cx="2426733"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Patient waiting times for pre-bookable appointments dropped 73% from 11 to 3 days.</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The "8am rush" was almost eliminated with 47% fewer phone calls during peak hours and 58% fewer overall.</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Over 62% of same-day appointment requests dropped to 19%, increasing pre-bookable appointment space (Zhang et al. 2024).</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70 percent fewer patients required a second visit after receiving proper treatment.</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85 percent of new system appointments were face-to-face, up 60% from pre-implementation.</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After the system was introduced, 18% of patient requests were made over the phone, down from 88% before.</a:t>
            </a:r>
          </a:p>
          <a:p>
            <a:pPr marL="171450" indent="-171450">
              <a:buFont typeface="Wingdings" panose="05000000000000000000" pitchFamily="2" charset="2"/>
              <a:buChar char="q"/>
            </a:pPr>
            <a:r>
              <a:rPr lang="en-US" sz="800" dirty="0">
                <a:latin typeface="Arial" panose="020B0604020202020204" pitchFamily="34" charset="0"/>
                <a:cs typeface="Arial" panose="020B0604020202020204" pitchFamily="34" charset="0"/>
              </a:rPr>
              <a:t> 91% of appointments were assigned automatically without staff or clinical interaction (</a:t>
            </a:r>
            <a:r>
              <a:rPr lang="en-US" sz="800" dirty="0" err="1">
                <a:latin typeface="Arial" panose="020B0604020202020204" pitchFamily="34" charset="0"/>
                <a:cs typeface="Arial" panose="020B0604020202020204" pitchFamily="34" charset="0"/>
              </a:rPr>
              <a:t>Ansermino</a:t>
            </a:r>
            <a:r>
              <a:rPr lang="en-US" sz="800" dirty="0">
                <a:latin typeface="Arial" panose="020B0604020202020204" pitchFamily="34" charset="0"/>
                <a:cs typeface="Arial" panose="020B0604020202020204" pitchFamily="34" charset="0"/>
              </a:rPr>
              <a:t> et al., 2025).</a:t>
            </a:r>
          </a:p>
        </p:txBody>
      </p:sp>
      <p:graphicFrame>
        <p:nvGraphicFramePr>
          <p:cNvPr id="12" name="Table 11">
            <a:extLst>
              <a:ext uri="{FF2B5EF4-FFF2-40B4-BE49-F238E27FC236}">
                <a16:creationId xmlns:a16="http://schemas.microsoft.com/office/drawing/2014/main" id="{971EDE0A-9D41-BC6D-FEEC-9C7867CB862C}"/>
              </a:ext>
            </a:extLst>
          </p:cNvPr>
          <p:cNvGraphicFramePr>
            <a:graphicFrameLocks noGrp="1"/>
          </p:cNvGraphicFramePr>
          <p:nvPr>
            <p:extLst>
              <p:ext uri="{D42A27DB-BD31-4B8C-83A1-F6EECF244321}">
                <p14:modId xmlns:p14="http://schemas.microsoft.com/office/powerpoint/2010/main" val="1657115013"/>
              </p:ext>
            </p:extLst>
          </p:nvPr>
        </p:nvGraphicFramePr>
        <p:xfrm>
          <a:off x="2468900" y="4149568"/>
          <a:ext cx="3627100" cy="2708432"/>
        </p:xfrm>
        <a:graphic>
          <a:graphicData uri="http://schemas.openxmlformats.org/drawingml/2006/table">
            <a:tbl>
              <a:tblPr firstRow="1" bandRow="1">
                <a:tableStyleId>{00A15C55-8517-42AA-B614-E9B94910E393}</a:tableStyleId>
              </a:tblPr>
              <a:tblGrid>
                <a:gridCol w="1768360">
                  <a:extLst>
                    <a:ext uri="{9D8B030D-6E8A-4147-A177-3AD203B41FA5}">
                      <a16:colId xmlns:a16="http://schemas.microsoft.com/office/drawing/2014/main" val="3326443083"/>
                    </a:ext>
                  </a:extLst>
                </a:gridCol>
                <a:gridCol w="1858740">
                  <a:extLst>
                    <a:ext uri="{9D8B030D-6E8A-4147-A177-3AD203B41FA5}">
                      <a16:colId xmlns:a16="http://schemas.microsoft.com/office/drawing/2014/main" val="994566733"/>
                    </a:ext>
                  </a:extLst>
                </a:gridCol>
              </a:tblGrid>
              <a:tr h="221097">
                <a:tc>
                  <a:txBody>
                    <a:bodyPr/>
                    <a:lstStyle/>
                    <a:p>
                      <a:r>
                        <a:rPr lang="en-GB" sz="800" dirty="0">
                          <a:latin typeface="Arial" panose="020B0604020202020204" pitchFamily="34" charset="0"/>
                          <a:cs typeface="Arial" panose="020B0604020202020204" pitchFamily="34" charset="0"/>
                        </a:rPr>
                        <a:t>Positive Effects</a:t>
                      </a:r>
                      <a:endParaRPr lang="en-US" sz="800" dirty="0">
                        <a:latin typeface="Arial" panose="020B0604020202020204" pitchFamily="34" charset="0"/>
                        <a:cs typeface="Arial" panose="020B0604020202020204" pitchFamily="34" charset="0"/>
                      </a:endParaRPr>
                    </a:p>
                  </a:txBody>
                  <a:tcPr/>
                </a:tc>
                <a:tc>
                  <a:txBody>
                    <a:bodyPr/>
                    <a:lstStyle/>
                    <a:p>
                      <a:r>
                        <a:rPr lang="en-GB" sz="800" dirty="0">
                          <a:latin typeface="Arial" panose="020B0604020202020204" pitchFamily="34" charset="0"/>
                          <a:cs typeface="Arial" panose="020B0604020202020204" pitchFamily="34" charset="0"/>
                        </a:rPr>
                        <a:t>Negative Effects</a:t>
                      </a:r>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9395975"/>
                  </a:ext>
                </a:extLst>
              </a:tr>
              <a:tr h="49746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Potentially cuts GP waits by 73%</a:t>
                      </a:r>
                      <a:endParaRPr lang="en-US" sz="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Digital divide excludes low-literacy/poor-internet users</a:t>
                      </a:r>
                    </a:p>
                    <a:p>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57947370"/>
                  </a:ext>
                </a:extLst>
              </a:tr>
              <a:tr h="49746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Boosts equity through inclusive design</a:t>
                      </a:r>
                      <a:endParaRPr lang="en-US" sz="800" dirty="0">
                        <a:latin typeface="Arial" panose="020B0604020202020204" pitchFamily="34" charset="0"/>
                        <a:cs typeface="Arial" panose="020B0604020202020204" pitchFamily="34" charset="0"/>
                      </a:endParaRPr>
                    </a:p>
                  </a:txBody>
                  <a:tcPr/>
                </a:tc>
                <a:tc>
                  <a:txBody>
                    <a:bodyPr/>
                    <a:lstStyle/>
                    <a:p>
                      <a:r>
                        <a:rPr lang="en-US" sz="800" dirty="0">
                          <a:effectLst/>
                          <a:latin typeface="Arial" panose="020B0604020202020204" pitchFamily="34" charset="0"/>
                          <a:cs typeface="Arial" panose="020B0604020202020204" pitchFamily="34" charset="0"/>
                        </a:rPr>
                        <a:t>Algorithmic biases may mis-triage diverse groups (e.g., ethnic minorities)</a:t>
                      </a:r>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99619338"/>
                  </a:ext>
                </a:extLst>
              </a:tr>
              <a:tr h="49746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Excels in scalability and personalization</a:t>
                      </a:r>
                      <a:endParaRPr lang="en-US" sz="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Over-reliance might diminish clinician oversight, with up to 30% error concerns</a:t>
                      </a:r>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19937338"/>
                  </a:ext>
                </a:extLst>
              </a:tr>
              <a:tr h="49746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Empowers users with real-time nudges for better habits</a:t>
                      </a:r>
                      <a:endParaRPr lang="en-US" sz="800" dirty="0">
                        <a:latin typeface="Arial" panose="020B0604020202020204" pitchFamily="34" charset="0"/>
                        <a:cs typeface="Arial" panose="020B060402020202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Digital divides exclude low-literacy users, widening inequities</a:t>
                      </a:r>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22201348"/>
                  </a:ext>
                </a:extLst>
              </a:tr>
              <a:tr h="49746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effectLst/>
                          <a:latin typeface="Arial" panose="020B0604020202020204" pitchFamily="34" charset="0"/>
                          <a:cs typeface="Arial" panose="020B0604020202020204" pitchFamily="34" charset="0"/>
                        </a:rPr>
                        <a:t>Optimizes resources and predicts needs with high accuracy</a:t>
                      </a:r>
                      <a:endParaRPr lang="en-US" sz="800" dirty="0">
                        <a:latin typeface="Arial" panose="020B0604020202020204" pitchFamily="34" charset="0"/>
                        <a:cs typeface="Arial" panose="020B0604020202020204" pitchFamily="34" charset="0"/>
                      </a:endParaRPr>
                    </a:p>
                  </a:txBody>
                  <a:tcPr/>
                </a:tc>
                <a:tc>
                  <a:txBody>
                    <a:bodyPr/>
                    <a:lstStyle/>
                    <a:p>
                      <a:endParaRPr lang="en-US" sz="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4930018"/>
                  </a:ext>
                </a:extLst>
              </a:tr>
            </a:tbl>
          </a:graphicData>
        </a:graphic>
      </p:graphicFrame>
      <p:sp>
        <p:nvSpPr>
          <p:cNvPr id="13" name="TextBox 12">
            <a:extLst>
              <a:ext uri="{FF2B5EF4-FFF2-40B4-BE49-F238E27FC236}">
                <a16:creationId xmlns:a16="http://schemas.microsoft.com/office/drawing/2014/main" id="{52C5802E-4FC1-3B69-ED8C-781863FB6B76}"/>
              </a:ext>
            </a:extLst>
          </p:cNvPr>
          <p:cNvSpPr txBox="1"/>
          <p:nvPr/>
        </p:nvSpPr>
        <p:spPr>
          <a:xfrm>
            <a:off x="6156883" y="4134817"/>
            <a:ext cx="1740362"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Employ diverse data audits </a:t>
            </a:r>
            <a:r>
              <a:rPr lang="en-US" sz="800" dirty="0" err="1">
                <a:latin typeface="Arial" panose="020B0604020202020204" pitchFamily="34" charset="0"/>
                <a:cs typeface="Arial" panose="020B0604020202020204" pitchFamily="34" charset="0"/>
              </a:rPr>
              <a:t>andhybrid</a:t>
            </a:r>
            <a:r>
              <a:rPr lang="en-US" sz="800" dirty="0">
                <a:latin typeface="Arial" panose="020B0604020202020204" pitchFamily="34" charset="0"/>
                <a:cs typeface="Arial" panose="020B0604020202020204" pitchFamily="34" charset="0"/>
              </a:rPr>
              <a:t> clinician-AI evaluations in high-risk scenarios to address biases arising from varying levels.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Employ encryption and consent mechanisms that comply with GDPR regulations to safeguard privacy (Bulus Bali et al., 2025).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Facilitate community training in digital literacy and provide device subsidies, while implementing legislation such as accessible design mandates.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Pilots using feedback loops provide an accuracy of 80% or more, which the NHS asserts fosters trust (</a:t>
            </a:r>
            <a:r>
              <a:rPr lang="en-US" sz="800" dirty="0" err="1">
                <a:latin typeface="Arial" panose="020B0604020202020204" pitchFamily="34" charset="0"/>
                <a:cs typeface="Arial" panose="020B0604020202020204" pitchFamily="34" charset="0"/>
              </a:rPr>
              <a:t>Da’Costa</a:t>
            </a:r>
            <a:r>
              <a:rPr lang="en-US" sz="800" dirty="0">
                <a:latin typeface="Arial" panose="020B0604020202020204" pitchFamily="34" charset="0"/>
                <a:cs typeface="Arial" panose="020B0604020202020204" pitchFamily="34" charset="0"/>
              </a:rPr>
              <a:t>, et al., 2025).</a:t>
            </a:r>
          </a:p>
        </p:txBody>
      </p:sp>
      <p:sp>
        <p:nvSpPr>
          <p:cNvPr id="14" name="TextBox 13">
            <a:extLst>
              <a:ext uri="{FF2B5EF4-FFF2-40B4-BE49-F238E27FC236}">
                <a16:creationId xmlns:a16="http://schemas.microsoft.com/office/drawing/2014/main" id="{D022C029-78FB-E959-3EBA-CD81D0DBE2A6}"/>
              </a:ext>
            </a:extLst>
          </p:cNvPr>
          <p:cNvSpPr txBox="1"/>
          <p:nvPr/>
        </p:nvSpPr>
        <p:spPr>
          <a:xfrm>
            <a:off x="79403" y="1260314"/>
            <a:ext cx="1333761" cy="2431435"/>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a:buChar char="q"/>
            </a:pPr>
            <a:r>
              <a:rPr lang="en-US" sz="800" dirty="0">
                <a:latin typeface="Arial" panose="020B0604020202020204" pitchFamily="34" charset="0"/>
                <a:cs typeface="Arial" panose="020B0604020202020204" pitchFamily="34" charset="0"/>
              </a:rPr>
              <a:t>SmartTriage is an innovative AI-driven solution designed to address the issue of prolonged waiting lists inside the NHS.  </a:t>
            </a:r>
          </a:p>
          <a:p>
            <a:pPr marL="171450" indent="-171450" algn="just">
              <a:buFont typeface="Wingdings" panose="05000000000000000000"/>
              <a:buChar char="q"/>
            </a:pPr>
            <a:r>
              <a:rPr lang="en-US" sz="800" dirty="0">
                <a:latin typeface="Arial" panose="020B0604020202020204" pitchFamily="34" charset="0"/>
                <a:cs typeface="Arial" panose="020B0604020202020204" pitchFamily="34" charset="0"/>
              </a:rPr>
              <a:t>Welcome to the future of NHS healthcare!   </a:t>
            </a:r>
          </a:p>
          <a:p>
            <a:pPr marL="171450" indent="-171450" algn="just">
              <a:buFont typeface="Wingdings" panose="05000000000000000000"/>
              <a:buChar char="q"/>
            </a:pPr>
            <a:r>
              <a:rPr lang="en-US" sz="800" dirty="0">
                <a:latin typeface="Arial" panose="020B0604020202020204" pitchFamily="34" charset="0"/>
                <a:cs typeface="Arial" panose="020B0604020202020204" pitchFamily="34" charset="0"/>
              </a:rPr>
              <a:t>This blog examines how this technique improves health equity and efficiency in response to post-pandemic challenges, with 7.41 million patients awaiting treatment as of October 2025.</a:t>
            </a:r>
          </a:p>
        </p:txBody>
      </p:sp>
      <p:sp>
        <p:nvSpPr>
          <p:cNvPr id="15" name="TextBox 14">
            <a:extLst>
              <a:ext uri="{FF2B5EF4-FFF2-40B4-BE49-F238E27FC236}">
                <a16:creationId xmlns:a16="http://schemas.microsoft.com/office/drawing/2014/main" id="{10C53951-23F5-BE67-2AC6-D538473A1913}"/>
              </a:ext>
            </a:extLst>
          </p:cNvPr>
          <p:cNvSpPr txBox="1"/>
          <p:nvPr/>
        </p:nvSpPr>
        <p:spPr>
          <a:xfrm>
            <a:off x="10355014" y="4238752"/>
            <a:ext cx="1694633" cy="156966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a:buChar char="q"/>
            </a:pPr>
            <a:r>
              <a:rPr lang="en-US" sz="800" dirty="0">
                <a:latin typeface="Arial" panose="020B0604020202020204" pitchFamily="34" charset="0"/>
                <a:cs typeface="Arial" panose="020B0604020202020204" pitchFamily="34" charset="0"/>
              </a:rPr>
              <a:t>SmartTriage is a prospective solution to reduce NHS waiting lists and enhance health promotion via the use of AI, hence fostering fairness and efficiency.   </a:t>
            </a:r>
          </a:p>
          <a:p>
            <a:pPr marL="171450" indent="-171450" algn="just">
              <a:buFont typeface="Wingdings" panose="05000000000000000000"/>
              <a:buChar char="q"/>
            </a:pPr>
            <a:r>
              <a:rPr lang="en-US" sz="800" dirty="0">
                <a:latin typeface="Arial" panose="020B0604020202020204" pitchFamily="34" charset="0"/>
                <a:cs typeface="Arial" panose="020B0604020202020204" pitchFamily="34" charset="0"/>
              </a:rPr>
              <a:t>Employing inclusive strategies, we can rectify biases and digital disparities. </a:t>
            </a:r>
          </a:p>
          <a:p>
            <a:pPr marL="171450" indent="-171450" algn="just">
              <a:buFont typeface="Wingdings" panose="05000000000000000000"/>
              <a:buChar char="q"/>
            </a:pPr>
            <a:r>
              <a:rPr lang="en-US" sz="800" dirty="0">
                <a:latin typeface="Arial" panose="020B0604020202020204" pitchFamily="34" charset="0"/>
                <a:cs typeface="Arial" panose="020B0604020202020204" pitchFamily="34" charset="0"/>
              </a:rPr>
              <a:t> This will result in a healthier, more accessible future starting in October 2025.</a:t>
            </a:r>
          </a:p>
        </p:txBody>
      </p:sp>
      <p:sp>
        <p:nvSpPr>
          <p:cNvPr id="16" name="TextBox 15">
            <a:extLst>
              <a:ext uri="{FF2B5EF4-FFF2-40B4-BE49-F238E27FC236}">
                <a16:creationId xmlns:a16="http://schemas.microsoft.com/office/drawing/2014/main" id="{12A2F91E-4CC6-E6B9-9B3B-A02AE4363228}"/>
              </a:ext>
            </a:extLst>
          </p:cNvPr>
          <p:cNvSpPr txBox="1"/>
          <p:nvPr/>
        </p:nvSpPr>
        <p:spPr>
          <a:xfrm>
            <a:off x="6141085" y="3733087"/>
            <a:ext cx="4141661" cy="461665"/>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SOLUTION TO NEGATIVE EFFECTS OF SMART TRIAGE</a:t>
            </a:r>
            <a:endParaRPr lang="en-US" sz="1200" b="1"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B73EDE9E-3B1B-CCC7-D919-CE037EBEE93D}"/>
              </a:ext>
            </a:extLst>
          </p:cNvPr>
          <p:cNvSpPr txBox="1"/>
          <p:nvPr/>
        </p:nvSpPr>
        <p:spPr>
          <a:xfrm>
            <a:off x="2438459" y="3718679"/>
            <a:ext cx="3627100" cy="461665"/>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POSITIVE AND NEGATIVE EFFECTS OF SMART TRIAGE </a:t>
            </a:r>
            <a:endParaRPr lang="en-US" sz="1200" b="1"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5CD60DE2-3349-7A48-29D2-F9693641DEE4}"/>
              </a:ext>
            </a:extLst>
          </p:cNvPr>
          <p:cNvSpPr txBox="1"/>
          <p:nvPr/>
        </p:nvSpPr>
        <p:spPr>
          <a:xfrm>
            <a:off x="10355015" y="3825419"/>
            <a:ext cx="1694634"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CONCLUSION</a:t>
            </a:r>
            <a:endParaRPr lang="en-US" sz="1200" b="1"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A1774295-76C2-ADAA-3D17-3430A73316A5}"/>
              </a:ext>
            </a:extLst>
          </p:cNvPr>
          <p:cNvSpPr txBox="1"/>
          <p:nvPr/>
        </p:nvSpPr>
        <p:spPr>
          <a:xfrm>
            <a:off x="-31531" y="3872569"/>
            <a:ext cx="2368167"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EVIDENCE OF IMPACT</a:t>
            </a:r>
            <a:endParaRPr lang="en-US" sz="1200" b="1"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C3B624E9-9F78-DAB2-101E-E0C6C27D0586}"/>
              </a:ext>
            </a:extLst>
          </p:cNvPr>
          <p:cNvSpPr txBox="1"/>
          <p:nvPr/>
        </p:nvSpPr>
        <p:spPr>
          <a:xfrm>
            <a:off x="7763524" y="594873"/>
            <a:ext cx="4346634"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INTRODUCING SMART TRIAGE</a:t>
            </a:r>
            <a:endParaRPr lang="en-US" sz="1200" b="1"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03858F40-7603-06E9-45DE-F0A2810E6441}"/>
              </a:ext>
            </a:extLst>
          </p:cNvPr>
          <p:cNvSpPr txBox="1"/>
          <p:nvPr/>
        </p:nvSpPr>
        <p:spPr>
          <a:xfrm>
            <a:off x="1725628" y="910220"/>
            <a:ext cx="5605142"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THE CHALLENGE: NHS WAITING LISTS</a:t>
            </a:r>
            <a:endParaRPr lang="en-US" sz="1200" b="1"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E2432387-7C44-ADCC-159B-510F25A9F7A7}"/>
              </a:ext>
            </a:extLst>
          </p:cNvPr>
          <p:cNvSpPr txBox="1"/>
          <p:nvPr/>
        </p:nvSpPr>
        <p:spPr>
          <a:xfrm>
            <a:off x="71505" y="952539"/>
            <a:ext cx="1437746" cy="276999"/>
          </a:xfrm>
          <a:prstGeom prst="rect">
            <a:avLst/>
          </a:prstGeom>
        </p:spPr>
        <p:style>
          <a:lnRef idx="1">
            <a:schemeClr val="accent4"/>
          </a:lnRef>
          <a:fillRef idx="3">
            <a:schemeClr val="accent4"/>
          </a:fillRef>
          <a:effectRef idx="2">
            <a:schemeClr val="accent4"/>
          </a:effectRef>
          <a:fontRef idx="minor">
            <a:schemeClr val="lt1"/>
          </a:fontRef>
        </p:style>
        <p:txBody>
          <a:bodyPr wrap="square" rtlCol="0">
            <a:spAutoFit/>
          </a:bodyPr>
          <a:lstStyle/>
          <a:p>
            <a:pPr algn="ctr"/>
            <a:r>
              <a:rPr lang="en-GB" sz="1200" b="1" dirty="0">
                <a:latin typeface="Arial" panose="020B0604020202020204" pitchFamily="34" charset="0"/>
                <a:cs typeface="Arial" panose="020B0604020202020204" pitchFamily="34" charset="0"/>
              </a:rPr>
              <a:t>INTRODUCTION</a:t>
            </a:r>
            <a:endParaRPr lang="en-US" sz="1200" b="1" dirty="0">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2C6901BD-5AA3-193D-D6C4-8B6D607A2A4D}"/>
              </a:ext>
            </a:extLst>
          </p:cNvPr>
          <p:cNvPicPr>
            <a:picLocks noChangeAspect="1"/>
          </p:cNvPicPr>
          <p:nvPr/>
        </p:nvPicPr>
        <p:blipFill>
          <a:blip r:embed="rId3"/>
          <a:srcRect l="9572" t="27048" r="7571"/>
          <a:stretch>
            <a:fillRect/>
          </a:stretch>
        </p:blipFill>
        <p:spPr>
          <a:xfrm>
            <a:off x="4093676" y="1152258"/>
            <a:ext cx="3669848" cy="2413057"/>
          </a:xfrm>
          <a:prstGeom prst="rect">
            <a:avLst/>
          </a:prstGeom>
        </p:spPr>
      </p:pic>
      <p:pic>
        <p:nvPicPr>
          <p:cNvPr id="24" name="Picture 2" descr="Smart Triage">
            <a:extLst>
              <a:ext uri="{FF2B5EF4-FFF2-40B4-BE49-F238E27FC236}">
                <a16:creationId xmlns:a16="http://schemas.microsoft.com/office/drawing/2014/main" id="{AB3B5D7B-FC9B-B751-4148-D5D7D5FC9F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1480" y="888240"/>
            <a:ext cx="2446909" cy="266700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6" descr="AI-driven triage in emergency departments: A review of benefits,  challenges, and future directions - ScienceDirect">
            <a:extLst>
              <a:ext uri="{FF2B5EF4-FFF2-40B4-BE49-F238E27FC236}">
                <a16:creationId xmlns:a16="http://schemas.microsoft.com/office/drawing/2014/main" id="{377EA657-CBA4-A890-2D05-D6FA41E8CE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28" y="4153279"/>
            <a:ext cx="2340416" cy="2389694"/>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3C346B17-412B-DF2F-F969-6CC5A32267B2}"/>
              </a:ext>
            </a:extLst>
          </p:cNvPr>
          <p:cNvSpPr txBox="1"/>
          <p:nvPr/>
        </p:nvSpPr>
        <p:spPr>
          <a:xfrm>
            <a:off x="7958128" y="6508394"/>
            <a:ext cx="2340416" cy="276999"/>
          </a:xfrm>
          <a:prstGeom prst="rect">
            <a:avLst/>
          </a:prstGeom>
          <a:noFill/>
        </p:spPr>
        <p:txBody>
          <a:bodyPr wrap="square">
            <a:spAutoFit/>
          </a:bodyPr>
          <a:lstStyle/>
          <a:p>
            <a:r>
              <a:rPr lang="en-US" sz="400" b="1" dirty="0">
                <a:latin typeface="Arial" panose="020B0604020202020204"/>
                <a:cs typeface="Arial" panose="020B0604020202020204"/>
              </a:rPr>
              <a:t>Source: </a:t>
            </a:r>
            <a:r>
              <a:rPr lang="en-US" sz="400" dirty="0">
                <a:latin typeface="Arial" panose="020B0604020202020204"/>
                <a:cs typeface="Arial" panose="020B0604020202020204"/>
                <a:hlinkClick r:id="rId5"/>
              </a:rPr>
              <a:t>https://www.google.com/url?sa=i&amp;url=https%3A%2F%2Fwww.sciencedirect.com%2Fscience%2Farticle%2Fpii%2FS1386505625000553&amp;psig</a:t>
            </a:r>
            <a:r>
              <a:rPr lang="en-US" sz="400" dirty="0">
                <a:latin typeface="Arial" panose="020B0604020202020204"/>
                <a:cs typeface="Arial" panose="020B0604020202020204"/>
              </a:rPr>
              <a:t> </a:t>
            </a:r>
          </a:p>
        </p:txBody>
      </p:sp>
      <p:sp>
        <p:nvSpPr>
          <p:cNvPr id="27" name="TextBox 26">
            <a:extLst>
              <a:ext uri="{FF2B5EF4-FFF2-40B4-BE49-F238E27FC236}">
                <a16:creationId xmlns:a16="http://schemas.microsoft.com/office/drawing/2014/main" id="{D91CDA82-C77C-D55E-2A7E-E87501BE59BD}"/>
              </a:ext>
            </a:extLst>
          </p:cNvPr>
          <p:cNvSpPr txBox="1"/>
          <p:nvPr/>
        </p:nvSpPr>
        <p:spPr>
          <a:xfrm>
            <a:off x="9681480" y="3567168"/>
            <a:ext cx="2421573" cy="276999"/>
          </a:xfrm>
          <a:prstGeom prst="rect">
            <a:avLst/>
          </a:prstGeom>
          <a:noFill/>
        </p:spPr>
        <p:txBody>
          <a:bodyPr wrap="square">
            <a:spAutoFit/>
          </a:bodyPr>
          <a:lstStyle/>
          <a:p>
            <a:r>
              <a:rPr lang="en-US" sz="600" b="1" dirty="0">
                <a:latin typeface="Arial" panose="020B0604020202020204"/>
                <a:cs typeface="Arial" panose="020B0604020202020204"/>
              </a:rPr>
              <a:t>Source</a:t>
            </a:r>
            <a:r>
              <a:rPr lang="en-US" sz="600" dirty="0">
                <a:latin typeface="Arial" panose="020B0604020202020204"/>
                <a:cs typeface="Arial" panose="020B0604020202020204"/>
              </a:rPr>
              <a:t>: </a:t>
            </a:r>
            <a:r>
              <a:rPr lang="en-US" sz="600" dirty="0">
                <a:latin typeface="Arial" panose="020B0604020202020204"/>
                <a:cs typeface="Arial" panose="020B0604020202020204"/>
                <a:hlinkClick r:id="rId6"/>
              </a:rPr>
              <a:t>https://www.bcchr.ca/globalhealth/our-projects/project-highlights/smart-triage</a:t>
            </a:r>
            <a:r>
              <a:rPr lang="en-US" sz="600" dirty="0">
                <a:latin typeface="Arial" panose="020B0604020202020204"/>
                <a:cs typeface="Arial" panose="020B0604020202020204"/>
              </a:rPr>
              <a:t> </a:t>
            </a:r>
          </a:p>
        </p:txBody>
      </p:sp>
      <p:sp>
        <p:nvSpPr>
          <p:cNvPr id="28" name="TextBox 27">
            <a:extLst>
              <a:ext uri="{FF2B5EF4-FFF2-40B4-BE49-F238E27FC236}">
                <a16:creationId xmlns:a16="http://schemas.microsoft.com/office/drawing/2014/main" id="{98126F40-6FA4-AAA2-8E91-F3C60884A0DB}"/>
              </a:ext>
            </a:extLst>
          </p:cNvPr>
          <p:cNvSpPr txBox="1"/>
          <p:nvPr/>
        </p:nvSpPr>
        <p:spPr>
          <a:xfrm>
            <a:off x="4100696" y="3532256"/>
            <a:ext cx="3149691" cy="276999"/>
          </a:xfrm>
          <a:prstGeom prst="rect">
            <a:avLst/>
          </a:prstGeom>
          <a:noFill/>
        </p:spPr>
        <p:txBody>
          <a:bodyPr wrap="square">
            <a:spAutoFit/>
          </a:bodyPr>
          <a:lstStyle/>
          <a:p>
            <a:r>
              <a:rPr lang="en-US" sz="600" b="0" i="0" dirty="0">
                <a:solidFill>
                  <a:srgbClr val="333333"/>
                </a:solidFill>
                <a:effectLst/>
                <a:latin typeface="Arial" panose="020B0604020202020204"/>
                <a:cs typeface="Arial" panose="020B0604020202020204"/>
              </a:rPr>
              <a:t>Source: </a:t>
            </a:r>
            <a:r>
              <a:rPr lang="en-US" sz="600" b="0" i="0" dirty="0">
                <a:effectLst/>
                <a:latin typeface="Arial" panose="020B0604020202020204"/>
                <a:cs typeface="Arial" panose="020B0604020202020204"/>
                <a:hlinkClick r:id="rId7"/>
              </a:rPr>
              <a:t>BMA analysis of NHS England Consultant-led Referral to Treatment Waiting Times statistics</a:t>
            </a:r>
            <a:r>
              <a:rPr lang="en-US" sz="600" b="0" i="0" dirty="0">
                <a:solidFill>
                  <a:srgbClr val="333333"/>
                </a:solidFill>
                <a:effectLst/>
                <a:latin typeface="Arial" panose="020B0604020202020204"/>
                <a:cs typeface="Arial" panose="020B0604020202020204"/>
              </a:rPr>
              <a:t> </a:t>
            </a:r>
            <a:endParaRPr lang="en-US" sz="600" dirty="0">
              <a:latin typeface="Arial" panose="020B0604020202020204"/>
              <a:cs typeface="Arial" panose="020B0604020202020204"/>
            </a:endParaRPr>
          </a:p>
        </p:txBody>
      </p:sp>
      <p:sp>
        <p:nvSpPr>
          <p:cNvPr id="30" name="TextBox 29">
            <a:extLst>
              <a:ext uri="{FF2B5EF4-FFF2-40B4-BE49-F238E27FC236}">
                <a16:creationId xmlns:a16="http://schemas.microsoft.com/office/drawing/2014/main" id="{B9D19A9A-67AD-7A51-484B-86CA1C21EF50}"/>
              </a:ext>
            </a:extLst>
          </p:cNvPr>
          <p:cNvSpPr txBox="1"/>
          <p:nvPr/>
        </p:nvSpPr>
        <p:spPr>
          <a:xfrm>
            <a:off x="7763524" y="918039"/>
            <a:ext cx="1889272" cy="2677656"/>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SmartTriage is a proposed enhancement to the NHS App that integrates AI-driven triage with natural language processing and machine learning, use </a:t>
            </a:r>
            <a:r>
              <a:rPr lang="en-US" sz="800" dirty="0" err="1">
                <a:latin typeface="Arial" panose="020B0604020202020204" pitchFamily="34" charset="0"/>
                <a:cs typeface="Arial" panose="020B0604020202020204" pitchFamily="34" charset="0"/>
              </a:rPr>
              <a:t>anonymised</a:t>
            </a:r>
            <a:r>
              <a:rPr lang="en-US" sz="800" dirty="0">
                <a:latin typeface="Arial" panose="020B0604020202020204" pitchFamily="34" charset="0"/>
                <a:cs typeface="Arial" panose="020B0604020202020204" pitchFamily="34" charset="0"/>
              </a:rPr>
              <a:t> NHS data for training (Kamau et al., 2024).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Users may articulate their symptoms using text, voice, or video formats.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The application then provides an instant urgency assessment, self-care recommendations, and access to further resources.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It incorporates </a:t>
            </a:r>
            <a:r>
              <a:rPr lang="en-US" sz="800" dirty="0" err="1">
                <a:latin typeface="Arial" panose="020B0604020202020204" pitchFamily="34" charset="0"/>
                <a:cs typeface="Arial" panose="020B0604020202020204" pitchFamily="34" charset="0"/>
              </a:rPr>
              <a:t>behavioural</a:t>
            </a:r>
            <a:r>
              <a:rPr lang="en-US" sz="800" dirty="0">
                <a:latin typeface="Arial" panose="020B0604020202020204" pitchFamily="34" charset="0"/>
                <a:cs typeface="Arial" panose="020B0604020202020204" pitchFamily="34" charset="0"/>
              </a:rPr>
              <a:t> nudges, such as reminders to track </a:t>
            </a:r>
            <a:r>
              <a:rPr lang="en-US" sz="800" dirty="0" err="1">
                <a:latin typeface="Arial" panose="020B0604020202020204" pitchFamily="34" charset="0"/>
                <a:cs typeface="Arial" panose="020B0604020202020204" pitchFamily="34" charset="0"/>
              </a:rPr>
              <a:t>behaviours</a:t>
            </a:r>
            <a:r>
              <a:rPr lang="en-US" sz="800" dirty="0">
                <a:latin typeface="Arial" panose="020B0604020202020204" pitchFamily="34" charset="0"/>
                <a:cs typeface="Arial" panose="020B0604020202020204" pitchFamily="34" charset="0"/>
              </a:rPr>
              <a:t>, and has multilingual, voice-activated interfaces for enhanced use. </a:t>
            </a:r>
          </a:p>
          <a:p>
            <a:pPr marL="171450" indent="-171450" algn="just">
              <a:buFont typeface="Wingdings" panose="05000000000000000000" pitchFamily="2" charset="2"/>
              <a:buChar char="q"/>
            </a:pPr>
            <a:r>
              <a:rPr lang="en-US" sz="800" dirty="0">
                <a:latin typeface="Arial" panose="020B0604020202020204" pitchFamily="34" charset="0"/>
                <a:cs typeface="Arial" panose="020B0604020202020204" pitchFamily="34" charset="0"/>
              </a:rPr>
              <a:t> It works offline for those living in rural regions (</a:t>
            </a:r>
            <a:r>
              <a:rPr lang="en-US" sz="800" dirty="0" err="1">
                <a:latin typeface="Arial" panose="020B0604020202020204" pitchFamily="34" charset="0"/>
                <a:cs typeface="Arial" panose="020B0604020202020204" pitchFamily="34" charset="0"/>
              </a:rPr>
              <a:t>Kigo</a:t>
            </a:r>
            <a:r>
              <a:rPr lang="en-US" sz="800" dirty="0">
                <a:latin typeface="Arial" panose="020B0604020202020204" pitchFamily="34" charset="0"/>
                <a:cs typeface="Arial" panose="020B0604020202020204" pitchFamily="34" charset="0"/>
              </a:rPr>
              <a:t> et al., 2024).</a:t>
            </a:r>
          </a:p>
        </p:txBody>
      </p:sp>
    </p:spTree>
    <p:extLst>
      <p:ext uri="{BB962C8B-B14F-4D97-AF65-F5344CB8AC3E}">
        <p14:creationId xmlns:p14="http://schemas.microsoft.com/office/powerpoint/2010/main" val="3621583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22BD4D-F1DC-D6FF-05A6-91314EDA5A90}"/>
              </a:ext>
            </a:extLst>
          </p:cNvPr>
          <p:cNvSpPr txBox="1"/>
          <p:nvPr/>
        </p:nvSpPr>
        <p:spPr>
          <a:xfrm>
            <a:off x="935112" y="762821"/>
            <a:ext cx="10079831" cy="270843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1000" b="1" dirty="0">
                <a:latin typeface="Arial" panose="020B0604020202020204" pitchFamily="34" charset="0"/>
                <a:cs typeface="Arial" panose="020B0604020202020204" pitchFamily="34" charset="0"/>
              </a:rPr>
              <a:t>REFERENCES</a:t>
            </a:r>
          </a:p>
          <a:p>
            <a:r>
              <a:rPr lang="en-US" sz="1000" dirty="0" err="1">
                <a:latin typeface="Arial" panose="020B0604020202020204" pitchFamily="34" charset="0"/>
                <a:cs typeface="Arial" panose="020B0604020202020204" pitchFamily="34" charset="0"/>
              </a:rPr>
              <a:t>Ansermino</a:t>
            </a:r>
            <a:r>
              <a:rPr lang="en-US" sz="1000" dirty="0">
                <a:latin typeface="Arial" panose="020B0604020202020204" pitchFamily="34" charset="0"/>
                <a:cs typeface="Arial" panose="020B0604020202020204" pitchFamily="34" charset="0"/>
              </a:rPr>
              <a:t>, J. M., Pillay, Y., </a:t>
            </a:r>
            <a:r>
              <a:rPr lang="en-US" sz="1000" dirty="0" err="1">
                <a:latin typeface="Arial" panose="020B0604020202020204" pitchFamily="34" charset="0"/>
                <a:cs typeface="Arial" panose="020B0604020202020204" pitchFamily="34" charset="0"/>
              </a:rPr>
              <a:t>Tagoola</a:t>
            </a:r>
            <a:r>
              <a:rPr lang="en-US" sz="1000" dirty="0">
                <a:latin typeface="Arial" panose="020B0604020202020204" pitchFamily="34" charset="0"/>
                <a:cs typeface="Arial" panose="020B0604020202020204" pitchFamily="34" charset="0"/>
              </a:rPr>
              <a:t>, A., Zhang, C., Dunsmuir, D., Kamau, S., and Pediatric Sepsis </a:t>
            </a:r>
            <a:r>
              <a:rPr lang="en-US" sz="1000" dirty="0" err="1">
                <a:latin typeface="Arial" panose="020B0604020202020204" pitchFamily="34" charset="0"/>
                <a:cs typeface="Arial" panose="020B0604020202020204" pitchFamily="34" charset="0"/>
              </a:rPr>
              <a:t>CoLab</a:t>
            </a:r>
            <a:r>
              <a:rPr lang="en-US" sz="1000" dirty="0">
                <a:latin typeface="Arial" panose="020B0604020202020204" pitchFamily="34" charset="0"/>
                <a:cs typeface="Arial" panose="020B0604020202020204" pitchFamily="34" charset="0"/>
              </a:rPr>
              <a:t>. (2025) Implementation of Smart Triage combined with a quality improvement program for children presenting to facilities in Kenya and Uganda: An interrupted time series analysis. </a:t>
            </a:r>
            <a:r>
              <a:rPr lang="en-US" sz="1000" i="1" dirty="0">
                <a:latin typeface="Arial" panose="020B0604020202020204" pitchFamily="34" charset="0"/>
                <a:cs typeface="Arial" panose="020B0604020202020204" pitchFamily="34" charset="0"/>
              </a:rPr>
              <a:t>PLOS Digital Health, </a:t>
            </a:r>
            <a:r>
              <a:rPr lang="en-US" sz="1000" dirty="0">
                <a:latin typeface="Arial" panose="020B0604020202020204" pitchFamily="34" charset="0"/>
                <a:cs typeface="Arial" panose="020B0604020202020204" pitchFamily="34" charset="0"/>
              </a:rPr>
              <a:t>4(3), pp. 0000466.</a:t>
            </a:r>
          </a:p>
          <a:p>
            <a:r>
              <a:rPr lang="en-US" sz="1000" dirty="0">
                <a:latin typeface="Arial" panose="020B0604020202020204" pitchFamily="34" charset="0"/>
                <a:cs typeface="Arial" panose="020B0604020202020204" pitchFamily="34" charset="0"/>
              </a:rPr>
              <a:t>Bulus Bali, H. U., Duwa, B., </a:t>
            </a:r>
            <a:r>
              <a:rPr lang="en-US" sz="1000" dirty="0" err="1">
                <a:latin typeface="Arial" panose="020B0604020202020204" pitchFamily="34" charset="0"/>
                <a:cs typeface="Arial" panose="020B0604020202020204" pitchFamily="34" charset="0"/>
              </a:rPr>
              <a:t>Zirra</a:t>
            </a:r>
            <a:r>
              <a:rPr lang="en-US" sz="1000" dirty="0">
                <a:latin typeface="Arial" panose="020B0604020202020204" pitchFamily="34" charset="0"/>
                <a:cs typeface="Arial" panose="020B0604020202020204" pitchFamily="34" charset="0"/>
              </a:rPr>
              <a:t>, Y. F., </a:t>
            </a:r>
            <a:r>
              <a:rPr lang="en-US" sz="1000" dirty="0" err="1">
                <a:latin typeface="Arial" panose="020B0604020202020204" pitchFamily="34" charset="0"/>
                <a:cs typeface="Arial" panose="020B0604020202020204" pitchFamily="34" charset="0"/>
              </a:rPr>
              <a:t>Hyelda</a:t>
            </a:r>
            <a:r>
              <a:rPr lang="en-US" sz="1000" dirty="0">
                <a:latin typeface="Arial" panose="020B0604020202020204" pitchFamily="34" charset="0"/>
                <a:cs typeface="Arial" panose="020B0604020202020204" pitchFamily="34" charset="0"/>
              </a:rPr>
              <a:t>, K. I., &amp; Uzun, B. (2025). AI-Enabled IoT System for Smart Healthcare and Emergency Response in Developing Countries. </a:t>
            </a:r>
            <a:r>
              <a:rPr lang="en-US" sz="1000" i="1" dirty="0">
                <a:latin typeface="Arial" panose="020B0604020202020204" pitchFamily="34" charset="0"/>
                <a:cs typeface="Arial" panose="020B0604020202020204" pitchFamily="34" charset="0"/>
              </a:rPr>
              <a:t>Global Journal of Sciences, </a:t>
            </a:r>
            <a:r>
              <a:rPr lang="en-US" sz="1000" dirty="0">
                <a:latin typeface="Arial" panose="020B0604020202020204" pitchFamily="34" charset="0"/>
                <a:cs typeface="Arial" panose="020B0604020202020204" pitchFamily="34" charset="0"/>
              </a:rPr>
              <a:t>2(1), pp. 43-52.</a:t>
            </a:r>
          </a:p>
          <a:p>
            <a:r>
              <a:rPr lang="en-US" sz="1000" dirty="0" err="1">
                <a:latin typeface="Arial" panose="020B0604020202020204" pitchFamily="34" charset="0"/>
                <a:cs typeface="Arial" panose="020B0604020202020204" pitchFamily="34" charset="0"/>
              </a:rPr>
              <a:t>Da’Costa</a:t>
            </a:r>
            <a:r>
              <a:rPr lang="en-US" sz="1000" dirty="0">
                <a:latin typeface="Arial" panose="020B0604020202020204" pitchFamily="34" charset="0"/>
                <a:cs typeface="Arial" panose="020B0604020202020204" pitchFamily="34" charset="0"/>
              </a:rPr>
              <a:t>, A., Teke, J., </a:t>
            </a:r>
            <a:r>
              <a:rPr lang="en-US" sz="1000" dirty="0" err="1">
                <a:latin typeface="Arial" panose="020B0604020202020204" pitchFamily="34" charset="0"/>
                <a:cs typeface="Arial" panose="020B0604020202020204" pitchFamily="34" charset="0"/>
              </a:rPr>
              <a:t>Origbo</a:t>
            </a:r>
            <a:r>
              <a:rPr lang="en-US" sz="1000" dirty="0">
                <a:latin typeface="Arial" panose="020B0604020202020204" pitchFamily="34" charset="0"/>
                <a:cs typeface="Arial" panose="020B0604020202020204" pitchFamily="34" charset="0"/>
              </a:rPr>
              <a:t>, J. E., </a:t>
            </a:r>
            <a:r>
              <a:rPr lang="en-US" sz="1000" dirty="0" err="1">
                <a:latin typeface="Arial" panose="020B0604020202020204" pitchFamily="34" charset="0"/>
                <a:cs typeface="Arial" panose="020B0604020202020204" pitchFamily="34" charset="0"/>
              </a:rPr>
              <a:t>Osonuga</a:t>
            </a:r>
            <a:r>
              <a:rPr lang="en-US" sz="1000" dirty="0">
                <a:latin typeface="Arial" panose="020B0604020202020204" pitchFamily="34" charset="0"/>
                <a:cs typeface="Arial" panose="020B0604020202020204" pitchFamily="34" charset="0"/>
              </a:rPr>
              <a:t>, A., </a:t>
            </a:r>
            <a:r>
              <a:rPr lang="en-US" sz="1000" dirty="0" err="1">
                <a:latin typeface="Arial" panose="020B0604020202020204" pitchFamily="34" charset="0"/>
                <a:cs typeface="Arial" panose="020B0604020202020204" pitchFamily="34" charset="0"/>
              </a:rPr>
              <a:t>Egbon</a:t>
            </a:r>
            <a:r>
              <a:rPr lang="en-US" sz="1000" dirty="0">
                <a:latin typeface="Arial" panose="020B0604020202020204" pitchFamily="34" charset="0"/>
                <a:cs typeface="Arial" panose="020B0604020202020204" pitchFamily="34" charset="0"/>
              </a:rPr>
              <a:t>, E., &amp; </a:t>
            </a:r>
            <a:r>
              <a:rPr lang="en-US" sz="1000" dirty="0" err="1">
                <a:latin typeface="Arial" panose="020B0604020202020204" pitchFamily="34" charset="0"/>
                <a:cs typeface="Arial" panose="020B0604020202020204" pitchFamily="34" charset="0"/>
              </a:rPr>
              <a:t>Olawade</a:t>
            </a:r>
            <a:r>
              <a:rPr lang="en-US" sz="1000" dirty="0">
                <a:latin typeface="Arial" panose="020B0604020202020204" pitchFamily="34" charset="0"/>
                <a:cs typeface="Arial" panose="020B0604020202020204" pitchFamily="34" charset="0"/>
              </a:rPr>
              <a:t>, D. B. (2025). AI-driven triage in emergency departments: A review of benefits, challenges, and future directions. </a:t>
            </a:r>
            <a:r>
              <a:rPr lang="en-US" sz="1000" i="1" dirty="0">
                <a:latin typeface="Arial" panose="020B0604020202020204" pitchFamily="34" charset="0"/>
                <a:cs typeface="Arial" panose="020B0604020202020204" pitchFamily="34" charset="0"/>
              </a:rPr>
              <a:t>International Journal of Medical Informatics, </a:t>
            </a:r>
            <a:r>
              <a:rPr lang="en-US" sz="1000" dirty="0">
                <a:latin typeface="Arial" panose="020B0604020202020204" pitchFamily="34" charset="0"/>
                <a:cs typeface="Arial" panose="020B0604020202020204" pitchFamily="34" charset="0"/>
              </a:rPr>
              <a:t>pp. 105838.</a:t>
            </a:r>
          </a:p>
          <a:p>
            <a:r>
              <a:rPr lang="en-US" sz="1000" dirty="0">
                <a:latin typeface="Arial" panose="020B0604020202020204" pitchFamily="34" charset="0"/>
                <a:cs typeface="Arial" panose="020B0604020202020204" pitchFamily="34" charset="0"/>
              </a:rPr>
              <a:t>Fleck, A. (2022) NHS Waiting Times at Record Highs Available at: </a:t>
            </a:r>
            <a:r>
              <a:rPr lang="en-US" sz="1000" dirty="0">
                <a:latin typeface="Arial" panose="020B0604020202020204" pitchFamily="34" charset="0"/>
                <a:cs typeface="Arial" panose="020B0604020202020204" pitchFamily="34" charset="0"/>
                <a:hlinkClick r:id="rId2"/>
              </a:rPr>
              <a:t>https://www.statista.com/chart/27447/nhs-hospital </a:t>
            </a:r>
            <a:r>
              <a:rPr lang="en-US" sz="1000" dirty="0" err="1">
                <a:latin typeface="Arial" panose="020B0604020202020204" pitchFamily="34" charset="0"/>
                <a:cs typeface="Arial" panose="020B0604020202020204" pitchFamily="34" charset="0"/>
                <a:hlinkClick r:id="rId2"/>
              </a:rPr>
              <a:t>waitingtimes</a:t>
            </a:r>
            <a:r>
              <a:rPr lang="en-US" sz="1000" dirty="0">
                <a:latin typeface="Arial" panose="020B0604020202020204" pitchFamily="34" charset="0"/>
                <a:cs typeface="Arial" panose="020B0604020202020204" pitchFamily="34" charset="0"/>
                <a:hlinkClick r:id="rId2"/>
              </a:rPr>
              <a:t>/?srsltid=AfmBOoph_033GeKZj__Fc4Lkty49VL0ilAa4Ob4Xa61wkugZmbMK1SXH</a:t>
            </a:r>
            <a:r>
              <a:rPr lang="en-US" sz="1000" dirty="0">
                <a:latin typeface="Arial" panose="020B0604020202020204" pitchFamily="34" charset="0"/>
                <a:cs typeface="Arial" panose="020B0604020202020204" pitchFamily="34" charset="0"/>
              </a:rPr>
              <a:t>  [Accessed 8 October 2025].</a:t>
            </a:r>
          </a:p>
          <a:p>
            <a:r>
              <a:rPr lang="en-US" sz="1000" dirty="0">
                <a:latin typeface="Arial" panose="020B0604020202020204" pitchFamily="34" charset="0"/>
                <a:cs typeface="Arial" panose="020B0604020202020204" pitchFamily="34" charset="0"/>
              </a:rPr>
              <a:t>Kamau, S., </a:t>
            </a:r>
            <a:r>
              <a:rPr lang="en-US" sz="1000" dirty="0" err="1">
                <a:latin typeface="Arial" panose="020B0604020202020204" pitchFamily="34" charset="0"/>
                <a:cs typeface="Arial" panose="020B0604020202020204" pitchFamily="34" charset="0"/>
              </a:rPr>
              <a:t>Kigo</a:t>
            </a:r>
            <a:r>
              <a:rPr lang="en-US" sz="1000" dirty="0">
                <a:latin typeface="Arial" panose="020B0604020202020204" pitchFamily="34" charset="0"/>
                <a:cs typeface="Arial" panose="020B0604020202020204" pitchFamily="34" charset="0"/>
              </a:rPr>
              <a:t>, J., Mwaniki, P., Dunsmuir, D., Pillay, Y., Zhang, C., and Akech, S. (2024). Comparison between the Smart Triage model and the Emergency Triage Assessment and Treatment guidelines in triaging children presenting to the emergency departments of two public hospitals in Kenya. </a:t>
            </a:r>
            <a:r>
              <a:rPr lang="en-US" sz="1000" i="1" dirty="0">
                <a:latin typeface="Arial" panose="020B0604020202020204" pitchFamily="34" charset="0"/>
                <a:cs typeface="Arial" panose="020B0604020202020204" pitchFamily="34" charset="0"/>
              </a:rPr>
              <a:t>PLOS Digital Health, </a:t>
            </a:r>
            <a:r>
              <a:rPr lang="en-US" sz="1000" dirty="0">
                <a:latin typeface="Arial" panose="020B0604020202020204" pitchFamily="34" charset="0"/>
                <a:cs typeface="Arial" panose="020B0604020202020204" pitchFamily="34" charset="0"/>
              </a:rPr>
              <a:t>3(8), pp. 0000408.</a:t>
            </a:r>
          </a:p>
          <a:p>
            <a:r>
              <a:rPr lang="en-US" sz="1000" dirty="0" err="1">
                <a:latin typeface="Arial" panose="020B0604020202020204" pitchFamily="34" charset="0"/>
                <a:cs typeface="Arial" panose="020B0604020202020204" pitchFamily="34" charset="0"/>
              </a:rPr>
              <a:t>Kigo</a:t>
            </a:r>
            <a:r>
              <a:rPr lang="en-US" sz="1000" dirty="0">
                <a:latin typeface="Arial" panose="020B0604020202020204" pitchFamily="34" charset="0"/>
                <a:cs typeface="Arial" panose="020B0604020202020204" pitchFamily="34" charset="0"/>
              </a:rPr>
              <a:t>, J., Kamau, S., Mawji, A., Mwaniki, P., Dunsmuir, D., Pillay, Y., and Akech, S. (2024). External validation of a </a:t>
            </a:r>
            <a:r>
              <a:rPr lang="en-US" sz="1000" dirty="0" err="1">
                <a:latin typeface="Arial" panose="020B0604020202020204" pitchFamily="34" charset="0"/>
                <a:cs typeface="Arial" panose="020B0604020202020204" pitchFamily="34" charset="0"/>
              </a:rPr>
              <a:t>paediatric</a:t>
            </a:r>
            <a:r>
              <a:rPr lang="en-US" sz="1000" dirty="0">
                <a:latin typeface="Arial" panose="020B0604020202020204" pitchFamily="34" charset="0"/>
                <a:cs typeface="Arial" panose="020B0604020202020204" pitchFamily="34" charset="0"/>
              </a:rPr>
              <a:t> Smart triage model for use in resource limited facilities. </a:t>
            </a:r>
            <a:r>
              <a:rPr lang="en-US" sz="1000" i="1" dirty="0">
                <a:latin typeface="Arial" panose="020B0604020202020204" pitchFamily="34" charset="0"/>
                <a:cs typeface="Arial" panose="020B0604020202020204" pitchFamily="34" charset="0"/>
              </a:rPr>
              <a:t>PLOS Digital Health, </a:t>
            </a:r>
            <a:r>
              <a:rPr lang="en-US" sz="1000" dirty="0">
                <a:latin typeface="Arial" panose="020B0604020202020204" pitchFamily="34" charset="0"/>
                <a:cs typeface="Arial" panose="020B0604020202020204" pitchFamily="34" charset="0"/>
              </a:rPr>
              <a:t>3(6), pp. 0000293.</a:t>
            </a:r>
          </a:p>
          <a:p>
            <a:r>
              <a:rPr lang="en-US" sz="1000" dirty="0">
                <a:latin typeface="Arial" panose="020B0604020202020204" pitchFamily="34" charset="0"/>
                <a:cs typeface="Arial" panose="020B0604020202020204" pitchFamily="34" charset="0"/>
              </a:rPr>
              <a:t>Shah, S. A., Robertson, C., and Sheikh, A. (2024) Effects of the COVID-19 pandemic on NHS England waiting times for elective hospital care: a modelling study. </a:t>
            </a:r>
            <a:r>
              <a:rPr lang="en-US" sz="1000" i="1" dirty="0">
                <a:latin typeface="Arial" panose="020B0604020202020204" pitchFamily="34" charset="0"/>
                <a:cs typeface="Arial" panose="020B0604020202020204" pitchFamily="34" charset="0"/>
              </a:rPr>
              <a:t>The Lancet, </a:t>
            </a:r>
            <a:r>
              <a:rPr lang="en-US" sz="1000" dirty="0">
                <a:latin typeface="Arial" panose="020B0604020202020204" pitchFamily="34" charset="0"/>
                <a:cs typeface="Arial" panose="020B0604020202020204" pitchFamily="34" charset="0"/>
              </a:rPr>
              <a:t>403(10423), pp. 241-243.</a:t>
            </a:r>
          </a:p>
          <a:p>
            <a:r>
              <a:rPr lang="en-US" sz="1000" dirty="0">
                <a:latin typeface="Arial" panose="020B0604020202020204" pitchFamily="34" charset="0"/>
                <a:cs typeface="Arial" panose="020B0604020202020204" pitchFamily="34" charset="0"/>
              </a:rPr>
              <a:t>Zhang, C., Wiens, M. O., Dunsmuir, D., Pillay, Y., Huxford, C., Kimutai, D., ... &amp; Pediatric Sepsis </a:t>
            </a:r>
            <a:r>
              <a:rPr lang="en-US" sz="1000" dirty="0" err="1">
                <a:latin typeface="Arial" panose="020B0604020202020204" pitchFamily="34" charset="0"/>
                <a:cs typeface="Arial" panose="020B0604020202020204" pitchFamily="34" charset="0"/>
              </a:rPr>
              <a:t>CoLab</a:t>
            </a:r>
            <a:r>
              <a:rPr lang="en-US" sz="1000" dirty="0">
                <a:latin typeface="Arial" panose="020B0604020202020204" pitchFamily="34" charset="0"/>
                <a:cs typeface="Arial" panose="020B0604020202020204" pitchFamily="34" charset="0"/>
              </a:rPr>
              <a:t>. (2024). Geographical validation of the Smart Triage Model by age group. </a:t>
            </a:r>
            <a:r>
              <a:rPr lang="en-US" sz="1000" i="1" dirty="0">
                <a:latin typeface="Arial" panose="020B0604020202020204" pitchFamily="34" charset="0"/>
                <a:cs typeface="Arial" panose="020B0604020202020204" pitchFamily="34" charset="0"/>
              </a:rPr>
              <a:t>PLOS Digital Health, </a:t>
            </a:r>
            <a:r>
              <a:rPr lang="en-US" sz="1000" dirty="0">
                <a:latin typeface="Arial" panose="020B0604020202020204" pitchFamily="34" charset="0"/>
                <a:cs typeface="Arial" panose="020B0604020202020204" pitchFamily="34" charset="0"/>
              </a:rPr>
              <a:t>3(7), pp. 0000311.</a:t>
            </a:r>
          </a:p>
        </p:txBody>
      </p:sp>
    </p:spTree>
    <p:extLst>
      <p:ext uri="{BB962C8B-B14F-4D97-AF65-F5344CB8AC3E}">
        <p14:creationId xmlns:p14="http://schemas.microsoft.com/office/powerpoint/2010/main" val="1049411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1578</TotalTime>
  <Words>2666</Words>
  <Application>Microsoft Office PowerPoint</Application>
  <PresentationFormat>Widescreen</PresentationFormat>
  <Paragraphs>140</Paragraphs>
  <Slides>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Abadi</vt:lpstr>
      <vt:lpstr>Amasis MT Pro Light</vt:lpstr>
      <vt:lpstr>Arial</vt:lpstr>
      <vt:lpstr>Calibri</vt:lpstr>
      <vt:lpstr>Century Gothic</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alateef074@gmail.com</dc:creator>
  <cp:lastModifiedBy>Madona Igbinoba (1815861)</cp:lastModifiedBy>
  <cp:revision>5</cp:revision>
  <dcterms:created xsi:type="dcterms:W3CDTF">2025-10-07T08:04:46Z</dcterms:created>
  <dcterms:modified xsi:type="dcterms:W3CDTF">2025-11-11T13:29:51Z</dcterms:modified>
</cp:coreProperties>
</file>