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65" r:id="rId5"/>
    <p:sldId id="259" r:id="rId6"/>
    <p:sldId id="260" r:id="rId7"/>
    <p:sldId id="268" r:id="rId8"/>
    <p:sldId id="267" r:id="rId9"/>
    <p:sldId id="269" r:id="rId10"/>
    <p:sldId id="276" r:id="rId11"/>
    <p:sldId id="278" r:id="rId12"/>
    <p:sldId id="277" r:id="rId13"/>
    <p:sldId id="280" r:id="rId14"/>
    <p:sldId id="270" r:id="rId15"/>
    <p:sldId id="274" r:id="rId16"/>
    <p:sldId id="273" r:id="rId17"/>
    <p:sldId id="261" r:id="rId18"/>
    <p:sldId id="262" r:id="rId19"/>
    <p:sldId id="266" r:id="rId20"/>
    <p:sldId id="272" r:id="rId21"/>
    <p:sldId id="275" r:id="rId22"/>
    <p:sldId id="263" r:id="rId23"/>
    <p:sldId id="279" r:id="rId24"/>
    <p:sldId id="264"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69664" autoAdjust="0"/>
  </p:normalViewPr>
  <p:slideViewPr>
    <p:cSldViewPr snapToGrid="0">
      <p:cViewPr varScale="1">
        <p:scale>
          <a:sx n="77" d="100"/>
          <a:sy n="77" d="100"/>
        </p:scale>
        <p:origin x="117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498181-068C-4AB8-BBB6-71786649044D}"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E0F09E0C-7DDE-43CA-9F56-29A1ABDF9227}">
      <dgm:prSet/>
      <dgm:spPr/>
      <dgm:t>
        <a:bodyPr/>
        <a:lstStyle/>
        <a:p>
          <a:r>
            <a:rPr lang="en-GB"/>
            <a:t>Examine the terms, terrorism, extremism and radicalisation. </a:t>
          </a:r>
          <a:endParaRPr lang="en-US"/>
        </a:p>
      </dgm:t>
    </dgm:pt>
    <dgm:pt modelId="{7555B5FB-D368-4823-8141-E8C1EE6A4C0E}" type="parTrans" cxnId="{AAA1D3BB-F740-4C13-9FAB-A65FFAE3503E}">
      <dgm:prSet/>
      <dgm:spPr/>
      <dgm:t>
        <a:bodyPr/>
        <a:lstStyle/>
        <a:p>
          <a:endParaRPr lang="en-US"/>
        </a:p>
      </dgm:t>
    </dgm:pt>
    <dgm:pt modelId="{5E76D6A3-978E-4C19-A92F-7F8AC696C74D}" type="sibTrans" cxnId="{AAA1D3BB-F740-4C13-9FAB-A65FFAE3503E}">
      <dgm:prSet/>
      <dgm:spPr/>
      <dgm:t>
        <a:bodyPr/>
        <a:lstStyle/>
        <a:p>
          <a:endParaRPr lang="en-US"/>
        </a:p>
      </dgm:t>
    </dgm:pt>
    <dgm:pt modelId="{7DCCF10C-060F-407E-8BCB-666264401858}">
      <dgm:prSet/>
      <dgm:spPr/>
      <dgm:t>
        <a:bodyPr/>
        <a:lstStyle/>
        <a:p>
          <a:r>
            <a:rPr lang="en-GB"/>
            <a:t>Examine the signs of radicalisation. </a:t>
          </a:r>
          <a:endParaRPr lang="en-US"/>
        </a:p>
      </dgm:t>
    </dgm:pt>
    <dgm:pt modelId="{5CAF59A4-A31B-4236-91B5-AB5EA47A139B}" type="parTrans" cxnId="{D48BA4DA-5FC2-46EA-B19B-6169A340CF2E}">
      <dgm:prSet/>
      <dgm:spPr/>
      <dgm:t>
        <a:bodyPr/>
        <a:lstStyle/>
        <a:p>
          <a:endParaRPr lang="en-US"/>
        </a:p>
      </dgm:t>
    </dgm:pt>
    <dgm:pt modelId="{260062B2-1C05-4319-BDCD-5A446B1190EF}" type="sibTrans" cxnId="{D48BA4DA-5FC2-46EA-B19B-6169A340CF2E}">
      <dgm:prSet/>
      <dgm:spPr/>
      <dgm:t>
        <a:bodyPr/>
        <a:lstStyle/>
        <a:p>
          <a:endParaRPr lang="en-US"/>
        </a:p>
      </dgm:t>
    </dgm:pt>
    <dgm:pt modelId="{01BA9317-09CE-4E78-A85B-0EAED660F15E}">
      <dgm:prSet/>
      <dgm:spPr/>
      <dgm:t>
        <a:bodyPr/>
        <a:lstStyle/>
        <a:p>
          <a:r>
            <a:rPr lang="en-GB"/>
            <a:t>Introduction to Prevent. </a:t>
          </a:r>
          <a:endParaRPr lang="en-US"/>
        </a:p>
      </dgm:t>
    </dgm:pt>
    <dgm:pt modelId="{DF8E442B-0945-41D2-A500-12428B924613}" type="parTrans" cxnId="{88BF816D-6ED4-4C03-9A3A-EF87BB91BDD4}">
      <dgm:prSet/>
      <dgm:spPr/>
      <dgm:t>
        <a:bodyPr/>
        <a:lstStyle/>
        <a:p>
          <a:endParaRPr lang="en-US"/>
        </a:p>
      </dgm:t>
    </dgm:pt>
    <dgm:pt modelId="{AE189E43-6E46-4855-8A70-5DFB6BB0E08C}" type="sibTrans" cxnId="{88BF816D-6ED4-4C03-9A3A-EF87BB91BDD4}">
      <dgm:prSet/>
      <dgm:spPr/>
      <dgm:t>
        <a:bodyPr/>
        <a:lstStyle/>
        <a:p>
          <a:endParaRPr lang="en-US"/>
        </a:p>
      </dgm:t>
    </dgm:pt>
    <dgm:pt modelId="{4D6391A3-0277-4B6A-B624-078840DFF1DF}">
      <dgm:prSet/>
      <dgm:spPr/>
      <dgm:t>
        <a:bodyPr/>
        <a:lstStyle/>
        <a:p>
          <a:r>
            <a:rPr lang="en-GB"/>
            <a:t>Introduction to the Channel Programme. </a:t>
          </a:r>
          <a:endParaRPr lang="en-US"/>
        </a:p>
      </dgm:t>
    </dgm:pt>
    <dgm:pt modelId="{B3CEA06D-C4C0-4C33-9309-B12918E860AE}" type="parTrans" cxnId="{C6184514-B526-4408-B67B-8338A522C6C7}">
      <dgm:prSet/>
      <dgm:spPr/>
      <dgm:t>
        <a:bodyPr/>
        <a:lstStyle/>
        <a:p>
          <a:endParaRPr lang="en-US"/>
        </a:p>
      </dgm:t>
    </dgm:pt>
    <dgm:pt modelId="{661BDBF7-A6AE-4C76-94B9-1B677C4D04E9}" type="sibTrans" cxnId="{C6184514-B526-4408-B67B-8338A522C6C7}">
      <dgm:prSet/>
      <dgm:spPr/>
      <dgm:t>
        <a:bodyPr/>
        <a:lstStyle/>
        <a:p>
          <a:endParaRPr lang="en-US"/>
        </a:p>
      </dgm:t>
    </dgm:pt>
    <dgm:pt modelId="{1303B966-07BB-475A-9B85-2FE169D13CC5}" type="pres">
      <dgm:prSet presAssocID="{C2498181-068C-4AB8-BBB6-71786649044D}" presName="vert0" presStyleCnt="0">
        <dgm:presLayoutVars>
          <dgm:dir/>
          <dgm:animOne val="branch"/>
          <dgm:animLvl val="lvl"/>
        </dgm:presLayoutVars>
      </dgm:prSet>
      <dgm:spPr/>
    </dgm:pt>
    <dgm:pt modelId="{5476691C-91BC-42C2-951C-44CDEB383D60}" type="pres">
      <dgm:prSet presAssocID="{E0F09E0C-7DDE-43CA-9F56-29A1ABDF9227}" presName="thickLine" presStyleLbl="alignNode1" presStyleIdx="0" presStyleCnt="4"/>
      <dgm:spPr/>
    </dgm:pt>
    <dgm:pt modelId="{8AC67280-AF31-4C15-8A88-E8AF86B9FE05}" type="pres">
      <dgm:prSet presAssocID="{E0F09E0C-7DDE-43CA-9F56-29A1ABDF9227}" presName="horz1" presStyleCnt="0"/>
      <dgm:spPr/>
    </dgm:pt>
    <dgm:pt modelId="{28D505BA-3D9F-49C4-AD40-8422CA0D5A54}" type="pres">
      <dgm:prSet presAssocID="{E0F09E0C-7DDE-43CA-9F56-29A1ABDF9227}" presName="tx1" presStyleLbl="revTx" presStyleIdx="0" presStyleCnt="4"/>
      <dgm:spPr/>
    </dgm:pt>
    <dgm:pt modelId="{CF5A649D-A6CB-4F49-98D7-FA52F104702E}" type="pres">
      <dgm:prSet presAssocID="{E0F09E0C-7DDE-43CA-9F56-29A1ABDF9227}" presName="vert1" presStyleCnt="0"/>
      <dgm:spPr/>
    </dgm:pt>
    <dgm:pt modelId="{B9809051-8F02-45DE-A43B-0D27314BD7AD}" type="pres">
      <dgm:prSet presAssocID="{7DCCF10C-060F-407E-8BCB-666264401858}" presName="thickLine" presStyleLbl="alignNode1" presStyleIdx="1" presStyleCnt="4"/>
      <dgm:spPr/>
    </dgm:pt>
    <dgm:pt modelId="{F0BAEB91-878C-4809-9F74-404090AB6874}" type="pres">
      <dgm:prSet presAssocID="{7DCCF10C-060F-407E-8BCB-666264401858}" presName="horz1" presStyleCnt="0"/>
      <dgm:spPr/>
    </dgm:pt>
    <dgm:pt modelId="{DA3A52E9-7EFA-4307-B51F-9A37D288BFF3}" type="pres">
      <dgm:prSet presAssocID="{7DCCF10C-060F-407E-8BCB-666264401858}" presName="tx1" presStyleLbl="revTx" presStyleIdx="1" presStyleCnt="4"/>
      <dgm:spPr/>
    </dgm:pt>
    <dgm:pt modelId="{1FCECA8C-D2FF-4AB4-97EA-40D825F65D84}" type="pres">
      <dgm:prSet presAssocID="{7DCCF10C-060F-407E-8BCB-666264401858}" presName="vert1" presStyleCnt="0"/>
      <dgm:spPr/>
    </dgm:pt>
    <dgm:pt modelId="{D9245B35-6205-45FC-9885-D185031191F0}" type="pres">
      <dgm:prSet presAssocID="{01BA9317-09CE-4E78-A85B-0EAED660F15E}" presName="thickLine" presStyleLbl="alignNode1" presStyleIdx="2" presStyleCnt="4"/>
      <dgm:spPr/>
    </dgm:pt>
    <dgm:pt modelId="{ECC08F85-AD1A-4E56-A87A-CBE4994D88B9}" type="pres">
      <dgm:prSet presAssocID="{01BA9317-09CE-4E78-A85B-0EAED660F15E}" presName="horz1" presStyleCnt="0"/>
      <dgm:spPr/>
    </dgm:pt>
    <dgm:pt modelId="{18AA20D1-7C09-4A99-8BDA-677E9AD02568}" type="pres">
      <dgm:prSet presAssocID="{01BA9317-09CE-4E78-A85B-0EAED660F15E}" presName="tx1" presStyleLbl="revTx" presStyleIdx="2" presStyleCnt="4"/>
      <dgm:spPr/>
    </dgm:pt>
    <dgm:pt modelId="{F085B633-65B7-4FC9-A87F-7FBB19769998}" type="pres">
      <dgm:prSet presAssocID="{01BA9317-09CE-4E78-A85B-0EAED660F15E}" presName="vert1" presStyleCnt="0"/>
      <dgm:spPr/>
    </dgm:pt>
    <dgm:pt modelId="{AD2725E7-97D9-4135-A386-64F482042819}" type="pres">
      <dgm:prSet presAssocID="{4D6391A3-0277-4B6A-B624-078840DFF1DF}" presName="thickLine" presStyleLbl="alignNode1" presStyleIdx="3" presStyleCnt="4"/>
      <dgm:spPr/>
    </dgm:pt>
    <dgm:pt modelId="{71DDD851-A8DB-49BD-8A23-ABD5F223FF19}" type="pres">
      <dgm:prSet presAssocID="{4D6391A3-0277-4B6A-B624-078840DFF1DF}" presName="horz1" presStyleCnt="0"/>
      <dgm:spPr/>
    </dgm:pt>
    <dgm:pt modelId="{C152506F-2B90-41D8-831A-B9C4D5700554}" type="pres">
      <dgm:prSet presAssocID="{4D6391A3-0277-4B6A-B624-078840DFF1DF}" presName="tx1" presStyleLbl="revTx" presStyleIdx="3" presStyleCnt="4"/>
      <dgm:spPr/>
    </dgm:pt>
    <dgm:pt modelId="{23B4A7FB-E4F1-498A-B1C4-B540395D5B76}" type="pres">
      <dgm:prSet presAssocID="{4D6391A3-0277-4B6A-B624-078840DFF1DF}" presName="vert1" presStyleCnt="0"/>
      <dgm:spPr/>
    </dgm:pt>
  </dgm:ptLst>
  <dgm:cxnLst>
    <dgm:cxn modelId="{C6184514-B526-4408-B67B-8338A522C6C7}" srcId="{C2498181-068C-4AB8-BBB6-71786649044D}" destId="{4D6391A3-0277-4B6A-B624-078840DFF1DF}" srcOrd="3" destOrd="0" parTransId="{B3CEA06D-C4C0-4C33-9309-B12918E860AE}" sibTransId="{661BDBF7-A6AE-4C76-94B9-1B677C4D04E9}"/>
    <dgm:cxn modelId="{D7E8321B-70FA-4914-9BEB-75F992B28A41}" type="presOf" srcId="{E0F09E0C-7DDE-43CA-9F56-29A1ABDF9227}" destId="{28D505BA-3D9F-49C4-AD40-8422CA0D5A54}" srcOrd="0" destOrd="0" presId="urn:microsoft.com/office/officeart/2008/layout/LinedList"/>
    <dgm:cxn modelId="{B0FAB332-E063-43AF-8D7D-6739C8110CC5}" type="presOf" srcId="{01BA9317-09CE-4E78-A85B-0EAED660F15E}" destId="{18AA20D1-7C09-4A99-8BDA-677E9AD02568}" srcOrd="0" destOrd="0" presId="urn:microsoft.com/office/officeart/2008/layout/LinedList"/>
    <dgm:cxn modelId="{88BF816D-6ED4-4C03-9A3A-EF87BB91BDD4}" srcId="{C2498181-068C-4AB8-BBB6-71786649044D}" destId="{01BA9317-09CE-4E78-A85B-0EAED660F15E}" srcOrd="2" destOrd="0" parTransId="{DF8E442B-0945-41D2-A500-12428B924613}" sibTransId="{AE189E43-6E46-4855-8A70-5DFB6BB0E08C}"/>
    <dgm:cxn modelId="{524C0AA5-BB5A-456A-A85C-F734E7EA11CC}" type="presOf" srcId="{C2498181-068C-4AB8-BBB6-71786649044D}" destId="{1303B966-07BB-475A-9B85-2FE169D13CC5}" srcOrd="0" destOrd="0" presId="urn:microsoft.com/office/officeart/2008/layout/LinedList"/>
    <dgm:cxn modelId="{AAA1D3BB-F740-4C13-9FAB-A65FFAE3503E}" srcId="{C2498181-068C-4AB8-BBB6-71786649044D}" destId="{E0F09E0C-7DDE-43CA-9F56-29A1ABDF9227}" srcOrd="0" destOrd="0" parTransId="{7555B5FB-D368-4823-8141-E8C1EE6A4C0E}" sibTransId="{5E76D6A3-978E-4C19-A92F-7F8AC696C74D}"/>
    <dgm:cxn modelId="{4EF8DED9-589D-416A-8824-0DF29B6A3C18}" type="presOf" srcId="{4D6391A3-0277-4B6A-B624-078840DFF1DF}" destId="{C152506F-2B90-41D8-831A-B9C4D5700554}" srcOrd="0" destOrd="0" presId="urn:microsoft.com/office/officeart/2008/layout/LinedList"/>
    <dgm:cxn modelId="{D48BA4DA-5FC2-46EA-B19B-6169A340CF2E}" srcId="{C2498181-068C-4AB8-BBB6-71786649044D}" destId="{7DCCF10C-060F-407E-8BCB-666264401858}" srcOrd="1" destOrd="0" parTransId="{5CAF59A4-A31B-4236-91B5-AB5EA47A139B}" sibTransId="{260062B2-1C05-4319-BDCD-5A446B1190EF}"/>
    <dgm:cxn modelId="{DAD539FB-6A4E-4806-9BFB-B4159EDAD087}" type="presOf" srcId="{7DCCF10C-060F-407E-8BCB-666264401858}" destId="{DA3A52E9-7EFA-4307-B51F-9A37D288BFF3}" srcOrd="0" destOrd="0" presId="urn:microsoft.com/office/officeart/2008/layout/LinedList"/>
    <dgm:cxn modelId="{CC70823F-4808-4692-B8C1-EC647E546614}" type="presParOf" srcId="{1303B966-07BB-475A-9B85-2FE169D13CC5}" destId="{5476691C-91BC-42C2-951C-44CDEB383D60}" srcOrd="0" destOrd="0" presId="urn:microsoft.com/office/officeart/2008/layout/LinedList"/>
    <dgm:cxn modelId="{69FAB879-F28B-47CC-BE26-583F5D744B42}" type="presParOf" srcId="{1303B966-07BB-475A-9B85-2FE169D13CC5}" destId="{8AC67280-AF31-4C15-8A88-E8AF86B9FE05}" srcOrd="1" destOrd="0" presId="urn:microsoft.com/office/officeart/2008/layout/LinedList"/>
    <dgm:cxn modelId="{C2D7BD8F-82DE-4F7E-A5BA-DF25C4C25CF2}" type="presParOf" srcId="{8AC67280-AF31-4C15-8A88-E8AF86B9FE05}" destId="{28D505BA-3D9F-49C4-AD40-8422CA0D5A54}" srcOrd="0" destOrd="0" presId="urn:microsoft.com/office/officeart/2008/layout/LinedList"/>
    <dgm:cxn modelId="{3A266C13-DDF2-48E8-9E19-94B85C4CA40E}" type="presParOf" srcId="{8AC67280-AF31-4C15-8A88-E8AF86B9FE05}" destId="{CF5A649D-A6CB-4F49-98D7-FA52F104702E}" srcOrd="1" destOrd="0" presId="urn:microsoft.com/office/officeart/2008/layout/LinedList"/>
    <dgm:cxn modelId="{94485476-3F5D-495A-9B3B-477F9B84F10B}" type="presParOf" srcId="{1303B966-07BB-475A-9B85-2FE169D13CC5}" destId="{B9809051-8F02-45DE-A43B-0D27314BD7AD}" srcOrd="2" destOrd="0" presId="urn:microsoft.com/office/officeart/2008/layout/LinedList"/>
    <dgm:cxn modelId="{C7656939-9431-465A-AE82-0B3DFF53EC7F}" type="presParOf" srcId="{1303B966-07BB-475A-9B85-2FE169D13CC5}" destId="{F0BAEB91-878C-4809-9F74-404090AB6874}" srcOrd="3" destOrd="0" presId="urn:microsoft.com/office/officeart/2008/layout/LinedList"/>
    <dgm:cxn modelId="{D9BCEC6E-3E5B-44A4-92DA-87F52F8E864D}" type="presParOf" srcId="{F0BAEB91-878C-4809-9F74-404090AB6874}" destId="{DA3A52E9-7EFA-4307-B51F-9A37D288BFF3}" srcOrd="0" destOrd="0" presId="urn:microsoft.com/office/officeart/2008/layout/LinedList"/>
    <dgm:cxn modelId="{843BEE8D-0BDD-49DF-BFBC-BA4E192F2512}" type="presParOf" srcId="{F0BAEB91-878C-4809-9F74-404090AB6874}" destId="{1FCECA8C-D2FF-4AB4-97EA-40D825F65D84}" srcOrd="1" destOrd="0" presId="urn:microsoft.com/office/officeart/2008/layout/LinedList"/>
    <dgm:cxn modelId="{9FB0BE17-4794-49CE-BB6A-D06DD96FB605}" type="presParOf" srcId="{1303B966-07BB-475A-9B85-2FE169D13CC5}" destId="{D9245B35-6205-45FC-9885-D185031191F0}" srcOrd="4" destOrd="0" presId="urn:microsoft.com/office/officeart/2008/layout/LinedList"/>
    <dgm:cxn modelId="{FF005F4C-ADFB-4F54-BAD3-72684A430947}" type="presParOf" srcId="{1303B966-07BB-475A-9B85-2FE169D13CC5}" destId="{ECC08F85-AD1A-4E56-A87A-CBE4994D88B9}" srcOrd="5" destOrd="0" presId="urn:microsoft.com/office/officeart/2008/layout/LinedList"/>
    <dgm:cxn modelId="{38D70A6D-B018-4B25-B2B8-2A10A1ED646E}" type="presParOf" srcId="{ECC08F85-AD1A-4E56-A87A-CBE4994D88B9}" destId="{18AA20D1-7C09-4A99-8BDA-677E9AD02568}" srcOrd="0" destOrd="0" presId="urn:microsoft.com/office/officeart/2008/layout/LinedList"/>
    <dgm:cxn modelId="{EEABDEE6-5412-4B1A-98EA-A36525F2E650}" type="presParOf" srcId="{ECC08F85-AD1A-4E56-A87A-CBE4994D88B9}" destId="{F085B633-65B7-4FC9-A87F-7FBB19769998}" srcOrd="1" destOrd="0" presId="urn:microsoft.com/office/officeart/2008/layout/LinedList"/>
    <dgm:cxn modelId="{305DE856-C9B3-4A9B-826D-94C2003B22A4}" type="presParOf" srcId="{1303B966-07BB-475A-9B85-2FE169D13CC5}" destId="{AD2725E7-97D9-4135-A386-64F482042819}" srcOrd="6" destOrd="0" presId="urn:microsoft.com/office/officeart/2008/layout/LinedList"/>
    <dgm:cxn modelId="{1C2518C1-E89E-4631-B251-66B9E9A6FBB2}" type="presParOf" srcId="{1303B966-07BB-475A-9B85-2FE169D13CC5}" destId="{71DDD851-A8DB-49BD-8A23-ABD5F223FF19}" srcOrd="7" destOrd="0" presId="urn:microsoft.com/office/officeart/2008/layout/LinedList"/>
    <dgm:cxn modelId="{385208E7-84E5-43ED-A3A0-F25F59D7C1A6}" type="presParOf" srcId="{71DDD851-A8DB-49BD-8A23-ABD5F223FF19}" destId="{C152506F-2B90-41D8-831A-B9C4D5700554}" srcOrd="0" destOrd="0" presId="urn:microsoft.com/office/officeart/2008/layout/LinedList"/>
    <dgm:cxn modelId="{D373DEC5-A4DE-4808-A136-8B989199E76A}" type="presParOf" srcId="{71DDD851-A8DB-49BD-8A23-ABD5F223FF19}" destId="{23B4A7FB-E4F1-498A-B1C4-B540395D5B7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E2FB5B-A462-4661-95AC-D78A5AA3F4A4}"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BF8917DE-1874-45F3-93EF-CA2D43F489DF}">
      <dgm:prSet/>
      <dgm:spPr/>
      <dgm:t>
        <a:bodyPr/>
        <a:lstStyle/>
        <a:p>
          <a:r>
            <a:rPr lang="en-GB"/>
            <a:t>A</a:t>
          </a:r>
          <a:r>
            <a:rPr lang="en-GB" b="0" i="0"/>
            <a:t>ccessing extremist content online or downloading propaganda material</a:t>
          </a:r>
          <a:endParaRPr lang="en-US"/>
        </a:p>
      </dgm:t>
    </dgm:pt>
    <dgm:pt modelId="{A159B0B0-1100-40E6-B414-81DFA8111022}" type="parTrans" cxnId="{270573D8-674E-44DE-8526-658796BC3AFD}">
      <dgm:prSet/>
      <dgm:spPr/>
      <dgm:t>
        <a:bodyPr/>
        <a:lstStyle/>
        <a:p>
          <a:endParaRPr lang="en-US"/>
        </a:p>
      </dgm:t>
    </dgm:pt>
    <dgm:pt modelId="{2086D3F7-E4B9-4C20-A022-EA59AADE7088}" type="sibTrans" cxnId="{270573D8-674E-44DE-8526-658796BC3AFD}">
      <dgm:prSet/>
      <dgm:spPr/>
      <dgm:t>
        <a:bodyPr/>
        <a:lstStyle/>
        <a:p>
          <a:endParaRPr lang="en-US"/>
        </a:p>
      </dgm:t>
    </dgm:pt>
    <dgm:pt modelId="{DE37B43B-5E30-44A7-B3DE-DA790441A471}">
      <dgm:prSet/>
      <dgm:spPr/>
      <dgm:t>
        <a:bodyPr/>
        <a:lstStyle/>
        <a:p>
          <a:r>
            <a:rPr lang="en-GB" b="0" i="0"/>
            <a:t>Justifying the use of violence to solve societal issues</a:t>
          </a:r>
          <a:endParaRPr lang="en-US"/>
        </a:p>
      </dgm:t>
    </dgm:pt>
    <dgm:pt modelId="{07101154-EBD1-40E3-9FD7-1356548DF693}" type="parTrans" cxnId="{054C5C83-7DCB-4D5E-879E-3AD46A17E505}">
      <dgm:prSet/>
      <dgm:spPr/>
      <dgm:t>
        <a:bodyPr/>
        <a:lstStyle/>
        <a:p>
          <a:endParaRPr lang="en-US"/>
        </a:p>
      </dgm:t>
    </dgm:pt>
    <dgm:pt modelId="{F85B4C97-8054-48AB-BC29-53975D3597A0}" type="sibTrans" cxnId="{054C5C83-7DCB-4D5E-879E-3AD46A17E505}">
      <dgm:prSet/>
      <dgm:spPr/>
      <dgm:t>
        <a:bodyPr/>
        <a:lstStyle/>
        <a:p>
          <a:endParaRPr lang="en-US"/>
        </a:p>
      </dgm:t>
    </dgm:pt>
    <dgm:pt modelId="{4221337B-25A6-42C5-B104-53B455F2FA4E}">
      <dgm:prSet/>
      <dgm:spPr/>
      <dgm:t>
        <a:bodyPr/>
        <a:lstStyle/>
        <a:p>
          <a:r>
            <a:rPr lang="en-GB" b="0" i="0"/>
            <a:t>Altering their style of dress or appearance to accord with an extremist group</a:t>
          </a:r>
          <a:endParaRPr lang="en-US"/>
        </a:p>
      </dgm:t>
    </dgm:pt>
    <dgm:pt modelId="{DFE66D78-9E23-486C-A198-D8EE650A9226}" type="parTrans" cxnId="{0BD6843D-71E1-4D08-B990-FEED438A4D87}">
      <dgm:prSet/>
      <dgm:spPr/>
      <dgm:t>
        <a:bodyPr/>
        <a:lstStyle/>
        <a:p>
          <a:endParaRPr lang="en-US"/>
        </a:p>
      </dgm:t>
    </dgm:pt>
    <dgm:pt modelId="{59F0BE03-4069-4D53-B5FA-17C3E14C6306}" type="sibTrans" cxnId="{0BD6843D-71E1-4D08-B990-FEED438A4D87}">
      <dgm:prSet/>
      <dgm:spPr/>
      <dgm:t>
        <a:bodyPr/>
        <a:lstStyle/>
        <a:p>
          <a:endParaRPr lang="en-US"/>
        </a:p>
      </dgm:t>
    </dgm:pt>
    <dgm:pt modelId="{9C71D9AC-AC46-474F-A208-BFD40904D737}">
      <dgm:prSet/>
      <dgm:spPr/>
      <dgm:t>
        <a:bodyPr/>
        <a:lstStyle/>
        <a:p>
          <a:r>
            <a:rPr lang="en-GB" b="0" i="0"/>
            <a:t>Being unwilling to engage with people who they see as different</a:t>
          </a:r>
          <a:endParaRPr lang="en-US"/>
        </a:p>
      </dgm:t>
    </dgm:pt>
    <dgm:pt modelId="{D068AA4C-A024-4C86-82AB-391391AA1797}" type="parTrans" cxnId="{2012AA4A-D4D4-46D0-8D4A-9DB8175D056A}">
      <dgm:prSet/>
      <dgm:spPr/>
      <dgm:t>
        <a:bodyPr/>
        <a:lstStyle/>
        <a:p>
          <a:endParaRPr lang="en-US"/>
        </a:p>
      </dgm:t>
    </dgm:pt>
    <dgm:pt modelId="{13852AF6-314F-42E3-8EC1-29385E338D20}" type="sibTrans" cxnId="{2012AA4A-D4D4-46D0-8D4A-9DB8175D056A}">
      <dgm:prSet/>
      <dgm:spPr/>
      <dgm:t>
        <a:bodyPr/>
        <a:lstStyle/>
        <a:p>
          <a:endParaRPr lang="en-US"/>
        </a:p>
      </dgm:t>
    </dgm:pt>
    <dgm:pt modelId="{9D534BB5-A016-4335-83A6-81A5F9AB953C}">
      <dgm:prSet/>
      <dgm:spPr/>
      <dgm:t>
        <a:bodyPr/>
        <a:lstStyle/>
        <a:p>
          <a:r>
            <a:rPr lang="en-GB"/>
            <a:t>U</a:t>
          </a:r>
          <a:r>
            <a:rPr lang="en-GB" b="0" i="0"/>
            <a:t>sing certain symbols associated with terrorist organisations</a:t>
          </a:r>
          <a:endParaRPr lang="en-US"/>
        </a:p>
      </dgm:t>
    </dgm:pt>
    <dgm:pt modelId="{EFE4B7CF-9D71-410C-A8DE-CD37EB7F04E2}" type="parTrans" cxnId="{3ED3DDA4-8D5D-4106-B24A-4972C00DB135}">
      <dgm:prSet/>
      <dgm:spPr/>
      <dgm:t>
        <a:bodyPr/>
        <a:lstStyle/>
        <a:p>
          <a:endParaRPr lang="en-US"/>
        </a:p>
      </dgm:t>
    </dgm:pt>
    <dgm:pt modelId="{0461B6AF-054B-4C48-8888-1A3E9EF447C3}" type="sibTrans" cxnId="{3ED3DDA4-8D5D-4106-B24A-4972C00DB135}">
      <dgm:prSet/>
      <dgm:spPr/>
      <dgm:t>
        <a:bodyPr/>
        <a:lstStyle/>
        <a:p>
          <a:endParaRPr lang="en-US"/>
        </a:p>
      </dgm:t>
    </dgm:pt>
    <dgm:pt modelId="{DE7E3488-B866-4811-AC64-D9968DED974D}" type="pres">
      <dgm:prSet presAssocID="{D2E2FB5B-A462-4661-95AC-D78A5AA3F4A4}" presName="linear" presStyleCnt="0">
        <dgm:presLayoutVars>
          <dgm:animLvl val="lvl"/>
          <dgm:resizeHandles val="exact"/>
        </dgm:presLayoutVars>
      </dgm:prSet>
      <dgm:spPr/>
    </dgm:pt>
    <dgm:pt modelId="{88A34358-F082-4A38-A1E5-CEBA389CE74D}" type="pres">
      <dgm:prSet presAssocID="{BF8917DE-1874-45F3-93EF-CA2D43F489DF}" presName="parentText" presStyleLbl="node1" presStyleIdx="0" presStyleCnt="5">
        <dgm:presLayoutVars>
          <dgm:chMax val="0"/>
          <dgm:bulletEnabled val="1"/>
        </dgm:presLayoutVars>
      </dgm:prSet>
      <dgm:spPr/>
    </dgm:pt>
    <dgm:pt modelId="{6DAE3E2F-86A5-49B9-9A01-5B190A128F92}" type="pres">
      <dgm:prSet presAssocID="{2086D3F7-E4B9-4C20-A022-EA59AADE7088}" presName="spacer" presStyleCnt="0"/>
      <dgm:spPr/>
    </dgm:pt>
    <dgm:pt modelId="{4C79458C-BC56-406E-A55B-A7246F61C1E8}" type="pres">
      <dgm:prSet presAssocID="{DE37B43B-5E30-44A7-B3DE-DA790441A471}" presName="parentText" presStyleLbl="node1" presStyleIdx="1" presStyleCnt="5">
        <dgm:presLayoutVars>
          <dgm:chMax val="0"/>
          <dgm:bulletEnabled val="1"/>
        </dgm:presLayoutVars>
      </dgm:prSet>
      <dgm:spPr/>
    </dgm:pt>
    <dgm:pt modelId="{587B7284-ED40-43F0-A1FE-192E68D189C6}" type="pres">
      <dgm:prSet presAssocID="{F85B4C97-8054-48AB-BC29-53975D3597A0}" presName="spacer" presStyleCnt="0"/>
      <dgm:spPr/>
    </dgm:pt>
    <dgm:pt modelId="{CFC54CEF-A978-4214-A128-EE63783609E8}" type="pres">
      <dgm:prSet presAssocID="{4221337B-25A6-42C5-B104-53B455F2FA4E}" presName="parentText" presStyleLbl="node1" presStyleIdx="2" presStyleCnt="5">
        <dgm:presLayoutVars>
          <dgm:chMax val="0"/>
          <dgm:bulletEnabled val="1"/>
        </dgm:presLayoutVars>
      </dgm:prSet>
      <dgm:spPr/>
    </dgm:pt>
    <dgm:pt modelId="{8828810B-CABC-4355-A402-6CDA56917732}" type="pres">
      <dgm:prSet presAssocID="{59F0BE03-4069-4D53-B5FA-17C3E14C6306}" presName="spacer" presStyleCnt="0"/>
      <dgm:spPr/>
    </dgm:pt>
    <dgm:pt modelId="{EEE5BC17-0D68-4AC2-8A6B-A9D352627332}" type="pres">
      <dgm:prSet presAssocID="{9C71D9AC-AC46-474F-A208-BFD40904D737}" presName="parentText" presStyleLbl="node1" presStyleIdx="3" presStyleCnt="5">
        <dgm:presLayoutVars>
          <dgm:chMax val="0"/>
          <dgm:bulletEnabled val="1"/>
        </dgm:presLayoutVars>
      </dgm:prSet>
      <dgm:spPr/>
    </dgm:pt>
    <dgm:pt modelId="{CB5B2F25-299C-402A-A0CC-E3B053F6AD37}" type="pres">
      <dgm:prSet presAssocID="{13852AF6-314F-42E3-8EC1-29385E338D20}" presName="spacer" presStyleCnt="0"/>
      <dgm:spPr/>
    </dgm:pt>
    <dgm:pt modelId="{AC7E8F00-860C-469E-88A6-169D28198FA6}" type="pres">
      <dgm:prSet presAssocID="{9D534BB5-A016-4335-83A6-81A5F9AB953C}" presName="parentText" presStyleLbl="node1" presStyleIdx="4" presStyleCnt="5">
        <dgm:presLayoutVars>
          <dgm:chMax val="0"/>
          <dgm:bulletEnabled val="1"/>
        </dgm:presLayoutVars>
      </dgm:prSet>
      <dgm:spPr/>
    </dgm:pt>
  </dgm:ptLst>
  <dgm:cxnLst>
    <dgm:cxn modelId="{0BD6843D-71E1-4D08-B990-FEED438A4D87}" srcId="{D2E2FB5B-A462-4661-95AC-D78A5AA3F4A4}" destId="{4221337B-25A6-42C5-B104-53B455F2FA4E}" srcOrd="2" destOrd="0" parTransId="{DFE66D78-9E23-486C-A198-D8EE650A9226}" sibTransId="{59F0BE03-4069-4D53-B5FA-17C3E14C6306}"/>
    <dgm:cxn modelId="{E844C663-AAD2-40D0-808F-A58C41182073}" type="presOf" srcId="{4221337B-25A6-42C5-B104-53B455F2FA4E}" destId="{CFC54CEF-A978-4214-A128-EE63783609E8}" srcOrd="0" destOrd="0" presId="urn:microsoft.com/office/officeart/2005/8/layout/vList2"/>
    <dgm:cxn modelId="{2012AA4A-D4D4-46D0-8D4A-9DB8175D056A}" srcId="{D2E2FB5B-A462-4661-95AC-D78A5AA3F4A4}" destId="{9C71D9AC-AC46-474F-A208-BFD40904D737}" srcOrd="3" destOrd="0" parTransId="{D068AA4C-A024-4C86-82AB-391391AA1797}" sibTransId="{13852AF6-314F-42E3-8EC1-29385E338D20}"/>
    <dgm:cxn modelId="{02BBA87D-1DD5-4D7B-801E-E7CB4116D753}" type="presOf" srcId="{DE37B43B-5E30-44A7-B3DE-DA790441A471}" destId="{4C79458C-BC56-406E-A55B-A7246F61C1E8}" srcOrd="0" destOrd="0" presId="urn:microsoft.com/office/officeart/2005/8/layout/vList2"/>
    <dgm:cxn modelId="{054C5C83-7DCB-4D5E-879E-3AD46A17E505}" srcId="{D2E2FB5B-A462-4661-95AC-D78A5AA3F4A4}" destId="{DE37B43B-5E30-44A7-B3DE-DA790441A471}" srcOrd="1" destOrd="0" parTransId="{07101154-EBD1-40E3-9FD7-1356548DF693}" sibTransId="{F85B4C97-8054-48AB-BC29-53975D3597A0}"/>
    <dgm:cxn modelId="{AD03F697-CB71-4BD7-8B65-6BA276AAE78A}" type="presOf" srcId="{9D534BB5-A016-4335-83A6-81A5F9AB953C}" destId="{AC7E8F00-860C-469E-88A6-169D28198FA6}" srcOrd="0" destOrd="0" presId="urn:microsoft.com/office/officeart/2005/8/layout/vList2"/>
    <dgm:cxn modelId="{3ED3DDA4-8D5D-4106-B24A-4972C00DB135}" srcId="{D2E2FB5B-A462-4661-95AC-D78A5AA3F4A4}" destId="{9D534BB5-A016-4335-83A6-81A5F9AB953C}" srcOrd="4" destOrd="0" parTransId="{EFE4B7CF-9D71-410C-A8DE-CD37EB7F04E2}" sibTransId="{0461B6AF-054B-4C48-8888-1A3E9EF447C3}"/>
    <dgm:cxn modelId="{31351EB1-88ED-4752-9184-CA18D99F2128}" type="presOf" srcId="{9C71D9AC-AC46-474F-A208-BFD40904D737}" destId="{EEE5BC17-0D68-4AC2-8A6B-A9D352627332}" srcOrd="0" destOrd="0" presId="urn:microsoft.com/office/officeart/2005/8/layout/vList2"/>
    <dgm:cxn modelId="{B0A6BED5-2DE2-40C9-95A4-30F22152B1C1}" type="presOf" srcId="{D2E2FB5B-A462-4661-95AC-D78A5AA3F4A4}" destId="{DE7E3488-B866-4811-AC64-D9968DED974D}" srcOrd="0" destOrd="0" presId="urn:microsoft.com/office/officeart/2005/8/layout/vList2"/>
    <dgm:cxn modelId="{270573D8-674E-44DE-8526-658796BC3AFD}" srcId="{D2E2FB5B-A462-4661-95AC-D78A5AA3F4A4}" destId="{BF8917DE-1874-45F3-93EF-CA2D43F489DF}" srcOrd="0" destOrd="0" parTransId="{A159B0B0-1100-40E6-B414-81DFA8111022}" sibTransId="{2086D3F7-E4B9-4C20-A022-EA59AADE7088}"/>
    <dgm:cxn modelId="{C41B9BDB-35B3-4E1F-B049-24F641F0FFB0}" type="presOf" srcId="{BF8917DE-1874-45F3-93EF-CA2D43F489DF}" destId="{88A34358-F082-4A38-A1E5-CEBA389CE74D}" srcOrd="0" destOrd="0" presId="urn:microsoft.com/office/officeart/2005/8/layout/vList2"/>
    <dgm:cxn modelId="{B2CC329E-E41A-40B2-9E80-06F080DE62C0}" type="presParOf" srcId="{DE7E3488-B866-4811-AC64-D9968DED974D}" destId="{88A34358-F082-4A38-A1E5-CEBA389CE74D}" srcOrd="0" destOrd="0" presId="urn:microsoft.com/office/officeart/2005/8/layout/vList2"/>
    <dgm:cxn modelId="{AD0239AE-6C71-410B-A602-F9A866167D7B}" type="presParOf" srcId="{DE7E3488-B866-4811-AC64-D9968DED974D}" destId="{6DAE3E2F-86A5-49B9-9A01-5B190A128F92}" srcOrd="1" destOrd="0" presId="urn:microsoft.com/office/officeart/2005/8/layout/vList2"/>
    <dgm:cxn modelId="{3898BCAB-7B11-4078-AB73-BA5D3F349E2D}" type="presParOf" srcId="{DE7E3488-B866-4811-AC64-D9968DED974D}" destId="{4C79458C-BC56-406E-A55B-A7246F61C1E8}" srcOrd="2" destOrd="0" presId="urn:microsoft.com/office/officeart/2005/8/layout/vList2"/>
    <dgm:cxn modelId="{95A22EF1-3717-4BCD-A550-5618987AD25B}" type="presParOf" srcId="{DE7E3488-B866-4811-AC64-D9968DED974D}" destId="{587B7284-ED40-43F0-A1FE-192E68D189C6}" srcOrd="3" destOrd="0" presId="urn:microsoft.com/office/officeart/2005/8/layout/vList2"/>
    <dgm:cxn modelId="{69622D90-5D44-405A-81EB-422F75D7062C}" type="presParOf" srcId="{DE7E3488-B866-4811-AC64-D9968DED974D}" destId="{CFC54CEF-A978-4214-A128-EE63783609E8}" srcOrd="4" destOrd="0" presId="urn:microsoft.com/office/officeart/2005/8/layout/vList2"/>
    <dgm:cxn modelId="{B3DA52D8-6393-4F1F-AD94-981A1D5BA2BC}" type="presParOf" srcId="{DE7E3488-B866-4811-AC64-D9968DED974D}" destId="{8828810B-CABC-4355-A402-6CDA56917732}" srcOrd="5" destOrd="0" presId="urn:microsoft.com/office/officeart/2005/8/layout/vList2"/>
    <dgm:cxn modelId="{DD47EFD6-6F5E-4687-B98A-12C60AA4FFAE}" type="presParOf" srcId="{DE7E3488-B866-4811-AC64-D9968DED974D}" destId="{EEE5BC17-0D68-4AC2-8A6B-A9D352627332}" srcOrd="6" destOrd="0" presId="urn:microsoft.com/office/officeart/2005/8/layout/vList2"/>
    <dgm:cxn modelId="{3E8CE6A5-667D-4528-B1C1-115254F4F2CA}" type="presParOf" srcId="{DE7E3488-B866-4811-AC64-D9968DED974D}" destId="{CB5B2F25-299C-402A-A0CC-E3B053F6AD37}" srcOrd="7" destOrd="0" presId="urn:microsoft.com/office/officeart/2005/8/layout/vList2"/>
    <dgm:cxn modelId="{05C15309-5FF0-4717-A314-8E7F6EB77060}" type="presParOf" srcId="{DE7E3488-B866-4811-AC64-D9968DED974D}" destId="{AC7E8F00-860C-469E-88A6-169D28198FA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6D063E4-3CAD-4A75-A141-173082C1A532}"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4449C6B-F2C9-4F6E-AC2D-237C14D520FA}">
      <dgm:prSet/>
      <dgm:spPr/>
      <dgm:t>
        <a:bodyPr/>
        <a:lstStyle/>
        <a:p>
          <a:r>
            <a:rPr lang="en-GB"/>
            <a:t>Extreme Right  - Wing terrorism and Islamist terrorism are the most common in the UK. </a:t>
          </a:r>
          <a:endParaRPr lang="en-US"/>
        </a:p>
      </dgm:t>
    </dgm:pt>
    <dgm:pt modelId="{02FE9637-7B22-48F3-96EF-D1948B552F6C}" type="parTrans" cxnId="{D1A5E1F7-F58C-4B08-A6D5-522647B6B273}">
      <dgm:prSet/>
      <dgm:spPr/>
      <dgm:t>
        <a:bodyPr/>
        <a:lstStyle/>
        <a:p>
          <a:endParaRPr lang="en-US"/>
        </a:p>
      </dgm:t>
    </dgm:pt>
    <dgm:pt modelId="{B0426F70-7D01-40BF-AFCA-00A5858AC970}" type="sibTrans" cxnId="{D1A5E1F7-F58C-4B08-A6D5-522647B6B273}">
      <dgm:prSet/>
      <dgm:spPr/>
      <dgm:t>
        <a:bodyPr/>
        <a:lstStyle/>
        <a:p>
          <a:endParaRPr lang="en-US"/>
        </a:p>
      </dgm:t>
    </dgm:pt>
    <dgm:pt modelId="{109091E4-D6EF-4DBC-89D8-64BF1F08E6B3}">
      <dgm:prSet/>
      <dgm:spPr/>
      <dgm:t>
        <a:bodyPr/>
        <a:lstStyle/>
        <a:p>
          <a:r>
            <a:rPr lang="en-GB" b="0" i="0"/>
            <a:t>In the year ending 31 March 2020, there were 6,287 referrals to Prevent. This is an increase of 10% compared to the record low in the previous year (5,737 in the year ending March 2019).</a:t>
          </a:r>
          <a:endParaRPr lang="en-US"/>
        </a:p>
      </dgm:t>
    </dgm:pt>
    <dgm:pt modelId="{95FDE1C1-BA6D-4858-AA59-B5D7253FD3BA}" type="parTrans" cxnId="{381DBD7C-9793-4F6A-9637-00E081A5E1B6}">
      <dgm:prSet/>
      <dgm:spPr/>
      <dgm:t>
        <a:bodyPr/>
        <a:lstStyle/>
        <a:p>
          <a:endParaRPr lang="en-US"/>
        </a:p>
      </dgm:t>
    </dgm:pt>
    <dgm:pt modelId="{765CF8E7-96A7-4447-A684-DE576581FE57}" type="sibTrans" cxnId="{381DBD7C-9793-4F6A-9637-00E081A5E1B6}">
      <dgm:prSet/>
      <dgm:spPr/>
      <dgm:t>
        <a:bodyPr/>
        <a:lstStyle/>
        <a:p>
          <a:endParaRPr lang="en-US"/>
        </a:p>
      </dgm:t>
    </dgm:pt>
    <dgm:pt modelId="{77D86B53-171A-459B-BA9B-7312C94B26F3}">
      <dgm:prSet/>
      <dgm:spPr/>
      <dgm:t>
        <a:bodyPr/>
        <a:lstStyle/>
        <a:p>
          <a:r>
            <a:rPr lang="en-GB" b="0" i="0"/>
            <a:t>The Police made the highest number of referrals (1,950; 31%), followed by the Education sector (1,928; 31%) (Home Office, 2020)</a:t>
          </a:r>
          <a:endParaRPr lang="en-US"/>
        </a:p>
      </dgm:t>
    </dgm:pt>
    <dgm:pt modelId="{E1B1CC96-1770-4654-8527-353F7B5623E6}" type="parTrans" cxnId="{09F6AC4A-0FD4-4B2E-A7F9-8DDB3CF10360}">
      <dgm:prSet/>
      <dgm:spPr/>
      <dgm:t>
        <a:bodyPr/>
        <a:lstStyle/>
        <a:p>
          <a:endParaRPr lang="en-US"/>
        </a:p>
      </dgm:t>
    </dgm:pt>
    <dgm:pt modelId="{ADF9822E-B815-4A8D-9E4F-8DA61E24E2E9}" type="sibTrans" cxnId="{09F6AC4A-0FD4-4B2E-A7F9-8DDB3CF10360}">
      <dgm:prSet/>
      <dgm:spPr/>
      <dgm:t>
        <a:bodyPr/>
        <a:lstStyle/>
        <a:p>
          <a:endParaRPr lang="en-US"/>
        </a:p>
      </dgm:t>
    </dgm:pt>
    <dgm:pt modelId="{22D6FD71-8E40-40AE-9E36-F299473C3CC6}" type="pres">
      <dgm:prSet presAssocID="{F6D063E4-3CAD-4A75-A141-173082C1A532}" presName="vert0" presStyleCnt="0">
        <dgm:presLayoutVars>
          <dgm:dir/>
          <dgm:animOne val="branch"/>
          <dgm:animLvl val="lvl"/>
        </dgm:presLayoutVars>
      </dgm:prSet>
      <dgm:spPr/>
    </dgm:pt>
    <dgm:pt modelId="{7C253D8D-BD53-44CB-B94C-AA9CA3A30639}" type="pres">
      <dgm:prSet presAssocID="{04449C6B-F2C9-4F6E-AC2D-237C14D520FA}" presName="thickLine" presStyleLbl="alignNode1" presStyleIdx="0" presStyleCnt="3"/>
      <dgm:spPr/>
    </dgm:pt>
    <dgm:pt modelId="{F46D728E-80BF-4C5E-8422-5C63C6AC85E9}" type="pres">
      <dgm:prSet presAssocID="{04449C6B-F2C9-4F6E-AC2D-237C14D520FA}" presName="horz1" presStyleCnt="0"/>
      <dgm:spPr/>
    </dgm:pt>
    <dgm:pt modelId="{D5363488-95EF-4C4D-97ED-47EE3636820B}" type="pres">
      <dgm:prSet presAssocID="{04449C6B-F2C9-4F6E-AC2D-237C14D520FA}" presName="tx1" presStyleLbl="revTx" presStyleIdx="0" presStyleCnt="3"/>
      <dgm:spPr/>
    </dgm:pt>
    <dgm:pt modelId="{7893DF00-82B4-4A03-B565-2678CF037A4D}" type="pres">
      <dgm:prSet presAssocID="{04449C6B-F2C9-4F6E-AC2D-237C14D520FA}" presName="vert1" presStyleCnt="0"/>
      <dgm:spPr/>
    </dgm:pt>
    <dgm:pt modelId="{603E2202-B8DB-4252-B74B-F98FB30536DE}" type="pres">
      <dgm:prSet presAssocID="{109091E4-D6EF-4DBC-89D8-64BF1F08E6B3}" presName="thickLine" presStyleLbl="alignNode1" presStyleIdx="1" presStyleCnt="3"/>
      <dgm:spPr/>
    </dgm:pt>
    <dgm:pt modelId="{47D0EE01-56FE-4B05-9BD0-D0C1182FB03C}" type="pres">
      <dgm:prSet presAssocID="{109091E4-D6EF-4DBC-89D8-64BF1F08E6B3}" presName="horz1" presStyleCnt="0"/>
      <dgm:spPr/>
    </dgm:pt>
    <dgm:pt modelId="{A2063975-20DD-443A-BE84-78A760E0A4AF}" type="pres">
      <dgm:prSet presAssocID="{109091E4-D6EF-4DBC-89D8-64BF1F08E6B3}" presName="tx1" presStyleLbl="revTx" presStyleIdx="1" presStyleCnt="3"/>
      <dgm:spPr/>
    </dgm:pt>
    <dgm:pt modelId="{C67E15E5-BC1F-4C20-B39E-723F05DD410D}" type="pres">
      <dgm:prSet presAssocID="{109091E4-D6EF-4DBC-89D8-64BF1F08E6B3}" presName="vert1" presStyleCnt="0"/>
      <dgm:spPr/>
    </dgm:pt>
    <dgm:pt modelId="{BE26A1B5-15D9-4FA7-9E24-B8781FF4C717}" type="pres">
      <dgm:prSet presAssocID="{77D86B53-171A-459B-BA9B-7312C94B26F3}" presName="thickLine" presStyleLbl="alignNode1" presStyleIdx="2" presStyleCnt="3"/>
      <dgm:spPr/>
    </dgm:pt>
    <dgm:pt modelId="{95EF4F9B-3BA4-4E1F-A2C3-48886C002C58}" type="pres">
      <dgm:prSet presAssocID="{77D86B53-171A-459B-BA9B-7312C94B26F3}" presName="horz1" presStyleCnt="0"/>
      <dgm:spPr/>
    </dgm:pt>
    <dgm:pt modelId="{42028972-E570-4B92-B3FF-E695ACF34A4D}" type="pres">
      <dgm:prSet presAssocID="{77D86B53-171A-459B-BA9B-7312C94B26F3}" presName="tx1" presStyleLbl="revTx" presStyleIdx="2" presStyleCnt="3"/>
      <dgm:spPr/>
    </dgm:pt>
    <dgm:pt modelId="{925A02F2-5336-4F3F-A840-55034E8B54A7}" type="pres">
      <dgm:prSet presAssocID="{77D86B53-171A-459B-BA9B-7312C94B26F3}" presName="vert1" presStyleCnt="0"/>
      <dgm:spPr/>
    </dgm:pt>
  </dgm:ptLst>
  <dgm:cxnLst>
    <dgm:cxn modelId="{7749B10A-58C6-434B-AC01-B4514BC5F6E4}" type="presOf" srcId="{109091E4-D6EF-4DBC-89D8-64BF1F08E6B3}" destId="{A2063975-20DD-443A-BE84-78A760E0A4AF}" srcOrd="0" destOrd="0" presId="urn:microsoft.com/office/officeart/2008/layout/LinedList"/>
    <dgm:cxn modelId="{09F6AC4A-0FD4-4B2E-A7F9-8DDB3CF10360}" srcId="{F6D063E4-3CAD-4A75-A141-173082C1A532}" destId="{77D86B53-171A-459B-BA9B-7312C94B26F3}" srcOrd="2" destOrd="0" parTransId="{E1B1CC96-1770-4654-8527-353F7B5623E6}" sibTransId="{ADF9822E-B815-4A8D-9E4F-8DA61E24E2E9}"/>
    <dgm:cxn modelId="{A5562376-3871-47EF-86A1-9E86B6F33611}" type="presOf" srcId="{04449C6B-F2C9-4F6E-AC2D-237C14D520FA}" destId="{D5363488-95EF-4C4D-97ED-47EE3636820B}" srcOrd="0" destOrd="0" presId="urn:microsoft.com/office/officeart/2008/layout/LinedList"/>
    <dgm:cxn modelId="{381DBD7C-9793-4F6A-9637-00E081A5E1B6}" srcId="{F6D063E4-3CAD-4A75-A141-173082C1A532}" destId="{109091E4-D6EF-4DBC-89D8-64BF1F08E6B3}" srcOrd="1" destOrd="0" parTransId="{95FDE1C1-BA6D-4858-AA59-B5D7253FD3BA}" sibTransId="{765CF8E7-96A7-4447-A684-DE576581FE57}"/>
    <dgm:cxn modelId="{F1B4A9D5-D1A4-4A93-AF2C-A9F0CCDD6FA0}" type="presOf" srcId="{F6D063E4-3CAD-4A75-A141-173082C1A532}" destId="{22D6FD71-8E40-40AE-9E36-F299473C3CC6}" srcOrd="0" destOrd="0" presId="urn:microsoft.com/office/officeart/2008/layout/LinedList"/>
    <dgm:cxn modelId="{FB63F4E6-3D40-415E-A589-B7015B2421FD}" type="presOf" srcId="{77D86B53-171A-459B-BA9B-7312C94B26F3}" destId="{42028972-E570-4B92-B3FF-E695ACF34A4D}" srcOrd="0" destOrd="0" presId="urn:microsoft.com/office/officeart/2008/layout/LinedList"/>
    <dgm:cxn modelId="{D1A5E1F7-F58C-4B08-A6D5-522647B6B273}" srcId="{F6D063E4-3CAD-4A75-A141-173082C1A532}" destId="{04449C6B-F2C9-4F6E-AC2D-237C14D520FA}" srcOrd="0" destOrd="0" parTransId="{02FE9637-7B22-48F3-96EF-D1948B552F6C}" sibTransId="{B0426F70-7D01-40BF-AFCA-00A5858AC970}"/>
    <dgm:cxn modelId="{3FBE6702-B876-450B-ADEA-117DE031C0F0}" type="presParOf" srcId="{22D6FD71-8E40-40AE-9E36-F299473C3CC6}" destId="{7C253D8D-BD53-44CB-B94C-AA9CA3A30639}" srcOrd="0" destOrd="0" presId="urn:microsoft.com/office/officeart/2008/layout/LinedList"/>
    <dgm:cxn modelId="{B1A05042-0827-4569-A22F-FD6834399ACF}" type="presParOf" srcId="{22D6FD71-8E40-40AE-9E36-F299473C3CC6}" destId="{F46D728E-80BF-4C5E-8422-5C63C6AC85E9}" srcOrd="1" destOrd="0" presId="urn:microsoft.com/office/officeart/2008/layout/LinedList"/>
    <dgm:cxn modelId="{76200368-9DD2-452A-81A7-2F0B2FBBD4A9}" type="presParOf" srcId="{F46D728E-80BF-4C5E-8422-5C63C6AC85E9}" destId="{D5363488-95EF-4C4D-97ED-47EE3636820B}" srcOrd="0" destOrd="0" presId="urn:microsoft.com/office/officeart/2008/layout/LinedList"/>
    <dgm:cxn modelId="{B525B9C6-825D-4340-9693-781DF268EE56}" type="presParOf" srcId="{F46D728E-80BF-4C5E-8422-5C63C6AC85E9}" destId="{7893DF00-82B4-4A03-B565-2678CF037A4D}" srcOrd="1" destOrd="0" presId="urn:microsoft.com/office/officeart/2008/layout/LinedList"/>
    <dgm:cxn modelId="{D942A321-1294-4ACA-A2BB-66FB296048EF}" type="presParOf" srcId="{22D6FD71-8E40-40AE-9E36-F299473C3CC6}" destId="{603E2202-B8DB-4252-B74B-F98FB30536DE}" srcOrd="2" destOrd="0" presId="urn:microsoft.com/office/officeart/2008/layout/LinedList"/>
    <dgm:cxn modelId="{7C835DB2-FEA6-4866-9992-8B034999E200}" type="presParOf" srcId="{22D6FD71-8E40-40AE-9E36-F299473C3CC6}" destId="{47D0EE01-56FE-4B05-9BD0-D0C1182FB03C}" srcOrd="3" destOrd="0" presId="urn:microsoft.com/office/officeart/2008/layout/LinedList"/>
    <dgm:cxn modelId="{8A192FEC-FC0B-4801-86F1-4F541CA51A9A}" type="presParOf" srcId="{47D0EE01-56FE-4B05-9BD0-D0C1182FB03C}" destId="{A2063975-20DD-443A-BE84-78A760E0A4AF}" srcOrd="0" destOrd="0" presId="urn:microsoft.com/office/officeart/2008/layout/LinedList"/>
    <dgm:cxn modelId="{FEB01B5E-DC92-4948-8A32-3298AFA733E0}" type="presParOf" srcId="{47D0EE01-56FE-4B05-9BD0-D0C1182FB03C}" destId="{C67E15E5-BC1F-4C20-B39E-723F05DD410D}" srcOrd="1" destOrd="0" presId="urn:microsoft.com/office/officeart/2008/layout/LinedList"/>
    <dgm:cxn modelId="{742BF491-AF2B-455A-AB03-1D186DF5E4F6}" type="presParOf" srcId="{22D6FD71-8E40-40AE-9E36-F299473C3CC6}" destId="{BE26A1B5-15D9-4FA7-9E24-B8781FF4C717}" srcOrd="4" destOrd="0" presId="urn:microsoft.com/office/officeart/2008/layout/LinedList"/>
    <dgm:cxn modelId="{4D90AD89-C522-4BF9-8EE4-026AD3DC6E37}" type="presParOf" srcId="{22D6FD71-8E40-40AE-9E36-F299473C3CC6}" destId="{95EF4F9B-3BA4-4E1F-A2C3-48886C002C58}" srcOrd="5" destOrd="0" presId="urn:microsoft.com/office/officeart/2008/layout/LinedList"/>
    <dgm:cxn modelId="{4DDE4209-BFBF-4F04-AF3A-A12400F4A2DD}" type="presParOf" srcId="{95EF4F9B-3BA4-4E1F-A2C3-48886C002C58}" destId="{42028972-E570-4B92-B3FF-E695ACF34A4D}" srcOrd="0" destOrd="0" presId="urn:microsoft.com/office/officeart/2008/layout/LinedList"/>
    <dgm:cxn modelId="{628C9AAB-EC45-4C30-94CF-8DCF8F14DE76}" type="presParOf" srcId="{95EF4F9B-3BA4-4E1F-A2C3-48886C002C58}" destId="{925A02F2-5336-4F3F-A840-55034E8B54A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76691C-91BC-42C2-951C-44CDEB383D60}">
      <dsp:nvSpPr>
        <dsp:cNvPr id="0" name=""/>
        <dsp:cNvSpPr/>
      </dsp:nvSpPr>
      <dsp:spPr>
        <a:xfrm>
          <a:off x="0" y="0"/>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D505BA-3D9F-49C4-AD40-8422CA0D5A54}">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Examine the terms, terrorism, extremism and radicalisation. </a:t>
          </a:r>
          <a:endParaRPr lang="en-US" sz="3100" kern="1200"/>
        </a:p>
      </dsp:txBody>
      <dsp:txXfrm>
        <a:off x="0" y="0"/>
        <a:ext cx="10515600" cy="1087834"/>
      </dsp:txXfrm>
    </dsp:sp>
    <dsp:sp modelId="{B9809051-8F02-45DE-A43B-0D27314BD7AD}">
      <dsp:nvSpPr>
        <dsp:cNvPr id="0" name=""/>
        <dsp:cNvSpPr/>
      </dsp:nvSpPr>
      <dsp:spPr>
        <a:xfrm>
          <a:off x="0" y="108783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3A52E9-7EFA-4307-B51F-9A37D288BFF3}">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Examine the signs of radicalisation. </a:t>
          </a:r>
          <a:endParaRPr lang="en-US" sz="3100" kern="1200"/>
        </a:p>
      </dsp:txBody>
      <dsp:txXfrm>
        <a:off x="0" y="1087834"/>
        <a:ext cx="10515600" cy="1087834"/>
      </dsp:txXfrm>
    </dsp:sp>
    <dsp:sp modelId="{D9245B35-6205-45FC-9885-D185031191F0}">
      <dsp:nvSpPr>
        <dsp:cNvPr id="0" name=""/>
        <dsp:cNvSpPr/>
      </dsp:nvSpPr>
      <dsp:spPr>
        <a:xfrm>
          <a:off x="0" y="2175669"/>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AA20D1-7C09-4A99-8BDA-677E9AD02568}">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Introduction to Prevent. </a:t>
          </a:r>
          <a:endParaRPr lang="en-US" sz="3100" kern="1200"/>
        </a:p>
      </dsp:txBody>
      <dsp:txXfrm>
        <a:off x="0" y="2175669"/>
        <a:ext cx="10515600" cy="1087834"/>
      </dsp:txXfrm>
    </dsp:sp>
    <dsp:sp modelId="{AD2725E7-97D9-4135-A386-64F482042819}">
      <dsp:nvSpPr>
        <dsp:cNvPr id="0" name=""/>
        <dsp:cNvSpPr/>
      </dsp:nvSpPr>
      <dsp:spPr>
        <a:xfrm>
          <a:off x="0" y="3263503"/>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52506F-2B90-41D8-831A-B9C4D5700554}">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Introduction to the Channel Programme. </a:t>
          </a:r>
          <a:endParaRPr lang="en-US" sz="3100" kern="1200"/>
        </a:p>
      </dsp:txBody>
      <dsp:txXfrm>
        <a:off x="0" y="3263503"/>
        <a:ext cx="10515600" cy="10878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34358-F082-4A38-A1E5-CEBA389CE74D}">
      <dsp:nvSpPr>
        <dsp:cNvPr id="0" name=""/>
        <dsp:cNvSpPr/>
      </dsp:nvSpPr>
      <dsp:spPr>
        <a:xfrm>
          <a:off x="0" y="96709"/>
          <a:ext cx="6666833" cy="99450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a:t>
          </a:r>
          <a:r>
            <a:rPr lang="en-GB" sz="2500" b="0" i="0" kern="1200"/>
            <a:t>ccessing extremist content online or downloading propaganda material</a:t>
          </a:r>
          <a:endParaRPr lang="en-US" sz="2500" kern="1200"/>
        </a:p>
      </dsp:txBody>
      <dsp:txXfrm>
        <a:off x="48547" y="145256"/>
        <a:ext cx="6569739" cy="897406"/>
      </dsp:txXfrm>
    </dsp:sp>
    <dsp:sp modelId="{4C79458C-BC56-406E-A55B-A7246F61C1E8}">
      <dsp:nvSpPr>
        <dsp:cNvPr id="0" name=""/>
        <dsp:cNvSpPr/>
      </dsp:nvSpPr>
      <dsp:spPr>
        <a:xfrm>
          <a:off x="0" y="1163209"/>
          <a:ext cx="6666833" cy="994500"/>
        </a:xfrm>
        <a:prstGeom prst="roundRect">
          <a:avLst/>
        </a:prstGeom>
        <a:gradFill rotWithShape="0">
          <a:gsLst>
            <a:gs pos="0">
              <a:schemeClr val="accent5">
                <a:hueOff val="-3038037"/>
                <a:satOff val="-207"/>
                <a:lumOff val="490"/>
                <a:alphaOff val="0"/>
                <a:satMod val="103000"/>
                <a:lumMod val="102000"/>
                <a:tint val="94000"/>
              </a:schemeClr>
            </a:gs>
            <a:gs pos="50000">
              <a:schemeClr val="accent5">
                <a:hueOff val="-3038037"/>
                <a:satOff val="-207"/>
                <a:lumOff val="490"/>
                <a:alphaOff val="0"/>
                <a:satMod val="110000"/>
                <a:lumMod val="100000"/>
                <a:shade val="100000"/>
              </a:schemeClr>
            </a:gs>
            <a:gs pos="100000">
              <a:schemeClr val="accent5">
                <a:hueOff val="-3038037"/>
                <a:satOff val="-207"/>
                <a:lumOff val="4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0" i="0" kern="1200"/>
            <a:t>Justifying the use of violence to solve societal issues</a:t>
          </a:r>
          <a:endParaRPr lang="en-US" sz="2500" kern="1200"/>
        </a:p>
      </dsp:txBody>
      <dsp:txXfrm>
        <a:off x="48547" y="1211756"/>
        <a:ext cx="6569739" cy="897406"/>
      </dsp:txXfrm>
    </dsp:sp>
    <dsp:sp modelId="{CFC54CEF-A978-4214-A128-EE63783609E8}">
      <dsp:nvSpPr>
        <dsp:cNvPr id="0" name=""/>
        <dsp:cNvSpPr/>
      </dsp:nvSpPr>
      <dsp:spPr>
        <a:xfrm>
          <a:off x="0" y="2229710"/>
          <a:ext cx="6666833" cy="994500"/>
        </a:xfrm>
        <a:prstGeom prst="roundRect">
          <a:avLst/>
        </a:prstGeom>
        <a:gradFill rotWithShape="0">
          <a:gsLst>
            <a:gs pos="0">
              <a:schemeClr val="accent5">
                <a:hueOff val="-6076075"/>
                <a:satOff val="-413"/>
                <a:lumOff val="981"/>
                <a:alphaOff val="0"/>
                <a:satMod val="103000"/>
                <a:lumMod val="102000"/>
                <a:tint val="94000"/>
              </a:schemeClr>
            </a:gs>
            <a:gs pos="50000">
              <a:schemeClr val="accent5">
                <a:hueOff val="-6076075"/>
                <a:satOff val="-413"/>
                <a:lumOff val="981"/>
                <a:alphaOff val="0"/>
                <a:satMod val="110000"/>
                <a:lumMod val="100000"/>
                <a:shade val="100000"/>
              </a:schemeClr>
            </a:gs>
            <a:gs pos="100000">
              <a:schemeClr val="accent5">
                <a:hueOff val="-6076075"/>
                <a:satOff val="-413"/>
                <a:lumOff val="98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0" i="0" kern="1200"/>
            <a:t>Altering their style of dress or appearance to accord with an extremist group</a:t>
          </a:r>
          <a:endParaRPr lang="en-US" sz="2500" kern="1200"/>
        </a:p>
      </dsp:txBody>
      <dsp:txXfrm>
        <a:off x="48547" y="2278257"/>
        <a:ext cx="6569739" cy="897406"/>
      </dsp:txXfrm>
    </dsp:sp>
    <dsp:sp modelId="{EEE5BC17-0D68-4AC2-8A6B-A9D352627332}">
      <dsp:nvSpPr>
        <dsp:cNvPr id="0" name=""/>
        <dsp:cNvSpPr/>
      </dsp:nvSpPr>
      <dsp:spPr>
        <a:xfrm>
          <a:off x="0" y="3296210"/>
          <a:ext cx="6666833" cy="994500"/>
        </a:xfrm>
        <a:prstGeom prst="roundRect">
          <a:avLst/>
        </a:prstGeom>
        <a:gradFill rotWithShape="0">
          <a:gsLst>
            <a:gs pos="0">
              <a:schemeClr val="accent5">
                <a:hueOff val="-9114112"/>
                <a:satOff val="-620"/>
                <a:lumOff val="1471"/>
                <a:alphaOff val="0"/>
                <a:satMod val="103000"/>
                <a:lumMod val="102000"/>
                <a:tint val="94000"/>
              </a:schemeClr>
            </a:gs>
            <a:gs pos="50000">
              <a:schemeClr val="accent5">
                <a:hueOff val="-9114112"/>
                <a:satOff val="-620"/>
                <a:lumOff val="1471"/>
                <a:alphaOff val="0"/>
                <a:satMod val="110000"/>
                <a:lumMod val="100000"/>
                <a:shade val="100000"/>
              </a:schemeClr>
            </a:gs>
            <a:gs pos="100000">
              <a:schemeClr val="accent5">
                <a:hueOff val="-9114112"/>
                <a:satOff val="-620"/>
                <a:lumOff val="147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b="0" i="0" kern="1200"/>
            <a:t>Being unwilling to engage with people who they see as different</a:t>
          </a:r>
          <a:endParaRPr lang="en-US" sz="2500" kern="1200"/>
        </a:p>
      </dsp:txBody>
      <dsp:txXfrm>
        <a:off x="48547" y="3344757"/>
        <a:ext cx="6569739" cy="897406"/>
      </dsp:txXfrm>
    </dsp:sp>
    <dsp:sp modelId="{AC7E8F00-860C-469E-88A6-169D28198FA6}">
      <dsp:nvSpPr>
        <dsp:cNvPr id="0" name=""/>
        <dsp:cNvSpPr/>
      </dsp:nvSpPr>
      <dsp:spPr>
        <a:xfrm>
          <a:off x="0" y="4362710"/>
          <a:ext cx="6666833" cy="994500"/>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U</a:t>
          </a:r>
          <a:r>
            <a:rPr lang="en-GB" sz="2500" b="0" i="0" kern="1200"/>
            <a:t>sing certain symbols associated with terrorist organisations</a:t>
          </a:r>
          <a:endParaRPr lang="en-US" sz="2500" kern="1200"/>
        </a:p>
      </dsp:txBody>
      <dsp:txXfrm>
        <a:off x="48547" y="4411257"/>
        <a:ext cx="6569739" cy="8974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253D8D-BD53-44CB-B94C-AA9CA3A30639}">
      <dsp:nvSpPr>
        <dsp:cNvPr id="0" name=""/>
        <dsp:cNvSpPr/>
      </dsp:nvSpPr>
      <dsp:spPr>
        <a:xfrm>
          <a:off x="0" y="212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363488-95EF-4C4D-97ED-47EE3636820B}">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Extreme Right  - Wing terrorism and Islamist terrorism are the most common in the UK. </a:t>
          </a:r>
          <a:endParaRPr lang="en-US" sz="2900" kern="1200"/>
        </a:p>
      </dsp:txBody>
      <dsp:txXfrm>
        <a:off x="0" y="2124"/>
        <a:ext cx="10515600" cy="1449029"/>
      </dsp:txXfrm>
    </dsp:sp>
    <dsp:sp modelId="{603E2202-B8DB-4252-B74B-F98FB30536DE}">
      <dsp:nvSpPr>
        <dsp:cNvPr id="0" name=""/>
        <dsp:cNvSpPr/>
      </dsp:nvSpPr>
      <dsp:spPr>
        <a:xfrm>
          <a:off x="0" y="1451154"/>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063975-20DD-443A-BE84-78A760E0A4AF}">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b="0" i="0" kern="1200"/>
            <a:t>In the year ending 31 March 2020, there were 6,287 referrals to Prevent. This is an increase of 10% compared to the record low in the previous year (5,737 in the year ending March 2019).</a:t>
          </a:r>
          <a:endParaRPr lang="en-US" sz="2900" kern="1200"/>
        </a:p>
      </dsp:txBody>
      <dsp:txXfrm>
        <a:off x="0" y="1451154"/>
        <a:ext cx="10515600" cy="1449029"/>
      </dsp:txXfrm>
    </dsp:sp>
    <dsp:sp modelId="{BE26A1B5-15D9-4FA7-9E24-B8781FF4C717}">
      <dsp:nvSpPr>
        <dsp:cNvPr id="0" name=""/>
        <dsp:cNvSpPr/>
      </dsp:nvSpPr>
      <dsp:spPr>
        <a:xfrm>
          <a:off x="0" y="2900183"/>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028972-E570-4B92-B3FF-E695ACF34A4D}">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b="0" i="0" kern="1200"/>
            <a:t>The Police made the highest number of referrals (1,950; 31%), followed by the Education sector (1,928; 31%) (Home Office, 2020)</a:t>
          </a:r>
          <a:endParaRPr lang="en-US" sz="2900" kern="1200"/>
        </a:p>
      </dsp:txBody>
      <dsp:txXfrm>
        <a:off x="0" y="2900183"/>
        <a:ext cx="10515600" cy="144902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E0E074-06E3-492A-A01A-53980E3700BE}" type="datetimeFigureOut">
              <a:rPr lang="en-GB" smtClean="0"/>
              <a:t>17/09/2024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2AD13-5E47-45D4-BB8F-8D55A2D923FB}" type="slidenum">
              <a:rPr lang="en-GB" smtClean="0"/>
              <a:t>‹#›</a:t>
            </a:fld>
            <a:endParaRPr lang="en-GB"/>
          </a:p>
        </p:txBody>
      </p:sp>
    </p:spTree>
    <p:extLst>
      <p:ext uri="{BB962C8B-B14F-4D97-AF65-F5344CB8AC3E}">
        <p14:creationId xmlns:p14="http://schemas.microsoft.com/office/powerpoint/2010/main" val="2027074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2</a:t>
            </a:fld>
            <a:endParaRPr lang="en-GB"/>
          </a:p>
        </p:txBody>
      </p:sp>
    </p:spTree>
    <p:extLst>
      <p:ext uri="{BB962C8B-B14F-4D97-AF65-F5344CB8AC3E}">
        <p14:creationId xmlns:p14="http://schemas.microsoft.com/office/powerpoint/2010/main" val="3858676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B0C0C"/>
                </a:solidFill>
                <a:effectLst/>
                <a:latin typeface="GDS Transport"/>
              </a:rPr>
              <a:t>Extremism can lead to the radicalisation of individuals. </a:t>
            </a:r>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3</a:t>
            </a:fld>
            <a:endParaRPr lang="en-GB"/>
          </a:p>
        </p:txBody>
      </p:sp>
    </p:spTree>
    <p:extLst>
      <p:ext uri="{BB962C8B-B14F-4D97-AF65-F5344CB8AC3E}">
        <p14:creationId xmlns:p14="http://schemas.microsoft.com/office/powerpoint/2010/main" val="32075282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B0C0C"/>
                </a:solidFill>
                <a:effectLst/>
                <a:latin typeface="GDS Transport"/>
              </a:rPr>
              <a:t>terrorism is an action that:</a:t>
            </a:r>
          </a:p>
          <a:p>
            <a:pPr algn="l">
              <a:buFont typeface="Arial" panose="020B0604020202020204" pitchFamily="34" charset="0"/>
              <a:buChar char="•"/>
            </a:pPr>
            <a:r>
              <a:rPr lang="en-GB" b="0" i="0" dirty="0">
                <a:solidFill>
                  <a:srgbClr val="0B0C0C"/>
                </a:solidFill>
                <a:effectLst/>
                <a:latin typeface="GDS Transport"/>
              </a:rPr>
              <a:t>endangers or causes serious violence to a person or people</a:t>
            </a:r>
          </a:p>
          <a:p>
            <a:pPr algn="l">
              <a:buFont typeface="Arial" panose="020B0604020202020204" pitchFamily="34" charset="0"/>
              <a:buChar char="•"/>
            </a:pPr>
            <a:r>
              <a:rPr lang="en-GB" b="0" i="0" dirty="0">
                <a:solidFill>
                  <a:srgbClr val="0B0C0C"/>
                </a:solidFill>
                <a:effectLst/>
                <a:latin typeface="GDS Transport"/>
              </a:rPr>
              <a:t>causes serious damage to property, or seriously interferes with or disrupts an electronic system</a:t>
            </a:r>
          </a:p>
          <a:p>
            <a:pPr algn="l">
              <a:buFont typeface="Arial" panose="020B0604020202020204" pitchFamily="34" charset="0"/>
              <a:buChar char="•"/>
            </a:pPr>
            <a:r>
              <a:rPr lang="en-GB" b="0" i="0" dirty="0">
                <a:solidFill>
                  <a:srgbClr val="0B0C0C"/>
                </a:solidFill>
                <a:effectLst/>
                <a:latin typeface="GDS Transport"/>
              </a:rPr>
              <a:t>is designed to influence the government or to intimidate the public</a:t>
            </a:r>
          </a:p>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4</a:t>
            </a:fld>
            <a:endParaRPr lang="en-GB"/>
          </a:p>
        </p:txBody>
      </p:sp>
    </p:spTree>
    <p:extLst>
      <p:ext uri="{BB962C8B-B14F-4D97-AF65-F5344CB8AC3E}">
        <p14:creationId xmlns:p14="http://schemas.microsoft.com/office/powerpoint/2010/main" val="2777791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5</a:t>
            </a:fld>
            <a:endParaRPr lang="en-GB"/>
          </a:p>
        </p:txBody>
      </p:sp>
    </p:spTree>
    <p:extLst>
      <p:ext uri="{BB962C8B-B14F-4D97-AF65-F5344CB8AC3E}">
        <p14:creationId xmlns:p14="http://schemas.microsoft.com/office/powerpoint/2010/main" val="1287341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B0C0C"/>
                </a:solidFill>
                <a:effectLst/>
                <a:latin typeface="GDS Transport"/>
              </a:rPr>
              <a:t>Everyone is different, and there is no checklist that can tell us if someone is being radicalised or becoming involved in terrorism. But these signs may mean someone is being radicalised</a:t>
            </a:r>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6</a:t>
            </a:fld>
            <a:endParaRPr lang="en-GB"/>
          </a:p>
        </p:txBody>
      </p:sp>
    </p:spTree>
    <p:extLst>
      <p:ext uri="{BB962C8B-B14F-4D97-AF65-F5344CB8AC3E}">
        <p14:creationId xmlns:p14="http://schemas.microsoft.com/office/powerpoint/2010/main" val="838373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7</a:t>
            </a:fld>
            <a:endParaRPr lang="en-GB"/>
          </a:p>
        </p:txBody>
      </p:sp>
    </p:spTree>
    <p:extLst>
      <p:ext uri="{BB962C8B-B14F-4D97-AF65-F5344CB8AC3E}">
        <p14:creationId xmlns:p14="http://schemas.microsoft.com/office/powerpoint/2010/main" val="2157978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8</a:t>
            </a:fld>
            <a:endParaRPr lang="en-GB"/>
          </a:p>
        </p:txBody>
      </p:sp>
    </p:spTree>
    <p:extLst>
      <p:ext uri="{BB962C8B-B14F-4D97-AF65-F5344CB8AC3E}">
        <p14:creationId xmlns:p14="http://schemas.microsoft.com/office/powerpoint/2010/main" val="24499435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Research carried out by the HM Prison and Probation Service</a:t>
            </a:r>
          </a:p>
        </p:txBody>
      </p:sp>
      <p:sp>
        <p:nvSpPr>
          <p:cNvPr id="4" name="Slide Number Placeholder 3"/>
          <p:cNvSpPr>
            <a:spLocks noGrp="1"/>
          </p:cNvSpPr>
          <p:nvPr>
            <p:ph type="sldNum" sz="quarter" idx="5"/>
          </p:nvPr>
        </p:nvSpPr>
        <p:spPr/>
        <p:txBody>
          <a:bodyPr/>
          <a:lstStyle/>
          <a:p>
            <a:fld id="{E4B2AD13-5E47-45D4-BB8F-8D55A2D923FB}" type="slidenum">
              <a:rPr lang="en-GB" smtClean="0"/>
              <a:t>9</a:t>
            </a:fld>
            <a:endParaRPr lang="en-GB"/>
          </a:p>
        </p:txBody>
      </p:sp>
    </p:spTree>
    <p:extLst>
      <p:ext uri="{BB962C8B-B14F-4D97-AF65-F5344CB8AC3E}">
        <p14:creationId xmlns:p14="http://schemas.microsoft.com/office/powerpoint/2010/main" val="31164956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10</a:t>
            </a:fld>
            <a:endParaRPr lang="en-GB"/>
          </a:p>
        </p:txBody>
      </p:sp>
    </p:spTree>
    <p:extLst>
      <p:ext uri="{BB962C8B-B14F-4D97-AF65-F5344CB8AC3E}">
        <p14:creationId xmlns:p14="http://schemas.microsoft.com/office/powerpoint/2010/main" val="3939148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11</a:t>
            </a:fld>
            <a:endParaRPr lang="en-GB"/>
          </a:p>
        </p:txBody>
      </p:sp>
    </p:spTree>
    <p:extLst>
      <p:ext uri="{BB962C8B-B14F-4D97-AF65-F5344CB8AC3E}">
        <p14:creationId xmlns:p14="http://schemas.microsoft.com/office/powerpoint/2010/main" val="41416985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12</a:t>
            </a:fld>
            <a:endParaRPr lang="en-GB"/>
          </a:p>
        </p:txBody>
      </p:sp>
    </p:spTree>
    <p:extLst>
      <p:ext uri="{BB962C8B-B14F-4D97-AF65-F5344CB8AC3E}">
        <p14:creationId xmlns:p14="http://schemas.microsoft.com/office/powerpoint/2010/main" val="4428043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14</a:t>
            </a:fld>
            <a:endParaRPr lang="en-GB"/>
          </a:p>
        </p:txBody>
      </p:sp>
    </p:spTree>
    <p:extLst>
      <p:ext uri="{BB962C8B-B14F-4D97-AF65-F5344CB8AC3E}">
        <p14:creationId xmlns:p14="http://schemas.microsoft.com/office/powerpoint/2010/main" val="905929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Evidence recovered from his web searches showed an eight-month interest in terrorism, researched Cardiff target sites and concerts. </a:t>
            </a:r>
          </a:p>
          <a:p>
            <a:r>
              <a:rPr lang="en-GB" b="0" i="0" dirty="0">
                <a:solidFill>
                  <a:srgbClr val="141414"/>
                </a:solidFill>
                <a:effectLst/>
                <a:latin typeface="ReithSans"/>
              </a:rPr>
              <a:t>He was given a life sentence with a minimum term of 11 for planning an Islamic State-inspired vehicle attack in Cardiff</a:t>
            </a:r>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15</a:t>
            </a:fld>
            <a:endParaRPr lang="en-GB"/>
          </a:p>
        </p:txBody>
      </p:sp>
    </p:spTree>
    <p:extLst>
      <p:ext uri="{BB962C8B-B14F-4D97-AF65-F5344CB8AC3E}">
        <p14:creationId xmlns:p14="http://schemas.microsoft.com/office/powerpoint/2010/main" val="3932808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1E1E1E"/>
                </a:solidFill>
                <a:effectLst/>
                <a:latin typeface="arial" panose="020B0604020202020204" pitchFamily="34" charset="0"/>
              </a:rPr>
              <a:t>A person guilty of an offence under this section shall be liable—</a:t>
            </a:r>
          </a:p>
          <a:p>
            <a:pPr algn="l"/>
            <a:r>
              <a:rPr lang="en-GB" b="0" i="0" dirty="0">
                <a:solidFill>
                  <a:srgbClr val="1E1E1E"/>
                </a:solidFill>
                <a:effectLst/>
                <a:latin typeface="arial" panose="020B0604020202020204" pitchFamily="34" charset="0"/>
              </a:rPr>
              <a:t>(a)on conviction on indictment, to imprisonment for a term not exceeding  or to a fine, or to both;</a:t>
            </a:r>
          </a:p>
          <a:p>
            <a:pPr algn="l"/>
            <a:r>
              <a:rPr lang="en-GB" b="0" i="0" dirty="0">
                <a:solidFill>
                  <a:srgbClr val="1E1E1E"/>
                </a:solidFill>
                <a:effectLst/>
                <a:latin typeface="arial" panose="020B0604020202020204" pitchFamily="34" charset="0"/>
              </a:rPr>
              <a:t>(b)on summary conviction in England and Wales, to imprisonment for a term not exceeding the general limit in a magistrates’ court</a:t>
            </a:r>
            <a:r>
              <a:rPr lang="en-GB" b="1" i="0" dirty="0">
                <a:solidFill>
                  <a:srgbClr val="000000"/>
                </a:solidFill>
                <a:effectLst/>
                <a:latin typeface="arial" panose="020B0604020202020204" pitchFamily="34" charset="0"/>
              </a:rPr>
              <a:t>]</a:t>
            </a:r>
            <a:r>
              <a:rPr lang="en-GB" b="0" i="0" dirty="0">
                <a:solidFill>
                  <a:srgbClr val="1E1E1E"/>
                </a:solidFill>
                <a:effectLst/>
                <a:latin typeface="arial" panose="020B0604020202020204" pitchFamily="34" charset="0"/>
              </a:rPr>
              <a:t> or to a fine not exceeding the statutory maximum, or to both;</a:t>
            </a:r>
          </a:p>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16</a:t>
            </a:fld>
            <a:endParaRPr lang="en-GB"/>
          </a:p>
        </p:txBody>
      </p:sp>
    </p:spTree>
    <p:extLst>
      <p:ext uri="{BB962C8B-B14F-4D97-AF65-F5344CB8AC3E}">
        <p14:creationId xmlns:p14="http://schemas.microsoft.com/office/powerpoint/2010/main" val="7347275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model outlines how Prevent aims to address ideological causes that lead to radicalisation </a:t>
            </a:r>
          </a:p>
          <a:p>
            <a:endParaRPr lang="en-GB" dirty="0"/>
          </a:p>
          <a:p>
            <a:r>
              <a:rPr lang="en-GB" dirty="0"/>
              <a:t>Early intervention to support those vulnerable to radicalisation</a:t>
            </a:r>
          </a:p>
          <a:p>
            <a:endParaRPr lang="en-GB" dirty="0"/>
          </a:p>
          <a:p>
            <a:r>
              <a:rPr lang="en-GB" dirty="0"/>
              <a:t>Rehabilitation for those already subjected to it. </a:t>
            </a:r>
          </a:p>
          <a:p>
            <a:endParaRPr lang="en-GB" dirty="0"/>
          </a:p>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18</a:t>
            </a:fld>
            <a:endParaRPr lang="en-GB"/>
          </a:p>
        </p:txBody>
      </p:sp>
    </p:spTree>
    <p:extLst>
      <p:ext uri="{BB962C8B-B14F-4D97-AF65-F5344CB8AC3E}">
        <p14:creationId xmlns:p14="http://schemas.microsoft.com/office/powerpoint/2010/main" val="18509860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4B2AD13-5E47-45D4-BB8F-8D55A2D923FB}" type="slidenum">
              <a:rPr lang="en-GB" smtClean="0"/>
              <a:t>19</a:t>
            </a:fld>
            <a:endParaRPr lang="en-GB"/>
          </a:p>
        </p:txBody>
      </p:sp>
    </p:spTree>
    <p:extLst>
      <p:ext uri="{BB962C8B-B14F-4D97-AF65-F5344CB8AC3E}">
        <p14:creationId xmlns:p14="http://schemas.microsoft.com/office/powerpoint/2010/main" val="31712423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21</a:t>
            </a:fld>
            <a:endParaRPr lang="en-GB"/>
          </a:p>
        </p:txBody>
      </p:sp>
    </p:spTree>
    <p:extLst>
      <p:ext uri="{BB962C8B-B14F-4D97-AF65-F5344CB8AC3E}">
        <p14:creationId xmlns:p14="http://schemas.microsoft.com/office/powerpoint/2010/main" val="9243519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4B2AD13-5E47-45D4-BB8F-8D55A2D923FB}" type="slidenum">
              <a:rPr lang="en-GB" smtClean="0"/>
              <a:t>22</a:t>
            </a:fld>
            <a:endParaRPr lang="en-GB"/>
          </a:p>
        </p:txBody>
      </p:sp>
    </p:spTree>
    <p:extLst>
      <p:ext uri="{BB962C8B-B14F-4D97-AF65-F5344CB8AC3E}">
        <p14:creationId xmlns:p14="http://schemas.microsoft.com/office/powerpoint/2010/main" val="2837503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C23E0-BEDE-B9A8-9260-CA41A68401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AA7A7F0-7053-9BFB-DE66-0BA8E10052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8F5ABD-7AEC-3060-6A61-7AC62B750C7B}"/>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5" name="Footer Placeholder 4">
            <a:extLst>
              <a:ext uri="{FF2B5EF4-FFF2-40B4-BE49-F238E27FC236}">
                <a16:creationId xmlns:a16="http://schemas.microsoft.com/office/drawing/2014/main" id="{74E8BFCC-B007-DE25-EC04-9B10D7009D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34219A-2F5C-EA27-A152-80D52734226D}"/>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4053709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6A063-8CC6-10D7-C727-D039BAB49C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6D3217-98E7-7A24-4E79-A93712CFC5B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9E74F9-26EF-D845-ED26-4D37A8AD7FE8}"/>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5" name="Footer Placeholder 4">
            <a:extLst>
              <a:ext uri="{FF2B5EF4-FFF2-40B4-BE49-F238E27FC236}">
                <a16:creationId xmlns:a16="http://schemas.microsoft.com/office/drawing/2014/main" id="{06D8678E-CB0B-0F94-05E6-E7CAA6DE92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659988-20AE-FDDD-C8FE-221D38630375}"/>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240687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C156E-F1B8-C9EC-971F-969F25F7E4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DFA8F67-0CBC-479E-3937-E006BFA215E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3DA19A-07C7-7E05-52B8-BF46DDA0E2B6}"/>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5" name="Footer Placeholder 4">
            <a:extLst>
              <a:ext uri="{FF2B5EF4-FFF2-40B4-BE49-F238E27FC236}">
                <a16:creationId xmlns:a16="http://schemas.microsoft.com/office/drawing/2014/main" id="{7F449C0F-72AE-350A-5804-D6A72AF885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8D1168-B519-31BD-4355-0355360F0FE9}"/>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2484007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E910C-1B86-D541-F864-1FB538CB57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73B918-4350-F3EC-0BF7-9BC2E77DC54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0458748-F917-FEED-75DC-E18221BD573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DB84A3D-78A1-0224-8AA3-B84543CF4CD1}"/>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6" name="Footer Placeholder 5">
            <a:extLst>
              <a:ext uri="{FF2B5EF4-FFF2-40B4-BE49-F238E27FC236}">
                <a16:creationId xmlns:a16="http://schemas.microsoft.com/office/drawing/2014/main" id="{35F1FA96-AA86-2F7D-0B8A-8E0FF3D168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EB591F-51B0-61B1-0D56-5CEB4EC534D6}"/>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1893832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175DE-181C-F4BE-DEC3-F072EEEA16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82B3AA3-DB25-25E9-25BC-82AC2FBC9D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2E9AB8-8CDF-914F-D226-EDD52D475E7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8BCA291-1683-BEEA-10C7-A604617FCB4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268985-322F-D823-54C8-4426754A35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8118D8-BD0D-EDB2-3183-CDDA38F6158E}"/>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8" name="Footer Placeholder 7">
            <a:extLst>
              <a:ext uri="{FF2B5EF4-FFF2-40B4-BE49-F238E27FC236}">
                <a16:creationId xmlns:a16="http://schemas.microsoft.com/office/drawing/2014/main" id="{630A32FA-5583-0B28-390F-A85197CCCEC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608300E-F2E9-737D-47A2-34818D93671C}"/>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21507940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858EE-9EBB-EC64-88A9-A6AEA2BE67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3A6240F-8686-E60A-1745-BCF2E23B5A7D}"/>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4" name="Footer Placeholder 3">
            <a:extLst>
              <a:ext uri="{FF2B5EF4-FFF2-40B4-BE49-F238E27FC236}">
                <a16:creationId xmlns:a16="http://schemas.microsoft.com/office/drawing/2014/main" id="{69A6DC3E-375F-DE74-9A96-46C37748340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21BF64-EC92-A6CD-28FA-B1C8A350A839}"/>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2298901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1FC0FF-69EA-4C63-C1AF-F49A416042FE}"/>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3" name="Footer Placeholder 2">
            <a:extLst>
              <a:ext uri="{FF2B5EF4-FFF2-40B4-BE49-F238E27FC236}">
                <a16:creationId xmlns:a16="http://schemas.microsoft.com/office/drawing/2014/main" id="{62FB274F-BCC4-4521-123D-9D279571C76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F9FB03C-66D6-E098-1C5A-877DF0150E9E}"/>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1779855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26612-C9F5-2D9A-B7CC-2393612EA1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4724881-6409-7405-869B-5361B51738D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23A41BA-614D-12B0-047D-D5C7686958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13BC94-58D1-4154-6EF8-D2C9806B4BB3}"/>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6" name="Footer Placeholder 5">
            <a:extLst>
              <a:ext uri="{FF2B5EF4-FFF2-40B4-BE49-F238E27FC236}">
                <a16:creationId xmlns:a16="http://schemas.microsoft.com/office/drawing/2014/main" id="{2845C59A-BE54-00C6-1837-8D99C24018C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7B8C78-37D6-8B6B-8E42-E1620FBA82C8}"/>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4003791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ECC11-0B8C-0667-6F79-55C8314ADF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7F981D4-D771-6A9A-AE57-953FE83C4D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B0CA019-67E5-3A4C-80E5-17CEBFF843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173D7FE-435F-5B83-8E79-8E6D183C850E}"/>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6" name="Footer Placeholder 5">
            <a:extLst>
              <a:ext uri="{FF2B5EF4-FFF2-40B4-BE49-F238E27FC236}">
                <a16:creationId xmlns:a16="http://schemas.microsoft.com/office/drawing/2014/main" id="{0A66EDA4-F65E-0052-87F6-460008C5F1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A9514B-F91F-630E-CBDA-33E1FFA61278}"/>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3239687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0B119-8CC0-C197-8D30-708305926B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9D0306-628F-6632-8137-AE5CF99733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AD8CB4-1FF9-2CF5-97E2-D11B138A5788}"/>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5" name="Footer Placeholder 4">
            <a:extLst>
              <a:ext uri="{FF2B5EF4-FFF2-40B4-BE49-F238E27FC236}">
                <a16:creationId xmlns:a16="http://schemas.microsoft.com/office/drawing/2014/main" id="{89ED9D80-93F8-74B8-84D3-079A353532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58D007-E64B-923F-79B6-6AD7AA27D3B4}"/>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2278124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C7CBD3-17C5-AB8A-3F95-6A0C34A0B9F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811B98-2771-7BB4-1B59-C2D7424A0CD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16006B-6F01-2D66-1320-B76D9AA0AD60}"/>
              </a:ext>
            </a:extLst>
          </p:cNvPr>
          <p:cNvSpPr>
            <a:spLocks noGrp="1"/>
          </p:cNvSpPr>
          <p:nvPr>
            <p:ph type="dt" sz="half" idx="10"/>
          </p:nvPr>
        </p:nvSpPr>
        <p:spPr/>
        <p:txBody>
          <a:bodyPr/>
          <a:lstStyle/>
          <a:p>
            <a:fld id="{D70FFA9C-825E-4CC6-A078-8B811B32BE36}" type="datetimeFigureOut">
              <a:rPr lang="en-GB" smtClean="0"/>
              <a:t>17/09/2024</a:t>
            </a:fld>
            <a:endParaRPr lang="en-GB"/>
          </a:p>
        </p:txBody>
      </p:sp>
      <p:sp>
        <p:nvSpPr>
          <p:cNvPr id="5" name="Footer Placeholder 4">
            <a:extLst>
              <a:ext uri="{FF2B5EF4-FFF2-40B4-BE49-F238E27FC236}">
                <a16:creationId xmlns:a16="http://schemas.microsoft.com/office/drawing/2014/main" id="{C9835F4B-36AD-A227-05E2-DA32BFB8F2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9F1371-21BA-1369-DEB7-498740DC4EA0}"/>
              </a:ext>
            </a:extLst>
          </p:cNvPr>
          <p:cNvSpPr>
            <a:spLocks noGrp="1"/>
          </p:cNvSpPr>
          <p:nvPr>
            <p:ph type="sldNum" sz="quarter" idx="12"/>
          </p:nvPr>
        </p:nvSpPr>
        <p:spPr/>
        <p:txBody>
          <a:bodyPr/>
          <a:lstStyle/>
          <a:p>
            <a:fld id="{4C2B02DC-FBFA-47D8-B6AC-6C4A665BEC15}" type="slidenum">
              <a:rPr lang="en-GB" smtClean="0"/>
              <a:t>‹#›</a:t>
            </a:fld>
            <a:endParaRPr lang="en-GB"/>
          </a:p>
        </p:txBody>
      </p:sp>
    </p:spTree>
    <p:extLst>
      <p:ext uri="{BB962C8B-B14F-4D97-AF65-F5344CB8AC3E}">
        <p14:creationId xmlns:p14="http://schemas.microsoft.com/office/powerpoint/2010/main" val="110542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30869D-4E46-6002-64EE-07A1F5EC72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613F9E-F44F-C32A-8384-BDCD420798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4F7FD2-F962-BAFF-D2B0-EE4E908ABF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70FFA9C-825E-4CC6-A078-8B811B32BE36}" type="datetimeFigureOut">
              <a:rPr lang="en-GB" smtClean="0"/>
              <a:t>17/09/2024</a:t>
            </a:fld>
            <a:endParaRPr lang="en-GB"/>
          </a:p>
        </p:txBody>
      </p:sp>
      <p:sp>
        <p:nvSpPr>
          <p:cNvPr id="5" name="Footer Placeholder 4">
            <a:extLst>
              <a:ext uri="{FF2B5EF4-FFF2-40B4-BE49-F238E27FC236}">
                <a16:creationId xmlns:a16="http://schemas.microsoft.com/office/drawing/2014/main" id="{9AC7E041-1A3E-FCE4-1E66-314F17B0AE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39FBC7A-3FF0-0CAE-ADE9-11A935BDE6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C2B02DC-FBFA-47D8-B6AC-6C4A665BEC15}" type="slidenum">
              <a:rPr lang="en-GB" smtClean="0"/>
              <a:t>‹#›</a:t>
            </a:fld>
            <a:endParaRPr lang="en-GB"/>
          </a:p>
        </p:txBody>
      </p:sp>
    </p:spTree>
    <p:extLst>
      <p:ext uri="{BB962C8B-B14F-4D97-AF65-F5344CB8AC3E}">
        <p14:creationId xmlns:p14="http://schemas.microsoft.com/office/powerpoint/2010/main" val="3938405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udRpKAlu-Q8?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Otc2eaRY32s?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assets.publishing.service.gov.uk/media/614088c2e90e070442fbdde2/exploring-role-internet-radicalisation.pdf"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hyperlink" Target="https://www.counterterrorism.police.uk/advice-for-young-people/"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6F1F1B9-A7CC-58DE-45D0-C456D2B8EE0F}"/>
              </a:ext>
            </a:extLst>
          </p:cNvPr>
          <p:cNvPicPr>
            <a:picLocks noChangeAspect="1"/>
          </p:cNvPicPr>
          <p:nvPr/>
        </p:nvPicPr>
        <p:blipFill>
          <a:blip r:embed="rId2"/>
          <a:srcRect r="2219"/>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0CC9C73-BCD7-33DC-28C9-937391816172}"/>
              </a:ext>
            </a:extLst>
          </p:cNvPr>
          <p:cNvSpPr>
            <a:spLocks noGrp="1"/>
          </p:cNvSpPr>
          <p:nvPr>
            <p:ph type="ctrTitle"/>
          </p:nvPr>
        </p:nvSpPr>
        <p:spPr>
          <a:xfrm>
            <a:off x="477981" y="1122363"/>
            <a:ext cx="4023360" cy="3204134"/>
          </a:xfrm>
        </p:spPr>
        <p:txBody>
          <a:bodyPr anchor="b">
            <a:normAutofit/>
          </a:bodyPr>
          <a:lstStyle/>
          <a:p>
            <a:pPr algn="l"/>
            <a:r>
              <a:rPr lang="en-GB" sz="4800">
                <a:solidFill>
                  <a:schemeClr val="bg1"/>
                </a:solidFill>
              </a:rPr>
              <a:t>Radicalisation</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464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2BB01-9E28-934C-A6AD-A7D9E3D165AC}"/>
              </a:ext>
            </a:extLst>
          </p:cNvPr>
          <p:cNvSpPr>
            <a:spLocks noGrp="1"/>
          </p:cNvSpPr>
          <p:nvPr>
            <p:ph type="title"/>
          </p:nvPr>
        </p:nvSpPr>
        <p:spPr/>
        <p:txBody>
          <a:bodyPr/>
          <a:lstStyle/>
          <a:p>
            <a:r>
              <a:rPr lang="en-GB" dirty="0"/>
              <a:t>Aims and Objectives</a:t>
            </a:r>
          </a:p>
        </p:txBody>
      </p:sp>
      <p:graphicFrame>
        <p:nvGraphicFramePr>
          <p:cNvPr id="5" name="Content Placeholder 2">
            <a:extLst>
              <a:ext uri="{FF2B5EF4-FFF2-40B4-BE49-F238E27FC236}">
                <a16:creationId xmlns:a16="http://schemas.microsoft.com/office/drawing/2014/main" id="{D4627CEB-E1FE-FD84-CE51-E16A31385CD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8372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042328-5330-8333-2592-5DE73E329DB3}"/>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What is extremism?</a:t>
            </a:r>
          </a:p>
        </p:txBody>
      </p:sp>
      <p:sp>
        <p:nvSpPr>
          <p:cNvPr id="3" name="Content Placeholder 2">
            <a:extLst>
              <a:ext uri="{FF2B5EF4-FFF2-40B4-BE49-F238E27FC236}">
                <a16:creationId xmlns:a16="http://schemas.microsoft.com/office/drawing/2014/main" id="{6D7F858F-16BD-4B94-F8A8-F43896CF2812}"/>
              </a:ext>
            </a:extLst>
          </p:cNvPr>
          <p:cNvSpPr>
            <a:spLocks noGrp="1"/>
          </p:cNvSpPr>
          <p:nvPr>
            <p:ph idx="1"/>
          </p:nvPr>
        </p:nvSpPr>
        <p:spPr>
          <a:xfrm>
            <a:off x="1371599" y="1891970"/>
            <a:ext cx="9724031" cy="4109585"/>
          </a:xfrm>
        </p:spPr>
        <p:txBody>
          <a:bodyPr anchor="ctr">
            <a:normAutofit lnSpcReduction="10000"/>
          </a:bodyPr>
          <a:lstStyle/>
          <a:p>
            <a:pPr marL="0" indent="0">
              <a:buNone/>
            </a:pPr>
            <a:r>
              <a:rPr lang="en-GB" sz="2400" b="0" i="0" dirty="0">
                <a:effectLst/>
                <a:latin typeface="Arial" panose="020B0604020202020204" pitchFamily="34" charset="0"/>
                <a:cs typeface="Arial" panose="020B0604020202020204" pitchFamily="34" charset="0"/>
              </a:rPr>
              <a:t>Extremism is the promotion or advancement of an ideology based on violence, hatred or intolerance, that aims to:</a:t>
            </a:r>
          </a:p>
          <a:p>
            <a:pPr marL="0" indent="0">
              <a:buNone/>
            </a:pPr>
            <a:endParaRPr lang="en-GB" sz="2400" b="0" i="0" dirty="0">
              <a:effectLst/>
              <a:latin typeface="Arial" panose="020B0604020202020204" pitchFamily="34" charset="0"/>
              <a:cs typeface="Arial" panose="020B0604020202020204" pitchFamily="34" charset="0"/>
            </a:endParaRPr>
          </a:p>
          <a:p>
            <a:pPr>
              <a:buFont typeface="+mj-lt"/>
              <a:buAutoNum type="arabicPeriod"/>
            </a:pPr>
            <a:r>
              <a:rPr lang="en-GB" sz="2400" b="0" i="0" dirty="0">
                <a:effectLst/>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N</a:t>
            </a:r>
            <a:r>
              <a:rPr lang="en-GB" sz="2400" b="0" i="0" dirty="0">
                <a:effectLst/>
                <a:latin typeface="Arial" panose="020B0604020202020204" pitchFamily="34" charset="0"/>
                <a:cs typeface="Arial" panose="020B0604020202020204" pitchFamily="34" charset="0"/>
              </a:rPr>
              <a:t>egate or destroy the fundamental rights and freedoms of others; or</a:t>
            </a:r>
          </a:p>
          <a:p>
            <a:pPr>
              <a:buFont typeface="+mj-lt"/>
              <a:buAutoNum type="arabicPeriod"/>
            </a:pPr>
            <a:r>
              <a:rPr lang="en-GB" sz="2400" b="0" i="0" dirty="0">
                <a:effectLst/>
                <a:latin typeface="Arial" panose="020B0604020202020204" pitchFamily="34" charset="0"/>
                <a:cs typeface="Arial" panose="020B0604020202020204" pitchFamily="34" charset="0"/>
              </a:rPr>
              <a:t> Undermine, overturn or replace the UK’s system of liberal parliamentary democracy and democratic rights; or</a:t>
            </a:r>
          </a:p>
          <a:p>
            <a:pPr>
              <a:buFont typeface="+mj-lt"/>
              <a:buAutoNum type="arabicPeriod"/>
            </a:pPr>
            <a:r>
              <a:rPr lang="en-GB" sz="2400" b="0" i="0" dirty="0">
                <a:effectLst/>
                <a:latin typeface="Arial" panose="020B0604020202020204" pitchFamily="34" charset="0"/>
                <a:cs typeface="Arial" panose="020B0604020202020204" pitchFamily="34" charset="0"/>
              </a:rPr>
              <a:t> Intentionally create a permissive environment for others to achieve the results in (1) or (2) </a:t>
            </a:r>
          </a:p>
          <a:p>
            <a:pPr>
              <a:buFont typeface="+mj-lt"/>
              <a:buAutoNum type="arabicPeriod"/>
            </a:pPr>
            <a:endParaRPr lang="en-GB" sz="2400" dirty="0">
              <a:latin typeface="Arial" panose="020B0604020202020204" pitchFamily="34" charset="0"/>
              <a:cs typeface="Arial" panose="020B0604020202020204" pitchFamily="34" charset="0"/>
            </a:endParaRPr>
          </a:p>
          <a:p>
            <a:pPr marL="0" indent="0">
              <a:buNone/>
            </a:pPr>
            <a:r>
              <a:rPr lang="en-GB" sz="2400" b="0" i="0" dirty="0">
                <a:effectLst/>
                <a:latin typeface="Arial" panose="020B0604020202020204" pitchFamily="34" charset="0"/>
                <a:cs typeface="Arial" panose="020B0604020202020204" pitchFamily="34" charset="0"/>
              </a:rPr>
              <a:t>(Home Office, 2024)</a:t>
            </a:r>
          </a:p>
          <a:p>
            <a:pPr marL="0" indent="0">
              <a:buNone/>
            </a:pPr>
            <a:endParaRPr lang="en-GB" sz="2000" dirty="0"/>
          </a:p>
        </p:txBody>
      </p:sp>
    </p:spTree>
    <p:extLst>
      <p:ext uri="{BB962C8B-B14F-4D97-AF65-F5344CB8AC3E}">
        <p14:creationId xmlns:p14="http://schemas.microsoft.com/office/powerpoint/2010/main" val="85322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79E27D9-03C7-44E2-9FF8-15D0C8506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D1B784-E456-DCA4-18CD-3258A09535A8}"/>
              </a:ext>
            </a:extLst>
          </p:cNvPr>
          <p:cNvSpPr>
            <a:spLocks noGrp="1"/>
          </p:cNvSpPr>
          <p:nvPr>
            <p:ph type="title"/>
          </p:nvPr>
        </p:nvSpPr>
        <p:spPr>
          <a:xfrm>
            <a:off x="1136397" y="502021"/>
            <a:ext cx="4959603" cy="1642969"/>
          </a:xfrm>
        </p:spPr>
        <p:txBody>
          <a:bodyPr anchor="b">
            <a:normAutofit/>
          </a:bodyPr>
          <a:lstStyle/>
          <a:p>
            <a:r>
              <a:rPr lang="en-GB" sz="4000"/>
              <a:t>What is terrorism?</a:t>
            </a:r>
          </a:p>
        </p:txBody>
      </p:sp>
      <p:sp>
        <p:nvSpPr>
          <p:cNvPr id="3" name="Content Placeholder 2">
            <a:extLst>
              <a:ext uri="{FF2B5EF4-FFF2-40B4-BE49-F238E27FC236}">
                <a16:creationId xmlns:a16="http://schemas.microsoft.com/office/drawing/2014/main" id="{83943D2A-942B-8D05-51EF-2383E3DB77FC}"/>
              </a:ext>
            </a:extLst>
          </p:cNvPr>
          <p:cNvSpPr>
            <a:spLocks noGrp="1"/>
          </p:cNvSpPr>
          <p:nvPr>
            <p:ph idx="1"/>
          </p:nvPr>
        </p:nvSpPr>
        <p:spPr>
          <a:xfrm>
            <a:off x="1136397" y="2418408"/>
            <a:ext cx="4959603" cy="3522569"/>
          </a:xfrm>
        </p:spPr>
        <p:txBody>
          <a:bodyPr anchor="t">
            <a:normAutofit/>
          </a:bodyPr>
          <a:lstStyle/>
          <a:p>
            <a:pPr marL="0" indent="0">
              <a:buNone/>
            </a:pPr>
            <a:r>
              <a:rPr lang="en-GB" sz="2400" dirty="0">
                <a:latin typeface="Arial" panose="020B0604020202020204" pitchFamily="34" charset="0"/>
                <a:cs typeface="Arial" panose="020B0604020202020204" pitchFamily="34" charset="0"/>
              </a:rPr>
              <a:t>The Terrorism Act 2006 defines </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a:t>
            </a:r>
            <a:r>
              <a:rPr lang="en-GB" sz="2400" b="0" i="0" dirty="0">
                <a:effectLst/>
                <a:latin typeface="Arial" panose="020B0604020202020204" pitchFamily="34" charset="0"/>
                <a:cs typeface="Arial" panose="020B0604020202020204" pitchFamily="34" charset="0"/>
              </a:rPr>
              <a:t>terrorism as an action or threat designed to influence the government or intimidate the public. Its purpose is to advance a political, religious or ideological cause”.</a:t>
            </a:r>
          </a:p>
          <a:p>
            <a:pPr marL="0" indent="0">
              <a:buNone/>
            </a:pPr>
            <a:endParaRPr lang="en-GB" sz="2000" dirty="0">
              <a:latin typeface="GDS Transport"/>
            </a:endParaRPr>
          </a:p>
          <a:p>
            <a:pPr marL="0" indent="0">
              <a:buNone/>
            </a:pPr>
            <a:endParaRPr lang="en-GB" sz="2000" dirty="0"/>
          </a:p>
        </p:txBody>
      </p:sp>
      <p:pic>
        <p:nvPicPr>
          <p:cNvPr id="5" name="Picture 4">
            <a:extLst>
              <a:ext uri="{FF2B5EF4-FFF2-40B4-BE49-F238E27FC236}">
                <a16:creationId xmlns:a16="http://schemas.microsoft.com/office/drawing/2014/main" id="{FED8BA5E-59B3-C6A3-4051-FE7E88EC91EE}"/>
              </a:ext>
            </a:extLst>
          </p:cNvPr>
          <p:cNvPicPr>
            <a:picLocks noChangeAspect="1"/>
          </p:cNvPicPr>
          <p:nvPr/>
        </p:nvPicPr>
        <p:blipFill>
          <a:blip r:embed="rId3"/>
          <a:stretch>
            <a:fillRect/>
          </a:stretch>
        </p:blipFill>
        <p:spPr>
          <a:xfrm>
            <a:off x="6512442" y="1006580"/>
            <a:ext cx="5201023" cy="4431083"/>
          </a:xfrm>
          <a:prstGeom prst="rect">
            <a:avLst/>
          </a:prstGeom>
        </p:spPr>
      </p:pic>
      <p:sp>
        <p:nvSpPr>
          <p:cNvPr id="21" name="Rectangle 20">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6492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A443C7B-646E-D461-E9A5-FC8F140AB094}"/>
              </a:ext>
            </a:extLst>
          </p:cNvPr>
          <p:cNvPicPr>
            <a:picLocks noChangeAspect="1"/>
          </p:cNvPicPr>
          <p:nvPr/>
        </p:nvPicPr>
        <p:blipFill>
          <a:blip r:embed="rId3"/>
          <a:srcRect l="4121" r="-1" b="-1"/>
          <a:stretch/>
        </p:blipFill>
        <p:spPr>
          <a:xfrm>
            <a:off x="2522356" y="10"/>
            <a:ext cx="9669642" cy="6857990"/>
          </a:xfrm>
          <a:prstGeom prst="rect">
            <a:avLst/>
          </a:prstGeom>
        </p:spPr>
      </p:pic>
      <p:sp>
        <p:nvSpPr>
          <p:cNvPr id="15" name="Rectangle 1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523C155-1AFA-667C-3240-55BBF3242D67}"/>
              </a:ext>
            </a:extLst>
          </p:cNvPr>
          <p:cNvSpPr>
            <a:spLocks noGrp="1"/>
          </p:cNvSpPr>
          <p:nvPr>
            <p:ph type="title"/>
          </p:nvPr>
        </p:nvSpPr>
        <p:spPr>
          <a:xfrm>
            <a:off x="838200" y="365125"/>
            <a:ext cx="3822189" cy="1899912"/>
          </a:xfrm>
        </p:spPr>
        <p:txBody>
          <a:bodyPr>
            <a:normAutofit/>
          </a:bodyPr>
          <a:lstStyle/>
          <a:p>
            <a:br>
              <a:rPr lang="en-GB" sz="3100" dirty="0"/>
            </a:br>
            <a:r>
              <a:rPr lang="en-GB" sz="3100" dirty="0"/>
              <a:t>What is radicalisation?</a:t>
            </a:r>
            <a:br>
              <a:rPr lang="en-GB" sz="3100" dirty="0"/>
            </a:br>
            <a:endParaRPr lang="en-GB" sz="3100" dirty="0"/>
          </a:p>
        </p:txBody>
      </p:sp>
      <p:sp>
        <p:nvSpPr>
          <p:cNvPr id="3" name="Content Placeholder 2">
            <a:extLst>
              <a:ext uri="{FF2B5EF4-FFF2-40B4-BE49-F238E27FC236}">
                <a16:creationId xmlns:a16="http://schemas.microsoft.com/office/drawing/2014/main" id="{D9133EA4-E088-808D-C8B0-40339949D5B3}"/>
              </a:ext>
            </a:extLst>
          </p:cNvPr>
          <p:cNvSpPr>
            <a:spLocks noGrp="1"/>
          </p:cNvSpPr>
          <p:nvPr>
            <p:ph idx="1"/>
          </p:nvPr>
        </p:nvSpPr>
        <p:spPr>
          <a:xfrm>
            <a:off x="838200" y="2434201"/>
            <a:ext cx="3822189" cy="3742762"/>
          </a:xfrm>
        </p:spPr>
        <p:txBody>
          <a:bodyPr>
            <a:normAutofit/>
          </a:bodyPr>
          <a:lstStyle/>
          <a:p>
            <a:pPr marL="0" indent="0">
              <a:buNone/>
            </a:pPr>
            <a:r>
              <a:rPr lang="en-GB" sz="2400" dirty="0">
                <a:latin typeface="Arial" panose="020B0604020202020204" pitchFamily="34" charset="0"/>
                <a:cs typeface="Arial" panose="020B0604020202020204" pitchFamily="34" charset="0"/>
              </a:rPr>
              <a:t>Radicalisation is the process that takes place when an individual develops extreme views or beliefs that support terrorist groups or activities. </a:t>
            </a:r>
          </a:p>
        </p:txBody>
      </p:sp>
    </p:spTree>
    <p:extLst>
      <p:ext uri="{BB962C8B-B14F-4D97-AF65-F5344CB8AC3E}">
        <p14:creationId xmlns:p14="http://schemas.microsoft.com/office/powerpoint/2010/main" val="829925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E954DA-AB11-D7D6-C44A-145ADDBF715C}"/>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Signs of radicalisation</a:t>
            </a:r>
          </a:p>
        </p:txBody>
      </p:sp>
      <p:graphicFrame>
        <p:nvGraphicFramePr>
          <p:cNvPr id="5" name="Content Placeholder 2">
            <a:extLst>
              <a:ext uri="{FF2B5EF4-FFF2-40B4-BE49-F238E27FC236}">
                <a16:creationId xmlns:a16="http://schemas.microsoft.com/office/drawing/2014/main" id="{6A78883B-1883-CFED-7902-8856C4EE1713}"/>
              </a:ext>
            </a:extLst>
          </p:cNvPr>
          <p:cNvGraphicFramePr>
            <a:graphicFrameLocks noGrp="1"/>
          </p:cNvGraphicFramePr>
          <p:nvPr>
            <p:ph idx="1"/>
            <p:extLst>
              <p:ext uri="{D42A27DB-BD31-4B8C-83A1-F6EECF244321}">
                <p14:modId xmlns:p14="http://schemas.microsoft.com/office/powerpoint/2010/main" val="2552177867"/>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76116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6045D-C4F5-BB5F-839F-48F15D59AFD8}"/>
              </a:ext>
            </a:extLst>
          </p:cNvPr>
          <p:cNvSpPr>
            <a:spLocks noGrp="1"/>
          </p:cNvSpPr>
          <p:nvPr>
            <p:ph type="title"/>
          </p:nvPr>
        </p:nvSpPr>
        <p:spPr/>
        <p:txBody>
          <a:bodyPr/>
          <a:lstStyle/>
          <a:p>
            <a:r>
              <a:rPr lang="en-GB" dirty="0"/>
              <a:t>Terrorism Act 2000</a:t>
            </a:r>
          </a:p>
        </p:txBody>
      </p:sp>
      <p:sp>
        <p:nvSpPr>
          <p:cNvPr id="3" name="Content Placeholder 2">
            <a:extLst>
              <a:ext uri="{FF2B5EF4-FFF2-40B4-BE49-F238E27FC236}">
                <a16:creationId xmlns:a16="http://schemas.microsoft.com/office/drawing/2014/main" id="{B59DB400-7A68-D0F0-DCF9-4196C71EC6EB}"/>
              </a:ext>
            </a:extLst>
          </p:cNvPr>
          <p:cNvSpPr>
            <a:spLocks noGrp="1"/>
          </p:cNvSpPr>
          <p:nvPr>
            <p:ph idx="1"/>
          </p:nvPr>
        </p:nvSpPr>
        <p:spPr/>
        <p:txBody>
          <a:bodyPr>
            <a:normAutofit lnSpcReduction="10000"/>
          </a:bodyPr>
          <a:lstStyle/>
          <a:p>
            <a:pPr marL="0" indent="0">
              <a:buNone/>
            </a:pPr>
            <a:r>
              <a:rPr lang="en-GB" b="0" i="0" dirty="0">
                <a:effectLst/>
                <a:latin typeface="Arial" panose="020B0604020202020204" pitchFamily="34" charset="0"/>
                <a:cs typeface="Arial" panose="020B0604020202020204" pitchFamily="34" charset="0"/>
              </a:rPr>
              <a:t>The Terrorism Act 2000 defines terrorism, both in and outside of the UK, as the use or threat of one or more specific actions: </a:t>
            </a:r>
          </a:p>
          <a:p>
            <a:pPr marL="0" indent="0">
              <a:buNone/>
            </a:pPr>
            <a:r>
              <a:rPr lang="en-GB" b="0" i="0" dirty="0">
                <a:effectLst/>
                <a:latin typeface="Arial" panose="020B0604020202020204" pitchFamily="34" charset="0"/>
                <a:cs typeface="Arial" panose="020B0604020202020204" pitchFamily="34" charset="0"/>
              </a:rPr>
              <a:t>serious violence against a person;</a:t>
            </a:r>
          </a:p>
          <a:p>
            <a:r>
              <a:rPr lang="en-GB" b="0" i="0" dirty="0">
                <a:effectLst/>
                <a:latin typeface="Arial" panose="020B0604020202020204" pitchFamily="34" charset="0"/>
                <a:cs typeface="Arial" panose="020B0604020202020204" pitchFamily="34" charset="0"/>
              </a:rPr>
              <a:t>serious damage to property;</a:t>
            </a:r>
          </a:p>
          <a:p>
            <a:r>
              <a:rPr lang="en-GB" b="0" i="0" dirty="0">
                <a:effectLst/>
                <a:latin typeface="Arial" panose="020B0604020202020204" pitchFamily="34" charset="0"/>
                <a:cs typeface="Arial" panose="020B0604020202020204" pitchFamily="34" charset="0"/>
              </a:rPr>
              <a:t>endangering a person's life (other than that of the person committing the action);</a:t>
            </a:r>
          </a:p>
          <a:p>
            <a:r>
              <a:rPr lang="en-GB" b="0" i="0" dirty="0">
                <a:effectLst/>
                <a:latin typeface="Arial" panose="020B0604020202020204" pitchFamily="34" charset="0"/>
                <a:cs typeface="Arial" panose="020B0604020202020204" pitchFamily="34" charset="0"/>
              </a:rPr>
              <a:t>creating a serious risk to the health or safety of the public or a section of the public; and</a:t>
            </a:r>
          </a:p>
          <a:p>
            <a:r>
              <a:rPr lang="en-GB" b="0" i="0" dirty="0">
                <a:effectLst/>
                <a:latin typeface="Arial" panose="020B0604020202020204" pitchFamily="34" charset="0"/>
                <a:cs typeface="Arial" panose="020B0604020202020204" pitchFamily="34" charset="0"/>
              </a:rPr>
              <a:t>action designed to seriously interfere with or seriously to disrupt an electronic system.</a:t>
            </a:r>
          </a:p>
          <a:p>
            <a:endParaRPr lang="en-GB" dirty="0"/>
          </a:p>
        </p:txBody>
      </p:sp>
    </p:spTree>
    <p:extLst>
      <p:ext uri="{BB962C8B-B14F-4D97-AF65-F5344CB8AC3E}">
        <p14:creationId xmlns:p14="http://schemas.microsoft.com/office/powerpoint/2010/main" val="4156102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1134C-5BFD-9B98-36D9-A02FB7718819}"/>
              </a:ext>
            </a:extLst>
          </p:cNvPr>
          <p:cNvSpPr>
            <a:spLocks noGrp="1"/>
          </p:cNvSpPr>
          <p:nvPr>
            <p:ph type="title"/>
          </p:nvPr>
        </p:nvSpPr>
        <p:spPr/>
        <p:txBody>
          <a:bodyPr/>
          <a:lstStyle/>
          <a:p>
            <a:r>
              <a:rPr lang="en-GB" dirty="0"/>
              <a:t>Statistics</a:t>
            </a:r>
          </a:p>
        </p:txBody>
      </p:sp>
      <p:graphicFrame>
        <p:nvGraphicFramePr>
          <p:cNvPr id="5" name="Content Placeholder 2">
            <a:extLst>
              <a:ext uri="{FF2B5EF4-FFF2-40B4-BE49-F238E27FC236}">
                <a16:creationId xmlns:a16="http://schemas.microsoft.com/office/drawing/2014/main" id="{3828CEA5-51C3-B709-36EE-D0D3316F205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71954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98E4C1F-82BE-E48F-56D0-61F0498307B5}"/>
              </a:ext>
            </a:extLst>
          </p:cNvPr>
          <p:cNvPicPr>
            <a:picLocks noChangeAspect="1"/>
          </p:cNvPicPr>
          <p:nvPr/>
        </p:nvPicPr>
        <p:blipFill>
          <a:blip r:embed="rId3"/>
          <a:srcRect l="63" r="4409" b="-1"/>
          <a:stretch/>
        </p:blipFill>
        <p:spPr>
          <a:xfrm>
            <a:off x="2522356"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AD7DA14-8F7E-3D5E-1810-A0E2E0E8D3D7}"/>
              </a:ext>
            </a:extLst>
          </p:cNvPr>
          <p:cNvSpPr>
            <a:spLocks noGrp="1"/>
          </p:cNvSpPr>
          <p:nvPr>
            <p:ph type="title"/>
          </p:nvPr>
        </p:nvSpPr>
        <p:spPr>
          <a:xfrm>
            <a:off x="838200" y="365125"/>
            <a:ext cx="3822189" cy="1899912"/>
          </a:xfrm>
        </p:spPr>
        <p:txBody>
          <a:bodyPr>
            <a:normAutofit/>
          </a:bodyPr>
          <a:lstStyle/>
          <a:p>
            <a:r>
              <a:rPr lang="en-GB" sz="4000"/>
              <a:t>Research findings</a:t>
            </a:r>
          </a:p>
        </p:txBody>
      </p:sp>
      <p:sp>
        <p:nvSpPr>
          <p:cNvPr id="3" name="Content Placeholder 2">
            <a:extLst>
              <a:ext uri="{FF2B5EF4-FFF2-40B4-BE49-F238E27FC236}">
                <a16:creationId xmlns:a16="http://schemas.microsoft.com/office/drawing/2014/main" id="{B30C4659-72E5-87A3-F1D1-9D07D719DBE8}"/>
              </a:ext>
            </a:extLst>
          </p:cNvPr>
          <p:cNvSpPr>
            <a:spLocks noGrp="1"/>
          </p:cNvSpPr>
          <p:nvPr>
            <p:ph idx="1"/>
          </p:nvPr>
        </p:nvSpPr>
        <p:spPr>
          <a:xfrm>
            <a:off x="838200" y="2434201"/>
            <a:ext cx="3822189" cy="3742762"/>
          </a:xfrm>
        </p:spPr>
        <p:txBody>
          <a:bodyPr>
            <a:noAutofit/>
          </a:bodyPr>
          <a:lstStyle/>
          <a:p>
            <a:pPr marL="0" indent="0">
              <a:buNone/>
            </a:pPr>
            <a:r>
              <a:rPr lang="en-GB" sz="2400" dirty="0"/>
              <a:t>The internet appears to play a prominent role with the radicalisation process. </a:t>
            </a:r>
          </a:p>
          <a:p>
            <a:pPr marL="0" indent="0">
              <a:buNone/>
            </a:pPr>
            <a:r>
              <a:rPr lang="en-GB" sz="2400" dirty="0"/>
              <a:t>There has been a move from specific extremist websites to the use of open social media.</a:t>
            </a:r>
          </a:p>
          <a:p>
            <a:pPr marL="0" indent="0">
              <a:buNone/>
            </a:pPr>
            <a:r>
              <a:rPr lang="en-GB" sz="2400" dirty="0"/>
              <a:t>The widespread use of the internet has led to increased risks relating to extremism. </a:t>
            </a:r>
          </a:p>
        </p:txBody>
      </p:sp>
    </p:spTree>
    <p:extLst>
      <p:ext uri="{BB962C8B-B14F-4D97-AF65-F5344CB8AC3E}">
        <p14:creationId xmlns:p14="http://schemas.microsoft.com/office/powerpoint/2010/main" val="31612993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6BEF118-0FC1-8897-0D64-9FF50A28D017}"/>
              </a:ext>
            </a:extLst>
          </p:cNvPr>
          <p:cNvPicPr>
            <a:picLocks noChangeAspect="1"/>
          </p:cNvPicPr>
          <p:nvPr/>
        </p:nvPicPr>
        <p:blipFill>
          <a:blip r:embed="rId3"/>
          <a:srcRect r="10571" b="-1"/>
          <a:stretch/>
        </p:blipFill>
        <p:spPr>
          <a:xfrm>
            <a:off x="3523488" y="10"/>
            <a:ext cx="8668512" cy="6857990"/>
          </a:xfrm>
          <a:prstGeom prst="rect">
            <a:avLst/>
          </a:prstGeom>
        </p:spPr>
      </p:pic>
      <p:sp>
        <p:nvSpPr>
          <p:cNvPr id="12" name="Rectangle 11">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441D0E8-3A6E-899D-E0CC-F6842F96C53C}"/>
              </a:ext>
            </a:extLst>
          </p:cNvPr>
          <p:cNvSpPr>
            <a:spLocks noGrp="1"/>
          </p:cNvSpPr>
          <p:nvPr>
            <p:ph type="title"/>
          </p:nvPr>
        </p:nvSpPr>
        <p:spPr>
          <a:xfrm>
            <a:off x="371094" y="1161288"/>
            <a:ext cx="3438144" cy="1124712"/>
          </a:xfrm>
        </p:spPr>
        <p:txBody>
          <a:bodyPr anchor="b">
            <a:normAutofit/>
          </a:bodyPr>
          <a:lstStyle/>
          <a:p>
            <a:r>
              <a:rPr lang="en-GB" sz="2800"/>
              <a:t>Terrorism content</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08170F2-9D37-A5C6-1078-9FDAD27FE8E0}"/>
              </a:ext>
            </a:extLst>
          </p:cNvPr>
          <p:cNvSpPr>
            <a:spLocks noGrp="1"/>
          </p:cNvSpPr>
          <p:nvPr>
            <p:ph idx="1"/>
          </p:nvPr>
        </p:nvSpPr>
        <p:spPr>
          <a:xfrm>
            <a:off x="371094" y="2718054"/>
            <a:ext cx="5078236" cy="3207258"/>
          </a:xfrm>
        </p:spPr>
        <p:txBody>
          <a:bodyPr anchor="t">
            <a:noAutofit/>
          </a:bodyPr>
          <a:lstStyle/>
          <a:p>
            <a:r>
              <a:rPr lang="en-GB" sz="2400" b="0" i="0" dirty="0">
                <a:effectLst/>
                <a:latin typeface="GDS Transport"/>
              </a:rPr>
              <a:t>Online terrorism content is any content which, by uploading it or otherwise making it available to others online, a person is committing an offence under UK terrorism laws.</a:t>
            </a:r>
          </a:p>
          <a:p>
            <a:r>
              <a:rPr lang="en-GB" sz="2400" dirty="0">
                <a:latin typeface="GDS Transport"/>
              </a:rPr>
              <a:t>Includes videos, images (including GIFs), voice recordings, posters.</a:t>
            </a:r>
          </a:p>
          <a:p>
            <a:r>
              <a:rPr lang="en-GB" sz="2400" dirty="0"/>
              <a:t>Terrorist Operated Websites (TOW) set up for recruitment purposes and to share extremist content. </a:t>
            </a:r>
          </a:p>
        </p:txBody>
      </p:sp>
    </p:spTree>
    <p:extLst>
      <p:ext uri="{BB962C8B-B14F-4D97-AF65-F5344CB8AC3E}">
        <p14:creationId xmlns:p14="http://schemas.microsoft.com/office/powerpoint/2010/main" val="1392979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5CBDDC-3D2D-3972-7FC5-4A2AC4CD4965}"/>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Who is targeted?</a:t>
            </a:r>
          </a:p>
        </p:txBody>
      </p:sp>
      <p:sp>
        <p:nvSpPr>
          <p:cNvPr id="3" name="Content Placeholder 2">
            <a:extLst>
              <a:ext uri="{FF2B5EF4-FFF2-40B4-BE49-F238E27FC236}">
                <a16:creationId xmlns:a16="http://schemas.microsoft.com/office/drawing/2014/main" id="{76CF6BA4-955A-1E99-E3A6-21592F8698F9}"/>
              </a:ext>
            </a:extLst>
          </p:cNvPr>
          <p:cNvSpPr>
            <a:spLocks noGrp="1"/>
          </p:cNvSpPr>
          <p:nvPr>
            <p:ph idx="1"/>
          </p:nvPr>
        </p:nvSpPr>
        <p:spPr>
          <a:xfrm>
            <a:off x="459351" y="902044"/>
            <a:ext cx="10636280" cy="5099512"/>
          </a:xfrm>
        </p:spPr>
        <p:txBody>
          <a:bodyPr anchor="ctr">
            <a:normAutofit fontScale="77500" lnSpcReduction="20000"/>
          </a:bodyPr>
          <a:lstStyle/>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Anyone can be radicalised.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Teenagers and young people are at greater risk – this may because of identity struggles.</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Contact online from an extremist group may provide a sense of belonging.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They are “pulled” towards the sense of community and united goals.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Radicalisers are trained to identify people who maybe be vulnerable (Action Counter Terrorism, 2024)</a:t>
            </a: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96850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BB65B4-F899-5BAF-D642-5D87BA09FCC4}"/>
              </a:ext>
            </a:extLst>
          </p:cNvPr>
          <p:cNvSpPr>
            <a:spLocks noGrp="1"/>
          </p:cNvSpPr>
          <p:nvPr>
            <p:ph type="title"/>
          </p:nvPr>
        </p:nvSpPr>
        <p:spPr>
          <a:xfrm>
            <a:off x="699713" y="248038"/>
            <a:ext cx="7063721" cy="1159200"/>
          </a:xfrm>
        </p:spPr>
        <p:txBody>
          <a:bodyPr vert="horz" lIns="91440" tIns="45720" rIns="91440" bIns="45720" rtlCol="0" anchor="ctr">
            <a:normAutofit/>
          </a:bodyPr>
          <a:lstStyle/>
          <a:p>
            <a:r>
              <a:rPr lang="en-US" sz="4000" kern="1200">
                <a:solidFill>
                  <a:srgbClr val="FFFFFF"/>
                </a:solidFill>
                <a:latin typeface="+mj-lt"/>
                <a:ea typeface="+mj-ea"/>
                <a:cs typeface="+mj-cs"/>
              </a:rPr>
              <a:t>Radicalisation process</a:t>
            </a:r>
          </a:p>
        </p:txBody>
      </p:sp>
      <p:pic>
        <p:nvPicPr>
          <p:cNvPr id="5" name="Content Placeholder 4">
            <a:extLst>
              <a:ext uri="{FF2B5EF4-FFF2-40B4-BE49-F238E27FC236}">
                <a16:creationId xmlns:a16="http://schemas.microsoft.com/office/drawing/2014/main" id="{4EF42673-E3B4-0F87-D5D8-C259B1C237F8}"/>
              </a:ext>
            </a:extLst>
          </p:cNvPr>
          <p:cNvPicPr>
            <a:picLocks noGrp="1" noChangeAspect="1"/>
          </p:cNvPicPr>
          <p:nvPr>
            <p:ph idx="1"/>
          </p:nvPr>
        </p:nvPicPr>
        <p:blipFill>
          <a:blip r:embed="rId3"/>
          <a:stretch>
            <a:fillRect/>
          </a:stretch>
        </p:blipFill>
        <p:spPr>
          <a:xfrm>
            <a:off x="432225" y="1969341"/>
            <a:ext cx="11327549" cy="4446063"/>
          </a:xfrm>
          <a:prstGeom prst="rect">
            <a:avLst/>
          </a:prstGeom>
        </p:spPr>
      </p:pic>
    </p:spTree>
    <p:extLst>
      <p:ext uri="{BB962C8B-B14F-4D97-AF65-F5344CB8AC3E}">
        <p14:creationId xmlns:p14="http://schemas.microsoft.com/office/powerpoint/2010/main" val="696611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37619-FAF1-B172-B75F-66BFAE7FCBEA}"/>
              </a:ext>
            </a:extLst>
          </p:cNvPr>
          <p:cNvSpPr>
            <a:spLocks noGrp="1"/>
          </p:cNvSpPr>
          <p:nvPr>
            <p:ph type="title"/>
          </p:nvPr>
        </p:nvSpPr>
        <p:spPr/>
        <p:txBody>
          <a:bodyPr/>
          <a:lstStyle/>
          <a:p>
            <a:r>
              <a:rPr lang="en-GB" dirty="0"/>
              <a:t>Radicalisation case example</a:t>
            </a:r>
          </a:p>
        </p:txBody>
      </p:sp>
      <p:pic>
        <p:nvPicPr>
          <p:cNvPr id="4" name="Online Media 3" title="The young man who was radicalised until Prevent prised him away from the far-right extremists">
            <a:hlinkClick r:id="" action="ppaction://media"/>
            <a:extLst>
              <a:ext uri="{FF2B5EF4-FFF2-40B4-BE49-F238E27FC236}">
                <a16:creationId xmlns:a16="http://schemas.microsoft.com/office/drawing/2014/main" id="{40B88F0C-4536-34D1-F99D-2F3FDA92B446}"/>
              </a:ext>
            </a:extLst>
          </p:cNvPr>
          <p:cNvPicPr>
            <a:picLocks noGrp="1" noRot="1" noChangeAspect="1"/>
          </p:cNvPicPr>
          <p:nvPr>
            <p:ph idx="1"/>
            <a:videoFile r:link="rId1"/>
          </p:nvPr>
        </p:nvPicPr>
        <p:blipFill>
          <a:blip r:embed="rId3"/>
          <a:stretch>
            <a:fillRect/>
          </a:stretch>
        </p:blipFill>
        <p:spPr>
          <a:xfrm>
            <a:off x="2241550" y="1825625"/>
            <a:ext cx="7707313" cy="4351338"/>
          </a:xfrm>
          <a:prstGeom prst="rect">
            <a:avLst/>
          </a:prstGeom>
        </p:spPr>
      </p:pic>
    </p:spTree>
    <p:extLst>
      <p:ext uri="{BB962C8B-B14F-4D97-AF65-F5344CB8AC3E}">
        <p14:creationId xmlns:p14="http://schemas.microsoft.com/office/powerpoint/2010/main" val="164511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9477870-C64A-4E35-8F2F-05B7114F3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ccent">
            <a:extLst>
              <a:ext uri="{FF2B5EF4-FFF2-40B4-BE49-F238E27FC236}">
                <a16:creationId xmlns:a16="http://schemas.microsoft.com/office/drawing/2014/main" id="{8AEA628B-C8FF-4D0B-B111-F101F580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320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42663BD0-064C-40FC-A331-F49FCA9536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850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280A2D8E-2F64-2BD2-AFF4-F02028D9C2A6}"/>
              </a:ext>
            </a:extLst>
          </p:cNvPr>
          <p:cNvSpPr>
            <a:spLocks noGrp="1"/>
          </p:cNvSpPr>
          <p:nvPr>
            <p:ph idx="1"/>
          </p:nvPr>
        </p:nvSpPr>
        <p:spPr>
          <a:xfrm>
            <a:off x="615458" y="1754659"/>
            <a:ext cx="6268770" cy="4426685"/>
          </a:xfrm>
        </p:spPr>
        <p:txBody>
          <a:bodyPr>
            <a:normAutofit/>
          </a:bodyPr>
          <a:lstStyle/>
          <a:p>
            <a:pPr marL="0" indent="0">
              <a:buNone/>
            </a:pPr>
            <a:r>
              <a:rPr lang="en-GB" sz="2400" dirty="0"/>
              <a:t>The extent of internet use promoting radicalisation and terrorism has been described as </a:t>
            </a:r>
          </a:p>
          <a:p>
            <a:pPr marL="0" indent="0">
              <a:buNone/>
            </a:pPr>
            <a:endParaRPr lang="en-GB" sz="2400" dirty="0"/>
          </a:p>
          <a:p>
            <a:pPr marL="0" indent="0">
              <a:buNone/>
            </a:pPr>
            <a:r>
              <a:rPr lang="en-GB" sz="2400" dirty="0"/>
              <a:t>“…one of the greatest threats that countries including the UK face” </a:t>
            </a:r>
          </a:p>
          <a:p>
            <a:pPr marL="0" indent="0">
              <a:buNone/>
            </a:pPr>
            <a:endParaRPr lang="en-GB" sz="2400" dirty="0"/>
          </a:p>
          <a:p>
            <a:pPr marL="0" indent="0">
              <a:buNone/>
            </a:pPr>
            <a:r>
              <a:rPr lang="en-GB" sz="2400" dirty="0"/>
              <a:t>(UK House of Commons Home Affairs Committee, 2017)</a:t>
            </a:r>
          </a:p>
        </p:txBody>
      </p:sp>
      <p:pic>
        <p:nvPicPr>
          <p:cNvPr id="6" name="Picture 5">
            <a:extLst>
              <a:ext uri="{FF2B5EF4-FFF2-40B4-BE49-F238E27FC236}">
                <a16:creationId xmlns:a16="http://schemas.microsoft.com/office/drawing/2014/main" id="{3A35DD82-59D8-EC6C-97B1-C4D0CD2928C8}"/>
              </a:ext>
            </a:extLst>
          </p:cNvPr>
          <p:cNvPicPr>
            <a:picLocks noChangeAspect="1"/>
          </p:cNvPicPr>
          <p:nvPr/>
        </p:nvPicPr>
        <p:blipFill>
          <a:blip r:embed="rId3"/>
          <a:srcRect r="4151"/>
          <a:stretch/>
        </p:blipFill>
        <p:spPr>
          <a:xfrm>
            <a:off x="7684006" y="10"/>
            <a:ext cx="4507993" cy="6857990"/>
          </a:xfrm>
          <a:prstGeom prst="rect">
            <a:avLst/>
          </a:prstGeom>
        </p:spPr>
      </p:pic>
    </p:spTree>
    <p:extLst>
      <p:ext uri="{BB962C8B-B14F-4D97-AF65-F5344CB8AC3E}">
        <p14:creationId xmlns:p14="http://schemas.microsoft.com/office/powerpoint/2010/main" val="25516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4DF55BE-B4AB-4BA1-BDE1-E9F7FB3F11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AAF1C5-133E-960F-1B49-20424F32A2A4}"/>
              </a:ext>
            </a:extLst>
          </p:cNvPr>
          <p:cNvSpPr>
            <a:spLocks noGrp="1"/>
          </p:cNvSpPr>
          <p:nvPr>
            <p:ph type="title"/>
          </p:nvPr>
        </p:nvSpPr>
        <p:spPr>
          <a:xfrm>
            <a:off x="841249" y="539578"/>
            <a:ext cx="5981278" cy="1684638"/>
          </a:xfrm>
        </p:spPr>
        <p:txBody>
          <a:bodyPr>
            <a:normAutofit/>
          </a:bodyPr>
          <a:lstStyle/>
          <a:p>
            <a:r>
              <a:rPr lang="en-GB" sz="4000"/>
              <a:t>Case Study – Lloyd Gunton 2018</a:t>
            </a:r>
          </a:p>
        </p:txBody>
      </p:sp>
      <p:sp>
        <p:nvSpPr>
          <p:cNvPr id="3" name="Content Placeholder 2">
            <a:extLst>
              <a:ext uri="{FF2B5EF4-FFF2-40B4-BE49-F238E27FC236}">
                <a16:creationId xmlns:a16="http://schemas.microsoft.com/office/drawing/2014/main" id="{6B760375-7E3A-7D57-8A6A-05DFF278EDCC}"/>
              </a:ext>
            </a:extLst>
          </p:cNvPr>
          <p:cNvSpPr>
            <a:spLocks noGrp="1"/>
          </p:cNvSpPr>
          <p:nvPr>
            <p:ph idx="1"/>
          </p:nvPr>
        </p:nvSpPr>
        <p:spPr>
          <a:xfrm>
            <a:off x="838201" y="2409568"/>
            <a:ext cx="5981278" cy="3690551"/>
          </a:xfrm>
        </p:spPr>
        <p:txBody>
          <a:bodyPr>
            <a:normAutofit/>
          </a:bodyPr>
          <a:lstStyle/>
          <a:p>
            <a:r>
              <a:rPr lang="en-GB" sz="2000" dirty="0">
                <a:latin typeface="ReithSans"/>
              </a:rPr>
              <a:t>Radicalised online </a:t>
            </a:r>
          </a:p>
          <a:p>
            <a:r>
              <a:rPr lang="en-GB" sz="2000" dirty="0">
                <a:latin typeface="ReithSans"/>
              </a:rPr>
              <a:t>From Cardiff, planned a “lone wolf” attack in the name of Islam. </a:t>
            </a:r>
          </a:p>
          <a:p>
            <a:r>
              <a:rPr lang="en-GB" sz="2000" dirty="0">
                <a:latin typeface="ReithSans"/>
              </a:rPr>
              <a:t>Posted social media content supporting Al- Qaeda. </a:t>
            </a:r>
          </a:p>
          <a:p>
            <a:r>
              <a:rPr lang="en-GB" sz="2000" dirty="0">
                <a:latin typeface="ReithSans"/>
              </a:rPr>
              <a:t>Posted photos encouraging attacks in Cardiff.</a:t>
            </a:r>
          </a:p>
          <a:p>
            <a:r>
              <a:rPr lang="en-GB" sz="2000" dirty="0">
                <a:latin typeface="ReithSans"/>
              </a:rPr>
              <a:t>His laptop contacted IS propaganda. </a:t>
            </a:r>
          </a:p>
          <a:p>
            <a:r>
              <a:rPr lang="en-GB" sz="2000" dirty="0">
                <a:latin typeface="ReithSans"/>
              </a:rPr>
              <a:t>He had searched You Tube for terrorist videos. </a:t>
            </a:r>
          </a:p>
          <a:p>
            <a:r>
              <a:rPr lang="en-GB" sz="2000" dirty="0">
                <a:latin typeface="ReithSans"/>
              </a:rPr>
              <a:t>A martyrdom letter was recovered alongside weapons in his bedroom. </a:t>
            </a:r>
            <a:endParaRPr lang="en-GB" sz="2000" dirty="0"/>
          </a:p>
        </p:txBody>
      </p:sp>
      <p:pic>
        <p:nvPicPr>
          <p:cNvPr id="5" name="Picture 4">
            <a:extLst>
              <a:ext uri="{FF2B5EF4-FFF2-40B4-BE49-F238E27FC236}">
                <a16:creationId xmlns:a16="http://schemas.microsoft.com/office/drawing/2014/main" id="{6D22F1E3-9C1F-88DC-2DD7-B0666EDAE318}"/>
              </a:ext>
            </a:extLst>
          </p:cNvPr>
          <p:cNvPicPr>
            <a:picLocks noChangeAspect="1"/>
          </p:cNvPicPr>
          <p:nvPr/>
        </p:nvPicPr>
        <p:blipFill>
          <a:blip r:embed="rId3"/>
          <a:stretch>
            <a:fillRect/>
          </a:stretch>
        </p:blipFill>
        <p:spPr>
          <a:xfrm>
            <a:off x="6980578" y="433396"/>
            <a:ext cx="4810874" cy="2537736"/>
          </a:xfrm>
          <a:prstGeom prst="rect">
            <a:avLst/>
          </a:prstGeom>
        </p:spPr>
      </p:pic>
      <p:pic>
        <p:nvPicPr>
          <p:cNvPr id="7" name="Picture 6">
            <a:extLst>
              <a:ext uri="{FF2B5EF4-FFF2-40B4-BE49-F238E27FC236}">
                <a16:creationId xmlns:a16="http://schemas.microsoft.com/office/drawing/2014/main" id="{0EAD9BA9-E738-2A60-FD23-704127B99BCA}"/>
              </a:ext>
            </a:extLst>
          </p:cNvPr>
          <p:cNvPicPr>
            <a:picLocks noChangeAspect="1"/>
          </p:cNvPicPr>
          <p:nvPr/>
        </p:nvPicPr>
        <p:blipFill>
          <a:blip r:embed="rId4"/>
          <a:stretch>
            <a:fillRect/>
          </a:stretch>
        </p:blipFill>
        <p:spPr>
          <a:xfrm>
            <a:off x="7418231" y="3236561"/>
            <a:ext cx="3935568" cy="3138616"/>
          </a:xfrm>
          <a:prstGeom prst="rect">
            <a:avLst/>
          </a:prstGeom>
        </p:spPr>
      </p:pic>
    </p:spTree>
    <p:extLst>
      <p:ext uri="{BB962C8B-B14F-4D97-AF65-F5344CB8AC3E}">
        <p14:creationId xmlns:p14="http://schemas.microsoft.com/office/powerpoint/2010/main" val="35585736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081A0-3AE0-72D2-9638-B93514752032}"/>
              </a:ext>
            </a:extLst>
          </p:cNvPr>
          <p:cNvSpPr>
            <a:spLocks noGrp="1"/>
          </p:cNvSpPr>
          <p:nvPr>
            <p:ph type="title"/>
          </p:nvPr>
        </p:nvSpPr>
        <p:spPr/>
        <p:txBody>
          <a:bodyPr/>
          <a:lstStyle/>
          <a:p>
            <a:r>
              <a:rPr lang="en-GB" dirty="0"/>
              <a:t>Sec 1 TA 2006 Encouragement etc of Terrorism</a:t>
            </a:r>
          </a:p>
        </p:txBody>
      </p:sp>
      <p:sp>
        <p:nvSpPr>
          <p:cNvPr id="3" name="Content Placeholder 2">
            <a:extLst>
              <a:ext uri="{FF2B5EF4-FFF2-40B4-BE49-F238E27FC236}">
                <a16:creationId xmlns:a16="http://schemas.microsoft.com/office/drawing/2014/main" id="{8422B523-91C7-E47C-1845-BFB20B69F3EF}"/>
              </a:ext>
            </a:extLst>
          </p:cNvPr>
          <p:cNvSpPr>
            <a:spLocks noGrp="1"/>
          </p:cNvSpPr>
          <p:nvPr>
            <p:ph idx="1"/>
          </p:nvPr>
        </p:nvSpPr>
        <p:spPr/>
        <p:txBody>
          <a:bodyPr>
            <a:normAutofit lnSpcReduction="10000"/>
          </a:bodyPr>
          <a:lstStyle/>
          <a:p>
            <a:pPr algn="l"/>
            <a:r>
              <a:rPr lang="en-GB" b="0" i="0" dirty="0">
                <a:solidFill>
                  <a:srgbClr val="1E1E1E"/>
                </a:solidFill>
                <a:effectLst/>
                <a:latin typeface="arial" panose="020B0604020202020204" pitchFamily="34" charset="0"/>
              </a:rPr>
              <a:t>A person commits an offence if—</a:t>
            </a:r>
          </a:p>
          <a:p>
            <a:pPr algn="l"/>
            <a:r>
              <a:rPr lang="en-GB" b="0" i="0" dirty="0">
                <a:solidFill>
                  <a:srgbClr val="1E1E1E"/>
                </a:solidFill>
                <a:effectLst/>
                <a:latin typeface="arial" panose="020B0604020202020204" pitchFamily="34" charset="0"/>
              </a:rPr>
              <a:t>(a)he publishes a statement to which this section applies or causes another to publish such a statement; and</a:t>
            </a:r>
          </a:p>
          <a:p>
            <a:pPr algn="l"/>
            <a:r>
              <a:rPr lang="en-GB" b="0" i="0" dirty="0">
                <a:solidFill>
                  <a:srgbClr val="1E1E1E"/>
                </a:solidFill>
                <a:effectLst/>
                <a:latin typeface="arial" panose="020B0604020202020204" pitchFamily="34" charset="0"/>
              </a:rPr>
              <a:t>(b)at the time he publishes it or causes it to be published, he—</a:t>
            </a:r>
          </a:p>
          <a:p>
            <a:pPr algn="l"/>
            <a:r>
              <a:rPr lang="en-GB" b="0" i="0" dirty="0">
                <a:solidFill>
                  <a:srgbClr val="1E1E1E"/>
                </a:solidFill>
                <a:effectLst/>
                <a:latin typeface="arial" panose="020B0604020202020204" pitchFamily="34" charset="0"/>
              </a:rPr>
              <a:t>(</a:t>
            </a:r>
            <a:r>
              <a:rPr lang="en-GB" b="0" i="0" dirty="0" err="1">
                <a:solidFill>
                  <a:srgbClr val="1E1E1E"/>
                </a:solidFill>
                <a:effectLst/>
                <a:latin typeface="arial" panose="020B0604020202020204" pitchFamily="34" charset="0"/>
              </a:rPr>
              <a:t>i</a:t>
            </a:r>
            <a:r>
              <a:rPr lang="en-GB" b="0" i="0" dirty="0">
                <a:solidFill>
                  <a:srgbClr val="1E1E1E"/>
                </a:solidFill>
                <a:effectLst/>
                <a:latin typeface="arial" panose="020B0604020202020204" pitchFamily="34" charset="0"/>
              </a:rPr>
              <a:t>)intends members of the public to be directly or indirectly encouraged or otherwise induced by the statement to commit, prepare or instigate acts of terrorism or Convention offences; or</a:t>
            </a:r>
          </a:p>
          <a:p>
            <a:pPr algn="l"/>
            <a:r>
              <a:rPr lang="en-GB" b="0" i="0" dirty="0">
                <a:solidFill>
                  <a:srgbClr val="1E1E1E"/>
                </a:solidFill>
                <a:effectLst/>
                <a:latin typeface="arial" panose="020B0604020202020204" pitchFamily="34" charset="0"/>
              </a:rPr>
              <a:t>(ii)is reckless as to whether members of the public will be directly or indirectly encouraged or otherwise induced by the statement to commit, prepare or instigate such acts or offences.</a:t>
            </a:r>
          </a:p>
          <a:p>
            <a:endParaRPr lang="en-GB" dirty="0"/>
          </a:p>
        </p:txBody>
      </p:sp>
    </p:spTree>
    <p:extLst>
      <p:ext uri="{BB962C8B-B14F-4D97-AF65-F5344CB8AC3E}">
        <p14:creationId xmlns:p14="http://schemas.microsoft.com/office/powerpoint/2010/main" val="1157359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FCEC59-6854-4F6D-73B5-C01FED99777E}"/>
              </a:ext>
            </a:extLst>
          </p:cNvPr>
          <p:cNvSpPr>
            <a:spLocks noGrp="1"/>
          </p:cNvSpPr>
          <p:nvPr>
            <p:ph type="title"/>
          </p:nvPr>
        </p:nvSpPr>
        <p:spPr>
          <a:xfrm>
            <a:off x="640080" y="325369"/>
            <a:ext cx="4368602" cy="1956841"/>
          </a:xfrm>
        </p:spPr>
        <p:txBody>
          <a:bodyPr anchor="b">
            <a:normAutofit/>
          </a:bodyPr>
          <a:lstStyle/>
          <a:p>
            <a:r>
              <a:rPr lang="en-GB" sz="5400"/>
              <a:t>Introducing Prevent</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923EB2B-6B17-AF38-B39F-65B332562A83}"/>
              </a:ext>
            </a:extLst>
          </p:cNvPr>
          <p:cNvSpPr>
            <a:spLocks noGrp="1"/>
          </p:cNvSpPr>
          <p:nvPr>
            <p:ph idx="1"/>
          </p:nvPr>
        </p:nvSpPr>
        <p:spPr>
          <a:xfrm>
            <a:off x="640080" y="2872899"/>
            <a:ext cx="4243589" cy="3320668"/>
          </a:xfrm>
        </p:spPr>
        <p:txBody>
          <a:bodyPr>
            <a:normAutofit/>
          </a:bodyPr>
          <a:lstStyle/>
          <a:p>
            <a:r>
              <a:rPr lang="en-GB" sz="2200"/>
              <a:t>A national programme which aims to stop people becoming and or supporting terrorism. </a:t>
            </a:r>
          </a:p>
          <a:p>
            <a:r>
              <a:rPr lang="en-GB" sz="2200"/>
              <a:t>Prevent addresses all types of terrorism. </a:t>
            </a:r>
          </a:p>
        </p:txBody>
      </p:sp>
      <p:pic>
        <p:nvPicPr>
          <p:cNvPr id="5" name="Picture 4" descr="Colourful carved figures of humans">
            <a:extLst>
              <a:ext uri="{FF2B5EF4-FFF2-40B4-BE49-F238E27FC236}">
                <a16:creationId xmlns:a16="http://schemas.microsoft.com/office/drawing/2014/main" id="{D4A0D6B4-6518-055E-6A84-6F22400E2F55}"/>
              </a:ext>
            </a:extLst>
          </p:cNvPr>
          <p:cNvPicPr>
            <a:picLocks noChangeAspect="1"/>
          </p:cNvPicPr>
          <p:nvPr/>
        </p:nvPicPr>
        <p:blipFill>
          <a:blip r:embed="rId2"/>
          <a:srcRect l="14383" r="1415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214937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7DC39-68F1-25E4-B274-DCAACE6CE993}"/>
              </a:ext>
            </a:extLst>
          </p:cNvPr>
          <p:cNvSpPr>
            <a:spLocks noGrp="1"/>
          </p:cNvSpPr>
          <p:nvPr>
            <p:ph type="title"/>
          </p:nvPr>
        </p:nvSpPr>
        <p:spPr/>
        <p:txBody>
          <a:bodyPr/>
          <a:lstStyle/>
          <a:p>
            <a:r>
              <a:rPr lang="en-GB" dirty="0"/>
              <a:t>Prevent delivery model</a:t>
            </a:r>
          </a:p>
        </p:txBody>
      </p:sp>
      <p:pic>
        <p:nvPicPr>
          <p:cNvPr id="5" name="Content Placeholder 4">
            <a:extLst>
              <a:ext uri="{FF2B5EF4-FFF2-40B4-BE49-F238E27FC236}">
                <a16:creationId xmlns:a16="http://schemas.microsoft.com/office/drawing/2014/main" id="{4C984130-CE44-7616-A6E1-A63FA060B305}"/>
              </a:ext>
            </a:extLst>
          </p:cNvPr>
          <p:cNvPicPr>
            <a:picLocks noGrp="1" noChangeAspect="1"/>
          </p:cNvPicPr>
          <p:nvPr>
            <p:ph idx="1"/>
          </p:nvPr>
        </p:nvPicPr>
        <p:blipFill>
          <a:blip r:embed="rId3"/>
          <a:stretch>
            <a:fillRect/>
          </a:stretch>
        </p:blipFill>
        <p:spPr>
          <a:xfrm>
            <a:off x="3771900" y="1853406"/>
            <a:ext cx="4648200" cy="4295775"/>
          </a:xfrm>
        </p:spPr>
      </p:pic>
    </p:spTree>
    <p:extLst>
      <p:ext uri="{BB962C8B-B14F-4D97-AF65-F5344CB8AC3E}">
        <p14:creationId xmlns:p14="http://schemas.microsoft.com/office/powerpoint/2010/main" val="20732008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E7D691-F19E-4C46-0687-28E3A2D2C6A9}"/>
              </a:ext>
            </a:extLst>
          </p:cNvPr>
          <p:cNvSpPr>
            <a:spLocks noGrp="1"/>
          </p:cNvSpPr>
          <p:nvPr>
            <p:ph type="title"/>
          </p:nvPr>
        </p:nvSpPr>
        <p:spPr>
          <a:xfrm>
            <a:off x="630936" y="640080"/>
            <a:ext cx="4818888" cy="1481328"/>
          </a:xfrm>
        </p:spPr>
        <p:txBody>
          <a:bodyPr anchor="b">
            <a:normAutofit/>
          </a:bodyPr>
          <a:lstStyle/>
          <a:p>
            <a:r>
              <a:rPr lang="en-GB" sz="4600"/>
              <a:t>Tackling ideological causes</a:t>
            </a:r>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96B73F9-CE5C-C418-6AF6-D0B3EAD82431}"/>
              </a:ext>
            </a:extLst>
          </p:cNvPr>
          <p:cNvSpPr>
            <a:spLocks noGrp="1"/>
          </p:cNvSpPr>
          <p:nvPr>
            <p:ph idx="1"/>
          </p:nvPr>
        </p:nvSpPr>
        <p:spPr>
          <a:xfrm>
            <a:off x="630936" y="2660904"/>
            <a:ext cx="4818888" cy="3547872"/>
          </a:xfrm>
        </p:spPr>
        <p:txBody>
          <a:bodyPr anchor="t">
            <a:normAutofit/>
          </a:bodyPr>
          <a:lstStyle/>
          <a:p>
            <a:r>
              <a:rPr lang="en-GB" sz="2200"/>
              <a:t>Reducing the influences of radicalisers on vulnerable persons. </a:t>
            </a:r>
          </a:p>
          <a:p>
            <a:r>
              <a:rPr lang="en-GB" sz="2200"/>
              <a:t>Reduce the availability and access to terrorist material. </a:t>
            </a:r>
          </a:p>
          <a:p>
            <a:r>
              <a:rPr lang="en-GB" sz="2200"/>
              <a:t>Prevent work across several areas including education, government, industry and within the community. </a:t>
            </a:r>
          </a:p>
          <a:p>
            <a:r>
              <a:rPr lang="en-GB" sz="2200"/>
              <a:t>Working with others to address the threat. </a:t>
            </a:r>
          </a:p>
        </p:txBody>
      </p:sp>
      <p:pic>
        <p:nvPicPr>
          <p:cNvPr id="5" name="Picture 4">
            <a:extLst>
              <a:ext uri="{FF2B5EF4-FFF2-40B4-BE49-F238E27FC236}">
                <a16:creationId xmlns:a16="http://schemas.microsoft.com/office/drawing/2014/main" id="{B8ED24F2-CEB5-0003-CBB5-0D288D063D9F}"/>
              </a:ext>
            </a:extLst>
          </p:cNvPr>
          <p:cNvPicPr>
            <a:picLocks noChangeAspect="1"/>
          </p:cNvPicPr>
          <p:nvPr/>
        </p:nvPicPr>
        <p:blipFill>
          <a:blip r:embed="rId3"/>
          <a:stretch>
            <a:fillRect/>
          </a:stretch>
        </p:blipFill>
        <p:spPr>
          <a:xfrm>
            <a:off x="6099048" y="707762"/>
            <a:ext cx="5458968" cy="5442475"/>
          </a:xfrm>
          <a:prstGeom prst="rect">
            <a:avLst/>
          </a:prstGeom>
        </p:spPr>
      </p:pic>
    </p:spTree>
    <p:extLst>
      <p:ext uri="{BB962C8B-B14F-4D97-AF65-F5344CB8AC3E}">
        <p14:creationId xmlns:p14="http://schemas.microsoft.com/office/powerpoint/2010/main" val="3187150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E4C97-6945-CCB8-CB35-8F03E49E73A6}"/>
              </a:ext>
            </a:extLst>
          </p:cNvPr>
          <p:cNvSpPr>
            <a:spLocks noGrp="1"/>
          </p:cNvSpPr>
          <p:nvPr>
            <p:ph type="title"/>
          </p:nvPr>
        </p:nvSpPr>
        <p:spPr/>
        <p:txBody>
          <a:bodyPr/>
          <a:lstStyle/>
          <a:p>
            <a:r>
              <a:rPr lang="en-GB" dirty="0"/>
              <a:t>Prevent : An Introduction</a:t>
            </a:r>
          </a:p>
        </p:txBody>
      </p:sp>
      <p:pic>
        <p:nvPicPr>
          <p:cNvPr id="4" name="Online Media 3" title="Prevent: An Introduction">
            <a:hlinkClick r:id="" action="ppaction://media"/>
            <a:extLst>
              <a:ext uri="{FF2B5EF4-FFF2-40B4-BE49-F238E27FC236}">
                <a16:creationId xmlns:a16="http://schemas.microsoft.com/office/drawing/2014/main" id="{1CB55B32-8405-BC92-C333-0F5B1B4ACC0D}"/>
              </a:ext>
            </a:extLst>
          </p:cNvPr>
          <p:cNvPicPr>
            <a:picLocks noGrp="1" noRot="1" noChangeAspect="1"/>
          </p:cNvPicPr>
          <p:nvPr>
            <p:ph idx="1"/>
            <a:videoFile r:link="rId1"/>
          </p:nvPr>
        </p:nvPicPr>
        <p:blipFill>
          <a:blip r:embed="rId3"/>
          <a:stretch>
            <a:fillRect/>
          </a:stretch>
        </p:blipFill>
        <p:spPr>
          <a:xfrm>
            <a:off x="2241550" y="1825625"/>
            <a:ext cx="7707313" cy="4351338"/>
          </a:xfrm>
          <a:prstGeom prst="rect">
            <a:avLst/>
          </a:prstGeom>
        </p:spPr>
      </p:pic>
    </p:spTree>
    <p:extLst>
      <p:ext uri="{BB962C8B-B14F-4D97-AF65-F5344CB8AC3E}">
        <p14:creationId xmlns:p14="http://schemas.microsoft.com/office/powerpoint/2010/main" val="588154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FD9784-5222-3804-9D39-2256FC3FC70B}"/>
              </a:ext>
            </a:extLst>
          </p:cNvPr>
          <p:cNvSpPr>
            <a:spLocks noGrp="1"/>
          </p:cNvSpPr>
          <p:nvPr>
            <p:ph type="title"/>
          </p:nvPr>
        </p:nvSpPr>
        <p:spPr>
          <a:xfrm>
            <a:off x="6513788" y="365125"/>
            <a:ext cx="4840010" cy="1807305"/>
          </a:xfrm>
        </p:spPr>
        <p:txBody>
          <a:bodyPr>
            <a:normAutofit/>
          </a:bodyPr>
          <a:lstStyle/>
          <a:p>
            <a:r>
              <a:rPr lang="en-GB" dirty="0"/>
              <a:t>Chanel Programme</a:t>
            </a:r>
          </a:p>
        </p:txBody>
      </p:sp>
      <p:pic>
        <p:nvPicPr>
          <p:cNvPr id="5" name="Picture 4">
            <a:extLst>
              <a:ext uri="{FF2B5EF4-FFF2-40B4-BE49-F238E27FC236}">
                <a16:creationId xmlns:a16="http://schemas.microsoft.com/office/drawing/2014/main" id="{F4C6A75C-2962-EF0C-403D-A776233E6B54}"/>
              </a:ext>
            </a:extLst>
          </p:cNvPr>
          <p:cNvPicPr>
            <a:picLocks noChangeAspect="1"/>
          </p:cNvPicPr>
          <p:nvPr/>
        </p:nvPicPr>
        <p:blipFill>
          <a:blip r:embed="rId3"/>
          <a:srcRect l="9183" r="568" b="-2"/>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82A1A2C5-7837-5B79-D631-4E708A5F0960}"/>
              </a:ext>
            </a:extLst>
          </p:cNvPr>
          <p:cNvSpPr>
            <a:spLocks noGrp="1"/>
          </p:cNvSpPr>
          <p:nvPr>
            <p:ph idx="1"/>
          </p:nvPr>
        </p:nvSpPr>
        <p:spPr>
          <a:xfrm>
            <a:off x="6513788" y="2333297"/>
            <a:ext cx="4840010" cy="3843666"/>
          </a:xfrm>
        </p:spPr>
        <p:txBody>
          <a:bodyPr>
            <a:normAutofit/>
          </a:bodyPr>
          <a:lstStyle/>
          <a:p>
            <a:r>
              <a:rPr lang="en-GB" sz="1900"/>
              <a:t>Once referred to Prevent individuals are assessed to to see if they are suitable for the Channel Programme. </a:t>
            </a:r>
          </a:p>
          <a:p>
            <a:r>
              <a:rPr lang="en-GB" sz="1900"/>
              <a:t>A specialist support scheme. </a:t>
            </a:r>
          </a:p>
          <a:p>
            <a:r>
              <a:rPr lang="en-GB" sz="1900"/>
              <a:t>Mult agencies such as health professionals and local authority then create a tailored package of support. </a:t>
            </a:r>
          </a:p>
          <a:p>
            <a:r>
              <a:rPr lang="en-GB" sz="1900"/>
              <a:t>Support offered includes addiction and mental health support.</a:t>
            </a:r>
          </a:p>
          <a:p>
            <a:r>
              <a:rPr lang="en-GB" sz="1900"/>
              <a:t>Ideological mentoring. </a:t>
            </a:r>
          </a:p>
          <a:p>
            <a:r>
              <a:rPr lang="en-GB" sz="1900"/>
              <a:t>Individuals are not given a criminal record. </a:t>
            </a:r>
          </a:p>
        </p:txBody>
      </p:sp>
    </p:spTree>
    <p:extLst>
      <p:ext uri="{BB962C8B-B14F-4D97-AF65-F5344CB8AC3E}">
        <p14:creationId xmlns:p14="http://schemas.microsoft.com/office/powerpoint/2010/main" val="2121314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DB796B-4F38-A2BB-D577-99B1DF19E6B4}"/>
              </a:ext>
            </a:extLst>
          </p:cNvPr>
          <p:cNvSpPr>
            <a:spLocks noGrp="1"/>
          </p:cNvSpPr>
          <p:nvPr>
            <p:ph type="title"/>
          </p:nvPr>
        </p:nvSpPr>
        <p:spPr>
          <a:xfrm>
            <a:off x="1136397" y="502020"/>
            <a:ext cx="5323715" cy="1642970"/>
          </a:xfrm>
        </p:spPr>
        <p:txBody>
          <a:bodyPr anchor="b">
            <a:normAutofit/>
          </a:bodyPr>
          <a:lstStyle/>
          <a:p>
            <a:r>
              <a:rPr lang="en-GB" sz="4000"/>
              <a:t>Further Reading</a:t>
            </a:r>
          </a:p>
        </p:txBody>
      </p:sp>
      <p:sp>
        <p:nvSpPr>
          <p:cNvPr id="9" name="Content Placeholder 8">
            <a:extLst>
              <a:ext uri="{FF2B5EF4-FFF2-40B4-BE49-F238E27FC236}">
                <a16:creationId xmlns:a16="http://schemas.microsoft.com/office/drawing/2014/main" id="{57D781BA-7101-A6EC-4207-3502333027F2}"/>
              </a:ext>
            </a:extLst>
          </p:cNvPr>
          <p:cNvSpPr>
            <a:spLocks noGrp="1"/>
          </p:cNvSpPr>
          <p:nvPr>
            <p:ph idx="1"/>
          </p:nvPr>
        </p:nvSpPr>
        <p:spPr>
          <a:xfrm>
            <a:off x="1144923" y="2405894"/>
            <a:ext cx="5315189" cy="3535083"/>
          </a:xfrm>
        </p:spPr>
        <p:txBody>
          <a:bodyPr anchor="t">
            <a:normAutofit/>
          </a:bodyPr>
          <a:lstStyle/>
          <a:p>
            <a:r>
              <a:rPr lang="en-US" sz="2000" dirty="0">
                <a:hlinkClick r:id="rId3"/>
              </a:rPr>
              <a:t>https://assets.publishing.service.gov.uk/media/614088c2e90e070442fbdde2/exploring-role-internet-radicalisation.pdf</a:t>
            </a:r>
            <a:endParaRPr lang="en-US" sz="2000" dirty="0"/>
          </a:p>
        </p:txBody>
      </p:sp>
      <p:sp>
        <p:nvSpPr>
          <p:cNvPr id="14" name="Rectangle 13">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a:extLst>
              <a:ext uri="{FF2B5EF4-FFF2-40B4-BE49-F238E27FC236}">
                <a16:creationId xmlns:a16="http://schemas.microsoft.com/office/drawing/2014/main" id="{3AE71D22-73B6-518E-50E2-13004C70873F}"/>
              </a:ext>
            </a:extLst>
          </p:cNvPr>
          <p:cNvPicPr>
            <a:picLocks noChangeAspect="1"/>
          </p:cNvPicPr>
          <p:nvPr/>
        </p:nvPicPr>
        <p:blipFill>
          <a:blip r:embed="rId4"/>
          <a:stretch>
            <a:fillRect/>
          </a:stretch>
        </p:blipFill>
        <p:spPr>
          <a:xfrm>
            <a:off x="7183257" y="909081"/>
            <a:ext cx="3955950" cy="5071731"/>
          </a:xfrm>
          <a:prstGeom prst="rect">
            <a:avLst/>
          </a:prstGeom>
        </p:spPr>
      </p:pic>
    </p:spTree>
    <p:extLst>
      <p:ext uri="{BB962C8B-B14F-4D97-AF65-F5344CB8AC3E}">
        <p14:creationId xmlns:p14="http://schemas.microsoft.com/office/powerpoint/2010/main" val="2986596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3B1CC-94FD-83AD-A074-0995D7073B78}"/>
              </a:ext>
            </a:extLst>
          </p:cNvPr>
          <p:cNvSpPr>
            <a:spLocks noGrp="1"/>
          </p:cNvSpPr>
          <p:nvPr>
            <p:ph type="title"/>
          </p:nvPr>
        </p:nvSpPr>
        <p:spPr>
          <a:xfrm>
            <a:off x="800100" y="4167167"/>
            <a:ext cx="4229100" cy="2255461"/>
          </a:xfrm>
        </p:spPr>
        <p:txBody>
          <a:bodyPr anchor="t">
            <a:normAutofit/>
          </a:bodyPr>
          <a:lstStyle/>
          <a:p>
            <a:r>
              <a:rPr lang="en-GB" sz="3200" dirty="0"/>
              <a:t>Podcasts – Action Counter Terrorism</a:t>
            </a:r>
          </a:p>
        </p:txBody>
      </p:sp>
      <p:pic>
        <p:nvPicPr>
          <p:cNvPr id="5" name="Picture 4">
            <a:extLst>
              <a:ext uri="{FF2B5EF4-FFF2-40B4-BE49-F238E27FC236}">
                <a16:creationId xmlns:a16="http://schemas.microsoft.com/office/drawing/2014/main" id="{77021B7E-367A-33D2-CFF8-66ECB64B0B64}"/>
              </a:ext>
            </a:extLst>
          </p:cNvPr>
          <p:cNvPicPr>
            <a:picLocks noChangeAspect="1"/>
          </p:cNvPicPr>
          <p:nvPr/>
        </p:nvPicPr>
        <p:blipFill>
          <a:blip r:embed="rId2"/>
          <a:stretch>
            <a:fillRect/>
          </a:stretch>
        </p:blipFill>
        <p:spPr>
          <a:xfrm>
            <a:off x="1060146" y="618563"/>
            <a:ext cx="10071707" cy="2899431"/>
          </a:xfrm>
          <a:prstGeom prst="rect">
            <a:avLst/>
          </a:prstGeom>
        </p:spPr>
      </p:pic>
      <p:cxnSp>
        <p:nvCxnSpPr>
          <p:cNvPr id="10" name="Straight Connector 9">
            <a:extLst>
              <a:ext uri="{FF2B5EF4-FFF2-40B4-BE49-F238E27FC236}">
                <a16:creationId xmlns:a16="http://schemas.microsoft.com/office/drawing/2014/main" id="{B7952C56-EE0E-C94A-9A44-E17DD73E84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6300" y="3943277"/>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018F13B-BDC0-B4CE-AC72-CBFB7CBDDCA5}"/>
              </a:ext>
            </a:extLst>
          </p:cNvPr>
          <p:cNvSpPr>
            <a:spLocks noGrp="1"/>
          </p:cNvSpPr>
          <p:nvPr>
            <p:ph idx="1"/>
          </p:nvPr>
        </p:nvSpPr>
        <p:spPr>
          <a:xfrm>
            <a:off x="5987844" y="3854885"/>
            <a:ext cx="5365955" cy="2384552"/>
          </a:xfrm>
        </p:spPr>
        <p:txBody>
          <a:bodyPr>
            <a:normAutofit/>
          </a:bodyPr>
          <a:lstStyle/>
          <a:p>
            <a:r>
              <a:rPr lang="en-GB" sz="2000">
                <a:hlinkClick r:id="rId3"/>
              </a:rPr>
              <a:t>https://www.counterterrorism.police.uk/advice-for-young-people/</a:t>
            </a:r>
            <a:endParaRPr lang="en-GB" sz="2000"/>
          </a:p>
          <a:p>
            <a:endParaRPr lang="en-GB" sz="2000"/>
          </a:p>
          <a:p>
            <a:r>
              <a:rPr lang="en-GB" sz="2000"/>
              <a:t>For further information on Counter Terrorism Policing please see Pods casts from Action Counter Terrorism. </a:t>
            </a:r>
          </a:p>
          <a:p>
            <a:endParaRPr lang="en-GB" sz="2000"/>
          </a:p>
          <a:p>
            <a:endParaRPr lang="en-GB" sz="2000"/>
          </a:p>
        </p:txBody>
      </p:sp>
    </p:spTree>
    <p:extLst>
      <p:ext uri="{BB962C8B-B14F-4D97-AF65-F5344CB8AC3E}">
        <p14:creationId xmlns:p14="http://schemas.microsoft.com/office/powerpoint/2010/main" val="41163650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10CBB-397B-BF10-BD5F-EC374EAFD010}"/>
              </a:ext>
            </a:extLst>
          </p:cNvPr>
          <p:cNvSpPr>
            <a:spLocks noGrp="1"/>
          </p:cNvSpPr>
          <p:nvPr>
            <p:ph type="title"/>
          </p:nvPr>
        </p:nvSpPr>
        <p:spPr>
          <a:xfrm>
            <a:off x="762001" y="5074024"/>
            <a:ext cx="10109199" cy="598032"/>
          </a:xfrm>
        </p:spPr>
        <p:txBody>
          <a:bodyPr vert="horz" lIns="91440" tIns="45720" rIns="91440" bIns="45720" rtlCol="0" anchor="ctr">
            <a:normAutofit/>
          </a:bodyPr>
          <a:lstStyle/>
          <a:p>
            <a:r>
              <a:rPr lang="en-US" sz="3600" dirty="0"/>
              <a:t>Any Questions</a:t>
            </a:r>
          </a:p>
        </p:txBody>
      </p:sp>
      <p:pic>
        <p:nvPicPr>
          <p:cNvPr id="5" name="Picture 4" descr="3D black question marks with one yellow question mark">
            <a:extLst>
              <a:ext uri="{FF2B5EF4-FFF2-40B4-BE49-F238E27FC236}">
                <a16:creationId xmlns:a16="http://schemas.microsoft.com/office/drawing/2014/main" id="{BC394B7A-42FD-8D8E-E3EF-D6F272F2CC27}"/>
              </a:ext>
            </a:extLst>
          </p:cNvPr>
          <p:cNvPicPr>
            <a:picLocks noChangeAspect="1"/>
          </p:cNvPicPr>
          <p:nvPr/>
        </p:nvPicPr>
        <p:blipFill>
          <a:blip r:embed="rId2"/>
          <a:srcRect t="805" b="5427"/>
          <a:stretch/>
        </p:blipFill>
        <p:spPr>
          <a:xfrm>
            <a:off x="20" y="-39"/>
            <a:ext cx="12191980" cy="4172740"/>
          </a:xfrm>
          <a:prstGeom prst="rect">
            <a:avLst/>
          </a:prstGeom>
        </p:spPr>
      </p:pic>
      <p:cxnSp>
        <p:nvCxnSpPr>
          <p:cNvPr id="9" name="Straight Connector 8">
            <a:extLst>
              <a:ext uri="{FF2B5EF4-FFF2-40B4-BE49-F238E27FC236}">
                <a16:creationId xmlns:a16="http://schemas.microsoft.com/office/drawing/2014/main" id="{7667AA61-5C27-F30F-D229-06CBE5709F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1" y="4811517"/>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8741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1972</TotalTime>
  <Words>1271</Words>
  <Application>Microsoft Office PowerPoint</Application>
  <PresentationFormat>Widescreen</PresentationFormat>
  <Paragraphs>140</Paragraphs>
  <Slides>24</Slides>
  <Notes>18</Notes>
  <HiddenSlides>0</HiddenSlides>
  <MMClips>2</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Aptos</vt:lpstr>
      <vt:lpstr>Aptos Display</vt:lpstr>
      <vt:lpstr>Arial</vt:lpstr>
      <vt:lpstr>Arial</vt:lpstr>
      <vt:lpstr>Calibri</vt:lpstr>
      <vt:lpstr>GDS Transport</vt:lpstr>
      <vt:lpstr>ReithSans</vt:lpstr>
      <vt:lpstr>Office Theme</vt:lpstr>
      <vt:lpstr>Radicalisation</vt:lpstr>
      <vt:lpstr>Aims and Objectives</vt:lpstr>
      <vt:lpstr>What is extremism?</vt:lpstr>
      <vt:lpstr>What is terrorism?</vt:lpstr>
      <vt:lpstr> What is radicalisation? </vt:lpstr>
      <vt:lpstr>Signs of radicalisation</vt:lpstr>
      <vt:lpstr>Terrorism Act 2000</vt:lpstr>
      <vt:lpstr>Statistics</vt:lpstr>
      <vt:lpstr>Research findings</vt:lpstr>
      <vt:lpstr>Terrorism content</vt:lpstr>
      <vt:lpstr>Who is targeted?</vt:lpstr>
      <vt:lpstr>Radicalisation process</vt:lpstr>
      <vt:lpstr>Radicalisation case example</vt:lpstr>
      <vt:lpstr>PowerPoint Presentation</vt:lpstr>
      <vt:lpstr>Case Study – Lloyd Gunton 2018</vt:lpstr>
      <vt:lpstr>Sec 1 TA 2006 Encouragement etc of Terrorism</vt:lpstr>
      <vt:lpstr>Introducing Prevent</vt:lpstr>
      <vt:lpstr>Prevent delivery model</vt:lpstr>
      <vt:lpstr>Tackling ideological causes</vt:lpstr>
      <vt:lpstr>Prevent : An Introduction</vt:lpstr>
      <vt:lpstr>Chanel Programme</vt:lpstr>
      <vt:lpstr>Further Reading</vt:lpstr>
      <vt:lpstr>Podcasts – Action Counter Terrorism</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Kelly Andrews</dc:creator>
  <cp:lastModifiedBy>Kelly Andrews</cp:lastModifiedBy>
  <cp:revision>15</cp:revision>
  <dcterms:created xsi:type="dcterms:W3CDTF">2024-09-09T14:21:24Z</dcterms:created>
  <dcterms:modified xsi:type="dcterms:W3CDTF">2024-09-17T14:04:03Z</dcterms:modified>
</cp:coreProperties>
</file>