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59" r:id="rId5"/>
    <p:sldId id="260" r:id="rId6"/>
    <p:sldId id="261" r:id="rId7"/>
    <p:sldId id="262" r:id="rId8"/>
    <p:sldId id="267" r:id="rId9"/>
    <p:sldId id="263" r:id="rId10"/>
    <p:sldId id="268"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25" autoAdjust="0"/>
  </p:normalViewPr>
  <p:slideViewPr>
    <p:cSldViewPr>
      <p:cViewPr varScale="1">
        <p:scale>
          <a:sx n="57" d="100"/>
          <a:sy n="57" d="100"/>
        </p:scale>
        <p:origin x="652" y="48"/>
      </p:cViewPr>
      <p:guideLst>
        <p:guide orient="horz" pos="2160"/>
        <p:guide pos="2880"/>
      </p:guideLst>
    </p:cSldViewPr>
  </p:slideViewPr>
  <p:notesTextViewPr>
    <p:cViewPr>
      <p:scale>
        <a:sx n="100" d="100"/>
        <a:sy n="100" d="100"/>
      </p:scale>
      <p:origin x="0" y="-4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26D4CC-5244-4F1A-8644-BFA3ADFB0EA5}" type="datetimeFigureOut">
              <a:rPr lang="en-US" smtClean="0"/>
              <a:pPr/>
              <a:t>4/21/2021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BA90A18-D37E-424C-AF5C-1258A39C1B0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This slide portrays the importance of SAN and its importance in increasing the overall performance of the organization. It is important to manage the capacity because it has a great influence on overall productivity. </a:t>
            </a: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70000"/>
              </a:lnSpc>
            </a:pPr>
            <a:r>
              <a:rPr lang="en-US" sz="1200" dirty="0">
                <a:latin typeface="Times New Roman" pitchFamily="18" charset="0"/>
                <a:cs typeface="Times New Roman" pitchFamily="18" charset="0"/>
              </a:rPr>
              <a:t>This slide describes the meaning and components of Storage Area Network. SAN provides a network access to the storage of local disks that are directly connected with the computers. Further, it is observed that the storage area network increases the scalability and the capacity of the storage. However, Storage Area Network provides fastest backup service and connectivity with the useful for the organization the bandwidth improvement. It gives reliability and protection to the organization that influences its overall productivity and supports its growth.</a:t>
            </a:r>
          </a:p>
          <a:p>
            <a:pPr algn="just">
              <a:lnSpc>
                <a:spcPct val="170000"/>
              </a:lnSpc>
            </a:pPr>
            <a:endParaRPr lang="en-US"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solidFill>
                  <a:srgbClr val="FF0000"/>
                </a:solidFill>
              </a:rPr>
              <a:t>This slide represents how the units of SAN are interlinked with each other. One cannot function with the proper placement of the other. It has been found that the ESX servers are linked to the line of the storage system with the help of switches through the fabric channels. </a:t>
            </a: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dirty="0">
                <a:latin typeface="Times New Roman" pitchFamily="18" charset="0"/>
                <a:cs typeface="Times New Roman" pitchFamily="18" charset="0"/>
              </a:rPr>
              <a:t>This slide portrays the software that is used to monitor the performance of SAN and its importance for the organization. </a:t>
            </a:r>
            <a:r>
              <a:rPr lang="en-US" sz="1200" b="1" dirty="0">
                <a:latin typeface="Times New Roman" pitchFamily="18" charset="0"/>
                <a:cs typeface="Times New Roman" pitchFamily="18" charset="0"/>
              </a:rPr>
              <a:t>Further, it has been observed that this software helps in better infrastructure management while helping to manage the RAID levels.</a:t>
            </a:r>
          </a:p>
          <a:p>
            <a:pPr algn="just">
              <a:lnSpc>
                <a:spcPct val="150000"/>
              </a:lnSpc>
            </a:pPr>
            <a:endParaRPr lang="en-US"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This slide describes the way in which SAN improves organizational growth of an organization. It has been observed that organizational performance is dependent on the activities performed by the employees in an organization. However, performance is based on the data and information provided by employees in forms of files and folders. </a:t>
            </a: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This slide depicts the</a:t>
            </a:r>
            <a:r>
              <a:rPr lang="en-US" sz="1200" b="1" dirty="0">
                <a:latin typeface="Times New Roman" pitchFamily="18" charset="0"/>
                <a:cs typeface="Times New Roman" pitchFamily="18" charset="0"/>
              </a:rPr>
              <a:t> </a:t>
            </a:r>
            <a:r>
              <a:rPr lang="en-US" sz="1200" dirty="0">
                <a:latin typeface="Times New Roman" pitchFamily="18" charset="0"/>
                <a:cs typeface="Times New Roman" pitchFamily="18" charset="0"/>
              </a:rPr>
              <a:t>ways in which SAN protects data redundancy and non-authorized access. However, a storage area network provides a secure networking that secures the server of an organization.</a:t>
            </a: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t>This slide represents the infrastructure simplification, lifecycle and business continuity in SAN. The loops that came within budgets could be extended and mixed with around 126 hosts but faced certain restrictions in positioning. Therefore, it was essential to bring about changes and thereby the switching method came into being. The requirement of the adjustments and the flexible functions led to the alterations. The alterations in turn brought down the costs of the parts as well as expenses incurred by the </a:t>
            </a:r>
            <a:r>
              <a:rPr lang="en-US" sz="1200"/>
              <a:t>administration is </a:t>
            </a:r>
            <a:r>
              <a:rPr lang="en-US" sz="1200" dirty="0"/>
              <a:t>running the SAN. </a:t>
            </a:r>
          </a:p>
          <a:p>
            <a:endParaRPr lang="en-AU"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This slide represents the conclusion of the report. It is worth mentioning that the safety and security directs an organization to achieve success and growth in a framed time period. </a:t>
            </a:r>
          </a:p>
          <a:p>
            <a:endParaRPr lang="en-US" dirty="0"/>
          </a:p>
        </p:txBody>
      </p:sp>
      <p:sp>
        <p:nvSpPr>
          <p:cNvPr id="4" name="Slide Number Placeholder 3"/>
          <p:cNvSpPr>
            <a:spLocks noGrp="1"/>
          </p:cNvSpPr>
          <p:nvPr>
            <p:ph type="sldNum" sz="quarter" idx="10"/>
          </p:nvPr>
        </p:nvSpPr>
        <p:spPr/>
        <p:txBody>
          <a:bodyPr/>
          <a:lstStyle/>
          <a:p>
            <a:fld id="{1BA90A18-D37E-424C-AF5C-1258A39C1B0A}"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1D8BD707-D9CF-40AE-B4C6-C98DA3205C09}" type="datetimeFigureOut">
              <a:rPr lang="en-US" smtClean="0"/>
              <a:pPr/>
              <a:t>4/21/2021</a:t>
            </a:fld>
            <a:endParaRPr lang="en-US"/>
          </a:p>
        </p:txBody>
      </p:sp>
      <p:sp>
        <p:nvSpPr>
          <p:cNvPr id="5" name="Footer Placeholder 4"/>
          <p:cNvSpPr>
            <a:spLocks noGrp="1"/>
          </p:cNvSpPr>
          <p:nvPr>
            <p:ph type="ftr" sz="quarter" idx="11"/>
          </p:nvPr>
        </p:nvSpPr>
        <p:spPr>
          <a:xfrm>
            <a:off x="1900237" y="5410202"/>
            <a:ext cx="3843665" cy="365125"/>
          </a:xfrm>
        </p:spPr>
        <p:txBody>
          <a:bodyPr/>
          <a:lstStyle/>
          <a:p>
            <a:endParaRPr lang="en-US"/>
          </a:p>
        </p:txBody>
      </p:sp>
      <p:sp>
        <p:nvSpPr>
          <p:cNvPr id="6" name="Slide Number Placeholder 5"/>
          <p:cNvSpPr>
            <a:spLocks noGrp="1"/>
          </p:cNvSpPr>
          <p:nvPr>
            <p:ph type="sldNum" sz="quarter" idx="12"/>
          </p:nvPr>
        </p:nvSpPr>
        <p:spPr>
          <a:xfrm>
            <a:off x="7915603" y="5410200"/>
            <a:ext cx="578317"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76613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1D8BD707-D9CF-40AE-B4C6-C98DA3205C09}" type="datetimeFigureOut">
              <a:rPr lang="en-US" smtClean="0"/>
              <a:pPr/>
              <a:t>4/21/2021</a:t>
            </a:fld>
            <a:endParaRPr lang="en-US"/>
          </a:p>
        </p:txBody>
      </p:sp>
      <p:sp>
        <p:nvSpPr>
          <p:cNvPr id="50" name="Footer Placeholder 4"/>
          <p:cNvSpPr>
            <a:spLocks noGrp="1"/>
          </p:cNvSpPr>
          <p:nvPr>
            <p:ph type="ftr" sz="quarter" idx="11"/>
          </p:nvPr>
        </p:nvSpPr>
        <p:spPr>
          <a:xfrm>
            <a:off x="856059" y="5883276"/>
            <a:ext cx="4679482" cy="365125"/>
          </a:xfrm>
        </p:spPr>
        <p:txBody>
          <a:bodyPr/>
          <a:lstStyle/>
          <a:p>
            <a:endParaRPr lang="en-US"/>
          </a:p>
        </p:txBody>
      </p:sp>
      <p:sp>
        <p:nvSpPr>
          <p:cNvPr id="51" name="Slide Number Placeholder 5"/>
          <p:cNvSpPr>
            <a:spLocks noGrp="1"/>
          </p:cNvSpPr>
          <p:nvPr>
            <p:ph type="sldNum" sz="quarter" idx="12"/>
          </p:nvPr>
        </p:nvSpPr>
        <p:spPr>
          <a:xfrm>
            <a:off x="7707241" y="5883275"/>
            <a:ext cx="578317"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5836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7072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78995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6166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76785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5404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8364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4075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69344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19416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3349659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0288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1540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4/21/2021</a:t>
            </a:fld>
            <a:endParaRPr lang="en-US"/>
          </a:p>
        </p:txBody>
      </p:sp>
      <p:sp>
        <p:nvSpPr>
          <p:cNvPr id="4" name="Footer Placeholder 3"/>
          <p:cNvSpPr>
            <a:spLocks noGrp="1"/>
          </p:cNvSpPr>
          <p:nvPr>
            <p:ph type="ftr" sz="quarter" idx="11"/>
          </p:nvPr>
        </p:nvSpPr>
        <p:spPr/>
        <p:txBody>
          <a:bodyPr/>
          <a:lstStyle>
            <a:lvl1pPr>
              <a:defRPr cap="all" baseline="0"/>
            </a:lvl1p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8344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48357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45954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D8BD707-D9CF-40AE-B4C6-C98DA3205C09}" type="datetimeFigureOut">
              <a:rPr lang="en-US" smtClean="0"/>
              <a:pPr/>
              <a:t>4/21/2021</a:t>
            </a:fld>
            <a:endParaRPr lang="en-US"/>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385821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685800"/>
            <a:ext cx="6553200" cy="2133600"/>
          </a:xfrm>
        </p:spPr>
        <p:txBody>
          <a:bodyPr>
            <a:noAutofit/>
          </a:bodyPr>
          <a:lstStyle/>
          <a:p>
            <a:r>
              <a:rPr lang="en-GB" altLang="en-US" sz="2400" dirty="0">
                <a:solidFill>
                  <a:schemeClr val="tx1"/>
                </a:solidFill>
                <a:latin typeface="Times New Roman" panose="02020603050405020304" pitchFamily="18" charset="0"/>
                <a:cs typeface="Times New Roman" panose="02020603050405020304" pitchFamily="18" charset="0"/>
              </a:rPr>
              <a:t>Module Name:</a:t>
            </a:r>
            <a:br>
              <a:rPr lang="en-GB" altLang="en-US" sz="2400" dirty="0">
                <a:solidFill>
                  <a:schemeClr val="tx1"/>
                </a:solidFill>
                <a:latin typeface="Times New Roman" panose="02020603050405020304" pitchFamily="18" charset="0"/>
                <a:cs typeface="Times New Roman" panose="02020603050405020304" pitchFamily="18" charset="0"/>
              </a:rPr>
            </a:br>
            <a:r>
              <a:rPr lang="en-GB" sz="2400" dirty="0">
                <a:solidFill>
                  <a:schemeClr val="tx1"/>
                </a:solidFill>
                <a:latin typeface="Times New Roman" panose="02020603050405020304" pitchFamily="18" charset="0"/>
                <a:cs typeface="Times New Roman" panose="02020603050405020304" pitchFamily="18" charset="0"/>
              </a:rPr>
              <a:t>Data Centre Virtualization(ACUA6001)</a:t>
            </a:r>
            <a:br>
              <a:rPr lang="en-GB" altLang="en-US" sz="2400" dirty="0">
                <a:solidFill>
                  <a:schemeClr val="tx1"/>
                </a:solidFill>
                <a:latin typeface="Times New Roman" panose="02020603050405020304" pitchFamily="18" charset="0"/>
                <a:cs typeface="Times New Roman" panose="02020603050405020304" pitchFamily="18" charset="0"/>
              </a:rPr>
            </a:br>
            <a:r>
              <a:rPr lang="en-GB" altLang="en-US" sz="2400" dirty="0">
                <a:solidFill>
                  <a:schemeClr val="tx1"/>
                </a:solidFill>
                <a:latin typeface="Times New Roman" panose="02020603050405020304" pitchFamily="18" charset="0"/>
                <a:cs typeface="Times New Roman" panose="02020603050405020304" pitchFamily="18" charset="0"/>
              </a:rPr>
              <a:t>Title: Task A - </a:t>
            </a:r>
            <a:r>
              <a:rPr lang="en-GB" sz="2400" dirty="0">
                <a:solidFill>
                  <a:schemeClr val="tx1"/>
                </a:solidFill>
                <a:latin typeface="Times New Roman" panose="02020603050405020304" pitchFamily="18" charset="0"/>
                <a:cs typeface="Times New Roman" panose="02020603050405020304" pitchFamily="18" charset="0"/>
              </a:rPr>
              <a:t>Presentation 2</a:t>
            </a:r>
            <a:br>
              <a:rPr lang="en-US" sz="2800" b="1" dirty="0">
                <a:solidFill>
                  <a:schemeClr val="tx1"/>
                </a:solidFill>
                <a:latin typeface="Times New Roman" pitchFamily="18" charset="0"/>
                <a:cs typeface="Times New Roman" pitchFamily="18" charset="0"/>
              </a:rPr>
            </a:b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Subtitle 2"/>
          <p:cNvSpPr>
            <a:spLocks noGrp="1"/>
          </p:cNvSpPr>
          <p:nvPr>
            <p:ph type="subTitle" idx="1"/>
          </p:nvPr>
        </p:nvSpPr>
        <p:spPr>
          <a:xfrm>
            <a:off x="2057400" y="2514600"/>
            <a:ext cx="4323347" cy="1371600"/>
          </a:xfrm>
        </p:spPr>
        <p:txBody>
          <a:bodyPr>
            <a:normAutofit fontScale="85000" lnSpcReduction="10000"/>
          </a:bodyPr>
          <a:lstStyle/>
          <a:p>
            <a:endParaRPr lang="en-US" sz="2000" dirty="0">
              <a:solidFill>
                <a:schemeClr val="tx1"/>
              </a:solidFill>
              <a:latin typeface="Times New Roman" pitchFamily="18" charset="0"/>
              <a:cs typeface="Times New Roman" pitchFamily="18" charset="0"/>
            </a:endParaRPr>
          </a:p>
          <a:p>
            <a:r>
              <a:rPr lang="en-US" sz="2000" dirty="0">
                <a:solidFill>
                  <a:schemeClr val="tx1"/>
                </a:solidFill>
                <a:latin typeface="Times New Roman" pitchFamily="18" charset="0"/>
                <a:cs typeface="Times New Roman" pitchFamily="18" charset="0"/>
              </a:rPr>
              <a:t>Student Name: Celdwan Bandeira</a:t>
            </a:r>
          </a:p>
          <a:p>
            <a:r>
              <a:rPr lang="en-US" sz="2000" dirty="0">
                <a:solidFill>
                  <a:schemeClr val="tx1"/>
                </a:solidFill>
                <a:latin typeface="Times New Roman" pitchFamily="18" charset="0"/>
                <a:cs typeface="Times New Roman" pitchFamily="18" charset="0"/>
              </a:rPr>
              <a:t>Student Id: 1812407</a:t>
            </a:r>
          </a:p>
        </p:txBody>
      </p:sp>
      <p:sp>
        <p:nvSpPr>
          <p:cNvPr id="4" name="TextBox 3">
            <a:extLst>
              <a:ext uri="{FF2B5EF4-FFF2-40B4-BE49-F238E27FC236}">
                <a16:creationId xmlns:a16="http://schemas.microsoft.com/office/drawing/2014/main" id="{8D424E99-B21A-4AE5-8C66-76910526DE84}"/>
              </a:ext>
            </a:extLst>
          </p:cNvPr>
          <p:cNvSpPr txBox="1"/>
          <p:nvPr/>
        </p:nvSpPr>
        <p:spPr>
          <a:xfrm>
            <a:off x="5181600" y="5371068"/>
            <a:ext cx="4572000" cy="369332"/>
          </a:xfrm>
          <a:prstGeom prst="rect">
            <a:avLst/>
          </a:prstGeom>
          <a:noFill/>
        </p:spPr>
        <p:txBody>
          <a:bodyPr wrap="square">
            <a:spAutoFit/>
          </a:bodyPr>
          <a:lstStyle/>
          <a:p>
            <a:pPr algn="ctr"/>
            <a:r>
              <a:rPr lang="en-US" sz="1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Lecturer: Koushik </a:t>
            </a:r>
            <a:r>
              <a:rPr lang="en-US" sz="18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Modak</a:t>
            </a:r>
            <a:endParaRPr lang="en-US" sz="180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latin typeface="Times New Roman" pitchFamily="18" charset="0"/>
                <a:cs typeface="Times New Roman" pitchFamily="18" charset="0"/>
              </a:rPr>
              <a:t>Introduction </a:t>
            </a: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417638"/>
            <a:ext cx="4800600" cy="5440362"/>
          </a:xfrm>
        </p:spPr>
        <p:txBody>
          <a:bodyPr>
            <a:noAutofit/>
          </a:bodyPr>
          <a:lstStyle/>
          <a:p>
            <a:pPr algn="just">
              <a:lnSpc>
                <a:spcPct val="150000"/>
              </a:lnSpc>
            </a:pPr>
            <a:r>
              <a:rPr lang="en-US" sz="1600" dirty="0">
                <a:latin typeface="Times New Roman" pitchFamily="18" charset="0"/>
                <a:cs typeface="Times New Roman" pitchFamily="18" charset="0"/>
              </a:rPr>
              <a:t>The amount of data generated is increasing faster than the speed </a:t>
            </a:r>
            <a:r>
              <a:rPr lang="en-GB" sz="1600" dirty="0">
                <a:latin typeface="Times New Roman" pitchFamily="18" charset="0"/>
                <a:cs typeface="Times New Roman" pitchFamily="18" charset="0"/>
              </a:rPr>
              <a:t>which traditional backup utilities effectiveness has been</a:t>
            </a:r>
            <a:r>
              <a:rPr lang="en-GB" sz="1200" dirty="0"/>
              <a:t> </a:t>
            </a:r>
            <a:r>
              <a:rPr lang="en-GB" sz="1600" dirty="0">
                <a:latin typeface="Times New Roman" panose="02020603050405020304" pitchFamily="18" charset="0"/>
                <a:cs typeface="Times New Roman" panose="02020603050405020304" pitchFamily="18" charset="0"/>
              </a:rPr>
              <a:t>increasing</a:t>
            </a:r>
            <a:r>
              <a:rPr lang="en-GB" sz="1200" dirty="0">
                <a:latin typeface="Times New Roman" panose="02020603050405020304" pitchFamily="18" charset="0"/>
                <a:cs typeface="Times New Roman" panose="02020603050405020304" pitchFamily="18" charset="0"/>
              </a:rPr>
              <a:t>.</a:t>
            </a:r>
            <a:endParaRPr lang="en-US" sz="1600" dirty="0">
              <a:solidFill>
                <a:srgbClr val="002060"/>
              </a:solidFill>
              <a:latin typeface="Times New Roman" pitchFamily="18" charset="0"/>
              <a:cs typeface="Times New Roman" pitchFamily="18" charset="0"/>
            </a:endParaRPr>
          </a:p>
          <a:p>
            <a:pPr lvl="0" algn="just">
              <a:lnSpc>
                <a:spcPct val="150000"/>
              </a:lnSpc>
            </a:pPr>
            <a:r>
              <a:rPr lang="en-GB" sz="1600" dirty="0">
                <a:latin typeface="Times New Roman" pitchFamily="18" charset="0"/>
                <a:cs typeface="Times New Roman" pitchFamily="18" charset="0"/>
              </a:rPr>
              <a:t>SAN is a dedicated network that is used for data storage, and this network aggregate multiple disks arrays, server and switches. Thus make SAN a fault tolerance.</a:t>
            </a:r>
          </a:p>
          <a:p>
            <a:pPr algn="just">
              <a:lnSpc>
                <a:spcPct val="150000"/>
              </a:lnSpc>
            </a:pPr>
            <a:r>
              <a:rPr lang="en-US" sz="1600" dirty="0">
                <a:latin typeface="Times New Roman" pitchFamily="18" charset="0"/>
                <a:cs typeface="Times New Roman" pitchFamily="18" charset="0"/>
              </a:rPr>
              <a:t>It aims to link the computer servers with storage data center and each server have access to any storage unit located remotely.</a:t>
            </a:r>
          </a:p>
          <a:p>
            <a:pPr lvl="0" algn="just">
              <a:lnSpc>
                <a:spcPct val="150000"/>
              </a:lnSpc>
            </a:pPr>
            <a:r>
              <a:rPr lang="en-US" sz="1600" dirty="0">
                <a:latin typeface="Times New Roman" pitchFamily="18" charset="0"/>
                <a:cs typeface="Times New Roman" pitchFamily="18" charset="0"/>
              </a:rPr>
              <a:t>Even located remotely the server interpret like storage are locally.</a:t>
            </a:r>
          </a:p>
          <a:p>
            <a:pPr marL="0" lvl="0" indent="0" algn="just">
              <a:lnSpc>
                <a:spcPct val="150000"/>
              </a:lnSpc>
              <a:buNone/>
            </a:pPr>
            <a:endParaRPr lang="en-US" sz="1600" dirty="0">
              <a:latin typeface="Times New Roman" pitchFamily="18" charset="0"/>
              <a:cs typeface="Times New Roman" pitchFamily="18" charset="0"/>
            </a:endParaRPr>
          </a:p>
          <a:p>
            <a:pPr lvl="0" algn="just">
              <a:lnSpc>
                <a:spcPct val="150000"/>
              </a:lnSpc>
            </a:pPr>
            <a:endParaRPr lang="en-US" sz="1600" dirty="0">
              <a:latin typeface="Times New Roman" pitchFamily="18" charset="0"/>
              <a:cs typeface="Times New Roman" pitchFamily="18" charset="0"/>
            </a:endParaRPr>
          </a:p>
          <a:p>
            <a:pPr lvl="0" algn="just">
              <a:lnSpc>
                <a:spcPct val="150000"/>
              </a:lnSpc>
            </a:pPr>
            <a:endParaRPr lang="en-US" sz="1600" dirty="0">
              <a:latin typeface="Times New Roman" pitchFamily="18" charset="0"/>
              <a:cs typeface="Times New Roman" pitchFamily="18" charset="0"/>
            </a:endParaRPr>
          </a:p>
          <a:p>
            <a:pPr lvl="0" algn="just">
              <a:lnSpc>
                <a:spcPct val="150000"/>
              </a:lnSpc>
            </a:pPr>
            <a:endParaRPr lang="en-US" sz="1600" dirty="0">
              <a:latin typeface="Times New Roman" pitchFamily="18" charset="0"/>
              <a:cs typeface="Times New Roman" pitchFamily="18" charset="0"/>
            </a:endParaRPr>
          </a:p>
          <a:p>
            <a:pPr lvl="0" algn="just">
              <a:lnSpc>
                <a:spcPct val="150000"/>
              </a:lnSpc>
            </a:pPr>
            <a:endParaRPr lang="en-US"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486400" y="1828800"/>
            <a:ext cx="3352800" cy="1970202"/>
          </a:xfrm>
          <a:prstGeom prst="rect">
            <a:avLst/>
          </a:prstGeom>
          <a:noFill/>
          <a:ln w="9525">
            <a:noFill/>
            <a:miter lim="800000"/>
            <a:headEnd/>
            <a:tailEnd/>
          </a:ln>
          <a:effectLst/>
        </p:spPr>
      </p:pic>
      <p:sp>
        <p:nvSpPr>
          <p:cNvPr id="5" name="Rectangle 4"/>
          <p:cNvSpPr/>
          <p:nvPr/>
        </p:nvSpPr>
        <p:spPr>
          <a:xfrm>
            <a:off x="5410200" y="4267200"/>
            <a:ext cx="3733800" cy="861774"/>
          </a:xfrm>
          <a:prstGeom prst="rect">
            <a:avLst/>
          </a:prstGeom>
        </p:spPr>
        <p:txBody>
          <a:bodyPr wrap="square">
            <a:spAutoFit/>
          </a:bodyPr>
          <a:lstStyle/>
          <a:p>
            <a:pPr algn="ctr"/>
            <a:endParaRPr lang="en-US" dirty="0">
              <a:latin typeface="Times New Roman" pitchFamily="18" charset="0"/>
              <a:cs typeface="Times New Roman" pitchFamily="18" charset="0"/>
            </a:endParaRPr>
          </a:p>
          <a:p>
            <a:pPr algn="ctr"/>
            <a:r>
              <a:rPr lang="en-US" sz="1600" dirty="0">
                <a:latin typeface="Times New Roman" pitchFamily="18" charset="0"/>
                <a:cs typeface="Times New Roman" pitchFamily="18" charset="0"/>
              </a:rPr>
              <a:t>Figure1: Storage area network</a:t>
            </a:r>
          </a:p>
          <a:p>
            <a:pPr algn="ctr"/>
            <a:r>
              <a:rPr lang="en-US" sz="1600" dirty="0">
                <a:latin typeface="Times New Roman" pitchFamily="18" charset="0"/>
                <a:cs typeface="Times New Roman" pitchFamily="18" charset="0"/>
              </a:rPr>
              <a:t>Source: Adapted from [1]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259743"/>
            <a:ext cx="7429499" cy="1478570"/>
          </a:xfrm>
        </p:spPr>
        <p:txBody>
          <a:bodyPr>
            <a:normAutofit/>
          </a:bodyPr>
          <a:lstStyle/>
          <a:p>
            <a:pPr algn="ctr"/>
            <a:r>
              <a:rPr lang="en-US" sz="3100" b="1" dirty="0">
                <a:solidFill>
                  <a:schemeClr val="tx1"/>
                </a:solidFill>
                <a:latin typeface="Times New Roman" pitchFamily="18" charset="0"/>
                <a:cs typeface="Times New Roman" pitchFamily="18" charset="0"/>
              </a:rPr>
              <a:t>Description and </a:t>
            </a:r>
            <a:r>
              <a:rPr lang="en-US" sz="3100" b="1" dirty="0">
                <a:solidFill>
                  <a:schemeClr val="tx1"/>
                </a:solidFill>
                <a:latin typeface="Times New Roman" pitchFamily="18" charset="0"/>
                <a:ea typeface="Arial"/>
                <a:cs typeface="Times New Roman" pitchFamily="18" charset="0"/>
              </a:rPr>
              <a:t>basic hardware </a:t>
            </a:r>
            <a:r>
              <a:rPr lang="en-US" sz="3100" b="1" dirty="0">
                <a:solidFill>
                  <a:schemeClr val="tx1"/>
                </a:solidFill>
                <a:latin typeface="Times New Roman" pitchFamily="18" charset="0"/>
                <a:cs typeface="Times New Roman" pitchFamily="18" charset="0"/>
              </a:rPr>
              <a:t>Components of SAN</a:t>
            </a: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4724400" cy="4495800"/>
          </a:xfrm>
        </p:spPr>
        <p:txBody>
          <a:bodyPr>
            <a:noAutofit/>
          </a:bodyPr>
          <a:lstStyle/>
          <a:p>
            <a:pPr lvl="0" algn="just">
              <a:lnSpc>
                <a:spcPct val="150000"/>
              </a:lnSpc>
            </a:pPr>
            <a:r>
              <a:rPr lang="en-US" sz="1400" dirty="0"/>
              <a:t>Server, framework of the networks and the facility to store are basic parts of SAN</a:t>
            </a:r>
          </a:p>
          <a:p>
            <a:pPr lvl="0" algn="just">
              <a:lnSpc>
                <a:spcPct val="150000"/>
              </a:lnSpc>
            </a:pPr>
            <a:r>
              <a:rPr lang="en-US" sz="1400" dirty="0"/>
              <a:t>The primary components are broadly segmented into port called node that consists of the channeling with the links of Tx and Rx [6]</a:t>
            </a:r>
          </a:p>
          <a:p>
            <a:pPr lvl="0" algn="just">
              <a:lnSpc>
                <a:spcPct val="150000"/>
              </a:lnSpc>
            </a:pPr>
            <a:r>
              <a:rPr lang="en-US" sz="1400" dirty="0"/>
              <a:t>The other elements are the two kinds of mode fiber cabling, tools like switch, hubs to interconnect, order for the facility for storing purpose and the system of operation that handles the configuration between the hosts, gadgets of links and the arrays </a:t>
            </a:r>
          </a:p>
        </p:txBody>
      </p:sp>
      <p:pic>
        <p:nvPicPr>
          <p:cNvPr id="2050" name="Picture 2"/>
          <p:cNvPicPr>
            <a:picLocks noChangeAspect="1" noChangeArrowheads="1"/>
          </p:cNvPicPr>
          <p:nvPr/>
        </p:nvPicPr>
        <p:blipFill>
          <a:blip r:embed="rId3"/>
          <a:srcRect/>
          <a:stretch>
            <a:fillRect/>
          </a:stretch>
        </p:blipFill>
        <p:spPr bwMode="auto">
          <a:xfrm>
            <a:off x="5334000" y="1905000"/>
            <a:ext cx="3363000" cy="2714625"/>
          </a:xfrm>
          <a:prstGeom prst="rect">
            <a:avLst/>
          </a:prstGeom>
          <a:noFill/>
          <a:ln w="9525">
            <a:noFill/>
            <a:miter lim="800000"/>
            <a:headEnd/>
            <a:tailEnd/>
          </a:ln>
          <a:effectLst/>
        </p:spPr>
      </p:pic>
      <p:sp>
        <p:nvSpPr>
          <p:cNvPr id="5" name="Rectangle 4"/>
          <p:cNvSpPr/>
          <p:nvPr/>
        </p:nvSpPr>
        <p:spPr>
          <a:xfrm>
            <a:off x="5334000" y="4953000"/>
            <a:ext cx="3200400" cy="584775"/>
          </a:xfrm>
          <a:prstGeom prst="rect">
            <a:avLst/>
          </a:prstGeom>
        </p:spPr>
        <p:txBody>
          <a:bodyPr wrap="square">
            <a:spAutoFit/>
          </a:bodyPr>
          <a:lstStyle/>
          <a:p>
            <a:pPr algn="ctr"/>
            <a:r>
              <a:rPr lang="en-US" sz="1600" dirty="0">
                <a:latin typeface="Times New Roman" pitchFamily="18" charset="0"/>
                <a:cs typeface="Times New Roman" pitchFamily="18" charset="0"/>
              </a:rPr>
              <a:t>Figure 2: Components of SAN</a:t>
            </a:r>
          </a:p>
          <a:p>
            <a:pPr algn="ctr"/>
            <a:r>
              <a:rPr lang="en-US" sz="1600" dirty="0">
                <a:latin typeface="Times New Roman" pitchFamily="18" charset="0"/>
                <a:cs typeface="Times New Roman" pitchFamily="18" charset="0"/>
              </a:rPr>
              <a:t>Source: Adapted from [6]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935162"/>
          </a:xfrm>
        </p:spPr>
        <p:txBody>
          <a:bodyPr>
            <a:noAutofit/>
          </a:bodyPr>
          <a:lstStyle/>
          <a:p>
            <a:pPr algn="ctr"/>
            <a:r>
              <a:rPr lang="en-US" sz="2800" b="1" dirty="0">
                <a:solidFill>
                  <a:schemeClr val="tx1"/>
                </a:solidFill>
                <a:latin typeface="Times New Roman" pitchFamily="18" charset="0"/>
                <a:cs typeface="Times New Roman" pitchFamily="18" charset="0"/>
              </a:rPr>
              <a:t>Interconnection of the parts of SAN</a:t>
            </a:r>
            <a:br>
              <a:rPr lang="en-US" sz="2800" dirty="0"/>
            </a:br>
            <a:br>
              <a:rPr lang="en-US" sz="2800" b="1" dirty="0">
                <a:solidFill>
                  <a:schemeClr val="tx1"/>
                </a:solidFill>
                <a:latin typeface="Times New Roman" pitchFamily="18" charset="0"/>
                <a:cs typeface="Times New Roman" pitchFamily="18" charset="0"/>
              </a:rPr>
            </a:b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4572000" cy="4495800"/>
          </a:xfrm>
        </p:spPr>
        <p:txBody>
          <a:bodyPr>
            <a:normAutofit/>
          </a:bodyPr>
          <a:lstStyle/>
          <a:p>
            <a:pPr lvl="0" algn="just" fontAlgn="base">
              <a:lnSpc>
                <a:spcPct val="150000"/>
              </a:lnSpc>
            </a:pPr>
            <a:r>
              <a:rPr lang="en-US" sz="1600" dirty="0">
                <a:latin typeface="Times New Roman" pitchFamily="18" charset="0"/>
                <a:cs typeface="Times New Roman" pitchFamily="18" charset="0"/>
              </a:rPr>
              <a:t>The head porter and the structure of the storage are linked to the fabric of SAN with the help of channels in the fabric [4]</a:t>
            </a:r>
          </a:p>
          <a:p>
            <a:pPr lvl="0" algn="just" fontAlgn="base">
              <a:lnSpc>
                <a:spcPct val="150000"/>
              </a:lnSpc>
            </a:pPr>
            <a:r>
              <a:rPr lang="en-US" sz="1600" dirty="0">
                <a:latin typeface="Times New Roman" pitchFamily="18" charset="0"/>
                <a:cs typeface="Times New Roman" pitchFamily="18" charset="0"/>
              </a:rPr>
              <a:t>A holder joins to the ports with the help of HBA</a:t>
            </a:r>
          </a:p>
          <a:p>
            <a:pPr lvl="0" algn="just" fontAlgn="base">
              <a:lnSpc>
                <a:spcPct val="150000"/>
              </a:lnSpc>
            </a:pPr>
            <a:r>
              <a:rPr lang="en-US" sz="1600" dirty="0">
                <a:latin typeface="Times New Roman" pitchFamily="18" charset="0"/>
                <a:cs typeface="Times New Roman" pitchFamily="18" charset="0"/>
              </a:rPr>
              <a:t>The tools for storing joins the ports with the servers in the storage</a:t>
            </a:r>
          </a:p>
        </p:txBody>
      </p:sp>
      <p:pic>
        <p:nvPicPr>
          <p:cNvPr id="3074" name="Picture 2"/>
          <p:cNvPicPr>
            <a:picLocks noChangeAspect="1" noChangeArrowheads="1"/>
          </p:cNvPicPr>
          <p:nvPr/>
        </p:nvPicPr>
        <p:blipFill>
          <a:blip r:embed="rId3"/>
          <a:srcRect/>
          <a:stretch>
            <a:fillRect/>
          </a:stretch>
        </p:blipFill>
        <p:spPr bwMode="auto">
          <a:xfrm>
            <a:off x="5181600" y="1905000"/>
            <a:ext cx="3457575" cy="2647950"/>
          </a:xfrm>
          <a:prstGeom prst="rect">
            <a:avLst/>
          </a:prstGeom>
          <a:noFill/>
          <a:ln w="9525">
            <a:noFill/>
            <a:miter lim="800000"/>
            <a:headEnd/>
            <a:tailEnd/>
          </a:ln>
          <a:effectLst/>
        </p:spPr>
      </p:pic>
      <p:sp>
        <p:nvSpPr>
          <p:cNvPr id="5" name="Rectangle 4"/>
          <p:cNvSpPr/>
          <p:nvPr/>
        </p:nvSpPr>
        <p:spPr>
          <a:xfrm>
            <a:off x="5257800" y="4876800"/>
            <a:ext cx="3581400" cy="584775"/>
          </a:xfrm>
          <a:prstGeom prst="rect">
            <a:avLst/>
          </a:prstGeom>
        </p:spPr>
        <p:txBody>
          <a:bodyPr wrap="square">
            <a:spAutoFit/>
          </a:bodyPr>
          <a:lstStyle/>
          <a:p>
            <a:pPr algn="ctr"/>
            <a:r>
              <a:rPr lang="en-US" sz="1600" dirty="0">
                <a:latin typeface="Times New Roman" pitchFamily="18" charset="0"/>
                <a:cs typeface="Times New Roman" pitchFamily="18" charset="0"/>
              </a:rPr>
              <a:t>Figure 3: Connection of SAN</a:t>
            </a:r>
          </a:p>
          <a:p>
            <a:pPr algn="ctr"/>
            <a:r>
              <a:rPr lang="en-US" sz="1600" dirty="0">
                <a:latin typeface="Times New Roman" pitchFamily="18" charset="0"/>
                <a:cs typeface="Times New Roman" pitchFamily="18" charset="0"/>
              </a:rPr>
              <a:t>Source: Adapted from [4]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467600" cy="1143000"/>
          </a:xfrm>
        </p:spPr>
        <p:txBody>
          <a:bodyPr>
            <a:noAutofit/>
          </a:bodyPr>
          <a:lstStyle/>
          <a:p>
            <a:pPr algn="ctr"/>
            <a:r>
              <a:rPr lang="en-US" sz="2800" b="1" dirty="0">
                <a:solidFill>
                  <a:schemeClr val="tx1"/>
                </a:solidFill>
                <a:latin typeface="Times New Roman" pitchFamily="18" charset="0"/>
                <a:cs typeface="Times New Roman" pitchFamily="18" charset="0"/>
              </a:rPr>
              <a:t>Managing and monitoring the operations of SAN through software's</a:t>
            </a:r>
          </a:p>
        </p:txBody>
      </p:sp>
      <p:sp>
        <p:nvSpPr>
          <p:cNvPr id="3" name="Content Placeholder 2"/>
          <p:cNvSpPr>
            <a:spLocks noGrp="1"/>
          </p:cNvSpPr>
          <p:nvPr>
            <p:ph idx="1"/>
          </p:nvPr>
        </p:nvSpPr>
        <p:spPr>
          <a:xfrm>
            <a:off x="457200" y="1600201"/>
            <a:ext cx="4191000" cy="4495800"/>
          </a:xfrm>
        </p:spPr>
        <p:txBody>
          <a:bodyPr>
            <a:normAutofit/>
          </a:bodyPr>
          <a:lstStyle/>
          <a:p>
            <a:pPr lvl="0" algn="just">
              <a:lnSpc>
                <a:spcPct val="200000"/>
              </a:lnSpc>
            </a:pPr>
            <a:r>
              <a:rPr lang="en-GB" sz="1400" dirty="0">
                <a:latin typeface="Times New Roman" panose="02020603050405020304" pitchFamily="18" charset="0"/>
                <a:cs typeface="Times New Roman" panose="02020603050405020304" pitchFamily="18" charset="0"/>
              </a:rPr>
              <a:t>SDS allows administrators to set policy for managing the storage and data services and includes forms of service level management.</a:t>
            </a:r>
            <a:endParaRPr lang="en-US" sz="1400" dirty="0">
              <a:latin typeface="Times New Roman" pitchFamily="18" charset="0"/>
              <a:cs typeface="Times New Roman" pitchFamily="18" charset="0"/>
            </a:endParaRPr>
          </a:p>
          <a:p>
            <a:pPr lvl="0" algn="just">
              <a:lnSpc>
                <a:spcPct val="200000"/>
              </a:lnSpc>
            </a:pPr>
            <a:r>
              <a:rPr lang="en-US" sz="1400" dirty="0">
                <a:latin typeface="Times New Roman" pitchFamily="18" charset="0"/>
                <a:cs typeface="Times New Roman" pitchFamily="18" charset="0"/>
              </a:rPr>
              <a:t>The latency is used to monitor the slowing working or any failure in the work of SAN. The alterations in the latency indicated that the device is failing in parts </a:t>
            </a:r>
          </a:p>
        </p:txBody>
      </p:sp>
      <p:pic>
        <p:nvPicPr>
          <p:cNvPr id="4098" name="Picture 2"/>
          <p:cNvPicPr>
            <a:picLocks noChangeAspect="1" noChangeArrowheads="1"/>
          </p:cNvPicPr>
          <p:nvPr/>
        </p:nvPicPr>
        <p:blipFill>
          <a:blip r:embed="rId3"/>
          <a:srcRect/>
          <a:stretch>
            <a:fillRect/>
          </a:stretch>
        </p:blipFill>
        <p:spPr bwMode="auto">
          <a:xfrm>
            <a:off x="5562600" y="1828800"/>
            <a:ext cx="2219325" cy="2676525"/>
          </a:xfrm>
          <a:prstGeom prst="rect">
            <a:avLst/>
          </a:prstGeom>
          <a:noFill/>
          <a:ln w="9525">
            <a:noFill/>
            <a:miter lim="800000"/>
            <a:headEnd/>
            <a:tailEnd/>
          </a:ln>
          <a:effectLst/>
        </p:spPr>
      </p:pic>
      <p:sp>
        <p:nvSpPr>
          <p:cNvPr id="5" name="Rectangle 4"/>
          <p:cNvSpPr/>
          <p:nvPr/>
        </p:nvSpPr>
        <p:spPr>
          <a:xfrm>
            <a:off x="5029200" y="4724400"/>
            <a:ext cx="3448500" cy="830997"/>
          </a:xfrm>
          <a:prstGeom prst="rect">
            <a:avLst/>
          </a:prstGeom>
        </p:spPr>
        <p:txBody>
          <a:bodyPr wrap="square">
            <a:spAutoFit/>
          </a:bodyPr>
          <a:lstStyle/>
          <a:p>
            <a:pPr algn="ctr"/>
            <a:r>
              <a:rPr lang="en-US" sz="1600" dirty="0">
                <a:latin typeface="Times New Roman" pitchFamily="18" charset="0"/>
                <a:cs typeface="Times New Roman" pitchFamily="18" charset="0"/>
              </a:rPr>
              <a:t>Figure 4: Monitoring operations of SAN</a:t>
            </a:r>
          </a:p>
          <a:p>
            <a:pPr algn="ctr"/>
            <a:r>
              <a:rPr lang="en-US" sz="1600" dirty="0">
                <a:latin typeface="Times New Roman" pitchFamily="18" charset="0"/>
                <a:cs typeface="Times New Roman" pitchFamily="18" charset="0"/>
              </a:rPr>
              <a:t>Source: Adapted from [3]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b="1" dirty="0">
                <a:solidFill>
                  <a:schemeClr val="tx1"/>
                </a:solidFill>
                <a:latin typeface="Times New Roman" pitchFamily="18" charset="0"/>
                <a:cs typeface="Times New Roman" pitchFamily="18" charset="0"/>
              </a:rPr>
              <a:t>Scaling of SAN for the future growth</a:t>
            </a:r>
          </a:p>
        </p:txBody>
      </p:sp>
      <p:sp>
        <p:nvSpPr>
          <p:cNvPr id="3" name="Content Placeholder 2"/>
          <p:cNvSpPr>
            <a:spLocks noGrp="1"/>
          </p:cNvSpPr>
          <p:nvPr>
            <p:ph idx="1"/>
          </p:nvPr>
        </p:nvSpPr>
        <p:spPr>
          <a:xfrm>
            <a:off x="457200" y="1600201"/>
            <a:ext cx="4038600" cy="4495800"/>
          </a:xfrm>
        </p:spPr>
        <p:txBody>
          <a:bodyPr>
            <a:normAutofit fontScale="85000" lnSpcReduction="10000"/>
          </a:bodyPr>
          <a:lstStyle/>
          <a:p>
            <a:pPr lvl="0" algn="just">
              <a:lnSpc>
                <a:spcPct val="200000"/>
              </a:lnSpc>
            </a:pPr>
            <a:r>
              <a:rPr lang="en-US" sz="1700" dirty="0">
                <a:latin typeface="Times New Roman" pitchFamily="18" charset="0"/>
                <a:cs typeface="Times New Roman" pitchFamily="18" charset="0"/>
              </a:rPr>
              <a:t>SAN ensures that all the activities and performance in an organization has been conducted freely without any interruption [4].</a:t>
            </a:r>
          </a:p>
          <a:p>
            <a:pPr lvl="0" algn="just">
              <a:lnSpc>
                <a:spcPct val="200000"/>
              </a:lnSpc>
            </a:pPr>
            <a:r>
              <a:rPr lang="en-US" sz="1700" dirty="0">
                <a:latin typeface="Times New Roman" pitchFamily="18" charset="0"/>
                <a:cs typeface="Times New Roman" pitchFamily="18" charset="0"/>
              </a:rPr>
              <a:t>It is worth mentioning that SAN take the place in the market to rule over the storage of data that are not structured and manages the encroaching of the goods in the market</a:t>
            </a:r>
          </a:p>
          <a:p>
            <a:pPr lvl="0" algn="just">
              <a:lnSpc>
                <a:spcPct val="200000"/>
              </a:lnSpc>
            </a:pPr>
            <a:r>
              <a:rPr lang="en-US" sz="1700" dirty="0">
                <a:latin typeface="Times New Roman" pitchFamily="18" charset="0"/>
                <a:cs typeface="Times New Roman" pitchFamily="18" charset="0"/>
              </a:rPr>
              <a:t>SAN improves the overall performance of the organization that helps in facilitating growth and success of an organization. </a:t>
            </a:r>
          </a:p>
          <a:p>
            <a:pPr algn="just">
              <a:lnSpc>
                <a:spcPct val="150000"/>
              </a:lnSpc>
            </a:pPr>
            <a:endParaRPr lang="en-US" sz="16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srcRect/>
          <a:stretch>
            <a:fillRect/>
          </a:stretch>
        </p:blipFill>
        <p:spPr bwMode="auto">
          <a:xfrm>
            <a:off x="4724400" y="1905000"/>
            <a:ext cx="4102331" cy="2238375"/>
          </a:xfrm>
          <a:prstGeom prst="rect">
            <a:avLst/>
          </a:prstGeom>
          <a:noFill/>
          <a:ln w="9525">
            <a:noFill/>
            <a:miter lim="800000"/>
            <a:headEnd/>
            <a:tailEnd/>
          </a:ln>
          <a:effectLst/>
        </p:spPr>
      </p:pic>
      <p:sp>
        <p:nvSpPr>
          <p:cNvPr id="5" name="Rectangle 4"/>
          <p:cNvSpPr/>
          <p:nvPr/>
        </p:nvSpPr>
        <p:spPr>
          <a:xfrm>
            <a:off x="5029200" y="4495800"/>
            <a:ext cx="4114800" cy="646331"/>
          </a:xfrm>
          <a:prstGeom prst="rect">
            <a:avLst/>
          </a:prstGeom>
        </p:spPr>
        <p:txBody>
          <a:bodyPr wrap="square">
            <a:spAutoFit/>
          </a:bodyPr>
          <a:lstStyle/>
          <a:p>
            <a:pPr algn="ctr"/>
            <a:r>
              <a:rPr lang="en-US" dirty="0">
                <a:latin typeface="Times New Roman" pitchFamily="18" charset="0"/>
                <a:cs typeface="Times New Roman" pitchFamily="18" charset="0"/>
              </a:rPr>
              <a:t>Figure 5: Scaling of SAN</a:t>
            </a:r>
          </a:p>
          <a:p>
            <a:pPr algn="ctr"/>
            <a:r>
              <a:rPr lang="en-US" dirty="0">
                <a:latin typeface="Times New Roman" pitchFamily="18" charset="0"/>
                <a:cs typeface="Times New Roman" pitchFamily="18" charset="0"/>
              </a:rPr>
              <a:t>Source: Adapted from [4]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b="1" dirty="0">
                <a:solidFill>
                  <a:schemeClr val="tx1"/>
                </a:solidFill>
                <a:latin typeface="Times New Roman" pitchFamily="18" charset="0"/>
                <a:cs typeface="Times New Roman" pitchFamily="18" charset="0"/>
              </a:rPr>
              <a:t>How SAN protects data redundancy and   non-authorized access </a:t>
            </a: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19600" cy="4572000"/>
          </a:xfrm>
        </p:spPr>
        <p:txBody>
          <a:bodyPr>
            <a:normAutofit fontScale="92500"/>
          </a:bodyPr>
          <a:lstStyle/>
          <a:p>
            <a:pPr lvl="0" algn="just">
              <a:lnSpc>
                <a:spcPct val="200000"/>
              </a:lnSpc>
            </a:pPr>
            <a:r>
              <a:rPr lang="en-US" sz="1400" dirty="0">
                <a:latin typeface="Times New Roman" pitchFamily="18" charset="0"/>
                <a:cs typeface="Times New Roman" pitchFamily="18" charset="0"/>
              </a:rPr>
              <a:t>SAN improves the data security by protecting the servers from any unauthorized access that protects from cyber threats and cyber attacks [5]. </a:t>
            </a:r>
          </a:p>
          <a:p>
            <a:pPr lvl="0" algn="just">
              <a:lnSpc>
                <a:spcPct val="200000"/>
              </a:lnSpc>
            </a:pPr>
            <a:r>
              <a:rPr lang="en-US" sz="1400" dirty="0">
                <a:latin typeface="Times New Roman" pitchFamily="18" charset="0"/>
                <a:cs typeface="Times New Roman" pitchFamily="18" charset="0"/>
              </a:rPr>
              <a:t>Further, the data are sheltered as they are encrypted when stored in the facility or the infrastructure of the SAN </a:t>
            </a:r>
          </a:p>
          <a:p>
            <a:pPr lvl="0" algn="just">
              <a:lnSpc>
                <a:spcPct val="200000"/>
              </a:lnSpc>
            </a:pPr>
            <a:r>
              <a:rPr lang="en-US" sz="1400" dirty="0">
                <a:latin typeface="Times New Roman" pitchFamily="18" charset="0"/>
                <a:cs typeface="Times New Roman" pitchFamily="18" charset="0"/>
              </a:rPr>
              <a:t>Similarly, it has been found that not everybody can access the data storage of SAN. Only few switches that are certified can open the facility. Further, the controls are of various nature namely: obstructive, operative, remedial, restraint, retrieval, reimbursed</a:t>
            </a:r>
          </a:p>
          <a:p>
            <a:pPr algn="just">
              <a:lnSpc>
                <a:spcPct val="200000"/>
              </a:lnSpc>
            </a:pPr>
            <a:endParaRPr lang="en-US" sz="1600"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srcRect/>
          <a:stretch>
            <a:fillRect/>
          </a:stretch>
        </p:blipFill>
        <p:spPr bwMode="auto">
          <a:xfrm>
            <a:off x="5029200" y="1981200"/>
            <a:ext cx="3765637" cy="2667000"/>
          </a:xfrm>
          <a:prstGeom prst="rect">
            <a:avLst/>
          </a:prstGeom>
          <a:noFill/>
          <a:ln w="9525">
            <a:noFill/>
            <a:miter lim="800000"/>
            <a:headEnd/>
            <a:tailEnd/>
          </a:ln>
          <a:effectLst/>
        </p:spPr>
      </p:pic>
      <p:sp>
        <p:nvSpPr>
          <p:cNvPr id="5" name="Rectangle 4"/>
          <p:cNvSpPr/>
          <p:nvPr/>
        </p:nvSpPr>
        <p:spPr>
          <a:xfrm>
            <a:off x="5257800" y="4572000"/>
            <a:ext cx="3200400" cy="830997"/>
          </a:xfrm>
          <a:prstGeom prst="rect">
            <a:avLst/>
          </a:prstGeom>
        </p:spPr>
        <p:txBody>
          <a:bodyPr wrap="square">
            <a:spAutoFit/>
          </a:bodyPr>
          <a:lstStyle/>
          <a:p>
            <a:pPr algn="ctr"/>
            <a:r>
              <a:rPr lang="en-US" sz="1600" dirty="0">
                <a:latin typeface="Times New Roman" pitchFamily="18" charset="0"/>
                <a:cs typeface="Times New Roman" pitchFamily="18" charset="0"/>
              </a:rPr>
              <a:t>Figure 6: Protection of data through SAN</a:t>
            </a:r>
          </a:p>
          <a:p>
            <a:pPr algn="ctr"/>
            <a:r>
              <a:rPr lang="en-US" sz="1600" dirty="0">
                <a:latin typeface="Times New Roman" pitchFamily="18" charset="0"/>
                <a:cs typeface="Times New Roman" pitchFamily="18" charset="0"/>
              </a:rPr>
              <a:t>Source: Adapted from [5]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7467600" cy="1143000"/>
          </a:xfrm>
        </p:spPr>
        <p:txBody>
          <a:bodyPr>
            <a:normAutofit fontScale="90000"/>
          </a:bodyPr>
          <a:lstStyle/>
          <a:p>
            <a:pPr algn="ctr"/>
            <a:r>
              <a:rPr lang="en-US" sz="3100" b="1" dirty="0">
                <a:solidFill>
                  <a:schemeClr val="tx1"/>
                </a:solidFill>
                <a:latin typeface="Times New Roman" pitchFamily="18" charset="0"/>
                <a:cs typeface="Times New Roman" pitchFamily="18" charset="0"/>
              </a:rPr>
              <a:t>Infrastructure simplification, lifecycle and business continuity in SAN</a:t>
            </a:r>
            <a:br>
              <a:rPr lang="en-US" b="1" dirty="0">
                <a:solidFill>
                  <a:schemeClr val="tx1"/>
                </a:solidFill>
              </a:rPr>
            </a:br>
            <a:endParaRPr lang="en-AU" dirty="0">
              <a:solidFill>
                <a:schemeClr val="tx1"/>
              </a:solidFill>
            </a:endParaRPr>
          </a:p>
        </p:txBody>
      </p:sp>
      <p:sp>
        <p:nvSpPr>
          <p:cNvPr id="3" name="Content Placeholder 2"/>
          <p:cNvSpPr>
            <a:spLocks noGrp="1"/>
          </p:cNvSpPr>
          <p:nvPr>
            <p:ph idx="1"/>
          </p:nvPr>
        </p:nvSpPr>
        <p:spPr>
          <a:xfrm>
            <a:off x="565230" y="1828800"/>
            <a:ext cx="5257800" cy="4114800"/>
          </a:xfrm>
        </p:spPr>
        <p:txBody>
          <a:bodyPr/>
          <a:lstStyle/>
          <a:p>
            <a:pPr lvl="0" algn="just" fontAlgn="base">
              <a:lnSpc>
                <a:spcPct val="150000"/>
              </a:lnSpc>
            </a:pPr>
            <a:r>
              <a:rPr lang="en-US" sz="1400" dirty="0">
                <a:latin typeface="Times New Roman" pitchFamily="18" charset="0"/>
                <a:cs typeface="Times New Roman" pitchFamily="18" charset="0"/>
              </a:rPr>
              <a:t>The transformation took place from fiber networking to the system of switching that are based on the fabrics [4]</a:t>
            </a:r>
          </a:p>
          <a:p>
            <a:pPr lvl="0" algn="just" fontAlgn="base">
              <a:lnSpc>
                <a:spcPct val="150000"/>
              </a:lnSpc>
            </a:pPr>
            <a:r>
              <a:rPr lang="en-US" sz="1400" dirty="0">
                <a:latin typeface="Times New Roman" pitchFamily="18" charset="0"/>
                <a:cs typeface="Times New Roman" pitchFamily="18" charset="0"/>
              </a:rPr>
              <a:t>Modern fabric evolved in accordance with the standards set by the latest industry </a:t>
            </a:r>
          </a:p>
          <a:p>
            <a:pPr lvl="0" algn="just" fontAlgn="base">
              <a:lnSpc>
                <a:spcPct val="150000"/>
              </a:lnSpc>
            </a:pPr>
            <a:r>
              <a:rPr lang="en-US" sz="1400" dirty="0">
                <a:latin typeface="Times New Roman" pitchFamily="18" charset="0"/>
                <a:cs typeface="Times New Roman" pitchFamily="18" charset="0"/>
              </a:rPr>
              <a:t>Successful execution of the connectivity that are free of conventions could be made in the businesses</a:t>
            </a:r>
          </a:p>
          <a:p>
            <a:endParaRPr lang="en-AU"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6019800" y="1828800"/>
            <a:ext cx="2342963" cy="1838325"/>
          </a:xfrm>
          <a:prstGeom prst="rect">
            <a:avLst/>
          </a:prstGeom>
          <a:noFill/>
          <a:ln w="9525">
            <a:noFill/>
            <a:miter lim="800000"/>
            <a:headEnd/>
            <a:tailEnd/>
          </a:ln>
          <a:effectLst/>
        </p:spPr>
      </p:pic>
      <p:sp>
        <p:nvSpPr>
          <p:cNvPr id="5" name="Rectangle 4"/>
          <p:cNvSpPr/>
          <p:nvPr/>
        </p:nvSpPr>
        <p:spPr>
          <a:xfrm>
            <a:off x="5105400" y="4343400"/>
            <a:ext cx="3505200" cy="1077218"/>
          </a:xfrm>
          <a:prstGeom prst="rect">
            <a:avLst/>
          </a:prstGeom>
        </p:spPr>
        <p:txBody>
          <a:bodyPr wrap="square">
            <a:spAutoFit/>
          </a:bodyPr>
          <a:lstStyle/>
          <a:p>
            <a:pPr algn="ctr"/>
            <a:r>
              <a:rPr lang="en-US" sz="1600" dirty="0">
                <a:latin typeface="Times New Roman" pitchFamily="18" charset="0"/>
                <a:cs typeface="Times New Roman" pitchFamily="18" charset="0"/>
              </a:rPr>
              <a:t>Figure 7: Infrastructure simplification, lifecycle and business continuity in SAN</a:t>
            </a:r>
          </a:p>
          <a:p>
            <a:pPr algn="ctr"/>
            <a:r>
              <a:rPr lang="en-US" sz="1600" dirty="0">
                <a:latin typeface="Times New Roman" pitchFamily="18" charset="0"/>
                <a:cs typeface="Times New Roman" pitchFamily="18" charset="0"/>
              </a:rPr>
              <a:t>Source: Adapted from [4]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latin typeface="Times New Roman" pitchFamily="18" charset="0"/>
                <a:cs typeface="Times New Roman" pitchFamily="18" charset="0"/>
              </a:rPr>
              <a:t>Conclusion</a:t>
            </a:r>
            <a:br>
              <a:rPr lang="en-US" sz="2800" b="1" dirty="0">
                <a:solidFill>
                  <a:schemeClr val="tx1"/>
                </a:solidFill>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572000" cy="4572000"/>
          </a:xfrm>
        </p:spPr>
        <p:txBody>
          <a:bodyPr>
            <a:normAutofit/>
          </a:bodyPr>
          <a:lstStyle/>
          <a:p>
            <a:pPr lvl="0" algn="just">
              <a:lnSpc>
                <a:spcPct val="150000"/>
              </a:lnSpc>
            </a:pPr>
            <a:r>
              <a:rPr lang="en-US" sz="1600" dirty="0">
                <a:latin typeface="Times New Roman" pitchFamily="18" charset="0"/>
                <a:cs typeface="Times New Roman" pitchFamily="18" charset="0"/>
              </a:rPr>
              <a:t>Thus, it can be concluded that SAN links the computer with the storage devices.</a:t>
            </a:r>
          </a:p>
          <a:p>
            <a:pPr lvl="0" algn="just">
              <a:lnSpc>
                <a:spcPct val="150000"/>
              </a:lnSpc>
            </a:pPr>
            <a:r>
              <a:rPr lang="en-US" sz="1600" dirty="0">
                <a:latin typeface="Times New Roman" pitchFamily="18" charset="0"/>
                <a:cs typeface="Times New Roman" pitchFamily="18" charset="0"/>
              </a:rPr>
              <a:t>Further, reliability is important as it directs an organization for fulfilling its objectives and goals effectively.</a:t>
            </a:r>
          </a:p>
          <a:p>
            <a:pPr lvl="0" algn="just">
              <a:lnSpc>
                <a:spcPct val="150000"/>
              </a:lnSpc>
            </a:pPr>
            <a:r>
              <a:rPr lang="en-US" sz="1600" dirty="0">
                <a:latin typeface="Times New Roman" pitchFamily="18" charset="0"/>
                <a:cs typeface="Times New Roman" pitchFamily="18" charset="0"/>
              </a:rPr>
              <a:t>Moreover, the organizational growth has been dependent on reliability and manageability as it aims in data redundancy. </a:t>
            </a:r>
          </a:p>
          <a:p>
            <a:pPr algn="just">
              <a:lnSpc>
                <a:spcPct val="150000"/>
              </a:lnSpc>
            </a:pPr>
            <a:endParaRPr lang="en-US" sz="16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srcRect/>
          <a:stretch>
            <a:fillRect/>
          </a:stretch>
        </p:blipFill>
        <p:spPr bwMode="auto">
          <a:xfrm>
            <a:off x="5334000" y="1752600"/>
            <a:ext cx="3352800" cy="1824435"/>
          </a:xfrm>
          <a:prstGeom prst="rect">
            <a:avLst/>
          </a:prstGeom>
          <a:noFill/>
          <a:ln w="9525">
            <a:noFill/>
            <a:miter lim="800000"/>
            <a:headEnd/>
            <a:tailEnd/>
          </a:ln>
          <a:effectLst/>
        </p:spPr>
      </p:pic>
      <p:sp>
        <p:nvSpPr>
          <p:cNvPr id="5" name="Rectangle 4"/>
          <p:cNvSpPr/>
          <p:nvPr/>
        </p:nvSpPr>
        <p:spPr>
          <a:xfrm>
            <a:off x="5346700" y="3962400"/>
            <a:ext cx="3429000" cy="584775"/>
          </a:xfrm>
          <a:prstGeom prst="rect">
            <a:avLst/>
          </a:prstGeom>
        </p:spPr>
        <p:txBody>
          <a:bodyPr wrap="square">
            <a:spAutoFit/>
          </a:bodyPr>
          <a:lstStyle/>
          <a:p>
            <a:pPr algn="ctr"/>
            <a:r>
              <a:rPr lang="en-US" sz="1600" dirty="0">
                <a:latin typeface="Times New Roman" pitchFamily="18" charset="0"/>
                <a:cs typeface="Times New Roman" pitchFamily="18" charset="0"/>
              </a:rPr>
              <a:t>Figure 8: SAN</a:t>
            </a:r>
          </a:p>
          <a:p>
            <a:pPr algn="ctr"/>
            <a:r>
              <a:rPr lang="en-US" sz="1600" dirty="0">
                <a:latin typeface="Times New Roman" pitchFamily="18" charset="0"/>
                <a:cs typeface="Times New Roman" pitchFamily="18" charset="0"/>
              </a:rPr>
              <a:t>Source: Adapted from [1]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itchFamily="18" charset="0"/>
                <a:cs typeface="Times New Roman" pitchFamily="18" charset="0"/>
              </a:rPr>
              <a:t>Reference List</a:t>
            </a:r>
          </a:p>
        </p:txBody>
      </p:sp>
      <p:sp>
        <p:nvSpPr>
          <p:cNvPr id="3" name="Content Placeholder 2"/>
          <p:cNvSpPr>
            <a:spLocks noGrp="1"/>
          </p:cNvSpPr>
          <p:nvPr>
            <p:ph idx="1"/>
          </p:nvPr>
        </p:nvSpPr>
        <p:spPr/>
        <p:txBody>
          <a:bodyPr>
            <a:normAutofit fontScale="47500" lnSpcReduction="20000"/>
          </a:bodyPr>
          <a:lstStyle/>
          <a:p>
            <a:pPr algn="just"/>
            <a:r>
              <a:rPr lang="en-US" dirty="0">
                <a:latin typeface="Times New Roman" panose="02020603050405020304" pitchFamily="18" charset="0"/>
                <a:cs typeface="Times New Roman" panose="02020603050405020304" pitchFamily="18" charset="0"/>
              </a:rPr>
              <a:t>[1] F. Qureshi and S. Krishnan, “Wearable hardware design for the internet of medical things (IoMT)”, </a:t>
            </a:r>
            <a:r>
              <a:rPr lang="en-US" i="1" dirty="0">
                <a:latin typeface="Times New Roman" panose="02020603050405020304" pitchFamily="18" charset="0"/>
                <a:cs typeface="Times New Roman" panose="02020603050405020304" pitchFamily="18" charset="0"/>
              </a:rPr>
              <a:t>Sensors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18</a:t>
            </a:r>
            <a:r>
              <a:rPr lang="en-US" dirty="0">
                <a:latin typeface="Times New Roman" panose="02020603050405020304" pitchFamily="18" charset="0"/>
                <a:cs typeface="Times New Roman" panose="02020603050405020304" pitchFamily="18" charset="0"/>
              </a:rPr>
              <a:t>(11), p.3812. 2018.</a:t>
            </a:r>
          </a:p>
          <a:p>
            <a:pPr algn="just"/>
            <a:r>
              <a:rPr lang="en-US" dirty="0">
                <a:latin typeface="Times New Roman" panose="02020603050405020304" pitchFamily="18" charset="0"/>
                <a:cs typeface="Times New Roman" panose="02020603050405020304" pitchFamily="18" charset="0"/>
              </a:rPr>
              <a:t>[2] S. G. </a:t>
            </a:r>
            <a:r>
              <a:rPr lang="en-US" dirty="0" err="1">
                <a:latin typeface="Times New Roman" panose="02020603050405020304" pitchFamily="18" charset="0"/>
                <a:cs typeface="Times New Roman" panose="02020603050405020304" pitchFamily="18" charset="0"/>
              </a:rPr>
              <a:t>Tzafestas</a:t>
            </a:r>
            <a:r>
              <a:rPr lang="en-US" dirty="0">
                <a:latin typeface="Times New Roman" panose="02020603050405020304" pitchFamily="18" charset="0"/>
                <a:cs typeface="Times New Roman" panose="02020603050405020304" pitchFamily="18" charset="0"/>
              </a:rPr>
              <a:t>, “The Internet of Things: A conceptual guided tour”, </a:t>
            </a:r>
            <a:r>
              <a:rPr lang="en-US" i="1" dirty="0">
                <a:latin typeface="Times New Roman" panose="02020603050405020304" pitchFamily="18" charset="0"/>
                <a:cs typeface="Times New Roman" panose="02020603050405020304" pitchFamily="18" charset="0"/>
              </a:rPr>
              <a:t>European Journal of Advances in Engineering and Technology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a:t>
            </a:r>
            <a:r>
              <a:rPr lang="en-US" dirty="0">
                <a:latin typeface="Times New Roman" panose="02020603050405020304" pitchFamily="18" charset="0"/>
                <a:cs typeface="Times New Roman" panose="02020603050405020304" pitchFamily="18" charset="0"/>
              </a:rPr>
              <a:t>(10), pp.745-767, 2018.</a:t>
            </a:r>
          </a:p>
          <a:p>
            <a:pPr algn="just"/>
            <a:r>
              <a:rPr lang="en-US" dirty="0">
                <a:latin typeface="Times New Roman" panose="02020603050405020304" pitchFamily="18" charset="0"/>
                <a:cs typeface="Times New Roman" panose="02020603050405020304" pitchFamily="18" charset="0"/>
              </a:rPr>
              <a:t>[3] D. </a:t>
            </a:r>
            <a:r>
              <a:rPr lang="en-US" dirty="0" err="1">
                <a:latin typeface="Times New Roman" panose="02020603050405020304" pitchFamily="18" charset="0"/>
                <a:cs typeface="Times New Roman" panose="02020603050405020304" pitchFamily="18" charset="0"/>
              </a:rPr>
              <a:t>Marinkovic</a:t>
            </a:r>
            <a:r>
              <a:rPr lang="en-US" dirty="0">
                <a:latin typeface="Times New Roman" panose="02020603050405020304" pitchFamily="18" charset="0"/>
                <a:cs typeface="Times New Roman" panose="02020603050405020304" pitchFamily="18" charset="0"/>
              </a:rPr>
              <a:t>, and  M. </a:t>
            </a:r>
            <a:r>
              <a:rPr lang="en-US" dirty="0" err="1">
                <a:latin typeface="Times New Roman" panose="02020603050405020304" pitchFamily="18" charset="0"/>
                <a:cs typeface="Times New Roman" panose="02020603050405020304" pitchFamily="18" charset="0"/>
              </a:rPr>
              <a:t>Zehn</a:t>
            </a:r>
            <a:r>
              <a:rPr lang="en-US" dirty="0">
                <a:latin typeface="Times New Roman" panose="02020603050405020304" pitchFamily="18" charset="0"/>
                <a:cs typeface="Times New Roman" panose="02020603050405020304" pitchFamily="18" charset="0"/>
              </a:rPr>
              <a:t>, “Survey of finite element method-based real-time simulations”, </a:t>
            </a:r>
            <a:r>
              <a:rPr lang="en-US" i="1" dirty="0">
                <a:latin typeface="Times New Roman" panose="02020603050405020304" pitchFamily="18" charset="0"/>
                <a:cs typeface="Times New Roman" panose="02020603050405020304" pitchFamily="18" charset="0"/>
              </a:rPr>
              <a:t>Applied Sciences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a:t>
            </a:r>
            <a:r>
              <a:rPr lang="en-US" dirty="0">
                <a:latin typeface="Times New Roman" panose="02020603050405020304" pitchFamily="18" charset="0"/>
                <a:cs typeface="Times New Roman" panose="02020603050405020304" pitchFamily="18" charset="0"/>
              </a:rPr>
              <a:t>(14), p.2775, 2019.</a:t>
            </a:r>
          </a:p>
          <a:p>
            <a:pPr algn="just"/>
            <a:r>
              <a:rPr lang="en-US" dirty="0">
                <a:latin typeface="Times New Roman" panose="02020603050405020304" pitchFamily="18" charset="0"/>
                <a:cs typeface="Times New Roman" panose="02020603050405020304" pitchFamily="18" charset="0"/>
              </a:rPr>
              <a:t>[4] V. V. </a:t>
            </a:r>
            <a:r>
              <a:rPr lang="en-US" dirty="0" err="1">
                <a:latin typeface="Times New Roman" panose="02020603050405020304" pitchFamily="18" charset="0"/>
                <a:cs typeface="Times New Roman" panose="02020603050405020304" pitchFamily="18" charset="0"/>
              </a:rPr>
              <a:t>Riabov</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Storage Area Network Fundamentals. </a:t>
            </a:r>
            <a:r>
              <a:rPr lang="en-US" dirty="0">
                <a:latin typeface="Times New Roman" panose="02020603050405020304" pitchFamily="18" charset="0"/>
                <a:cs typeface="Times New Roman" panose="02020603050405020304" pitchFamily="18" charset="0"/>
              </a:rPr>
              <a:t>Handbook of Computer Networks: Distributed Networks, Network Planning, Control, Management, and New Trends and Applications, </a:t>
            </a:r>
            <a:r>
              <a:rPr lang="en-US" i="1" dirty="0">
                <a:latin typeface="Times New Roman" panose="02020603050405020304" pitchFamily="18" charset="0"/>
                <a:cs typeface="Times New Roman" panose="02020603050405020304" pitchFamily="18" charset="0"/>
              </a:rPr>
              <a:t>3</a:t>
            </a:r>
            <a:r>
              <a:rPr lang="en-US" dirty="0">
                <a:latin typeface="Times New Roman" panose="02020603050405020304" pitchFamily="18" charset="0"/>
                <a:cs typeface="Times New Roman" panose="02020603050405020304" pitchFamily="18" charset="0"/>
              </a:rPr>
              <a:t>, pp.189-204, 2012.</a:t>
            </a:r>
          </a:p>
          <a:p>
            <a:pPr algn="just"/>
            <a:r>
              <a:rPr lang="en-US" dirty="0">
                <a:latin typeface="Times New Roman" panose="02020603050405020304" pitchFamily="18" charset="0"/>
                <a:cs typeface="Times New Roman" panose="02020603050405020304" pitchFamily="18" charset="0"/>
              </a:rPr>
              <a:t>[5] D. </a:t>
            </a:r>
            <a:r>
              <a:rPr lang="en-US" dirty="0" err="1">
                <a:latin typeface="Times New Roman" panose="02020603050405020304" pitchFamily="18" charset="0"/>
                <a:cs typeface="Times New Roman" panose="02020603050405020304" pitchFamily="18" charset="0"/>
              </a:rPr>
              <a:t>Marinkovic</a:t>
            </a:r>
            <a:r>
              <a:rPr lang="en-US" dirty="0">
                <a:latin typeface="Times New Roman" panose="02020603050405020304" pitchFamily="18" charset="0"/>
                <a:cs typeface="Times New Roman" panose="02020603050405020304" pitchFamily="18" charset="0"/>
              </a:rPr>
              <a:t> and M. </a:t>
            </a:r>
            <a:r>
              <a:rPr lang="en-US" dirty="0" err="1">
                <a:latin typeface="Times New Roman" panose="02020603050405020304" pitchFamily="18" charset="0"/>
                <a:cs typeface="Times New Roman" panose="02020603050405020304" pitchFamily="18" charset="0"/>
              </a:rPr>
              <a:t>Zehn</a:t>
            </a:r>
            <a:r>
              <a:rPr lang="en-US" dirty="0">
                <a:latin typeface="Times New Roman" panose="02020603050405020304" pitchFamily="18" charset="0"/>
                <a:cs typeface="Times New Roman" panose="02020603050405020304" pitchFamily="18" charset="0"/>
              </a:rPr>
              <a:t>, “Survey of finite element method-based real-time simulations. </a:t>
            </a:r>
            <a:r>
              <a:rPr lang="en-US" i="1" dirty="0">
                <a:latin typeface="Times New Roman" panose="02020603050405020304" pitchFamily="18" charset="0"/>
                <a:cs typeface="Times New Roman" panose="02020603050405020304" pitchFamily="18" charset="0"/>
              </a:rPr>
              <a:t>Applied Sciences”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a:t>
            </a:r>
            <a:r>
              <a:rPr lang="en-US" dirty="0">
                <a:latin typeface="Times New Roman" panose="02020603050405020304" pitchFamily="18" charset="0"/>
                <a:cs typeface="Times New Roman" panose="02020603050405020304" pitchFamily="18" charset="0"/>
              </a:rPr>
              <a:t>(14), p.2775, 2019.</a:t>
            </a:r>
          </a:p>
          <a:p>
            <a:pPr algn="just"/>
            <a:r>
              <a:rPr lang="en-US" dirty="0">
                <a:latin typeface="Times New Roman" panose="02020603050405020304" pitchFamily="18" charset="0"/>
                <a:cs typeface="Times New Roman" panose="02020603050405020304" pitchFamily="18" charset="0"/>
              </a:rPr>
              <a:t>[6] J. Ward, M. O'Sullivan, T. </a:t>
            </a:r>
            <a:r>
              <a:rPr lang="en-US" dirty="0" err="1">
                <a:latin typeface="Times New Roman" panose="02020603050405020304" pitchFamily="18" charset="0"/>
                <a:cs typeface="Times New Roman" panose="02020603050405020304" pitchFamily="18" charset="0"/>
              </a:rPr>
              <a:t>Shahoumian</a:t>
            </a:r>
            <a:r>
              <a:rPr lang="en-US" dirty="0">
                <a:latin typeface="Times New Roman" panose="02020603050405020304" pitchFamily="18" charset="0"/>
                <a:cs typeface="Times New Roman" panose="02020603050405020304" pitchFamily="18" charset="0"/>
              </a:rPr>
              <a:t>, and  J. Wilkes, “</a:t>
            </a:r>
            <a:r>
              <a:rPr lang="en-US" dirty="0" err="1">
                <a:latin typeface="Times New Roman" panose="02020603050405020304" pitchFamily="18" charset="0"/>
                <a:cs typeface="Times New Roman" panose="02020603050405020304" pitchFamily="18" charset="0"/>
              </a:rPr>
              <a:t>Appia</a:t>
            </a:r>
            <a:r>
              <a:rPr lang="en-US" dirty="0">
                <a:latin typeface="Times New Roman" panose="02020603050405020304" pitchFamily="18" charset="0"/>
                <a:cs typeface="Times New Roman" panose="02020603050405020304" pitchFamily="18" charset="0"/>
              </a:rPr>
              <a:t>: Automatic Storage Area Network Fabric Design” In </a:t>
            </a:r>
            <a:r>
              <a:rPr lang="en-US" i="1" dirty="0">
                <a:latin typeface="Times New Roman" panose="02020603050405020304" pitchFamily="18" charset="0"/>
                <a:cs typeface="Times New Roman" panose="02020603050405020304" pitchFamily="18" charset="0"/>
              </a:rPr>
              <a:t>FAST</a:t>
            </a:r>
            <a:r>
              <a:rPr lang="en-US" dirty="0">
                <a:latin typeface="Times New Roman" panose="02020603050405020304" pitchFamily="18" charset="0"/>
                <a:cs typeface="Times New Roman" panose="02020603050405020304" pitchFamily="18" charset="0"/>
              </a:rPr>
              <a:t> (Vol. 2, p. 15), </a:t>
            </a:r>
            <a:r>
              <a:rPr lang="en-GB" dirty="0"/>
              <a:t>Monterey, California, USA, Jan 28-30, 2002</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[7] </a:t>
            </a:r>
            <a:r>
              <a:rPr lang="en-GB" b="0" i="0" dirty="0">
                <a:effectLst/>
                <a:latin typeface="Times New Roman" panose="02020603050405020304" pitchFamily="18" charset="0"/>
                <a:cs typeface="Times New Roman" panose="02020603050405020304" pitchFamily="18" charset="0"/>
              </a:rPr>
              <a:t>M. Carlson </a:t>
            </a:r>
            <a:r>
              <a:rPr lang="en-GB" b="0" i="1" dirty="0">
                <a:effectLst/>
                <a:latin typeface="Times New Roman" panose="02020603050405020304" pitchFamily="18" charset="0"/>
                <a:cs typeface="Times New Roman" panose="02020603050405020304" pitchFamily="18" charset="0"/>
              </a:rPr>
              <a:t>at al, “</a:t>
            </a:r>
            <a:r>
              <a:rPr lang="en-GB" b="0" i="0" dirty="0">
                <a:effectLst/>
                <a:latin typeface="Times New Roman" panose="02020603050405020304" pitchFamily="18" charset="0"/>
                <a:cs typeface="Times New Roman" panose="02020603050405020304" pitchFamily="18" charset="0"/>
              </a:rPr>
              <a:t>Software defined storage”,  </a:t>
            </a:r>
            <a:r>
              <a:rPr lang="en-GB" b="0" i="1" dirty="0">
                <a:effectLst/>
                <a:latin typeface="Times New Roman" panose="02020603050405020304" pitchFamily="18" charset="0"/>
                <a:cs typeface="Times New Roman" panose="02020603050405020304" pitchFamily="18" charset="0"/>
              </a:rPr>
              <a:t>Storage Networking Industry Assoc. working draft</a:t>
            </a:r>
            <a:r>
              <a:rPr lang="en-GB" b="0" i="0" dirty="0">
                <a:effectLst/>
                <a:latin typeface="Times New Roman" panose="02020603050405020304" pitchFamily="18" charset="0"/>
                <a:cs typeface="Times New Roman" panose="02020603050405020304" pitchFamily="18" charset="0"/>
              </a:rPr>
              <a:t>, 20-24, 2014.</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066800"/>
            <a:ext cx="6629400" cy="2362200"/>
          </a:xfrm>
        </p:spPr>
        <p:txBody>
          <a:bodyPr>
            <a:noAutofit/>
          </a:bodyPr>
          <a:lstStyle/>
          <a:p>
            <a:pPr algn="ctr"/>
            <a:br>
              <a:rPr lang="en-US" sz="2800" b="1" dirty="0">
                <a:solidFill>
                  <a:schemeClr val="tx1"/>
                </a:solidFill>
                <a:latin typeface="Times New Roman" pitchFamily="18" charset="0"/>
                <a:cs typeface="Times New Roman" pitchFamily="18" charset="0"/>
              </a:rPr>
            </a:br>
            <a:br>
              <a:rPr lang="en-US" sz="2800" b="1" dirty="0">
                <a:solidFill>
                  <a:schemeClr val="tx1"/>
                </a:solidFill>
                <a:latin typeface="Times New Roman" pitchFamily="18" charset="0"/>
                <a:cs typeface="Times New Roman" pitchFamily="18" charset="0"/>
              </a:rPr>
            </a:br>
            <a:r>
              <a:rPr lang="en-US" sz="2800" b="1" dirty="0">
                <a:solidFill>
                  <a:schemeClr val="tx1"/>
                </a:solidFill>
                <a:latin typeface="Times New Roman" pitchFamily="18" charset="0"/>
                <a:cs typeface="Times New Roman" pitchFamily="18" charset="0"/>
              </a:rPr>
              <a:t>Thank you and Any Queries???</a:t>
            </a:r>
            <a:endParaRPr lang="en-US" sz="2800" b="1" dirty="0">
              <a:solidFill>
                <a:schemeClr val="tx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2429</TotalTime>
  <Words>1450</Words>
  <Application>Microsoft Office PowerPoint</Application>
  <PresentationFormat>On-screen Show (4:3)</PresentationFormat>
  <Paragraphs>83</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Tw Cen MT</vt:lpstr>
      <vt:lpstr>Circuit</vt:lpstr>
      <vt:lpstr>Module Name: Data Centre Virtualization(ACUA6001) Title: Task A - Presentation 2  </vt:lpstr>
      <vt:lpstr>Introduction  </vt:lpstr>
      <vt:lpstr>Description and basic hardware Components of SAN </vt:lpstr>
      <vt:lpstr>Interconnection of the parts of SAN   </vt:lpstr>
      <vt:lpstr>Managing and monitoring the operations of SAN through software's</vt:lpstr>
      <vt:lpstr>Scaling of SAN for the future growth</vt:lpstr>
      <vt:lpstr>How SAN protects data redundancy and   non-authorized access  </vt:lpstr>
      <vt:lpstr>Infrastructure simplification, lifecycle and business continuity in SAN </vt:lpstr>
      <vt:lpstr>Conclusion </vt:lpstr>
      <vt:lpstr>Reference List</vt:lpstr>
      <vt:lpstr>  Thank you and Any Queries???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Research Report On Data Centre Virtualization Presentation-1</dc:title>
  <dc:creator>user</dc:creator>
  <cp:lastModifiedBy>Celdwan Hure De Pina Bandeira (1812407)</cp:lastModifiedBy>
  <cp:revision>76</cp:revision>
  <dcterms:created xsi:type="dcterms:W3CDTF">2006-08-16T00:00:00Z</dcterms:created>
  <dcterms:modified xsi:type="dcterms:W3CDTF">2021-04-21T15:47:24Z</dcterms:modified>
</cp:coreProperties>
</file>