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6"/>
  </p:notesMasterIdLst>
  <p:sldIdLst>
    <p:sldId id="258" r:id="rId2"/>
    <p:sldId id="256" r:id="rId3"/>
    <p:sldId id="257" r:id="rId4"/>
    <p:sldId id="259"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436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31"/>
    <p:restoredTop sz="94767"/>
  </p:normalViewPr>
  <p:slideViewPr>
    <p:cSldViewPr snapToGrid="0">
      <p:cViewPr>
        <p:scale>
          <a:sx n="100" d="100"/>
          <a:sy n="100" d="100"/>
        </p:scale>
        <p:origin x="283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28A98D-D863-B042-9CB4-40BD62C85486}" type="datetimeFigureOut">
              <a:rPr lang="en-US" smtClean="0"/>
              <a:t>3/7/26</a:t>
            </a:fld>
            <a:endParaRPr lang="en-US"/>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55F91A-E6B4-F848-9961-B46776108C18}" type="slidenum">
              <a:rPr lang="en-US" smtClean="0"/>
              <a:t>‹#›</a:t>
            </a:fld>
            <a:endParaRPr lang="en-US"/>
          </a:p>
        </p:txBody>
      </p:sp>
    </p:spTree>
    <p:extLst>
      <p:ext uri="{BB962C8B-B14F-4D97-AF65-F5344CB8AC3E}">
        <p14:creationId xmlns:p14="http://schemas.microsoft.com/office/powerpoint/2010/main" val="1166207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GB"/>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50D89F3-96EE-C84A-BE8C-24A1B537BB87}" type="datetimeFigureOut">
              <a:rPr lang="en-US" smtClean="0"/>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1979726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0D89F3-96EE-C84A-BE8C-24A1B537BB87}" type="datetimeFigureOut">
              <a:rPr lang="en-US" smtClean="0"/>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4115543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GB"/>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0D89F3-96EE-C84A-BE8C-24A1B537BB87}" type="datetimeFigureOut">
              <a:rPr lang="en-US" smtClean="0"/>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2935656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50D89F3-96EE-C84A-BE8C-24A1B537BB87}" type="datetimeFigureOut">
              <a:rPr lang="en-US" smtClean="0"/>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237429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50D89F3-96EE-C84A-BE8C-24A1B537BB87}" type="datetimeFigureOut">
              <a:rPr lang="en-US" smtClean="0"/>
              <a:t>3/7/26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3528233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50D89F3-96EE-C84A-BE8C-24A1B537BB87}" type="datetimeFigureOut">
              <a:rPr lang="en-US" smtClean="0"/>
              <a:t>3/7/26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1867301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D89F3-96EE-C84A-BE8C-24A1B537BB87}" type="datetimeFigureOut">
              <a:rPr lang="en-US" smtClean="0"/>
              <a:t>3/7/26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1563211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50D89F3-96EE-C84A-BE8C-24A1B537BB87}" type="datetimeFigureOut">
              <a:rPr lang="en-US" smtClean="0"/>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4466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50D89F3-96EE-C84A-BE8C-24A1B537BB87}" type="datetimeFigureOut">
              <a:rPr lang="en-US" smtClean="0"/>
              <a:t>3/7/26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2535340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0D89F3-96EE-C84A-BE8C-24A1B537BB87}" type="datetimeFigureOut">
              <a:rPr lang="en-US" smtClean="0"/>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379446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0D89F3-96EE-C84A-BE8C-24A1B537BB87}" type="datetimeFigureOut">
              <a:rPr lang="en-US" smtClean="0"/>
              <a:t>3/7/26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9AB266-6630-714F-9AB8-B7FED3A6C49F}" type="slidenum">
              <a:rPr lang="en-US" smtClean="0"/>
              <a:t>‹#›</a:t>
            </a:fld>
            <a:endParaRPr lang="en-US"/>
          </a:p>
        </p:txBody>
      </p:sp>
    </p:spTree>
    <p:extLst>
      <p:ext uri="{BB962C8B-B14F-4D97-AF65-F5344CB8AC3E}">
        <p14:creationId xmlns:p14="http://schemas.microsoft.com/office/powerpoint/2010/main" val="56094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B50D89F3-96EE-C84A-BE8C-24A1B537BB87}" type="datetimeFigureOut">
              <a:rPr lang="en-US" smtClean="0"/>
              <a:t>3/7/26</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C19AB266-6630-714F-9AB8-B7FED3A6C49F}" type="slidenum">
              <a:rPr lang="en-US" smtClean="0"/>
              <a:t>‹#›</a:t>
            </a:fld>
            <a:endParaRPr lang="en-US"/>
          </a:p>
        </p:txBody>
      </p:sp>
    </p:spTree>
    <p:extLst>
      <p:ext uri="{BB962C8B-B14F-4D97-AF65-F5344CB8AC3E}">
        <p14:creationId xmlns:p14="http://schemas.microsoft.com/office/powerpoint/2010/main" val="82255206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onlinelibrary.wiley.com/doi/abs/10.1002/jclp.22782" TargetMode="External"/><Relationship Id="rId3" Type="http://schemas.openxmlformats.org/officeDocument/2006/relationships/hyperlink" Target="https://www.dreamstime.com/fork-eating-plate-measuring-tape-control-waist-size-planning-diet-concept-fighting-obesity-improving-image226880680" TargetMode="External"/><Relationship Id="rId7" Type="http://schemas.openxmlformats.org/officeDocument/2006/relationships/hyperlink" Target="https://www.mdpi.com/2072-6643/9/11/1267" TargetMode="External"/><Relationship Id="rId2" Type="http://schemas.openxmlformats.org/officeDocument/2006/relationships/hyperlink" Target="https://www.cambridge.org/core/journals/cns-spectrums/article/abs/overview-of-the-treatment-of-binge-eating-disorder/AFA81AEC09F49D3D34FCB2CA0300EB75"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195666313002122" TargetMode="External"/><Relationship Id="rId11" Type="http://schemas.openxmlformats.org/officeDocument/2006/relationships/hyperlink" Target="https://www.findacode.com/icd-11/code-1673294767.html" TargetMode="External"/><Relationship Id="rId5" Type="http://schemas.openxmlformats.org/officeDocument/2006/relationships/hyperlink" Target="https://link.springer.com/article/10.1186/s12916-019-1327-4" TargetMode="External"/><Relationship Id="rId10" Type="http://schemas.openxmlformats.org/officeDocument/2006/relationships/hyperlink" Target="https://link.springer.com/article/10.1186/s40337-020-00342-z" TargetMode="External"/><Relationship Id="rId4" Type="http://schemas.openxmlformats.org/officeDocument/2006/relationships/hyperlink" Target="https://www.sciencedirect.com/science/article/abs/pii/S172386171200056" TargetMode="External"/><Relationship Id="rId9" Type="http://schemas.openxmlformats.org/officeDocument/2006/relationships/hyperlink" Target="https://link.springer.com/article/10.1007/s11920-015-055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BD1CC45F-3206-33C1-5BAE-37B7400F2E51}"/>
              </a:ext>
            </a:extLst>
          </p:cNvPr>
          <p:cNvSpPr>
            <a:spLocks noChangeArrowheads="1"/>
          </p:cNvSpPr>
          <p:nvPr/>
        </p:nvSpPr>
        <p:spPr bwMode="auto">
          <a:xfrm>
            <a:off x="872197" y="1167618"/>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3073" name="Picture 1" descr="SCVO | Sandwell Council of Voluntary Organisations.">
            <a:extLst>
              <a:ext uri="{FF2B5EF4-FFF2-40B4-BE49-F238E27FC236}">
                <a16:creationId xmlns:a16="http://schemas.microsoft.com/office/drawing/2014/main" id="{4B47D7CA-9C2A-6AA4-941D-F45C5AEC33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3643"/>
          <a:stretch>
            <a:fillRect/>
          </a:stretch>
        </p:blipFill>
        <p:spPr bwMode="auto">
          <a:xfrm>
            <a:off x="655475" y="737417"/>
            <a:ext cx="5547050" cy="17748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title="Color background">
            <a:extLst>
              <a:ext uri="{FF2B5EF4-FFF2-40B4-BE49-F238E27FC236}">
                <a16:creationId xmlns:a16="http://schemas.microsoft.com/office/drawing/2014/main" id="{D34D1B90-7306-1D13-A138-8A4499CAC316}"/>
              </a:ext>
            </a:extLst>
          </p:cNvPr>
          <p:cNvSpPr>
            <a:spLocks noChangeArrowheads="1"/>
          </p:cNvSpPr>
          <p:nvPr/>
        </p:nvSpPr>
        <p:spPr bwMode="auto">
          <a:xfrm>
            <a:off x="-262209916" y="-11510192"/>
            <a:ext cx="7313930" cy="9595485"/>
          </a:xfrm>
          <a:prstGeom prst="rect">
            <a:avLst/>
          </a:prstGeom>
          <a:solidFill>
            <a:schemeClr val="bg2"/>
          </a:solidFill>
          <a:ln>
            <a:noFill/>
          </a:ln>
        </p:spPr>
        <p:txBody>
          <a:bodyPr vert="horz" wrap="square" lIns="91440" tIns="45720" rIns="91440" bIns="45720" numCol="1" anchor="t" anchorCtr="0" compatLnSpc="1">
            <a:prstTxWarp prst="textNoShape">
              <a:avLst/>
            </a:prstTxWarp>
          </a:bodyPr>
          <a:lstStyle/>
          <a:p>
            <a:endParaRPr lang="en-GB"/>
          </a:p>
        </p:txBody>
      </p:sp>
      <p:pic>
        <p:nvPicPr>
          <p:cNvPr id="3083" name="Picture 638942447">
            <a:extLst>
              <a:ext uri="{FF2B5EF4-FFF2-40B4-BE49-F238E27FC236}">
                <a16:creationId xmlns:a16="http://schemas.microsoft.com/office/drawing/2014/main" id="{C7DA23B0-4B52-4D61-F4BC-4D722E37CF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32801" y="-11299372"/>
            <a:ext cx="6057900" cy="269240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1">
            <a:extLst>
              <a:ext uri="{FF2B5EF4-FFF2-40B4-BE49-F238E27FC236}">
                <a16:creationId xmlns:a16="http://schemas.microsoft.com/office/drawing/2014/main" id="{F9DD04D7-729B-7DF3-A5B7-9A2B7B1E5C70}"/>
              </a:ext>
            </a:extLst>
          </p:cNvPr>
          <p:cNvSpPr txBox="1">
            <a:spLocks noChangeArrowheads="1"/>
          </p:cNvSpPr>
          <p:nvPr/>
        </p:nvSpPr>
        <p:spPr bwMode="auto">
          <a:xfrm>
            <a:off x="-261696201" y="-6613072"/>
            <a:ext cx="4481513" cy="3432175"/>
          </a:xfrm>
          <a:prstGeom prst="rect">
            <a:avLst/>
          </a:prstGeom>
          <a:solidFill>
            <a:srgbClr val="FFFFFF"/>
          </a:solidFill>
          <a:ln w="635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 Name – Hassana Allaiouti</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 ID – 2323005</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Module – Protecting and Supporting Families in Health and Care</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Module Code – BMPH5021</a:t>
            </a:r>
            <a:endParaRPr kumimoji="0" lang="en-US" altLang="en-US" sz="600" b="0" i="0" u="none" strike="noStrike" cap="none" normalizeH="0" baseline="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Lecturer Name – Parese Ahmed</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12">
            <a:extLst>
              <a:ext uri="{FF2B5EF4-FFF2-40B4-BE49-F238E27FC236}">
                <a16:creationId xmlns:a16="http://schemas.microsoft.com/office/drawing/2014/main" id="{DDD99403-9CD3-4AAB-4690-CF06D9D85749}"/>
              </a:ext>
            </a:extLst>
          </p:cNvPr>
          <p:cNvSpPr>
            <a:spLocks noChangeArrowheads="1"/>
          </p:cNvSpPr>
          <p:nvPr/>
        </p:nvSpPr>
        <p:spPr bwMode="auto">
          <a:xfrm>
            <a:off x="-262432801" y="-11756572"/>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9" name="Freeform 461">
            <a:extLst>
              <a:ext uri="{FF2B5EF4-FFF2-40B4-BE49-F238E27FC236}">
                <a16:creationId xmlns:a16="http://schemas.microsoft.com/office/drawing/2014/main" id="{FE30E43F-1D4A-8D16-FB6C-475C0BAAEFBB}"/>
              </a:ext>
            </a:extLst>
          </p:cNvPr>
          <p:cNvSpPr>
            <a:spLocks/>
          </p:cNvSpPr>
          <p:nvPr/>
        </p:nvSpPr>
        <p:spPr bwMode="auto">
          <a:xfrm>
            <a:off x="-254419101" y="-593272"/>
            <a:ext cx="33870900" cy="45513625"/>
          </a:xfrm>
          <a:custGeom>
            <a:avLst/>
            <a:gdLst>
              <a:gd name="T0" fmla="*/ 266700 w 1344"/>
              <a:gd name="T1" fmla="*/ 2867025 h 1806"/>
              <a:gd name="T2" fmla="*/ 0 w 1344"/>
              <a:gd name="T3" fmla="*/ 2867025 h 1806"/>
              <a:gd name="T4" fmla="*/ 0 w 1344"/>
              <a:gd name="T5" fmla="*/ 0 h 1806"/>
              <a:gd name="T6" fmla="*/ 2133600 w 1344"/>
              <a:gd name="T7" fmla="*/ 0 h 1806"/>
              <a:gd name="T8" fmla="*/ 2133600 w 1344"/>
              <a:gd name="T9" fmla="*/ 261938 h 1806"/>
              <a:gd name="T10" fmla="*/ 266700 w 1344"/>
              <a:gd name="T11" fmla="*/ 261938 h 1806"/>
              <a:gd name="T12" fmla="*/ 266700 w 1344"/>
              <a:gd name="T13" fmla="*/ 2867025 h 180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344" h="1806">
                <a:moveTo>
                  <a:pt x="168" y="1806"/>
                </a:moveTo>
                <a:lnTo>
                  <a:pt x="0" y="1806"/>
                </a:lnTo>
                <a:lnTo>
                  <a:pt x="0" y="0"/>
                </a:lnTo>
                <a:lnTo>
                  <a:pt x="1344" y="0"/>
                </a:lnTo>
                <a:lnTo>
                  <a:pt x="1344" y="165"/>
                </a:lnTo>
                <a:lnTo>
                  <a:pt x="168" y="165"/>
                </a:lnTo>
                <a:lnTo>
                  <a:pt x="168" y="1806"/>
                </a:lnTo>
                <a:close/>
              </a:path>
            </a:pathLst>
          </a:custGeom>
          <a:solidFill>
            <a:srgbClr val="44546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Rectangle 462">
            <a:extLst>
              <a:ext uri="{FF2B5EF4-FFF2-40B4-BE49-F238E27FC236}">
                <a16:creationId xmlns:a16="http://schemas.microsoft.com/office/drawing/2014/main" id="{77FB563B-17FC-3357-6F7F-6B1E7E5C2A73}"/>
              </a:ext>
            </a:extLst>
          </p:cNvPr>
          <p:cNvSpPr>
            <a:spLocks noChangeArrowheads="1"/>
          </p:cNvSpPr>
          <p:nvPr/>
        </p:nvSpPr>
        <p:spPr bwMode="auto">
          <a:xfrm>
            <a:off x="-262432801" y="36906653"/>
            <a:ext cx="41951275" cy="5399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endParaRPr lang="en-US"/>
          </a:p>
        </p:txBody>
      </p:sp>
      <p:sp>
        <p:nvSpPr>
          <p:cNvPr id="11" name="Text Box 463">
            <a:extLst>
              <a:ext uri="{FF2B5EF4-FFF2-40B4-BE49-F238E27FC236}">
                <a16:creationId xmlns:a16="http://schemas.microsoft.com/office/drawing/2014/main" id="{930DC971-D8F4-8E99-4F3C-BFF87F7D4BBA}"/>
              </a:ext>
            </a:extLst>
          </p:cNvPr>
          <p:cNvSpPr txBox="1">
            <a:spLocks noChangeArrowheads="1"/>
          </p:cNvSpPr>
          <p:nvPr/>
        </p:nvSpPr>
        <p:spPr bwMode="auto">
          <a:xfrm>
            <a:off x="-214350601" y="-11070772"/>
            <a:ext cx="534371550" cy="14888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Lst>
        </p:spPr>
        <p:txBody>
          <a:bodyPr vert="horz" wrap="square" lIns="457200" tIns="457200" rIns="0" bIns="0" numCol="1" anchor="b"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2800" b="0" i="0" u="none" strike="noStrike" cap="none" normalizeH="0" baseline="0" dirty="0">
                <a:ln>
                  <a:noFill/>
                </a:ln>
                <a:solidFill>
                  <a:srgbClr val="44546A"/>
                </a:solidFill>
                <a:effectLst/>
                <a:latin typeface="Calibri Light" panose="020F0302020204030204" pitchFamily="34" charset="0"/>
                <a:ea typeface="Times New Roman" panose="02020603050405020304" pitchFamily="18" charset="0"/>
                <a:cs typeface="Times New Roman" panose="02020603050405020304" pitchFamily="18" charset="0"/>
              </a:rPr>
              <a:t>     </a:t>
            </a:r>
            <a:endParaRPr kumimoji="0" lang="en-US" altLang="zh-CN" sz="1800" b="0" i="0" u="none" strike="noStrike" cap="none" normalizeH="0" baseline="0" dirty="0">
              <a:ln>
                <a:noFill/>
              </a:ln>
              <a:solidFill>
                <a:schemeClr val="tx1"/>
              </a:solidFill>
              <a:effectLst/>
              <a:latin typeface="Arial" panose="020B0604020202020204" pitchFamily="34" charset="0"/>
            </a:endParaRPr>
          </a:p>
        </p:txBody>
      </p:sp>
      <p:sp>
        <p:nvSpPr>
          <p:cNvPr id="13" name="Rectangle 457">
            <a:extLst>
              <a:ext uri="{FF2B5EF4-FFF2-40B4-BE49-F238E27FC236}">
                <a16:creationId xmlns:a16="http://schemas.microsoft.com/office/drawing/2014/main" id="{85BF8411-8DBA-A330-DC91-3D6595388E0D}"/>
              </a:ext>
            </a:extLst>
          </p:cNvPr>
          <p:cNvSpPr>
            <a:spLocks noChangeArrowheads="1"/>
          </p:cNvSpPr>
          <p:nvPr/>
        </p:nvSpPr>
        <p:spPr bwMode="auto">
          <a:xfrm>
            <a:off x="-262281988" y="136419091"/>
            <a:ext cx="41582975" cy="535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endParaRPr lang="en-US"/>
          </a:p>
        </p:txBody>
      </p:sp>
      <p:sp>
        <p:nvSpPr>
          <p:cNvPr id="14" name="Rectangle 15">
            <a:extLst>
              <a:ext uri="{FF2B5EF4-FFF2-40B4-BE49-F238E27FC236}">
                <a16:creationId xmlns:a16="http://schemas.microsoft.com/office/drawing/2014/main" id="{662B18DF-894F-3E4E-FB16-32FA133BA245}"/>
              </a:ext>
            </a:extLst>
          </p:cNvPr>
          <p:cNvSpPr>
            <a:spLocks noChangeArrowheads="1"/>
          </p:cNvSpPr>
          <p:nvPr/>
        </p:nvSpPr>
        <p:spPr bwMode="auto">
          <a:xfrm>
            <a:off x="-262432801" y="189946416"/>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Content Page</a:t>
            </a:r>
            <a:endParaRPr kumimoji="0" lang="en-US" altLang="en-US" sz="6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Text Box 1">
            <a:extLst>
              <a:ext uri="{FF2B5EF4-FFF2-40B4-BE49-F238E27FC236}">
                <a16:creationId xmlns:a16="http://schemas.microsoft.com/office/drawing/2014/main" id="{EF37E397-4E90-EB8A-FB93-6233E7BE9556}"/>
              </a:ext>
            </a:extLst>
          </p:cNvPr>
          <p:cNvSpPr txBox="1"/>
          <p:nvPr/>
        </p:nvSpPr>
        <p:spPr>
          <a:xfrm>
            <a:off x="401319" y="3785382"/>
            <a:ext cx="6055361" cy="458709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Student Name –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Hassana</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Allaiouti</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Student ID – 2323005</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Module – Psychological Classifications and Provisions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Module Code – BMPH6029</a:t>
            </a:r>
          </a:p>
          <a:p>
            <a:pPr algn="ct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2400" dirty="0">
                <a:effectLst/>
                <a:latin typeface="Calibri" panose="020F0502020204030204" pitchFamily="34" charset="0"/>
                <a:ea typeface="Calibri" panose="020F0502020204030204" pitchFamily="34" charset="0"/>
                <a:cs typeface="Times New Roman" panose="02020603050405020304" pitchFamily="18" charset="0"/>
              </a:rPr>
              <a:t>Lecturer Name – Neale Haddon</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87991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Fork for Eating on a Plate and a Measuring Tape. Stock Photo - Image of  fight, planning: 226880680">
            <a:extLst>
              <a:ext uri="{FF2B5EF4-FFF2-40B4-BE49-F238E27FC236}">
                <a16:creationId xmlns:a16="http://schemas.microsoft.com/office/drawing/2014/main" id="{AFD88409-3CE5-AE4B-FD9D-54C17C44F1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70" b="43938"/>
          <a:stretch/>
        </p:blipFill>
        <p:spPr bwMode="auto">
          <a:xfrm>
            <a:off x="0" y="-112294"/>
            <a:ext cx="6858000" cy="178067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5D2C85E-10E7-1BE1-814D-1A106711B27A}"/>
              </a:ext>
            </a:extLst>
          </p:cNvPr>
          <p:cNvSpPr/>
          <p:nvPr/>
        </p:nvSpPr>
        <p:spPr>
          <a:xfrm>
            <a:off x="0" y="1668380"/>
            <a:ext cx="6858000" cy="112295"/>
          </a:xfrm>
          <a:prstGeom prst="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B31FB7B-7310-E2D6-5205-E9047F90F5BC}"/>
              </a:ext>
            </a:extLst>
          </p:cNvPr>
          <p:cNvSpPr txBox="1"/>
          <p:nvPr/>
        </p:nvSpPr>
        <p:spPr>
          <a:xfrm>
            <a:off x="192506" y="1790971"/>
            <a:ext cx="3339790" cy="1754326"/>
          </a:xfrm>
          <a:prstGeom prst="rect">
            <a:avLst/>
          </a:prstGeom>
          <a:noFill/>
        </p:spPr>
        <p:txBody>
          <a:bodyPr wrap="square" rtlCol="0">
            <a:spAutoFit/>
          </a:bodyPr>
          <a:lstStyle/>
          <a:p>
            <a:r>
              <a:rPr lang="en-US" sz="5400" b="1" dirty="0">
                <a:solidFill>
                  <a:srgbClr val="C4365A"/>
                </a:solidFill>
              </a:rPr>
              <a:t>EATING DISORDER</a:t>
            </a:r>
          </a:p>
        </p:txBody>
      </p:sp>
      <p:sp>
        <p:nvSpPr>
          <p:cNvPr id="7" name="TextBox 6">
            <a:extLst>
              <a:ext uri="{FF2B5EF4-FFF2-40B4-BE49-F238E27FC236}">
                <a16:creationId xmlns:a16="http://schemas.microsoft.com/office/drawing/2014/main" id="{41FD24CA-C7F8-7237-8490-BCEECD11325C}"/>
              </a:ext>
            </a:extLst>
          </p:cNvPr>
          <p:cNvSpPr txBox="1"/>
          <p:nvPr/>
        </p:nvSpPr>
        <p:spPr>
          <a:xfrm>
            <a:off x="3325704" y="2067969"/>
            <a:ext cx="3339790" cy="1384995"/>
          </a:xfrm>
          <a:prstGeom prst="rect">
            <a:avLst/>
          </a:prstGeom>
          <a:noFill/>
        </p:spPr>
        <p:txBody>
          <a:bodyPr wrap="square" rtlCol="0">
            <a:spAutoFit/>
          </a:bodyPr>
          <a:lstStyle/>
          <a:p>
            <a:pPr algn="ctr"/>
            <a:r>
              <a:rPr lang="en-US" sz="1400" dirty="0"/>
              <a:t>The diagnosis of an eating disorder has been hampered in the past by a rather black-and-white approach (Hay et al.,2012), and this poster will briefly reveal the past and current approach to Binge Eating Disorder (BED) (Hilbert et al., 2019).</a:t>
            </a:r>
          </a:p>
        </p:txBody>
      </p:sp>
      <p:sp>
        <p:nvSpPr>
          <p:cNvPr id="8" name="Rounded Rectangle 7">
            <a:extLst>
              <a:ext uri="{FF2B5EF4-FFF2-40B4-BE49-F238E27FC236}">
                <a16:creationId xmlns:a16="http://schemas.microsoft.com/office/drawing/2014/main" id="{CAE2F7DC-2E76-7E1E-6E86-9EBF79ECE33B}"/>
              </a:ext>
            </a:extLst>
          </p:cNvPr>
          <p:cNvSpPr/>
          <p:nvPr/>
        </p:nvSpPr>
        <p:spPr>
          <a:xfrm>
            <a:off x="136750" y="3838002"/>
            <a:ext cx="3007503" cy="3134410"/>
          </a:xfrm>
          <a:prstGeom prst="round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00" dirty="0"/>
              <a:t>In the past, eating disorder diagnosis has been considered as too narrow, as they do not cover the diversity of eating disorder presentations (Hay et al., 2012). Classification systems such as ICD-10 and DSM-IV are prime examples of this. Binge Eating Disorder (BED) has been classified under unspecified eating disorders (WHO, 2019) (Wilfley et al., 2013). However, systems such as DSM-5 and ICD-11 have formally recognized BED which has been considered as effective for guiding diagnosis (Treasure et al., 2020)</a:t>
            </a:r>
          </a:p>
        </p:txBody>
      </p:sp>
      <p:sp>
        <p:nvSpPr>
          <p:cNvPr id="10" name="TextBox 9">
            <a:extLst>
              <a:ext uri="{FF2B5EF4-FFF2-40B4-BE49-F238E27FC236}">
                <a16:creationId xmlns:a16="http://schemas.microsoft.com/office/drawing/2014/main" id="{44BE57CA-8786-754E-883F-D1F1CAAA1986}"/>
              </a:ext>
            </a:extLst>
          </p:cNvPr>
          <p:cNvSpPr txBox="1"/>
          <p:nvPr/>
        </p:nvSpPr>
        <p:spPr>
          <a:xfrm>
            <a:off x="620164" y="3431580"/>
            <a:ext cx="2040674" cy="369332"/>
          </a:xfrm>
          <a:prstGeom prst="rect">
            <a:avLst/>
          </a:prstGeom>
          <a:noFill/>
        </p:spPr>
        <p:txBody>
          <a:bodyPr wrap="square" rtlCol="0">
            <a:spAutoFit/>
          </a:bodyPr>
          <a:lstStyle/>
          <a:p>
            <a:pPr algn="ctr"/>
            <a:r>
              <a:rPr lang="en-US" b="1" u="sng" dirty="0"/>
              <a:t>Historical Context</a:t>
            </a:r>
          </a:p>
        </p:txBody>
      </p:sp>
      <p:pic>
        <p:nvPicPr>
          <p:cNvPr id="1028" name="Picture 4" descr="How can employers support staff with eating disorders? - BTO Solicitors LLP  Glasgow Edinburgh">
            <a:extLst>
              <a:ext uri="{FF2B5EF4-FFF2-40B4-BE49-F238E27FC236}">
                <a16:creationId xmlns:a16="http://schemas.microsoft.com/office/drawing/2014/main" id="{5F1A2B78-C36B-392A-67F2-DECADFEF7A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704" y="3884486"/>
            <a:ext cx="3457690" cy="1944150"/>
          </a:xfrm>
          <a:prstGeom prst="rect">
            <a:avLst/>
          </a:prstGeom>
          <a:noFill/>
          <a:effectLst>
            <a:softEdge rad="151903"/>
          </a:effectLst>
          <a:extLst>
            <a:ext uri="{909E8E84-426E-40DD-AFC4-6F175D3DCCD1}">
              <a14:hiddenFill xmlns:a14="http://schemas.microsoft.com/office/drawing/2010/main">
                <a:solidFill>
                  <a:srgbClr val="FFFFFF"/>
                </a:solidFill>
              </a14:hiddenFill>
            </a:ext>
          </a:extLst>
        </p:spPr>
      </p:pic>
      <p:pic>
        <p:nvPicPr>
          <p:cNvPr id="1030" name="Picture 6" descr="Expert guide to help someone with an eating disorder | Livi UK">
            <a:extLst>
              <a:ext uri="{FF2B5EF4-FFF2-40B4-BE49-F238E27FC236}">
                <a16:creationId xmlns:a16="http://schemas.microsoft.com/office/drawing/2014/main" id="{4CD0A262-74DE-41E9-5301-42004634DB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66" y="7228027"/>
            <a:ext cx="3345426" cy="1912004"/>
          </a:xfrm>
          <a:prstGeom prst="rect">
            <a:avLst/>
          </a:prstGeom>
          <a:noFill/>
          <a:effectLst>
            <a:softEdge rad="119161"/>
          </a:effectLst>
          <a:extLst>
            <a:ext uri="{909E8E84-426E-40DD-AFC4-6F175D3DCCD1}">
              <a14:hiddenFill xmlns:a14="http://schemas.microsoft.com/office/drawing/2010/main">
                <a:solidFill>
                  <a:srgbClr val="FFFFFF"/>
                </a:solidFill>
              </a14:hiddenFill>
            </a:ext>
          </a:extLst>
        </p:spPr>
      </p:pic>
      <p:sp>
        <p:nvSpPr>
          <p:cNvPr id="20" name="Rounded Rectangle 19">
            <a:extLst>
              <a:ext uri="{FF2B5EF4-FFF2-40B4-BE49-F238E27FC236}">
                <a16:creationId xmlns:a16="http://schemas.microsoft.com/office/drawing/2014/main" id="{2E65F1E8-37D0-99FD-BF58-380D96C3E065}"/>
              </a:ext>
            </a:extLst>
          </p:cNvPr>
          <p:cNvSpPr/>
          <p:nvPr/>
        </p:nvSpPr>
        <p:spPr>
          <a:xfrm>
            <a:off x="3491847" y="6507242"/>
            <a:ext cx="3173647" cy="3134410"/>
          </a:xfrm>
          <a:prstGeom prst="round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00" dirty="0"/>
              <a:t>The diagnosis and treatment of eating disorders are also influenced by social, cultural, and political factors, in addition to clinical factors (Pearl and </a:t>
            </a:r>
            <a:r>
              <a:rPr lang="en-US" sz="1300" dirty="0" err="1"/>
              <a:t>Puhl</a:t>
            </a:r>
            <a:r>
              <a:rPr lang="en-US" sz="1300" dirty="0"/>
              <a:t>, 2018). For example, cultural factors have been shown to affect the presentation of eating disorders in different populations (Hay et al., 2012).</a:t>
            </a:r>
          </a:p>
          <a:p>
            <a:pPr algn="ctr"/>
            <a:r>
              <a:rPr lang="en-US" sz="1300" dirty="0"/>
              <a:t>Previous studies were based on a white population, with a thin ideal model and the lack of consideration of cultural diversity (</a:t>
            </a:r>
            <a:r>
              <a:rPr lang="en-US" sz="1300" dirty="0" err="1"/>
              <a:t>Mitchison</a:t>
            </a:r>
            <a:r>
              <a:rPr lang="en-US" sz="1300" dirty="0"/>
              <a:t> and Hay, 2014) (Hay et al., 2012)</a:t>
            </a:r>
          </a:p>
        </p:txBody>
      </p:sp>
      <p:sp>
        <p:nvSpPr>
          <p:cNvPr id="21" name="TextBox 20">
            <a:extLst>
              <a:ext uri="{FF2B5EF4-FFF2-40B4-BE49-F238E27FC236}">
                <a16:creationId xmlns:a16="http://schemas.microsoft.com/office/drawing/2014/main" id="{91F39616-B36D-DA60-2F40-647A644AB2D1}"/>
              </a:ext>
            </a:extLst>
          </p:cNvPr>
          <p:cNvSpPr txBox="1"/>
          <p:nvPr/>
        </p:nvSpPr>
        <p:spPr>
          <a:xfrm>
            <a:off x="3109932" y="5991372"/>
            <a:ext cx="3771331" cy="369332"/>
          </a:xfrm>
          <a:prstGeom prst="rect">
            <a:avLst/>
          </a:prstGeom>
          <a:noFill/>
        </p:spPr>
        <p:txBody>
          <a:bodyPr wrap="square" rtlCol="0">
            <a:spAutoFit/>
          </a:bodyPr>
          <a:lstStyle/>
          <a:p>
            <a:pPr algn="ctr"/>
            <a:r>
              <a:rPr lang="en-US" b="1" u="sng" dirty="0"/>
              <a:t>Social, Cultural, and Political Context</a:t>
            </a:r>
          </a:p>
        </p:txBody>
      </p:sp>
      <p:sp>
        <p:nvSpPr>
          <p:cNvPr id="22" name="TextBox 21">
            <a:extLst>
              <a:ext uri="{FF2B5EF4-FFF2-40B4-BE49-F238E27FC236}">
                <a16:creationId xmlns:a16="http://schemas.microsoft.com/office/drawing/2014/main" id="{F2A4032D-2722-47DA-2190-869E6336DC16}"/>
              </a:ext>
            </a:extLst>
          </p:cNvPr>
          <p:cNvSpPr txBox="1"/>
          <p:nvPr/>
        </p:nvSpPr>
        <p:spPr>
          <a:xfrm>
            <a:off x="2271446" y="1735970"/>
            <a:ext cx="2329491" cy="276999"/>
          </a:xfrm>
          <a:prstGeom prst="rect">
            <a:avLst/>
          </a:prstGeom>
          <a:noFill/>
        </p:spPr>
        <p:txBody>
          <a:bodyPr wrap="square" rtlCol="0">
            <a:spAutoFit/>
          </a:bodyPr>
          <a:lstStyle/>
          <a:p>
            <a:pPr algn="ctr"/>
            <a:r>
              <a:rPr lang="en-US" sz="1200" dirty="0"/>
              <a:t>(</a:t>
            </a:r>
            <a:r>
              <a:rPr lang="en-US" sz="1200" dirty="0" err="1"/>
              <a:t>Dreamstime</a:t>
            </a:r>
            <a:r>
              <a:rPr lang="en-US" sz="1200" dirty="0"/>
              <a:t>, 2026)</a:t>
            </a:r>
          </a:p>
        </p:txBody>
      </p:sp>
      <p:sp>
        <p:nvSpPr>
          <p:cNvPr id="23" name="TextBox 22">
            <a:extLst>
              <a:ext uri="{FF2B5EF4-FFF2-40B4-BE49-F238E27FC236}">
                <a16:creationId xmlns:a16="http://schemas.microsoft.com/office/drawing/2014/main" id="{B3C3E005-7DCD-57DE-93E7-E1F61F419BB3}"/>
              </a:ext>
            </a:extLst>
          </p:cNvPr>
          <p:cNvSpPr txBox="1"/>
          <p:nvPr/>
        </p:nvSpPr>
        <p:spPr>
          <a:xfrm>
            <a:off x="4234932" y="3499448"/>
            <a:ext cx="1555652" cy="338554"/>
          </a:xfrm>
          <a:prstGeom prst="rect">
            <a:avLst/>
          </a:prstGeom>
          <a:noFill/>
        </p:spPr>
        <p:txBody>
          <a:bodyPr wrap="square" rtlCol="0">
            <a:spAutoFit/>
          </a:bodyPr>
          <a:lstStyle/>
          <a:p>
            <a:pPr algn="ctr"/>
            <a:r>
              <a:rPr lang="en-US" sz="1600" dirty="0"/>
              <a:t>(</a:t>
            </a:r>
            <a:r>
              <a:rPr lang="en-US" sz="1600" dirty="0" err="1"/>
              <a:t>bto</a:t>
            </a:r>
            <a:r>
              <a:rPr lang="en-US" sz="1600" dirty="0"/>
              <a:t>, 2026)</a:t>
            </a:r>
          </a:p>
        </p:txBody>
      </p:sp>
      <p:sp>
        <p:nvSpPr>
          <p:cNvPr id="24" name="TextBox 23">
            <a:extLst>
              <a:ext uri="{FF2B5EF4-FFF2-40B4-BE49-F238E27FC236}">
                <a16:creationId xmlns:a16="http://schemas.microsoft.com/office/drawing/2014/main" id="{8FA8CCB0-29A2-B075-83A0-E9C761E46053}"/>
              </a:ext>
            </a:extLst>
          </p:cNvPr>
          <p:cNvSpPr txBox="1"/>
          <p:nvPr/>
        </p:nvSpPr>
        <p:spPr>
          <a:xfrm>
            <a:off x="1268041" y="9140031"/>
            <a:ext cx="1188720" cy="338554"/>
          </a:xfrm>
          <a:prstGeom prst="rect">
            <a:avLst/>
          </a:prstGeom>
          <a:noFill/>
        </p:spPr>
        <p:txBody>
          <a:bodyPr wrap="square" rtlCol="0">
            <a:spAutoFit/>
          </a:bodyPr>
          <a:lstStyle/>
          <a:p>
            <a:r>
              <a:rPr lang="en-US" sz="1600" dirty="0"/>
              <a:t>(</a:t>
            </a:r>
            <a:r>
              <a:rPr lang="en-US" sz="1600" dirty="0" err="1"/>
              <a:t>livi</a:t>
            </a:r>
            <a:r>
              <a:rPr lang="en-US" sz="1600" dirty="0"/>
              <a:t>, 2025)</a:t>
            </a:r>
          </a:p>
        </p:txBody>
      </p:sp>
    </p:spTree>
    <p:extLst>
      <p:ext uri="{BB962C8B-B14F-4D97-AF65-F5344CB8AC3E}">
        <p14:creationId xmlns:p14="http://schemas.microsoft.com/office/powerpoint/2010/main" val="3173238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Fork for Eating on a Plate and a Measuring Tape. Stock Photo - Image of  fight, planning: 226880680">
            <a:extLst>
              <a:ext uri="{FF2B5EF4-FFF2-40B4-BE49-F238E27FC236}">
                <a16:creationId xmlns:a16="http://schemas.microsoft.com/office/drawing/2014/main" id="{AFD88409-3CE5-AE4B-FD9D-54C17C44F1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70" b="43938"/>
          <a:stretch/>
        </p:blipFill>
        <p:spPr bwMode="auto">
          <a:xfrm>
            <a:off x="0" y="-112294"/>
            <a:ext cx="6858000" cy="178067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5D2C85E-10E7-1BE1-814D-1A106711B27A}"/>
              </a:ext>
            </a:extLst>
          </p:cNvPr>
          <p:cNvSpPr/>
          <p:nvPr/>
        </p:nvSpPr>
        <p:spPr>
          <a:xfrm>
            <a:off x="0" y="1668380"/>
            <a:ext cx="6858000" cy="112295"/>
          </a:xfrm>
          <a:prstGeom prst="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ounded Rectangle 7">
            <a:extLst>
              <a:ext uri="{FF2B5EF4-FFF2-40B4-BE49-F238E27FC236}">
                <a16:creationId xmlns:a16="http://schemas.microsoft.com/office/drawing/2014/main" id="{CAE2F7DC-2E76-7E1E-6E86-9EBF79ECE33B}"/>
              </a:ext>
            </a:extLst>
          </p:cNvPr>
          <p:cNvSpPr/>
          <p:nvPr/>
        </p:nvSpPr>
        <p:spPr>
          <a:xfrm>
            <a:off x="135667" y="2247040"/>
            <a:ext cx="6586665" cy="1822672"/>
          </a:xfrm>
          <a:prstGeom prst="round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ctr"/>
            <a:r>
              <a:rPr lang="en-GB" sz="1300" dirty="0">
                <a:effectLst/>
                <a:latin typeface="Arial" panose="020B0604020202020204" pitchFamily="34" charset="0"/>
                <a:ea typeface="Times New Roman" panose="02020603050405020304" pitchFamily="18" charset="0"/>
                <a:cs typeface="Times New Roman" panose="02020603050405020304" pitchFamily="18" charset="0"/>
              </a:rPr>
              <a:t>Diagnostic stigma has also played a role in the diagnosis and treatment of EDs over the years. The existence of residual categories, such as ED NOS, indicated that the symptoms were less severe, leading to low recognition (Hay et al., 2012). Binge Eating Disorder (BED) symptoms were also viewed as a lack of self-control rather than a mental disorder due to the lack of inclusion in earlier classification systems (WHO, 2019) (</a:t>
            </a:r>
            <a:r>
              <a:rPr lang="en-GB" sz="13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300" dirty="0">
                <a:effectLst/>
                <a:latin typeface="Arial" panose="020B0604020202020204" pitchFamily="34" charset="0"/>
                <a:ea typeface="Times New Roman" panose="02020603050405020304" pitchFamily="18" charset="0"/>
                <a:cs typeface="Times New Roman" panose="02020603050405020304" pitchFamily="18" charset="0"/>
              </a:rPr>
              <a:t> et al., 2017). The updated classification systems, ICD-11 and DSM-5, have clear criteria and recognition of BED, enhancing the legitimacy of the diagnosis and treatment (Hilbert et al., 2019).</a:t>
            </a:r>
            <a:endParaRPr lang="en-GB" sz="13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endParaRPr lang="en-US" sz="1200" dirty="0"/>
          </a:p>
        </p:txBody>
      </p:sp>
      <p:sp>
        <p:nvSpPr>
          <p:cNvPr id="10" name="TextBox 9">
            <a:extLst>
              <a:ext uri="{FF2B5EF4-FFF2-40B4-BE49-F238E27FC236}">
                <a16:creationId xmlns:a16="http://schemas.microsoft.com/office/drawing/2014/main" id="{44BE57CA-8786-754E-883F-D1F1CAAA1986}"/>
              </a:ext>
            </a:extLst>
          </p:cNvPr>
          <p:cNvSpPr txBox="1"/>
          <p:nvPr/>
        </p:nvSpPr>
        <p:spPr>
          <a:xfrm>
            <a:off x="1925249" y="1818675"/>
            <a:ext cx="3007502" cy="369332"/>
          </a:xfrm>
          <a:prstGeom prst="rect">
            <a:avLst/>
          </a:prstGeom>
          <a:noFill/>
        </p:spPr>
        <p:txBody>
          <a:bodyPr wrap="square" rtlCol="0">
            <a:spAutoFit/>
          </a:bodyPr>
          <a:lstStyle/>
          <a:p>
            <a:pPr algn="ctr"/>
            <a:r>
              <a:rPr lang="en-US" b="1" u="sng" dirty="0"/>
              <a:t>Stigma and Discrimination</a:t>
            </a:r>
          </a:p>
        </p:txBody>
      </p:sp>
      <p:sp>
        <p:nvSpPr>
          <p:cNvPr id="20" name="Rounded Rectangle 19">
            <a:extLst>
              <a:ext uri="{FF2B5EF4-FFF2-40B4-BE49-F238E27FC236}">
                <a16:creationId xmlns:a16="http://schemas.microsoft.com/office/drawing/2014/main" id="{2E65F1E8-37D0-99FD-BF58-380D96C3E065}"/>
              </a:ext>
            </a:extLst>
          </p:cNvPr>
          <p:cNvSpPr/>
          <p:nvPr/>
        </p:nvSpPr>
        <p:spPr>
          <a:xfrm>
            <a:off x="135667" y="4620188"/>
            <a:ext cx="6586665" cy="1822672"/>
          </a:xfrm>
          <a:prstGeom prst="roundRect">
            <a:avLst/>
          </a:prstGeom>
          <a:solidFill>
            <a:srgbClr val="C436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Bef>
                <a:spcPts val="500"/>
              </a:spcBef>
              <a:spcAft>
                <a:spcPts val="1000"/>
              </a:spcAft>
            </a:pPr>
            <a:r>
              <a:rPr lang="en-GB" sz="1300" dirty="0">
                <a:effectLst/>
                <a:latin typeface="Arial" panose="020B0604020202020204" pitchFamily="34" charset="0"/>
                <a:ea typeface="Times New Roman" panose="02020603050405020304" pitchFamily="18" charset="0"/>
                <a:cs typeface="Times New Roman" panose="02020603050405020304" pitchFamily="18" charset="0"/>
              </a:rPr>
              <a:t>There has been a shift in the way in which eating disorders are classified, moving from a rigid system like the DSM-IV and ICD-10, which focused on strict behavioural criteria and a large residual diagnosis of EDNOS, towards a more open system like the DSM-5 and ICD-11 (WHO, 2019) (</a:t>
            </a:r>
            <a:r>
              <a:rPr lang="en-GB" sz="13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300" dirty="0">
                <a:effectLst/>
                <a:latin typeface="Arial" panose="020B0604020202020204" pitchFamily="34" charset="0"/>
                <a:ea typeface="Times New Roman" panose="02020603050405020304" pitchFamily="18" charset="0"/>
                <a:cs typeface="Times New Roman" panose="02020603050405020304" pitchFamily="18" charset="0"/>
              </a:rPr>
              <a:t> &amp; Hay, 2017). In these systems, there is a formal recognition of the diagnosis of binge eating disorder (BED), and this has a number of positive consequences, leading to a reframing of the way in which this diagnosis is perceived, with it now being a legitimate psychiatric diagnosis, (Hilbert et al., 2017) (Treasure et al., 2020).</a:t>
            </a:r>
            <a:endParaRPr lang="en-GB" sz="13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91F39616-B36D-DA60-2F40-647A644AB2D1}"/>
              </a:ext>
            </a:extLst>
          </p:cNvPr>
          <p:cNvSpPr txBox="1"/>
          <p:nvPr/>
        </p:nvSpPr>
        <p:spPr>
          <a:xfrm>
            <a:off x="1543333" y="4161952"/>
            <a:ext cx="3771331" cy="369332"/>
          </a:xfrm>
          <a:prstGeom prst="rect">
            <a:avLst/>
          </a:prstGeom>
          <a:noFill/>
        </p:spPr>
        <p:txBody>
          <a:bodyPr wrap="square" rtlCol="0">
            <a:spAutoFit/>
          </a:bodyPr>
          <a:lstStyle/>
          <a:p>
            <a:pPr algn="ctr"/>
            <a:r>
              <a:rPr lang="en-US" b="1" u="sng" dirty="0"/>
              <a:t>Evolution of Attitudes</a:t>
            </a:r>
          </a:p>
        </p:txBody>
      </p:sp>
      <p:sp>
        <p:nvSpPr>
          <p:cNvPr id="3" name="TextBox 2">
            <a:extLst>
              <a:ext uri="{FF2B5EF4-FFF2-40B4-BE49-F238E27FC236}">
                <a16:creationId xmlns:a16="http://schemas.microsoft.com/office/drawing/2014/main" id="{0515B6A4-6EEB-3530-1659-E754818F065C}"/>
              </a:ext>
            </a:extLst>
          </p:cNvPr>
          <p:cNvSpPr txBox="1"/>
          <p:nvPr/>
        </p:nvSpPr>
        <p:spPr>
          <a:xfrm>
            <a:off x="323361" y="7048201"/>
            <a:ext cx="3200841" cy="2693045"/>
          </a:xfrm>
          <a:prstGeom prst="rect">
            <a:avLst/>
          </a:prstGeom>
          <a:noFill/>
        </p:spPr>
        <p:txBody>
          <a:bodyPr wrap="square">
            <a:spAutoFit/>
          </a:bodyPr>
          <a:lstStyle/>
          <a:p>
            <a:pPr algn="ctr">
              <a:spcBef>
                <a:spcPts val="500"/>
              </a:spcBef>
              <a:spcAft>
                <a:spcPts val="1000"/>
              </a:spcAft>
            </a:pPr>
            <a:r>
              <a:rPr lang="en-GB" sz="1300" dirty="0">
                <a:effectLst/>
                <a:latin typeface="Arial" panose="020B0604020202020204" pitchFamily="34" charset="0"/>
                <a:ea typeface="Times New Roman" panose="02020603050405020304" pitchFamily="18" charset="0"/>
                <a:cs typeface="Times New Roman" panose="02020603050405020304" pitchFamily="18" charset="0"/>
              </a:rPr>
              <a:t>For the treatment of BED, it is necessary to increase detection, provide education on ICD-11 criteria among clinicians, and provide culturally sensitive care to account for different expressions of the disorder (Hay et al., 2012) (</a:t>
            </a:r>
            <a:r>
              <a:rPr lang="en-GB" sz="13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300" dirty="0">
                <a:effectLst/>
                <a:latin typeface="Arial" panose="020B0604020202020204" pitchFamily="34" charset="0"/>
                <a:ea typeface="Times New Roman" panose="02020603050405020304" pitchFamily="18" charset="0"/>
                <a:cs typeface="Times New Roman" panose="02020603050405020304" pitchFamily="18" charset="0"/>
              </a:rPr>
              <a:t> &amp; Hay, 2014) (WHO, 2019) (Hilbert et al., 2019) (APA, 2022). Associating it with funded evidence-based interventions like CBT and IPT will help, and ongoing research will provide responsive and sensitive care (Wilfley et al., 2013) (Treasure et al., 2020).</a:t>
            </a:r>
            <a:endParaRPr lang="en-GB" sz="13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1C3DF70-3C3B-3FC4-5ACC-66E8A7D865BC}"/>
              </a:ext>
            </a:extLst>
          </p:cNvPr>
          <p:cNvSpPr txBox="1"/>
          <p:nvPr/>
        </p:nvSpPr>
        <p:spPr>
          <a:xfrm>
            <a:off x="3524202" y="7058142"/>
            <a:ext cx="3200841" cy="2693045"/>
          </a:xfrm>
          <a:prstGeom prst="rect">
            <a:avLst/>
          </a:prstGeom>
          <a:noFill/>
        </p:spPr>
        <p:txBody>
          <a:bodyPr wrap="square">
            <a:spAutoFit/>
          </a:bodyPr>
          <a:lstStyle/>
          <a:p>
            <a:pPr algn="ctr">
              <a:spcBef>
                <a:spcPts val="500"/>
              </a:spcBef>
              <a:spcAft>
                <a:spcPts val="1000"/>
              </a:spcAft>
            </a:pPr>
            <a:r>
              <a:rPr lang="en-GB" sz="1300" dirty="0">
                <a:effectLst/>
                <a:latin typeface="Arial" panose="020B0604020202020204" pitchFamily="34" charset="0"/>
                <a:ea typeface="Times New Roman" panose="02020603050405020304" pitchFamily="18" charset="0"/>
                <a:cs typeface="Times New Roman" panose="02020603050405020304" pitchFamily="18" charset="0"/>
              </a:rPr>
              <a:t>In the evolution of the classification of eating disorders, including the DSM-5 and ICD-11, the accuracy of diagnosis has been enhanced, the presence of BED has been recognized, and evidence-based treatment has been made accessible (Hilbert et al., 2019; WHO, 2019). The focus of the classification on the presence of functional impairments, loss of control, and cultural sensitivity has minimized inequity in the past (</a:t>
            </a:r>
            <a:r>
              <a:rPr lang="en-GB" sz="13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300" dirty="0">
                <a:effectLst/>
                <a:latin typeface="Arial" panose="020B0604020202020204" pitchFamily="34" charset="0"/>
                <a:ea typeface="Times New Roman" panose="02020603050405020304" pitchFamily="18" charset="0"/>
                <a:cs typeface="Times New Roman" panose="02020603050405020304" pitchFamily="18" charset="0"/>
              </a:rPr>
              <a:t> &amp; Hay, 2017; </a:t>
            </a:r>
            <a:r>
              <a:rPr lang="en-GB" sz="1300" dirty="0" err="1">
                <a:effectLst/>
                <a:latin typeface="Arial" panose="020B0604020202020204" pitchFamily="34" charset="0"/>
                <a:ea typeface="Times New Roman" panose="02020603050405020304" pitchFamily="18" charset="0"/>
                <a:cs typeface="Times New Roman" panose="02020603050405020304" pitchFamily="18" charset="0"/>
              </a:rPr>
              <a:t>Puhl</a:t>
            </a:r>
            <a:r>
              <a:rPr lang="en-GB" sz="1300" dirty="0">
                <a:effectLst/>
                <a:latin typeface="Arial" panose="020B0604020202020204" pitchFamily="34" charset="0"/>
                <a:ea typeface="Times New Roman" panose="02020603050405020304" pitchFamily="18" charset="0"/>
                <a:cs typeface="Times New Roman" panose="02020603050405020304" pitchFamily="18" charset="0"/>
              </a:rPr>
              <a:t> &amp; Suh, 2015).</a:t>
            </a:r>
            <a:endParaRPr lang="en-GB" sz="13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3D8C2160-B120-499C-92B5-6D2298FCAA05}"/>
              </a:ext>
            </a:extLst>
          </p:cNvPr>
          <p:cNvSpPr txBox="1"/>
          <p:nvPr/>
        </p:nvSpPr>
        <p:spPr>
          <a:xfrm>
            <a:off x="821225" y="6454675"/>
            <a:ext cx="2205111" cy="369332"/>
          </a:xfrm>
          <a:prstGeom prst="rect">
            <a:avLst/>
          </a:prstGeom>
          <a:noFill/>
        </p:spPr>
        <p:txBody>
          <a:bodyPr wrap="square" rtlCol="0">
            <a:spAutoFit/>
          </a:bodyPr>
          <a:lstStyle/>
          <a:p>
            <a:pPr algn="ctr"/>
            <a:r>
              <a:rPr lang="en-US" b="1" u="sng" dirty="0"/>
              <a:t>Recommendations</a:t>
            </a:r>
          </a:p>
        </p:txBody>
      </p:sp>
      <p:sp>
        <p:nvSpPr>
          <p:cNvPr id="12" name="TextBox 11">
            <a:extLst>
              <a:ext uri="{FF2B5EF4-FFF2-40B4-BE49-F238E27FC236}">
                <a16:creationId xmlns:a16="http://schemas.microsoft.com/office/drawing/2014/main" id="{55DAE506-361F-1839-A9D9-0BB6A23A30BB}"/>
              </a:ext>
            </a:extLst>
          </p:cNvPr>
          <p:cNvSpPr txBox="1"/>
          <p:nvPr/>
        </p:nvSpPr>
        <p:spPr>
          <a:xfrm>
            <a:off x="4020308" y="6464616"/>
            <a:ext cx="2208628" cy="369332"/>
          </a:xfrm>
          <a:prstGeom prst="rect">
            <a:avLst/>
          </a:prstGeom>
          <a:noFill/>
        </p:spPr>
        <p:txBody>
          <a:bodyPr wrap="square" rtlCol="0">
            <a:spAutoFit/>
          </a:bodyPr>
          <a:lstStyle/>
          <a:p>
            <a:pPr algn="ctr"/>
            <a:r>
              <a:rPr lang="en-US" b="1" u="sng" dirty="0"/>
              <a:t>Conclusion</a:t>
            </a:r>
          </a:p>
        </p:txBody>
      </p:sp>
    </p:spTree>
    <p:extLst>
      <p:ext uri="{BB962C8B-B14F-4D97-AF65-F5344CB8AC3E}">
        <p14:creationId xmlns:p14="http://schemas.microsoft.com/office/powerpoint/2010/main" val="3088830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37F06B8-4275-6AE6-898A-BEB41BD8F02A}"/>
              </a:ext>
            </a:extLst>
          </p:cNvPr>
          <p:cNvSpPr txBox="1"/>
          <p:nvPr/>
        </p:nvSpPr>
        <p:spPr>
          <a:xfrm>
            <a:off x="154745" y="424300"/>
            <a:ext cx="6499273" cy="7258397"/>
          </a:xfrm>
          <a:prstGeom prst="rect">
            <a:avLst/>
          </a:prstGeom>
          <a:noFill/>
        </p:spPr>
        <p:txBody>
          <a:bodyPr wrap="square">
            <a:spAutoFit/>
          </a:bodyPr>
          <a:lstStyle/>
          <a:p>
            <a:pPr algn="ctr">
              <a:spcBef>
                <a:spcPts val="500"/>
              </a:spcBef>
            </a:pPr>
            <a:r>
              <a:rPr lang="en-GB" sz="2400" b="1" kern="0" cap="all" spc="75" dirty="0">
                <a:effectLst/>
                <a:latin typeface="Arial" panose="020B0604020202020204" pitchFamily="34" charset="0"/>
              </a:rPr>
              <a:t>REFERENCE LIST</a:t>
            </a:r>
            <a:endParaRPr lang="en-GB" sz="2400" b="1" kern="0" cap="all" spc="75" dirty="0">
              <a:effectLst/>
              <a:latin typeface="Aptos" panose="020B0004020202020204" pitchFamily="34" charset="0"/>
            </a:endParaRPr>
          </a:p>
          <a:p>
            <a:pPr>
              <a:spcBef>
                <a:spcPts val="500"/>
              </a:spcBef>
              <a:spcAft>
                <a:spcPts val="1000"/>
              </a:spcAft>
            </a:pPr>
            <a:r>
              <a:rPr lang="en-GB" sz="2400" dirty="0">
                <a:effectLst/>
                <a:latin typeface="Aptos" panose="020B0004020202020204" pitchFamily="34" charset="0"/>
                <a:ea typeface="Times New Roman" panose="02020603050405020304" pitchFamily="18" charset="0"/>
                <a:cs typeface="Times New Roman" panose="02020603050405020304" pitchFamily="18" charset="0"/>
              </a:rPr>
              <a:t> </a:t>
            </a:r>
          </a:p>
          <a:p>
            <a:pPr>
              <a:spcBef>
                <a:spcPts val="500"/>
              </a:spcBef>
              <a:spcAft>
                <a:spcPts val="1000"/>
              </a:spcAft>
            </a:pPr>
            <a:r>
              <a:rPr lang="en-GB" sz="1200" dirty="0">
                <a:effectLst/>
                <a:latin typeface="Arial" panose="020B0604020202020204" pitchFamily="34" charset="0"/>
                <a:ea typeface="Times New Roman" panose="02020603050405020304" pitchFamily="18" charset="0"/>
                <a:cs typeface="Times New Roman" panose="02020603050405020304" pitchFamily="18" charset="0"/>
              </a:rPr>
              <a:t>American Psychiatric Association (APA) (2022) </a:t>
            </a: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Overview of the treatment of binge-eating disorder</a:t>
            </a:r>
            <a:r>
              <a:rPr lang="en-GB" sz="1200" dirty="0">
                <a:effectLst/>
                <a:latin typeface="Arial" panose="020B0604020202020204" pitchFamily="34" charset="0"/>
                <a:ea typeface="Times New Roman" panose="02020603050405020304" pitchFamily="18" charset="0"/>
                <a:cs typeface="Times New Roman" panose="02020603050405020304" pitchFamily="18" charset="0"/>
              </a:rPr>
              <a:t>. Cambridge: Cambridge University Press. Available at: </a:t>
            </a:r>
            <a:r>
              <a:rPr lang="en-GB" sz="12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https://www.cambridge.org/core/journals/cns-spectrums/article/abs/overview-of-the-treatment-of-binge-eating-disorder/AFA81AEC09F49D3D34FCB2CA0300EB75</a:t>
            </a:r>
            <a:r>
              <a:rPr lang="en-GB" sz="1200" dirty="0">
                <a:effectLst/>
                <a:latin typeface="Arial" panose="020B0604020202020204" pitchFamily="34" charset="0"/>
                <a:ea typeface="Times New Roman" panose="02020603050405020304" pitchFamily="18" charset="0"/>
                <a:cs typeface="Times New Roman" panose="02020603050405020304" pitchFamily="18" charset="0"/>
              </a:rPr>
              <a:t> (Accessed: 05/03/2026)</a:t>
            </a:r>
            <a:endParaRPr lang="en-GB" sz="12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Dreamstime</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(2026). Available at: </a:t>
            </a:r>
            <a:r>
              <a:rPr lang="en-GB" sz="1100" dirty="0">
                <a:effectLst/>
                <a:latin typeface="Arial" panose="020B0604020202020204" pitchFamily="34" charset="0"/>
                <a:ea typeface="Times New Roman" panose="02020603050405020304" pitchFamily="18" charset="0"/>
                <a:cs typeface="Times New Roman" panose="02020603050405020304" pitchFamily="18" charset="0"/>
                <a:hlinkClick r:id="rId3"/>
              </a:rPr>
              <a:t>https://www.dreamstime.com/fork-eating-plate-measuring-tape-control-waist-size-planning-diet-concept-fighting-obesity-improving-image226880680</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06/03/2026)</a:t>
            </a:r>
          </a:p>
          <a:p>
            <a:pPr>
              <a:spcBef>
                <a:spcPts val="500"/>
              </a:spcBef>
              <a:spcAft>
                <a:spcPts val="1000"/>
              </a:spcAft>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Hay, P., </a:t>
            </a: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D. and Brown, W. (2012) ‘Prevalence and burden of eating disorders’,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International Journal of Eating Disorders</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45(4), pp. 415–427.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https://www.sciencedirect.com/science/article/abs/pii/S172386171200056</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04/03/2026)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Hilbert, A. et al. (2019) ‘Loss of control eating and binge-eating disorder’,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BMC Medicine</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17, 120.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5"/>
              </a:rPr>
              <a:t>https://link.springer.com/article/10.1186/s12916-019-1327-4</a:t>
            </a:r>
            <a:r>
              <a:rPr lang="en-GB" sz="1100" dirty="0">
                <a:latin typeface="Arial" panose="020B0604020202020204" pitchFamily="34" charset="0"/>
                <a:ea typeface="Times New Roman" panose="02020603050405020304" pitchFamily="18" charset="0"/>
                <a:cs typeface="Times New Roman" panose="02020603050405020304" pitchFamily="18" charset="0"/>
              </a:rPr>
              <a:t> (Accessed: 06/03/2026)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D. and Hay, P. (2014) ‘The changing demographic profile of binge-eating disorder’,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Psychiatric Clinics of North America</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37(3), pp. 301–312.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https://www.sciencedirect.com/science/article/abs/pii/S0195666313002122</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05/03/2026)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Mitchison</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D. et al. (2017) ‘The changing demographic profile of BED’,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Nutrients</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9(11), 1267.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https://www.mdpi.com/2072-6643/9/11/1267</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06/03/2026)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Pearl, R.L. and </a:t>
            </a:r>
            <a:r>
              <a:rPr lang="en-GB" sz="1050" dirty="0" err="1">
                <a:effectLst/>
                <a:latin typeface="Arial" panose="020B0604020202020204" pitchFamily="34" charset="0"/>
                <a:ea typeface="Times New Roman" panose="02020603050405020304" pitchFamily="18" charset="0"/>
                <a:cs typeface="Times New Roman" panose="02020603050405020304" pitchFamily="18" charset="0"/>
              </a:rPr>
              <a:t>Puhl</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 R.M. (2018) ‘Weight bias and stigma’, </a:t>
            </a:r>
            <a:r>
              <a:rPr lang="en-GB" sz="1050" i="1" dirty="0">
                <a:effectLst/>
                <a:latin typeface="Arial" panose="020B0604020202020204" pitchFamily="34" charset="0"/>
                <a:ea typeface="Times New Roman" panose="02020603050405020304" pitchFamily="18" charset="0"/>
                <a:cs typeface="Times New Roman" panose="02020603050405020304" pitchFamily="18" charset="0"/>
              </a:rPr>
              <a:t>Journal of Clinical Psychology</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 74(10), pp. 1722–1738. Available at: </a:t>
            </a:r>
            <a:r>
              <a:rPr lang="en-GB" sz="105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https://onlinelibrary.wiley.com/doi/abs/10.1002/jclp.22782</a:t>
            </a:r>
            <a:r>
              <a:rPr lang="en-GB" sz="1050" dirty="0">
                <a:effectLst/>
                <a:latin typeface="Arial" panose="020B0604020202020204" pitchFamily="34" charset="0"/>
                <a:ea typeface="Times New Roman" panose="02020603050405020304" pitchFamily="18" charset="0"/>
                <a:cs typeface="Times New Roman" panose="02020603050405020304" pitchFamily="18" charset="0"/>
              </a:rPr>
              <a:t> (Accessed: 06/03/2026)</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Puhl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R.M. et al. (2015) ‘Stigma and eating disorders’,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Current Psychiatry Reports</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17, 552.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https://link.springer.com/article/10.1007/s11920-015-0552-6</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05/03/2026)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Treasure, J. et al. (2020) ‘Advances in eating disorder research’,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Journal of Eating Disorders</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8, 42.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https://link.springer.com/article/10.1186/s40337-020-00342-z</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06/03/2026)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500"/>
              </a:spcBef>
              <a:spcAft>
                <a:spcPts val="1000"/>
              </a:spcAft>
            </a:pPr>
            <a:r>
              <a:rPr lang="en-GB" sz="1100" dirty="0">
                <a:effectLst/>
                <a:latin typeface="Arial" panose="020B0604020202020204" pitchFamily="34" charset="0"/>
                <a:ea typeface="Times New Roman" panose="02020603050405020304" pitchFamily="18" charset="0"/>
                <a:cs typeface="Times New Roman" panose="02020603050405020304" pitchFamily="18" charset="0"/>
              </a:rPr>
              <a:t>World Health Organization (WHO) (2019)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ICD-11: Binge-eating disorder</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1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11"/>
              </a:rPr>
              <a:t>https://www.findacode.com/icd-11/code-1673294767.html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(Accessed: 05/03/2026)</a:t>
            </a:r>
            <a:endParaRPr lang="en-GB" sz="1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48545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1483</TotalTime>
  <Words>1241</Words>
  <Application>Microsoft Macintosh PowerPoint</Application>
  <PresentationFormat>A4 Paper (210x297 mm)</PresentationFormat>
  <Paragraphs>50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Calibri</vt:lpstr>
      <vt:lpstr>Calibri Light</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Rayan Benmaach</dc:creator>
  <cp:lastModifiedBy>Rayan Benmaach</cp:lastModifiedBy>
  <cp:revision>2</cp:revision>
  <dcterms:created xsi:type="dcterms:W3CDTF">2026-03-07T12:44:25Z</dcterms:created>
  <dcterms:modified xsi:type="dcterms:W3CDTF">2026-03-08T13:27:53Z</dcterms:modified>
</cp:coreProperties>
</file>