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68" r:id="rId1"/>
  </p:sldMasterIdLst>
  <p:notesMasterIdLst>
    <p:notesMasterId r:id="rId8"/>
  </p:notesMasterIdLst>
  <p:sldIdLst>
    <p:sldId id="256" r:id="rId2"/>
    <p:sldId id="267" r:id="rId3"/>
    <p:sldId id="268" r:id="rId4"/>
    <p:sldId id="269" r:id="rId5"/>
    <p:sldId id="270" r:id="rId6"/>
    <p:sldId id="27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Неизвестный пользователь"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2" autoAdjust="0"/>
    <p:restoredTop sz="75089" autoAdjust="0"/>
  </p:normalViewPr>
  <p:slideViewPr>
    <p:cSldViewPr snapToGrid="0" snapToObjects="1">
      <p:cViewPr varScale="1">
        <p:scale>
          <a:sx n="64" d="100"/>
          <a:sy n="64" d="100"/>
        </p:scale>
        <p:origin x="858" y="60"/>
      </p:cViewPr>
      <p:guideLst>
        <p:guide orient="horz" pos="2160"/>
        <p:guide pos="3840"/>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0CAB86-196D-9B49-9618-388F6D29214E}" type="datetimeFigureOut">
              <a:rPr lang="en-GB" smtClean="0"/>
              <a:t>09/12/2022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26FCB8-7F0E-3B49-8109-FC0A42633718}" type="slidenum">
              <a:rPr lang="en-GB" smtClean="0"/>
              <a:t>‹#›</a:t>
            </a:fld>
            <a:endParaRPr lang="en-GB" dirty="0"/>
          </a:p>
        </p:txBody>
      </p:sp>
    </p:spTree>
    <p:extLst>
      <p:ext uri="{BB962C8B-B14F-4D97-AF65-F5344CB8AC3E}">
        <p14:creationId xmlns:p14="http://schemas.microsoft.com/office/powerpoint/2010/main" val="576235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26FCB8-7F0E-3B49-8109-FC0A42633718}" type="slidenum">
              <a:rPr lang="en-GB" smtClean="0"/>
              <a:t>1</a:t>
            </a:fld>
            <a:endParaRPr lang="en-GB" dirty="0"/>
          </a:p>
        </p:txBody>
      </p:sp>
    </p:spTree>
    <p:extLst>
      <p:ext uri="{BB962C8B-B14F-4D97-AF65-F5344CB8AC3E}">
        <p14:creationId xmlns:p14="http://schemas.microsoft.com/office/powerpoint/2010/main" val="203416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Digital and social media in customer relationship management refers to all marketing efforts that use the internet. The use of digital channels such as search engines, email, and websites can be used to connect with current and prospective customers. Digital and Social media help businesses reach a larger audience and target prospects who are most likely to buy their products and services (Malthouse et al. 279). It is also cost-effective and enables businesses to measure success and make marketing changes as they see fit.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A26FCB8-7F0E-3B49-8109-FC0A42633718}" type="slidenum">
              <a:rPr lang="en-GB" smtClean="0"/>
              <a:t>2</a:t>
            </a:fld>
            <a:endParaRPr lang="en-GB" dirty="0"/>
          </a:p>
        </p:txBody>
      </p:sp>
    </p:spTree>
    <p:extLst>
      <p:ext uri="{BB962C8B-B14F-4D97-AF65-F5344CB8AC3E}">
        <p14:creationId xmlns:p14="http://schemas.microsoft.com/office/powerpoint/2010/main" val="1326891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While traditional markets were restricted by geography, making international marketing campaigns hard and expensive, digital marketing has made it easier for businesses to achieve immense global reach quickly. Even small local businesses can reach international audiences easily with an online store or website. This could also be costly in the traditional marketing system, but it's now very cheap and fast. Online accessibility has also opened many growth opportunities for businesses like Sainsbury to explore larger markets. Combining global reach and visibility is an excellent opportunity for any business.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A26FCB8-7F0E-3B49-8109-FC0A42633718}" type="slidenum">
              <a:rPr lang="en-GB" smtClean="0"/>
              <a:t>3</a:t>
            </a:fld>
            <a:endParaRPr lang="en-GB" dirty="0"/>
          </a:p>
        </p:txBody>
      </p:sp>
    </p:spTree>
    <p:extLst>
      <p:ext uri="{BB962C8B-B14F-4D97-AF65-F5344CB8AC3E}">
        <p14:creationId xmlns:p14="http://schemas.microsoft.com/office/powerpoint/2010/main" val="5946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benefit of using social media concerning CRM is creating contact centers that sales and marketing teams utilize to make good sales. Traditionally, data intake practices for CRM systems have been the responsibility of sales and marketing departments and contact center agents. Social media enables businesses to gather data on market trends and other essential customer behaviors, which help to determine customer lifecycles through analysis of customer history records. This helps to know which exact products will appeal to each customer.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A26FCB8-7F0E-3B49-8109-FC0A42633718}" type="slidenum">
              <a:rPr lang="en-GB" smtClean="0"/>
              <a:t>4</a:t>
            </a:fld>
            <a:endParaRPr lang="en-GB" dirty="0"/>
          </a:p>
        </p:txBody>
      </p:sp>
    </p:spTree>
    <p:extLst>
      <p:ext uri="{BB962C8B-B14F-4D97-AF65-F5344CB8AC3E}">
        <p14:creationId xmlns:p14="http://schemas.microsoft.com/office/powerpoint/2010/main" val="3170333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Now I am going to talk how Sainsbury's uses the platforms to increase its customers' engagement like many other businesses engaging with digital and social media. Customers can share a blog post or interact with the company's website with just one click. All these actions also get to be measured, enabling the company to create even more engaging posts that help to increase brand awareness and boost sales (Desai 198). The more the company utilize</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digital and social media, the more loyal customers it gets. Businesses that engage with their customers online easily convert cold traffic to loyal customers.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A26FCB8-7F0E-3B49-8109-FC0A42633718}" type="slidenum">
              <a:rPr lang="en-GB" smtClean="0"/>
              <a:t>5</a:t>
            </a:fld>
            <a:endParaRPr lang="en-GB" dirty="0"/>
          </a:p>
        </p:txBody>
      </p:sp>
    </p:spTree>
    <p:extLst>
      <p:ext uri="{BB962C8B-B14F-4D97-AF65-F5344CB8AC3E}">
        <p14:creationId xmlns:p14="http://schemas.microsoft.com/office/powerpoint/2010/main" val="570013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3410700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116510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798858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1023763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2818748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881417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1213172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1965356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E46B1A27-EF4E-DA4F-8693-3949749C10EE}" type="datetimeFigureOut">
              <a:rPr lang="en-US" smtClean="0"/>
              <a:t>12/9/2022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382854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1853464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762844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2997948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3299397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168038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2444035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35868268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6B1A27-EF4E-DA4F-8693-3949749C10EE}" type="datetimeFigureOut">
              <a:rPr lang="en-US" smtClean="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8FADDB-869F-5449-928E-36BB54752F63}" type="slidenum">
              <a:rPr lang="en-US" smtClean="0"/>
              <a:t>‹#›</a:t>
            </a:fld>
            <a:endParaRPr lang="en-US" dirty="0"/>
          </a:p>
        </p:txBody>
      </p:sp>
    </p:spTree>
    <p:extLst>
      <p:ext uri="{BB962C8B-B14F-4D97-AF65-F5344CB8AC3E}">
        <p14:creationId xmlns:p14="http://schemas.microsoft.com/office/powerpoint/2010/main" val="922207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E46B1A27-EF4E-DA4F-8693-3949749C10EE}" type="datetimeFigureOut">
              <a:rPr lang="en-US" smtClean="0"/>
              <a:t>12/9/2022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428FADDB-869F-5449-928E-36BB54752F63}" type="slidenum">
              <a:rPr lang="en-US" smtClean="0"/>
              <a:t>‹#›</a:t>
            </a:fld>
            <a:endParaRPr lang="en-US" dirty="0"/>
          </a:p>
        </p:txBody>
      </p:sp>
    </p:spTree>
    <p:extLst>
      <p:ext uri="{BB962C8B-B14F-4D97-AF65-F5344CB8AC3E}">
        <p14:creationId xmlns:p14="http://schemas.microsoft.com/office/powerpoint/2010/main" val="2528426799"/>
      </p:ext>
    </p:extLst>
  </p:cSld>
  <p:clrMap bg1="dk1" tx1="lt1" bg2="dk2" tx2="lt2" accent1="accent1" accent2="accent2" accent3="accent3" accent4="accent4" accent5="accent5" accent6="accent6" hlink="hlink" folHlink="folHlink"/>
  <p:sldLayoutIdLst>
    <p:sldLayoutId id="2147483969" r:id="rId1"/>
    <p:sldLayoutId id="2147483970" r:id="rId2"/>
    <p:sldLayoutId id="2147483971" r:id="rId3"/>
    <p:sldLayoutId id="2147483972" r:id="rId4"/>
    <p:sldLayoutId id="2147483973" r:id="rId5"/>
    <p:sldLayoutId id="2147483974" r:id="rId6"/>
    <p:sldLayoutId id="2147483975" r:id="rId7"/>
    <p:sldLayoutId id="2147483976" r:id="rId8"/>
    <p:sldLayoutId id="2147483977" r:id="rId9"/>
    <p:sldLayoutId id="2147483978" r:id="rId10"/>
    <p:sldLayoutId id="2147483979" r:id="rId11"/>
    <p:sldLayoutId id="2147483980" r:id="rId12"/>
    <p:sldLayoutId id="2147483981" r:id="rId13"/>
    <p:sldLayoutId id="2147483982" r:id="rId14"/>
    <p:sldLayoutId id="2147483983" r:id="rId15"/>
    <p:sldLayoutId id="2147483984" r:id="rId16"/>
    <p:sldLayoutId id="2147483985"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62164E-4528-40DB-BC26-D6DDE216A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363D4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6" name="Freeform: Shape 15">
            <a:extLst>
              <a:ext uri="{FF2B5EF4-FFF2-40B4-BE49-F238E27FC236}">
                <a16:creationId xmlns:a16="http://schemas.microsoft.com/office/drawing/2014/main" id="{F30007FA-C6A2-43A0-8045-7016AEF81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322895"/>
          </a:xfrm>
          <a:custGeom>
            <a:avLst/>
            <a:gdLst>
              <a:gd name="connsiteX0" fmla="*/ 0 w 12192000"/>
              <a:gd name="connsiteY0" fmla="*/ 0 h 5322895"/>
              <a:gd name="connsiteX1" fmla="*/ 12192000 w 12192000"/>
              <a:gd name="connsiteY1" fmla="*/ 0 h 5322895"/>
              <a:gd name="connsiteX2" fmla="*/ 12192000 w 12192000"/>
              <a:gd name="connsiteY2" fmla="*/ 213719 h 5322895"/>
              <a:gd name="connsiteX3" fmla="*/ 12192000 w 12192000"/>
              <a:gd name="connsiteY3" fmla="*/ 471948 h 5322895"/>
              <a:gd name="connsiteX4" fmla="*/ 12192000 w 12192000"/>
              <a:gd name="connsiteY4" fmla="*/ 3571886 h 5322895"/>
              <a:gd name="connsiteX5" fmla="*/ 12192000 w 12192000"/>
              <a:gd name="connsiteY5" fmla="*/ 3753332 h 5322895"/>
              <a:gd name="connsiteX6" fmla="*/ 12192000 w 12192000"/>
              <a:gd name="connsiteY6" fmla="*/ 4806077 h 5322895"/>
              <a:gd name="connsiteX7" fmla="*/ 11957522 w 12192000"/>
              <a:gd name="connsiteY7" fmla="*/ 4849979 h 5322895"/>
              <a:gd name="connsiteX8" fmla="*/ 11679973 w 12192000"/>
              <a:gd name="connsiteY8" fmla="*/ 4899723 h 5322895"/>
              <a:gd name="connsiteX9" fmla="*/ 11401197 w 12192000"/>
              <a:gd name="connsiteY9" fmla="*/ 4948416 h 5322895"/>
              <a:gd name="connsiteX10" fmla="*/ 11121192 w 12192000"/>
              <a:gd name="connsiteY10" fmla="*/ 4990102 h 5322895"/>
              <a:gd name="connsiteX11" fmla="*/ 10842416 w 12192000"/>
              <a:gd name="connsiteY11" fmla="*/ 5032139 h 5322895"/>
              <a:gd name="connsiteX12" fmla="*/ 10562411 w 12192000"/>
              <a:gd name="connsiteY12" fmla="*/ 5071374 h 5322895"/>
              <a:gd name="connsiteX13" fmla="*/ 10286091 w 12192000"/>
              <a:gd name="connsiteY13" fmla="*/ 5105003 h 5322895"/>
              <a:gd name="connsiteX14" fmla="*/ 10006086 w 12192000"/>
              <a:gd name="connsiteY14" fmla="*/ 5136881 h 5322895"/>
              <a:gd name="connsiteX15" fmla="*/ 9727310 w 12192000"/>
              <a:gd name="connsiteY15" fmla="*/ 5165957 h 5322895"/>
              <a:gd name="connsiteX16" fmla="*/ 9453445 w 12192000"/>
              <a:gd name="connsiteY16" fmla="*/ 5191179 h 5322895"/>
              <a:gd name="connsiteX17" fmla="*/ 9175897 w 12192000"/>
              <a:gd name="connsiteY17" fmla="*/ 5216401 h 5322895"/>
              <a:gd name="connsiteX18" fmla="*/ 8902033 w 12192000"/>
              <a:gd name="connsiteY18" fmla="*/ 5237420 h 5322895"/>
              <a:gd name="connsiteX19" fmla="*/ 8628169 w 12192000"/>
              <a:gd name="connsiteY19" fmla="*/ 5253884 h 5322895"/>
              <a:gd name="connsiteX20" fmla="*/ 8355533 w 12192000"/>
              <a:gd name="connsiteY20" fmla="*/ 5271050 h 5322895"/>
              <a:gd name="connsiteX21" fmla="*/ 8085353 w 12192000"/>
              <a:gd name="connsiteY21" fmla="*/ 5285412 h 5322895"/>
              <a:gd name="connsiteX22" fmla="*/ 7817629 w 12192000"/>
              <a:gd name="connsiteY22" fmla="*/ 5295571 h 5322895"/>
              <a:gd name="connsiteX23" fmla="*/ 7549905 w 12192000"/>
              <a:gd name="connsiteY23" fmla="*/ 5304329 h 5322895"/>
              <a:gd name="connsiteX24" fmla="*/ 7284638 w 12192000"/>
              <a:gd name="connsiteY24" fmla="*/ 5312736 h 5322895"/>
              <a:gd name="connsiteX25" fmla="*/ 7023055 w 12192000"/>
              <a:gd name="connsiteY25" fmla="*/ 5316590 h 5322895"/>
              <a:gd name="connsiteX26" fmla="*/ 6761472 w 12192000"/>
              <a:gd name="connsiteY26" fmla="*/ 5320793 h 5322895"/>
              <a:gd name="connsiteX27" fmla="*/ 6503573 w 12192000"/>
              <a:gd name="connsiteY27" fmla="*/ 5322895 h 5322895"/>
              <a:gd name="connsiteX28" fmla="*/ 6248130 w 12192000"/>
              <a:gd name="connsiteY28" fmla="*/ 5320793 h 5322895"/>
              <a:gd name="connsiteX29" fmla="*/ 5995144 w 12192000"/>
              <a:gd name="connsiteY29" fmla="*/ 5320793 h 5322895"/>
              <a:gd name="connsiteX30" fmla="*/ 5744613 w 12192000"/>
              <a:gd name="connsiteY30" fmla="*/ 5316590 h 5322895"/>
              <a:gd name="connsiteX31" fmla="*/ 5498995 w 12192000"/>
              <a:gd name="connsiteY31" fmla="*/ 5310284 h 5322895"/>
              <a:gd name="connsiteX32" fmla="*/ 5255834 w 12192000"/>
              <a:gd name="connsiteY32" fmla="*/ 5304329 h 5322895"/>
              <a:gd name="connsiteX33" fmla="*/ 5017584 w 12192000"/>
              <a:gd name="connsiteY33" fmla="*/ 5297673 h 5322895"/>
              <a:gd name="connsiteX34" fmla="*/ 4780562 w 12192000"/>
              <a:gd name="connsiteY34" fmla="*/ 5287514 h 5322895"/>
              <a:gd name="connsiteX35" fmla="*/ 4547227 w 12192000"/>
              <a:gd name="connsiteY35" fmla="*/ 5276654 h 5322895"/>
              <a:gd name="connsiteX36" fmla="*/ 4318800 w 12192000"/>
              <a:gd name="connsiteY36" fmla="*/ 5266846 h 5322895"/>
              <a:gd name="connsiteX37" fmla="*/ 3873004 w 12192000"/>
              <a:gd name="connsiteY37" fmla="*/ 5239171 h 5322895"/>
              <a:gd name="connsiteX38" fmla="*/ 3445628 w 12192000"/>
              <a:gd name="connsiteY38" fmla="*/ 5209746 h 5322895"/>
              <a:gd name="connsiteX39" fmla="*/ 3035446 w 12192000"/>
              <a:gd name="connsiteY39" fmla="*/ 5178918 h 5322895"/>
              <a:gd name="connsiteX40" fmla="*/ 2647370 w 12192000"/>
              <a:gd name="connsiteY40" fmla="*/ 5144939 h 5322895"/>
              <a:gd name="connsiteX41" fmla="*/ 2276487 w 12192000"/>
              <a:gd name="connsiteY41" fmla="*/ 5109557 h 5322895"/>
              <a:gd name="connsiteX42" fmla="*/ 1932621 w 12192000"/>
              <a:gd name="connsiteY42" fmla="*/ 5071374 h 5322895"/>
              <a:gd name="connsiteX43" fmla="*/ 1609634 w 12192000"/>
              <a:gd name="connsiteY43" fmla="*/ 5033891 h 5322895"/>
              <a:gd name="connsiteX44" fmla="*/ 1312435 w 12192000"/>
              <a:gd name="connsiteY44" fmla="*/ 4996408 h 5322895"/>
              <a:gd name="connsiteX45" fmla="*/ 1039799 w 12192000"/>
              <a:gd name="connsiteY45" fmla="*/ 4961027 h 5322895"/>
              <a:gd name="connsiteX46" fmla="*/ 797865 w 12192000"/>
              <a:gd name="connsiteY46" fmla="*/ 4927397 h 5322895"/>
              <a:gd name="connsiteX47" fmla="*/ 579265 w 12192000"/>
              <a:gd name="connsiteY47" fmla="*/ 4895519 h 5322895"/>
              <a:gd name="connsiteX48" fmla="*/ 395052 w 12192000"/>
              <a:gd name="connsiteY48" fmla="*/ 4868896 h 5322895"/>
              <a:gd name="connsiteX49" fmla="*/ 240312 w 12192000"/>
              <a:gd name="connsiteY49" fmla="*/ 4843673 h 5322895"/>
              <a:gd name="connsiteX50" fmla="*/ 27853 w 12192000"/>
              <a:gd name="connsiteY50" fmla="*/ 4807592 h 5322895"/>
              <a:gd name="connsiteX51" fmla="*/ 0 w 12192000"/>
              <a:gd name="connsiteY51" fmla="*/ 4802879 h 5322895"/>
              <a:gd name="connsiteX52" fmla="*/ 0 w 12192000"/>
              <a:gd name="connsiteY52" fmla="*/ 3753332 h 5322895"/>
              <a:gd name="connsiteX53" fmla="*/ 0 w 12192000"/>
              <a:gd name="connsiteY53" fmla="*/ 3571886 h 5322895"/>
              <a:gd name="connsiteX54" fmla="*/ 0 w 12192000"/>
              <a:gd name="connsiteY54" fmla="*/ 471948 h 5322895"/>
              <a:gd name="connsiteX55" fmla="*/ 0 w 12192000"/>
              <a:gd name="connsiteY55" fmla="*/ 213719 h 532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5322895">
                <a:moveTo>
                  <a:pt x="0" y="0"/>
                </a:moveTo>
                <a:lnTo>
                  <a:pt x="12192000" y="0"/>
                </a:lnTo>
                <a:lnTo>
                  <a:pt x="12192000" y="213719"/>
                </a:lnTo>
                <a:lnTo>
                  <a:pt x="12192000" y="471948"/>
                </a:lnTo>
                <a:lnTo>
                  <a:pt x="12192000" y="3571886"/>
                </a:lnTo>
                <a:lnTo>
                  <a:pt x="12192000" y="3753332"/>
                </a:lnTo>
                <a:lnTo>
                  <a:pt x="12192000" y="4806077"/>
                </a:lnTo>
                <a:lnTo>
                  <a:pt x="11957522" y="4849979"/>
                </a:lnTo>
                <a:lnTo>
                  <a:pt x="11679973" y="4899723"/>
                </a:lnTo>
                <a:lnTo>
                  <a:pt x="11401197" y="4948416"/>
                </a:lnTo>
                <a:lnTo>
                  <a:pt x="11121192" y="4990102"/>
                </a:lnTo>
                <a:lnTo>
                  <a:pt x="10842416" y="5032139"/>
                </a:lnTo>
                <a:lnTo>
                  <a:pt x="10562411" y="5071374"/>
                </a:lnTo>
                <a:lnTo>
                  <a:pt x="10286091" y="5105003"/>
                </a:lnTo>
                <a:lnTo>
                  <a:pt x="10006086" y="5136881"/>
                </a:lnTo>
                <a:lnTo>
                  <a:pt x="9727310" y="5165957"/>
                </a:lnTo>
                <a:lnTo>
                  <a:pt x="9453445" y="5191179"/>
                </a:lnTo>
                <a:lnTo>
                  <a:pt x="9175897" y="5216401"/>
                </a:lnTo>
                <a:lnTo>
                  <a:pt x="8902033" y="5237420"/>
                </a:lnTo>
                <a:lnTo>
                  <a:pt x="8628169" y="5253884"/>
                </a:lnTo>
                <a:lnTo>
                  <a:pt x="8355533" y="5271050"/>
                </a:lnTo>
                <a:lnTo>
                  <a:pt x="8085353" y="5285412"/>
                </a:lnTo>
                <a:lnTo>
                  <a:pt x="7817629" y="5295571"/>
                </a:lnTo>
                <a:lnTo>
                  <a:pt x="7549905" y="5304329"/>
                </a:lnTo>
                <a:lnTo>
                  <a:pt x="7284638" y="5312736"/>
                </a:lnTo>
                <a:lnTo>
                  <a:pt x="7023055" y="5316590"/>
                </a:lnTo>
                <a:lnTo>
                  <a:pt x="6761472" y="5320793"/>
                </a:lnTo>
                <a:lnTo>
                  <a:pt x="6503573" y="5322895"/>
                </a:lnTo>
                <a:lnTo>
                  <a:pt x="6248130" y="5320793"/>
                </a:lnTo>
                <a:lnTo>
                  <a:pt x="5995144" y="5320793"/>
                </a:lnTo>
                <a:lnTo>
                  <a:pt x="5744613" y="5316590"/>
                </a:lnTo>
                <a:lnTo>
                  <a:pt x="5498995" y="5310284"/>
                </a:lnTo>
                <a:lnTo>
                  <a:pt x="5255834" y="5304329"/>
                </a:lnTo>
                <a:lnTo>
                  <a:pt x="5017584" y="5297673"/>
                </a:lnTo>
                <a:lnTo>
                  <a:pt x="4780562" y="5287514"/>
                </a:lnTo>
                <a:lnTo>
                  <a:pt x="4547227" y="5276654"/>
                </a:lnTo>
                <a:lnTo>
                  <a:pt x="4318800" y="5266846"/>
                </a:lnTo>
                <a:lnTo>
                  <a:pt x="3873004" y="5239171"/>
                </a:lnTo>
                <a:lnTo>
                  <a:pt x="3445628" y="5209746"/>
                </a:lnTo>
                <a:lnTo>
                  <a:pt x="3035446" y="5178918"/>
                </a:lnTo>
                <a:lnTo>
                  <a:pt x="2647370" y="5144939"/>
                </a:lnTo>
                <a:lnTo>
                  <a:pt x="2276487" y="5109557"/>
                </a:lnTo>
                <a:lnTo>
                  <a:pt x="1932621" y="5071374"/>
                </a:lnTo>
                <a:lnTo>
                  <a:pt x="1609634" y="5033891"/>
                </a:lnTo>
                <a:lnTo>
                  <a:pt x="1312435" y="4996408"/>
                </a:lnTo>
                <a:lnTo>
                  <a:pt x="1039799" y="4961027"/>
                </a:lnTo>
                <a:lnTo>
                  <a:pt x="797865" y="4927397"/>
                </a:lnTo>
                <a:lnTo>
                  <a:pt x="579265" y="4895519"/>
                </a:lnTo>
                <a:lnTo>
                  <a:pt x="395052" y="4868896"/>
                </a:lnTo>
                <a:lnTo>
                  <a:pt x="240312" y="4843673"/>
                </a:lnTo>
                <a:lnTo>
                  <a:pt x="27853" y="4807592"/>
                </a:lnTo>
                <a:lnTo>
                  <a:pt x="0" y="4802879"/>
                </a:lnTo>
                <a:lnTo>
                  <a:pt x="0" y="3753332"/>
                </a:lnTo>
                <a:lnTo>
                  <a:pt x="0" y="3571886"/>
                </a:lnTo>
                <a:lnTo>
                  <a:pt x="0" y="471948"/>
                </a:lnTo>
                <a:lnTo>
                  <a:pt x="0" y="213719"/>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6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dirty="0"/>
          </a:p>
        </p:txBody>
      </p:sp>
      <p:sp>
        <p:nvSpPr>
          <p:cNvPr id="9" name="TextBox 8">
            <a:extLst>
              <a:ext uri="{FF2B5EF4-FFF2-40B4-BE49-F238E27FC236}">
                <a16:creationId xmlns:a16="http://schemas.microsoft.com/office/drawing/2014/main" id="{1C1DF3B9-904F-2C44-81BF-81B3E274F1E2}"/>
              </a:ext>
            </a:extLst>
          </p:cNvPr>
          <p:cNvSpPr txBox="1"/>
          <p:nvPr/>
        </p:nvSpPr>
        <p:spPr>
          <a:xfrm>
            <a:off x="524656" y="865974"/>
            <a:ext cx="11137692" cy="532289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8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Building a sustainable marketing relationship</a:t>
            </a:r>
          </a:p>
          <a:p>
            <a:pPr algn="ctr">
              <a:lnSpc>
                <a:spcPct val="90000"/>
              </a:lnSpc>
              <a:spcBef>
                <a:spcPct val="0"/>
              </a:spcBef>
              <a:spcAft>
                <a:spcPts val="600"/>
              </a:spcAft>
            </a:pPr>
            <a:r>
              <a:rPr lang="en-US" sz="46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Sainsbury presentation</a:t>
            </a:r>
          </a:p>
          <a:p>
            <a:pPr algn="ctr">
              <a:lnSpc>
                <a:spcPct val="90000"/>
              </a:lnSpc>
              <a:spcBef>
                <a:spcPct val="0"/>
              </a:spcBef>
              <a:spcAft>
                <a:spcPts val="600"/>
              </a:spcAft>
            </a:pPr>
            <a:endParaRPr lang="en-US" sz="46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endParaRPr>
          </a:p>
          <a:p>
            <a:pPr algn="ctr">
              <a:lnSpc>
                <a:spcPct val="90000"/>
              </a:lnSpc>
              <a:spcBef>
                <a:spcPct val="0"/>
              </a:spcBef>
              <a:spcAft>
                <a:spcPts val="600"/>
              </a:spcAft>
            </a:pPr>
            <a:endParaRPr lang="en-US" sz="46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endParaRPr>
          </a:p>
          <a:p>
            <a:pPr algn="r">
              <a:lnSpc>
                <a:spcPct val="90000"/>
              </a:lnSpc>
              <a:spcBef>
                <a:spcPct val="0"/>
              </a:spcBef>
              <a:spcAft>
                <a:spcPts val="600"/>
              </a:spcAft>
            </a:pPr>
            <a:r>
              <a:rPr lang="en-US" sz="26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Student name: Mihaela irina costache</a:t>
            </a:r>
          </a:p>
          <a:p>
            <a:pPr algn="r">
              <a:lnSpc>
                <a:spcPct val="90000"/>
              </a:lnSpc>
              <a:spcBef>
                <a:spcPct val="0"/>
              </a:spcBef>
              <a:spcAft>
                <a:spcPts val="600"/>
              </a:spcAft>
            </a:pPr>
            <a:r>
              <a:rPr lang="en-US" sz="26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Student number: 2027281                            </a:t>
            </a:r>
          </a:p>
          <a:p>
            <a:pPr algn="r">
              <a:lnSpc>
                <a:spcPct val="90000"/>
              </a:lnSpc>
              <a:spcBef>
                <a:spcPct val="0"/>
              </a:spcBef>
              <a:spcAft>
                <a:spcPts val="600"/>
              </a:spcAft>
            </a:pPr>
            <a:r>
              <a:rPr lang="en-US" sz="26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Module code: bmsw5007  </a:t>
            </a:r>
          </a:p>
        </p:txBody>
      </p:sp>
    </p:spTree>
    <p:extLst>
      <p:ext uri="{BB962C8B-B14F-4D97-AF65-F5344CB8AC3E}">
        <p14:creationId xmlns:p14="http://schemas.microsoft.com/office/powerpoint/2010/main" val="2682537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US" dirty="0"/>
              <a:t>definition of the terms ‘digital and social media’</a:t>
            </a:r>
          </a:p>
        </p:txBody>
      </p:sp>
      <p:sp>
        <p:nvSpPr>
          <p:cNvPr id="6" name="Content Placeholder 5"/>
          <p:cNvSpPr>
            <a:spLocks noGrp="1"/>
          </p:cNvSpPr>
          <p:nvPr>
            <p:ph idx="1"/>
          </p:nvPr>
        </p:nvSpPr>
        <p:spPr/>
        <p:txBody>
          <a:bodyPr>
            <a:normAutofit/>
          </a:bodyPr>
          <a:lstStyle/>
          <a:p>
            <a:pPr>
              <a:buFont typeface="Wingdings" pitchFamily="2" charset="2"/>
              <a:buChar char="Ø"/>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Digital and social media in the context of ‘Customer Relationship Management refers to “the use of media by businesses to engage with customers directly through social media platforms such as Facebook, Twitter, and TikTok” (Malthouse et al. 273)</a:t>
            </a:r>
          </a:p>
        </p:txBody>
      </p:sp>
    </p:spTree>
    <p:extLst>
      <p:ext uri="{BB962C8B-B14F-4D97-AF65-F5344CB8AC3E}">
        <p14:creationId xmlns:p14="http://schemas.microsoft.com/office/powerpoint/2010/main" val="1374182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One benefit of using digital marketing</a:t>
            </a:r>
          </a:p>
        </p:txBody>
      </p:sp>
      <p:sp>
        <p:nvSpPr>
          <p:cNvPr id="3" name="Content Placeholder 2"/>
          <p:cNvSpPr>
            <a:spLocks noGrp="1"/>
          </p:cNvSpPr>
          <p:nvPr>
            <p:ph idx="1"/>
          </p:nvPr>
        </p:nvSpPr>
        <p:spPr/>
        <p:txBody>
          <a:bodyPr>
            <a:normAutofit/>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One of the main benefits of digital marketing is global reach-a website allows a business to find new markets and trade globally (Lipiäinen, Heini Sisko Maarit, 21).</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For example, Sainsbury's can reach international audiences with an online store like the case of Amazon, which has used digital marketing to become a global brand.</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10846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benefit of using social media in relation to CRM</a:t>
            </a:r>
          </a:p>
        </p:txBody>
      </p:sp>
      <p:sp>
        <p:nvSpPr>
          <p:cNvPr id="3" name="Content Placeholder 2"/>
          <p:cNvSpPr>
            <a:spLocks noGrp="1"/>
          </p:cNvSpPr>
          <p:nvPr>
            <p:ph idx="1"/>
          </p:nvPr>
        </p:nvSpPr>
        <p:spPr/>
        <p:txBody>
          <a:bodyPr>
            <a:normAutofit/>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Social media helps CRM systems develop contact centers that sales and marketing teams can utilize to make sales (Ebrahimi et al., 13).</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Social media enables businesses to gather data on market trends and customer behaviours which helps to make personalized sales</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05870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how Sainsbury's engages with ‘digital and social’ media</a:t>
            </a:r>
          </a:p>
        </p:txBody>
      </p:sp>
      <p:sp>
        <p:nvSpPr>
          <p:cNvPr id="3" name="Content Placeholder 2"/>
          <p:cNvSpPr>
            <a:spLocks noGrp="1"/>
          </p:cNvSpPr>
          <p:nvPr>
            <p:ph idx="1"/>
          </p:nvPr>
        </p:nvSpPr>
        <p:spPr/>
        <p:txBody>
          <a:bodyPr>
            <a:normAutofit/>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Sainsbury engages with digital and social media to increase engagement with users and customers (Desai 198)</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Digital marketing is designed to be highly engaged by default.</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Another essential way Sainsbury can engage with digital and social media is web analytics which measures the result of digital marketing campaigns in real-time (Kahlon and Mayekar 19)</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92907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a:t>
            </a:r>
          </a:p>
        </p:txBody>
      </p:sp>
      <p:sp>
        <p:nvSpPr>
          <p:cNvPr id="3" name="Content Placeholder 2"/>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Lipiäinen, Heini Sisko Maarit. "CRM in the digital age: implementation of CRM in three contemporary B2B firms." </a:t>
            </a:r>
            <a:r>
              <a:rPr lang="en-US" i="1" dirty="0">
                <a:latin typeface="Times New Roman" panose="02020603050405020304" pitchFamily="18" charset="0"/>
                <a:cs typeface="Times New Roman" panose="02020603050405020304" pitchFamily="18" charset="0"/>
              </a:rPr>
              <a:t>Journal of Systems and Information Technology</a:t>
            </a:r>
            <a:r>
              <a:rPr lang="en-US" dirty="0">
                <a:latin typeface="Times New Roman" panose="02020603050405020304" pitchFamily="18" charset="0"/>
                <a:cs typeface="Times New Roman" panose="02020603050405020304" pitchFamily="18" charset="0"/>
              </a:rPr>
              <a:t> (2015).</a:t>
            </a:r>
          </a:p>
          <a:p>
            <a:r>
              <a:rPr lang="en-US" dirty="0">
                <a:latin typeface="Times New Roman" panose="02020603050405020304" pitchFamily="18" charset="0"/>
                <a:cs typeface="Times New Roman" panose="02020603050405020304" pitchFamily="18" charset="0"/>
              </a:rPr>
              <a:t>Malthouse, Edward C., et al. "Managing customer relationships in the social media era: Introducing the social CRM house." </a:t>
            </a:r>
            <a:r>
              <a:rPr lang="en-US" i="1" dirty="0">
                <a:latin typeface="Times New Roman" panose="02020603050405020304" pitchFamily="18" charset="0"/>
                <a:cs typeface="Times New Roman" panose="02020603050405020304" pitchFamily="18" charset="0"/>
              </a:rPr>
              <a:t>Journal of interactive marketing</a:t>
            </a:r>
            <a:r>
              <a:rPr lang="en-US" dirty="0">
                <a:latin typeface="Times New Roman" panose="02020603050405020304" pitchFamily="18" charset="0"/>
                <a:cs typeface="Times New Roman" panose="02020603050405020304" pitchFamily="18" charset="0"/>
              </a:rPr>
              <a:t> 27.4 (2013): 270-280.</a:t>
            </a:r>
          </a:p>
          <a:p>
            <a:r>
              <a:rPr lang="en-US" dirty="0">
                <a:latin typeface="Times New Roman" panose="02020603050405020304" pitchFamily="18" charset="0"/>
                <a:cs typeface="Times New Roman" panose="02020603050405020304" pitchFamily="18" charset="0"/>
              </a:rPr>
              <a:t>Ebrahimi, Pejman, et al. "CRM performance and development of media entrepreneurship in digital, social media and mobile commerce." </a:t>
            </a:r>
            <a:r>
              <a:rPr lang="en-US" i="1" dirty="0">
                <a:latin typeface="Times New Roman" panose="02020603050405020304" pitchFamily="18" charset="0"/>
                <a:cs typeface="Times New Roman" panose="02020603050405020304" pitchFamily="18" charset="0"/>
              </a:rPr>
              <a:t>International Journal of Emerging Markets</a:t>
            </a:r>
            <a:r>
              <a:rPr lang="en-US" dirty="0">
                <a:latin typeface="Times New Roman" panose="02020603050405020304" pitchFamily="18" charset="0"/>
                <a:cs typeface="Times New Roman" panose="02020603050405020304" pitchFamily="18" charset="0"/>
              </a:rPr>
              <a:t> (2019).</a:t>
            </a:r>
          </a:p>
          <a:p>
            <a:r>
              <a:rPr lang="en-US" dirty="0">
                <a:latin typeface="Times New Roman" panose="02020603050405020304" pitchFamily="18" charset="0"/>
                <a:cs typeface="Times New Roman" panose="02020603050405020304" pitchFamily="18" charset="0"/>
              </a:rPr>
              <a:t>Kahlon, Kuljeet G., and Archana Mayekar. "Role of digital marketing in CRM." </a:t>
            </a:r>
            <a:r>
              <a:rPr lang="en-US" i="1" dirty="0">
                <a:latin typeface="Times New Roman" panose="02020603050405020304" pitchFamily="18" charset="0"/>
                <a:cs typeface="Times New Roman" panose="02020603050405020304" pitchFamily="18" charset="0"/>
              </a:rPr>
              <a:t>Sansmaran Research Journal</a:t>
            </a:r>
            <a:r>
              <a:rPr lang="en-US" dirty="0">
                <a:latin typeface="Times New Roman" panose="02020603050405020304" pitchFamily="18" charset="0"/>
                <a:cs typeface="Times New Roman" panose="02020603050405020304" pitchFamily="18" charset="0"/>
              </a:rPr>
              <a:t> 6.2 (2016): 18-21.</a:t>
            </a:r>
          </a:p>
          <a:p>
            <a:r>
              <a:rPr lang="en-US" dirty="0">
                <a:latin typeface="Times New Roman" panose="02020603050405020304" pitchFamily="18" charset="0"/>
                <a:cs typeface="Times New Roman" panose="02020603050405020304" pitchFamily="18" charset="0"/>
              </a:rPr>
              <a:t>Desai, Vaibhava. "Digital marketing: A review." </a:t>
            </a:r>
            <a:r>
              <a:rPr lang="en-US" i="1" dirty="0">
                <a:latin typeface="Times New Roman" panose="02020603050405020304" pitchFamily="18" charset="0"/>
                <a:cs typeface="Times New Roman" panose="02020603050405020304" pitchFamily="18" charset="0"/>
              </a:rPr>
              <a:t>International Journal of Trend in Scientific Research and Development</a:t>
            </a:r>
            <a:r>
              <a:rPr lang="en-US" dirty="0">
                <a:latin typeface="Times New Roman" panose="02020603050405020304" pitchFamily="18" charset="0"/>
                <a:cs typeface="Times New Roman" panose="02020603050405020304" pitchFamily="18" charset="0"/>
              </a:rPr>
              <a:t> 5.5 (2019): 196-200.</a:t>
            </a:r>
          </a:p>
          <a:p>
            <a:endParaRPr lang="en-US" dirty="0"/>
          </a:p>
        </p:txBody>
      </p:sp>
    </p:spTree>
    <p:extLst>
      <p:ext uri="{BB962C8B-B14F-4D97-AF65-F5344CB8AC3E}">
        <p14:creationId xmlns:p14="http://schemas.microsoft.com/office/powerpoint/2010/main" val="40498304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{E1068713-41B2-3447-8EA4-964E364DF7D1}tf10001063</Template>
  <TotalTime>46794</TotalTime>
  <Words>803</Words>
  <Application>Microsoft Office PowerPoint</Application>
  <PresentationFormat>Widescreen</PresentationFormat>
  <Paragraphs>34</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Century Gothic</vt:lpstr>
      <vt:lpstr>Times New Roman</vt:lpstr>
      <vt:lpstr>Wingdings</vt:lpstr>
      <vt:lpstr>Mesh</vt:lpstr>
      <vt:lpstr>PowerPoint Presentation</vt:lpstr>
      <vt:lpstr>definition of the terms ‘digital and social media’</vt:lpstr>
      <vt:lpstr>One benefit of using digital marketing</vt:lpstr>
      <vt:lpstr>benefit of using social media in relation to CRM</vt:lpstr>
      <vt:lpstr>how Sainsbury's engages with ‘digital and social’ media</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mihaela</dc:creator>
  <cp:lastModifiedBy>mihaela costache</cp:lastModifiedBy>
  <cp:revision>2</cp:revision>
  <dcterms:created xsi:type="dcterms:W3CDTF">2021-02-25T10:17:30Z</dcterms:created>
  <dcterms:modified xsi:type="dcterms:W3CDTF">2022-12-09T14:26:40Z</dcterms:modified>
</cp:coreProperties>
</file>