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notesMasterIdLst>
    <p:notesMasterId r:id="rId11"/>
  </p:notesMasterIdLst>
  <p:sldIdLst>
    <p:sldId id="256" r:id="rId2"/>
    <p:sldId id="257" r:id="rId3"/>
    <p:sldId id="260" r:id="rId4"/>
    <p:sldId id="263" r:id="rId5"/>
    <p:sldId id="264" r:id="rId6"/>
    <p:sldId id="258" r:id="rId7"/>
    <p:sldId id="259"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84" d="100"/>
          <a:sy n="84" d="100"/>
        </p:scale>
        <p:origin x="56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DC46DC-DCB9-4A0E-8CEB-8F9077D1061E}" type="datetimeFigureOut">
              <a:rPr lang="en-GB" smtClean="0"/>
              <a:t>11/06/2024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3EBB6A-4755-4C62-B6C0-695BED175EFA}" type="slidenum">
              <a:rPr lang="en-GB" smtClean="0"/>
              <a:t>‹#›</a:t>
            </a:fld>
            <a:endParaRPr lang="en-GB"/>
          </a:p>
        </p:txBody>
      </p:sp>
    </p:spTree>
    <p:extLst>
      <p:ext uri="{BB962C8B-B14F-4D97-AF65-F5344CB8AC3E}">
        <p14:creationId xmlns:p14="http://schemas.microsoft.com/office/powerpoint/2010/main" val="2680764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23017138</a:t>
            </a:r>
          </a:p>
          <a:p>
            <a:r>
              <a:rPr lang="en-GB" dirty="0"/>
              <a:t>5009 poster</a:t>
            </a:r>
          </a:p>
        </p:txBody>
      </p:sp>
      <p:sp>
        <p:nvSpPr>
          <p:cNvPr id="4" name="Slide Number Placeholder 3"/>
          <p:cNvSpPr>
            <a:spLocks noGrp="1"/>
          </p:cNvSpPr>
          <p:nvPr>
            <p:ph type="sldNum" sz="quarter" idx="5"/>
          </p:nvPr>
        </p:nvSpPr>
        <p:spPr/>
        <p:txBody>
          <a:bodyPr/>
          <a:lstStyle/>
          <a:p>
            <a:fld id="{463EBB6A-4755-4C62-B6C0-695BED175EFA}" type="slidenum">
              <a:rPr lang="en-GB" smtClean="0"/>
              <a:t>1</a:t>
            </a:fld>
            <a:endParaRPr lang="en-GB"/>
          </a:p>
        </p:txBody>
      </p:sp>
    </p:spTree>
    <p:extLst>
      <p:ext uri="{BB962C8B-B14F-4D97-AF65-F5344CB8AC3E}">
        <p14:creationId xmlns:p14="http://schemas.microsoft.com/office/powerpoint/2010/main" val="1340686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3EBB6A-4755-4C62-B6C0-695BED175EFA}" type="slidenum">
              <a:rPr lang="en-GB" smtClean="0"/>
              <a:t>4</a:t>
            </a:fld>
            <a:endParaRPr lang="en-GB"/>
          </a:p>
        </p:txBody>
      </p:sp>
    </p:spTree>
    <p:extLst>
      <p:ext uri="{BB962C8B-B14F-4D97-AF65-F5344CB8AC3E}">
        <p14:creationId xmlns:p14="http://schemas.microsoft.com/office/powerpoint/2010/main" val="1156606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615255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902412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139783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124608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32151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770344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255200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13640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58850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979048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6/11/2024</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007980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6/11/2024</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1469481389"/>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jpeg"/><Relationship Id="rId7"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3.svg"/></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hyperlink" Target="https://www.nuffieldtrust.org.uk/resource/growing-problems-in-detail-covid-19-s-impact-on-health-care-for-children-and-young-people-in-england?gclid=EAIaIQobChMIjJaWg-_q_gIVS7DtCh2N0Q52EAAYAyAAEgJJTfD_BwE#toc-header-6"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www.barnardos.org.uk/crisis-on-our-doorstep-child-poverty-report" TargetMode="External"/><Relationship Id="rId4" Type="http://schemas.openxmlformats.org/officeDocument/2006/relationships/hyperlink" Target="https://www.barnardos.org.uk/news/our-news/barnardos-reacts-latest-statistics-child-poverty-department-work-and-pension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hyperlink" Target="https://harmonylearning.com.au/why-holistic-learning-is-especially-effective/#:~:text=Because%20holistic%20learning%20is%20focused,the%20most%20impact%20for%20them" TargetMode="External"/><Relationship Id="rId13"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3" Type="http://schemas.openxmlformats.org/officeDocument/2006/relationships/hyperlink" Target="https://dictionary.cambridge.org/dictionary/english/well-being" TargetMode="External"/><Relationship Id="rId7" Type="http://schemas.openxmlformats.org/officeDocument/2006/relationships/hyperlink" Target="https://www.earlyyearsmatters.co.uk/eyfs/positive-relationships/" TargetMode="External"/><Relationship Id="rId12" Type="http://schemas.openxmlformats.org/officeDocument/2006/relationships/hyperlink" Target="https://www.psychologytoday.com/gb/blog/the-cube/202211/maslows-hierarchy-needs-explains-the-midterm-elections" TargetMode="External"/><Relationship Id="rId2" Type="http://schemas.openxmlformats.org/officeDocument/2006/relationships/hyperlink" Target="https://usq.pressbooks.pub/wellbeingineducationalcontexts/chapter/ecological-and-contextual-analysis-of-wellbeing-in-your-context/#:~:text=Bronfenbrenner%20defined%20this%20as%20an,their%20needs%20and%20their%20wellbeing" TargetMode="External"/><Relationship Id="rId1" Type="http://schemas.openxmlformats.org/officeDocument/2006/relationships/slideLayout" Target="../slideLayouts/slideLayout7.xml"/><Relationship Id="rId6" Type="http://schemas.openxmlformats.org/officeDocument/2006/relationships/hyperlink" Target="https://assets.publishing.service.gov.uk/media/5a7baa00ed915d4147621d62/The_relationship_between_wellbeing_and_health.pdf" TargetMode="External"/><Relationship Id="rId11" Type="http://schemas.openxmlformats.org/officeDocument/2006/relationships/hyperlink" Target="https://www.mind.org.uk/workplace/mental-health-at-work/five-ways-to-wellbeing/" TargetMode="External"/><Relationship Id="rId5" Type="http://schemas.openxmlformats.org/officeDocument/2006/relationships/hyperlink" Target="https://help-for-early-years-providers.education.gov.uk/health-and-wellbeing/mental-health-for-early-years-children" TargetMode="External"/><Relationship Id="rId10" Type="http://schemas.openxmlformats.org/officeDocument/2006/relationships/hyperlink" Target="https://www.linkedin.com/pulse/relationship-between-health-well-being-fabiana-memmolo/" TargetMode="External"/><Relationship Id="rId4" Type="http://schemas.openxmlformats.org/officeDocument/2006/relationships/hyperlink" Target="https://www.pslhub.org/learn/improving-patient-safety/health-inequalities/the-dahlgren-whitehead-rainbow-1991-r5870/" TargetMode="External"/><Relationship Id="rId9" Type="http://schemas.openxmlformats.org/officeDocument/2006/relationships/hyperlink" Target="https://www.lancashire.gov.uk/media/917497/eyfs-early-years-and-wellbeing-june-2020.pdf" TargetMode="External"/><Relationship Id="rId14" Type="http://schemas.openxmlformats.org/officeDocument/2006/relationships/hyperlink" Target="https://111.wales.nhs.uk/encyclopaedia/m/article/mentalhealthandwellbeing/#:~:text=Mental%20health%20is%20about%20how,as%20schizophrenia%20or%20bipolar%20disorder"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socialcare.wales/pdfs/scw-your-wellbeing-matters-workforce-health-and-wellbeing-framework-340110.pdf" TargetMode="External"/><Relationship Id="rId7" Type="http://schemas.openxmlformats.org/officeDocument/2006/relationships/hyperlink" Target="https://www.who.int/about/accountability/governance/constitution#:~:text=Health%20is%20a%20state%20of,absence%20of%20disease%20or%20infirmity" TargetMode="External"/><Relationship Id="rId2" Type="http://schemas.openxmlformats.org/officeDocument/2006/relationships/hyperlink" Target="https://www.oed.com/dictionary/well-being_n" TargetMode="External"/><Relationship Id="rId1" Type="http://schemas.openxmlformats.org/officeDocument/2006/relationships/slideLayout" Target="../slideLayouts/slideLayout7.xml"/><Relationship Id="rId6" Type="http://schemas.openxmlformats.org/officeDocument/2006/relationships/hyperlink" Target="https://resource.download.wjec.co.uk/vtc/2021-22/el21-22_14-9a/wjec/234a-holistic-health.pdf" TargetMode="External"/><Relationship Id="rId5" Type="http://schemas.openxmlformats.org/officeDocument/2006/relationships/hyperlink" Target="https://www.stkate.edu/healthcare-degrees/what-is-holistic-health#:~:text=Holistic%20health%20is%20an%20approach,and%20spiritual%20components%20of%20health" TargetMode="External"/><Relationship Id="rId4" Type="http://schemas.openxmlformats.org/officeDocument/2006/relationships/hyperlink" Target="https://www.tandfonline.com/doi/full/10.1080/13632752.2019.1633743"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learning.nspcc.org.uk/child-health-development/child-mental-health#:~:text=It%20can%20impact%20on%20all,an%20important%20issue%20for%20children" TargetMode="External"/><Relationship Id="rId3" Type="http://schemas.openxmlformats.org/officeDocument/2006/relationships/hyperlink" Target="https://www.bbc.co.uk/bitesize/articles/zndp6v4" TargetMode="External"/><Relationship Id="rId7" Type="http://schemas.openxmlformats.org/officeDocument/2006/relationships/hyperlink" Target="https://www.mind.org.uk/information-support/types-of-mental-health-problems/mental-health-problems-introduction/about-mental-health-problems/" TargetMode="External"/><Relationship Id="rId2" Type="http://schemas.openxmlformats.org/officeDocument/2006/relationships/hyperlink" Target="https://www.barnardos.org.uk/blog/importance-supporting-childrens-mental-health" TargetMode="External"/><Relationship Id="rId1" Type="http://schemas.openxmlformats.org/officeDocument/2006/relationships/slideLayout" Target="../slideLayouts/slideLayout7.xml"/><Relationship Id="rId6" Type="http://schemas.openxmlformats.org/officeDocument/2006/relationships/hyperlink" Target="https://commonslibrary.parliament.uk/research-briefings/sn06988/" TargetMode="External"/><Relationship Id="rId5" Type="http://schemas.openxmlformats.org/officeDocument/2006/relationships/hyperlink" Target="https://help-for-early-years-providers.education.gov.uk/safeguarding-and-welfare/mental-health-for-early-years-children" TargetMode="External"/><Relationship Id="rId4" Type="http://schemas.openxmlformats.org/officeDocument/2006/relationships/hyperlink" Target="https://www.cdc.gov/childrensmentalhealth/basics.html#:~:text=Being%20mentally%20healthy%20during%20childhood,school%2C%20and%20in%20their%20communities" TargetMode="External"/><Relationship Id="rId9" Type="http://schemas.openxmlformats.org/officeDocument/2006/relationships/hyperlink" Target="https://www.place2be.org.uk/our-services/parents-and-carers/supporting-your-child-s-mental-health/"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unicef.org/parenting/child-care/science-of-pla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 name="Rectangle: Rounded Corners 192">
            <a:extLst>
              <a:ext uri="{FF2B5EF4-FFF2-40B4-BE49-F238E27FC236}">
                <a16:creationId xmlns:a16="http://schemas.microsoft.com/office/drawing/2014/main" id="{B46CFA13-6C1E-361A-AF65-1642663105BC}"/>
              </a:ext>
            </a:extLst>
          </p:cNvPr>
          <p:cNvSpPr/>
          <p:nvPr/>
        </p:nvSpPr>
        <p:spPr>
          <a:xfrm>
            <a:off x="182880" y="507478"/>
            <a:ext cx="3530378" cy="14192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Rectangle: Rounded Corners 5">
            <a:extLst>
              <a:ext uri="{FF2B5EF4-FFF2-40B4-BE49-F238E27FC236}">
                <a16:creationId xmlns:a16="http://schemas.microsoft.com/office/drawing/2014/main" id="{0ED8AD00-5262-9E61-30EF-C527B5AB004D}"/>
              </a:ext>
            </a:extLst>
          </p:cNvPr>
          <p:cNvSpPr/>
          <p:nvPr/>
        </p:nvSpPr>
        <p:spPr>
          <a:xfrm>
            <a:off x="182880" y="516895"/>
            <a:ext cx="3601941" cy="1409876"/>
          </a:xfrm>
          <a:prstGeom prst="roundRect">
            <a:avLst>
              <a:gd name="adj" fmla="val 11006"/>
            </a:avLst>
          </a:prstGeom>
          <a:solidFill>
            <a:schemeClr val="accent1">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7" name="Rectangle 6">
            <a:extLst>
              <a:ext uri="{FF2B5EF4-FFF2-40B4-BE49-F238E27FC236}">
                <a16:creationId xmlns:a16="http://schemas.microsoft.com/office/drawing/2014/main" id="{D7ED8913-0295-4A95-B0E8-D143E80D7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Rainbow on sky">
            <a:extLst>
              <a:ext uri="{FF2B5EF4-FFF2-40B4-BE49-F238E27FC236}">
                <a16:creationId xmlns:a16="http://schemas.microsoft.com/office/drawing/2014/main" id="{7AE51020-173C-9AA4-6533-3DF98D0691D5}"/>
              </a:ext>
            </a:extLst>
          </p:cNvPr>
          <p:cNvPicPr>
            <a:picLocks noChangeAspect="1"/>
          </p:cNvPicPr>
          <p:nvPr/>
        </p:nvPicPr>
        <p:blipFill rotWithShape="1">
          <a:blip r:embed="rId3"/>
          <a:srcRect t="18669" b="5020"/>
          <a:stretch/>
        </p:blipFill>
        <p:spPr>
          <a:xfrm>
            <a:off x="13459" y="-23724"/>
            <a:ext cx="12185270" cy="6905448"/>
          </a:xfrm>
          <a:prstGeom prst="rect">
            <a:avLst/>
          </a:prstGeom>
        </p:spPr>
      </p:pic>
      <p:sp>
        <p:nvSpPr>
          <p:cNvPr id="189" name="Rectangle 188">
            <a:extLst>
              <a:ext uri="{FF2B5EF4-FFF2-40B4-BE49-F238E27FC236}">
                <a16:creationId xmlns:a16="http://schemas.microsoft.com/office/drawing/2014/main" id="{F9BB4E09-7CA4-D7E9-9E40-6356127DEC0A}"/>
              </a:ext>
            </a:extLst>
          </p:cNvPr>
          <p:cNvSpPr/>
          <p:nvPr/>
        </p:nvSpPr>
        <p:spPr>
          <a:xfrm>
            <a:off x="981815" y="127422"/>
            <a:ext cx="10228369" cy="830997"/>
          </a:xfrm>
          <a:prstGeom prst="rect">
            <a:avLst/>
          </a:prstGeom>
          <a:noFill/>
        </p:spPr>
        <p:txBody>
          <a:bodyPr wrap="square" lIns="91440" tIns="45720" rIns="91440" bIns="45720">
            <a:spAutoFit/>
          </a:bodyPr>
          <a:lstStyle/>
          <a:p>
            <a:pPr algn="ctr"/>
            <a:r>
              <a:rPr lang="en-US" sz="2400" b="1" u="sng" cap="none" spc="0" dirty="0">
                <a:ln w="12700">
                  <a:solidFill>
                    <a:schemeClr val="accent1"/>
                  </a:solidFill>
                  <a:prstDash val="solid"/>
                </a:ln>
                <a:solidFill>
                  <a:schemeClr val="accent6">
                    <a:lumMod val="50000"/>
                  </a:schemeClr>
                </a:solidFill>
                <a:effectLst>
                  <a:outerShdw dist="38100" dir="2640000" algn="bl" rotWithShape="0">
                    <a:schemeClr val="accent1"/>
                  </a:outerShdw>
                </a:effectLst>
                <a:latin typeface="ADLaM Display" panose="02010000000000000000" pitchFamily="2" charset="0"/>
                <a:ea typeface="ADLaM Display" panose="02010000000000000000" pitchFamily="2" charset="0"/>
                <a:cs typeface="ADLaM Display" panose="02010000000000000000" pitchFamily="2" charset="0"/>
              </a:rPr>
              <a:t>An introduction to health and well-being in the ear</a:t>
            </a:r>
            <a:r>
              <a:rPr lang="en-US" sz="2400" b="1" u="sng" dirty="0">
                <a:ln w="12700">
                  <a:solidFill>
                    <a:schemeClr val="accent1"/>
                  </a:solidFill>
                  <a:prstDash val="solid"/>
                </a:ln>
                <a:solidFill>
                  <a:schemeClr val="accent6">
                    <a:lumMod val="50000"/>
                  </a:schemeClr>
                </a:solidFill>
                <a:effectLst>
                  <a:outerShdw dist="38100" dir="2640000" algn="bl" rotWithShape="0">
                    <a:schemeClr val="accent1"/>
                  </a:outerShdw>
                </a:effectLst>
                <a:latin typeface="ADLaM Display" panose="02010000000000000000" pitchFamily="2" charset="0"/>
                <a:ea typeface="ADLaM Display" panose="02010000000000000000" pitchFamily="2" charset="0"/>
                <a:cs typeface="ADLaM Display" panose="02010000000000000000" pitchFamily="2" charset="0"/>
              </a:rPr>
              <a:t>ly year's foundation</a:t>
            </a:r>
            <a:endParaRPr lang="en-US" sz="2400" b="1" u="sng" cap="none" spc="0" dirty="0">
              <a:ln w="12700">
                <a:solidFill>
                  <a:schemeClr val="accent1"/>
                </a:solidFill>
                <a:prstDash val="solid"/>
              </a:ln>
              <a:solidFill>
                <a:schemeClr val="accent6">
                  <a:lumMod val="50000"/>
                </a:schemeClr>
              </a:solidFill>
              <a:effectLst>
                <a:outerShdw dist="38100" dir="2640000" algn="bl" rotWithShape="0">
                  <a:schemeClr val="accent1"/>
                </a:outerShdw>
              </a:effectLst>
              <a:latin typeface="ADLaM Display" panose="02010000000000000000" pitchFamily="2" charset="0"/>
              <a:ea typeface="ADLaM Display" panose="02010000000000000000" pitchFamily="2" charset="0"/>
              <a:cs typeface="ADLaM Display" panose="02010000000000000000" pitchFamily="2" charset="0"/>
            </a:endParaRPr>
          </a:p>
        </p:txBody>
      </p:sp>
      <p:sp>
        <p:nvSpPr>
          <p:cNvPr id="191" name="TextBox 190">
            <a:extLst>
              <a:ext uri="{FF2B5EF4-FFF2-40B4-BE49-F238E27FC236}">
                <a16:creationId xmlns:a16="http://schemas.microsoft.com/office/drawing/2014/main" id="{DBE20C43-1976-9DFA-C73D-3111D6C31511}"/>
              </a:ext>
            </a:extLst>
          </p:cNvPr>
          <p:cNvSpPr txBox="1"/>
          <p:nvPr/>
        </p:nvSpPr>
        <p:spPr>
          <a:xfrm>
            <a:off x="177962" y="163074"/>
            <a:ext cx="1229541" cy="246221"/>
          </a:xfrm>
          <a:prstGeom prst="rect">
            <a:avLst/>
          </a:prstGeom>
          <a:noFill/>
        </p:spPr>
        <p:txBody>
          <a:bodyPr wrap="square" rtlCol="0">
            <a:spAutoFit/>
          </a:bodyPr>
          <a:lstStyle/>
          <a:p>
            <a:r>
              <a:rPr lang="en-GB" sz="1000" b="1" dirty="0"/>
              <a:t>2307138</a:t>
            </a:r>
          </a:p>
        </p:txBody>
      </p:sp>
      <p:sp>
        <p:nvSpPr>
          <p:cNvPr id="192" name="TextBox 191">
            <a:extLst>
              <a:ext uri="{FF2B5EF4-FFF2-40B4-BE49-F238E27FC236}">
                <a16:creationId xmlns:a16="http://schemas.microsoft.com/office/drawing/2014/main" id="{88DECB12-68D2-6F54-8F18-54728C9E8EB4}"/>
              </a:ext>
            </a:extLst>
          </p:cNvPr>
          <p:cNvSpPr txBox="1"/>
          <p:nvPr/>
        </p:nvSpPr>
        <p:spPr>
          <a:xfrm>
            <a:off x="209142" y="374950"/>
            <a:ext cx="1198361" cy="246221"/>
          </a:xfrm>
          <a:prstGeom prst="rect">
            <a:avLst/>
          </a:prstGeom>
          <a:noFill/>
        </p:spPr>
        <p:txBody>
          <a:bodyPr wrap="square" rtlCol="0">
            <a:spAutoFit/>
          </a:bodyPr>
          <a:lstStyle/>
          <a:p>
            <a:r>
              <a:rPr lang="en-GB" sz="1000" dirty="0"/>
              <a:t>5009</a:t>
            </a:r>
          </a:p>
        </p:txBody>
      </p:sp>
      <p:grpSp>
        <p:nvGrpSpPr>
          <p:cNvPr id="8" name="Group 7">
            <a:extLst>
              <a:ext uri="{FF2B5EF4-FFF2-40B4-BE49-F238E27FC236}">
                <a16:creationId xmlns:a16="http://schemas.microsoft.com/office/drawing/2014/main" id="{00951839-A9AB-BABB-5860-C65BD743E3BD}"/>
              </a:ext>
            </a:extLst>
          </p:cNvPr>
          <p:cNvGrpSpPr/>
          <p:nvPr/>
        </p:nvGrpSpPr>
        <p:grpSpPr>
          <a:xfrm>
            <a:off x="3713039" y="949854"/>
            <a:ext cx="4975531" cy="4276801"/>
            <a:chOff x="3872754" y="1217124"/>
            <a:chExt cx="4756895" cy="2606963"/>
          </a:xfrm>
          <a:solidFill>
            <a:schemeClr val="accent3">
              <a:lumMod val="40000"/>
              <a:lumOff val="60000"/>
            </a:schemeClr>
          </a:solidFill>
        </p:grpSpPr>
        <p:sp>
          <p:nvSpPr>
            <p:cNvPr id="4" name="Rectangle: Rounded Corners 3">
              <a:extLst>
                <a:ext uri="{FF2B5EF4-FFF2-40B4-BE49-F238E27FC236}">
                  <a16:creationId xmlns:a16="http://schemas.microsoft.com/office/drawing/2014/main" id="{2CE33009-1DA2-F526-828C-1C4286B93324}"/>
                </a:ext>
              </a:extLst>
            </p:cNvPr>
            <p:cNvSpPr/>
            <p:nvPr/>
          </p:nvSpPr>
          <p:spPr>
            <a:xfrm>
              <a:off x="3872754" y="1217124"/>
              <a:ext cx="4756895" cy="2383326"/>
            </a:xfrm>
            <a:prstGeom prst="roundRect">
              <a:avLst>
                <a:gd name="adj" fmla="val 14429"/>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8EDE2B6-A5A4-28CF-CB63-F56BC6076EA2}"/>
                </a:ext>
              </a:extLst>
            </p:cNvPr>
            <p:cNvSpPr txBox="1"/>
            <p:nvPr/>
          </p:nvSpPr>
          <p:spPr>
            <a:xfrm>
              <a:off x="3979168" y="1259251"/>
              <a:ext cx="4643541" cy="2564836"/>
            </a:xfrm>
            <a:prstGeom prst="rect">
              <a:avLst/>
            </a:prstGeom>
            <a:noFill/>
          </p:spPr>
          <p:txBody>
            <a:bodyPr wrap="square" rtlCol="0">
              <a:spAutoFit/>
            </a:bodyPr>
            <a:lstStyle/>
            <a:p>
              <a:r>
                <a:rPr lang="en-GB" sz="1050" dirty="0">
                  <a:latin typeface="ADLaM Display" panose="02010000000000000000" pitchFamily="2" charset="0"/>
                  <a:ea typeface="ADLaM Display" panose="02010000000000000000" pitchFamily="2" charset="0"/>
                  <a:cs typeface="ADLaM Display" panose="02010000000000000000" pitchFamily="2" charset="0"/>
                </a:rPr>
                <a:t>    </a:t>
              </a:r>
              <a:r>
                <a:rPr lang="en-GB" sz="1050" u="sng" dirty="0">
                  <a:latin typeface="ADLaM Display" panose="02010000000000000000" pitchFamily="2" charset="0"/>
                  <a:ea typeface="ADLaM Display" panose="02010000000000000000" pitchFamily="2" charset="0"/>
                  <a:cs typeface="ADLaM Display" panose="02010000000000000000" pitchFamily="2" charset="0"/>
                </a:rPr>
                <a:t>Opinion’s</a:t>
              </a:r>
              <a:r>
                <a:rPr lang="en-GB" sz="1050" dirty="0">
                  <a:latin typeface="ADLaM Display" panose="02010000000000000000" pitchFamily="2" charset="0"/>
                  <a:ea typeface="ADLaM Display" panose="02010000000000000000" pitchFamily="2" charset="0"/>
                  <a:cs typeface="ADLaM Display" panose="02010000000000000000" pitchFamily="2" charset="0"/>
                </a:rPr>
                <a:t> </a:t>
              </a:r>
            </a:p>
            <a:p>
              <a:r>
                <a:rPr lang="en-GB" sz="1050" dirty="0">
                  <a:latin typeface="Arial" panose="020B0604020202020204" pitchFamily="34" charset="0"/>
                  <a:ea typeface="ADLaM Display" panose="02010000000000000000" pitchFamily="2" charset="0"/>
                  <a:cs typeface="Arial" panose="020B0604020202020204" pitchFamily="34" charset="0"/>
                </a:rPr>
                <a:t>According to research by the department of health (no date) </a:t>
              </a:r>
              <a:r>
                <a:rPr lang="en-US" sz="1050" dirty="0">
                  <a:latin typeface="Arial" panose="020B0604020202020204" pitchFamily="34" charset="0"/>
                  <a:ea typeface="ADLaM Display" panose="02010000000000000000" pitchFamily="2" charset="0"/>
                  <a:cs typeface="Arial" panose="020B0604020202020204" pitchFamily="34" charset="0"/>
                </a:rPr>
                <a:t>There is a two-way relationship between wellbeing and health: health influences wellbeing and wellbeing itself influences health. Where LinkedIn (2017) believes Health and wellbeing are the most important and worthwhile aspects of what people value in their own lives because these two have elements have an impact on quality of life, social life and the way we see ourselves. </a:t>
              </a:r>
            </a:p>
            <a:p>
              <a:r>
                <a:rPr lang="en-US" sz="1050" b="1" u="sng" dirty="0">
                  <a:latin typeface="Arial" panose="020B0604020202020204" pitchFamily="34" charset="0"/>
                  <a:ea typeface="ADLaM Display" panose="02010000000000000000" pitchFamily="2" charset="0"/>
                  <a:cs typeface="Arial" panose="020B0604020202020204" pitchFamily="34" charset="0"/>
                </a:rPr>
                <a:t>Health</a:t>
              </a:r>
            </a:p>
            <a:p>
              <a:r>
                <a:rPr lang="en-GB" sz="1050" dirty="0">
                  <a:latin typeface="Arial" panose="020B0604020202020204" pitchFamily="34" charset="0"/>
                  <a:ea typeface="ADLaM Display" panose="02010000000000000000" pitchFamily="2" charset="0"/>
                  <a:cs typeface="Arial" panose="020B0604020202020204" pitchFamily="34" charset="0"/>
                </a:rPr>
                <a:t>Health according to world health organization (who) (no date) says health is a state of complete physical, mental and social well-being and not merely the absence of disease or weakness. Cambridge dictionary (no date) says </a:t>
              </a:r>
              <a:r>
                <a:rPr lang="en-US" sz="1050" b="0" i="0" dirty="0">
                  <a:solidFill>
                    <a:srgbClr val="040C28"/>
                  </a:solidFill>
                  <a:effectLst/>
                  <a:latin typeface="Google Sans"/>
                </a:rPr>
                <a:t>the condition of the body and the degree to which it is free from illness, or the state of being </a:t>
              </a:r>
              <a:r>
                <a:rPr lang="en-GB" sz="1050" dirty="0">
                  <a:solidFill>
                    <a:srgbClr val="040C28"/>
                  </a:solidFill>
                  <a:effectLst/>
                  <a:latin typeface="Arial" panose="020B0604020202020204" pitchFamily="34" charset="0"/>
                  <a:ea typeface="Aptos" panose="020B0004020202020204" pitchFamily="34" charset="0"/>
                </a:rPr>
                <a:t>the condition of the body and the degree to which it is free from illness, or the state of being well</a:t>
              </a:r>
              <a:r>
                <a:rPr lang="en-GB" sz="1050" dirty="0">
                  <a:solidFill>
                    <a:srgbClr val="202124"/>
                  </a:solidFill>
                  <a:effectLst/>
                  <a:latin typeface="Arial" panose="020B0604020202020204" pitchFamily="34" charset="0"/>
                  <a:ea typeface="Aptos" panose="020B0004020202020204" pitchFamily="34" charset="0"/>
                </a:rPr>
                <a:t>: to be in good/poor health. Regular exercise is good for your health. Nhs Wales(2024) says that Mental</a:t>
              </a:r>
              <a:r>
                <a:rPr lang="en-GB" sz="105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 health is </a:t>
              </a:r>
              <a:r>
                <a:rPr lang="en-GB" sz="1050" dirty="0">
                  <a:solidFill>
                    <a:srgbClr val="040C28"/>
                  </a:solidFill>
                  <a:effectLst/>
                  <a:latin typeface="Arial" panose="020B0604020202020204" pitchFamily="34" charset="0"/>
                  <a:ea typeface="Times New Roman" panose="02020603050405020304" pitchFamily="18" charset="0"/>
                  <a:cs typeface="Arial" panose="020B0604020202020204" pitchFamily="34" charset="0"/>
                </a:rPr>
                <a:t>about how we think, feel and behave</a:t>
              </a:r>
              <a:r>
                <a:rPr lang="en-GB" sz="105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 One in four people in the UK has a mental health problem at some point, which can affect their daily life, relationships or physical health. One or two in every 100 people will experience a more severe mental illness such as schizophrenia or bipolar disorder. In Maslow’s hierarchy of needs human needs are separated into five sections physiological, safety, love, belonging, esteem and self-accomplishment and every child has the right to feel every single one of them.</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050" dirty="0">
                <a:latin typeface="Arial" panose="020B0604020202020204" pitchFamily="34" charset="0"/>
                <a:ea typeface="ADLaM Display" panose="02010000000000000000" pitchFamily="2" charset="0"/>
                <a:cs typeface="Arial" panose="020B0604020202020204" pitchFamily="34" charset="0"/>
              </a:endParaRPr>
            </a:p>
          </p:txBody>
        </p:sp>
      </p:grpSp>
      <p:sp>
        <p:nvSpPr>
          <p:cNvPr id="9" name="Rectangle: Rounded Corners 8">
            <a:extLst>
              <a:ext uri="{FF2B5EF4-FFF2-40B4-BE49-F238E27FC236}">
                <a16:creationId xmlns:a16="http://schemas.microsoft.com/office/drawing/2014/main" id="{8C8FD69A-F1CF-C38A-AC7F-BD851B5890E2}"/>
              </a:ext>
            </a:extLst>
          </p:cNvPr>
          <p:cNvSpPr/>
          <p:nvPr/>
        </p:nvSpPr>
        <p:spPr>
          <a:xfrm>
            <a:off x="8883439" y="624534"/>
            <a:ext cx="3301832" cy="3323361"/>
          </a:xfrm>
          <a:prstGeom prst="roundRect">
            <a:avLst>
              <a:gd name="adj" fmla="val 14500"/>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0" name="Group 9">
            <a:extLst>
              <a:ext uri="{FF2B5EF4-FFF2-40B4-BE49-F238E27FC236}">
                <a16:creationId xmlns:a16="http://schemas.microsoft.com/office/drawing/2014/main" id="{1ACBD2C7-57B7-ABEF-801E-8E17D27013A1}"/>
              </a:ext>
            </a:extLst>
          </p:cNvPr>
          <p:cNvGrpSpPr/>
          <p:nvPr/>
        </p:nvGrpSpPr>
        <p:grpSpPr>
          <a:xfrm>
            <a:off x="103384" y="643985"/>
            <a:ext cx="3434237" cy="2542180"/>
            <a:chOff x="289590" y="1453467"/>
            <a:chExt cx="3368605" cy="1338828"/>
          </a:xfrm>
          <a:solidFill>
            <a:schemeClr val="accent1">
              <a:lumMod val="20000"/>
              <a:lumOff val="80000"/>
            </a:schemeClr>
          </a:solidFill>
        </p:grpSpPr>
        <p:sp>
          <p:nvSpPr>
            <p:cNvPr id="194" name="Rectangle: Rounded Corners 193">
              <a:extLst>
                <a:ext uri="{FF2B5EF4-FFF2-40B4-BE49-F238E27FC236}">
                  <a16:creationId xmlns:a16="http://schemas.microsoft.com/office/drawing/2014/main" id="{60CE4EF8-2EAF-5E9F-2B94-BDAAAE18FD91}"/>
                </a:ext>
              </a:extLst>
            </p:cNvPr>
            <p:cNvSpPr/>
            <p:nvPr/>
          </p:nvSpPr>
          <p:spPr>
            <a:xfrm>
              <a:off x="289590" y="1453467"/>
              <a:ext cx="3368605" cy="1338828"/>
            </a:xfrm>
            <a:prstGeom prst="roundRect">
              <a:avLst>
                <a:gd name="adj" fmla="val 14432"/>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4BD5A5B-35B1-C000-9714-5D15A8D1B105}"/>
                </a:ext>
              </a:extLst>
            </p:cNvPr>
            <p:cNvSpPr txBox="1"/>
            <p:nvPr/>
          </p:nvSpPr>
          <p:spPr>
            <a:xfrm>
              <a:off x="461656" y="1486681"/>
              <a:ext cx="3024472" cy="1272400"/>
            </a:xfrm>
            <a:prstGeom prst="rect">
              <a:avLst/>
            </a:prstGeom>
            <a:noFill/>
          </p:spPr>
          <p:txBody>
            <a:bodyPr wrap="square" rtlCol="0">
              <a:spAutoFit/>
            </a:bodyPr>
            <a:lstStyle/>
            <a:p>
              <a:r>
                <a:rPr lang="en-GB" sz="1100" u="sng" dirty="0">
                  <a:latin typeface="ADLaM Display" panose="020F0502020204030204" pitchFamily="2" charset="0"/>
                  <a:ea typeface="ADLaM Display" panose="020F0502020204030204" pitchFamily="2" charset="0"/>
                  <a:cs typeface="ADLaM Display" panose="020F0502020204030204" pitchFamily="2" charset="0"/>
                </a:rPr>
                <a:t>Introduction</a:t>
              </a:r>
            </a:p>
            <a:p>
              <a:r>
                <a:rPr lang="en-GB" sz="1000" dirty="0">
                  <a:latin typeface="Arial" panose="020B0604020202020204" pitchFamily="34" charset="0"/>
                  <a:ea typeface="ADLaM Display" panose="020F0502020204030204" pitchFamily="2" charset="0"/>
                  <a:cs typeface="Arial" panose="020B0604020202020204" pitchFamily="34" charset="0"/>
                </a:rPr>
                <a:t>This poster will explore and define the concepts of health and well-being and why they are so important within the early years setting and will be looking at different theorists and different models linked within this topic. Discussing the role of the practitioner and using different ideas and ways they can support the child through this. It will also investigate the interconnections between the 2 chosen concepts. Early years matters (no date) believe when children are looked after outside home, they can develop security and independence through having a key worker assigned to them  children's learning is furthered when they feel loved safe and secure.</a:t>
              </a:r>
            </a:p>
          </p:txBody>
        </p:sp>
      </p:grpSp>
      <p:pic>
        <p:nvPicPr>
          <p:cNvPr id="17" name="Picture 2" descr="Maslow's Hierarchy of Needs Explains the Midterm Elections | Psychology  Today United Kingdom">
            <a:extLst>
              <a:ext uri="{FF2B5EF4-FFF2-40B4-BE49-F238E27FC236}">
                <a16:creationId xmlns:a16="http://schemas.microsoft.com/office/drawing/2014/main" id="{F42B1EA2-DCE7-3956-76F4-A4578E8E019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501" t="1678" r="15133" b="1075"/>
          <a:stretch/>
        </p:blipFill>
        <p:spPr bwMode="auto">
          <a:xfrm>
            <a:off x="313655" y="3441351"/>
            <a:ext cx="2827993" cy="2028534"/>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F45E1947-9C14-D548-28C9-8CF18DD77626}"/>
              </a:ext>
            </a:extLst>
          </p:cNvPr>
          <p:cNvSpPr txBox="1"/>
          <p:nvPr/>
        </p:nvSpPr>
        <p:spPr>
          <a:xfrm>
            <a:off x="278802" y="5507441"/>
            <a:ext cx="2958849" cy="64633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Maslow's hierarchy of needs</a:t>
            </a:r>
          </a:p>
          <a:p>
            <a:r>
              <a:rPr lang="en-GB" sz="1100" dirty="0">
                <a:latin typeface="Arial" panose="020B0604020202020204" pitchFamily="34" charset="0"/>
                <a:cs typeface="Arial" panose="020B0604020202020204" pitchFamily="34" charset="0"/>
              </a:rPr>
              <a:t>The pyramid showing in order the needs of basic needs of a human.</a:t>
            </a:r>
          </a:p>
        </p:txBody>
      </p:sp>
      <p:sp>
        <p:nvSpPr>
          <p:cNvPr id="19" name="Rectangle 18">
            <a:extLst>
              <a:ext uri="{FF2B5EF4-FFF2-40B4-BE49-F238E27FC236}">
                <a16:creationId xmlns:a16="http://schemas.microsoft.com/office/drawing/2014/main" id="{F19E588F-95CD-E5B5-70FA-9C65D7ABE8F3}"/>
              </a:ext>
            </a:extLst>
          </p:cNvPr>
          <p:cNvSpPr/>
          <p:nvPr/>
        </p:nvSpPr>
        <p:spPr>
          <a:xfrm>
            <a:off x="325040" y="5469670"/>
            <a:ext cx="2827993" cy="721874"/>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D7CA7B6-3B4F-FFCF-F71F-6578FF0CAF2C}"/>
              </a:ext>
            </a:extLst>
          </p:cNvPr>
          <p:cNvSpPr txBox="1"/>
          <p:nvPr/>
        </p:nvSpPr>
        <p:spPr>
          <a:xfrm>
            <a:off x="8960630" y="690967"/>
            <a:ext cx="3127986" cy="3162404"/>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According to St catherines university (2020) holistic health is an approach to wellness that simultaneously addresses the physical, mental, emotional and social parts of health .WJEC(no date) have a similar meaning </a:t>
            </a:r>
            <a:r>
              <a:rPr lang="en-US" sz="1050" dirty="0">
                <a:latin typeface="Arial" panose="020B0604020202020204" pitchFamily="34" charset="0"/>
                <a:cs typeface="Arial" panose="020B0604020202020204" pitchFamily="34" charset="0"/>
              </a:rPr>
              <a:t>Rather than focusing on illness or specific parts of the body, this approach to health considers the whole person and how they interact with their environment. It considers the connection of mind, body and spirit. So as a practitioner instead of treating the child for their problem treat the child as a whole and treat them as an individual  the same as another child that has no health problems or that has certain religions that they follow. Holistic care in an early year's setting is very important it addresses the child’s well being  overall not just there needs they have. The concept of being empathetic and person-centered care can be seen through holistic care.</a:t>
            </a:r>
            <a:endParaRPr lang="en-GB" sz="1050" dirty="0">
              <a:latin typeface="Arial" panose="020B0604020202020204" pitchFamily="34" charset="0"/>
              <a:cs typeface="Arial" panose="020B0604020202020204" pitchFamily="34" charset="0"/>
            </a:endParaRPr>
          </a:p>
        </p:txBody>
      </p:sp>
      <p:sp>
        <p:nvSpPr>
          <p:cNvPr id="21" name="Right Triangle 20">
            <a:extLst>
              <a:ext uri="{FF2B5EF4-FFF2-40B4-BE49-F238E27FC236}">
                <a16:creationId xmlns:a16="http://schemas.microsoft.com/office/drawing/2014/main" id="{520A7438-0CC3-CE3F-1B5B-AEC32ACD8BE1}"/>
              </a:ext>
            </a:extLst>
          </p:cNvPr>
          <p:cNvSpPr/>
          <p:nvPr/>
        </p:nvSpPr>
        <p:spPr>
          <a:xfrm>
            <a:off x="6729" y="6265628"/>
            <a:ext cx="740694" cy="601789"/>
          </a:xfrm>
          <a:prstGeom prst="rtTriangle">
            <a:avLst/>
          </a:prstGeom>
          <a:solidFill>
            <a:srgbClr val="CC00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Triangle 21">
            <a:extLst>
              <a:ext uri="{FF2B5EF4-FFF2-40B4-BE49-F238E27FC236}">
                <a16:creationId xmlns:a16="http://schemas.microsoft.com/office/drawing/2014/main" id="{D5D33731-B67D-1552-EBCA-7A3B96BBCF23}"/>
              </a:ext>
            </a:extLst>
          </p:cNvPr>
          <p:cNvSpPr/>
          <p:nvPr/>
        </p:nvSpPr>
        <p:spPr>
          <a:xfrm rot="10800000">
            <a:off x="11444576" y="11373"/>
            <a:ext cx="740694" cy="601789"/>
          </a:xfrm>
          <a:prstGeom prst="rtTriangle">
            <a:avLst/>
          </a:prstGeom>
          <a:solidFill>
            <a:srgbClr val="CC00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A7FD2CF0-CBD6-433D-CEB8-6BB614E3D7DE}"/>
              </a:ext>
            </a:extLst>
          </p:cNvPr>
          <p:cNvSpPr/>
          <p:nvPr/>
        </p:nvSpPr>
        <p:spPr>
          <a:xfrm>
            <a:off x="3824344" y="4951703"/>
            <a:ext cx="8150320" cy="1778876"/>
          </a:xfrm>
          <a:prstGeom prst="roundRect">
            <a:avLst>
              <a:gd name="adj" fmla="val 12026"/>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0F949360-740A-DF48-2961-949734B6280C}"/>
              </a:ext>
            </a:extLst>
          </p:cNvPr>
          <p:cNvSpPr/>
          <p:nvPr/>
        </p:nvSpPr>
        <p:spPr>
          <a:xfrm>
            <a:off x="209142" y="3351002"/>
            <a:ext cx="3241099" cy="3091873"/>
          </a:xfrm>
          <a:prstGeom prst="roundRect">
            <a:avLst>
              <a:gd name="adj" fmla="val 8180"/>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Graphic 13" descr="Cycling with solid fill">
            <a:extLst>
              <a:ext uri="{FF2B5EF4-FFF2-40B4-BE49-F238E27FC236}">
                <a16:creationId xmlns:a16="http://schemas.microsoft.com/office/drawing/2014/main" id="{93A6C3C6-69FF-F473-0A1D-7906BB75F97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837454" y="3977156"/>
            <a:ext cx="928977" cy="928977"/>
          </a:xfrm>
          <a:prstGeom prst="rect">
            <a:avLst/>
          </a:prstGeom>
        </p:spPr>
      </p:pic>
      <p:pic>
        <p:nvPicPr>
          <p:cNvPr id="16" name="Graphic 15" descr="Brain in head with solid fill">
            <a:extLst>
              <a:ext uri="{FF2B5EF4-FFF2-40B4-BE49-F238E27FC236}">
                <a16:creationId xmlns:a16="http://schemas.microsoft.com/office/drawing/2014/main" id="{6155BC79-EC7D-1021-0B87-413C4EF5A4D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66431" y="3998418"/>
            <a:ext cx="914400" cy="914400"/>
          </a:xfrm>
          <a:prstGeom prst="rect">
            <a:avLst/>
          </a:prstGeom>
        </p:spPr>
      </p:pic>
      <p:pic>
        <p:nvPicPr>
          <p:cNvPr id="24" name="Graphic 23" descr="Heart with pulse with solid fill">
            <a:extLst>
              <a:ext uri="{FF2B5EF4-FFF2-40B4-BE49-F238E27FC236}">
                <a16:creationId xmlns:a16="http://schemas.microsoft.com/office/drawing/2014/main" id="{07B41667-745A-CD92-2BD1-25F31BDF1D5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659206" y="4020686"/>
            <a:ext cx="914400" cy="914400"/>
          </a:xfrm>
          <a:prstGeom prst="rect">
            <a:avLst/>
          </a:prstGeom>
        </p:spPr>
      </p:pic>
      <p:sp>
        <p:nvSpPr>
          <p:cNvPr id="26" name="TextBox 25">
            <a:extLst>
              <a:ext uri="{FF2B5EF4-FFF2-40B4-BE49-F238E27FC236}">
                <a16:creationId xmlns:a16="http://schemas.microsoft.com/office/drawing/2014/main" id="{3C4431B4-3E55-0CBB-F98E-6D3E475BF70A}"/>
              </a:ext>
            </a:extLst>
          </p:cNvPr>
          <p:cNvSpPr txBox="1"/>
          <p:nvPr/>
        </p:nvSpPr>
        <p:spPr>
          <a:xfrm>
            <a:off x="3784821" y="5046226"/>
            <a:ext cx="8029019" cy="2002087"/>
          </a:xfrm>
          <a:prstGeom prst="rect">
            <a:avLst/>
          </a:prstGeom>
          <a:noFill/>
        </p:spPr>
        <p:txBody>
          <a:bodyPr wrap="square" rtlCol="0">
            <a:spAutoFit/>
          </a:bodyPr>
          <a:lstStyle/>
          <a:p>
            <a:pPr>
              <a:lnSpc>
                <a:spcPct val="107000"/>
              </a:lnSpc>
              <a:spcAft>
                <a:spcPts val="1500"/>
              </a:spcAft>
            </a:pPr>
            <a:r>
              <a:rPr lang="en-GB" sz="1050" dirty="0">
                <a:latin typeface="Arial" panose="020B0604020202020204" pitchFamily="34" charset="0"/>
                <a:cs typeface="Arial" panose="020B0604020202020204" pitchFamily="34" charset="0"/>
              </a:rPr>
              <a:t>The biggest benefit of taking a holistic development approach is not just about the child's mental growth but also places an importance on their psychological social and emotional growth which will help the practitioner see them flourish and if they are not them self's their key person would know and would have built that bond between them all so they can freely talk about anything that is bothering them.</a:t>
            </a: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050" kern="0" dirty="0">
                <a:effectLst/>
                <a:latin typeface="Arial" panose="020B0604020202020204" pitchFamily="34" charset="0"/>
                <a:ea typeface="Times New Roman" panose="02020603050405020304" pitchFamily="18" charset="0"/>
                <a:cs typeface="Arial" panose="020B0604020202020204" pitchFamily="34" charset="0"/>
              </a:rPr>
              <a:t>A Holistic Development approach in EYFS is important when planning and assessing the needs of a child. It allows you to assess the child as an individual, and understand what they have achieved, and what they have not achieved, by looking at how the developmental areas link up and how progress in one area can affect progress in another area.</a:t>
            </a:r>
            <a:r>
              <a:rPr lang="en-GB" sz="1050" dirty="0">
                <a:effectLst/>
                <a:latin typeface="Arial" panose="020B0604020202020204" pitchFamily="34" charset="0"/>
                <a:ea typeface="Aptos" panose="020B0004020202020204" pitchFamily="34" charset="0"/>
              </a:rPr>
              <a:t> Holistic Development in EYFS allows you to take an activity that a child enjoys and turn it into a learning opportunity. You should create a comfortable and safe environment for children to connect and be themselves in and make it inviting with the use of colour, child-friendly furniture, interest corners, and areas for individuals, small groups, and space for creative play.</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gn="l"/>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7332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7ED8913-0295-4A95-B0E8-D143E80D7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Rainbow on sky">
            <a:extLst>
              <a:ext uri="{FF2B5EF4-FFF2-40B4-BE49-F238E27FC236}">
                <a16:creationId xmlns:a16="http://schemas.microsoft.com/office/drawing/2014/main" id="{18CE33A2-49ED-7AE8-1BE6-BE30B51DADC3}"/>
              </a:ext>
            </a:extLst>
          </p:cNvPr>
          <p:cNvPicPr>
            <a:picLocks noChangeAspect="1"/>
          </p:cNvPicPr>
          <p:nvPr/>
        </p:nvPicPr>
        <p:blipFill rotWithShape="1">
          <a:blip r:embed="rId2"/>
          <a:srcRect t="18669" b="5020"/>
          <a:stretch/>
        </p:blipFill>
        <p:spPr>
          <a:xfrm>
            <a:off x="-1" y="0"/>
            <a:ext cx="12281315" cy="6894850"/>
          </a:xfrm>
          <a:prstGeom prst="rect">
            <a:avLst/>
          </a:prstGeom>
        </p:spPr>
      </p:pic>
      <p:sp>
        <p:nvSpPr>
          <p:cNvPr id="2" name="Rectangle: Rounded Corners 1">
            <a:extLst>
              <a:ext uri="{FF2B5EF4-FFF2-40B4-BE49-F238E27FC236}">
                <a16:creationId xmlns:a16="http://schemas.microsoft.com/office/drawing/2014/main" id="{AFEDC1B3-00AC-C9B3-DF8A-CD2211E05027}"/>
              </a:ext>
            </a:extLst>
          </p:cNvPr>
          <p:cNvSpPr/>
          <p:nvPr/>
        </p:nvSpPr>
        <p:spPr>
          <a:xfrm>
            <a:off x="11289" y="0"/>
            <a:ext cx="3848431" cy="3085245"/>
          </a:xfrm>
          <a:prstGeom prst="roundRect">
            <a:avLst>
              <a:gd name="adj" fmla="val 18643"/>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A2F7621-304F-3FF5-4F9F-2B6DC761F4E7}"/>
              </a:ext>
            </a:extLst>
          </p:cNvPr>
          <p:cNvSpPr txBox="1"/>
          <p:nvPr/>
        </p:nvSpPr>
        <p:spPr>
          <a:xfrm>
            <a:off x="118632" y="102419"/>
            <a:ext cx="3633746" cy="3162404"/>
          </a:xfrm>
          <a:prstGeom prst="rect">
            <a:avLst/>
          </a:prstGeom>
          <a:noFill/>
        </p:spPr>
        <p:txBody>
          <a:bodyPr wrap="square" rtlCol="0">
            <a:spAutoFit/>
          </a:bodyPr>
          <a:lstStyle/>
          <a:p>
            <a:r>
              <a:rPr lang="en-GB" sz="1050" dirty="0">
                <a:solidFill>
                  <a:srgbClr val="333333"/>
                </a:solidFill>
                <a:effectLst/>
                <a:latin typeface="Arial" panose="020B0604020202020204" pitchFamily="34" charset="0"/>
                <a:ea typeface="Aptos" panose="020B0004020202020204" pitchFamily="34" charset="0"/>
              </a:rPr>
              <a:t>Babies and young children can learn and develop holistically, meaning that many areas develop all at the same time usually during one activity. For example, when a child can use a spoon it meets a physical need, which then leads to greater independence and increased self-esteem which meets and emotional need. </a:t>
            </a:r>
            <a:r>
              <a:rPr lang="en-GB" sz="1050" dirty="0">
                <a:solidFill>
                  <a:srgbClr val="333333"/>
                </a:solidFill>
                <a:effectLst/>
                <a:latin typeface="Arial" panose="020B0604020202020204" pitchFamily="34" charset="0"/>
                <a:ea typeface="Times New Roman" panose="02020603050405020304" pitchFamily="18" charset="0"/>
              </a:rPr>
              <a:t>. A Holistic Development approach in EYFS motivates children to learn about a subject in greater depth. It installs curiosity and allows children to learn naturally and creatively. This results in a child who has developed better communication and social skills, and greater confidence. Harmony learning(no date) believe that </a:t>
            </a:r>
            <a:r>
              <a:rPr lang="en-GB" sz="1050" dirty="0">
                <a:effectLst/>
                <a:latin typeface="Arial" panose="020B0604020202020204" pitchFamily="34" charset="0"/>
                <a:ea typeface="Times New Roman" panose="02020603050405020304" pitchFamily="18" charset="0"/>
              </a:rPr>
              <a:t>Because holistic learning is focused on the complete growth and health of a child, it also places emphasis on the individual child, their interests and talents. Allowing children to be the leader of their learning gives them the opportunity to expand in ways that will have the most impact for them.</a:t>
            </a:r>
            <a:endParaRPr lang="en-GB" sz="1050" dirty="0">
              <a:effectLst/>
              <a:latin typeface="Times New Roman" panose="02020603050405020304" pitchFamily="18" charset="0"/>
              <a:ea typeface="Times New Roman" panose="02020603050405020304" pitchFamily="18" charset="0"/>
            </a:endParaRPr>
          </a:p>
          <a:p>
            <a:endParaRPr lang="en-GB" sz="1050" dirty="0">
              <a:effectLst/>
              <a:latin typeface="Times New Roman" panose="02020603050405020304" pitchFamily="18" charset="0"/>
              <a:ea typeface="Times New Roman" panose="02020603050405020304" pitchFamily="18" charset="0"/>
            </a:endParaRPr>
          </a:p>
          <a:p>
            <a:endParaRPr lang="en-GB" sz="1050"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B2BC7C6D-4BD1-D645-90EC-D5C2AEEDE3C3}"/>
              </a:ext>
            </a:extLst>
          </p:cNvPr>
          <p:cNvSpPr/>
          <p:nvPr/>
        </p:nvSpPr>
        <p:spPr>
          <a:xfrm>
            <a:off x="3967063" y="79990"/>
            <a:ext cx="7920137" cy="2955939"/>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B9198DAB-4B9E-150F-C631-7B54054938BA}"/>
              </a:ext>
            </a:extLst>
          </p:cNvPr>
          <p:cNvSpPr txBox="1"/>
          <p:nvPr/>
        </p:nvSpPr>
        <p:spPr>
          <a:xfrm>
            <a:off x="4012410" y="218708"/>
            <a:ext cx="7529022" cy="2677656"/>
          </a:xfrm>
          <a:prstGeom prst="rect">
            <a:avLst/>
          </a:prstGeom>
          <a:noFill/>
        </p:spPr>
        <p:txBody>
          <a:bodyPr wrap="square" rtlCol="0">
            <a:spAutoFit/>
          </a:bodyPr>
          <a:lstStyle/>
          <a:p>
            <a:r>
              <a:rPr lang="en-GB" sz="1050" b="1" u="sng" dirty="0">
                <a:latin typeface="Arial" panose="020B0604020202020204" pitchFamily="34" charset="0"/>
                <a:cs typeface="Arial" panose="020B0604020202020204" pitchFamily="34" charset="0"/>
              </a:rPr>
              <a:t>Well-being</a:t>
            </a:r>
          </a:p>
          <a:p>
            <a:r>
              <a:rPr lang="en-GB" sz="1050" dirty="0">
                <a:latin typeface="Arial" panose="020B0604020202020204" pitchFamily="34" charset="0"/>
                <a:cs typeface="Arial" panose="020B0604020202020204" pitchFamily="34" charset="0"/>
              </a:rPr>
              <a:t>Oxford dictionary (2014) believe the meaning of well-being is the state of being happy,  healthy, wealthy(2024) physical, psychological having moral welfare. The Cambridge dictionary (no date) also has the same meaning as the oxford dictionary. department for education (2024) states </a:t>
            </a:r>
            <a:r>
              <a:rPr lang="en-GB" sz="1050" dirty="0">
                <a:solidFill>
                  <a:srgbClr val="0B0C0C"/>
                </a:solidFill>
                <a:effectLst/>
                <a:latin typeface="Arial" panose="020B0604020202020204" pitchFamily="34" charset="0"/>
                <a:ea typeface="Aptos" panose="020B0004020202020204" pitchFamily="34" charset="0"/>
              </a:rPr>
              <a:t>Each baby or child will have different experiences with their mental health. Many factors can influence their social and emotional development and wellbeing. This includes things like the quality of their relationship with their parents and carers, nutrition and their experiences in the womb. Some children’s emotions can cause them to display behaviours you find concerning. It is important for you to be curious about the causes of these behaviours and explore these with parents and carers. For most children, using different behavioural and emotional support strategies in your setting will be enough to secure their development. In my setting we do fflic and flac Fridays which are hand puppets, and the staff pretend to talk with and ask the children who is feeling happy who is feeling sad or tired or angry and then we ask why. My setting also does toothbrushing after snack each staff member will have a table each and a staff member will hand </a:t>
            </a:r>
            <a:r>
              <a:rPr lang="en-GB" sz="1050" dirty="0">
                <a:solidFill>
                  <a:srgbClr val="0B0C0C"/>
                </a:solidFill>
                <a:latin typeface="Arial" panose="020B0604020202020204" pitchFamily="34" charset="0"/>
                <a:ea typeface="Aptos" panose="020B0004020202020204" pitchFamily="34" charset="0"/>
              </a:rPr>
              <a:t>out the toothbrushes we sing with the children while they brush and once done, they will hold their toothbrush in the air to be collected by the staff then the staff may ask the children to show their sparkly clean teeth then the children will go and resume their play activities. Social care Wales (2023) state research shows having the right workplace is good for the wellbeing and the mind for the staff. In recent years, legislation, policy and strategy have focused more on the wellbeing. </a:t>
            </a:r>
            <a:endParaRPr lang="en-GB" sz="1050" dirty="0">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A46329F5-A891-EFFC-A4F9-3A9DBF138FCA}"/>
              </a:ext>
            </a:extLst>
          </p:cNvPr>
          <p:cNvSpPr/>
          <p:nvPr/>
        </p:nvSpPr>
        <p:spPr>
          <a:xfrm>
            <a:off x="151278" y="3822071"/>
            <a:ext cx="6901732" cy="2970529"/>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5B7DAEA-D0E9-08A7-45FA-0654AE98F45A}"/>
              </a:ext>
            </a:extLst>
          </p:cNvPr>
          <p:cNvSpPr txBox="1"/>
          <p:nvPr/>
        </p:nvSpPr>
        <p:spPr>
          <a:xfrm>
            <a:off x="262987" y="3921996"/>
            <a:ext cx="6678314" cy="3000821"/>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rPr>
              <a:t> Lancashire council believe (2020) that Enabling environments means creating a calm, comfortable environment where the child learns best. Children will need opportunities in the day when they can rest. Consider cozy restful areas, den spaces (these could be cardboard boxes that can be thrown away) and times for mindfulness/ yoga / peer massage Story-times in smaller key person groups  will encourage conversations that can be linked to their home/ setting experiences.</a:t>
            </a:r>
            <a:r>
              <a:rPr lang="en-GB" sz="105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The Dahlgren-Whitehead (1991) rainbow is a model for determining health inequalities that maps the relationship between the individual, their environment and health. It was developed in 1991 by Göran Dahlgren and Margaret Whitehead and places individuals at the centre, with various layers of influences on health surrounding them, such as individual lifestyle factors, community influences, living and working conditions, and more general social conditions.</a:t>
            </a:r>
            <a:r>
              <a:rPr lang="en-GB" sz="1050" dirty="0">
                <a:solidFill>
                  <a:srgbClr val="000000"/>
                </a:solidFill>
                <a:latin typeface="Arial" panose="020B0604020202020204" pitchFamily="34" charset="0"/>
                <a:ea typeface="Times New Roman" panose="02020603050405020304" pitchFamily="18" charset="0"/>
                <a:cs typeface="Arial" panose="020B0604020202020204" pitchFamily="34" charset="0"/>
              </a:rPr>
              <a:t> Mind.org (no date) says there if 5 ways to good well-being these steps are to connect with others they believe when you connect and talk to others will help people feel valued and know they have a bond with someone they can talk to. Getting active this does not mean joining  in marathons little walks here and there staying active also helps getting to sleep better. The next step is being alert know when your social battery is getting low and know the signs to know when you need to put yourself first. Learning something new this could be a new hobby or something you always wanted to try to put all your energy into. The final step is giving which means telling people how you got to where you are what steps you took where you went when you felt down.</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r>
              <a:rPr lang="en-GB" sz="1050" dirty="0">
                <a:effectLst/>
                <a:latin typeface="Arial" panose="020B0604020202020204" pitchFamily="34" charset="0"/>
                <a:ea typeface="Times New Roman" panose="02020603050405020304" pitchFamily="18" charset="0"/>
                <a:cs typeface="Arial" panose="020B0604020202020204" pitchFamily="34" charset="0"/>
              </a:rPr>
              <a:t> </a:t>
            </a:r>
          </a:p>
          <a:p>
            <a:endParaRPr lang="en-GB" sz="105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71855492-359E-B03A-8206-47543AD338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120"/>
          <a:stretch/>
        </p:blipFill>
        <p:spPr bwMode="auto">
          <a:xfrm>
            <a:off x="7095897" y="3242395"/>
            <a:ext cx="2653314" cy="221005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8E762AD-4147-B11B-6434-A6AF8A809190}"/>
              </a:ext>
            </a:extLst>
          </p:cNvPr>
          <p:cNvSpPr txBox="1"/>
          <p:nvPr/>
        </p:nvSpPr>
        <p:spPr>
          <a:xfrm>
            <a:off x="7095897" y="5592016"/>
            <a:ext cx="301262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Dahlgren and Whitehead rainbow model (1991)</a:t>
            </a:r>
          </a:p>
        </p:txBody>
      </p:sp>
      <p:pic>
        <p:nvPicPr>
          <p:cNvPr id="13" name="Graphic 12" descr="Brain in head with solid fill">
            <a:extLst>
              <a:ext uri="{FF2B5EF4-FFF2-40B4-BE49-F238E27FC236}">
                <a16:creationId xmlns:a16="http://schemas.microsoft.com/office/drawing/2014/main" id="{1058F31A-88A3-D994-7243-7CE16D45077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23296" y="3120311"/>
            <a:ext cx="684450" cy="684450"/>
          </a:xfrm>
          <a:prstGeom prst="rect">
            <a:avLst/>
          </a:prstGeom>
        </p:spPr>
      </p:pic>
      <p:pic>
        <p:nvPicPr>
          <p:cNvPr id="15" name="Graphic 14" descr="Brain with solid fill">
            <a:extLst>
              <a:ext uri="{FF2B5EF4-FFF2-40B4-BE49-F238E27FC236}">
                <a16:creationId xmlns:a16="http://schemas.microsoft.com/office/drawing/2014/main" id="{06074A4D-B11E-B9F4-8EB1-5B0D50B0E98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716089" y="3132897"/>
            <a:ext cx="764385" cy="764385"/>
          </a:xfrm>
          <a:prstGeom prst="rect">
            <a:avLst/>
          </a:prstGeom>
        </p:spPr>
      </p:pic>
      <p:pic>
        <p:nvPicPr>
          <p:cNvPr id="17" name="Graphic 16" descr="Heart with solid fill">
            <a:extLst>
              <a:ext uri="{FF2B5EF4-FFF2-40B4-BE49-F238E27FC236}">
                <a16:creationId xmlns:a16="http://schemas.microsoft.com/office/drawing/2014/main" id="{32DBFA16-0BBF-450F-0578-B4FC002A655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50568" y="3146996"/>
            <a:ext cx="764385" cy="764385"/>
          </a:xfrm>
          <a:prstGeom prst="rect">
            <a:avLst/>
          </a:prstGeom>
        </p:spPr>
      </p:pic>
      <p:sp>
        <p:nvSpPr>
          <p:cNvPr id="11" name="Rectangle: Rounded Corners 10">
            <a:extLst>
              <a:ext uri="{FF2B5EF4-FFF2-40B4-BE49-F238E27FC236}">
                <a16:creationId xmlns:a16="http://schemas.microsoft.com/office/drawing/2014/main" id="{F21757DF-57F1-7EC5-34F8-B278C58E6E67}"/>
              </a:ext>
            </a:extLst>
          </p:cNvPr>
          <p:cNvSpPr/>
          <p:nvPr/>
        </p:nvSpPr>
        <p:spPr>
          <a:xfrm>
            <a:off x="9838526" y="3341983"/>
            <a:ext cx="2268294" cy="3450617"/>
          </a:xfrm>
          <a:prstGeom prst="roundRect">
            <a:avLst>
              <a:gd name="adj" fmla="val 9285"/>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F3BAC31-B64D-B1FF-1A31-64573B7A77BD}"/>
              </a:ext>
            </a:extLst>
          </p:cNvPr>
          <p:cNvSpPr txBox="1"/>
          <p:nvPr/>
        </p:nvSpPr>
        <p:spPr>
          <a:xfrm>
            <a:off x="9838525" y="3380466"/>
            <a:ext cx="2353475" cy="3485570"/>
          </a:xfrm>
          <a:prstGeom prst="rect">
            <a:avLst/>
          </a:prstGeom>
          <a:noFill/>
        </p:spPr>
        <p:txBody>
          <a:bodyPr wrap="square" rtlCol="0">
            <a:spAutoFit/>
          </a:bodyPr>
          <a:lstStyle/>
          <a:p>
            <a:r>
              <a:rPr lang="en-GB" sz="1050" dirty="0">
                <a:latin typeface="Arial" panose="020B0604020202020204" pitchFamily="34" charset="0"/>
                <a:cs typeface="Arial" panose="020B0604020202020204" pitchFamily="34" charset="0"/>
              </a:rPr>
              <a:t>Mental and emotional health and physical health  and a healthy lifestyle all contributes to a person's health and wellbeing. Nhs England( no date) The last few years has seen post-traumatic stress disorder financial stress and the wellbeing impact of menopause become more relevant and visible in the workplace. Our evaluation of health and wellbeing needs to bear this ever-changing landscape in mind.</a:t>
            </a:r>
            <a:r>
              <a:rPr lang="en-GB" sz="1050"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050" dirty="0">
                <a:solidFill>
                  <a:srgbClr val="222222"/>
                </a:solidFill>
                <a:effectLst/>
                <a:latin typeface="Arial" panose="020B0604020202020204" pitchFamily="34" charset="0"/>
                <a:ea typeface="Aptos" panose="020B0004020202020204" pitchFamily="34" charset="0"/>
                <a:cs typeface="Arial" panose="020B0604020202020204" pitchFamily="34" charset="0"/>
              </a:rPr>
              <a:t>Bronfenbrenner(1979) defined this as an ecological system which contributed to understanding of how a person grows and develops, which in turn develops a deeper understanding of individuals, their needs and their wellbeing</a:t>
            </a:r>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endParaRPr lang="en-GB" sz="1050" dirty="0">
              <a:effectLst/>
              <a:latin typeface="Arial" panose="020B0604020202020204" pitchFamily="34" charset="0"/>
              <a:ea typeface="Times New Roman" panose="02020603050405020304" pitchFamily="18"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7461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Rainbow on sky">
            <a:extLst>
              <a:ext uri="{FF2B5EF4-FFF2-40B4-BE49-F238E27FC236}">
                <a16:creationId xmlns:a16="http://schemas.microsoft.com/office/drawing/2014/main" id="{BE7DC5B9-DEC3-E124-207C-0189903A5643}"/>
              </a:ext>
            </a:extLst>
          </p:cNvPr>
          <p:cNvPicPr>
            <a:picLocks noChangeAspect="1"/>
          </p:cNvPicPr>
          <p:nvPr/>
        </p:nvPicPr>
        <p:blipFill rotWithShape="1">
          <a:blip r:embed="rId2"/>
          <a:srcRect t="18669" b="5020"/>
          <a:stretch/>
        </p:blipFill>
        <p:spPr>
          <a:xfrm>
            <a:off x="0" y="-1"/>
            <a:ext cx="12192000" cy="6890665"/>
          </a:xfrm>
          <a:prstGeom prst="rect">
            <a:avLst/>
          </a:prstGeom>
        </p:spPr>
      </p:pic>
      <p:pic>
        <p:nvPicPr>
          <p:cNvPr id="14" name="Picture 2" descr="Bronfenbrenner’s Ecological Theory of Development Model divided by macrosystem, exosystem, mesosystem and microsystem">
            <a:extLst>
              <a:ext uri="{FF2B5EF4-FFF2-40B4-BE49-F238E27FC236}">
                <a16:creationId xmlns:a16="http://schemas.microsoft.com/office/drawing/2014/main" id="{897217A4-E209-9850-0DD0-7B81D3B839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881" y="485690"/>
            <a:ext cx="4087303" cy="42935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04145B4-B817-2FEB-0FE6-F0111681ED22}"/>
              </a:ext>
            </a:extLst>
          </p:cNvPr>
          <p:cNvSpPr txBox="1"/>
          <p:nvPr/>
        </p:nvSpPr>
        <p:spPr>
          <a:xfrm>
            <a:off x="622300" y="4912867"/>
            <a:ext cx="3431540" cy="646331"/>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Bronfenbrenner(1979 ecological system </a:t>
            </a:r>
          </a:p>
        </p:txBody>
      </p:sp>
      <p:sp>
        <p:nvSpPr>
          <p:cNvPr id="3" name="Rectangle: Rounded Corners 2">
            <a:extLst>
              <a:ext uri="{FF2B5EF4-FFF2-40B4-BE49-F238E27FC236}">
                <a16:creationId xmlns:a16="http://schemas.microsoft.com/office/drawing/2014/main" id="{D391FC7F-A572-78AB-9206-003F150D4792}"/>
              </a:ext>
            </a:extLst>
          </p:cNvPr>
          <p:cNvSpPr/>
          <p:nvPr/>
        </p:nvSpPr>
        <p:spPr>
          <a:xfrm>
            <a:off x="4452620" y="365759"/>
            <a:ext cx="7306564" cy="3215641"/>
          </a:xfrm>
          <a:prstGeom prst="roundRect">
            <a:avLst>
              <a:gd name="adj" fmla="val 16665"/>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3764562-1192-B781-B99D-172F32AA791F}"/>
              </a:ext>
            </a:extLst>
          </p:cNvPr>
          <p:cNvSpPr txBox="1"/>
          <p:nvPr/>
        </p:nvSpPr>
        <p:spPr>
          <a:xfrm>
            <a:off x="4564380" y="485690"/>
            <a:ext cx="7002780" cy="3162404"/>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rPr>
              <a:t>Department of health (no date) states The relationship between health and wellbeing is not just one-way – health influences wellbeing and wellbeing itself influences health. There are a number of correlations between wellbeing and physical health outcomes, improved immune system response, higher pain tolerance, increased longevity, cardiovascular health, slower disease progression and reproductive health. There is a few types of well-being </a:t>
            </a:r>
            <a:r>
              <a:rPr lang="en-GB" altLang="en-US" sz="1050" noProof="1">
                <a:latin typeface="Arial" panose="020B0604020202020204" pitchFamily="34" charset="0"/>
                <a:cs typeface="Arial" panose="020B0604020202020204" pitchFamily="34" charset="0"/>
              </a:rPr>
              <a:t>emotional wellbeing – this includes being happy and confident and not anxious or depressed , psychological wellbeing – this includes the ability to be autonomous, problem-solve, manage emotions, experience empathy, be resilient and attentive ,</a:t>
            </a:r>
            <a:r>
              <a:rPr lang="en-GB" altLang="en-US" sz="1050" noProof="1"/>
              <a:t> </a:t>
            </a:r>
            <a:r>
              <a:rPr lang="en-GB" altLang="en-US" sz="1050" noProof="1">
                <a:latin typeface="Arial" panose="020B0604020202020204" pitchFamily="34" charset="0"/>
                <a:cs typeface="Arial" panose="020B0604020202020204" pitchFamily="34" charset="0"/>
              </a:rPr>
              <a:t>social wellbeing – has good relationships with others and does not have behavioural problems, that is, they are not disruptive, violent or a bully. If the child experiences any of these it could cause them damage to their health and well-being and could lead to trauma. If the nursery practioners work alongside the multi agencys involved and communicate it should all work together and communicate and provide everyone involved how the practitioner is working with the child and what steps their working along the professionals can help further the nursery staff and how to make sure the child is in the centre of it all and do what works best for them. </a:t>
            </a:r>
            <a:r>
              <a:rPr lang="en-GB" sz="1050" dirty="0">
                <a:latin typeface="Arial" panose="020B0604020202020204" pitchFamily="34" charset="0"/>
                <a:cs typeface="Arial" panose="020B0604020202020204" pitchFamily="34" charset="0"/>
              </a:rPr>
              <a:t>There is an important role of early years practitioners in identifying children’s problems requiring other agencies. (Solomon, 2019) believed Multiple assessments and interventions need to be managed and co-ordinated to achieve ‘collaborate advantage’ in terms of outcomes for children and families. From their perspective, it makes most sense to base such support around somewhere familiar. Children (mostly) go to school, and professionals are accessible and familiar when based at school. </a:t>
            </a:r>
            <a:endParaRPr lang="en-GB" altLang="en-US" sz="1050" noProof="1">
              <a:latin typeface="Arial" panose="020B0604020202020204" pitchFamily="34" charset="0"/>
              <a:cs typeface="Arial" panose="020B0604020202020204" pitchFamily="34" charset="0"/>
            </a:endParaRPr>
          </a:p>
          <a:p>
            <a:endParaRPr lang="en-GB" altLang="en-US" sz="1050" noProof="1">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pic>
        <p:nvPicPr>
          <p:cNvPr id="6" name="Content Placeholder 6">
            <a:extLst>
              <a:ext uri="{FF2B5EF4-FFF2-40B4-BE49-F238E27FC236}">
                <a16:creationId xmlns:a16="http://schemas.microsoft.com/office/drawing/2014/main" id="{3EE8F37E-5666-669D-E34C-E0F7828F6A63}"/>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9292844" y="3581400"/>
            <a:ext cx="2899156" cy="3285040"/>
          </a:xfrm>
          <a:prstGeom prst="rect">
            <a:avLst/>
          </a:prstGeom>
        </p:spPr>
      </p:pic>
      <p:sp>
        <p:nvSpPr>
          <p:cNvPr id="7" name="TextBox 6">
            <a:extLst>
              <a:ext uri="{FF2B5EF4-FFF2-40B4-BE49-F238E27FC236}">
                <a16:creationId xmlns:a16="http://schemas.microsoft.com/office/drawing/2014/main" id="{7B43F5C0-6524-BBD2-C010-75A2504105FD}"/>
              </a:ext>
            </a:extLst>
          </p:cNvPr>
          <p:cNvSpPr txBox="1"/>
          <p:nvPr/>
        </p:nvSpPr>
        <p:spPr>
          <a:xfrm>
            <a:off x="8547392" y="4885959"/>
            <a:ext cx="1490903"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ABC model of wellbeing Roberts ( 2010)</a:t>
            </a:r>
          </a:p>
        </p:txBody>
      </p:sp>
      <p:sp>
        <p:nvSpPr>
          <p:cNvPr id="10" name="Rectangle: Rounded Corners 9">
            <a:extLst>
              <a:ext uri="{FF2B5EF4-FFF2-40B4-BE49-F238E27FC236}">
                <a16:creationId xmlns:a16="http://schemas.microsoft.com/office/drawing/2014/main" id="{CC6B30A7-6F07-4D5D-6731-6439CC8AA454}"/>
              </a:ext>
            </a:extLst>
          </p:cNvPr>
          <p:cNvSpPr/>
          <p:nvPr/>
        </p:nvSpPr>
        <p:spPr>
          <a:xfrm>
            <a:off x="4452620" y="4410373"/>
            <a:ext cx="3768267" cy="1941660"/>
          </a:xfrm>
          <a:prstGeom prst="roundRect">
            <a:avLst>
              <a:gd name="adj" fmla="val 13116"/>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3A976A5F-375C-25DF-8480-624198EB6372}"/>
              </a:ext>
            </a:extLst>
          </p:cNvPr>
          <p:cNvSpPr txBox="1"/>
          <p:nvPr/>
        </p:nvSpPr>
        <p:spPr>
          <a:xfrm>
            <a:off x="4646422" y="4539711"/>
            <a:ext cx="2899156" cy="1708160"/>
          </a:xfrm>
          <a:prstGeom prst="rect">
            <a:avLst/>
          </a:prstGeom>
          <a:noFill/>
        </p:spPr>
        <p:txBody>
          <a:bodyPr wrap="square" rtlCol="0">
            <a:spAutoFit/>
          </a:bodyPr>
          <a:lstStyle/>
          <a:p>
            <a:r>
              <a:rPr lang="en-GB" sz="1050" u="sng" dirty="0">
                <a:latin typeface="Arial" panose="020B0604020202020204" pitchFamily="34" charset="0"/>
                <a:cs typeface="Arial" panose="020B0604020202020204" pitchFamily="34" charset="0"/>
              </a:rPr>
              <a:t>Conclusion</a:t>
            </a:r>
          </a:p>
          <a:p>
            <a:r>
              <a:rPr lang="en-GB" sz="1050" dirty="0">
                <a:latin typeface="Arial" panose="020B0604020202020204" pitchFamily="34" charset="0"/>
                <a:cs typeface="Arial" panose="020B0604020202020204" pitchFamily="34" charset="0"/>
              </a:rPr>
              <a:t>Throughout the research I have discovered many theorists support and backed health and well-being. There is many places and people you can speak to if you ever feel like your mental health is decreasing. I have learnt the really meaning of health, well-being and mental health and some signs and symptoms of them and really enjoyed researching about it as a whole.</a:t>
            </a:r>
          </a:p>
        </p:txBody>
      </p:sp>
    </p:spTree>
    <p:extLst>
      <p:ext uri="{BB962C8B-B14F-4D97-AF65-F5344CB8AC3E}">
        <p14:creationId xmlns:p14="http://schemas.microsoft.com/office/powerpoint/2010/main" val="3107465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95B115B-D67B-521B-96F7-8F7C34955EDB}"/>
              </a:ext>
            </a:extLst>
          </p:cNvPr>
          <p:cNvSpPr txBox="1"/>
          <p:nvPr/>
        </p:nvSpPr>
        <p:spPr>
          <a:xfrm>
            <a:off x="109728" y="182880"/>
            <a:ext cx="11740896" cy="6405600"/>
          </a:xfrm>
          <a:prstGeom prst="rect">
            <a:avLst/>
          </a:prstGeom>
          <a:noFill/>
        </p:spPr>
        <p:txBody>
          <a:bodyPr wrap="square" rtlCol="0">
            <a:spAutoFit/>
          </a:bodyPr>
          <a:lstStyle/>
          <a:p>
            <a:pPr algn="just">
              <a:lnSpc>
                <a:spcPct val="107000"/>
              </a:lnSpc>
              <a:spcAft>
                <a:spcPts val="800"/>
              </a:spcAft>
            </a:pPr>
            <a:r>
              <a:rPr lang="en-GB" sz="1050" kern="100" dirty="0">
                <a:effectLst/>
                <a:latin typeface="Arial" panose="020B0604020202020204" pitchFamily="34" charset="0"/>
                <a:ea typeface="Aptos" panose="020B0004020202020204" pitchFamily="34" charset="0"/>
                <a:cs typeface="Arial" panose="020B0604020202020204" pitchFamily="34" charset="0"/>
              </a:rPr>
              <a:t>Hello, my name is katie thomas student number 2307138. The topic that has been picked is mental health because mental health in the UK is on the rise and many people will still not talk about how they feel the house of commons (2024) have done a survey and the survey was 2023 20% of children aged 8 -16 years old had a mental disorder in 2023 and has risen from the 12% back in 2017. Between 2017- 2022 increased to one in eight children 7-16 to more than one in six and for ages 17-19 rates have increased faster from one in ten to one in four. Talking about mental health helps improve the local communities people seeing it is acceptable to talk about the way they feel and for them to get the help they need and get on the road to recovery by not talking about mental health it may decrease the way they feel and make them feel worse and the lack of stigma around it. More people need to spread mental health around so people will feel they are able to talk and not be judged for feeling so rubbish. Mental health includes </a:t>
            </a:r>
            <a:r>
              <a:rPr lang="en-GB" sz="1050" kern="100" dirty="0">
                <a:solidFill>
                  <a:srgbClr val="202124"/>
                </a:solidFill>
                <a:effectLst/>
                <a:highlight>
                  <a:srgbClr val="FFFFFF"/>
                </a:highlight>
                <a:latin typeface="Arial" panose="020B0604020202020204" pitchFamily="34" charset="0"/>
                <a:ea typeface="Aptos" panose="020B0004020202020204" pitchFamily="34" charset="0"/>
                <a:cs typeface="Arial" panose="020B0604020202020204" pitchFamily="34" charset="0"/>
              </a:rPr>
              <a:t>emotional, psychological, and social well-being. It the effects the way people think, feel and acts. mental </a:t>
            </a:r>
            <a:r>
              <a:rPr lang="en-GB" sz="1050" kern="100" dirty="0">
                <a:solidFill>
                  <a:srgbClr val="000000"/>
                </a:solidFill>
                <a:effectLst/>
                <a:highlight>
                  <a:srgbClr val="FFFFFF"/>
                </a:highlight>
                <a:latin typeface="Arial" panose="020B0604020202020204" pitchFamily="34" charset="0"/>
                <a:ea typeface="Aptos" panose="020B0004020202020204" pitchFamily="34" charset="0"/>
                <a:cs typeface="Arial" panose="020B0604020202020204" pitchFamily="34" charset="0"/>
              </a:rPr>
              <a:t>health is important at every stage of life, from childhood and adolescence through adulthood. Mind (2020) says that mental health is an individual cognitive, behavioural and emotional wellbeing it’s something we have all have including every young child or young person. </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07000"/>
              </a:lnSpc>
              <a:spcAft>
                <a:spcPts val="800"/>
              </a:spcAft>
            </a:pPr>
            <a:r>
              <a:rPr lang="en-GB" sz="1050" kern="100" dirty="0">
                <a:solidFill>
                  <a:srgbClr val="000000"/>
                </a:solidFill>
                <a:effectLst/>
                <a:highlight>
                  <a:srgbClr val="FFFFFF"/>
                </a:highlight>
                <a:latin typeface="Arial" panose="020B0604020202020204" pitchFamily="34" charset="0"/>
                <a:ea typeface="Aptos" panose="020B0004020202020204" pitchFamily="34" charset="0"/>
                <a:cs typeface="Arial" panose="020B0604020202020204" pitchFamily="34" charset="0"/>
              </a:rPr>
              <a:t>There are many different types of mental health in children and some of these are anxiety, depression, oppositional deficient disorder (odd), </a:t>
            </a:r>
            <a:r>
              <a:rPr lang="en-GB" sz="1050" kern="100" dirty="0">
                <a:solidFill>
                  <a:srgbClr val="202124"/>
                </a:solidFill>
                <a:effectLst/>
                <a:highlight>
                  <a:srgbClr val="FFFFFF"/>
                </a:highlight>
                <a:latin typeface="Arial" panose="020B0604020202020204" pitchFamily="34" charset="0"/>
                <a:ea typeface="Aptos" panose="020B0004020202020204" pitchFamily="34" charset="0"/>
                <a:cs typeface="Arial" panose="020B0604020202020204" pitchFamily="34" charset="0"/>
              </a:rPr>
              <a:t>Attention-Deficit/Hyperactivity Disorder (adhd), Tourette Syndrome, Obsessive-Compulsive Disorder (ocd), post-traumatic stress disorder (ptsd), Conduct Disorder (cd). Each of these health conditions require different methods of treatment and have different procedures and will have different signs and symptoms.</a:t>
            </a:r>
            <a:r>
              <a:rPr lang="en-GB" sz="1050" kern="100" dirty="0">
                <a:solidFill>
                  <a:srgbClr val="000000"/>
                </a:solidFill>
                <a:effectLst/>
                <a:highlight>
                  <a:srgbClr val="FFFFFF"/>
                </a:highlight>
                <a:latin typeface="Arial" panose="020B0604020202020204" pitchFamily="34" charset="0"/>
                <a:ea typeface="Aptos" panose="020B0004020202020204" pitchFamily="34" charset="0"/>
                <a:cs typeface="Arial" panose="020B0604020202020204" pitchFamily="34" charset="0"/>
              </a:rPr>
              <a:t> Symptoms of mental disorders change over time as a child grows, and may include difficulties with how a child plays, learns, speaks, and acts, or how the child handles their emotions. Symptoms often start in early childhood, although some disorders may develop during the teenage years. The diagnosis is often made in the school years and sometimes earlier; however, some children with a mental disorder may not be recognized or diagnosed as having one. Mental health is important to overall health. Mental disorders are chronic health conditions—conditions that last a long time and often don’t go away completely—that can continue through the lifespan. Without early diagnosis and treatment, children with mental disorders can have problems at home, in school, and in forming friendships. Mental disorders can also interfere with a child’s healthy development, causing problems that can continue into adulthood. </a:t>
            </a:r>
            <a:r>
              <a:rPr lang="en-GB" sz="1050" kern="100" dirty="0">
                <a:solidFill>
                  <a:srgbClr val="0B0C0C"/>
                </a:solidFill>
                <a:effectLst/>
                <a:highlight>
                  <a:srgbClr val="FFFFFF"/>
                </a:highlight>
                <a:latin typeface="Arial" panose="020B0604020202020204" pitchFamily="34" charset="0"/>
                <a:ea typeface="Aptos" panose="020B0004020202020204" pitchFamily="34" charset="0"/>
                <a:cs typeface="Arial" panose="020B0604020202020204" pitchFamily="34" charset="0"/>
              </a:rPr>
              <a:t>Children are not born with the ability to self-regulate. These skills are shaped by their temperament and their experiences in the womb and in early childhood. These skills must be developed over time. Department of education (no date) state Every child in the EYFS must have a named key person. This is a practitioner who has a close relationship with their key children and works in close partnership with their parents and carers. A positive relationship between a key person and their key children is central to supporting their mental health. As a keyperson to that child the practitioner should be treating each child as an individual, learn all about each child and their family and build close bonds with the child and family so they feel they can speak to the adult if anything did happen while their time in your setting. Children's</a:t>
            </a:r>
            <a:r>
              <a:rPr lang="en-GB" sz="1050" dirty="0">
                <a:solidFill>
                  <a:srgbClr val="000000"/>
                </a:solidFill>
                <a:effectLst/>
                <a:highlight>
                  <a:srgbClr val="FFFFFF"/>
                </a:highlight>
                <a:latin typeface="Arial" panose="020B0604020202020204" pitchFamily="34" charset="0"/>
                <a:ea typeface="Aptos" panose="020B0004020202020204" pitchFamily="34" charset="0"/>
                <a:cs typeface="Arial" panose="020B0604020202020204" pitchFamily="34" charset="0"/>
              </a:rPr>
              <a:t> mental health (2023) says Being mentally healthy during childhood means reaching developmental and emotional milestones and learning healthy social skills and how to cope when there are problems Mentally healthy children have a positive quality of life and can function well at home, in school, and in their communities. Mental disorders among children are described as serious changes in the way children typically learn, behave, or handle their emotions, which cause distress and problems getting through the day. Many children occasionally experience fears and worries or display disruptive behaviours. If symptoms are serious and persistent and interfere with school, home, or play activities, the child may be diagnosed with a mental disorder. The quality of the environment where children and adolescents grow up shapes their well-being and development. Early negative experiences in homes, schools, or digital spaces, such as exposure to violence, the mental illness of a parent or other caregiver, bullying and poverty, it could increase the risk of getting mental illnesses. As early experiences shape the development of the brain, they also lay the foundations of  </a:t>
            </a:r>
            <a:r>
              <a:rPr lang="en-GB" sz="1050" dirty="0">
                <a:solidFill>
                  <a:srgbClr val="000000"/>
                </a:solidFill>
                <a:effectLst/>
                <a:highlight>
                  <a:srgbClr val="FFFFFF"/>
                </a:highlight>
                <a:latin typeface="Arial" panose="020B0604020202020204" pitchFamily="34" charset="0"/>
                <a:ea typeface="Aptos" panose="020B0004020202020204" pitchFamily="34" charset="0"/>
              </a:rPr>
              <a:t>sound mental health Disruptions to this developmental process can impair a child's capacities for learning and relating to others — with lifelong implications.  Good mental health helps them grow and develop the resilience to cope with whatever life throws at them and grow into a happy healthy adult. Education.gov (November 2023) believed that Throughout the EYFS, children are still learning to self-regulate You should therefore be supportive of them when they experience all kinds of emotions. This includes a heightened emotional state where they are not able to manage their emotions or </a:t>
            </a:r>
            <a:r>
              <a:rPr lang="en-GB" sz="1050" dirty="0">
                <a:effectLst/>
                <a:highlight>
                  <a:srgbClr val="FFFFFF"/>
                </a:highlight>
                <a:latin typeface="Arial" panose="020B0604020202020204" pitchFamily="34" charset="0"/>
                <a:ea typeface="Aptos" panose="020B0004020202020204" pitchFamily="34" charset="0"/>
              </a:rPr>
              <a:t>behaviour. There is a number of things that can cause mental health in children some of these barnados.org (2023) state include </a:t>
            </a:r>
            <a:r>
              <a:rPr lang="en-GB" sz="1050" kern="0" dirty="0">
                <a:effectLst/>
                <a:latin typeface="Arial" panose="020B0604020202020204" pitchFamily="34" charset="0"/>
                <a:ea typeface="Times New Roman" panose="02020603050405020304" pitchFamily="18" charset="0"/>
              </a:rPr>
              <a:t>Covid-19 pandemic:</a:t>
            </a:r>
            <a:r>
              <a:rPr lang="en-GB" sz="1050" b="1" kern="0" dirty="0">
                <a:effectLst/>
                <a:latin typeface="Arial" panose="020B0604020202020204" pitchFamily="34" charset="0"/>
                <a:ea typeface="Times New Roman" panose="02020603050405020304" pitchFamily="18" charset="0"/>
              </a:rPr>
              <a:t> </a:t>
            </a:r>
            <a:r>
              <a:rPr lang="en-GB" sz="1050" kern="0" dirty="0">
                <a:effectLst/>
                <a:latin typeface="Arial" panose="020B0604020202020204" pitchFamily="34" charset="0"/>
                <a:ea typeface="Times New Roman" panose="02020603050405020304" pitchFamily="18" charset="0"/>
              </a:rPr>
              <a:t>The lack of routine and social isolation which the pandemic brought with it still impacts the everyday lives of children in many ways. They were thrown into a huge period of uncertainty. This led to an undeniable spike in poor mental health. Now, </a:t>
            </a:r>
            <a:r>
              <a:rPr lang="en-GB" sz="1050" strike="noStrike" kern="0" dirty="0">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one in six children</a:t>
            </a:r>
            <a:r>
              <a:rPr lang="en-GB" sz="1050" kern="0" dirty="0">
                <a:effectLst/>
                <a:latin typeface="Arial" panose="020B0604020202020204" pitchFamily="34" charset="0"/>
                <a:ea typeface="Times New Roman" panose="02020603050405020304" pitchFamily="18" charset="0"/>
              </a:rPr>
              <a:t> or young people will experience a mental health condition, instead of one in nine before the pandemic. </a:t>
            </a:r>
            <a:r>
              <a:rPr lang="en-GB" sz="1050" dirty="0">
                <a:effectLst/>
                <a:highlight>
                  <a:srgbClr val="FFFFFF"/>
                </a:highlight>
                <a:latin typeface="Arial" panose="020B0604020202020204" pitchFamily="34" charset="0"/>
                <a:ea typeface="Aptos" panose="020B0004020202020204" pitchFamily="34" charset="0"/>
              </a:rPr>
              <a:t>The cost-of-living crisis: </a:t>
            </a:r>
            <a:r>
              <a:rPr lang="en-GB" sz="1050" strike="noStrike" dirty="0">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More than one in four children in the UK today live in poverty</a:t>
            </a:r>
            <a:r>
              <a:rPr lang="en-GB" sz="1050" dirty="0">
                <a:effectLst/>
                <a:highlight>
                  <a:srgbClr val="FFFFFF"/>
                </a:highlight>
                <a:latin typeface="Arial" panose="020B0604020202020204" pitchFamily="34" charset="0"/>
                <a:ea typeface="Aptos" panose="020B0004020202020204" pitchFamily="34" charset="0"/>
              </a:rPr>
              <a:t>, which is a shocking truth. That means millions of children are growing up in cold homes with empty tummies which, of course, takes its toll on their mental health. A </a:t>
            </a:r>
            <a:r>
              <a:rPr lang="en-GB" sz="1050" strike="noStrike" dirty="0">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recent Barnardo’s survey</a:t>
            </a:r>
            <a:r>
              <a:rPr lang="en-GB" sz="1050" dirty="0">
                <a:effectLst/>
                <a:highlight>
                  <a:srgbClr val="FFFFFF"/>
                </a:highlight>
                <a:latin typeface="Arial" panose="020B0604020202020204" pitchFamily="34" charset="0"/>
                <a:ea typeface="Aptos" panose="020B0004020202020204" pitchFamily="34" charset="0"/>
              </a:rPr>
              <a:t> found that one in three parents said their child’s mental health had worsened in recent months during the cost-of-living crisis. Nspcc (2024) states </a:t>
            </a:r>
            <a:r>
              <a:rPr lang="en-GB" sz="1050" kern="0" spc="-5" dirty="0">
                <a:effectLst/>
                <a:latin typeface="Arial" panose="020B0604020202020204" pitchFamily="34" charset="0"/>
                <a:ea typeface="Times New Roman" panose="02020603050405020304" pitchFamily="18" charset="0"/>
              </a:rPr>
              <a:t>It can be hard for adults to recognise when a child needs support with mental health issues. And it can be difficult for young people to speak out about the challenges they're facing so, it's crucial that anyone who works or volunteers with children is able to recognise the signs that a child may be struggling with their mental health. And that they know how to take appropriate action to support children and young people in getting the help they need</a:t>
            </a:r>
            <a:r>
              <a:rPr lang="en-GB" sz="1050" u="sng" kern="0" spc="-5" dirty="0">
                <a:effectLst/>
                <a:latin typeface="Arial" panose="020B0604020202020204" pitchFamily="34" charset="0"/>
                <a:ea typeface="Times New Roman" panose="02020603050405020304" pitchFamily="18" charset="0"/>
              </a:rPr>
              <a:t>. </a:t>
            </a:r>
            <a:endParaRPr lang="en-GB" sz="1050" u="sng"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94869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CFC10C-F694-D2B1-39F1-D7A70C438E35}"/>
              </a:ext>
            </a:extLst>
          </p:cNvPr>
          <p:cNvSpPr txBox="1"/>
          <p:nvPr/>
        </p:nvSpPr>
        <p:spPr>
          <a:xfrm>
            <a:off x="0" y="173736"/>
            <a:ext cx="11457432" cy="5585440"/>
          </a:xfrm>
          <a:prstGeom prst="rect">
            <a:avLst/>
          </a:prstGeom>
          <a:noFill/>
        </p:spPr>
        <p:txBody>
          <a:bodyPr wrap="square" rtlCol="0">
            <a:spAutoFit/>
          </a:bodyPr>
          <a:lstStyle/>
          <a:p>
            <a:pPr marL="228600" algn="just">
              <a:lnSpc>
                <a:spcPct val="107000"/>
              </a:lnSpc>
              <a:spcAft>
                <a:spcPts val="800"/>
              </a:spcAft>
            </a:pPr>
            <a:r>
              <a:rPr lang="en-GB" sz="1050" kern="0" spc="-5" dirty="0">
                <a:solidFill>
                  <a:srgbClr val="000000"/>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Ways that practitioners and parents can help the children and young people be there to listen regularly check in with the child ask how they are feeling which gets them used to talking about their feelings and never jump in let them fully express themselves. Stay involved with them showing interest in their life and what they enjoy doing which will make easier for the adult to spot if something that is up and when they’re not feeling their normal way. Pay attention to how the child is feeling or behaving and try to help them work through the difficulties they are going through. It may not be easy facing challenging behaviour but try to always reassure them and understand what they are feeling and why</a:t>
            </a:r>
            <a:r>
              <a:rPr lang="en-GB" sz="1050" kern="100" dirty="0">
                <a:solidFill>
                  <a:srgbClr val="000000"/>
                </a:solidFill>
                <a:effectLst/>
                <a:highlight>
                  <a:srgbClr val="FFFCE2"/>
                </a:highlight>
                <a:latin typeface="Arial" panose="020B0604020202020204" pitchFamily="34" charset="0"/>
                <a:ea typeface="Aptos" panose="020B0004020202020204" pitchFamily="34" charset="0"/>
                <a:cs typeface="Times New Roman" panose="02020603050405020304" pitchFamily="18" charset="0"/>
              </a:rPr>
              <a:t>.</a:t>
            </a:r>
            <a:r>
              <a:rPr lang="en-GB" sz="105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Try to have a structure around a regular routines especially eating healthy and regular exercise. A good night sleep is also important so set a fixed time for going to bed and get up certain time. Listening to and valuing what they say makes them feel valued. Consider how to help them work through their emotions in constructive ways. Staying active can have positive effects on mental health. It can reduce stress, anxiety and other mental health issues, and increase self-esteem. </a:t>
            </a:r>
            <a:r>
              <a:rPr lang="en-GB" sz="1050" kern="100" dirty="0">
                <a:solidFill>
                  <a:srgbClr val="0B0C0C"/>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Helping children to find words to name their feelings teaches them to understand and accept different emotions. You could also ask the child to think about how their emotions are impacting their body physically. This could be done by an activity or even a book the colour monster is fab as discusses colours and how children express them with feelings and the follow up activity could be to have a few boxes and get a face and put them into which box are they feeling and if they say they are sad or angry then ask why and talk about it with them. Childcare practitioners must Remember that it is normal for all children to be fearful or anxious from time to time. However, children may need help if they often experience overwhelming anxiety which interferes with their daily life. Once the adult has listened to how the child is thinking and feeling, practitioners could suggest a different way of looking at a worry. adults can also offer potential solutions to help. Practitioners can apply Maslow’s hierarchy of needs to certain situations in early years with mental health such as take a moment to assess the situation and look if all needs are being met in that child’s or young person's life, if the nursery staff cannot help look to seeking further help or advice from someone higher than the person dealing with the situation, make sure the child has a wide range of support network around them and knows it has a sense or belonging further that support network try suggest some clubs for the parent the child can attend like dance gymnastics so they can build up their confidence </a:t>
            </a:r>
            <a:r>
              <a:rPr lang="en-GB" sz="105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Maslow’s' Hierarchy is not a one-size-fits-all model. Individuals have unique needs and priorities. Nonetheless, understanding these fundamental human needs and their connection to mental health can be a valuable tool in fostering a happier and healthier life. BBC bitesize (no date) states Keeping children active can help because when</a:t>
            </a:r>
            <a:r>
              <a:rPr lang="en-GB" sz="1050" kern="100" dirty="0">
                <a:solidFill>
                  <a:srgbClr val="141414"/>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the weather is bad, or if we have to stay indoors for whatever reason - it is hard to get outside and move around, but we still need to keep active. When we move our bodies, it has a positive effect on how our brain works, as the brain starts releasing chemicals that make us feel good. Taking care of yourself helps by eating good and it’s a great way for the children to help their parents or carers and would be a good way to have a talk while the child is actively engaged in an activity. Place2be (no date) believe that if you </a:t>
            </a:r>
            <a:r>
              <a:rPr lang="en-GB" sz="1050" kern="0" dirty="0">
                <a:solidFill>
                  <a:srgbClr val="484746"/>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Play together – Play helps them to be curious, learn new things, solve problems and express feelings without words. Be a role model – Show how you cope with difficult feelings and look after yourself.</a:t>
            </a:r>
            <a:r>
              <a:rPr lang="en-GB" sz="1050" kern="100" dirty="0">
                <a:solidFill>
                  <a:srgbClr val="0B0C0C"/>
                </a:solidFill>
                <a:effectLst/>
                <a:highlight>
                  <a:srgbClr val="FFFFFF"/>
                </a:highlight>
                <a:latin typeface="Segoe UI" panose="020B0502040204020203" pitchFamily="34" charset="0"/>
                <a:ea typeface="Aptos" panose="020B0004020202020204" pitchFamily="34" charset="0"/>
                <a:cs typeface="Times New Roman" panose="02020603050405020304" pitchFamily="18" charset="0"/>
              </a:rPr>
              <a:t> </a:t>
            </a:r>
            <a:r>
              <a:rPr lang="en-GB" sz="1050" kern="100" dirty="0">
                <a:solidFill>
                  <a:srgbClr val="0B0C0C"/>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Throughout the EYFS, children are still learning to self-regulate. You should therefore be supportive of them when they experience all kinds of emotions. This includes a heightened emotional state where they are not able to manage their emotions or behaviour. You should also try to understand what the underlying cause of the emotion or behaviour might be. UNICEF (no date) state that</a:t>
            </a:r>
            <a:r>
              <a:rPr lang="en-GB" sz="1050" kern="0" dirty="0">
                <a:solidFill>
                  <a:srgbClr val="484746"/>
                </a:solidFill>
                <a:effectLst/>
                <a:highlight>
                  <a:srgbClr val="FFFFFF"/>
                </a:highlight>
                <a:latin typeface="Arial" panose="020B0604020202020204" pitchFamily="34" charset="0"/>
                <a:ea typeface="Times New Roman" panose="02020603050405020304" pitchFamily="18" charset="0"/>
                <a:cs typeface="Times New Roman" panose="02020603050405020304" pitchFamily="18" charset="0"/>
              </a:rPr>
              <a:t> </a:t>
            </a:r>
            <a:r>
              <a:rPr lang="en-GB" sz="1050" kern="100" dirty="0">
                <a:solidFill>
                  <a:srgbClr val="333333"/>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Play is how young children learn and make sense of the world around them. While they are having fun, they are working on critical parts of their development like building motor, cognitive, social and emotional skills. But the power of play extends beyond early learning: it also plays a key role in building your child’s mental health that’s why its so important never to interrupt a child’s play as they could be expressing their feelings and not just playing and maybe the only, we they can express how they feel. The support available has increased over the last few years with the increase of mental health some of the support is seeing medical professionals who can refer if needed to CAMHS which stands for</a:t>
            </a:r>
            <a:r>
              <a:rPr lang="en-GB" sz="1050" kern="100" dirty="0">
                <a:solidFill>
                  <a:srgbClr val="202124"/>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stands for </a:t>
            </a:r>
            <a:r>
              <a:rPr lang="en-GB" sz="1050" kern="100" dirty="0">
                <a:solidFill>
                  <a:srgbClr val="040C28"/>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Child and Adolescent Mental Health Services</a:t>
            </a:r>
            <a:r>
              <a:rPr lang="en-GB" sz="1050" kern="100" dirty="0">
                <a:solidFill>
                  <a:srgbClr val="202124"/>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The Community Child and Adolescent Mental Health Service (CAMHS) teams offer specialist mental and emotional health support to children, young people (age 0-18 years) and their families they will see the child regularly for sessions and get the child to open up if through art play or other means. Then there is of Nspcc and place2be and Barnardo’s who supports young children and will talk to them through the hard times.</a:t>
            </a:r>
            <a:endParaRPr lang="en-GB" sz="105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algn="just">
              <a:lnSpc>
                <a:spcPts val="1800"/>
              </a:lnSpc>
              <a:spcAft>
                <a:spcPts val="1500"/>
              </a:spcAft>
            </a:pPr>
            <a:r>
              <a:rPr lang="en-GB" sz="1050" kern="100" dirty="0">
                <a:solidFill>
                  <a:srgbClr val="141414"/>
                </a:solidFill>
                <a:effectLst/>
                <a:highlight>
                  <a:srgbClr val="FFFFFF"/>
                </a:highlight>
                <a:latin typeface="Arial" panose="020B0604020202020204" pitchFamily="34" charset="0"/>
                <a:ea typeface="Aptos" panose="020B0004020202020204" pitchFamily="34" charset="0"/>
              </a:rPr>
              <a:t>     Thank you for listening.</a:t>
            </a:r>
            <a:r>
              <a:rPr lang="en-GB" sz="1050" kern="100" dirty="0">
                <a:solidFill>
                  <a:srgbClr val="040C28"/>
                </a:solidFill>
                <a:effectLst/>
                <a:latin typeface="Arial" panose="020B0604020202020204" pitchFamily="34" charset="0"/>
                <a:ea typeface="Aptos" panose="020B0004020202020204" pitchFamily="34" charset="0"/>
              </a:rPr>
              <a:t> </a:t>
            </a:r>
            <a:endParaRPr lang="en-GB" sz="1050" kern="100" dirty="0">
              <a:effectLst/>
              <a:latin typeface="Times New Roman" panose="02020603050405020304" pitchFamily="18" charset="0"/>
              <a:ea typeface="Aptos" panose="020B0004020202020204" pitchFamily="34" charset="0"/>
            </a:endParaRPr>
          </a:p>
        </p:txBody>
      </p:sp>
    </p:spTree>
    <p:extLst>
      <p:ext uri="{BB962C8B-B14F-4D97-AF65-F5344CB8AC3E}">
        <p14:creationId xmlns:p14="http://schemas.microsoft.com/office/powerpoint/2010/main" val="1570008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481EA8-7F63-E6D5-AE07-647D486BA126}"/>
              </a:ext>
            </a:extLst>
          </p:cNvPr>
          <p:cNvSpPr txBox="1"/>
          <p:nvPr/>
        </p:nvSpPr>
        <p:spPr>
          <a:xfrm>
            <a:off x="164243" y="114096"/>
            <a:ext cx="11863513" cy="7309693"/>
          </a:xfrm>
          <a:prstGeom prst="rect">
            <a:avLst/>
          </a:prstGeom>
          <a:noFill/>
        </p:spPr>
        <p:txBody>
          <a:bodyPr wrap="square" rtlCol="0">
            <a:spAutoFit/>
          </a:bodyPr>
          <a:lstStyle/>
          <a:p>
            <a:r>
              <a:rPr lang="en-GB" u="sng" dirty="0">
                <a:latin typeface="ADLaM Display" panose="02010000000000000000" pitchFamily="2" charset="0"/>
                <a:ea typeface="ADLaM Display" panose="02010000000000000000" pitchFamily="2" charset="0"/>
                <a:cs typeface="ADLaM Display" panose="02010000000000000000" pitchFamily="2" charset="0"/>
              </a:rPr>
              <a:t> poster References:</a:t>
            </a:r>
          </a:p>
          <a:p>
            <a:r>
              <a:rPr lang="en-GB" sz="1100" dirty="0">
                <a:latin typeface="ADLaM Display" panose="02010000000000000000" pitchFamily="2" charset="0"/>
                <a:ea typeface="ADLaM Display" panose="02010000000000000000" pitchFamily="2" charset="0"/>
                <a:cs typeface="ADLaM Display" panose="02010000000000000000" pitchFamily="2" charset="0"/>
              </a:rPr>
              <a:t>Bronfenbrenner,(1971) </a:t>
            </a:r>
            <a:r>
              <a:rPr lang="en-GB" sz="1100" dirty="0">
                <a:latin typeface="ADLaM Display" panose="02010000000000000000" pitchFamily="2" charset="0"/>
                <a:ea typeface="ADLaM Display" panose="02010000000000000000" pitchFamily="2" charset="0"/>
                <a:cs typeface="ADLaM Display" panose="02010000000000000000" pitchFamily="2" charset="0"/>
                <a:hlinkClick r:id="rId2"/>
              </a:rPr>
              <a:t>https://usq.pressbooks.pub/wellbeingineducationalcontexts/chapter/ecological-and-contextual-analysis-of-wellbeing-in-your-context/#:~:text=Bronfenbrenner%20defined%20this%20as%20an,their%20needs%20and%20their%20wellbeing</a:t>
            </a:r>
            <a:r>
              <a:rPr lang="en-GB" sz="1100" dirty="0">
                <a:latin typeface="ADLaM Display" panose="02010000000000000000" pitchFamily="2" charset="0"/>
                <a:ea typeface="ADLaM Display" panose="02010000000000000000" pitchFamily="2" charset="0"/>
                <a:cs typeface="ADLaM Display" panose="02010000000000000000" pitchFamily="2" charset="0"/>
              </a:rPr>
              <a:t>.   (accessed 9</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th</a:t>
            </a:r>
            <a:r>
              <a:rPr lang="en-GB" sz="1100" dirty="0">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dirty="0">
                <a:latin typeface="ADLaM Display" panose="02010000000000000000" pitchFamily="2" charset="0"/>
                <a:ea typeface="ADLaM Display" panose="02010000000000000000" pitchFamily="2" charset="0"/>
                <a:cs typeface="ADLaM Display" panose="02010000000000000000" pitchFamily="2" charset="0"/>
              </a:rPr>
              <a:t>Cambridge dictionary, (no date) </a:t>
            </a:r>
            <a:r>
              <a:rPr lang="en-GB" sz="1100" dirty="0">
                <a:latin typeface="ADLaM Display" panose="02010000000000000000" pitchFamily="2" charset="0"/>
                <a:ea typeface="ADLaM Display" panose="02010000000000000000" pitchFamily="2" charset="0"/>
                <a:cs typeface="ADLaM Display" panose="02010000000000000000" pitchFamily="2" charset="0"/>
                <a:hlinkClick r:id="rId3"/>
              </a:rPr>
              <a:t>https://dictionary.cambridge.org/dictionary/english/well-being</a:t>
            </a:r>
            <a:r>
              <a:rPr lang="en-GB" sz="1100" dirty="0">
                <a:latin typeface="ADLaM Display" panose="02010000000000000000" pitchFamily="2" charset="0"/>
                <a:ea typeface="ADLaM Display" panose="02010000000000000000" pitchFamily="2" charset="0"/>
                <a:cs typeface="ADLaM Display" panose="02010000000000000000" pitchFamily="2" charset="0"/>
              </a:rPr>
              <a:t>  (accessed 2</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nd</a:t>
            </a:r>
            <a:r>
              <a:rPr lang="en-GB" sz="1100" dirty="0">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dirty="0">
                <a:latin typeface="ADLaM Display" panose="02010000000000000000" pitchFamily="2" charset="0"/>
                <a:ea typeface="ADLaM Display" panose="02010000000000000000" pitchFamily="2" charset="0"/>
                <a:cs typeface="ADLaM Display" panose="02010000000000000000" pitchFamily="2" charset="0"/>
              </a:rPr>
              <a:t>Dahlgren and whitehead rainbow model, (20</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th</a:t>
            </a:r>
            <a:r>
              <a:rPr lang="en-GB" sz="1100" dirty="0">
                <a:latin typeface="ADLaM Display" panose="02010000000000000000" pitchFamily="2" charset="0"/>
                <a:ea typeface="ADLaM Display" panose="02010000000000000000" pitchFamily="2" charset="0"/>
                <a:cs typeface="ADLaM Display" panose="02010000000000000000" pitchFamily="2" charset="0"/>
              </a:rPr>
              <a:t> December 2021) </a:t>
            </a:r>
            <a:r>
              <a:rPr lang="en-GB" sz="1100" dirty="0">
                <a:latin typeface="ADLaM Display" panose="02010000000000000000" pitchFamily="2" charset="0"/>
                <a:ea typeface="ADLaM Display" panose="02010000000000000000" pitchFamily="2" charset="0"/>
                <a:cs typeface="ADLaM Display" panose="02010000000000000000" pitchFamily="2" charset="0"/>
                <a:hlinkClick r:id="rId4"/>
              </a:rPr>
              <a:t>https://www.pslhub.org/learn/improving-patient-safety/health-inequalities/the-dahlgren-whitehead-rainbow-1991-r5870/</a:t>
            </a:r>
            <a:r>
              <a:rPr lang="en-GB" sz="1100" dirty="0">
                <a:latin typeface="ADLaM Display" panose="02010000000000000000" pitchFamily="2" charset="0"/>
                <a:ea typeface="ADLaM Display" panose="02010000000000000000" pitchFamily="2" charset="0"/>
                <a:cs typeface="ADLaM Display" panose="02010000000000000000" pitchFamily="2" charset="0"/>
              </a:rPr>
              <a:t>   (accessed 6</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th</a:t>
            </a:r>
            <a:r>
              <a:rPr lang="en-GB" sz="1100" dirty="0">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dirty="0">
                <a:latin typeface="ADLaM Display" panose="02010000000000000000" pitchFamily="2" charset="0"/>
                <a:ea typeface="ADLaM Display" panose="02010000000000000000" pitchFamily="2" charset="0"/>
                <a:cs typeface="ADLaM Display" panose="02010000000000000000" pitchFamily="2" charset="0"/>
              </a:rPr>
              <a:t>Department of education, (25</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th</a:t>
            </a:r>
            <a:r>
              <a:rPr lang="en-GB" sz="1100" dirty="0">
                <a:latin typeface="ADLaM Display" panose="02010000000000000000" pitchFamily="2" charset="0"/>
                <a:ea typeface="ADLaM Display" panose="02010000000000000000" pitchFamily="2" charset="0"/>
                <a:cs typeface="ADLaM Display" panose="02010000000000000000" pitchFamily="2" charset="0"/>
              </a:rPr>
              <a:t> April 2024) </a:t>
            </a:r>
            <a:r>
              <a:rPr lang="en-GB" sz="1100" dirty="0">
                <a:latin typeface="ADLaM Display" panose="02010000000000000000" pitchFamily="2" charset="0"/>
                <a:ea typeface="ADLaM Display" panose="02010000000000000000" pitchFamily="2" charset="0"/>
                <a:cs typeface="ADLaM Display" panose="02010000000000000000" pitchFamily="2" charset="0"/>
                <a:hlinkClick r:id="rId5"/>
              </a:rPr>
              <a:t>https://help-for-early-years-providers.education.gov.uk/health-and-wellbeing/mental-health-for-early-years-children</a:t>
            </a:r>
            <a:r>
              <a:rPr lang="en-GB" sz="1100" dirty="0">
                <a:latin typeface="ADLaM Display" panose="02010000000000000000" pitchFamily="2" charset="0"/>
                <a:ea typeface="ADLaM Display" panose="02010000000000000000" pitchFamily="2" charset="0"/>
                <a:cs typeface="ADLaM Display" panose="02010000000000000000" pitchFamily="2" charset="0"/>
              </a:rPr>
              <a:t>  (accessed 2</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nd</a:t>
            </a:r>
            <a:r>
              <a:rPr lang="en-GB" sz="1100" dirty="0">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dirty="0">
                <a:latin typeface="ADLaM Display" panose="02010000000000000000" pitchFamily="2" charset="0"/>
                <a:ea typeface="ADLaM Display" panose="02010000000000000000" pitchFamily="2" charset="0"/>
                <a:cs typeface="ADLaM Display" panose="02010000000000000000" pitchFamily="2" charset="0"/>
              </a:rPr>
              <a:t>Department of health,(no date)  </a:t>
            </a:r>
          </a:p>
          <a:p>
            <a:r>
              <a:rPr lang="en-GB" sz="1100" dirty="0">
                <a:latin typeface="ADLaM Display" panose="02010000000000000000" pitchFamily="2" charset="0"/>
                <a:ea typeface="ADLaM Display" panose="02010000000000000000" pitchFamily="2" charset="0"/>
                <a:cs typeface="ADLaM Display" panose="02010000000000000000" pitchFamily="2" charset="0"/>
                <a:hlinkClick r:id="rId6"/>
              </a:rPr>
              <a:t>https://assets.publishing.service.gov.uk/media/5a7baa00ed915d4147621d62/The_relationship_between_wellbeing_and_health.pdf</a:t>
            </a:r>
            <a:r>
              <a:rPr lang="en-GB" sz="1100" dirty="0">
                <a:latin typeface="ADLaM Display" panose="02010000000000000000" pitchFamily="2" charset="0"/>
                <a:ea typeface="ADLaM Display" panose="02010000000000000000" pitchFamily="2" charset="0"/>
                <a:cs typeface="ADLaM Display" panose="02010000000000000000" pitchFamily="2" charset="0"/>
              </a:rPr>
              <a:t> (accessed 31st May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dirty="0">
                <a:latin typeface="ADLaM Display" panose="02010000000000000000" pitchFamily="2" charset="0"/>
                <a:ea typeface="ADLaM Display" panose="02010000000000000000" pitchFamily="2" charset="0"/>
                <a:cs typeface="ADLaM Display" panose="02010000000000000000" pitchFamily="2" charset="0"/>
              </a:rPr>
              <a:t>Department of health, (no date) b </a:t>
            </a:r>
            <a:r>
              <a:rPr lang="en-GB" sz="1100" dirty="0">
                <a:latin typeface="ADLaM Display" panose="02010000000000000000" pitchFamily="2" charset="0"/>
                <a:ea typeface="ADLaM Display" panose="02010000000000000000" pitchFamily="2" charset="0"/>
                <a:cs typeface="ADLaM Display" panose="02010000000000000000" pitchFamily="2" charset="0"/>
                <a:hlinkClick r:id="rId6"/>
              </a:rPr>
              <a:t>https://assets.publishing.service.gov.uk/media/5a7baa00ed915d4147621d62/The_relationship_between_wellbeing_and_health.pdf</a:t>
            </a:r>
            <a:r>
              <a:rPr lang="en-GB" sz="1100" dirty="0">
                <a:latin typeface="ADLaM Display" panose="02010000000000000000" pitchFamily="2" charset="0"/>
                <a:ea typeface="ADLaM Display" panose="02010000000000000000" pitchFamily="2" charset="0"/>
                <a:cs typeface="ADLaM Display" panose="02010000000000000000" pitchFamily="2" charset="0"/>
              </a:rPr>
              <a:t>  (accessed 9</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th</a:t>
            </a:r>
            <a:r>
              <a:rPr lang="en-GB" sz="1100" dirty="0">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dirty="0">
                <a:latin typeface="ADLaM Display" panose="02010000000000000000" pitchFamily="2" charset="0"/>
                <a:ea typeface="ADLaM Display" panose="02010000000000000000" pitchFamily="2" charset="0"/>
                <a:cs typeface="ADLaM Display" panose="02010000000000000000" pitchFamily="2" charset="0"/>
              </a:rPr>
              <a:t>Early years matters,(no date) </a:t>
            </a:r>
            <a:r>
              <a:rPr lang="en-GB" sz="1100" dirty="0">
                <a:latin typeface="ADLaM Display" panose="02010000000000000000" pitchFamily="2" charset="0"/>
                <a:ea typeface="ADLaM Display" panose="02010000000000000000" pitchFamily="2" charset="0"/>
                <a:cs typeface="ADLaM Display" panose="02010000000000000000" pitchFamily="2" charset="0"/>
                <a:hlinkClick r:id="rId7"/>
              </a:rPr>
              <a:t>https://www.earlyyearsmatters.co.uk/eyfs/positive-relationships/</a:t>
            </a:r>
            <a:r>
              <a:rPr lang="en-GB" sz="1100" dirty="0">
                <a:latin typeface="ADLaM Display" panose="02010000000000000000" pitchFamily="2" charset="0"/>
                <a:ea typeface="ADLaM Display" panose="02010000000000000000" pitchFamily="2" charset="0"/>
                <a:cs typeface="ADLaM Display" panose="02010000000000000000" pitchFamily="2" charset="0"/>
              </a:rPr>
              <a:t>  (accessed 1</a:t>
            </a:r>
            <a:r>
              <a:rPr lang="en-GB" sz="1100" baseline="30000" dirty="0">
                <a:latin typeface="ADLaM Display" panose="02010000000000000000" pitchFamily="2" charset="0"/>
                <a:ea typeface="ADLaM Display" panose="02010000000000000000" pitchFamily="2" charset="0"/>
                <a:cs typeface="ADLaM Display" panose="02010000000000000000" pitchFamily="2" charset="0"/>
              </a:rPr>
              <a:t>st</a:t>
            </a:r>
            <a:r>
              <a:rPr lang="en-GB" sz="1100" dirty="0">
                <a:latin typeface="ADLaM Display" panose="02010000000000000000" pitchFamily="2" charset="0"/>
                <a:ea typeface="ADLaM Display" panose="02010000000000000000" pitchFamily="2" charset="0"/>
                <a:cs typeface="ADLaM Display" panose="02010000000000000000" pitchFamily="2" charset="0"/>
              </a:rPr>
              <a:t> June)</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Harmony learning, (no date) </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8"/>
              </a:rPr>
              <a:t>https://harmonylearning.com.au/why-holistic-learning-is-especially-effective/#:~:text=Because%20holistic%20learning%20is%20focused,the%20most%20impact%20for%20them</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2</a:t>
            </a:r>
            <a:r>
              <a:rPr lang="en-GB" sz="1100" b="0" i="0" baseline="3000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nd</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Lancashire council,( June 2020) </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9"/>
              </a:rPr>
              <a:t>https://www.lancashire.gov.uk/media/917497/eyfs-early-years-and-wellbeing-june-2020.pdf</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 accessed 6</a:t>
            </a:r>
            <a:r>
              <a:rPr lang="en-GB" sz="1100" b="0" i="0" baseline="3000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th</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r>
              <a:rPr lang="en-GB" sz="1100" dirty="0">
                <a:latin typeface="ADLaM Display" panose="02010000000000000000" pitchFamily="2" charset="0"/>
                <a:ea typeface="ADLaM Display" panose="02010000000000000000" pitchFamily="2" charset="0"/>
                <a:cs typeface="ADLaM Display" panose="02010000000000000000" pitchFamily="2" charset="0"/>
              </a:rPr>
              <a:t>LinkedIn, (</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October 30, 2017) </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10"/>
              </a:rPr>
              <a:t>https://www.linkedin.com/pulse/relationship-between-health-well-being-fabiana-memmolo/</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31</a:t>
            </a:r>
            <a:r>
              <a:rPr lang="en-GB" sz="1100" b="0" i="0" baseline="3000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st</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May 2024)</a:t>
            </a:r>
          </a:p>
          <a:p>
            <a:endPar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Mind.org, (no date) </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11"/>
              </a:rPr>
              <a:t>https://www.mind.org.uk/workplace/mental-health-at-work/five-ways-to-wellbeing/</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9</a:t>
            </a:r>
            <a:r>
              <a:rPr lang="en-GB" sz="1100" baseline="300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th</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a:t>
            </a:r>
          </a:p>
          <a:p>
            <a:endPar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Maslow’s hierarchy of needs image , (November 2022) </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12"/>
              </a:rPr>
              <a:t>https://www.psychologytoday.com/gb/blog/the-cube/202211/maslows-hierarchy-needs-explains-the-midterm-elections</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1</a:t>
            </a:r>
            <a:r>
              <a:rPr lang="en-GB" sz="1100" baseline="300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st</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NHS England,(no date) </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13"/>
              </a:rPr>
              <a:t>https://www.england.nhs.uk/supporting-our-nhs-people/health-and-wellbeing-programmes/nhs-health-and-wellbeing-framework/elements-of-health-and-wellbeing/improving-personal-health-and-wellbeing/</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9</a:t>
            </a:r>
            <a:r>
              <a:rPr lang="en-GB" sz="1100" baseline="300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th</a:t>
            </a:r>
            <a:r>
              <a:rPr lang="en-GB" sz="11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NHS Wales, (May 2024) </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14"/>
              </a:rPr>
              <a:t>https://111.wales.nhs.uk/encyclopaedia/m/article/mentalhealthandwellbeing/#:~:text=Mental%20health%20is%20about%20how,as%20schizophrenia%20or%20bipolar%20disorder</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1</a:t>
            </a:r>
            <a:r>
              <a:rPr lang="en-GB" sz="1100" b="0" i="0" baseline="3000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st</a:t>
            </a:r>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a:t>
            </a:r>
          </a:p>
          <a:p>
            <a:r>
              <a:rPr lang="en-GB" sz="110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2024)</a:t>
            </a: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a:p>
            <a:endParaRPr lang="en-GB" sz="1100" dirty="0">
              <a:latin typeface="ADLaM Display" panose="02010000000000000000"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2462094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1A7FB54-FB6E-BC1C-DDC2-C56D166EE13C}"/>
              </a:ext>
            </a:extLst>
          </p:cNvPr>
          <p:cNvSpPr txBox="1"/>
          <p:nvPr/>
        </p:nvSpPr>
        <p:spPr>
          <a:xfrm>
            <a:off x="389614" y="365760"/>
            <a:ext cx="11537343" cy="3893374"/>
          </a:xfrm>
          <a:prstGeom prst="rect">
            <a:avLst/>
          </a:prstGeom>
          <a:noFill/>
        </p:spPr>
        <p:txBody>
          <a:bodyPr wrap="square" rtlCol="0">
            <a:spAutoFit/>
          </a:bodyPr>
          <a:lstStyle/>
          <a:p>
            <a:r>
              <a:rPr lang="en-GB" sz="1600" u="sng" dirty="0">
                <a:latin typeface="Arial" panose="020B0604020202020204" pitchFamily="34" charset="0"/>
                <a:cs typeface="Arial" panose="020B0604020202020204" pitchFamily="34" charset="0"/>
              </a:rPr>
              <a:t>poster Reference list</a:t>
            </a:r>
          </a:p>
          <a:p>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Oxford dictionary, (2014) </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2"/>
              </a:rPr>
              <a:t>https://www.oed.com/dictionary/well-being_n</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2</a:t>
            </a:r>
            <a:r>
              <a:rPr lang="en-GB" sz="1050" b="0" i="0" baseline="3000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nd</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altLang="en-US" sz="1050" b="1" noProof="1">
                <a:latin typeface="Arial" panose="020B0604020202020204" pitchFamily="34" charset="0"/>
                <a:cs typeface="Arial" panose="020B0604020202020204" pitchFamily="34" charset="0"/>
              </a:rPr>
              <a:t>Roberts, R. (2010) </a:t>
            </a:r>
            <a:r>
              <a:rPr lang="en-GB" altLang="en-US" sz="1050" b="1" i="1" noProof="1">
                <a:latin typeface="Arial" panose="020B0604020202020204" pitchFamily="34" charset="0"/>
                <a:cs typeface="Arial" panose="020B0604020202020204" pitchFamily="34" charset="0"/>
              </a:rPr>
              <a:t>Wellbeing from Birth</a:t>
            </a:r>
            <a:r>
              <a:rPr lang="en-GB" altLang="en-US" sz="1050" b="1" noProof="1">
                <a:latin typeface="Arial" panose="020B0604020202020204" pitchFamily="34" charset="0"/>
                <a:cs typeface="Arial" panose="020B0604020202020204" pitchFamily="34" charset="0"/>
              </a:rPr>
              <a:t>. London: Sage Publishing</a:t>
            </a:r>
          </a:p>
          <a:p>
            <a:endPar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endPar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Social care Wales, (28</a:t>
            </a:r>
            <a:r>
              <a:rPr lang="en-GB" sz="1050" b="0" i="0" baseline="3000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th</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July 2023) </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3"/>
              </a:rPr>
              <a:t>https://socialcare.wales/pdfs/scw-your-wellbeing-matters-workforce-health-and-wellbeing-framework-340110.pdf</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3rd June 2023)</a:t>
            </a:r>
          </a:p>
          <a:p>
            <a:endPar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050" b="1" dirty="0">
                <a:latin typeface="Arial" panose="020B0604020202020204" pitchFamily="34" charset="0"/>
                <a:cs typeface="Arial" panose="020B0604020202020204" pitchFamily="34" charset="0"/>
              </a:rPr>
              <a:t>Solomon, M. (2019) Becoming comfortable with chaos: making collaborative multi-agency working work. EMOTIONAL AND BEHAVIOURAL DIFFICULTIES:  Online. </a:t>
            </a:r>
            <a:r>
              <a:rPr lang="en-GB" sz="1050" b="1" dirty="0">
                <a:latin typeface="Arial" panose="020B0604020202020204" pitchFamily="34" charset="0"/>
                <a:cs typeface="Arial" panose="020B0604020202020204" pitchFamily="34" charset="0"/>
                <a:hlinkClick r:id="rId4"/>
              </a:rPr>
              <a:t>https://www.tandfonline.com/doi/full/10.1080/13632752.2019.1633743</a:t>
            </a:r>
            <a:r>
              <a:rPr lang="en-GB" sz="1050" b="1" dirty="0">
                <a:latin typeface="Arial" panose="020B0604020202020204" pitchFamily="34" charset="0"/>
                <a:cs typeface="Arial" panose="020B0604020202020204" pitchFamily="34" charset="0"/>
              </a:rPr>
              <a:t> </a:t>
            </a:r>
          </a:p>
          <a:p>
            <a:endPar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endPar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St Catherin's university, ( May 20</a:t>
            </a:r>
            <a:r>
              <a:rPr lang="en-GB" sz="1050" b="0" i="0" baseline="3000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th</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2022) </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5"/>
              </a:rPr>
              <a:t>https://www.stkate.edu/healthcare-degrees/what-is-holistic-health#:~:text=Holistic%20health%20is%20an%20approach,and%20spiritual%20components%20of%20health</a:t>
            </a:r>
            <a:r>
              <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rPr>
              <a:t>.  </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(accessed 1</a:t>
            </a:r>
            <a:r>
              <a:rPr lang="en-GB" sz="1050" baseline="300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st</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endPar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endPar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WJEC, (no date) </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6"/>
              </a:rPr>
              <a:t>https://resource.download.wjec.co.uk/vtc/2021-22/el21-22_14-9a/wjec/234a-holistic-health.pdf</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1</a:t>
            </a:r>
            <a:r>
              <a:rPr lang="en-GB" sz="1050" baseline="300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st</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World health organization, (no date) </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hlinkClick r:id="rId7"/>
              </a:rPr>
              <a:t>https://www.who.int/about/accountability/governance/constitution#:~:text=Health%20is%20a%20state%20of,absence%20of%20disease%20or%20infirmity</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(accessed 1</a:t>
            </a:r>
            <a:r>
              <a:rPr lang="en-GB" sz="1050" baseline="3000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st</a:t>
            </a:r>
            <a:r>
              <a:rPr lang="en-GB" sz="1050" dirty="0">
                <a:highlight>
                  <a:srgbClr val="FFFFFF"/>
                </a:highlight>
                <a:latin typeface="ADLaM Display" panose="02010000000000000000" pitchFamily="2" charset="0"/>
                <a:ea typeface="ADLaM Display" panose="02010000000000000000" pitchFamily="2" charset="0"/>
                <a:cs typeface="ADLaM Display" panose="02010000000000000000" pitchFamily="2" charset="0"/>
              </a:rPr>
              <a:t> June 2024)</a:t>
            </a:r>
          </a:p>
          <a:p>
            <a:endParaRPr lang="en-GB" sz="1050" b="0" i="0" dirty="0">
              <a:effectLst/>
              <a:highlight>
                <a:srgbClr val="FFFFFF"/>
              </a:highlight>
              <a:latin typeface="ADLaM Display" panose="02010000000000000000" pitchFamily="2" charset="0"/>
              <a:ea typeface="ADLaM Display" panose="02010000000000000000" pitchFamily="2" charset="0"/>
              <a:cs typeface="ADLaM Display" panose="02010000000000000000" pitchFamily="2" charset="0"/>
            </a:endParaRPr>
          </a:p>
          <a:p>
            <a:endParaRPr lang="en-GB" sz="1050" dirty="0">
              <a:latin typeface="ADLaM Display" panose="02010000000000000000" pitchFamily="2" charset="0"/>
              <a:ea typeface="ADLaM Display" panose="02010000000000000000" pitchFamily="2" charset="0"/>
              <a:cs typeface="ADLaM Display" panose="02010000000000000000" pitchFamily="2"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6481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306DB4-E1D6-3B07-50D6-E7713F24E010}"/>
              </a:ext>
            </a:extLst>
          </p:cNvPr>
          <p:cNvSpPr txBox="1"/>
          <p:nvPr/>
        </p:nvSpPr>
        <p:spPr>
          <a:xfrm>
            <a:off x="0" y="0"/>
            <a:ext cx="12192000" cy="7200561"/>
          </a:xfrm>
          <a:prstGeom prst="rect">
            <a:avLst/>
          </a:prstGeom>
          <a:noFill/>
        </p:spPr>
        <p:txBody>
          <a:bodyPr wrap="square" rtlCol="0">
            <a:spAutoFit/>
          </a:bodyPr>
          <a:lstStyle/>
          <a:p>
            <a:r>
              <a:rPr lang="en-GB" u="sng" dirty="0"/>
              <a:t>Presentation  reference list:</a:t>
            </a: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Barnardo’s, (18</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2023)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2"/>
              </a:rPr>
              <a:t>https://www.barnardos.org.uk/blog/importance-supporting-childrens-mental-health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24</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BBC bitesize, (no date)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3"/>
              </a:rPr>
              <a:t>https://www.bbc.co.uk/bitesize/articles/zndp6v4</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29</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Children’s mental health, (July 26</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2023)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4"/>
              </a:rPr>
              <a:t>https://www.cdc.gov/childrensmentalhealth/basics.html#:~:text=Being%20mentally%20healthy%20during%20childhood,school%2C%20and%20in%20their%20communities</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24</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Department of education, (no date)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5"/>
              </a:rPr>
              <a:t>https://help-for-early-years-providers.education.gov.uk/safeguarding-and-welfare/mental-health-for-early-years-children</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29</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Education.gov,( November 2023)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5"/>
              </a:rPr>
              <a:t>https://help-for-early-years-providers.education.gov.uk/safeguarding-and-welfare/mental-health-for-early-years-children</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24</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House of commons, (1</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st</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March 2024)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6"/>
              </a:rPr>
              <a:t>https://commonslibrary.parliament.uk/research-briefings/sn06988/</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24</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Mind,(2020)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7"/>
              </a:rPr>
              <a:t>https://www.mind.org.uk/information-support/types-of-mental-health-problems/mental-health-problems-introduction/about-mental-health-problems/</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27</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Nspcc, (23</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rd</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January 2024)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8"/>
              </a:rPr>
              <a:t>https://learning.nspcc.org.uk/child-health-development/child-mental-health#:~:text=It%20can%20impact%20on%20all,an%20important%20issue%20for%20children</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27</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Place2be, (no date) </a:t>
            </a:r>
            <a:r>
              <a:rPr lang="en-GB" sz="1800" u="sng" kern="100" dirty="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9"/>
              </a:rPr>
              <a:t>https://www.place2be.org.uk/our-services/parents-and-carers/supporting-your-child-s-mental-health/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29</a:t>
            </a:r>
            <a:r>
              <a:rPr lang="en-GB" sz="1800" kern="100" baseline="300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th</a:t>
            </a:r>
            <a:r>
              <a:rPr lang="en-GB" sz="1800" kern="10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may)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u="sng" dirty="0"/>
          </a:p>
        </p:txBody>
      </p:sp>
    </p:spTree>
    <p:extLst>
      <p:ext uri="{BB962C8B-B14F-4D97-AF65-F5344CB8AC3E}">
        <p14:creationId xmlns:p14="http://schemas.microsoft.com/office/powerpoint/2010/main" val="1744780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ADB0E0-865E-9734-3DE6-23B3B6B81C3E}"/>
              </a:ext>
            </a:extLst>
          </p:cNvPr>
          <p:cNvSpPr txBox="1"/>
          <p:nvPr/>
        </p:nvSpPr>
        <p:spPr>
          <a:xfrm>
            <a:off x="457200" y="384048"/>
            <a:ext cx="11430000" cy="376065"/>
          </a:xfrm>
          <a:prstGeom prst="rect">
            <a:avLst/>
          </a:prstGeom>
          <a:noFill/>
        </p:spPr>
        <p:txBody>
          <a:bodyPr wrap="square" rtlCol="0">
            <a:spAutoFit/>
          </a:bodyPr>
          <a:lstStyle/>
          <a:p>
            <a:pPr>
              <a:lnSpc>
                <a:spcPct val="107000"/>
              </a:lnSpc>
              <a:spcAft>
                <a:spcPts val="800"/>
              </a:spcAft>
            </a:pPr>
            <a:r>
              <a:rPr lang="en-GB" sz="1800" kern="10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UNICEF, no date) </a:t>
            </a:r>
            <a:r>
              <a:rPr lang="en-GB" sz="1800" u="sng" kern="100">
                <a:solidFill>
                  <a:srgbClr val="467886"/>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hlinkClick r:id="rId2"/>
              </a:rPr>
              <a:t>https://www.unicef.org/parenting/child-care/science-of-play</a:t>
            </a:r>
            <a:r>
              <a:rPr lang="en-GB" sz="1800" kern="10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 (accessed 29th may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89398461"/>
      </p:ext>
    </p:extLst>
  </p:cSld>
  <p:clrMapOvr>
    <a:masterClrMapping/>
  </p:clrMapOvr>
</p:sld>
</file>

<file path=ppt/theme/theme1.xml><?xml version="1.0" encoding="utf-8"?>
<a:theme xmlns:a="http://schemas.openxmlformats.org/drawingml/2006/main" name="CitationVTI">
  <a:themeElements>
    <a:clrScheme name="AnalogousFromLightSeedLeftStep">
      <a:dk1>
        <a:srgbClr val="000000"/>
      </a:dk1>
      <a:lt1>
        <a:srgbClr val="FFFFFF"/>
      </a:lt1>
      <a:dk2>
        <a:srgbClr val="342441"/>
      </a:dk2>
      <a:lt2>
        <a:srgbClr val="E2E8E7"/>
      </a:lt2>
      <a:accent1>
        <a:srgbClr val="C6969F"/>
      </a:accent1>
      <a:accent2>
        <a:srgbClr val="BA7FA2"/>
      </a:accent2>
      <a:accent3>
        <a:srgbClr val="C392C4"/>
      </a:accent3>
      <a:accent4>
        <a:srgbClr val="A07FBA"/>
      </a:accent4>
      <a:accent5>
        <a:srgbClr val="9D96C6"/>
      </a:accent5>
      <a:accent6>
        <a:srgbClr val="7F8FBA"/>
      </a:accent6>
      <a:hlink>
        <a:srgbClr val="568E84"/>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699</TotalTime>
  <Words>5402</Words>
  <Application>Microsoft Office PowerPoint</Application>
  <PresentationFormat>Widescreen</PresentationFormat>
  <Paragraphs>92</Paragraphs>
  <Slides>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ADLaM Display</vt:lpstr>
      <vt:lpstr>Aptos</vt:lpstr>
      <vt:lpstr>Arial</vt:lpstr>
      <vt:lpstr>Google Sans</vt:lpstr>
      <vt:lpstr>Grandview</vt:lpstr>
      <vt:lpstr>Grandview Display</vt:lpstr>
      <vt:lpstr>Segoe UI</vt:lpstr>
      <vt:lpstr>Times New Roman</vt:lpstr>
      <vt:lpstr>CitationVTI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thomas</dc:creator>
  <cp:lastModifiedBy>katie thomas</cp:lastModifiedBy>
  <cp:revision>114</cp:revision>
  <dcterms:created xsi:type="dcterms:W3CDTF">2024-05-29T12:13:26Z</dcterms:created>
  <dcterms:modified xsi:type="dcterms:W3CDTF">2024-06-11T18:55:00Z</dcterms:modified>
</cp:coreProperties>
</file>