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8"/>
  </p:notesMasterIdLst>
  <p:sldIdLst>
    <p:sldId id="256" r:id="rId2"/>
    <p:sldId id="261" r:id="rId3"/>
    <p:sldId id="258" r:id="rId4"/>
    <p:sldId id="275" r:id="rId5"/>
    <p:sldId id="259" r:id="rId6"/>
    <p:sldId id="263" r:id="rId7"/>
    <p:sldId id="266" r:id="rId8"/>
    <p:sldId id="264" r:id="rId9"/>
    <p:sldId id="271" r:id="rId10"/>
    <p:sldId id="272" r:id="rId11"/>
    <p:sldId id="273" r:id="rId12"/>
    <p:sldId id="276" r:id="rId13"/>
    <p:sldId id="267" r:id="rId14"/>
    <p:sldId id="274" r:id="rId15"/>
    <p:sldId id="277"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F6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296"/>
  </p:normalViewPr>
  <p:slideViewPr>
    <p:cSldViewPr snapToGrid="0" snapToObjects="1">
      <p:cViewPr>
        <p:scale>
          <a:sx n="106" d="100"/>
          <a:sy n="106" d="100"/>
        </p:scale>
        <p:origin x="792"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CA29A0-47BD-42BE-9A08-8B9AA097279F}"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47EB992-9052-4784-BF71-B4C87B34BB8F}">
      <dgm:prSet/>
      <dgm:spPr/>
      <dgm:t>
        <a:bodyPr/>
        <a:lstStyle/>
        <a:p>
          <a:r>
            <a:rPr lang="en-US" b="0" dirty="0"/>
            <a:t>Speeding </a:t>
          </a:r>
        </a:p>
      </dgm:t>
    </dgm:pt>
    <dgm:pt modelId="{894CD661-BC90-4072-BFEF-E4D84513C423}" type="parTrans" cxnId="{14E04746-CD0B-4656-9643-4F3A01334DDE}">
      <dgm:prSet/>
      <dgm:spPr/>
      <dgm:t>
        <a:bodyPr/>
        <a:lstStyle/>
        <a:p>
          <a:endParaRPr lang="en-US"/>
        </a:p>
      </dgm:t>
    </dgm:pt>
    <dgm:pt modelId="{0A7DC028-19F7-4704-9330-FBD1411CD63F}" type="sibTrans" cxnId="{14E04746-CD0B-4656-9643-4F3A01334DDE}">
      <dgm:prSet/>
      <dgm:spPr/>
      <dgm:t>
        <a:bodyPr/>
        <a:lstStyle/>
        <a:p>
          <a:endParaRPr lang="en-US"/>
        </a:p>
      </dgm:t>
    </dgm:pt>
    <dgm:pt modelId="{F9710604-80F1-4609-AAEE-C1F992E3921C}">
      <dgm:prSet/>
      <dgm:spPr/>
      <dgm:t>
        <a:bodyPr/>
        <a:lstStyle/>
        <a:p>
          <a:r>
            <a:rPr lang="en-US"/>
            <a:t>Driving under the influence of drink or drugs </a:t>
          </a:r>
        </a:p>
      </dgm:t>
    </dgm:pt>
    <dgm:pt modelId="{ECA9552B-80DB-420B-A5CB-5FAEEB2AB0B3}" type="parTrans" cxnId="{80DEE708-0DC0-4B68-9D7B-DD545EB1D680}">
      <dgm:prSet/>
      <dgm:spPr/>
      <dgm:t>
        <a:bodyPr/>
        <a:lstStyle/>
        <a:p>
          <a:endParaRPr lang="en-US"/>
        </a:p>
      </dgm:t>
    </dgm:pt>
    <dgm:pt modelId="{EAB9777C-5EEF-4B1A-AB0C-7A06EA67CAC1}" type="sibTrans" cxnId="{80DEE708-0DC0-4B68-9D7B-DD545EB1D680}">
      <dgm:prSet/>
      <dgm:spPr/>
      <dgm:t>
        <a:bodyPr/>
        <a:lstStyle/>
        <a:p>
          <a:endParaRPr lang="en-US"/>
        </a:p>
      </dgm:t>
    </dgm:pt>
    <dgm:pt modelId="{C73D72CE-7568-4C3D-99F1-2EE872C34679}">
      <dgm:prSet/>
      <dgm:spPr/>
      <dgm:t>
        <a:bodyPr/>
        <a:lstStyle/>
        <a:p>
          <a:r>
            <a:rPr lang="en-US"/>
            <a:t>Not wearing a seatbelt </a:t>
          </a:r>
        </a:p>
      </dgm:t>
    </dgm:pt>
    <dgm:pt modelId="{DC074367-25BA-433C-B89C-BA316D4D912B}" type="parTrans" cxnId="{37140C80-27C7-47AD-82A7-F1F3B4B4ED8F}">
      <dgm:prSet/>
      <dgm:spPr/>
      <dgm:t>
        <a:bodyPr/>
        <a:lstStyle/>
        <a:p>
          <a:endParaRPr lang="en-US"/>
        </a:p>
      </dgm:t>
    </dgm:pt>
    <dgm:pt modelId="{3A6AD909-8F42-4CED-95B6-7FE274FB30B1}" type="sibTrans" cxnId="{37140C80-27C7-47AD-82A7-F1F3B4B4ED8F}">
      <dgm:prSet/>
      <dgm:spPr/>
      <dgm:t>
        <a:bodyPr/>
        <a:lstStyle/>
        <a:p>
          <a:endParaRPr lang="en-US"/>
        </a:p>
      </dgm:t>
    </dgm:pt>
    <dgm:pt modelId="{D3957BE7-C1EE-45C9-BC7E-E7A096E1D7AB}">
      <dgm:prSet/>
      <dgm:spPr/>
      <dgm:t>
        <a:bodyPr/>
        <a:lstStyle/>
        <a:p>
          <a:r>
            <a:rPr lang="en-US" dirty="0"/>
            <a:t>Mobile phone use </a:t>
          </a:r>
        </a:p>
      </dgm:t>
    </dgm:pt>
    <dgm:pt modelId="{440D806A-1C64-48CB-BD56-9676A1B35D57}" type="parTrans" cxnId="{30D040CC-109D-4D2A-8367-F77DC40319DB}">
      <dgm:prSet/>
      <dgm:spPr/>
      <dgm:t>
        <a:bodyPr/>
        <a:lstStyle/>
        <a:p>
          <a:endParaRPr lang="en-US"/>
        </a:p>
      </dgm:t>
    </dgm:pt>
    <dgm:pt modelId="{EF6AE4AC-290F-4DC0-B87A-5A0939EAD19F}" type="sibTrans" cxnId="{30D040CC-109D-4D2A-8367-F77DC40319DB}">
      <dgm:prSet/>
      <dgm:spPr/>
      <dgm:t>
        <a:bodyPr/>
        <a:lstStyle/>
        <a:p>
          <a:endParaRPr lang="en-US"/>
        </a:p>
      </dgm:t>
    </dgm:pt>
    <dgm:pt modelId="{215A148F-A994-264E-9334-61BC20996148}" type="pres">
      <dgm:prSet presAssocID="{0BCA29A0-47BD-42BE-9A08-8B9AA097279F}" presName="vert0" presStyleCnt="0">
        <dgm:presLayoutVars>
          <dgm:dir/>
          <dgm:animOne val="branch"/>
          <dgm:animLvl val="lvl"/>
        </dgm:presLayoutVars>
      </dgm:prSet>
      <dgm:spPr/>
    </dgm:pt>
    <dgm:pt modelId="{6CC17645-7BAE-8C48-89F6-9647479EAA03}" type="pres">
      <dgm:prSet presAssocID="{447EB992-9052-4784-BF71-B4C87B34BB8F}" presName="thickLine" presStyleLbl="alignNode1" presStyleIdx="0" presStyleCnt="4"/>
      <dgm:spPr/>
    </dgm:pt>
    <dgm:pt modelId="{B9839BE8-9CB5-EC4F-80A0-8EDC4DE7C79E}" type="pres">
      <dgm:prSet presAssocID="{447EB992-9052-4784-BF71-B4C87B34BB8F}" presName="horz1" presStyleCnt="0"/>
      <dgm:spPr/>
    </dgm:pt>
    <dgm:pt modelId="{E766E14A-CD61-9D47-B396-D0B335E52478}" type="pres">
      <dgm:prSet presAssocID="{447EB992-9052-4784-BF71-B4C87B34BB8F}" presName="tx1" presStyleLbl="revTx" presStyleIdx="0" presStyleCnt="4"/>
      <dgm:spPr/>
    </dgm:pt>
    <dgm:pt modelId="{D031BBB0-F244-E944-ADC0-B644ACA2118B}" type="pres">
      <dgm:prSet presAssocID="{447EB992-9052-4784-BF71-B4C87B34BB8F}" presName="vert1" presStyleCnt="0"/>
      <dgm:spPr/>
    </dgm:pt>
    <dgm:pt modelId="{ACA957B4-1BF7-2143-911E-1264838A4ADD}" type="pres">
      <dgm:prSet presAssocID="{F9710604-80F1-4609-AAEE-C1F992E3921C}" presName="thickLine" presStyleLbl="alignNode1" presStyleIdx="1" presStyleCnt="4"/>
      <dgm:spPr/>
    </dgm:pt>
    <dgm:pt modelId="{5630D467-A0E6-6945-A9BF-4D82BAF76D34}" type="pres">
      <dgm:prSet presAssocID="{F9710604-80F1-4609-AAEE-C1F992E3921C}" presName="horz1" presStyleCnt="0"/>
      <dgm:spPr/>
    </dgm:pt>
    <dgm:pt modelId="{B4700DBF-33DF-364D-90E1-D82A125840B9}" type="pres">
      <dgm:prSet presAssocID="{F9710604-80F1-4609-AAEE-C1F992E3921C}" presName="tx1" presStyleLbl="revTx" presStyleIdx="1" presStyleCnt="4"/>
      <dgm:spPr/>
    </dgm:pt>
    <dgm:pt modelId="{31D67765-B0E9-F147-83C7-25263F079173}" type="pres">
      <dgm:prSet presAssocID="{F9710604-80F1-4609-AAEE-C1F992E3921C}" presName="vert1" presStyleCnt="0"/>
      <dgm:spPr/>
    </dgm:pt>
    <dgm:pt modelId="{BEB39E40-4348-F749-BD70-0241389F87E1}" type="pres">
      <dgm:prSet presAssocID="{C73D72CE-7568-4C3D-99F1-2EE872C34679}" presName="thickLine" presStyleLbl="alignNode1" presStyleIdx="2" presStyleCnt="4"/>
      <dgm:spPr/>
    </dgm:pt>
    <dgm:pt modelId="{4E5BEA02-79BA-B947-99A3-E624BA6CFD6B}" type="pres">
      <dgm:prSet presAssocID="{C73D72CE-7568-4C3D-99F1-2EE872C34679}" presName="horz1" presStyleCnt="0"/>
      <dgm:spPr/>
    </dgm:pt>
    <dgm:pt modelId="{76D87783-9184-2D4D-BE1C-36C5D1E145D9}" type="pres">
      <dgm:prSet presAssocID="{C73D72CE-7568-4C3D-99F1-2EE872C34679}" presName="tx1" presStyleLbl="revTx" presStyleIdx="2" presStyleCnt="4"/>
      <dgm:spPr/>
    </dgm:pt>
    <dgm:pt modelId="{E615B0F4-3AA7-DF4C-8CF3-04E332796491}" type="pres">
      <dgm:prSet presAssocID="{C73D72CE-7568-4C3D-99F1-2EE872C34679}" presName="vert1" presStyleCnt="0"/>
      <dgm:spPr/>
    </dgm:pt>
    <dgm:pt modelId="{2FBF1936-8300-E148-96DB-5C2DCC9E8F44}" type="pres">
      <dgm:prSet presAssocID="{D3957BE7-C1EE-45C9-BC7E-E7A096E1D7AB}" presName="thickLine" presStyleLbl="alignNode1" presStyleIdx="3" presStyleCnt="4"/>
      <dgm:spPr/>
    </dgm:pt>
    <dgm:pt modelId="{7B745234-988F-644D-86A8-D45B13304832}" type="pres">
      <dgm:prSet presAssocID="{D3957BE7-C1EE-45C9-BC7E-E7A096E1D7AB}" presName="horz1" presStyleCnt="0"/>
      <dgm:spPr/>
    </dgm:pt>
    <dgm:pt modelId="{BD6E1EAF-7D1A-534C-8A43-AB9B69A8D458}" type="pres">
      <dgm:prSet presAssocID="{D3957BE7-C1EE-45C9-BC7E-E7A096E1D7AB}" presName="tx1" presStyleLbl="revTx" presStyleIdx="3" presStyleCnt="4"/>
      <dgm:spPr/>
    </dgm:pt>
    <dgm:pt modelId="{A928E2DC-9DC9-6E4D-9B6E-A6BDD3E56375}" type="pres">
      <dgm:prSet presAssocID="{D3957BE7-C1EE-45C9-BC7E-E7A096E1D7AB}" presName="vert1" presStyleCnt="0"/>
      <dgm:spPr/>
    </dgm:pt>
  </dgm:ptLst>
  <dgm:cxnLst>
    <dgm:cxn modelId="{80DEE708-0DC0-4B68-9D7B-DD545EB1D680}" srcId="{0BCA29A0-47BD-42BE-9A08-8B9AA097279F}" destId="{F9710604-80F1-4609-AAEE-C1F992E3921C}" srcOrd="1" destOrd="0" parTransId="{ECA9552B-80DB-420B-A5CB-5FAEEB2AB0B3}" sibTransId="{EAB9777C-5EEF-4B1A-AB0C-7A06EA67CAC1}"/>
    <dgm:cxn modelId="{14E04746-CD0B-4656-9643-4F3A01334DDE}" srcId="{0BCA29A0-47BD-42BE-9A08-8B9AA097279F}" destId="{447EB992-9052-4784-BF71-B4C87B34BB8F}" srcOrd="0" destOrd="0" parTransId="{894CD661-BC90-4072-BFEF-E4D84513C423}" sibTransId="{0A7DC028-19F7-4704-9330-FBD1411CD63F}"/>
    <dgm:cxn modelId="{37140C80-27C7-47AD-82A7-F1F3B4B4ED8F}" srcId="{0BCA29A0-47BD-42BE-9A08-8B9AA097279F}" destId="{C73D72CE-7568-4C3D-99F1-2EE872C34679}" srcOrd="2" destOrd="0" parTransId="{DC074367-25BA-433C-B89C-BA316D4D912B}" sibTransId="{3A6AD909-8F42-4CED-95B6-7FE274FB30B1}"/>
    <dgm:cxn modelId="{560EC5AB-8EC2-4346-B346-713FC01E6BE7}" type="presOf" srcId="{447EB992-9052-4784-BF71-B4C87B34BB8F}" destId="{E766E14A-CD61-9D47-B396-D0B335E52478}" srcOrd="0" destOrd="0" presId="urn:microsoft.com/office/officeart/2008/layout/LinedList"/>
    <dgm:cxn modelId="{7D1ABBB8-1036-6740-8F82-5AA576E42B0E}" type="presOf" srcId="{F9710604-80F1-4609-AAEE-C1F992E3921C}" destId="{B4700DBF-33DF-364D-90E1-D82A125840B9}" srcOrd="0" destOrd="0" presId="urn:microsoft.com/office/officeart/2008/layout/LinedList"/>
    <dgm:cxn modelId="{1C1E6EBB-79AC-A449-B092-6D52420613D9}" type="presOf" srcId="{C73D72CE-7568-4C3D-99F1-2EE872C34679}" destId="{76D87783-9184-2D4D-BE1C-36C5D1E145D9}" srcOrd="0" destOrd="0" presId="urn:microsoft.com/office/officeart/2008/layout/LinedList"/>
    <dgm:cxn modelId="{30D040CC-109D-4D2A-8367-F77DC40319DB}" srcId="{0BCA29A0-47BD-42BE-9A08-8B9AA097279F}" destId="{D3957BE7-C1EE-45C9-BC7E-E7A096E1D7AB}" srcOrd="3" destOrd="0" parTransId="{440D806A-1C64-48CB-BD56-9676A1B35D57}" sibTransId="{EF6AE4AC-290F-4DC0-B87A-5A0939EAD19F}"/>
    <dgm:cxn modelId="{41F81FDD-EAB9-A542-8F9C-74DD22640872}" type="presOf" srcId="{D3957BE7-C1EE-45C9-BC7E-E7A096E1D7AB}" destId="{BD6E1EAF-7D1A-534C-8A43-AB9B69A8D458}" srcOrd="0" destOrd="0" presId="urn:microsoft.com/office/officeart/2008/layout/LinedList"/>
    <dgm:cxn modelId="{BBCA9BF8-CB5C-A64D-914D-5DA9093BC0E3}" type="presOf" srcId="{0BCA29A0-47BD-42BE-9A08-8B9AA097279F}" destId="{215A148F-A994-264E-9334-61BC20996148}" srcOrd="0" destOrd="0" presId="urn:microsoft.com/office/officeart/2008/layout/LinedList"/>
    <dgm:cxn modelId="{5D3FC3BF-EB99-EB44-8978-B239E80E966F}" type="presParOf" srcId="{215A148F-A994-264E-9334-61BC20996148}" destId="{6CC17645-7BAE-8C48-89F6-9647479EAA03}" srcOrd="0" destOrd="0" presId="urn:microsoft.com/office/officeart/2008/layout/LinedList"/>
    <dgm:cxn modelId="{FA5BE34E-6322-9A4D-8360-69696B4E5DAA}" type="presParOf" srcId="{215A148F-A994-264E-9334-61BC20996148}" destId="{B9839BE8-9CB5-EC4F-80A0-8EDC4DE7C79E}" srcOrd="1" destOrd="0" presId="urn:microsoft.com/office/officeart/2008/layout/LinedList"/>
    <dgm:cxn modelId="{8DD2D24E-E23C-6D48-98B1-21859D5AB159}" type="presParOf" srcId="{B9839BE8-9CB5-EC4F-80A0-8EDC4DE7C79E}" destId="{E766E14A-CD61-9D47-B396-D0B335E52478}" srcOrd="0" destOrd="0" presId="urn:microsoft.com/office/officeart/2008/layout/LinedList"/>
    <dgm:cxn modelId="{13B51229-EF9A-5046-9650-73EF07755AF4}" type="presParOf" srcId="{B9839BE8-9CB5-EC4F-80A0-8EDC4DE7C79E}" destId="{D031BBB0-F244-E944-ADC0-B644ACA2118B}" srcOrd="1" destOrd="0" presId="urn:microsoft.com/office/officeart/2008/layout/LinedList"/>
    <dgm:cxn modelId="{ED2C1FC3-1976-FD46-BC3B-20C42FAE1009}" type="presParOf" srcId="{215A148F-A994-264E-9334-61BC20996148}" destId="{ACA957B4-1BF7-2143-911E-1264838A4ADD}" srcOrd="2" destOrd="0" presId="urn:microsoft.com/office/officeart/2008/layout/LinedList"/>
    <dgm:cxn modelId="{0EF77177-B750-524D-AC27-AFBF2DBAC301}" type="presParOf" srcId="{215A148F-A994-264E-9334-61BC20996148}" destId="{5630D467-A0E6-6945-A9BF-4D82BAF76D34}" srcOrd="3" destOrd="0" presId="urn:microsoft.com/office/officeart/2008/layout/LinedList"/>
    <dgm:cxn modelId="{B86FEAA3-1D45-C942-BFAD-FF21EBA9655C}" type="presParOf" srcId="{5630D467-A0E6-6945-A9BF-4D82BAF76D34}" destId="{B4700DBF-33DF-364D-90E1-D82A125840B9}" srcOrd="0" destOrd="0" presId="urn:microsoft.com/office/officeart/2008/layout/LinedList"/>
    <dgm:cxn modelId="{A3D97BDD-1C90-D147-A79C-07CCDA89A05E}" type="presParOf" srcId="{5630D467-A0E6-6945-A9BF-4D82BAF76D34}" destId="{31D67765-B0E9-F147-83C7-25263F079173}" srcOrd="1" destOrd="0" presId="urn:microsoft.com/office/officeart/2008/layout/LinedList"/>
    <dgm:cxn modelId="{F0CA7B34-523A-304D-98D0-FFE7D2B645D8}" type="presParOf" srcId="{215A148F-A994-264E-9334-61BC20996148}" destId="{BEB39E40-4348-F749-BD70-0241389F87E1}" srcOrd="4" destOrd="0" presId="urn:microsoft.com/office/officeart/2008/layout/LinedList"/>
    <dgm:cxn modelId="{8C21C44B-1083-6342-A55C-E2D2A13B811B}" type="presParOf" srcId="{215A148F-A994-264E-9334-61BC20996148}" destId="{4E5BEA02-79BA-B947-99A3-E624BA6CFD6B}" srcOrd="5" destOrd="0" presId="urn:microsoft.com/office/officeart/2008/layout/LinedList"/>
    <dgm:cxn modelId="{014FB259-A252-4C4E-A5CD-8435212FB17C}" type="presParOf" srcId="{4E5BEA02-79BA-B947-99A3-E624BA6CFD6B}" destId="{76D87783-9184-2D4D-BE1C-36C5D1E145D9}" srcOrd="0" destOrd="0" presId="urn:microsoft.com/office/officeart/2008/layout/LinedList"/>
    <dgm:cxn modelId="{66A2F075-6D9E-DA47-8FFF-3D2F04BCE277}" type="presParOf" srcId="{4E5BEA02-79BA-B947-99A3-E624BA6CFD6B}" destId="{E615B0F4-3AA7-DF4C-8CF3-04E332796491}" srcOrd="1" destOrd="0" presId="urn:microsoft.com/office/officeart/2008/layout/LinedList"/>
    <dgm:cxn modelId="{99B49DE2-FE18-A145-8821-901D9D03A555}" type="presParOf" srcId="{215A148F-A994-264E-9334-61BC20996148}" destId="{2FBF1936-8300-E148-96DB-5C2DCC9E8F44}" srcOrd="6" destOrd="0" presId="urn:microsoft.com/office/officeart/2008/layout/LinedList"/>
    <dgm:cxn modelId="{B5DEDD54-3E3C-F545-840C-524A1A127C9E}" type="presParOf" srcId="{215A148F-A994-264E-9334-61BC20996148}" destId="{7B745234-988F-644D-86A8-D45B13304832}" srcOrd="7" destOrd="0" presId="urn:microsoft.com/office/officeart/2008/layout/LinedList"/>
    <dgm:cxn modelId="{495A3B61-323F-E844-98B8-2048F129D1B2}" type="presParOf" srcId="{7B745234-988F-644D-86A8-D45B13304832}" destId="{BD6E1EAF-7D1A-534C-8A43-AB9B69A8D458}" srcOrd="0" destOrd="0" presId="urn:microsoft.com/office/officeart/2008/layout/LinedList"/>
    <dgm:cxn modelId="{4313DCB0-8048-DB41-A0EC-861918429CDE}" type="presParOf" srcId="{7B745234-988F-644D-86A8-D45B13304832}" destId="{A928E2DC-9DC9-6E4D-9B6E-A6BDD3E5637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C914A0-8683-401A-B3C3-831DF3F606F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E5FBFBC-3B08-4DDA-A0B2-9A7088082889}">
      <dgm:prSet/>
      <dgm:spPr/>
      <dgm:t>
        <a:bodyPr/>
        <a:lstStyle/>
        <a:p>
          <a:r>
            <a:rPr lang="en-US"/>
            <a:t>First full quarter following introduction of the policy saw a 32% reduction in casualties on restricted roads (Transport Xtra, 2024)</a:t>
          </a:r>
        </a:p>
      </dgm:t>
    </dgm:pt>
    <dgm:pt modelId="{E0F154C2-01E6-48F2-ABD6-2399132C9AAE}" type="parTrans" cxnId="{E7C010C9-2A03-4337-8397-F879EC385479}">
      <dgm:prSet/>
      <dgm:spPr/>
      <dgm:t>
        <a:bodyPr/>
        <a:lstStyle/>
        <a:p>
          <a:endParaRPr lang="en-US"/>
        </a:p>
      </dgm:t>
    </dgm:pt>
    <dgm:pt modelId="{83D4A41A-6249-47FF-B980-9EE7532B7F7D}" type="sibTrans" cxnId="{E7C010C9-2A03-4337-8397-F879EC385479}">
      <dgm:prSet/>
      <dgm:spPr/>
      <dgm:t>
        <a:bodyPr/>
        <a:lstStyle/>
        <a:p>
          <a:endParaRPr lang="en-US"/>
        </a:p>
      </dgm:t>
    </dgm:pt>
    <dgm:pt modelId="{D823E661-1842-4037-B883-FD03CAB626D5}">
      <dgm:prSet/>
      <dgm:spPr/>
      <dgm:t>
        <a:bodyPr/>
        <a:lstStyle/>
        <a:p>
          <a:r>
            <a:rPr lang="en-US"/>
            <a:t>Insurance Company ESURE reports a 20% decrease in vehicle damage claims (Nation Cymru, 2024)</a:t>
          </a:r>
        </a:p>
      </dgm:t>
    </dgm:pt>
    <dgm:pt modelId="{569DE698-2C0D-4B07-A421-60068967E12C}" type="parTrans" cxnId="{CE2E8A67-A466-43F2-A284-F2FED5286C09}">
      <dgm:prSet/>
      <dgm:spPr/>
      <dgm:t>
        <a:bodyPr/>
        <a:lstStyle/>
        <a:p>
          <a:endParaRPr lang="en-US"/>
        </a:p>
      </dgm:t>
    </dgm:pt>
    <dgm:pt modelId="{4A6803D1-26C8-4E08-84A0-1B8773CD4E80}" type="sibTrans" cxnId="{CE2E8A67-A466-43F2-A284-F2FED5286C09}">
      <dgm:prSet/>
      <dgm:spPr/>
      <dgm:t>
        <a:bodyPr/>
        <a:lstStyle/>
        <a:p>
          <a:endParaRPr lang="en-US"/>
        </a:p>
      </dgm:t>
    </dgm:pt>
    <dgm:pt modelId="{2623FAB9-BC6E-4B1A-AA43-0EF0EEF26E03}" type="pres">
      <dgm:prSet presAssocID="{10C914A0-8683-401A-B3C3-831DF3F606F9}" presName="root" presStyleCnt="0">
        <dgm:presLayoutVars>
          <dgm:dir/>
          <dgm:resizeHandles val="exact"/>
        </dgm:presLayoutVars>
      </dgm:prSet>
      <dgm:spPr/>
    </dgm:pt>
    <dgm:pt modelId="{619C1A89-854C-4066-A874-C0EE7E6EFB38}" type="pres">
      <dgm:prSet presAssocID="{8E5FBFBC-3B08-4DDA-A0B2-9A7088082889}" presName="compNode" presStyleCnt="0"/>
      <dgm:spPr/>
    </dgm:pt>
    <dgm:pt modelId="{37464B39-7D78-4AA6-8C30-977F04F3E71A}" type="pres">
      <dgm:prSet presAssocID="{8E5FBFBC-3B08-4DDA-A0B2-9A7088082889}" presName="bgRect" presStyleLbl="bgShp" presStyleIdx="0" presStyleCnt="2"/>
      <dgm:spPr/>
    </dgm:pt>
    <dgm:pt modelId="{7761F096-A62F-453D-B939-8268D05C4EF2}" type="pres">
      <dgm:prSet presAssocID="{8E5FBFBC-3B08-4DDA-A0B2-9A708808288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391CE35E-8AF7-4709-A542-896DF24405F7}" type="pres">
      <dgm:prSet presAssocID="{8E5FBFBC-3B08-4DDA-A0B2-9A7088082889}" presName="spaceRect" presStyleCnt="0"/>
      <dgm:spPr/>
    </dgm:pt>
    <dgm:pt modelId="{9AD67732-DCD8-4599-9FE2-FEDAD908E076}" type="pres">
      <dgm:prSet presAssocID="{8E5FBFBC-3B08-4DDA-A0B2-9A7088082889}" presName="parTx" presStyleLbl="revTx" presStyleIdx="0" presStyleCnt="2">
        <dgm:presLayoutVars>
          <dgm:chMax val="0"/>
          <dgm:chPref val="0"/>
        </dgm:presLayoutVars>
      </dgm:prSet>
      <dgm:spPr/>
    </dgm:pt>
    <dgm:pt modelId="{B7E2DDD9-F816-4239-B749-FD6BAB7C1C75}" type="pres">
      <dgm:prSet presAssocID="{83D4A41A-6249-47FF-B980-9EE7532B7F7D}" presName="sibTrans" presStyleCnt="0"/>
      <dgm:spPr/>
    </dgm:pt>
    <dgm:pt modelId="{9B8E7725-392D-4094-9DB2-E1D2DB924009}" type="pres">
      <dgm:prSet presAssocID="{D823E661-1842-4037-B883-FD03CAB626D5}" presName="compNode" presStyleCnt="0"/>
      <dgm:spPr/>
    </dgm:pt>
    <dgm:pt modelId="{BF283DA2-2661-4F7B-86AB-63547D7D9DB9}" type="pres">
      <dgm:prSet presAssocID="{D823E661-1842-4037-B883-FD03CAB626D5}" presName="bgRect" presStyleLbl="bgShp" presStyleIdx="1" presStyleCnt="2"/>
      <dgm:spPr/>
    </dgm:pt>
    <dgm:pt modelId="{44F2698E-8764-4881-8DF5-7C129968B59D}" type="pres">
      <dgm:prSet presAssocID="{D823E661-1842-4037-B883-FD03CAB626D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ce"/>
        </a:ext>
      </dgm:extLst>
    </dgm:pt>
    <dgm:pt modelId="{E1837303-8076-4986-A461-DAF3CF1D5FCE}" type="pres">
      <dgm:prSet presAssocID="{D823E661-1842-4037-B883-FD03CAB626D5}" presName="spaceRect" presStyleCnt="0"/>
      <dgm:spPr/>
    </dgm:pt>
    <dgm:pt modelId="{9FC5BC58-E77F-460C-A7BB-6D7E1A64E493}" type="pres">
      <dgm:prSet presAssocID="{D823E661-1842-4037-B883-FD03CAB626D5}" presName="parTx" presStyleLbl="revTx" presStyleIdx="1" presStyleCnt="2">
        <dgm:presLayoutVars>
          <dgm:chMax val="0"/>
          <dgm:chPref val="0"/>
        </dgm:presLayoutVars>
      </dgm:prSet>
      <dgm:spPr/>
    </dgm:pt>
  </dgm:ptLst>
  <dgm:cxnLst>
    <dgm:cxn modelId="{7C639E24-9B49-4AE5-8035-FD95034C16E1}" type="presOf" srcId="{D823E661-1842-4037-B883-FD03CAB626D5}" destId="{9FC5BC58-E77F-460C-A7BB-6D7E1A64E493}" srcOrd="0" destOrd="0" presId="urn:microsoft.com/office/officeart/2018/2/layout/IconVerticalSolidList"/>
    <dgm:cxn modelId="{CE2E8A67-A466-43F2-A284-F2FED5286C09}" srcId="{10C914A0-8683-401A-B3C3-831DF3F606F9}" destId="{D823E661-1842-4037-B883-FD03CAB626D5}" srcOrd="1" destOrd="0" parTransId="{569DE698-2C0D-4B07-A421-60068967E12C}" sibTransId="{4A6803D1-26C8-4E08-84A0-1B8773CD4E80}"/>
    <dgm:cxn modelId="{E7C010C9-2A03-4337-8397-F879EC385479}" srcId="{10C914A0-8683-401A-B3C3-831DF3F606F9}" destId="{8E5FBFBC-3B08-4DDA-A0B2-9A7088082889}" srcOrd="0" destOrd="0" parTransId="{E0F154C2-01E6-48F2-ABD6-2399132C9AAE}" sibTransId="{83D4A41A-6249-47FF-B980-9EE7532B7F7D}"/>
    <dgm:cxn modelId="{8A30AEED-F0CA-48C7-8811-B77099D01BAC}" type="presOf" srcId="{8E5FBFBC-3B08-4DDA-A0B2-9A7088082889}" destId="{9AD67732-DCD8-4599-9FE2-FEDAD908E076}" srcOrd="0" destOrd="0" presId="urn:microsoft.com/office/officeart/2018/2/layout/IconVerticalSolidList"/>
    <dgm:cxn modelId="{83E8DBF8-6951-402B-A3AF-94946CBCC350}" type="presOf" srcId="{10C914A0-8683-401A-B3C3-831DF3F606F9}" destId="{2623FAB9-BC6E-4B1A-AA43-0EF0EEF26E03}" srcOrd="0" destOrd="0" presId="urn:microsoft.com/office/officeart/2018/2/layout/IconVerticalSolidList"/>
    <dgm:cxn modelId="{67123FAB-796E-4CC1-A48F-8C6615663037}" type="presParOf" srcId="{2623FAB9-BC6E-4B1A-AA43-0EF0EEF26E03}" destId="{619C1A89-854C-4066-A874-C0EE7E6EFB38}" srcOrd="0" destOrd="0" presId="urn:microsoft.com/office/officeart/2018/2/layout/IconVerticalSolidList"/>
    <dgm:cxn modelId="{BC32D0C6-3EDA-4C40-8FD2-838A9BA78D82}" type="presParOf" srcId="{619C1A89-854C-4066-A874-C0EE7E6EFB38}" destId="{37464B39-7D78-4AA6-8C30-977F04F3E71A}" srcOrd="0" destOrd="0" presId="urn:microsoft.com/office/officeart/2018/2/layout/IconVerticalSolidList"/>
    <dgm:cxn modelId="{27850FA5-29A7-40FA-A01D-9FE3504E3C66}" type="presParOf" srcId="{619C1A89-854C-4066-A874-C0EE7E6EFB38}" destId="{7761F096-A62F-453D-B939-8268D05C4EF2}" srcOrd="1" destOrd="0" presId="urn:microsoft.com/office/officeart/2018/2/layout/IconVerticalSolidList"/>
    <dgm:cxn modelId="{84AD62F7-6611-4739-9D6E-03BDFB88D596}" type="presParOf" srcId="{619C1A89-854C-4066-A874-C0EE7E6EFB38}" destId="{391CE35E-8AF7-4709-A542-896DF24405F7}" srcOrd="2" destOrd="0" presId="urn:microsoft.com/office/officeart/2018/2/layout/IconVerticalSolidList"/>
    <dgm:cxn modelId="{0D4ECD03-3C3F-4229-8ADE-599F76390EEC}" type="presParOf" srcId="{619C1A89-854C-4066-A874-C0EE7E6EFB38}" destId="{9AD67732-DCD8-4599-9FE2-FEDAD908E076}" srcOrd="3" destOrd="0" presId="urn:microsoft.com/office/officeart/2018/2/layout/IconVerticalSolidList"/>
    <dgm:cxn modelId="{A66D7F2C-C115-44AC-A680-9A168E6BF00E}" type="presParOf" srcId="{2623FAB9-BC6E-4B1A-AA43-0EF0EEF26E03}" destId="{B7E2DDD9-F816-4239-B749-FD6BAB7C1C75}" srcOrd="1" destOrd="0" presId="urn:microsoft.com/office/officeart/2018/2/layout/IconVerticalSolidList"/>
    <dgm:cxn modelId="{4A95286F-FD1B-4ECD-A546-278FD81CEDA9}" type="presParOf" srcId="{2623FAB9-BC6E-4B1A-AA43-0EF0EEF26E03}" destId="{9B8E7725-392D-4094-9DB2-E1D2DB924009}" srcOrd="2" destOrd="0" presId="urn:microsoft.com/office/officeart/2018/2/layout/IconVerticalSolidList"/>
    <dgm:cxn modelId="{582BC229-CB8A-411C-B054-83437A73C573}" type="presParOf" srcId="{9B8E7725-392D-4094-9DB2-E1D2DB924009}" destId="{BF283DA2-2661-4F7B-86AB-63547D7D9DB9}" srcOrd="0" destOrd="0" presId="urn:microsoft.com/office/officeart/2018/2/layout/IconVerticalSolidList"/>
    <dgm:cxn modelId="{B15ECAD3-F81B-48DA-80C8-F38C65FF0BC4}" type="presParOf" srcId="{9B8E7725-392D-4094-9DB2-E1D2DB924009}" destId="{44F2698E-8764-4881-8DF5-7C129968B59D}" srcOrd="1" destOrd="0" presId="urn:microsoft.com/office/officeart/2018/2/layout/IconVerticalSolidList"/>
    <dgm:cxn modelId="{61A35D98-EA66-4F45-A903-42941011F902}" type="presParOf" srcId="{9B8E7725-392D-4094-9DB2-E1D2DB924009}" destId="{E1837303-8076-4986-A461-DAF3CF1D5FCE}" srcOrd="2" destOrd="0" presId="urn:microsoft.com/office/officeart/2018/2/layout/IconVerticalSolidList"/>
    <dgm:cxn modelId="{7C6C60EC-B697-4D3C-8BE8-514EE7D1E16A}" type="presParOf" srcId="{9B8E7725-392D-4094-9DB2-E1D2DB924009}" destId="{9FC5BC58-E77F-460C-A7BB-6D7E1A64E49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10BDA8-FB6B-4C6F-AA6B-FAA22A4A1DD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103597D-C4CD-4F8B-9D6E-58EBB16E0381}">
      <dgm:prSet/>
      <dgm:spPr/>
      <dgm:t>
        <a:bodyPr/>
        <a:lstStyle/>
        <a:p>
          <a:r>
            <a:rPr lang="en-US" dirty="0"/>
            <a:t>Petition formed to remove the policy - </a:t>
          </a:r>
          <a:r>
            <a:rPr lang="en-US" b="1" dirty="0"/>
            <a:t>Just under ½ million signatures </a:t>
          </a:r>
          <a:r>
            <a:rPr lang="en-US" dirty="0"/>
            <a:t>(BBC News, 2024)</a:t>
          </a:r>
        </a:p>
      </dgm:t>
    </dgm:pt>
    <dgm:pt modelId="{9B68047A-615F-4099-BF54-12BA6D054C8A}" type="parTrans" cxnId="{D0581952-C47F-433B-B1A0-95FD51BC5952}">
      <dgm:prSet/>
      <dgm:spPr/>
      <dgm:t>
        <a:bodyPr/>
        <a:lstStyle/>
        <a:p>
          <a:endParaRPr lang="en-US"/>
        </a:p>
      </dgm:t>
    </dgm:pt>
    <dgm:pt modelId="{C999B7D4-AACD-4740-9627-911B17AC2A39}" type="sibTrans" cxnId="{D0581952-C47F-433B-B1A0-95FD51BC5952}">
      <dgm:prSet/>
      <dgm:spPr/>
      <dgm:t>
        <a:bodyPr/>
        <a:lstStyle/>
        <a:p>
          <a:endParaRPr lang="en-US"/>
        </a:p>
      </dgm:t>
    </dgm:pt>
    <dgm:pt modelId="{8F45E432-2B5F-4407-92C4-43714DF8B355}">
      <dgm:prSet/>
      <dgm:spPr/>
      <dgm:t>
        <a:bodyPr/>
        <a:lstStyle/>
        <a:p>
          <a:r>
            <a:rPr lang="en-US" dirty="0"/>
            <a:t>Both urban and rural areas have seen </a:t>
          </a:r>
          <a:r>
            <a:rPr lang="en-US" b="1" dirty="0"/>
            <a:t>vandalism</a:t>
          </a:r>
          <a:r>
            <a:rPr lang="en-US" dirty="0"/>
            <a:t> and </a:t>
          </a:r>
          <a:r>
            <a:rPr lang="en-US" b="1" dirty="0"/>
            <a:t>damage </a:t>
          </a:r>
          <a:r>
            <a:rPr lang="en-US" dirty="0"/>
            <a:t>to signs, resulting in replacements and repairs that have cost </a:t>
          </a:r>
          <a:r>
            <a:rPr lang="en-US" b="1" dirty="0"/>
            <a:t>up to £32 million</a:t>
          </a:r>
          <a:r>
            <a:rPr lang="en-US" dirty="0"/>
            <a:t>. </a:t>
          </a:r>
        </a:p>
      </dgm:t>
    </dgm:pt>
    <dgm:pt modelId="{879C6DAD-92E4-4735-9303-0E41F11A40F0}" type="parTrans" cxnId="{4D0CAA73-86B5-4BA8-9AC3-987C21956B5C}">
      <dgm:prSet/>
      <dgm:spPr/>
      <dgm:t>
        <a:bodyPr/>
        <a:lstStyle/>
        <a:p>
          <a:endParaRPr lang="en-US"/>
        </a:p>
      </dgm:t>
    </dgm:pt>
    <dgm:pt modelId="{DD980394-F6AA-42C2-8EBE-709E0CC13BE1}" type="sibTrans" cxnId="{4D0CAA73-86B5-4BA8-9AC3-987C21956B5C}">
      <dgm:prSet/>
      <dgm:spPr/>
      <dgm:t>
        <a:bodyPr/>
        <a:lstStyle/>
        <a:p>
          <a:endParaRPr lang="en-US"/>
        </a:p>
      </dgm:t>
    </dgm:pt>
    <dgm:pt modelId="{4991C167-7F1A-440D-AA9E-C9CAC501BF3E}">
      <dgm:prSet/>
      <dgm:spPr/>
      <dgm:t>
        <a:bodyPr/>
        <a:lstStyle/>
        <a:p>
          <a:r>
            <a:rPr lang="en-US" dirty="0"/>
            <a:t>This public uproar presents </a:t>
          </a:r>
          <a:r>
            <a:rPr lang="en-US" b="1" dirty="0"/>
            <a:t>serious obstacles </a:t>
          </a:r>
          <a:r>
            <a:rPr lang="en-US" dirty="0"/>
            <a:t>to the </a:t>
          </a:r>
          <a:r>
            <a:rPr lang="en-US" b="1" dirty="0"/>
            <a:t>acceptance and efficacy of the policy</a:t>
          </a:r>
          <a:r>
            <a:rPr lang="en-US" dirty="0"/>
            <a:t> since it represents long-standing annoyances and a resistance to adjusting to the new speed limits (Road Angel Group, 2024)</a:t>
          </a:r>
        </a:p>
      </dgm:t>
    </dgm:pt>
    <dgm:pt modelId="{0D62B2A0-A61D-4737-828C-D2B6B4C16370}" type="parTrans" cxnId="{732CE568-83EC-4308-A2E5-11127DEE6179}">
      <dgm:prSet/>
      <dgm:spPr/>
      <dgm:t>
        <a:bodyPr/>
        <a:lstStyle/>
        <a:p>
          <a:endParaRPr lang="en-US"/>
        </a:p>
      </dgm:t>
    </dgm:pt>
    <dgm:pt modelId="{CC2BACC1-566A-465E-8934-B063D3534B7B}" type="sibTrans" cxnId="{732CE568-83EC-4308-A2E5-11127DEE6179}">
      <dgm:prSet/>
      <dgm:spPr/>
      <dgm:t>
        <a:bodyPr/>
        <a:lstStyle/>
        <a:p>
          <a:endParaRPr lang="en-US"/>
        </a:p>
      </dgm:t>
    </dgm:pt>
    <dgm:pt modelId="{EC6E21D2-2101-4C90-B004-B31FCE87E470}" type="pres">
      <dgm:prSet presAssocID="{7410BDA8-FB6B-4C6F-AA6B-FAA22A4A1DD9}" presName="root" presStyleCnt="0">
        <dgm:presLayoutVars>
          <dgm:dir/>
          <dgm:resizeHandles val="exact"/>
        </dgm:presLayoutVars>
      </dgm:prSet>
      <dgm:spPr/>
    </dgm:pt>
    <dgm:pt modelId="{835759C1-48BA-48A0-8BCB-AED5F72BD2FB}" type="pres">
      <dgm:prSet presAssocID="{2103597D-C4CD-4F8B-9D6E-58EBB16E0381}" presName="compNode" presStyleCnt="0"/>
      <dgm:spPr/>
    </dgm:pt>
    <dgm:pt modelId="{EB906F58-8A2B-44ED-A650-E36A14438776}" type="pres">
      <dgm:prSet presAssocID="{2103597D-C4CD-4F8B-9D6E-58EBB16E0381}" presName="bgRect" presStyleLbl="bgShp" presStyleIdx="0" presStyleCnt="3"/>
      <dgm:spPr/>
    </dgm:pt>
    <dgm:pt modelId="{104ECF6C-A859-40FD-9402-BF87643230D5}" type="pres">
      <dgm:prSet presAssocID="{2103597D-C4CD-4F8B-9D6E-58EBB16E03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83AD009-59A3-4B00-9794-164DC031DF1B}" type="pres">
      <dgm:prSet presAssocID="{2103597D-C4CD-4F8B-9D6E-58EBB16E0381}" presName="spaceRect" presStyleCnt="0"/>
      <dgm:spPr/>
    </dgm:pt>
    <dgm:pt modelId="{9CD48FBD-47FB-4392-9328-4350D22FD3DD}" type="pres">
      <dgm:prSet presAssocID="{2103597D-C4CD-4F8B-9D6E-58EBB16E0381}" presName="parTx" presStyleLbl="revTx" presStyleIdx="0" presStyleCnt="3">
        <dgm:presLayoutVars>
          <dgm:chMax val="0"/>
          <dgm:chPref val="0"/>
        </dgm:presLayoutVars>
      </dgm:prSet>
      <dgm:spPr/>
    </dgm:pt>
    <dgm:pt modelId="{68168C8E-1F4B-4E13-82B9-6F2CF8056FBF}" type="pres">
      <dgm:prSet presAssocID="{C999B7D4-AACD-4740-9627-911B17AC2A39}" presName="sibTrans" presStyleCnt="0"/>
      <dgm:spPr/>
    </dgm:pt>
    <dgm:pt modelId="{4359E51C-2DDD-4F85-A598-30699ABED3C4}" type="pres">
      <dgm:prSet presAssocID="{8F45E432-2B5F-4407-92C4-43714DF8B355}" presName="compNode" presStyleCnt="0"/>
      <dgm:spPr/>
    </dgm:pt>
    <dgm:pt modelId="{342816DC-B190-4AE3-81A9-90855D17AAF4}" type="pres">
      <dgm:prSet presAssocID="{8F45E432-2B5F-4407-92C4-43714DF8B355}" presName="bgRect" presStyleLbl="bgShp" presStyleIdx="1" presStyleCnt="3"/>
      <dgm:spPr/>
    </dgm:pt>
    <dgm:pt modelId="{3A060E85-A953-47A3-B467-70BF3A91E5EF}" type="pres">
      <dgm:prSet presAssocID="{8F45E432-2B5F-4407-92C4-43714DF8B3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CB2D6997-2774-41F2-A014-4C4643545891}" type="pres">
      <dgm:prSet presAssocID="{8F45E432-2B5F-4407-92C4-43714DF8B355}" presName="spaceRect" presStyleCnt="0"/>
      <dgm:spPr/>
    </dgm:pt>
    <dgm:pt modelId="{564B5DC8-A9BD-4293-AA11-1058DE717E27}" type="pres">
      <dgm:prSet presAssocID="{8F45E432-2B5F-4407-92C4-43714DF8B355}" presName="parTx" presStyleLbl="revTx" presStyleIdx="1" presStyleCnt="3">
        <dgm:presLayoutVars>
          <dgm:chMax val="0"/>
          <dgm:chPref val="0"/>
        </dgm:presLayoutVars>
      </dgm:prSet>
      <dgm:spPr/>
    </dgm:pt>
    <dgm:pt modelId="{9CD44617-569A-4A1F-9D56-74945520A14C}" type="pres">
      <dgm:prSet presAssocID="{DD980394-F6AA-42C2-8EBE-709E0CC13BE1}" presName="sibTrans" presStyleCnt="0"/>
      <dgm:spPr/>
    </dgm:pt>
    <dgm:pt modelId="{4451A4D0-9120-4DE1-AE37-354AD0BE3026}" type="pres">
      <dgm:prSet presAssocID="{4991C167-7F1A-440D-AA9E-C9CAC501BF3E}" presName="compNode" presStyleCnt="0"/>
      <dgm:spPr/>
    </dgm:pt>
    <dgm:pt modelId="{DD3B6A6E-357A-4130-B237-568E64D12585}" type="pres">
      <dgm:prSet presAssocID="{4991C167-7F1A-440D-AA9E-C9CAC501BF3E}" presName="bgRect" presStyleLbl="bgShp" presStyleIdx="2" presStyleCnt="3"/>
      <dgm:spPr/>
    </dgm:pt>
    <dgm:pt modelId="{9A1C85C4-3395-43CC-923E-CAAD8C37606C}" type="pres">
      <dgm:prSet presAssocID="{4991C167-7F1A-440D-AA9E-C9CAC501BF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837D85AD-A558-4940-BCC8-6FB7BC318F00}" type="pres">
      <dgm:prSet presAssocID="{4991C167-7F1A-440D-AA9E-C9CAC501BF3E}" presName="spaceRect" presStyleCnt="0"/>
      <dgm:spPr/>
    </dgm:pt>
    <dgm:pt modelId="{02A1EC58-FB1B-4F52-A4D9-070F206E1C2A}" type="pres">
      <dgm:prSet presAssocID="{4991C167-7F1A-440D-AA9E-C9CAC501BF3E}" presName="parTx" presStyleLbl="revTx" presStyleIdx="2" presStyleCnt="3">
        <dgm:presLayoutVars>
          <dgm:chMax val="0"/>
          <dgm:chPref val="0"/>
        </dgm:presLayoutVars>
      </dgm:prSet>
      <dgm:spPr/>
    </dgm:pt>
  </dgm:ptLst>
  <dgm:cxnLst>
    <dgm:cxn modelId="{EA3E8010-ABD9-47FF-80BF-CBC5970CE2DA}" type="presOf" srcId="{7410BDA8-FB6B-4C6F-AA6B-FAA22A4A1DD9}" destId="{EC6E21D2-2101-4C90-B004-B31FCE87E470}" srcOrd="0" destOrd="0" presId="urn:microsoft.com/office/officeart/2018/2/layout/IconVerticalSolidList"/>
    <dgm:cxn modelId="{D0581952-C47F-433B-B1A0-95FD51BC5952}" srcId="{7410BDA8-FB6B-4C6F-AA6B-FAA22A4A1DD9}" destId="{2103597D-C4CD-4F8B-9D6E-58EBB16E0381}" srcOrd="0" destOrd="0" parTransId="{9B68047A-615F-4099-BF54-12BA6D054C8A}" sibTransId="{C999B7D4-AACD-4740-9627-911B17AC2A39}"/>
    <dgm:cxn modelId="{732CE568-83EC-4308-A2E5-11127DEE6179}" srcId="{7410BDA8-FB6B-4C6F-AA6B-FAA22A4A1DD9}" destId="{4991C167-7F1A-440D-AA9E-C9CAC501BF3E}" srcOrd="2" destOrd="0" parTransId="{0D62B2A0-A61D-4737-828C-D2B6B4C16370}" sibTransId="{CC2BACC1-566A-465E-8934-B063D3534B7B}"/>
    <dgm:cxn modelId="{4D0CAA73-86B5-4BA8-9AC3-987C21956B5C}" srcId="{7410BDA8-FB6B-4C6F-AA6B-FAA22A4A1DD9}" destId="{8F45E432-2B5F-4407-92C4-43714DF8B355}" srcOrd="1" destOrd="0" parTransId="{879C6DAD-92E4-4735-9303-0E41F11A40F0}" sibTransId="{DD980394-F6AA-42C2-8EBE-709E0CC13BE1}"/>
    <dgm:cxn modelId="{8E8CBF76-9B8B-47DA-A8F3-690231E1553A}" type="presOf" srcId="{2103597D-C4CD-4F8B-9D6E-58EBB16E0381}" destId="{9CD48FBD-47FB-4392-9328-4350D22FD3DD}" srcOrd="0" destOrd="0" presId="urn:microsoft.com/office/officeart/2018/2/layout/IconVerticalSolidList"/>
    <dgm:cxn modelId="{7EC022A1-89D2-4A66-ACFE-52E3B3CF21DF}" type="presOf" srcId="{4991C167-7F1A-440D-AA9E-C9CAC501BF3E}" destId="{02A1EC58-FB1B-4F52-A4D9-070F206E1C2A}" srcOrd="0" destOrd="0" presId="urn:microsoft.com/office/officeart/2018/2/layout/IconVerticalSolidList"/>
    <dgm:cxn modelId="{58E250E5-F225-4AC4-B97A-B8F56D34901B}" type="presOf" srcId="{8F45E432-2B5F-4407-92C4-43714DF8B355}" destId="{564B5DC8-A9BD-4293-AA11-1058DE717E27}" srcOrd="0" destOrd="0" presId="urn:microsoft.com/office/officeart/2018/2/layout/IconVerticalSolidList"/>
    <dgm:cxn modelId="{EE5F1E86-B16B-48BE-B1D9-A9D9294C1D88}" type="presParOf" srcId="{EC6E21D2-2101-4C90-B004-B31FCE87E470}" destId="{835759C1-48BA-48A0-8BCB-AED5F72BD2FB}" srcOrd="0" destOrd="0" presId="urn:microsoft.com/office/officeart/2018/2/layout/IconVerticalSolidList"/>
    <dgm:cxn modelId="{CF2FCD2D-48DA-4CB4-92D3-17AA2B458E02}" type="presParOf" srcId="{835759C1-48BA-48A0-8BCB-AED5F72BD2FB}" destId="{EB906F58-8A2B-44ED-A650-E36A14438776}" srcOrd="0" destOrd="0" presId="urn:microsoft.com/office/officeart/2018/2/layout/IconVerticalSolidList"/>
    <dgm:cxn modelId="{52D7F511-0F31-4A23-A0FC-F503BC3200EA}" type="presParOf" srcId="{835759C1-48BA-48A0-8BCB-AED5F72BD2FB}" destId="{104ECF6C-A859-40FD-9402-BF87643230D5}" srcOrd="1" destOrd="0" presId="urn:microsoft.com/office/officeart/2018/2/layout/IconVerticalSolidList"/>
    <dgm:cxn modelId="{E6878AA1-E27D-441D-89E9-2A3095A5B523}" type="presParOf" srcId="{835759C1-48BA-48A0-8BCB-AED5F72BD2FB}" destId="{783AD009-59A3-4B00-9794-164DC031DF1B}" srcOrd="2" destOrd="0" presId="urn:microsoft.com/office/officeart/2018/2/layout/IconVerticalSolidList"/>
    <dgm:cxn modelId="{98085D10-EDC8-49F6-8239-DC855A79A04B}" type="presParOf" srcId="{835759C1-48BA-48A0-8BCB-AED5F72BD2FB}" destId="{9CD48FBD-47FB-4392-9328-4350D22FD3DD}" srcOrd="3" destOrd="0" presId="urn:microsoft.com/office/officeart/2018/2/layout/IconVerticalSolidList"/>
    <dgm:cxn modelId="{A4F0013A-B9B6-45F2-A614-F64A759F33C6}" type="presParOf" srcId="{EC6E21D2-2101-4C90-B004-B31FCE87E470}" destId="{68168C8E-1F4B-4E13-82B9-6F2CF8056FBF}" srcOrd="1" destOrd="0" presId="urn:microsoft.com/office/officeart/2018/2/layout/IconVerticalSolidList"/>
    <dgm:cxn modelId="{35420F14-A01B-4C2B-AEE1-9ACB7AC4BCEF}" type="presParOf" srcId="{EC6E21D2-2101-4C90-B004-B31FCE87E470}" destId="{4359E51C-2DDD-4F85-A598-30699ABED3C4}" srcOrd="2" destOrd="0" presId="urn:microsoft.com/office/officeart/2018/2/layout/IconVerticalSolidList"/>
    <dgm:cxn modelId="{AAC500DA-3FC2-4C0A-A0DC-3C6A9D048023}" type="presParOf" srcId="{4359E51C-2DDD-4F85-A598-30699ABED3C4}" destId="{342816DC-B190-4AE3-81A9-90855D17AAF4}" srcOrd="0" destOrd="0" presId="urn:microsoft.com/office/officeart/2018/2/layout/IconVerticalSolidList"/>
    <dgm:cxn modelId="{F04C0889-0FC4-4D91-BC33-8ECB31D005C5}" type="presParOf" srcId="{4359E51C-2DDD-4F85-A598-30699ABED3C4}" destId="{3A060E85-A953-47A3-B467-70BF3A91E5EF}" srcOrd="1" destOrd="0" presId="urn:microsoft.com/office/officeart/2018/2/layout/IconVerticalSolidList"/>
    <dgm:cxn modelId="{5B42E403-D60C-4866-A9F3-903B93DEA7EF}" type="presParOf" srcId="{4359E51C-2DDD-4F85-A598-30699ABED3C4}" destId="{CB2D6997-2774-41F2-A014-4C4643545891}" srcOrd="2" destOrd="0" presId="urn:microsoft.com/office/officeart/2018/2/layout/IconVerticalSolidList"/>
    <dgm:cxn modelId="{8DBB51A3-1831-451B-BD59-A1D996A8A36C}" type="presParOf" srcId="{4359E51C-2DDD-4F85-A598-30699ABED3C4}" destId="{564B5DC8-A9BD-4293-AA11-1058DE717E27}" srcOrd="3" destOrd="0" presId="urn:microsoft.com/office/officeart/2018/2/layout/IconVerticalSolidList"/>
    <dgm:cxn modelId="{6E832A88-2704-411F-8BDA-637EADA7D7BF}" type="presParOf" srcId="{EC6E21D2-2101-4C90-B004-B31FCE87E470}" destId="{9CD44617-569A-4A1F-9D56-74945520A14C}" srcOrd="3" destOrd="0" presId="urn:microsoft.com/office/officeart/2018/2/layout/IconVerticalSolidList"/>
    <dgm:cxn modelId="{73D00DEC-A4CF-48EC-839A-E6BA99A7E740}" type="presParOf" srcId="{EC6E21D2-2101-4C90-B004-B31FCE87E470}" destId="{4451A4D0-9120-4DE1-AE37-354AD0BE3026}" srcOrd="4" destOrd="0" presId="urn:microsoft.com/office/officeart/2018/2/layout/IconVerticalSolidList"/>
    <dgm:cxn modelId="{4090C6BE-030E-45B8-A839-E3E4679A5316}" type="presParOf" srcId="{4451A4D0-9120-4DE1-AE37-354AD0BE3026}" destId="{DD3B6A6E-357A-4130-B237-568E64D12585}" srcOrd="0" destOrd="0" presId="urn:microsoft.com/office/officeart/2018/2/layout/IconVerticalSolidList"/>
    <dgm:cxn modelId="{D0BC40DB-A5C8-4E3F-B7F1-05E8285668C9}" type="presParOf" srcId="{4451A4D0-9120-4DE1-AE37-354AD0BE3026}" destId="{9A1C85C4-3395-43CC-923E-CAAD8C37606C}" srcOrd="1" destOrd="0" presId="urn:microsoft.com/office/officeart/2018/2/layout/IconVerticalSolidList"/>
    <dgm:cxn modelId="{EC8EBF70-ADF5-4F67-99CF-BD27596F8BE1}" type="presParOf" srcId="{4451A4D0-9120-4DE1-AE37-354AD0BE3026}" destId="{837D85AD-A558-4940-BCC8-6FB7BC318F00}" srcOrd="2" destOrd="0" presId="urn:microsoft.com/office/officeart/2018/2/layout/IconVerticalSolidList"/>
    <dgm:cxn modelId="{D710508D-0DFF-48EC-9BAB-C9075F93B10F}" type="presParOf" srcId="{4451A4D0-9120-4DE1-AE37-354AD0BE3026}" destId="{02A1EC58-FB1B-4F52-A4D9-070F206E1C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C6AC079-86EE-46E6-98E1-B04545AE248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A14D0D1-CD2C-4499-8598-9C51CE25C5C0}">
      <dgm:prSet custT="1"/>
      <dgm:spPr/>
      <dgm:t>
        <a:bodyPr/>
        <a:lstStyle/>
        <a:p>
          <a:pPr>
            <a:lnSpc>
              <a:spcPct val="100000"/>
            </a:lnSpc>
          </a:pPr>
          <a:r>
            <a:rPr lang="en-US" sz="2800" dirty="0"/>
            <a:t>Evidence shows that the policy is working regarding the rationale behind the implementation</a:t>
          </a:r>
        </a:p>
      </dgm:t>
    </dgm:pt>
    <dgm:pt modelId="{5605DAD0-3214-4383-935C-981A8AA99378}" type="parTrans" cxnId="{12702825-8613-45A7-B8DC-02B02AB8158B}">
      <dgm:prSet/>
      <dgm:spPr/>
      <dgm:t>
        <a:bodyPr/>
        <a:lstStyle/>
        <a:p>
          <a:endParaRPr lang="en-US"/>
        </a:p>
      </dgm:t>
    </dgm:pt>
    <dgm:pt modelId="{AF634046-4B5E-4008-BDE8-4C36CA97B5F4}" type="sibTrans" cxnId="{12702825-8613-45A7-B8DC-02B02AB8158B}">
      <dgm:prSet/>
      <dgm:spPr/>
      <dgm:t>
        <a:bodyPr/>
        <a:lstStyle/>
        <a:p>
          <a:endParaRPr lang="en-US"/>
        </a:p>
      </dgm:t>
    </dgm:pt>
    <dgm:pt modelId="{E4377C78-8056-48EC-BCB7-61EF0FFA72C3}">
      <dgm:prSet/>
      <dgm:spPr/>
      <dgm:t>
        <a:bodyPr/>
        <a:lstStyle/>
        <a:p>
          <a:pPr>
            <a:lnSpc>
              <a:spcPct val="100000"/>
            </a:lnSpc>
          </a:pPr>
          <a:r>
            <a:rPr lang="en-US"/>
            <a:t>Direct link between the implementation of the 20mph and the NPCC’s objective in respect of speeding. </a:t>
          </a:r>
        </a:p>
      </dgm:t>
    </dgm:pt>
    <dgm:pt modelId="{3FBA1B96-6ACB-4D82-B85D-0B828F2FCF23}" type="parTrans" cxnId="{F5708F29-DADA-4496-A176-054B606EDBA3}">
      <dgm:prSet/>
      <dgm:spPr/>
      <dgm:t>
        <a:bodyPr/>
        <a:lstStyle/>
        <a:p>
          <a:endParaRPr lang="en-US"/>
        </a:p>
      </dgm:t>
    </dgm:pt>
    <dgm:pt modelId="{D3463B06-2F94-4E6D-BA66-FCCCC1DBF3EE}" type="sibTrans" cxnId="{F5708F29-DADA-4496-A176-054B606EDBA3}">
      <dgm:prSet/>
      <dgm:spPr/>
      <dgm:t>
        <a:bodyPr/>
        <a:lstStyle/>
        <a:p>
          <a:endParaRPr lang="en-US"/>
        </a:p>
      </dgm:t>
    </dgm:pt>
    <dgm:pt modelId="{54B998F6-2BBD-4085-9486-E30160BCAD4C}" type="pres">
      <dgm:prSet presAssocID="{AC6AC079-86EE-46E6-98E1-B04545AE248E}" presName="root" presStyleCnt="0">
        <dgm:presLayoutVars>
          <dgm:dir/>
          <dgm:resizeHandles val="exact"/>
        </dgm:presLayoutVars>
      </dgm:prSet>
      <dgm:spPr/>
    </dgm:pt>
    <dgm:pt modelId="{BF11CE9F-4F97-4AFA-BED7-DC40CF6F19B5}" type="pres">
      <dgm:prSet presAssocID="{AA14D0D1-CD2C-4499-8598-9C51CE25C5C0}" presName="compNode" presStyleCnt="0"/>
      <dgm:spPr/>
    </dgm:pt>
    <dgm:pt modelId="{8059EBFF-301F-4882-BD29-F287DF46C592}" type="pres">
      <dgm:prSet presAssocID="{AA14D0D1-CD2C-4499-8598-9C51CE25C5C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F38D5ED7-88E5-4A40-9FBA-7B96BE46F978}" type="pres">
      <dgm:prSet presAssocID="{AA14D0D1-CD2C-4499-8598-9C51CE25C5C0}" presName="spaceRect" presStyleCnt="0"/>
      <dgm:spPr/>
    </dgm:pt>
    <dgm:pt modelId="{3B663187-18CA-4D06-A308-DCF14E17529E}" type="pres">
      <dgm:prSet presAssocID="{AA14D0D1-CD2C-4499-8598-9C51CE25C5C0}" presName="textRect" presStyleLbl="revTx" presStyleIdx="0" presStyleCnt="2">
        <dgm:presLayoutVars>
          <dgm:chMax val="1"/>
          <dgm:chPref val="1"/>
        </dgm:presLayoutVars>
      </dgm:prSet>
      <dgm:spPr/>
    </dgm:pt>
    <dgm:pt modelId="{64BEA86A-F401-4E14-B9E1-BB47394F5509}" type="pres">
      <dgm:prSet presAssocID="{AF634046-4B5E-4008-BDE8-4C36CA97B5F4}" presName="sibTrans" presStyleCnt="0"/>
      <dgm:spPr/>
    </dgm:pt>
    <dgm:pt modelId="{2B38A1ED-B491-4B78-B4C9-2B3496AF80AA}" type="pres">
      <dgm:prSet presAssocID="{E4377C78-8056-48EC-BCB7-61EF0FFA72C3}" presName="compNode" presStyleCnt="0"/>
      <dgm:spPr/>
    </dgm:pt>
    <dgm:pt modelId="{D1367142-B284-4891-BBC9-AB473B5EF5B2}" type="pres">
      <dgm:prSet presAssocID="{E4377C78-8056-48EC-BCB7-61EF0FFA72C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peed Bump"/>
        </a:ext>
      </dgm:extLst>
    </dgm:pt>
    <dgm:pt modelId="{1C1DCFD7-D28D-4405-B021-025862E07A53}" type="pres">
      <dgm:prSet presAssocID="{E4377C78-8056-48EC-BCB7-61EF0FFA72C3}" presName="spaceRect" presStyleCnt="0"/>
      <dgm:spPr/>
    </dgm:pt>
    <dgm:pt modelId="{C8A8F253-90C7-4F01-86AA-BDF4A42F64C3}" type="pres">
      <dgm:prSet presAssocID="{E4377C78-8056-48EC-BCB7-61EF0FFA72C3}" presName="textRect" presStyleLbl="revTx" presStyleIdx="1" presStyleCnt="2">
        <dgm:presLayoutVars>
          <dgm:chMax val="1"/>
          <dgm:chPref val="1"/>
        </dgm:presLayoutVars>
      </dgm:prSet>
      <dgm:spPr/>
    </dgm:pt>
  </dgm:ptLst>
  <dgm:cxnLst>
    <dgm:cxn modelId="{CD604A1F-167B-4D28-B678-8FF87C256F5C}" type="presOf" srcId="{AC6AC079-86EE-46E6-98E1-B04545AE248E}" destId="{54B998F6-2BBD-4085-9486-E30160BCAD4C}" srcOrd="0" destOrd="0" presId="urn:microsoft.com/office/officeart/2018/2/layout/IconLabelList"/>
    <dgm:cxn modelId="{12702825-8613-45A7-B8DC-02B02AB8158B}" srcId="{AC6AC079-86EE-46E6-98E1-B04545AE248E}" destId="{AA14D0D1-CD2C-4499-8598-9C51CE25C5C0}" srcOrd="0" destOrd="0" parTransId="{5605DAD0-3214-4383-935C-981A8AA99378}" sibTransId="{AF634046-4B5E-4008-BDE8-4C36CA97B5F4}"/>
    <dgm:cxn modelId="{F5708F29-DADA-4496-A176-054B606EDBA3}" srcId="{AC6AC079-86EE-46E6-98E1-B04545AE248E}" destId="{E4377C78-8056-48EC-BCB7-61EF0FFA72C3}" srcOrd="1" destOrd="0" parTransId="{3FBA1B96-6ACB-4D82-B85D-0B828F2FCF23}" sibTransId="{D3463B06-2F94-4E6D-BA66-FCCCC1DBF3EE}"/>
    <dgm:cxn modelId="{3E32FB49-07C0-4331-B3BE-B3ACA210E2F7}" type="presOf" srcId="{AA14D0D1-CD2C-4499-8598-9C51CE25C5C0}" destId="{3B663187-18CA-4D06-A308-DCF14E17529E}" srcOrd="0" destOrd="0" presId="urn:microsoft.com/office/officeart/2018/2/layout/IconLabelList"/>
    <dgm:cxn modelId="{A2FA56CF-A6B2-4FAF-9E1E-F04FB1384305}" type="presOf" srcId="{E4377C78-8056-48EC-BCB7-61EF0FFA72C3}" destId="{C8A8F253-90C7-4F01-86AA-BDF4A42F64C3}" srcOrd="0" destOrd="0" presId="urn:microsoft.com/office/officeart/2018/2/layout/IconLabelList"/>
    <dgm:cxn modelId="{1B587E01-51DA-4693-A1C0-5E0B6521F556}" type="presParOf" srcId="{54B998F6-2BBD-4085-9486-E30160BCAD4C}" destId="{BF11CE9F-4F97-4AFA-BED7-DC40CF6F19B5}" srcOrd="0" destOrd="0" presId="urn:microsoft.com/office/officeart/2018/2/layout/IconLabelList"/>
    <dgm:cxn modelId="{2593C9A4-3A0D-41B7-8F12-E0B1FD5D2702}" type="presParOf" srcId="{BF11CE9F-4F97-4AFA-BED7-DC40CF6F19B5}" destId="{8059EBFF-301F-4882-BD29-F287DF46C592}" srcOrd="0" destOrd="0" presId="urn:microsoft.com/office/officeart/2018/2/layout/IconLabelList"/>
    <dgm:cxn modelId="{3A80D4E8-A248-4A59-92CF-E7ACF451829D}" type="presParOf" srcId="{BF11CE9F-4F97-4AFA-BED7-DC40CF6F19B5}" destId="{F38D5ED7-88E5-4A40-9FBA-7B96BE46F978}" srcOrd="1" destOrd="0" presId="urn:microsoft.com/office/officeart/2018/2/layout/IconLabelList"/>
    <dgm:cxn modelId="{2314BA0B-9121-40DE-87E7-9E771FF5FA7C}" type="presParOf" srcId="{BF11CE9F-4F97-4AFA-BED7-DC40CF6F19B5}" destId="{3B663187-18CA-4D06-A308-DCF14E17529E}" srcOrd="2" destOrd="0" presId="urn:microsoft.com/office/officeart/2018/2/layout/IconLabelList"/>
    <dgm:cxn modelId="{D8FA9479-CD6D-48DC-B491-EF10DF84FEA9}" type="presParOf" srcId="{54B998F6-2BBD-4085-9486-E30160BCAD4C}" destId="{64BEA86A-F401-4E14-B9E1-BB47394F5509}" srcOrd="1" destOrd="0" presId="urn:microsoft.com/office/officeart/2018/2/layout/IconLabelList"/>
    <dgm:cxn modelId="{984430B0-FCE8-45B7-9E33-75893985C57C}" type="presParOf" srcId="{54B998F6-2BBD-4085-9486-E30160BCAD4C}" destId="{2B38A1ED-B491-4B78-B4C9-2B3496AF80AA}" srcOrd="2" destOrd="0" presId="urn:microsoft.com/office/officeart/2018/2/layout/IconLabelList"/>
    <dgm:cxn modelId="{76B4E2F3-39F9-4E8E-9FF1-1DD4DBB6BB70}" type="presParOf" srcId="{2B38A1ED-B491-4B78-B4C9-2B3496AF80AA}" destId="{D1367142-B284-4891-BBC9-AB473B5EF5B2}" srcOrd="0" destOrd="0" presId="urn:microsoft.com/office/officeart/2018/2/layout/IconLabelList"/>
    <dgm:cxn modelId="{CE41EC65-C949-4D79-B2A6-9B86A0996467}" type="presParOf" srcId="{2B38A1ED-B491-4B78-B4C9-2B3496AF80AA}" destId="{1C1DCFD7-D28D-4405-B021-025862E07A53}" srcOrd="1" destOrd="0" presId="urn:microsoft.com/office/officeart/2018/2/layout/IconLabelList"/>
    <dgm:cxn modelId="{C5CF76C3-55B4-452C-839E-E41D25CC1C49}" type="presParOf" srcId="{2B38A1ED-B491-4B78-B4C9-2B3496AF80AA}" destId="{C8A8F253-90C7-4F01-86AA-BDF4A42F64C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FB0DBC-3E53-4E94-BA35-6BC2E651E300}"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4FAB639D-482F-4BF9-A501-5CAACE888A7D}">
      <dgm:prSet/>
      <dgm:spPr/>
      <dgm:t>
        <a:bodyPr/>
        <a:lstStyle/>
        <a:p>
          <a:r>
            <a:rPr lang="en-US" dirty="0"/>
            <a:t>WC – 7</a:t>
          </a:r>
          <a:r>
            <a:rPr lang="en-US" baseline="30000" dirty="0"/>
            <a:t>th</a:t>
          </a:r>
          <a:r>
            <a:rPr lang="en-US" dirty="0"/>
            <a:t> October &amp; 14</a:t>
          </a:r>
          <a:r>
            <a:rPr lang="en-US" baseline="30000" dirty="0"/>
            <a:t>th</a:t>
          </a:r>
          <a:r>
            <a:rPr lang="en-US" dirty="0"/>
            <a:t> October 2024</a:t>
          </a:r>
        </a:p>
      </dgm:t>
    </dgm:pt>
    <dgm:pt modelId="{7C4C93A7-91E3-445E-BA4D-83C82BF78942}" type="parTrans" cxnId="{1C136902-F9AA-4EE4-9C7C-CD8D4A84E657}">
      <dgm:prSet/>
      <dgm:spPr/>
      <dgm:t>
        <a:bodyPr/>
        <a:lstStyle/>
        <a:p>
          <a:endParaRPr lang="en-US"/>
        </a:p>
      </dgm:t>
    </dgm:pt>
    <dgm:pt modelId="{8961CCCA-26BE-49A0-A7A9-2C89EBBAC8EE}" type="sibTrans" cxnId="{1C136902-F9AA-4EE4-9C7C-CD8D4A84E657}">
      <dgm:prSet/>
      <dgm:spPr/>
      <dgm:t>
        <a:bodyPr/>
        <a:lstStyle/>
        <a:p>
          <a:endParaRPr lang="en-US"/>
        </a:p>
      </dgm:t>
    </dgm:pt>
    <dgm:pt modelId="{DC1DB17C-0F6E-418E-8C95-0C991D217DEE}">
      <dgm:prSet/>
      <dgm:spPr/>
      <dgm:t>
        <a:bodyPr/>
        <a:lstStyle/>
        <a:p>
          <a:r>
            <a:rPr lang="en-US" dirty="0"/>
            <a:t>I began my background reading looking into key sources from the Welsh Government, the Senedd, the RAC and BBC Wales. I also took out Blackstone’s handbook for Policing Students from the university library and read through key chapters.</a:t>
          </a:r>
        </a:p>
      </dgm:t>
    </dgm:pt>
    <dgm:pt modelId="{C1C65DBB-B9E6-4FBE-A94B-8235973829C9}" type="parTrans" cxnId="{E9B7165F-3DC5-46C0-8BEA-6DD37AC54321}">
      <dgm:prSet/>
      <dgm:spPr/>
      <dgm:t>
        <a:bodyPr/>
        <a:lstStyle/>
        <a:p>
          <a:endParaRPr lang="en-US"/>
        </a:p>
      </dgm:t>
    </dgm:pt>
    <dgm:pt modelId="{2EF90C21-7784-4BEA-8BDD-800AD5FA15D8}" type="sibTrans" cxnId="{E9B7165F-3DC5-46C0-8BEA-6DD37AC54321}">
      <dgm:prSet/>
      <dgm:spPr/>
      <dgm:t>
        <a:bodyPr/>
        <a:lstStyle/>
        <a:p>
          <a:endParaRPr lang="en-US"/>
        </a:p>
      </dgm:t>
    </dgm:pt>
    <dgm:pt modelId="{F8304619-DF48-4BB6-8936-4B87951E0E46}">
      <dgm:prSet/>
      <dgm:spPr/>
      <dgm:t>
        <a:bodyPr/>
        <a:lstStyle/>
        <a:p>
          <a:r>
            <a:rPr lang="en-US" dirty="0"/>
            <a:t>WC – 21</a:t>
          </a:r>
          <a:r>
            <a:rPr lang="en-US" baseline="30000" dirty="0"/>
            <a:t>st</a:t>
          </a:r>
          <a:r>
            <a:rPr lang="en-US" dirty="0"/>
            <a:t> October 2024</a:t>
          </a:r>
        </a:p>
      </dgm:t>
    </dgm:pt>
    <dgm:pt modelId="{41EC2406-D3B6-4D08-8D1F-EE1EE46F5C72}" type="parTrans" cxnId="{584396AF-6797-4518-9613-4DDF803D04CC}">
      <dgm:prSet/>
      <dgm:spPr/>
      <dgm:t>
        <a:bodyPr/>
        <a:lstStyle/>
        <a:p>
          <a:endParaRPr lang="en-US"/>
        </a:p>
      </dgm:t>
    </dgm:pt>
    <dgm:pt modelId="{BFA62B2B-9475-45D5-99E1-014DC0EA9146}" type="sibTrans" cxnId="{584396AF-6797-4518-9613-4DDF803D04CC}">
      <dgm:prSet/>
      <dgm:spPr/>
      <dgm:t>
        <a:bodyPr/>
        <a:lstStyle/>
        <a:p>
          <a:endParaRPr lang="en-US"/>
        </a:p>
      </dgm:t>
    </dgm:pt>
    <dgm:pt modelId="{4E304476-7E66-4A0A-9DB1-7EF9F53B5A29}">
      <dgm:prSet/>
      <dgm:spPr/>
      <dgm:t>
        <a:bodyPr/>
        <a:lstStyle/>
        <a:p>
          <a:r>
            <a:rPr lang="en-US"/>
            <a:t>I collected my sources into the bookmarked section of my laptop and began deciding which information I wanted to use and which statistics I saw best fit for the assignment </a:t>
          </a:r>
        </a:p>
      </dgm:t>
    </dgm:pt>
    <dgm:pt modelId="{52A3EF44-E473-43B6-B818-1B2462CF52D3}" type="parTrans" cxnId="{4FB9016F-3BB7-455B-97D4-A453EE208390}">
      <dgm:prSet/>
      <dgm:spPr/>
      <dgm:t>
        <a:bodyPr/>
        <a:lstStyle/>
        <a:p>
          <a:endParaRPr lang="en-US"/>
        </a:p>
      </dgm:t>
    </dgm:pt>
    <dgm:pt modelId="{6C9787BF-D790-4499-91B4-7C2B94A55C05}" type="sibTrans" cxnId="{4FB9016F-3BB7-455B-97D4-A453EE208390}">
      <dgm:prSet/>
      <dgm:spPr/>
      <dgm:t>
        <a:bodyPr/>
        <a:lstStyle/>
        <a:p>
          <a:endParaRPr lang="en-US"/>
        </a:p>
      </dgm:t>
    </dgm:pt>
    <dgm:pt modelId="{3F01FA0C-F303-4A29-81B3-D8E23DBA184F}">
      <dgm:prSet/>
      <dgm:spPr/>
      <dgm:t>
        <a:bodyPr/>
        <a:lstStyle/>
        <a:p>
          <a:r>
            <a:rPr lang="en-US"/>
            <a:t>I also began structuring my assignment and working on the presentation and layout of the slides</a:t>
          </a:r>
        </a:p>
      </dgm:t>
    </dgm:pt>
    <dgm:pt modelId="{03B0E92B-95E6-495C-A591-18D2684C6C82}" type="parTrans" cxnId="{AD44E59A-DE01-4B2F-B518-049C034360C8}">
      <dgm:prSet/>
      <dgm:spPr/>
      <dgm:t>
        <a:bodyPr/>
        <a:lstStyle/>
        <a:p>
          <a:endParaRPr lang="en-US"/>
        </a:p>
      </dgm:t>
    </dgm:pt>
    <dgm:pt modelId="{332E1231-C7FC-47D1-BAA8-6563B2CF74DE}" type="sibTrans" cxnId="{AD44E59A-DE01-4B2F-B518-049C034360C8}">
      <dgm:prSet/>
      <dgm:spPr/>
      <dgm:t>
        <a:bodyPr/>
        <a:lstStyle/>
        <a:p>
          <a:endParaRPr lang="en-US"/>
        </a:p>
      </dgm:t>
    </dgm:pt>
    <dgm:pt modelId="{BC78ED20-0715-4353-99E3-95B43F12B9FA}">
      <dgm:prSet/>
      <dgm:spPr/>
      <dgm:t>
        <a:bodyPr/>
        <a:lstStyle/>
        <a:p>
          <a:r>
            <a:rPr lang="en-US"/>
            <a:t>Following this, I decided to do some more research into the fatal four offences and found a detailed table on the NPCC’s website and decided I wanted to implement it into my work to show the impact that the fatal four offences can have</a:t>
          </a:r>
        </a:p>
      </dgm:t>
    </dgm:pt>
    <dgm:pt modelId="{FD4AFE35-7638-420C-9F4F-54C2E7EEF00B}" type="parTrans" cxnId="{A7B20307-2FBA-453B-9173-C5DE0613CC12}">
      <dgm:prSet/>
      <dgm:spPr/>
      <dgm:t>
        <a:bodyPr/>
        <a:lstStyle/>
        <a:p>
          <a:endParaRPr lang="en-US"/>
        </a:p>
      </dgm:t>
    </dgm:pt>
    <dgm:pt modelId="{49940204-5E72-49F3-9670-72532652449F}" type="sibTrans" cxnId="{A7B20307-2FBA-453B-9173-C5DE0613CC12}">
      <dgm:prSet/>
      <dgm:spPr/>
      <dgm:t>
        <a:bodyPr/>
        <a:lstStyle/>
        <a:p>
          <a:endParaRPr lang="en-US"/>
        </a:p>
      </dgm:t>
    </dgm:pt>
    <dgm:pt modelId="{EA984EFC-7E96-4354-AF39-EBAA4AC4FF5C}">
      <dgm:prSet/>
      <dgm:spPr/>
      <dgm:t>
        <a:bodyPr/>
        <a:lstStyle/>
        <a:p>
          <a:r>
            <a:rPr lang="en-US" dirty="0"/>
            <a:t>WC – 28</a:t>
          </a:r>
          <a:r>
            <a:rPr lang="en-US" baseline="30000" dirty="0"/>
            <a:t>th</a:t>
          </a:r>
          <a:r>
            <a:rPr lang="en-US" dirty="0"/>
            <a:t> October 2024</a:t>
          </a:r>
        </a:p>
      </dgm:t>
    </dgm:pt>
    <dgm:pt modelId="{48ED23D5-1BC3-4947-BBC6-051A2AF31657}" type="parTrans" cxnId="{C827EF92-4036-44FC-B3CD-5303FA2C72ED}">
      <dgm:prSet/>
      <dgm:spPr/>
      <dgm:t>
        <a:bodyPr/>
        <a:lstStyle/>
        <a:p>
          <a:endParaRPr lang="en-US"/>
        </a:p>
      </dgm:t>
    </dgm:pt>
    <dgm:pt modelId="{BEF85532-5AF0-4188-B890-77D3557EAC6C}" type="sibTrans" cxnId="{C827EF92-4036-44FC-B3CD-5303FA2C72ED}">
      <dgm:prSet/>
      <dgm:spPr/>
      <dgm:t>
        <a:bodyPr/>
        <a:lstStyle/>
        <a:p>
          <a:endParaRPr lang="en-US"/>
        </a:p>
      </dgm:t>
    </dgm:pt>
    <dgm:pt modelId="{7B7EE7C3-9259-478B-A196-89FAD72CBEF7}">
      <dgm:prSet/>
      <dgm:spPr/>
      <dgm:t>
        <a:bodyPr/>
        <a:lstStyle/>
        <a:p>
          <a:r>
            <a:rPr lang="en-US"/>
            <a:t>I finished my assignment and decided to add colours and images to my presentation keeping within a specific and concise theme </a:t>
          </a:r>
        </a:p>
      </dgm:t>
    </dgm:pt>
    <dgm:pt modelId="{6BAE123E-7972-4E63-8494-140CE9FFE0E7}" type="parTrans" cxnId="{2415A89B-9D23-4590-95E6-B0C152BF7DD3}">
      <dgm:prSet/>
      <dgm:spPr/>
      <dgm:t>
        <a:bodyPr/>
        <a:lstStyle/>
        <a:p>
          <a:endParaRPr lang="en-US"/>
        </a:p>
      </dgm:t>
    </dgm:pt>
    <dgm:pt modelId="{BE0C98BF-2F46-404C-8F9E-16955B6B43D8}" type="sibTrans" cxnId="{2415A89B-9D23-4590-95E6-B0C152BF7DD3}">
      <dgm:prSet/>
      <dgm:spPr/>
      <dgm:t>
        <a:bodyPr/>
        <a:lstStyle/>
        <a:p>
          <a:endParaRPr lang="en-US"/>
        </a:p>
      </dgm:t>
    </dgm:pt>
    <dgm:pt modelId="{4DDBCAB9-7C20-5C4E-B92C-B9B7D49AE81A}" type="pres">
      <dgm:prSet presAssocID="{3DFB0DBC-3E53-4E94-BA35-6BC2E651E300}" presName="Name0" presStyleCnt="0">
        <dgm:presLayoutVars>
          <dgm:dir/>
          <dgm:resizeHandles val="exact"/>
        </dgm:presLayoutVars>
      </dgm:prSet>
      <dgm:spPr/>
    </dgm:pt>
    <dgm:pt modelId="{13D91DCC-45C9-0445-8688-99550995901C}" type="pres">
      <dgm:prSet presAssocID="{4FAB639D-482F-4BF9-A501-5CAACE888A7D}" presName="node" presStyleLbl="node1" presStyleIdx="0" presStyleCnt="8">
        <dgm:presLayoutVars>
          <dgm:bulletEnabled val="1"/>
        </dgm:presLayoutVars>
      </dgm:prSet>
      <dgm:spPr/>
    </dgm:pt>
    <dgm:pt modelId="{E583E3FC-9B09-2B4F-BC21-24B3506282CE}" type="pres">
      <dgm:prSet presAssocID="{8961CCCA-26BE-49A0-A7A9-2C89EBBAC8EE}" presName="sibTrans" presStyleLbl="sibTrans1D1" presStyleIdx="0" presStyleCnt="7"/>
      <dgm:spPr/>
    </dgm:pt>
    <dgm:pt modelId="{7C320CA9-B52F-AE4D-82E1-20101B7012EE}" type="pres">
      <dgm:prSet presAssocID="{8961CCCA-26BE-49A0-A7A9-2C89EBBAC8EE}" presName="connectorText" presStyleLbl="sibTrans1D1" presStyleIdx="0" presStyleCnt="7"/>
      <dgm:spPr/>
    </dgm:pt>
    <dgm:pt modelId="{3ABBC47A-A2DB-CA44-93A4-680A1324387B}" type="pres">
      <dgm:prSet presAssocID="{DC1DB17C-0F6E-418E-8C95-0C991D217DEE}" presName="node" presStyleLbl="node1" presStyleIdx="1" presStyleCnt="8">
        <dgm:presLayoutVars>
          <dgm:bulletEnabled val="1"/>
        </dgm:presLayoutVars>
      </dgm:prSet>
      <dgm:spPr/>
    </dgm:pt>
    <dgm:pt modelId="{4026F28C-7E24-AC4D-8C18-A24731F8AD8A}" type="pres">
      <dgm:prSet presAssocID="{2EF90C21-7784-4BEA-8BDD-800AD5FA15D8}" presName="sibTrans" presStyleLbl="sibTrans1D1" presStyleIdx="1" presStyleCnt="7"/>
      <dgm:spPr/>
    </dgm:pt>
    <dgm:pt modelId="{40B66786-D4C3-FA40-A8F7-E91F1F55CE21}" type="pres">
      <dgm:prSet presAssocID="{2EF90C21-7784-4BEA-8BDD-800AD5FA15D8}" presName="connectorText" presStyleLbl="sibTrans1D1" presStyleIdx="1" presStyleCnt="7"/>
      <dgm:spPr/>
    </dgm:pt>
    <dgm:pt modelId="{9439918A-ADD3-E444-87FE-7CFF36A13CE9}" type="pres">
      <dgm:prSet presAssocID="{F8304619-DF48-4BB6-8936-4B87951E0E46}" presName="node" presStyleLbl="node1" presStyleIdx="2" presStyleCnt="8">
        <dgm:presLayoutVars>
          <dgm:bulletEnabled val="1"/>
        </dgm:presLayoutVars>
      </dgm:prSet>
      <dgm:spPr/>
    </dgm:pt>
    <dgm:pt modelId="{433BE745-A279-FB46-9CA5-B543DA35A967}" type="pres">
      <dgm:prSet presAssocID="{BFA62B2B-9475-45D5-99E1-014DC0EA9146}" presName="sibTrans" presStyleLbl="sibTrans1D1" presStyleIdx="2" presStyleCnt="7"/>
      <dgm:spPr/>
    </dgm:pt>
    <dgm:pt modelId="{6D9CB3D7-817A-E640-9A89-AF5571B164F6}" type="pres">
      <dgm:prSet presAssocID="{BFA62B2B-9475-45D5-99E1-014DC0EA9146}" presName="connectorText" presStyleLbl="sibTrans1D1" presStyleIdx="2" presStyleCnt="7"/>
      <dgm:spPr/>
    </dgm:pt>
    <dgm:pt modelId="{811A8602-B061-F148-BECF-2F66B32EF39B}" type="pres">
      <dgm:prSet presAssocID="{4E304476-7E66-4A0A-9DB1-7EF9F53B5A29}" presName="node" presStyleLbl="node1" presStyleIdx="3" presStyleCnt="8">
        <dgm:presLayoutVars>
          <dgm:bulletEnabled val="1"/>
        </dgm:presLayoutVars>
      </dgm:prSet>
      <dgm:spPr/>
    </dgm:pt>
    <dgm:pt modelId="{E0B94879-DCFF-8A43-9E95-6193CC8D17E7}" type="pres">
      <dgm:prSet presAssocID="{6C9787BF-D790-4499-91B4-7C2B94A55C05}" presName="sibTrans" presStyleLbl="sibTrans1D1" presStyleIdx="3" presStyleCnt="7"/>
      <dgm:spPr/>
    </dgm:pt>
    <dgm:pt modelId="{60D943A6-A7BB-0E43-9C68-97B32C389242}" type="pres">
      <dgm:prSet presAssocID="{6C9787BF-D790-4499-91B4-7C2B94A55C05}" presName="connectorText" presStyleLbl="sibTrans1D1" presStyleIdx="3" presStyleCnt="7"/>
      <dgm:spPr/>
    </dgm:pt>
    <dgm:pt modelId="{BA57AC7A-5BB0-1644-A815-E4CD9E6DC171}" type="pres">
      <dgm:prSet presAssocID="{3F01FA0C-F303-4A29-81B3-D8E23DBA184F}" presName="node" presStyleLbl="node1" presStyleIdx="4" presStyleCnt="8">
        <dgm:presLayoutVars>
          <dgm:bulletEnabled val="1"/>
        </dgm:presLayoutVars>
      </dgm:prSet>
      <dgm:spPr/>
    </dgm:pt>
    <dgm:pt modelId="{DBFDCB18-E67A-1D40-883C-A8F25AB4D4BF}" type="pres">
      <dgm:prSet presAssocID="{332E1231-C7FC-47D1-BAA8-6563B2CF74DE}" presName="sibTrans" presStyleLbl="sibTrans1D1" presStyleIdx="4" presStyleCnt="7"/>
      <dgm:spPr/>
    </dgm:pt>
    <dgm:pt modelId="{E8CDCFB6-A051-934E-A764-771C11AB09CF}" type="pres">
      <dgm:prSet presAssocID="{332E1231-C7FC-47D1-BAA8-6563B2CF74DE}" presName="connectorText" presStyleLbl="sibTrans1D1" presStyleIdx="4" presStyleCnt="7"/>
      <dgm:spPr/>
    </dgm:pt>
    <dgm:pt modelId="{60C11F0C-73F8-AD4D-B840-5E985F7AF20C}" type="pres">
      <dgm:prSet presAssocID="{BC78ED20-0715-4353-99E3-95B43F12B9FA}" presName="node" presStyleLbl="node1" presStyleIdx="5" presStyleCnt="8">
        <dgm:presLayoutVars>
          <dgm:bulletEnabled val="1"/>
        </dgm:presLayoutVars>
      </dgm:prSet>
      <dgm:spPr/>
    </dgm:pt>
    <dgm:pt modelId="{D43C9A7A-63ED-F44E-B61C-011515128580}" type="pres">
      <dgm:prSet presAssocID="{49940204-5E72-49F3-9670-72532652449F}" presName="sibTrans" presStyleLbl="sibTrans1D1" presStyleIdx="5" presStyleCnt="7"/>
      <dgm:spPr/>
    </dgm:pt>
    <dgm:pt modelId="{C77631A7-EA96-B54B-9BD8-BA780BC377D5}" type="pres">
      <dgm:prSet presAssocID="{49940204-5E72-49F3-9670-72532652449F}" presName="connectorText" presStyleLbl="sibTrans1D1" presStyleIdx="5" presStyleCnt="7"/>
      <dgm:spPr/>
    </dgm:pt>
    <dgm:pt modelId="{0DDCA435-0B34-6240-878D-DFE9C7D62777}" type="pres">
      <dgm:prSet presAssocID="{EA984EFC-7E96-4354-AF39-EBAA4AC4FF5C}" presName="node" presStyleLbl="node1" presStyleIdx="6" presStyleCnt="8">
        <dgm:presLayoutVars>
          <dgm:bulletEnabled val="1"/>
        </dgm:presLayoutVars>
      </dgm:prSet>
      <dgm:spPr/>
    </dgm:pt>
    <dgm:pt modelId="{E62EDF0E-B9B8-0143-809C-7C79CE06E43D}" type="pres">
      <dgm:prSet presAssocID="{BEF85532-5AF0-4188-B890-77D3557EAC6C}" presName="sibTrans" presStyleLbl="sibTrans1D1" presStyleIdx="6" presStyleCnt="7"/>
      <dgm:spPr/>
    </dgm:pt>
    <dgm:pt modelId="{4733DA4B-B635-CA4A-B61F-C3FDECAEA500}" type="pres">
      <dgm:prSet presAssocID="{BEF85532-5AF0-4188-B890-77D3557EAC6C}" presName="connectorText" presStyleLbl="sibTrans1D1" presStyleIdx="6" presStyleCnt="7"/>
      <dgm:spPr/>
    </dgm:pt>
    <dgm:pt modelId="{376BA47C-4F73-C74C-9465-F37725872465}" type="pres">
      <dgm:prSet presAssocID="{7B7EE7C3-9259-478B-A196-89FAD72CBEF7}" presName="node" presStyleLbl="node1" presStyleIdx="7" presStyleCnt="8">
        <dgm:presLayoutVars>
          <dgm:bulletEnabled val="1"/>
        </dgm:presLayoutVars>
      </dgm:prSet>
      <dgm:spPr/>
    </dgm:pt>
  </dgm:ptLst>
  <dgm:cxnLst>
    <dgm:cxn modelId="{1C136902-F9AA-4EE4-9C7C-CD8D4A84E657}" srcId="{3DFB0DBC-3E53-4E94-BA35-6BC2E651E300}" destId="{4FAB639D-482F-4BF9-A501-5CAACE888A7D}" srcOrd="0" destOrd="0" parTransId="{7C4C93A7-91E3-445E-BA4D-83C82BF78942}" sibTransId="{8961CCCA-26BE-49A0-A7A9-2C89EBBAC8EE}"/>
    <dgm:cxn modelId="{A7B20307-2FBA-453B-9173-C5DE0613CC12}" srcId="{3DFB0DBC-3E53-4E94-BA35-6BC2E651E300}" destId="{BC78ED20-0715-4353-99E3-95B43F12B9FA}" srcOrd="5" destOrd="0" parTransId="{FD4AFE35-7638-420C-9F4F-54C2E7EEF00B}" sibTransId="{49940204-5E72-49F3-9670-72532652449F}"/>
    <dgm:cxn modelId="{1A49B409-AB8C-7B41-BFF4-F4D4DA7070C6}" type="presOf" srcId="{4E304476-7E66-4A0A-9DB1-7EF9F53B5A29}" destId="{811A8602-B061-F148-BECF-2F66B32EF39B}" srcOrd="0" destOrd="0" presId="urn:microsoft.com/office/officeart/2016/7/layout/RepeatingBendingProcessNew"/>
    <dgm:cxn modelId="{63ECBD10-4730-304A-8E0E-56044BB2A51F}" type="presOf" srcId="{BFA62B2B-9475-45D5-99E1-014DC0EA9146}" destId="{6D9CB3D7-817A-E640-9A89-AF5571B164F6}" srcOrd="1" destOrd="0" presId="urn:microsoft.com/office/officeart/2016/7/layout/RepeatingBendingProcessNew"/>
    <dgm:cxn modelId="{F93A0C21-DEE6-A346-AEC0-AEE2B12088A9}" type="presOf" srcId="{DC1DB17C-0F6E-418E-8C95-0C991D217DEE}" destId="{3ABBC47A-A2DB-CA44-93A4-680A1324387B}" srcOrd="0" destOrd="0" presId="urn:microsoft.com/office/officeart/2016/7/layout/RepeatingBendingProcessNew"/>
    <dgm:cxn modelId="{48D16F26-9D65-FF4A-ABBA-A61D5CB215D4}" type="presOf" srcId="{49940204-5E72-49F3-9670-72532652449F}" destId="{D43C9A7A-63ED-F44E-B61C-011515128580}" srcOrd="0" destOrd="0" presId="urn:microsoft.com/office/officeart/2016/7/layout/RepeatingBendingProcessNew"/>
    <dgm:cxn modelId="{6D514A2B-5BD8-C242-8EA7-92E919889CAD}" type="presOf" srcId="{8961CCCA-26BE-49A0-A7A9-2C89EBBAC8EE}" destId="{7C320CA9-B52F-AE4D-82E1-20101B7012EE}" srcOrd="1" destOrd="0" presId="urn:microsoft.com/office/officeart/2016/7/layout/RepeatingBendingProcessNew"/>
    <dgm:cxn modelId="{11513A2C-9FEE-D04A-A34D-6F9966406278}" type="presOf" srcId="{BC78ED20-0715-4353-99E3-95B43F12B9FA}" destId="{60C11F0C-73F8-AD4D-B840-5E985F7AF20C}" srcOrd="0" destOrd="0" presId="urn:microsoft.com/office/officeart/2016/7/layout/RepeatingBendingProcessNew"/>
    <dgm:cxn modelId="{CB275B35-A4B4-464A-9FBA-EAE714D517C9}" type="presOf" srcId="{EA984EFC-7E96-4354-AF39-EBAA4AC4FF5C}" destId="{0DDCA435-0B34-6240-878D-DFE9C7D62777}" srcOrd="0" destOrd="0" presId="urn:microsoft.com/office/officeart/2016/7/layout/RepeatingBendingProcessNew"/>
    <dgm:cxn modelId="{63D19740-F840-2348-8BA0-E4373C84E370}" type="presOf" srcId="{2EF90C21-7784-4BEA-8BDD-800AD5FA15D8}" destId="{4026F28C-7E24-AC4D-8C18-A24731F8AD8A}" srcOrd="0" destOrd="0" presId="urn:microsoft.com/office/officeart/2016/7/layout/RepeatingBendingProcessNew"/>
    <dgm:cxn modelId="{46715B4A-8499-9E4C-B43A-42E6CCB71407}" type="presOf" srcId="{BEF85532-5AF0-4188-B890-77D3557EAC6C}" destId="{E62EDF0E-B9B8-0143-809C-7C79CE06E43D}" srcOrd="0" destOrd="0" presId="urn:microsoft.com/office/officeart/2016/7/layout/RepeatingBendingProcessNew"/>
    <dgm:cxn modelId="{4DAF114B-AF17-B24B-B6C1-5E09B22F87FC}" type="presOf" srcId="{2EF90C21-7784-4BEA-8BDD-800AD5FA15D8}" destId="{40B66786-D4C3-FA40-A8F7-E91F1F55CE21}" srcOrd="1" destOrd="0" presId="urn:microsoft.com/office/officeart/2016/7/layout/RepeatingBendingProcessNew"/>
    <dgm:cxn modelId="{C433644E-8666-FE44-B1D2-E7A755D5BBB3}" type="presOf" srcId="{332E1231-C7FC-47D1-BAA8-6563B2CF74DE}" destId="{E8CDCFB6-A051-934E-A764-771C11AB09CF}" srcOrd="1" destOrd="0" presId="urn:microsoft.com/office/officeart/2016/7/layout/RepeatingBendingProcessNew"/>
    <dgm:cxn modelId="{34105A53-A716-D949-A6F5-C4E918B9D37C}" type="presOf" srcId="{49940204-5E72-49F3-9670-72532652449F}" destId="{C77631A7-EA96-B54B-9BD8-BA780BC377D5}" srcOrd="1" destOrd="0" presId="urn:microsoft.com/office/officeart/2016/7/layout/RepeatingBendingProcessNew"/>
    <dgm:cxn modelId="{D3EAC85A-8C8D-2547-9E31-34086A78D445}" type="presOf" srcId="{8961CCCA-26BE-49A0-A7A9-2C89EBBAC8EE}" destId="{E583E3FC-9B09-2B4F-BC21-24B3506282CE}" srcOrd="0" destOrd="0" presId="urn:microsoft.com/office/officeart/2016/7/layout/RepeatingBendingProcessNew"/>
    <dgm:cxn modelId="{E9B7165F-3DC5-46C0-8BEA-6DD37AC54321}" srcId="{3DFB0DBC-3E53-4E94-BA35-6BC2E651E300}" destId="{DC1DB17C-0F6E-418E-8C95-0C991D217DEE}" srcOrd="1" destOrd="0" parTransId="{C1C65DBB-B9E6-4FBE-A94B-8235973829C9}" sibTransId="{2EF90C21-7784-4BEA-8BDD-800AD5FA15D8}"/>
    <dgm:cxn modelId="{4FB9016F-3BB7-455B-97D4-A453EE208390}" srcId="{3DFB0DBC-3E53-4E94-BA35-6BC2E651E300}" destId="{4E304476-7E66-4A0A-9DB1-7EF9F53B5A29}" srcOrd="3" destOrd="0" parTransId="{52A3EF44-E473-43B6-B818-1B2462CF52D3}" sibTransId="{6C9787BF-D790-4499-91B4-7C2B94A55C05}"/>
    <dgm:cxn modelId="{FD09AA78-7EA0-174C-92E8-22BD3D8A9767}" type="presOf" srcId="{3DFB0DBC-3E53-4E94-BA35-6BC2E651E300}" destId="{4DDBCAB9-7C20-5C4E-B92C-B9B7D49AE81A}" srcOrd="0" destOrd="0" presId="urn:microsoft.com/office/officeart/2016/7/layout/RepeatingBendingProcessNew"/>
    <dgm:cxn modelId="{C827EF92-4036-44FC-B3CD-5303FA2C72ED}" srcId="{3DFB0DBC-3E53-4E94-BA35-6BC2E651E300}" destId="{EA984EFC-7E96-4354-AF39-EBAA4AC4FF5C}" srcOrd="6" destOrd="0" parTransId="{48ED23D5-1BC3-4947-BBC6-051A2AF31657}" sibTransId="{BEF85532-5AF0-4188-B890-77D3557EAC6C}"/>
    <dgm:cxn modelId="{AD44E59A-DE01-4B2F-B518-049C034360C8}" srcId="{3DFB0DBC-3E53-4E94-BA35-6BC2E651E300}" destId="{3F01FA0C-F303-4A29-81B3-D8E23DBA184F}" srcOrd="4" destOrd="0" parTransId="{03B0E92B-95E6-495C-A591-18D2684C6C82}" sibTransId="{332E1231-C7FC-47D1-BAA8-6563B2CF74DE}"/>
    <dgm:cxn modelId="{2415A89B-9D23-4590-95E6-B0C152BF7DD3}" srcId="{3DFB0DBC-3E53-4E94-BA35-6BC2E651E300}" destId="{7B7EE7C3-9259-478B-A196-89FAD72CBEF7}" srcOrd="7" destOrd="0" parTransId="{6BAE123E-7972-4E63-8494-140CE9FFE0E7}" sibTransId="{BE0C98BF-2F46-404C-8F9E-16955B6B43D8}"/>
    <dgm:cxn modelId="{A1A6C2A0-E2A9-3240-8B69-AC1B285749F8}" type="presOf" srcId="{F8304619-DF48-4BB6-8936-4B87951E0E46}" destId="{9439918A-ADD3-E444-87FE-7CFF36A13CE9}" srcOrd="0" destOrd="0" presId="urn:microsoft.com/office/officeart/2016/7/layout/RepeatingBendingProcessNew"/>
    <dgm:cxn modelId="{3B1640A1-FB71-4045-9E04-A95817C6DEF5}" type="presOf" srcId="{4FAB639D-482F-4BF9-A501-5CAACE888A7D}" destId="{13D91DCC-45C9-0445-8688-99550995901C}" srcOrd="0" destOrd="0" presId="urn:microsoft.com/office/officeart/2016/7/layout/RepeatingBendingProcessNew"/>
    <dgm:cxn modelId="{C6A8E0A5-C939-B54F-8154-A273BEB4D96F}" type="presOf" srcId="{7B7EE7C3-9259-478B-A196-89FAD72CBEF7}" destId="{376BA47C-4F73-C74C-9465-F37725872465}" srcOrd="0" destOrd="0" presId="urn:microsoft.com/office/officeart/2016/7/layout/RepeatingBendingProcessNew"/>
    <dgm:cxn modelId="{584396AF-6797-4518-9613-4DDF803D04CC}" srcId="{3DFB0DBC-3E53-4E94-BA35-6BC2E651E300}" destId="{F8304619-DF48-4BB6-8936-4B87951E0E46}" srcOrd="2" destOrd="0" parTransId="{41EC2406-D3B6-4D08-8D1F-EE1EE46F5C72}" sibTransId="{BFA62B2B-9475-45D5-99E1-014DC0EA9146}"/>
    <dgm:cxn modelId="{F940EAB3-94AD-5E4C-AA74-389CA7F985AF}" type="presOf" srcId="{3F01FA0C-F303-4A29-81B3-D8E23DBA184F}" destId="{BA57AC7A-5BB0-1644-A815-E4CD9E6DC171}" srcOrd="0" destOrd="0" presId="urn:microsoft.com/office/officeart/2016/7/layout/RepeatingBendingProcessNew"/>
    <dgm:cxn modelId="{777D13B7-D4F3-2048-A6B9-8F41D4E9B65B}" type="presOf" srcId="{6C9787BF-D790-4499-91B4-7C2B94A55C05}" destId="{60D943A6-A7BB-0E43-9C68-97B32C389242}" srcOrd="1" destOrd="0" presId="urn:microsoft.com/office/officeart/2016/7/layout/RepeatingBendingProcessNew"/>
    <dgm:cxn modelId="{86433BB8-702F-8C4F-B591-32F4899C6647}" type="presOf" srcId="{BEF85532-5AF0-4188-B890-77D3557EAC6C}" destId="{4733DA4B-B635-CA4A-B61F-C3FDECAEA500}" srcOrd="1" destOrd="0" presId="urn:microsoft.com/office/officeart/2016/7/layout/RepeatingBendingProcessNew"/>
    <dgm:cxn modelId="{1DDBB4C3-3D31-BE49-99A5-CBBC26B401AE}" type="presOf" srcId="{BFA62B2B-9475-45D5-99E1-014DC0EA9146}" destId="{433BE745-A279-FB46-9CA5-B543DA35A967}" srcOrd="0" destOrd="0" presId="urn:microsoft.com/office/officeart/2016/7/layout/RepeatingBendingProcessNew"/>
    <dgm:cxn modelId="{A517BFE2-DC5F-E045-8564-EA735B396791}" type="presOf" srcId="{332E1231-C7FC-47D1-BAA8-6563B2CF74DE}" destId="{DBFDCB18-E67A-1D40-883C-A8F25AB4D4BF}" srcOrd="0" destOrd="0" presId="urn:microsoft.com/office/officeart/2016/7/layout/RepeatingBendingProcessNew"/>
    <dgm:cxn modelId="{5A6880F7-BD2C-004D-9497-BA7ABE775FBE}" type="presOf" srcId="{6C9787BF-D790-4499-91B4-7C2B94A55C05}" destId="{E0B94879-DCFF-8A43-9E95-6193CC8D17E7}" srcOrd="0" destOrd="0" presId="urn:microsoft.com/office/officeart/2016/7/layout/RepeatingBendingProcessNew"/>
    <dgm:cxn modelId="{7E0406F1-CD0C-664B-A874-3A8974BAC0B5}" type="presParOf" srcId="{4DDBCAB9-7C20-5C4E-B92C-B9B7D49AE81A}" destId="{13D91DCC-45C9-0445-8688-99550995901C}" srcOrd="0" destOrd="0" presId="urn:microsoft.com/office/officeart/2016/7/layout/RepeatingBendingProcessNew"/>
    <dgm:cxn modelId="{F6F50C26-8A6C-6F4B-8676-49F225952235}" type="presParOf" srcId="{4DDBCAB9-7C20-5C4E-B92C-B9B7D49AE81A}" destId="{E583E3FC-9B09-2B4F-BC21-24B3506282CE}" srcOrd="1" destOrd="0" presId="urn:microsoft.com/office/officeart/2016/7/layout/RepeatingBendingProcessNew"/>
    <dgm:cxn modelId="{E9AC32A1-2D1C-184A-88CB-497F83176400}" type="presParOf" srcId="{E583E3FC-9B09-2B4F-BC21-24B3506282CE}" destId="{7C320CA9-B52F-AE4D-82E1-20101B7012EE}" srcOrd="0" destOrd="0" presId="urn:microsoft.com/office/officeart/2016/7/layout/RepeatingBendingProcessNew"/>
    <dgm:cxn modelId="{9826551B-E8A0-AF4D-9516-74A973C946B3}" type="presParOf" srcId="{4DDBCAB9-7C20-5C4E-B92C-B9B7D49AE81A}" destId="{3ABBC47A-A2DB-CA44-93A4-680A1324387B}" srcOrd="2" destOrd="0" presId="urn:microsoft.com/office/officeart/2016/7/layout/RepeatingBendingProcessNew"/>
    <dgm:cxn modelId="{3653F5CF-C7DB-5C4C-B5D3-391E303947B5}" type="presParOf" srcId="{4DDBCAB9-7C20-5C4E-B92C-B9B7D49AE81A}" destId="{4026F28C-7E24-AC4D-8C18-A24731F8AD8A}" srcOrd="3" destOrd="0" presId="urn:microsoft.com/office/officeart/2016/7/layout/RepeatingBendingProcessNew"/>
    <dgm:cxn modelId="{3E0AC963-0E65-B640-A158-863AE9E542F2}" type="presParOf" srcId="{4026F28C-7E24-AC4D-8C18-A24731F8AD8A}" destId="{40B66786-D4C3-FA40-A8F7-E91F1F55CE21}" srcOrd="0" destOrd="0" presId="urn:microsoft.com/office/officeart/2016/7/layout/RepeatingBendingProcessNew"/>
    <dgm:cxn modelId="{C637E90F-E403-C44A-83F4-75145D366B0F}" type="presParOf" srcId="{4DDBCAB9-7C20-5C4E-B92C-B9B7D49AE81A}" destId="{9439918A-ADD3-E444-87FE-7CFF36A13CE9}" srcOrd="4" destOrd="0" presId="urn:microsoft.com/office/officeart/2016/7/layout/RepeatingBendingProcessNew"/>
    <dgm:cxn modelId="{40787D7F-B46B-0A40-98A9-D7324F9B35D2}" type="presParOf" srcId="{4DDBCAB9-7C20-5C4E-B92C-B9B7D49AE81A}" destId="{433BE745-A279-FB46-9CA5-B543DA35A967}" srcOrd="5" destOrd="0" presId="urn:microsoft.com/office/officeart/2016/7/layout/RepeatingBendingProcessNew"/>
    <dgm:cxn modelId="{5289B7D3-B9EE-8749-A2A9-A77FFE9385B4}" type="presParOf" srcId="{433BE745-A279-FB46-9CA5-B543DA35A967}" destId="{6D9CB3D7-817A-E640-9A89-AF5571B164F6}" srcOrd="0" destOrd="0" presId="urn:microsoft.com/office/officeart/2016/7/layout/RepeatingBendingProcessNew"/>
    <dgm:cxn modelId="{5F3DEE80-F97F-9D43-B1BB-50EAF6593DAA}" type="presParOf" srcId="{4DDBCAB9-7C20-5C4E-B92C-B9B7D49AE81A}" destId="{811A8602-B061-F148-BECF-2F66B32EF39B}" srcOrd="6" destOrd="0" presId="urn:microsoft.com/office/officeart/2016/7/layout/RepeatingBendingProcessNew"/>
    <dgm:cxn modelId="{308A471F-B2DF-104D-8653-B49B077A9599}" type="presParOf" srcId="{4DDBCAB9-7C20-5C4E-B92C-B9B7D49AE81A}" destId="{E0B94879-DCFF-8A43-9E95-6193CC8D17E7}" srcOrd="7" destOrd="0" presId="urn:microsoft.com/office/officeart/2016/7/layout/RepeatingBendingProcessNew"/>
    <dgm:cxn modelId="{B2D9DE74-60B7-4C4D-9477-D32B2ACDE038}" type="presParOf" srcId="{E0B94879-DCFF-8A43-9E95-6193CC8D17E7}" destId="{60D943A6-A7BB-0E43-9C68-97B32C389242}" srcOrd="0" destOrd="0" presId="urn:microsoft.com/office/officeart/2016/7/layout/RepeatingBendingProcessNew"/>
    <dgm:cxn modelId="{9DCC082B-FB58-9A46-B981-AE4C4864C1C8}" type="presParOf" srcId="{4DDBCAB9-7C20-5C4E-B92C-B9B7D49AE81A}" destId="{BA57AC7A-5BB0-1644-A815-E4CD9E6DC171}" srcOrd="8" destOrd="0" presId="urn:microsoft.com/office/officeart/2016/7/layout/RepeatingBendingProcessNew"/>
    <dgm:cxn modelId="{1396232E-32E9-CA4E-AB40-C028A870BBFB}" type="presParOf" srcId="{4DDBCAB9-7C20-5C4E-B92C-B9B7D49AE81A}" destId="{DBFDCB18-E67A-1D40-883C-A8F25AB4D4BF}" srcOrd="9" destOrd="0" presId="urn:microsoft.com/office/officeart/2016/7/layout/RepeatingBendingProcessNew"/>
    <dgm:cxn modelId="{8EEB2C65-20E8-C746-A09B-8ABB9DF42C1C}" type="presParOf" srcId="{DBFDCB18-E67A-1D40-883C-A8F25AB4D4BF}" destId="{E8CDCFB6-A051-934E-A764-771C11AB09CF}" srcOrd="0" destOrd="0" presId="urn:microsoft.com/office/officeart/2016/7/layout/RepeatingBendingProcessNew"/>
    <dgm:cxn modelId="{305C3B18-A24B-9749-95E4-AC6BC932E75F}" type="presParOf" srcId="{4DDBCAB9-7C20-5C4E-B92C-B9B7D49AE81A}" destId="{60C11F0C-73F8-AD4D-B840-5E985F7AF20C}" srcOrd="10" destOrd="0" presId="urn:microsoft.com/office/officeart/2016/7/layout/RepeatingBendingProcessNew"/>
    <dgm:cxn modelId="{EF1860A8-ACAE-9E4D-88D7-E3867CE71103}" type="presParOf" srcId="{4DDBCAB9-7C20-5C4E-B92C-B9B7D49AE81A}" destId="{D43C9A7A-63ED-F44E-B61C-011515128580}" srcOrd="11" destOrd="0" presId="urn:microsoft.com/office/officeart/2016/7/layout/RepeatingBendingProcessNew"/>
    <dgm:cxn modelId="{0CC5FD04-DDB1-1840-9857-12CA04B2A1E3}" type="presParOf" srcId="{D43C9A7A-63ED-F44E-B61C-011515128580}" destId="{C77631A7-EA96-B54B-9BD8-BA780BC377D5}" srcOrd="0" destOrd="0" presId="urn:microsoft.com/office/officeart/2016/7/layout/RepeatingBendingProcessNew"/>
    <dgm:cxn modelId="{BD523DA3-2937-8041-83B1-FE0A92DC2FCD}" type="presParOf" srcId="{4DDBCAB9-7C20-5C4E-B92C-B9B7D49AE81A}" destId="{0DDCA435-0B34-6240-878D-DFE9C7D62777}" srcOrd="12" destOrd="0" presId="urn:microsoft.com/office/officeart/2016/7/layout/RepeatingBendingProcessNew"/>
    <dgm:cxn modelId="{85E9C86A-8A73-344D-9398-56CD2CF18BF9}" type="presParOf" srcId="{4DDBCAB9-7C20-5C4E-B92C-B9B7D49AE81A}" destId="{E62EDF0E-B9B8-0143-809C-7C79CE06E43D}" srcOrd="13" destOrd="0" presId="urn:microsoft.com/office/officeart/2016/7/layout/RepeatingBendingProcessNew"/>
    <dgm:cxn modelId="{39776106-27DE-1A44-ADEE-CF1141F87054}" type="presParOf" srcId="{E62EDF0E-B9B8-0143-809C-7C79CE06E43D}" destId="{4733DA4B-B635-CA4A-B61F-C3FDECAEA500}" srcOrd="0" destOrd="0" presId="urn:microsoft.com/office/officeart/2016/7/layout/RepeatingBendingProcessNew"/>
    <dgm:cxn modelId="{796AFBF9-79AA-0349-9C50-30C67877C232}" type="presParOf" srcId="{4DDBCAB9-7C20-5C4E-B92C-B9B7D49AE81A}" destId="{376BA47C-4F73-C74C-9465-F37725872465}"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17645-7BAE-8C48-89F6-9647479EAA03}">
      <dsp:nvSpPr>
        <dsp:cNvPr id="0" name=""/>
        <dsp:cNvSpPr/>
      </dsp:nvSpPr>
      <dsp:spPr>
        <a:xfrm>
          <a:off x="0" y="0"/>
          <a:ext cx="1092782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6E14A-CD61-9D47-B396-D0B335E52478}">
      <dsp:nvSpPr>
        <dsp:cNvPr id="0" name=""/>
        <dsp:cNvSpPr/>
      </dsp:nvSpPr>
      <dsp:spPr>
        <a:xfrm>
          <a:off x="0" y="0"/>
          <a:ext cx="10927829" cy="1048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b="0" kern="1200" dirty="0"/>
            <a:t>Speeding </a:t>
          </a:r>
        </a:p>
      </dsp:txBody>
      <dsp:txXfrm>
        <a:off x="0" y="0"/>
        <a:ext cx="10927829" cy="1048201"/>
      </dsp:txXfrm>
    </dsp:sp>
    <dsp:sp modelId="{ACA957B4-1BF7-2143-911E-1264838A4ADD}">
      <dsp:nvSpPr>
        <dsp:cNvPr id="0" name=""/>
        <dsp:cNvSpPr/>
      </dsp:nvSpPr>
      <dsp:spPr>
        <a:xfrm>
          <a:off x="0" y="1048201"/>
          <a:ext cx="10927829" cy="0"/>
        </a:xfrm>
        <a:prstGeom prst="line">
          <a:avLst/>
        </a:prstGeom>
        <a:solidFill>
          <a:schemeClr val="accent5">
            <a:hueOff val="453795"/>
            <a:satOff val="818"/>
            <a:lumOff val="915"/>
            <a:alphaOff val="0"/>
          </a:schemeClr>
        </a:solidFill>
        <a:ln w="12700" cap="flat" cmpd="sng" algn="ctr">
          <a:solidFill>
            <a:schemeClr val="accent5">
              <a:hueOff val="453795"/>
              <a:satOff val="818"/>
              <a:lumOff val="91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700DBF-33DF-364D-90E1-D82A125840B9}">
      <dsp:nvSpPr>
        <dsp:cNvPr id="0" name=""/>
        <dsp:cNvSpPr/>
      </dsp:nvSpPr>
      <dsp:spPr>
        <a:xfrm>
          <a:off x="0" y="1048201"/>
          <a:ext cx="10927829" cy="1048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a:t>Driving under the influence of drink or drugs </a:t>
          </a:r>
        </a:p>
      </dsp:txBody>
      <dsp:txXfrm>
        <a:off x="0" y="1048201"/>
        <a:ext cx="10927829" cy="1048201"/>
      </dsp:txXfrm>
    </dsp:sp>
    <dsp:sp modelId="{BEB39E40-4348-F749-BD70-0241389F87E1}">
      <dsp:nvSpPr>
        <dsp:cNvPr id="0" name=""/>
        <dsp:cNvSpPr/>
      </dsp:nvSpPr>
      <dsp:spPr>
        <a:xfrm>
          <a:off x="0" y="2096402"/>
          <a:ext cx="10927829" cy="0"/>
        </a:xfrm>
        <a:prstGeom prst="line">
          <a:avLst/>
        </a:prstGeom>
        <a:solidFill>
          <a:schemeClr val="accent5">
            <a:hueOff val="907591"/>
            <a:satOff val="1636"/>
            <a:lumOff val="1829"/>
            <a:alphaOff val="0"/>
          </a:schemeClr>
        </a:solidFill>
        <a:ln w="12700" cap="flat" cmpd="sng" algn="ctr">
          <a:solidFill>
            <a:schemeClr val="accent5">
              <a:hueOff val="907591"/>
              <a:satOff val="1636"/>
              <a:lumOff val="18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D87783-9184-2D4D-BE1C-36C5D1E145D9}">
      <dsp:nvSpPr>
        <dsp:cNvPr id="0" name=""/>
        <dsp:cNvSpPr/>
      </dsp:nvSpPr>
      <dsp:spPr>
        <a:xfrm>
          <a:off x="0" y="2096402"/>
          <a:ext cx="10927829" cy="1048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a:t>Not wearing a seatbelt </a:t>
          </a:r>
        </a:p>
      </dsp:txBody>
      <dsp:txXfrm>
        <a:off x="0" y="2096402"/>
        <a:ext cx="10927829" cy="1048201"/>
      </dsp:txXfrm>
    </dsp:sp>
    <dsp:sp modelId="{2FBF1936-8300-E148-96DB-5C2DCC9E8F44}">
      <dsp:nvSpPr>
        <dsp:cNvPr id="0" name=""/>
        <dsp:cNvSpPr/>
      </dsp:nvSpPr>
      <dsp:spPr>
        <a:xfrm>
          <a:off x="0" y="3144603"/>
          <a:ext cx="10927829" cy="0"/>
        </a:xfrm>
        <a:prstGeom prst="line">
          <a:avLst/>
        </a:prstGeom>
        <a:solidFill>
          <a:schemeClr val="accent5">
            <a:hueOff val="1361386"/>
            <a:satOff val="2454"/>
            <a:lumOff val="2744"/>
            <a:alphaOff val="0"/>
          </a:schemeClr>
        </a:solidFill>
        <a:ln w="12700" cap="flat" cmpd="sng" algn="ctr">
          <a:solidFill>
            <a:schemeClr val="accent5">
              <a:hueOff val="1361386"/>
              <a:satOff val="2454"/>
              <a:lumOff val="27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6E1EAF-7D1A-534C-8A43-AB9B69A8D458}">
      <dsp:nvSpPr>
        <dsp:cNvPr id="0" name=""/>
        <dsp:cNvSpPr/>
      </dsp:nvSpPr>
      <dsp:spPr>
        <a:xfrm>
          <a:off x="0" y="3144603"/>
          <a:ext cx="10927829" cy="1048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dirty="0"/>
            <a:t>Mobile phone use </a:t>
          </a:r>
        </a:p>
      </dsp:txBody>
      <dsp:txXfrm>
        <a:off x="0" y="3144603"/>
        <a:ext cx="10927829" cy="10482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464B39-7D78-4AA6-8C30-977F04F3E71A}">
      <dsp:nvSpPr>
        <dsp:cNvPr id="0" name=""/>
        <dsp:cNvSpPr/>
      </dsp:nvSpPr>
      <dsp:spPr>
        <a:xfrm>
          <a:off x="0" y="745053"/>
          <a:ext cx="10506456" cy="13754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61F096-A62F-453D-B939-8268D05C4EF2}">
      <dsp:nvSpPr>
        <dsp:cNvPr id="0" name=""/>
        <dsp:cNvSpPr/>
      </dsp:nvSpPr>
      <dsp:spPr>
        <a:xfrm>
          <a:off x="416083" y="1054537"/>
          <a:ext cx="756516" cy="756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D67732-DCD8-4599-9FE2-FEDAD908E076}">
      <dsp:nvSpPr>
        <dsp:cNvPr id="0" name=""/>
        <dsp:cNvSpPr/>
      </dsp:nvSpPr>
      <dsp:spPr>
        <a:xfrm>
          <a:off x="1588683" y="745053"/>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1111250">
            <a:lnSpc>
              <a:spcPct val="90000"/>
            </a:lnSpc>
            <a:spcBef>
              <a:spcPct val="0"/>
            </a:spcBef>
            <a:spcAft>
              <a:spcPct val="35000"/>
            </a:spcAft>
            <a:buNone/>
          </a:pPr>
          <a:r>
            <a:rPr lang="en-US" sz="2500" kern="1200"/>
            <a:t>First full quarter following introduction of the policy saw a 32% reduction in casualties on restricted roads (Transport Xtra, 2024)</a:t>
          </a:r>
        </a:p>
      </dsp:txBody>
      <dsp:txXfrm>
        <a:off x="1588683" y="745053"/>
        <a:ext cx="8917772" cy="1375483"/>
      </dsp:txXfrm>
    </dsp:sp>
    <dsp:sp modelId="{BF283DA2-2661-4F7B-86AB-63547D7D9DB9}">
      <dsp:nvSpPr>
        <dsp:cNvPr id="0" name=""/>
        <dsp:cNvSpPr/>
      </dsp:nvSpPr>
      <dsp:spPr>
        <a:xfrm>
          <a:off x="0" y="2464408"/>
          <a:ext cx="10506456" cy="13754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2698E-8764-4881-8DF5-7C129968B59D}">
      <dsp:nvSpPr>
        <dsp:cNvPr id="0" name=""/>
        <dsp:cNvSpPr/>
      </dsp:nvSpPr>
      <dsp:spPr>
        <a:xfrm>
          <a:off x="416083" y="2773892"/>
          <a:ext cx="756516" cy="756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5BC58-E77F-460C-A7BB-6D7E1A64E493}">
      <dsp:nvSpPr>
        <dsp:cNvPr id="0" name=""/>
        <dsp:cNvSpPr/>
      </dsp:nvSpPr>
      <dsp:spPr>
        <a:xfrm>
          <a:off x="1588683" y="2464408"/>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1111250">
            <a:lnSpc>
              <a:spcPct val="90000"/>
            </a:lnSpc>
            <a:spcBef>
              <a:spcPct val="0"/>
            </a:spcBef>
            <a:spcAft>
              <a:spcPct val="35000"/>
            </a:spcAft>
            <a:buNone/>
          </a:pPr>
          <a:r>
            <a:rPr lang="en-US" sz="2500" kern="1200"/>
            <a:t>Insurance Company ESURE reports a 20% decrease in vehicle damage claims (Nation Cymru, 2024)</a:t>
          </a:r>
        </a:p>
      </dsp:txBody>
      <dsp:txXfrm>
        <a:off x="1588683" y="2464408"/>
        <a:ext cx="8917772" cy="13754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06F58-8A2B-44ED-A650-E36A14438776}">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4ECF6C-A859-40FD-9402-BF87643230D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D48FBD-47FB-4392-9328-4350D22FD3D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dirty="0"/>
            <a:t>Petition formed to remove the policy - </a:t>
          </a:r>
          <a:r>
            <a:rPr lang="en-US" sz="2300" b="1" kern="1200" dirty="0"/>
            <a:t>Just under ½ million signatures </a:t>
          </a:r>
          <a:r>
            <a:rPr lang="en-US" sz="2300" kern="1200" dirty="0"/>
            <a:t>(BBC News, 2024)</a:t>
          </a:r>
        </a:p>
      </dsp:txBody>
      <dsp:txXfrm>
        <a:off x="1437631" y="531"/>
        <a:ext cx="9077968" cy="1244702"/>
      </dsp:txXfrm>
    </dsp:sp>
    <dsp:sp modelId="{342816DC-B190-4AE3-81A9-90855D17AAF4}">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060E85-A953-47A3-B467-70BF3A91E5EF}">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4B5DC8-A9BD-4293-AA11-1058DE717E2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dirty="0"/>
            <a:t>Both urban and rural areas have seen </a:t>
          </a:r>
          <a:r>
            <a:rPr lang="en-US" sz="2300" b="1" kern="1200" dirty="0"/>
            <a:t>vandalism</a:t>
          </a:r>
          <a:r>
            <a:rPr lang="en-US" sz="2300" kern="1200" dirty="0"/>
            <a:t> and </a:t>
          </a:r>
          <a:r>
            <a:rPr lang="en-US" sz="2300" b="1" kern="1200" dirty="0"/>
            <a:t>damage </a:t>
          </a:r>
          <a:r>
            <a:rPr lang="en-US" sz="2300" kern="1200" dirty="0"/>
            <a:t>to signs, resulting in replacements and repairs that have cost </a:t>
          </a:r>
          <a:r>
            <a:rPr lang="en-US" sz="2300" b="1" kern="1200" dirty="0"/>
            <a:t>up to £32 million</a:t>
          </a:r>
          <a:r>
            <a:rPr lang="en-US" sz="2300" kern="1200" dirty="0"/>
            <a:t>. </a:t>
          </a:r>
        </a:p>
      </dsp:txBody>
      <dsp:txXfrm>
        <a:off x="1437631" y="1556410"/>
        <a:ext cx="9077968" cy="1244702"/>
      </dsp:txXfrm>
    </dsp:sp>
    <dsp:sp modelId="{DD3B6A6E-357A-4130-B237-568E64D12585}">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1C85C4-3395-43CC-923E-CAAD8C37606C}">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A1EC58-FB1B-4F52-A4D9-070F206E1C2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dirty="0"/>
            <a:t>This public uproar presents </a:t>
          </a:r>
          <a:r>
            <a:rPr lang="en-US" sz="2300" b="1" kern="1200" dirty="0"/>
            <a:t>serious obstacles </a:t>
          </a:r>
          <a:r>
            <a:rPr lang="en-US" sz="2300" kern="1200" dirty="0"/>
            <a:t>to the </a:t>
          </a:r>
          <a:r>
            <a:rPr lang="en-US" sz="2300" b="1" kern="1200" dirty="0"/>
            <a:t>acceptance and efficacy of the policy</a:t>
          </a:r>
          <a:r>
            <a:rPr lang="en-US" sz="2300" kern="1200" dirty="0"/>
            <a:t> since it represents long-standing annoyances and a resistance to adjusting to the new speed limits (Road Angel Group, 2024)</a:t>
          </a:r>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9EBFF-301F-4882-BD29-F287DF46C592}">
      <dsp:nvSpPr>
        <dsp:cNvPr id="0" name=""/>
        <dsp:cNvSpPr/>
      </dsp:nvSpPr>
      <dsp:spPr>
        <a:xfrm>
          <a:off x="2512181" y="110305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663187-18CA-4D06-A308-DCF14E17529E}">
      <dsp:nvSpPr>
        <dsp:cNvPr id="0" name=""/>
        <dsp:cNvSpPr/>
      </dsp:nvSpPr>
      <dsp:spPr>
        <a:xfrm>
          <a:off x="1324181" y="3699906"/>
          <a:ext cx="432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US" sz="2800" kern="1200" dirty="0"/>
            <a:t>Evidence shows that the policy is working regarding the rationale behind the implementation</a:t>
          </a:r>
        </a:p>
      </dsp:txBody>
      <dsp:txXfrm>
        <a:off x="1324181" y="3699906"/>
        <a:ext cx="4320000" cy="1755000"/>
      </dsp:txXfrm>
    </dsp:sp>
    <dsp:sp modelId="{D1367142-B284-4891-BBC9-AB473B5EF5B2}">
      <dsp:nvSpPr>
        <dsp:cNvPr id="0" name=""/>
        <dsp:cNvSpPr/>
      </dsp:nvSpPr>
      <dsp:spPr>
        <a:xfrm>
          <a:off x="7588181" y="110305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A8F253-90C7-4F01-86AA-BDF4A42F64C3}">
      <dsp:nvSpPr>
        <dsp:cNvPr id="0" name=""/>
        <dsp:cNvSpPr/>
      </dsp:nvSpPr>
      <dsp:spPr>
        <a:xfrm>
          <a:off x="6400181" y="3699906"/>
          <a:ext cx="432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US" sz="2700" kern="1200"/>
            <a:t>Direct link between the implementation of the 20mph and the NPCC’s objective in respect of speeding. </a:t>
          </a:r>
        </a:p>
      </dsp:txBody>
      <dsp:txXfrm>
        <a:off x="6400181" y="3699906"/>
        <a:ext cx="4320000" cy="175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3E3FC-9B09-2B4F-BC21-24B3506282CE}">
      <dsp:nvSpPr>
        <dsp:cNvPr id="0" name=""/>
        <dsp:cNvSpPr/>
      </dsp:nvSpPr>
      <dsp:spPr>
        <a:xfrm>
          <a:off x="2373215" y="1488006"/>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6551" y="1531001"/>
        <a:ext cx="27224" cy="5450"/>
      </dsp:txXfrm>
    </dsp:sp>
    <dsp:sp modelId="{13D91DCC-45C9-0445-8688-99550995901C}">
      <dsp:nvSpPr>
        <dsp:cNvPr id="0" name=""/>
        <dsp:cNvSpPr/>
      </dsp:nvSpPr>
      <dsp:spPr>
        <a:xfrm>
          <a:off x="7638" y="823513"/>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WC – 7</a:t>
          </a:r>
          <a:r>
            <a:rPr lang="en-US" sz="1200" kern="1200" baseline="30000" dirty="0"/>
            <a:t>th</a:t>
          </a:r>
          <a:r>
            <a:rPr lang="en-US" sz="1200" kern="1200" dirty="0"/>
            <a:t> October &amp; 14</a:t>
          </a:r>
          <a:r>
            <a:rPr lang="en-US" sz="1200" kern="1200" baseline="30000" dirty="0"/>
            <a:t>th</a:t>
          </a:r>
          <a:r>
            <a:rPr lang="en-US" sz="1200" kern="1200" dirty="0"/>
            <a:t> October 2024</a:t>
          </a:r>
        </a:p>
      </dsp:txBody>
      <dsp:txXfrm>
        <a:off x="7638" y="823513"/>
        <a:ext cx="2367376" cy="1420425"/>
      </dsp:txXfrm>
    </dsp:sp>
    <dsp:sp modelId="{4026F28C-7E24-AC4D-8C18-A24731F8AD8A}">
      <dsp:nvSpPr>
        <dsp:cNvPr id="0" name=""/>
        <dsp:cNvSpPr/>
      </dsp:nvSpPr>
      <dsp:spPr>
        <a:xfrm>
          <a:off x="5285088" y="1488006"/>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8424" y="1531001"/>
        <a:ext cx="27224" cy="5450"/>
      </dsp:txXfrm>
    </dsp:sp>
    <dsp:sp modelId="{3ABBC47A-A2DB-CA44-93A4-680A1324387B}">
      <dsp:nvSpPr>
        <dsp:cNvPr id="0" name=""/>
        <dsp:cNvSpPr/>
      </dsp:nvSpPr>
      <dsp:spPr>
        <a:xfrm>
          <a:off x="2919511" y="823513"/>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I began my background reading looking into key sources from the Welsh Government, the Senedd, the RAC and BBC Wales. I also took out Blackstone’s handbook for Policing Students from the university library and read through key chapters.</a:t>
          </a:r>
        </a:p>
      </dsp:txBody>
      <dsp:txXfrm>
        <a:off x="2919511" y="823513"/>
        <a:ext cx="2367376" cy="1420425"/>
      </dsp:txXfrm>
    </dsp:sp>
    <dsp:sp modelId="{433BE745-A279-FB46-9CA5-B543DA35A967}">
      <dsp:nvSpPr>
        <dsp:cNvPr id="0" name=""/>
        <dsp:cNvSpPr/>
      </dsp:nvSpPr>
      <dsp:spPr>
        <a:xfrm>
          <a:off x="8196961" y="1488006"/>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40297" y="1531001"/>
        <a:ext cx="27224" cy="5450"/>
      </dsp:txXfrm>
    </dsp:sp>
    <dsp:sp modelId="{9439918A-ADD3-E444-87FE-7CFF36A13CE9}">
      <dsp:nvSpPr>
        <dsp:cNvPr id="0" name=""/>
        <dsp:cNvSpPr/>
      </dsp:nvSpPr>
      <dsp:spPr>
        <a:xfrm>
          <a:off x="5831384" y="823513"/>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WC – 21</a:t>
          </a:r>
          <a:r>
            <a:rPr lang="en-US" sz="1200" kern="1200" baseline="30000" dirty="0"/>
            <a:t>st</a:t>
          </a:r>
          <a:r>
            <a:rPr lang="en-US" sz="1200" kern="1200" dirty="0"/>
            <a:t> October 2024</a:t>
          </a:r>
        </a:p>
      </dsp:txBody>
      <dsp:txXfrm>
        <a:off x="5831384" y="823513"/>
        <a:ext cx="2367376" cy="1420425"/>
      </dsp:txXfrm>
    </dsp:sp>
    <dsp:sp modelId="{E0B94879-DCFF-8A43-9E95-6193CC8D17E7}">
      <dsp:nvSpPr>
        <dsp:cNvPr id="0" name=""/>
        <dsp:cNvSpPr/>
      </dsp:nvSpPr>
      <dsp:spPr>
        <a:xfrm>
          <a:off x="1191327" y="2242139"/>
          <a:ext cx="8735618" cy="513896"/>
        </a:xfrm>
        <a:custGeom>
          <a:avLst/>
          <a:gdLst/>
          <a:ahLst/>
          <a:cxnLst/>
          <a:rect l="0" t="0" r="0" b="0"/>
          <a:pathLst>
            <a:path>
              <a:moveTo>
                <a:pt x="8735618" y="0"/>
              </a:moveTo>
              <a:lnTo>
                <a:pt x="8735618" y="274048"/>
              </a:lnTo>
              <a:lnTo>
                <a:pt x="0" y="274048"/>
              </a:lnTo>
              <a:lnTo>
                <a:pt x="0" y="5138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40322" y="2496362"/>
        <a:ext cx="437628" cy="5450"/>
      </dsp:txXfrm>
    </dsp:sp>
    <dsp:sp modelId="{811A8602-B061-F148-BECF-2F66B32EF39B}">
      <dsp:nvSpPr>
        <dsp:cNvPr id="0" name=""/>
        <dsp:cNvSpPr/>
      </dsp:nvSpPr>
      <dsp:spPr>
        <a:xfrm>
          <a:off x="8743257" y="823513"/>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a:t>I collected my sources into the bookmarked section of my laptop and began deciding which information I wanted to use and which statistics I saw best fit for the assignment </a:t>
          </a:r>
        </a:p>
      </dsp:txBody>
      <dsp:txXfrm>
        <a:off x="8743257" y="823513"/>
        <a:ext cx="2367376" cy="1420425"/>
      </dsp:txXfrm>
    </dsp:sp>
    <dsp:sp modelId="{DBFDCB18-E67A-1D40-883C-A8F25AB4D4BF}">
      <dsp:nvSpPr>
        <dsp:cNvPr id="0" name=""/>
        <dsp:cNvSpPr/>
      </dsp:nvSpPr>
      <dsp:spPr>
        <a:xfrm>
          <a:off x="2373215" y="3452928"/>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6551" y="3495923"/>
        <a:ext cx="27224" cy="5450"/>
      </dsp:txXfrm>
    </dsp:sp>
    <dsp:sp modelId="{BA57AC7A-5BB0-1644-A815-E4CD9E6DC171}">
      <dsp:nvSpPr>
        <dsp:cNvPr id="0" name=""/>
        <dsp:cNvSpPr/>
      </dsp:nvSpPr>
      <dsp:spPr>
        <a:xfrm>
          <a:off x="7638" y="2788435"/>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a:t>I also began structuring my assignment and working on the presentation and layout of the slides</a:t>
          </a:r>
        </a:p>
      </dsp:txBody>
      <dsp:txXfrm>
        <a:off x="7638" y="2788435"/>
        <a:ext cx="2367376" cy="1420425"/>
      </dsp:txXfrm>
    </dsp:sp>
    <dsp:sp modelId="{D43C9A7A-63ED-F44E-B61C-011515128580}">
      <dsp:nvSpPr>
        <dsp:cNvPr id="0" name=""/>
        <dsp:cNvSpPr/>
      </dsp:nvSpPr>
      <dsp:spPr>
        <a:xfrm>
          <a:off x="5285088" y="3452928"/>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8424" y="3495923"/>
        <a:ext cx="27224" cy="5450"/>
      </dsp:txXfrm>
    </dsp:sp>
    <dsp:sp modelId="{60C11F0C-73F8-AD4D-B840-5E985F7AF20C}">
      <dsp:nvSpPr>
        <dsp:cNvPr id="0" name=""/>
        <dsp:cNvSpPr/>
      </dsp:nvSpPr>
      <dsp:spPr>
        <a:xfrm>
          <a:off x="2919511" y="2788435"/>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a:t>Following this, I decided to do some more research into the fatal four offences and found a detailed table on the NPCC’s website and decided I wanted to implement it into my work to show the impact that the fatal four offences can have</a:t>
          </a:r>
        </a:p>
      </dsp:txBody>
      <dsp:txXfrm>
        <a:off x="2919511" y="2788435"/>
        <a:ext cx="2367376" cy="1420425"/>
      </dsp:txXfrm>
    </dsp:sp>
    <dsp:sp modelId="{E62EDF0E-B9B8-0143-809C-7C79CE06E43D}">
      <dsp:nvSpPr>
        <dsp:cNvPr id="0" name=""/>
        <dsp:cNvSpPr/>
      </dsp:nvSpPr>
      <dsp:spPr>
        <a:xfrm>
          <a:off x="8196961" y="3452928"/>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40297" y="3495923"/>
        <a:ext cx="27224" cy="5450"/>
      </dsp:txXfrm>
    </dsp:sp>
    <dsp:sp modelId="{0DDCA435-0B34-6240-878D-DFE9C7D62777}">
      <dsp:nvSpPr>
        <dsp:cNvPr id="0" name=""/>
        <dsp:cNvSpPr/>
      </dsp:nvSpPr>
      <dsp:spPr>
        <a:xfrm>
          <a:off x="5831384" y="2788435"/>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WC – 28</a:t>
          </a:r>
          <a:r>
            <a:rPr lang="en-US" sz="1200" kern="1200" baseline="30000" dirty="0"/>
            <a:t>th</a:t>
          </a:r>
          <a:r>
            <a:rPr lang="en-US" sz="1200" kern="1200" dirty="0"/>
            <a:t> October 2024</a:t>
          </a:r>
        </a:p>
      </dsp:txBody>
      <dsp:txXfrm>
        <a:off x="5831384" y="2788435"/>
        <a:ext cx="2367376" cy="1420425"/>
      </dsp:txXfrm>
    </dsp:sp>
    <dsp:sp modelId="{376BA47C-4F73-C74C-9465-F37725872465}">
      <dsp:nvSpPr>
        <dsp:cNvPr id="0" name=""/>
        <dsp:cNvSpPr/>
      </dsp:nvSpPr>
      <dsp:spPr>
        <a:xfrm>
          <a:off x="8743257" y="2788435"/>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a:t>I finished my assignment and decided to add colours and images to my presentation keeping within a specific and concise theme </a:t>
          </a:r>
        </a:p>
      </dsp:txBody>
      <dsp:txXfrm>
        <a:off x="8743257" y="2788435"/>
        <a:ext cx="2367376" cy="14204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893860-12E2-C24E-99A0-3709F924BC51}" type="datetimeFigureOut">
              <a:rPr lang="en-US" smtClean="0"/>
              <a:t>11/3/24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20C44B-FB21-F046-B96D-DD84D93694D9}" type="slidenum">
              <a:rPr lang="en-US" smtClean="0"/>
              <a:t>‹#›</a:t>
            </a:fld>
            <a:endParaRPr lang="en-US"/>
          </a:p>
        </p:txBody>
      </p:sp>
    </p:spTree>
    <p:extLst>
      <p:ext uri="{BB962C8B-B14F-4D97-AF65-F5344CB8AC3E}">
        <p14:creationId xmlns:p14="http://schemas.microsoft.com/office/powerpoint/2010/main" val="869137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20C44B-FB21-F046-B96D-DD84D93694D9}" type="slidenum">
              <a:rPr lang="en-US" smtClean="0"/>
              <a:t>1</a:t>
            </a:fld>
            <a:endParaRPr lang="en-US"/>
          </a:p>
        </p:txBody>
      </p:sp>
    </p:spTree>
    <p:extLst>
      <p:ext uri="{BB962C8B-B14F-4D97-AF65-F5344CB8AC3E}">
        <p14:creationId xmlns:p14="http://schemas.microsoft.com/office/powerpoint/2010/main" val="289968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20C44B-FB21-F046-B96D-DD84D93694D9}" type="slidenum">
              <a:rPr lang="en-US" smtClean="0"/>
              <a:t>2</a:t>
            </a:fld>
            <a:endParaRPr lang="en-US"/>
          </a:p>
        </p:txBody>
      </p:sp>
    </p:spTree>
    <p:extLst>
      <p:ext uri="{BB962C8B-B14F-4D97-AF65-F5344CB8AC3E}">
        <p14:creationId xmlns:p14="http://schemas.microsoft.com/office/powerpoint/2010/main" val="2949956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 </a:t>
            </a:r>
          </a:p>
        </p:txBody>
      </p:sp>
      <p:sp>
        <p:nvSpPr>
          <p:cNvPr id="4" name="Slide Number Placeholder 3"/>
          <p:cNvSpPr>
            <a:spLocks noGrp="1"/>
          </p:cNvSpPr>
          <p:nvPr>
            <p:ph type="sldNum" sz="quarter" idx="5"/>
          </p:nvPr>
        </p:nvSpPr>
        <p:spPr/>
        <p:txBody>
          <a:bodyPr/>
          <a:lstStyle/>
          <a:p>
            <a:fld id="{9E20C44B-FB21-F046-B96D-DD84D93694D9}" type="slidenum">
              <a:rPr lang="en-US" smtClean="0"/>
              <a:t>3</a:t>
            </a:fld>
            <a:endParaRPr lang="en-US"/>
          </a:p>
        </p:txBody>
      </p:sp>
    </p:spTree>
    <p:extLst>
      <p:ext uri="{BB962C8B-B14F-4D97-AF65-F5344CB8AC3E}">
        <p14:creationId xmlns:p14="http://schemas.microsoft.com/office/powerpoint/2010/main" val="710581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20C44B-FB21-F046-B96D-DD84D93694D9}" type="slidenum">
              <a:rPr lang="en-US" smtClean="0"/>
              <a:t>4</a:t>
            </a:fld>
            <a:endParaRPr lang="en-US"/>
          </a:p>
        </p:txBody>
      </p:sp>
    </p:spTree>
    <p:extLst>
      <p:ext uri="{BB962C8B-B14F-4D97-AF65-F5344CB8AC3E}">
        <p14:creationId xmlns:p14="http://schemas.microsoft.com/office/powerpoint/2010/main" val="3267089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www.gov.wales</a:t>
            </a:r>
            <a:r>
              <a:rPr lang="en-US" dirty="0"/>
              <a:t>/introducing-default-20mph-speed-limits#:~:text=We%20introduced%20a%20default%2020mph,Road%20safety </a:t>
            </a:r>
          </a:p>
          <a:p>
            <a:endParaRPr lang="en-US" dirty="0"/>
          </a:p>
          <a:p>
            <a:endParaRPr lang="en-US" dirty="0"/>
          </a:p>
          <a:p>
            <a:r>
              <a:rPr lang="en-US" dirty="0" err="1"/>
              <a:t>Rta</a:t>
            </a:r>
            <a:r>
              <a:rPr lang="en-US" dirty="0"/>
              <a:t> 20mph </a:t>
            </a:r>
          </a:p>
          <a:p>
            <a:endParaRPr lang="en-US" dirty="0"/>
          </a:p>
        </p:txBody>
      </p:sp>
      <p:sp>
        <p:nvSpPr>
          <p:cNvPr id="4" name="Slide Number Placeholder 3"/>
          <p:cNvSpPr>
            <a:spLocks noGrp="1"/>
          </p:cNvSpPr>
          <p:nvPr>
            <p:ph type="sldNum" sz="quarter" idx="5"/>
          </p:nvPr>
        </p:nvSpPr>
        <p:spPr/>
        <p:txBody>
          <a:bodyPr/>
          <a:lstStyle/>
          <a:p>
            <a:fld id="{9E20C44B-FB21-F046-B96D-DD84D93694D9}" type="slidenum">
              <a:rPr lang="en-US" smtClean="0"/>
              <a:t>5</a:t>
            </a:fld>
            <a:endParaRPr lang="en-US"/>
          </a:p>
        </p:txBody>
      </p:sp>
    </p:spTree>
    <p:extLst>
      <p:ext uri="{BB962C8B-B14F-4D97-AF65-F5344CB8AC3E}">
        <p14:creationId xmlns:p14="http://schemas.microsoft.com/office/powerpoint/2010/main" val="1917057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20C44B-FB21-F046-B96D-DD84D93694D9}" type="slidenum">
              <a:rPr lang="en-US" smtClean="0"/>
              <a:t>6</a:t>
            </a:fld>
            <a:endParaRPr lang="en-US"/>
          </a:p>
        </p:txBody>
      </p:sp>
    </p:spTree>
    <p:extLst>
      <p:ext uri="{BB962C8B-B14F-4D97-AF65-F5344CB8AC3E}">
        <p14:creationId xmlns:p14="http://schemas.microsoft.com/office/powerpoint/2010/main" val="4197054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Coming to a full stop </a:t>
            </a:r>
          </a:p>
        </p:txBody>
      </p:sp>
      <p:sp>
        <p:nvSpPr>
          <p:cNvPr id="4" name="Slide Number Placeholder 3"/>
          <p:cNvSpPr>
            <a:spLocks noGrp="1"/>
          </p:cNvSpPr>
          <p:nvPr>
            <p:ph type="sldNum" sz="quarter" idx="5"/>
          </p:nvPr>
        </p:nvSpPr>
        <p:spPr/>
        <p:txBody>
          <a:bodyPr/>
          <a:lstStyle/>
          <a:p>
            <a:fld id="{9E20C44B-FB21-F046-B96D-DD84D93694D9}" type="slidenum">
              <a:rPr lang="en-US" smtClean="0"/>
              <a:t>7</a:t>
            </a:fld>
            <a:endParaRPr lang="en-US"/>
          </a:p>
        </p:txBody>
      </p:sp>
    </p:spTree>
    <p:extLst>
      <p:ext uri="{BB962C8B-B14F-4D97-AF65-F5344CB8AC3E}">
        <p14:creationId xmlns:p14="http://schemas.microsoft.com/office/powerpoint/2010/main" val="2318152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20C44B-FB21-F046-B96D-DD84D93694D9}" type="slidenum">
              <a:rPr lang="en-US" smtClean="0"/>
              <a:t>8</a:t>
            </a:fld>
            <a:endParaRPr lang="en-US"/>
          </a:p>
        </p:txBody>
      </p:sp>
    </p:spTree>
    <p:extLst>
      <p:ext uri="{BB962C8B-B14F-4D97-AF65-F5344CB8AC3E}">
        <p14:creationId xmlns:p14="http://schemas.microsoft.com/office/powerpoint/2010/main" val="2340936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20C44B-FB21-F046-B96D-DD84D93694D9}" type="slidenum">
              <a:rPr lang="en-US" smtClean="0"/>
              <a:t>9</a:t>
            </a:fld>
            <a:endParaRPr lang="en-US"/>
          </a:p>
        </p:txBody>
      </p:sp>
    </p:spTree>
    <p:extLst>
      <p:ext uri="{BB962C8B-B14F-4D97-AF65-F5344CB8AC3E}">
        <p14:creationId xmlns:p14="http://schemas.microsoft.com/office/powerpoint/2010/main" val="40013569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20C44B-FB21-F046-B96D-DD84D93694D9}" type="slidenum">
              <a:rPr lang="en-US" smtClean="0"/>
              <a:t>10</a:t>
            </a:fld>
            <a:endParaRPr lang="en-US"/>
          </a:p>
        </p:txBody>
      </p:sp>
    </p:spTree>
    <p:extLst>
      <p:ext uri="{BB962C8B-B14F-4D97-AF65-F5344CB8AC3E}">
        <p14:creationId xmlns:p14="http://schemas.microsoft.com/office/powerpoint/2010/main" val="27524244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roadsafetygb.org.uk</a:t>
            </a:r>
            <a:r>
              <a:rPr lang="en-US" dirty="0"/>
              <a:t>/news/impact-of-wales-20mph-speed-limits-hailed-astonishing/ </a:t>
            </a:r>
          </a:p>
        </p:txBody>
      </p:sp>
      <p:sp>
        <p:nvSpPr>
          <p:cNvPr id="4" name="Slide Number Placeholder 3"/>
          <p:cNvSpPr>
            <a:spLocks noGrp="1"/>
          </p:cNvSpPr>
          <p:nvPr>
            <p:ph type="sldNum" sz="quarter" idx="5"/>
          </p:nvPr>
        </p:nvSpPr>
        <p:spPr/>
        <p:txBody>
          <a:bodyPr/>
          <a:lstStyle/>
          <a:p>
            <a:fld id="{9E20C44B-FB21-F046-B96D-DD84D93694D9}" type="slidenum">
              <a:rPr lang="en-US" smtClean="0"/>
              <a:t>12</a:t>
            </a:fld>
            <a:endParaRPr lang="en-US"/>
          </a:p>
        </p:txBody>
      </p:sp>
    </p:spTree>
    <p:extLst>
      <p:ext uri="{BB962C8B-B14F-4D97-AF65-F5344CB8AC3E}">
        <p14:creationId xmlns:p14="http://schemas.microsoft.com/office/powerpoint/2010/main" val="4097839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11/3/24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41612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892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t>11/3/24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19857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DAF61AA-5A98-4049-A93E-477E5505141A}" type="datetimeFigureOut">
              <a:rPr lang="en-US" smtClean="0"/>
              <a:t>11/3/24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10327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DAF61AA-5A98-4049-A93E-477E5505141A}" type="datetimeFigureOut">
              <a:rPr lang="en-US" smtClean="0"/>
              <a:t>11/3/24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79508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DAF61AA-5A98-4049-A93E-477E5505141A}" type="datetimeFigureOut">
              <a:rPr lang="en-US" smtClean="0"/>
              <a:t>11/3/24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18719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AF61AA-5A98-4049-A93E-477E5505141A}" type="datetimeFigureOut">
              <a:rPr lang="en-US" smtClean="0"/>
              <a:t>11/3/24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39667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11/3/24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10209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11/3/24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47758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1308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11/3/24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42892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AF61AA-5A98-4049-A93E-477E5505141A}" type="datetimeFigureOut">
              <a:rPr lang="en-US" smtClean="0"/>
              <a:pPr/>
              <a:t>11/3/24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63504848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8" Type="http://schemas.openxmlformats.org/officeDocument/2006/relationships/hyperlink" Target="https://www.transportxtra.com/publications/local-transport-today/news/76112/large-reduction-in-road-casualties-in-welsh-built-up-areas-after-20mph-limit/#:~:text=Data%20for%20the%20first%20full,when%20traffic%20volumes%20were%20low" TargetMode="External"/><Relationship Id="rId3" Type="http://schemas.openxmlformats.org/officeDocument/2006/relationships/hyperlink" Target="https://nation.cymru/news/new-data-confirms-positive-impact-of-20mph-speed-limit/#:~:text=Insurance%20company%20esure%20says%20it,was%20introduced%20in%20September%202023" TargetMode="External"/><Relationship Id="rId7" Type="http://schemas.openxmlformats.org/officeDocument/2006/relationships/hyperlink" Target="https://www.swansea.gov.uk/article/20765/Introduction-of-20mph-speed-limit" TargetMode="External"/><Relationship Id="rId2" Type="http://schemas.openxmlformats.org/officeDocument/2006/relationships/hyperlink" Target="https://www.bbc.co.uk/news/articles/cj9l9194lg4o" TargetMode="External"/><Relationship Id="rId1" Type="http://schemas.openxmlformats.org/officeDocument/2006/relationships/slideLayout" Target="../slideLayouts/slideLayout2.xml"/><Relationship Id="rId6" Type="http://schemas.openxmlformats.org/officeDocument/2006/relationships/hyperlink" Target="https://roadsafetygb.org.uk/news/impact-of-wales-20mph-speed-limits-hailed-astonishing/" TargetMode="External"/><Relationship Id="rId5" Type="http://schemas.openxmlformats.org/officeDocument/2006/relationships/hyperlink" Target="https://www.roadangelgroup.com/blogs/news/wales-20mph-speed-limit-and-the-backlash-of-vandalism?srsltid=AfmBOopv5j6J2HvtAMJG2KS5FSq4qDWP51R0KYhnd4wDN4Yt5LJU5RS6" TargetMode="External"/><Relationship Id="rId10" Type="http://schemas.openxmlformats.org/officeDocument/2006/relationships/hyperlink" Target="https://www.gov.wales/introducing-20mph-speed-limits-frequently-asked-questions#:~:text=on%20the%20roads.-,Why%20did%20you%20introduce%20a%2020mph%20speed%20limit%3F,local%20communities%20safer%20for%20all" TargetMode="External"/><Relationship Id="rId4" Type="http://schemas.openxmlformats.org/officeDocument/2006/relationships/hyperlink" Target="https://news.npcc.police.uk/releases/fatal-4-behaviours-drive-up-road-collisions-by-20-percent-in-july" TargetMode="External"/><Relationship Id="rId9" Type="http://schemas.openxmlformats.org/officeDocument/2006/relationships/hyperlink" Target="https://www.gov.wales/reported-road-casualties-2023-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police car&#10;&#10;Description automatically generated">
            <a:extLst>
              <a:ext uri="{FF2B5EF4-FFF2-40B4-BE49-F238E27FC236}">
                <a16:creationId xmlns:a16="http://schemas.microsoft.com/office/drawing/2014/main" id="{4FE513DB-2786-0CC4-8CD1-85D0378421BC}"/>
              </a:ext>
            </a:extLst>
          </p:cNvPr>
          <p:cNvPicPr>
            <a:picLocks noChangeAspect="1"/>
          </p:cNvPicPr>
          <p:nvPr/>
        </p:nvPicPr>
        <p:blipFill>
          <a:blip r:embed="rId3">
            <a:alphaModFix amt="70000"/>
          </a:blip>
          <a:srcRect l="5" r="1" b="1"/>
          <a:stretch/>
        </p:blipFill>
        <p:spPr>
          <a:xfrm>
            <a:off x="58645" y="136525"/>
            <a:ext cx="12188932" cy="6733276"/>
          </a:xfrm>
          <a:prstGeom prst="rect">
            <a:avLst/>
          </a:prstGeom>
        </p:spPr>
      </p:pic>
      <p:sp>
        <p:nvSpPr>
          <p:cNvPr id="2" name="Title 1">
            <a:extLst>
              <a:ext uri="{FF2B5EF4-FFF2-40B4-BE49-F238E27FC236}">
                <a16:creationId xmlns:a16="http://schemas.microsoft.com/office/drawing/2014/main" id="{18BD8FA7-5B4A-7C44-B308-25A94C997282}"/>
              </a:ext>
            </a:extLst>
          </p:cNvPr>
          <p:cNvSpPr>
            <a:spLocks noGrp="1"/>
          </p:cNvSpPr>
          <p:nvPr>
            <p:ph type="ctrTitle"/>
          </p:nvPr>
        </p:nvSpPr>
        <p:spPr>
          <a:xfrm>
            <a:off x="0" y="2590925"/>
            <a:ext cx="12247577" cy="1019989"/>
          </a:xfrm>
          <a:solidFill>
            <a:srgbClr val="7030A0">
              <a:alpha val="40473"/>
            </a:srgbClr>
          </a:solidFill>
        </p:spPr>
        <p:txBody>
          <a:bodyPr>
            <a:normAutofit/>
          </a:bodyPr>
          <a:lstStyle/>
          <a:p>
            <a:r>
              <a:rPr lang="en-US" sz="6600" dirty="0">
                <a:solidFill>
                  <a:srgbClr val="FFFFFF"/>
                </a:solidFill>
                <a:latin typeface="Seaford Display" pitchFamily="2" charset="0"/>
              </a:rPr>
              <a:t>Response and Roads Policing </a:t>
            </a:r>
          </a:p>
        </p:txBody>
      </p:sp>
      <p:sp>
        <p:nvSpPr>
          <p:cNvPr id="3" name="Subtitle 2">
            <a:extLst>
              <a:ext uri="{FF2B5EF4-FFF2-40B4-BE49-F238E27FC236}">
                <a16:creationId xmlns:a16="http://schemas.microsoft.com/office/drawing/2014/main" id="{D1EEF2ED-730E-AD49-9CC2-BBCA50B42430}"/>
              </a:ext>
            </a:extLst>
          </p:cNvPr>
          <p:cNvSpPr>
            <a:spLocks noGrp="1"/>
          </p:cNvSpPr>
          <p:nvPr>
            <p:ph type="subTitle" idx="1"/>
          </p:nvPr>
        </p:nvSpPr>
        <p:spPr>
          <a:xfrm>
            <a:off x="214832" y="6102116"/>
            <a:ext cx="1941227" cy="508619"/>
          </a:xfrm>
          <a:solidFill>
            <a:schemeClr val="bg1">
              <a:alpha val="40000"/>
            </a:schemeClr>
          </a:solidFill>
        </p:spPr>
        <p:txBody>
          <a:bodyPr>
            <a:normAutofit/>
          </a:bodyPr>
          <a:lstStyle/>
          <a:p>
            <a:r>
              <a:rPr lang="en-US" dirty="0">
                <a:solidFill>
                  <a:srgbClr val="FFFFFF"/>
                </a:solidFill>
              </a:rPr>
              <a:t>BMCP5008</a:t>
            </a:r>
          </a:p>
        </p:txBody>
      </p:sp>
    </p:spTree>
    <p:extLst>
      <p:ext uri="{BB962C8B-B14F-4D97-AF65-F5344CB8AC3E}">
        <p14:creationId xmlns:p14="http://schemas.microsoft.com/office/powerpoint/2010/main" val="249649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D4BF3-F495-4C4C-A125-EC4FAD008EB7}"/>
              </a:ext>
            </a:extLst>
          </p:cNvPr>
          <p:cNvSpPr>
            <a:spLocks noGrp="1"/>
          </p:cNvSpPr>
          <p:nvPr>
            <p:ph type="ctrTitle"/>
          </p:nvPr>
        </p:nvSpPr>
        <p:spPr>
          <a:xfrm>
            <a:off x="1292506" y="1293337"/>
            <a:ext cx="9677400" cy="4558697"/>
          </a:xfrm>
        </p:spPr>
        <p:txBody>
          <a:bodyPr anchor="ctr">
            <a:normAutofit/>
          </a:bodyPr>
          <a:lstStyle/>
          <a:p>
            <a:r>
              <a:rPr lang="en-GB" sz="4000" dirty="0">
                <a:effectLst/>
                <a:latin typeface="Arial" panose="020B0604020202020204" pitchFamily="34" charset="0"/>
                <a:ea typeface="Times New Roman" panose="02020603050405020304" pitchFamily="18" charset="0"/>
              </a:rPr>
              <a:t>“Analyse, the impact of the 20mph speed limit in Wales, on driver behaviour and reduction in drivers reported for the National Police Chief Councils Fatal Four offences, and the change in statistics for injury Road Traffic Collisions since its introduction”</a:t>
            </a:r>
            <a:endParaRPr lang="en-US" sz="4000" dirty="0"/>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137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7E6055-CA52-2841-A85A-9FD0BACC0229}"/>
              </a:ext>
            </a:extLst>
          </p:cNvPr>
          <p:cNvSpPr>
            <a:spLocks noGrp="1"/>
          </p:cNvSpPr>
          <p:nvPr>
            <p:ph type="title"/>
          </p:nvPr>
        </p:nvSpPr>
        <p:spPr>
          <a:xfrm>
            <a:off x="642391" y="348865"/>
            <a:ext cx="10044023" cy="877729"/>
          </a:xfrm>
        </p:spPr>
        <p:txBody>
          <a:bodyPr anchor="ctr">
            <a:normAutofit fontScale="90000"/>
          </a:bodyPr>
          <a:lstStyle/>
          <a:p>
            <a:r>
              <a:rPr lang="en-US" sz="6000" b="1" dirty="0">
                <a:solidFill>
                  <a:srgbClr val="FFFFFF"/>
                </a:solidFill>
              </a:rPr>
              <a:t>The Fatal Four Offences </a:t>
            </a:r>
          </a:p>
        </p:txBody>
      </p:sp>
      <p:graphicFrame>
        <p:nvGraphicFramePr>
          <p:cNvPr id="7" name="Content Placeholder 2">
            <a:extLst>
              <a:ext uri="{FF2B5EF4-FFF2-40B4-BE49-F238E27FC236}">
                <a16:creationId xmlns:a16="http://schemas.microsoft.com/office/drawing/2014/main" id="{D177FD08-4CC7-4B51-A85D-4F768D14D7BB}"/>
              </a:ext>
            </a:extLst>
          </p:cNvPr>
          <p:cNvGraphicFramePr>
            <a:graphicFrameLocks noGrp="1"/>
          </p:cNvGraphicFramePr>
          <p:nvPr>
            <p:ph idx="1"/>
            <p:extLst>
              <p:ext uri="{D42A27DB-BD31-4B8C-83A1-F6EECF244321}">
                <p14:modId xmlns:p14="http://schemas.microsoft.com/office/powerpoint/2010/main" val="3501120295"/>
              </p:ext>
            </p:extLst>
          </p:nvPr>
        </p:nvGraphicFramePr>
        <p:xfrm>
          <a:off x="615481"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242C154-A630-BB4A-BC7F-0957B852013D}"/>
              </a:ext>
            </a:extLst>
          </p:cNvPr>
          <p:cNvSpPr txBox="1"/>
          <p:nvPr/>
        </p:nvSpPr>
        <p:spPr>
          <a:xfrm>
            <a:off x="0" y="6277174"/>
            <a:ext cx="12192000" cy="553998"/>
          </a:xfrm>
          <a:prstGeom prst="rect">
            <a:avLst/>
          </a:prstGeom>
          <a:solidFill>
            <a:schemeClr val="tx1">
              <a:alpha val="36000"/>
            </a:schemeClr>
          </a:solidFill>
          <a:ln>
            <a:noFill/>
          </a:ln>
        </p:spPr>
        <p:txBody>
          <a:bodyPr wrap="square" rtlCol="0">
            <a:spAutoFit/>
          </a:bodyPr>
          <a:lstStyle/>
          <a:p>
            <a:r>
              <a:rPr lang="en-US" dirty="0"/>
              <a:t>NPCC</a:t>
            </a:r>
          </a:p>
          <a:p>
            <a:r>
              <a:rPr lang="en-US" sz="1200" dirty="0"/>
              <a:t>National police Chief’ Council </a:t>
            </a:r>
          </a:p>
        </p:txBody>
      </p:sp>
    </p:spTree>
    <p:extLst>
      <p:ext uri="{BB962C8B-B14F-4D97-AF65-F5344CB8AC3E}">
        <p14:creationId xmlns:p14="http://schemas.microsoft.com/office/powerpoint/2010/main" val="351776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B77F9-C300-0943-809E-E1150481417E}"/>
              </a:ext>
            </a:extLst>
          </p:cNvPr>
          <p:cNvSpPr>
            <a:spLocks noGrp="1"/>
          </p:cNvSpPr>
          <p:nvPr>
            <p:ph type="title"/>
          </p:nvPr>
        </p:nvSpPr>
        <p:spPr>
          <a:xfrm>
            <a:off x="703679" y="1512599"/>
            <a:ext cx="4459760" cy="3832802"/>
          </a:xfrm>
        </p:spPr>
        <p:txBody>
          <a:bodyPr/>
          <a:lstStyle/>
          <a:p>
            <a:r>
              <a:rPr lang="en-US" dirty="0">
                <a:solidFill>
                  <a:schemeClr val="accent1">
                    <a:lumMod val="75000"/>
                  </a:schemeClr>
                </a:solidFill>
              </a:rPr>
              <a:t>Killed or seriously injured in RTC’s as a result of the fatal four offences </a:t>
            </a:r>
          </a:p>
        </p:txBody>
      </p:sp>
      <p:pic>
        <p:nvPicPr>
          <p:cNvPr id="5" name="Content Placeholder 4">
            <a:extLst>
              <a:ext uri="{FF2B5EF4-FFF2-40B4-BE49-F238E27FC236}">
                <a16:creationId xmlns:a16="http://schemas.microsoft.com/office/drawing/2014/main" id="{A4DCB7C0-7B50-C446-97BC-8DC8540FC2C1}"/>
              </a:ext>
            </a:extLst>
          </p:cNvPr>
          <p:cNvPicPr>
            <a:picLocks noGrp="1" noChangeAspect="1"/>
          </p:cNvPicPr>
          <p:nvPr>
            <p:ph idx="1"/>
          </p:nvPr>
        </p:nvPicPr>
        <p:blipFill>
          <a:blip r:embed="rId3"/>
          <a:stretch>
            <a:fillRect/>
          </a:stretch>
        </p:blipFill>
        <p:spPr>
          <a:xfrm>
            <a:off x="6113809" y="0"/>
            <a:ext cx="5437725" cy="6865246"/>
          </a:xfrm>
        </p:spPr>
      </p:pic>
      <p:sp>
        <p:nvSpPr>
          <p:cNvPr id="9" name="Rectangle 8">
            <a:extLst>
              <a:ext uri="{FF2B5EF4-FFF2-40B4-BE49-F238E27FC236}">
                <a16:creationId xmlns:a16="http://schemas.microsoft.com/office/drawing/2014/main" id="{5FC6975A-3035-CB41-ADCA-E21D585D11C7}"/>
              </a:ext>
            </a:extLst>
          </p:cNvPr>
          <p:cNvSpPr/>
          <p:nvPr/>
        </p:nvSpPr>
        <p:spPr>
          <a:xfrm flipH="1">
            <a:off x="5777250" y="0"/>
            <a:ext cx="45719" cy="686524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B777C7E-4975-554C-B64B-D3C9A79A6EB4}"/>
              </a:ext>
            </a:extLst>
          </p:cNvPr>
          <p:cNvSpPr/>
          <p:nvPr/>
        </p:nvSpPr>
        <p:spPr>
          <a:xfrm flipH="1">
            <a:off x="11891505" y="1922"/>
            <a:ext cx="45719" cy="686524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DD2E74AA-3834-654D-AA9A-87318235A3ED}"/>
              </a:ext>
            </a:extLst>
          </p:cNvPr>
          <p:cNvSpPr txBox="1"/>
          <p:nvPr/>
        </p:nvSpPr>
        <p:spPr>
          <a:xfrm>
            <a:off x="0" y="6211669"/>
            <a:ext cx="5773838" cy="646331"/>
          </a:xfrm>
          <a:prstGeom prst="rect">
            <a:avLst/>
          </a:prstGeom>
          <a:solidFill>
            <a:schemeClr val="accent4">
              <a:alpha val="39963"/>
            </a:schemeClr>
          </a:solidFill>
        </p:spPr>
        <p:txBody>
          <a:bodyPr wrap="square" rtlCol="0">
            <a:spAutoFit/>
          </a:bodyPr>
          <a:lstStyle/>
          <a:p>
            <a:r>
              <a:rPr lang="en-US" dirty="0"/>
              <a:t>NPCC</a:t>
            </a:r>
          </a:p>
          <a:p>
            <a:r>
              <a:rPr lang="en-US" dirty="0"/>
              <a:t>National Police Chiefs council </a:t>
            </a:r>
          </a:p>
        </p:txBody>
      </p:sp>
    </p:spTree>
    <p:extLst>
      <p:ext uri="{BB962C8B-B14F-4D97-AF65-F5344CB8AC3E}">
        <p14:creationId xmlns:p14="http://schemas.microsoft.com/office/powerpoint/2010/main" val="1046037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AABA3-6E00-CA47-86A4-64DE52E897CD}"/>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20 mph </a:t>
            </a:r>
            <a:br>
              <a:rPr lang="en-US" sz="4000" dirty="0">
                <a:solidFill>
                  <a:srgbClr val="FFFFFF"/>
                </a:solidFill>
              </a:rPr>
            </a:br>
            <a:r>
              <a:rPr lang="en-US" sz="4000" dirty="0">
                <a:solidFill>
                  <a:srgbClr val="FFFFFF"/>
                </a:solidFill>
              </a:rPr>
              <a:t>Speed Limit Policy in Wales  </a:t>
            </a:r>
          </a:p>
        </p:txBody>
      </p:sp>
      <p:sp>
        <p:nvSpPr>
          <p:cNvPr id="3" name="Content Placeholder 2">
            <a:extLst>
              <a:ext uri="{FF2B5EF4-FFF2-40B4-BE49-F238E27FC236}">
                <a16:creationId xmlns:a16="http://schemas.microsoft.com/office/drawing/2014/main" id="{342171D7-BBEC-D443-84B9-247208536046}"/>
              </a:ext>
            </a:extLst>
          </p:cNvPr>
          <p:cNvSpPr>
            <a:spLocks noGrp="1"/>
          </p:cNvSpPr>
          <p:nvPr>
            <p:ph idx="1"/>
          </p:nvPr>
        </p:nvSpPr>
        <p:spPr>
          <a:xfrm>
            <a:off x="4134810" y="586855"/>
            <a:ext cx="7932498" cy="6622473"/>
          </a:xfrm>
        </p:spPr>
        <p:txBody>
          <a:bodyPr anchor="ctr">
            <a:normAutofit/>
          </a:bodyPr>
          <a:lstStyle/>
          <a:p>
            <a:r>
              <a:rPr lang="en-US" sz="3600" dirty="0"/>
              <a:t>Introduced by the Senedd on 17th September 2023 (Swansea Council, 2023)</a:t>
            </a:r>
          </a:p>
          <a:p>
            <a:pPr marL="0" indent="0">
              <a:buNone/>
            </a:pPr>
            <a:endParaRPr lang="en-US" sz="3600" dirty="0"/>
          </a:p>
          <a:p>
            <a:r>
              <a:rPr lang="en-US" sz="3600" dirty="0"/>
              <a:t>Lowering speeds will improve quality of life and make our streets and local communities safer for everyone by reducing collisions, saving lives, and reducing injuries (Welsh Government, 2024)</a:t>
            </a:r>
            <a:endParaRPr lang="en-US" sz="2000" dirty="0"/>
          </a:p>
          <a:p>
            <a:endParaRPr lang="en-US" sz="2000" dirty="0"/>
          </a:p>
        </p:txBody>
      </p:sp>
    </p:spTree>
    <p:extLst>
      <p:ext uri="{BB962C8B-B14F-4D97-AF65-F5344CB8AC3E}">
        <p14:creationId xmlns:p14="http://schemas.microsoft.com/office/powerpoint/2010/main" val="954775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eedometer">
            <a:extLst>
              <a:ext uri="{FF2B5EF4-FFF2-40B4-BE49-F238E27FC236}">
                <a16:creationId xmlns:a16="http://schemas.microsoft.com/office/drawing/2014/main" id="{96740F1D-CE3D-68BA-0967-869306DC20EE}"/>
              </a:ext>
            </a:extLst>
          </p:cNvPr>
          <p:cNvPicPr>
            <a:picLocks noChangeAspect="1"/>
          </p:cNvPicPr>
          <p:nvPr/>
        </p:nvPicPr>
        <p:blipFill>
          <a:blip r:embed="rId3">
            <a:alphaModFix amt="50000"/>
          </a:blip>
          <a:srcRect t="5645" b="3994"/>
          <a:stretch/>
        </p:blipFill>
        <p:spPr>
          <a:xfrm>
            <a:off x="20" y="257176"/>
            <a:ext cx="12191980" cy="6857999"/>
          </a:xfrm>
          <a:prstGeom prst="rect">
            <a:avLst/>
          </a:prstGeom>
        </p:spPr>
      </p:pic>
      <p:sp>
        <p:nvSpPr>
          <p:cNvPr id="2" name="Title 1">
            <a:extLst>
              <a:ext uri="{FF2B5EF4-FFF2-40B4-BE49-F238E27FC236}">
                <a16:creationId xmlns:a16="http://schemas.microsoft.com/office/drawing/2014/main" id="{7A311D80-E6B8-FB4F-A001-06B35606ECB9}"/>
              </a:ext>
            </a:extLst>
          </p:cNvPr>
          <p:cNvSpPr>
            <a:spLocks noGrp="1"/>
          </p:cNvSpPr>
          <p:nvPr>
            <p:ph type="title"/>
          </p:nvPr>
        </p:nvSpPr>
        <p:spPr>
          <a:xfrm>
            <a:off x="-1" y="4257680"/>
            <a:ext cx="12191979" cy="1722592"/>
          </a:xfrm>
          <a:solidFill>
            <a:srgbClr val="7030A0">
              <a:alpha val="38002"/>
            </a:srgbClr>
          </a:solidFill>
          <a:ln>
            <a:noFill/>
          </a:ln>
        </p:spPr>
        <p:txBody>
          <a:bodyPr vert="horz" lIns="91440" tIns="45720" rIns="91440" bIns="45720" rtlCol="0" anchor="b">
            <a:normAutofit fontScale="90000"/>
          </a:bodyPr>
          <a:lstStyle/>
          <a:p>
            <a:pPr algn="ctr"/>
            <a:r>
              <a:rPr lang="en-US" sz="6000" dirty="0">
                <a:solidFill>
                  <a:srgbClr val="FFFFFF"/>
                </a:solidFill>
              </a:rPr>
              <a:t>What are the effects of the 20mph speed limit policy?</a:t>
            </a:r>
          </a:p>
        </p:txBody>
      </p:sp>
    </p:spTree>
    <p:extLst>
      <p:ext uri="{BB962C8B-B14F-4D97-AF65-F5344CB8AC3E}">
        <p14:creationId xmlns:p14="http://schemas.microsoft.com/office/powerpoint/2010/main" val="1093496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topping distances">
            <a:extLst>
              <a:ext uri="{FF2B5EF4-FFF2-40B4-BE49-F238E27FC236}">
                <a16:creationId xmlns:a16="http://schemas.microsoft.com/office/drawing/2014/main" id="{51E368EE-7CB5-FB4A-8FEC-AC0BB7E3AC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567"/>
          <a:stretch/>
        </p:blipFill>
        <p:spPr bwMode="auto">
          <a:xfrm>
            <a:off x="478029" y="213194"/>
            <a:ext cx="11235941" cy="603155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26D3477-D8E0-6C4C-80FE-42E21D50D3B1}"/>
              </a:ext>
            </a:extLst>
          </p:cNvPr>
          <p:cNvSpPr txBox="1"/>
          <p:nvPr/>
        </p:nvSpPr>
        <p:spPr>
          <a:xfrm>
            <a:off x="-1" y="6443663"/>
            <a:ext cx="12191233" cy="461665"/>
          </a:xfrm>
          <a:prstGeom prst="rect">
            <a:avLst/>
          </a:prstGeom>
          <a:solidFill>
            <a:schemeClr val="bg1">
              <a:alpha val="26885"/>
            </a:schemeClr>
          </a:solidFill>
        </p:spPr>
        <p:txBody>
          <a:bodyPr wrap="square" rtlCol="0">
            <a:spAutoFit/>
          </a:bodyPr>
          <a:lstStyle/>
          <a:p>
            <a:r>
              <a:rPr lang="en-US" sz="2400" dirty="0"/>
              <a:t>BBC News (2024)</a:t>
            </a:r>
          </a:p>
        </p:txBody>
      </p:sp>
    </p:spTree>
    <p:extLst>
      <p:ext uri="{BB962C8B-B14F-4D97-AF65-F5344CB8AC3E}">
        <p14:creationId xmlns:p14="http://schemas.microsoft.com/office/powerpoint/2010/main" val="3337241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7" name="Content Placeholder 2">
            <a:extLst>
              <a:ext uri="{FF2B5EF4-FFF2-40B4-BE49-F238E27FC236}">
                <a16:creationId xmlns:a16="http://schemas.microsoft.com/office/drawing/2014/main" id="{121DFE4C-4D4D-5829-C0A1-43750D04B6F0}"/>
              </a:ext>
            </a:extLst>
          </p:cNvPr>
          <p:cNvGraphicFramePr>
            <a:graphicFrameLocks noGrp="1"/>
          </p:cNvGraphicFramePr>
          <p:nvPr>
            <p:ph idx="1"/>
            <p:extLst>
              <p:ext uri="{D42A27DB-BD31-4B8C-83A1-F6EECF244321}">
                <p14:modId xmlns:p14="http://schemas.microsoft.com/office/powerpoint/2010/main" val="890252299"/>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0001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C8C50-7DD8-464F-971E-BE31F602FDEE}"/>
              </a:ext>
            </a:extLst>
          </p:cNvPr>
          <p:cNvSpPr>
            <a:spLocks noGrp="1"/>
          </p:cNvSpPr>
          <p:nvPr>
            <p:ph type="title"/>
          </p:nvPr>
        </p:nvSpPr>
        <p:spPr>
          <a:xfrm>
            <a:off x="699713" y="366022"/>
            <a:ext cx="7063721" cy="1159200"/>
          </a:xfrm>
        </p:spPr>
        <p:txBody>
          <a:bodyPr vert="horz" lIns="91440" tIns="45720" rIns="91440" bIns="45720" rtlCol="0" anchor="ctr">
            <a:normAutofit fontScale="90000"/>
          </a:bodyPr>
          <a:lstStyle/>
          <a:p>
            <a:r>
              <a:rPr lang="en-US" sz="3100" b="1" i="0" u="none" strike="noStrike" kern="1200" dirty="0">
                <a:solidFill>
                  <a:srgbClr val="FFFFFF"/>
                </a:solidFill>
                <a:effectLst/>
                <a:latin typeface="+mj-lt"/>
                <a:ea typeface="+mj-ea"/>
                <a:cs typeface="+mj-cs"/>
              </a:rPr>
              <a:t>Casualties at 20mph and 30mph in Wales</a:t>
            </a:r>
            <a:br>
              <a:rPr lang="en-US" sz="3100" b="1" i="0" u="none" strike="noStrike" kern="1200" dirty="0">
                <a:solidFill>
                  <a:srgbClr val="FFFFFF"/>
                </a:solidFill>
                <a:effectLst/>
                <a:latin typeface="+mj-lt"/>
                <a:ea typeface="+mj-ea"/>
                <a:cs typeface="+mj-cs"/>
              </a:rPr>
            </a:br>
            <a:r>
              <a:rPr lang="en-US" sz="3100" b="1" i="0" u="none" strike="noStrike" kern="1200" dirty="0">
                <a:solidFill>
                  <a:srgbClr val="FFFFFF"/>
                </a:solidFill>
                <a:effectLst/>
                <a:latin typeface="+mj-lt"/>
                <a:ea typeface="+mj-ea"/>
                <a:cs typeface="+mj-cs"/>
              </a:rPr>
              <a:t>- </a:t>
            </a:r>
            <a:r>
              <a:rPr lang="en-US" sz="3100" b="0" i="0" u="none" strike="noStrike" kern="1200" dirty="0">
                <a:solidFill>
                  <a:srgbClr val="FFFFFF"/>
                </a:solidFill>
                <a:effectLst/>
                <a:latin typeface="+mj-lt"/>
                <a:ea typeface="+mj-ea"/>
                <a:cs typeface="+mj-cs"/>
              </a:rPr>
              <a:t>KSI and all severities</a:t>
            </a:r>
            <a:br>
              <a:rPr lang="en-US" sz="3100" b="0" i="0" u="none" strike="noStrike" kern="1200" dirty="0">
                <a:solidFill>
                  <a:srgbClr val="FFFFFF"/>
                </a:solidFill>
                <a:effectLst/>
                <a:latin typeface="+mj-lt"/>
                <a:ea typeface="+mj-ea"/>
                <a:cs typeface="+mj-cs"/>
              </a:rPr>
            </a:br>
            <a:r>
              <a:rPr lang="en-US" sz="3100" b="0" i="0" u="none" strike="noStrike" kern="1200" dirty="0">
                <a:solidFill>
                  <a:srgbClr val="FFFFFF"/>
                </a:solidFill>
                <a:effectLst/>
                <a:latin typeface="+mj-lt"/>
                <a:ea typeface="+mj-ea"/>
                <a:cs typeface="+mj-cs"/>
              </a:rPr>
              <a:t>- First Quarter - January to March </a:t>
            </a:r>
            <a:br>
              <a:rPr lang="en-US" sz="1900" b="0" i="0" u="none" strike="noStrike" kern="1200" dirty="0">
                <a:solidFill>
                  <a:srgbClr val="FFFFFF"/>
                </a:solidFill>
                <a:effectLst/>
                <a:latin typeface="+mj-lt"/>
                <a:ea typeface="+mj-ea"/>
                <a:cs typeface="+mj-cs"/>
              </a:rPr>
            </a:br>
            <a:endParaRPr lang="en-US" sz="1900" kern="1200" dirty="0">
              <a:solidFill>
                <a:srgbClr val="FFFFFF"/>
              </a:solidFill>
              <a:latin typeface="+mj-lt"/>
              <a:ea typeface="+mj-ea"/>
              <a:cs typeface="+mj-cs"/>
            </a:endParaRPr>
          </a:p>
        </p:txBody>
      </p:sp>
      <p:pic>
        <p:nvPicPr>
          <p:cNvPr id="4" name="Content Placeholder 4" descr="A graph of a number of people with numbers&#10;&#10;Description automatically generated with medium confidence">
            <a:extLst>
              <a:ext uri="{FF2B5EF4-FFF2-40B4-BE49-F238E27FC236}">
                <a16:creationId xmlns:a16="http://schemas.microsoft.com/office/drawing/2014/main" id="{D08D11C2-D442-6246-A5D5-E194AF1EA93B}"/>
              </a:ext>
            </a:extLst>
          </p:cNvPr>
          <p:cNvPicPr>
            <a:picLocks noChangeAspect="1"/>
          </p:cNvPicPr>
          <p:nvPr/>
        </p:nvPicPr>
        <p:blipFill>
          <a:blip r:embed="rId3"/>
          <a:stretch>
            <a:fillRect/>
          </a:stretch>
        </p:blipFill>
        <p:spPr>
          <a:xfrm>
            <a:off x="1079022" y="1793664"/>
            <a:ext cx="10033952" cy="4816298"/>
          </a:xfrm>
          <a:prstGeom prst="rect">
            <a:avLst/>
          </a:prstGeom>
        </p:spPr>
      </p:pic>
      <p:sp>
        <p:nvSpPr>
          <p:cNvPr id="6" name="TextBox 5">
            <a:extLst>
              <a:ext uri="{FF2B5EF4-FFF2-40B4-BE49-F238E27FC236}">
                <a16:creationId xmlns:a16="http://schemas.microsoft.com/office/drawing/2014/main" id="{92CB867F-9F40-AE46-9296-4B7798247DC7}"/>
              </a:ext>
            </a:extLst>
          </p:cNvPr>
          <p:cNvSpPr txBox="1"/>
          <p:nvPr/>
        </p:nvSpPr>
        <p:spPr>
          <a:xfrm>
            <a:off x="3873360" y="2371838"/>
            <a:ext cx="811659" cy="369332"/>
          </a:xfrm>
          <a:prstGeom prst="rect">
            <a:avLst/>
          </a:prstGeom>
          <a:noFill/>
        </p:spPr>
        <p:txBody>
          <a:bodyPr wrap="square" rtlCol="0">
            <a:spAutoFit/>
          </a:bodyPr>
          <a:lstStyle/>
          <a:p>
            <a:r>
              <a:rPr lang="en-US" dirty="0">
                <a:solidFill>
                  <a:schemeClr val="bg1"/>
                </a:solidFill>
              </a:rPr>
              <a:t>134</a:t>
            </a:r>
          </a:p>
        </p:txBody>
      </p:sp>
      <p:sp>
        <p:nvSpPr>
          <p:cNvPr id="13" name="TextBox 12">
            <a:extLst>
              <a:ext uri="{FF2B5EF4-FFF2-40B4-BE49-F238E27FC236}">
                <a16:creationId xmlns:a16="http://schemas.microsoft.com/office/drawing/2014/main" id="{63C17C68-7712-B340-965E-2E23B5E00CBD}"/>
              </a:ext>
            </a:extLst>
          </p:cNvPr>
          <p:cNvSpPr txBox="1"/>
          <p:nvPr/>
        </p:nvSpPr>
        <p:spPr>
          <a:xfrm>
            <a:off x="3010329" y="2741170"/>
            <a:ext cx="811659" cy="369332"/>
          </a:xfrm>
          <a:prstGeom prst="rect">
            <a:avLst/>
          </a:prstGeom>
          <a:noFill/>
        </p:spPr>
        <p:txBody>
          <a:bodyPr wrap="square" rtlCol="0">
            <a:spAutoFit/>
          </a:bodyPr>
          <a:lstStyle/>
          <a:p>
            <a:r>
              <a:rPr lang="en-US" dirty="0">
                <a:solidFill>
                  <a:schemeClr val="bg1"/>
                </a:solidFill>
              </a:rPr>
              <a:t>118</a:t>
            </a:r>
          </a:p>
        </p:txBody>
      </p:sp>
      <p:sp>
        <p:nvSpPr>
          <p:cNvPr id="14" name="TextBox 13">
            <a:extLst>
              <a:ext uri="{FF2B5EF4-FFF2-40B4-BE49-F238E27FC236}">
                <a16:creationId xmlns:a16="http://schemas.microsoft.com/office/drawing/2014/main" id="{7F6EABCD-422D-AE4F-AA35-55361802B5B6}"/>
              </a:ext>
            </a:extLst>
          </p:cNvPr>
          <p:cNvSpPr txBox="1"/>
          <p:nvPr/>
        </p:nvSpPr>
        <p:spPr>
          <a:xfrm>
            <a:off x="2145589" y="2975496"/>
            <a:ext cx="811659" cy="369332"/>
          </a:xfrm>
          <a:prstGeom prst="rect">
            <a:avLst/>
          </a:prstGeom>
          <a:noFill/>
        </p:spPr>
        <p:txBody>
          <a:bodyPr wrap="square" rtlCol="0">
            <a:spAutoFit/>
          </a:bodyPr>
          <a:lstStyle/>
          <a:p>
            <a:r>
              <a:rPr lang="en-US" dirty="0">
                <a:solidFill>
                  <a:schemeClr val="bg1"/>
                </a:solidFill>
              </a:rPr>
              <a:t>110</a:t>
            </a:r>
          </a:p>
        </p:txBody>
      </p:sp>
      <p:sp>
        <p:nvSpPr>
          <p:cNvPr id="15" name="TextBox 14">
            <a:extLst>
              <a:ext uri="{FF2B5EF4-FFF2-40B4-BE49-F238E27FC236}">
                <a16:creationId xmlns:a16="http://schemas.microsoft.com/office/drawing/2014/main" id="{F259F5DA-94FC-9F43-8B44-29446564358B}"/>
              </a:ext>
            </a:extLst>
          </p:cNvPr>
          <p:cNvSpPr txBox="1"/>
          <p:nvPr/>
        </p:nvSpPr>
        <p:spPr>
          <a:xfrm>
            <a:off x="4746663" y="2977127"/>
            <a:ext cx="811659" cy="369332"/>
          </a:xfrm>
          <a:prstGeom prst="rect">
            <a:avLst/>
          </a:prstGeom>
          <a:noFill/>
        </p:spPr>
        <p:txBody>
          <a:bodyPr wrap="square" rtlCol="0">
            <a:spAutoFit/>
          </a:bodyPr>
          <a:lstStyle/>
          <a:p>
            <a:r>
              <a:rPr lang="en-US" dirty="0">
                <a:solidFill>
                  <a:schemeClr val="bg1"/>
                </a:solidFill>
              </a:rPr>
              <a:t>109</a:t>
            </a:r>
          </a:p>
        </p:txBody>
      </p:sp>
      <p:sp>
        <p:nvSpPr>
          <p:cNvPr id="17" name="TextBox 16">
            <a:extLst>
              <a:ext uri="{FF2B5EF4-FFF2-40B4-BE49-F238E27FC236}">
                <a16:creationId xmlns:a16="http://schemas.microsoft.com/office/drawing/2014/main" id="{AD73EFCC-CA72-5842-9B72-439F7DBE8E04}"/>
              </a:ext>
            </a:extLst>
          </p:cNvPr>
          <p:cNvSpPr txBox="1"/>
          <p:nvPr/>
        </p:nvSpPr>
        <p:spPr>
          <a:xfrm>
            <a:off x="5630240" y="2597600"/>
            <a:ext cx="811659" cy="369332"/>
          </a:xfrm>
          <a:prstGeom prst="rect">
            <a:avLst/>
          </a:prstGeom>
          <a:noFill/>
        </p:spPr>
        <p:txBody>
          <a:bodyPr wrap="square" rtlCol="0">
            <a:spAutoFit/>
          </a:bodyPr>
          <a:lstStyle/>
          <a:p>
            <a:r>
              <a:rPr lang="en-US" dirty="0">
                <a:solidFill>
                  <a:schemeClr val="bg1"/>
                </a:solidFill>
              </a:rPr>
              <a:t>124</a:t>
            </a:r>
          </a:p>
        </p:txBody>
      </p:sp>
      <p:sp>
        <p:nvSpPr>
          <p:cNvPr id="19" name="TextBox 18">
            <a:extLst>
              <a:ext uri="{FF2B5EF4-FFF2-40B4-BE49-F238E27FC236}">
                <a16:creationId xmlns:a16="http://schemas.microsoft.com/office/drawing/2014/main" id="{EF5849D5-98F1-EC4B-9089-F09B6441AE46}"/>
              </a:ext>
            </a:extLst>
          </p:cNvPr>
          <p:cNvSpPr txBox="1"/>
          <p:nvPr/>
        </p:nvSpPr>
        <p:spPr>
          <a:xfrm>
            <a:off x="6524091" y="3475822"/>
            <a:ext cx="811659" cy="369332"/>
          </a:xfrm>
          <a:prstGeom prst="rect">
            <a:avLst/>
          </a:prstGeom>
          <a:noFill/>
        </p:spPr>
        <p:txBody>
          <a:bodyPr wrap="square" rtlCol="0">
            <a:spAutoFit/>
          </a:bodyPr>
          <a:lstStyle/>
          <a:p>
            <a:r>
              <a:rPr lang="en-US" dirty="0">
                <a:solidFill>
                  <a:schemeClr val="bg1"/>
                </a:solidFill>
              </a:rPr>
              <a:t>89</a:t>
            </a:r>
          </a:p>
        </p:txBody>
      </p:sp>
      <p:sp>
        <p:nvSpPr>
          <p:cNvPr id="21" name="TextBox 20">
            <a:extLst>
              <a:ext uri="{FF2B5EF4-FFF2-40B4-BE49-F238E27FC236}">
                <a16:creationId xmlns:a16="http://schemas.microsoft.com/office/drawing/2014/main" id="{3A395FCC-A495-E947-AA9B-47A72E0779AF}"/>
              </a:ext>
            </a:extLst>
          </p:cNvPr>
          <p:cNvSpPr txBox="1"/>
          <p:nvPr/>
        </p:nvSpPr>
        <p:spPr>
          <a:xfrm>
            <a:off x="7409663" y="3568288"/>
            <a:ext cx="811659" cy="369332"/>
          </a:xfrm>
          <a:prstGeom prst="rect">
            <a:avLst/>
          </a:prstGeom>
          <a:noFill/>
        </p:spPr>
        <p:txBody>
          <a:bodyPr wrap="square" rtlCol="0">
            <a:spAutoFit/>
          </a:bodyPr>
          <a:lstStyle/>
          <a:p>
            <a:r>
              <a:rPr lang="en-US" dirty="0">
                <a:solidFill>
                  <a:schemeClr val="bg1"/>
                </a:solidFill>
              </a:rPr>
              <a:t>85</a:t>
            </a:r>
          </a:p>
        </p:txBody>
      </p:sp>
      <p:sp>
        <p:nvSpPr>
          <p:cNvPr id="23" name="TextBox 22">
            <a:extLst>
              <a:ext uri="{FF2B5EF4-FFF2-40B4-BE49-F238E27FC236}">
                <a16:creationId xmlns:a16="http://schemas.microsoft.com/office/drawing/2014/main" id="{F1334EAB-0F1F-1F49-A180-AE7583664545}"/>
              </a:ext>
            </a:extLst>
          </p:cNvPr>
          <p:cNvSpPr txBox="1"/>
          <p:nvPr/>
        </p:nvSpPr>
        <p:spPr>
          <a:xfrm>
            <a:off x="8282966" y="3217776"/>
            <a:ext cx="811659" cy="369332"/>
          </a:xfrm>
          <a:prstGeom prst="rect">
            <a:avLst/>
          </a:prstGeom>
          <a:noFill/>
        </p:spPr>
        <p:txBody>
          <a:bodyPr wrap="square" rtlCol="0">
            <a:spAutoFit/>
          </a:bodyPr>
          <a:lstStyle/>
          <a:p>
            <a:r>
              <a:rPr lang="en-US" dirty="0">
                <a:solidFill>
                  <a:schemeClr val="bg1"/>
                </a:solidFill>
              </a:rPr>
              <a:t>99</a:t>
            </a:r>
          </a:p>
        </p:txBody>
      </p:sp>
      <p:sp>
        <p:nvSpPr>
          <p:cNvPr id="24" name="TextBox 23">
            <a:extLst>
              <a:ext uri="{FF2B5EF4-FFF2-40B4-BE49-F238E27FC236}">
                <a16:creationId xmlns:a16="http://schemas.microsoft.com/office/drawing/2014/main" id="{9CFE6C58-0149-AB4F-9960-3C92F0BAC8D3}"/>
              </a:ext>
            </a:extLst>
          </p:cNvPr>
          <p:cNvSpPr txBox="1"/>
          <p:nvPr/>
        </p:nvSpPr>
        <p:spPr>
          <a:xfrm>
            <a:off x="9106896" y="3151598"/>
            <a:ext cx="811659" cy="369332"/>
          </a:xfrm>
          <a:prstGeom prst="rect">
            <a:avLst/>
          </a:prstGeom>
          <a:noFill/>
        </p:spPr>
        <p:txBody>
          <a:bodyPr wrap="square" rtlCol="0">
            <a:spAutoFit/>
          </a:bodyPr>
          <a:lstStyle/>
          <a:p>
            <a:r>
              <a:rPr lang="en-US" dirty="0">
                <a:solidFill>
                  <a:schemeClr val="bg1"/>
                </a:solidFill>
              </a:rPr>
              <a:t>101</a:t>
            </a:r>
          </a:p>
        </p:txBody>
      </p:sp>
      <p:sp>
        <p:nvSpPr>
          <p:cNvPr id="25" name="TextBox 24">
            <a:extLst>
              <a:ext uri="{FF2B5EF4-FFF2-40B4-BE49-F238E27FC236}">
                <a16:creationId xmlns:a16="http://schemas.microsoft.com/office/drawing/2014/main" id="{C1C35C95-58EF-D947-9F5D-CC53389AE6E7}"/>
              </a:ext>
            </a:extLst>
          </p:cNvPr>
          <p:cNvSpPr txBox="1"/>
          <p:nvPr/>
        </p:nvSpPr>
        <p:spPr>
          <a:xfrm>
            <a:off x="10017317" y="3747766"/>
            <a:ext cx="811659" cy="369332"/>
          </a:xfrm>
          <a:prstGeom prst="rect">
            <a:avLst/>
          </a:prstGeom>
          <a:noFill/>
        </p:spPr>
        <p:txBody>
          <a:bodyPr wrap="square" rtlCol="0">
            <a:spAutoFit/>
          </a:bodyPr>
          <a:lstStyle/>
          <a:p>
            <a:r>
              <a:rPr lang="en-US" dirty="0">
                <a:solidFill>
                  <a:schemeClr val="bg1"/>
                </a:solidFill>
              </a:rPr>
              <a:t>78</a:t>
            </a:r>
          </a:p>
        </p:txBody>
      </p:sp>
      <p:sp>
        <p:nvSpPr>
          <p:cNvPr id="7" name="TextBox 6">
            <a:extLst>
              <a:ext uri="{FF2B5EF4-FFF2-40B4-BE49-F238E27FC236}">
                <a16:creationId xmlns:a16="http://schemas.microsoft.com/office/drawing/2014/main" id="{DC71F253-8162-B347-94E1-07A8499B7BF1}"/>
              </a:ext>
            </a:extLst>
          </p:cNvPr>
          <p:cNvSpPr txBox="1"/>
          <p:nvPr/>
        </p:nvSpPr>
        <p:spPr>
          <a:xfrm>
            <a:off x="9880594" y="6308339"/>
            <a:ext cx="1229760" cy="338554"/>
          </a:xfrm>
          <a:prstGeom prst="rect">
            <a:avLst/>
          </a:prstGeom>
          <a:noFill/>
        </p:spPr>
        <p:txBody>
          <a:bodyPr wrap="square" rtlCol="0">
            <a:spAutoFit/>
          </a:bodyPr>
          <a:lstStyle/>
          <a:p>
            <a:r>
              <a:rPr lang="en-US" sz="1600" dirty="0">
                <a:solidFill>
                  <a:srgbClr val="FF0000"/>
                </a:solidFill>
              </a:rPr>
              <a:t>Lowest</a:t>
            </a:r>
            <a:endParaRPr lang="en-US" dirty="0">
              <a:solidFill>
                <a:srgbClr val="FF0000"/>
              </a:solidFill>
            </a:endParaRPr>
          </a:p>
        </p:txBody>
      </p:sp>
      <p:sp>
        <p:nvSpPr>
          <p:cNvPr id="8" name="TextBox 7">
            <a:extLst>
              <a:ext uri="{FF2B5EF4-FFF2-40B4-BE49-F238E27FC236}">
                <a16:creationId xmlns:a16="http://schemas.microsoft.com/office/drawing/2014/main" id="{38A2AE5D-F284-A043-A3E5-8E3C82E779EA}"/>
              </a:ext>
            </a:extLst>
          </p:cNvPr>
          <p:cNvSpPr txBox="1"/>
          <p:nvPr/>
        </p:nvSpPr>
        <p:spPr>
          <a:xfrm>
            <a:off x="3773601" y="6313986"/>
            <a:ext cx="910421" cy="338554"/>
          </a:xfrm>
          <a:prstGeom prst="rect">
            <a:avLst/>
          </a:prstGeom>
          <a:noFill/>
        </p:spPr>
        <p:txBody>
          <a:bodyPr wrap="square" rtlCol="0">
            <a:spAutoFit/>
          </a:bodyPr>
          <a:lstStyle/>
          <a:p>
            <a:r>
              <a:rPr lang="en-US" sz="1600" dirty="0">
                <a:solidFill>
                  <a:srgbClr val="FF0000"/>
                </a:solidFill>
              </a:rPr>
              <a:t>Highest</a:t>
            </a:r>
          </a:p>
        </p:txBody>
      </p:sp>
      <p:sp>
        <p:nvSpPr>
          <p:cNvPr id="10" name="Rectangle 9">
            <a:extLst>
              <a:ext uri="{FF2B5EF4-FFF2-40B4-BE49-F238E27FC236}">
                <a16:creationId xmlns:a16="http://schemas.microsoft.com/office/drawing/2014/main" id="{AE66455C-869A-DF44-8AAE-1C8BD5402EE2}"/>
              </a:ext>
            </a:extLst>
          </p:cNvPr>
          <p:cNvSpPr/>
          <p:nvPr/>
        </p:nvSpPr>
        <p:spPr>
          <a:xfrm>
            <a:off x="3873360" y="1890445"/>
            <a:ext cx="1479476" cy="349321"/>
          </a:xfrm>
          <a:prstGeom prst="rect">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80809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2"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62A27-F6FE-6A42-A798-BFC8437DED9A}"/>
              </a:ext>
            </a:extLst>
          </p:cNvPr>
          <p:cNvSpPr>
            <a:spLocks noGrp="1"/>
          </p:cNvSpPr>
          <p:nvPr>
            <p:ph type="title"/>
          </p:nvPr>
        </p:nvSpPr>
        <p:spPr>
          <a:xfrm>
            <a:off x="1153618" y="1239927"/>
            <a:ext cx="4008586" cy="4680583"/>
          </a:xfrm>
        </p:spPr>
        <p:txBody>
          <a:bodyPr anchor="ctr">
            <a:normAutofit/>
          </a:bodyPr>
          <a:lstStyle/>
          <a:p>
            <a:r>
              <a:rPr lang="en-US" sz="5200"/>
              <a:t>Casualties based on road speed </a:t>
            </a:r>
          </a:p>
        </p:txBody>
      </p:sp>
      <p:sp>
        <p:nvSpPr>
          <p:cNvPr id="24" name="Content Placeholder 2">
            <a:extLst>
              <a:ext uri="{FF2B5EF4-FFF2-40B4-BE49-F238E27FC236}">
                <a16:creationId xmlns:a16="http://schemas.microsoft.com/office/drawing/2014/main" id="{924EF873-9DDF-1D4F-BD9D-C84460E39BB0}"/>
              </a:ext>
            </a:extLst>
          </p:cNvPr>
          <p:cNvSpPr>
            <a:spLocks noGrp="1"/>
          </p:cNvSpPr>
          <p:nvPr>
            <p:ph idx="1"/>
          </p:nvPr>
        </p:nvSpPr>
        <p:spPr>
          <a:xfrm>
            <a:off x="5736294" y="1182052"/>
            <a:ext cx="5527453" cy="4680583"/>
          </a:xfrm>
        </p:spPr>
        <p:txBody>
          <a:bodyPr anchor="ctr">
            <a:normAutofit/>
          </a:bodyPr>
          <a:lstStyle/>
          <a:p>
            <a:r>
              <a:rPr lang="en-US" sz="3200" dirty="0"/>
              <a:t>2022 – 870km of roads across Wales that were 20mph </a:t>
            </a:r>
          </a:p>
          <a:p>
            <a:endParaRPr lang="en-US" sz="3200" dirty="0"/>
          </a:p>
          <a:p>
            <a:r>
              <a:rPr lang="en-US" sz="3200" dirty="0"/>
              <a:t>September 2023 increased to 13,000km</a:t>
            </a:r>
          </a:p>
          <a:p>
            <a:endParaRPr lang="en-US" sz="3200" dirty="0"/>
          </a:p>
          <a:p>
            <a:r>
              <a:rPr lang="en-US" sz="3200" dirty="0"/>
              <a:t>30mph roads reduced from a total of 13,100km to 980km (Welsh Government, 2023)</a:t>
            </a:r>
          </a:p>
        </p:txBody>
      </p:sp>
      <p:sp>
        <p:nvSpPr>
          <p:cNvPr id="4" name="Rectangle 3">
            <a:extLst>
              <a:ext uri="{FF2B5EF4-FFF2-40B4-BE49-F238E27FC236}">
                <a16:creationId xmlns:a16="http://schemas.microsoft.com/office/drawing/2014/main" id="{B477CF5E-2E78-9C40-8721-ABD8D3A6B258}"/>
              </a:ext>
            </a:extLst>
          </p:cNvPr>
          <p:cNvSpPr/>
          <p:nvPr/>
        </p:nvSpPr>
        <p:spPr>
          <a:xfrm>
            <a:off x="5312780" y="620192"/>
            <a:ext cx="45719" cy="57524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5204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4BFE0EA-6932-E44F-A5E8-A620B397BBF5}"/>
              </a:ext>
            </a:extLst>
          </p:cNvPr>
          <p:cNvSpPr/>
          <p:nvPr/>
        </p:nvSpPr>
        <p:spPr>
          <a:xfrm>
            <a:off x="925975" y="190980"/>
            <a:ext cx="10370916" cy="62579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graph of different colored squares&#10;&#10;Description automatically generated">
            <a:extLst>
              <a:ext uri="{FF2B5EF4-FFF2-40B4-BE49-F238E27FC236}">
                <a16:creationId xmlns:a16="http://schemas.microsoft.com/office/drawing/2014/main" id="{044F03A6-1D0A-8346-AF76-503AA89324CF}"/>
              </a:ext>
            </a:extLst>
          </p:cNvPr>
          <p:cNvPicPr>
            <a:picLocks noChangeAspect="1"/>
          </p:cNvPicPr>
          <p:nvPr/>
        </p:nvPicPr>
        <p:blipFill>
          <a:blip r:embed="rId2"/>
          <a:stretch>
            <a:fillRect/>
          </a:stretch>
        </p:blipFill>
        <p:spPr>
          <a:xfrm>
            <a:off x="2870064" y="374370"/>
            <a:ext cx="6442929" cy="5943600"/>
          </a:xfrm>
          <a:prstGeom prst="rect">
            <a:avLst/>
          </a:prstGeom>
        </p:spPr>
      </p:pic>
      <p:sp>
        <p:nvSpPr>
          <p:cNvPr id="5" name="TextBox 4">
            <a:extLst>
              <a:ext uri="{FF2B5EF4-FFF2-40B4-BE49-F238E27FC236}">
                <a16:creationId xmlns:a16="http://schemas.microsoft.com/office/drawing/2014/main" id="{F54272D9-F921-B145-B4B9-12AFAEA1D6EB}"/>
              </a:ext>
            </a:extLst>
          </p:cNvPr>
          <p:cNvSpPr txBox="1"/>
          <p:nvPr/>
        </p:nvSpPr>
        <p:spPr>
          <a:xfrm>
            <a:off x="9557452" y="6514873"/>
            <a:ext cx="2882096" cy="369332"/>
          </a:xfrm>
          <a:prstGeom prst="rect">
            <a:avLst/>
          </a:prstGeom>
          <a:noFill/>
        </p:spPr>
        <p:txBody>
          <a:bodyPr wrap="square" rtlCol="0">
            <a:spAutoFit/>
          </a:bodyPr>
          <a:lstStyle/>
          <a:p>
            <a:r>
              <a:rPr lang="en-US" dirty="0"/>
              <a:t>Welsh Government, 2023</a:t>
            </a:r>
          </a:p>
        </p:txBody>
      </p:sp>
    </p:spTree>
    <p:extLst>
      <p:ext uri="{BB962C8B-B14F-4D97-AF65-F5344CB8AC3E}">
        <p14:creationId xmlns:p14="http://schemas.microsoft.com/office/powerpoint/2010/main" val="341674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F5005A-BB13-A24A-B377-67CFBA19884A}"/>
              </a:ext>
            </a:extLst>
          </p:cNvPr>
          <p:cNvSpPr>
            <a:spLocks noGrp="1"/>
          </p:cNvSpPr>
          <p:nvPr>
            <p:ph type="title"/>
          </p:nvPr>
        </p:nvSpPr>
        <p:spPr>
          <a:xfrm>
            <a:off x="761803" y="350196"/>
            <a:ext cx="4646904" cy="1624520"/>
          </a:xfrm>
        </p:spPr>
        <p:txBody>
          <a:bodyPr anchor="ctr">
            <a:normAutofit/>
          </a:bodyPr>
          <a:lstStyle/>
          <a:p>
            <a:r>
              <a:rPr lang="en-US" sz="4000" dirty="0"/>
              <a:t>Impact on driver behavior </a:t>
            </a:r>
          </a:p>
        </p:txBody>
      </p:sp>
      <p:sp>
        <p:nvSpPr>
          <p:cNvPr id="3" name="Content Placeholder 2">
            <a:extLst>
              <a:ext uri="{FF2B5EF4-FFF2-40B4-BE49-F238E27FC236}">
                <a16:creationId xmlns:a16="http://schemas.microsoft.com/office/drawing/2014/main" id="{5AEA29B4-1783-1746-84E6-CAE64AED15F9}"/>
              </a:ext>
            </a:extLst>
          </p:cNvPr>
          <p:cNvSpPr>
            <a:spLocks noGrp="1"/>
          </p:cNvSpPr>
          <p:nvPr>
            <p:ph idx="1"/>
          </p:nvPr>
        </p:nvSpPr>
        <p:spPr>
          <a:xfrm>
            <a:off x="559810" y="2128838"/>
            <a:ext cx="5173180" cy="4729162"/>
          </a:xfrm>
        </p:spPr>
        <p:txBody>
          <a:bodyPr anchor="ctr">
            <a:normAutofit fontScale="92500" lnSpcReduction="10000"/>
          </a:bodyPr>
          <a:lstStyle/>
          <a:p>
            <a:r>
              <a:rPr lang="en-US" sz="2400" dirty="0"/>
              <a:t>In Wales, the immediate effect on traffic speeds has been astounding and much more significant than most people would have thought. </a:t>
            </a:r>
          </a:p>
          <a:p>
            <a:endParaRPr lang="en-US" sz="2400" dirty="0"/>
          </a:p>
          <a:p>
            <a:r>
              <a:rPr lang="en-US" sz="2400" dirty="0"/>
              <a:t>Generally speaking, Welsh drivers have adjusted their behavior to accommodate lower speed limits. Although there will still be those drivers who prefer to drive well over the speed limit, there has been a noticeable decrease in speed on the fastest roads in cities(Richard Owen, </a:t>
            </a:r>
            <a:r>
              <a:rPr lang="en-US" sz="2400" dirty="0" err="1"/>
              <a:t>Agilysys</a:t>
            </a:r>
            <a:r>
              <a:rPr lang="en-US" sz="2400" dirty="0"/>
              <a:t> CEO)</a:t>
            </a:r>
          </a:p>
          <a:p>
            <a:endParaRPr lang="en-US" sz="2400" dirty="0"/>
          </a:p>
          <a:p>
            <a:pPr marL="0" indent="0">
              <a:buNone/>
            </a:pPr>
            <a:r>
              <a:rPr lang="en-US" sz="2400" dirty="0"/>
              <a:t>(Road Safety GB, 2023)</a:t>
            </a:r>
          </a:p>
        </p:txBody>
      </p:sp>
      <p:pic>
        <p:nvPicPr>
          <p:cNvPr id="6" name="Picture 4" descr="A dashboard of a car">
            <a:extLst>
              <a:ext uri="{FF2B5EF4-FFF2-40B4-BE49-F238E27FC236}">
                <a16:creationId xmlns:a16="http://schemas.microsoft.com/office/drawing/2014/main" id="{B88AF038-79FC-5035-BC33-EFA4F9DF278A}"/>
              </a:ext>
            </a:extLst>
          </p:cNvPr>
          <p:cNvPicPr>
            <a:picLocks noChangeAspect="1"/>
          </p:cNvPicPr>
          <p:nvPr/>
        </p:nvPicPr>
        <p:blipFill>
          <a:blip r:embed="rId3"/>
          <a:srcRect l="16151" r="24448" b="-2"/>
          <a:stretch/>
        </p:blipFill>
        <p:spPr>
          <a:xfrm>
            <a:off x="6096000" y="1"/>
            <a:ext cx="6102825" cy="6858000"/>
          </a:xfrm>
          <a:prstGeom prst="rect">
            <a:avLst/>
          </a:prstGeom>
        </p:spPr>
      </p:pic>
      <p:sp>
        <p:nvSpPr>
          <p:cNvPr id="4" name="Rectangle 3">
            <a:extLst>
              <a:ext uri="{FF2B5EF4-FFF2-40B4-BE49-F238E27FC236}">
                <a16:creationId xmlns:a16="http://schemas.microsoft.com/office/drawing/2014/main" id="{AA2F6068-831F-D742-91DF-57F3FE0402E3}"/>
              </a:ext>
            </a:extLst>
          </p:cNvPr>
          <p:cNvSpPr/>
          <p:nvPr/>
        </p:nvSpPr>
        <p:spPr>
          <a:xfrm>
            <a:off x="400050" y="1828800"/>
            <a:ext cx="5272088"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9952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E0F29-3680-CD44-807B-503320585213}"/>
              </a:ext>
            </a:extLst>
          </p:cNvPr>
          <p:cNvSpPr>
            <a:spLocks noGrp="1"/>
          </p:cNvSpPr>
          <p:nvPr>
            <p:ph type="title"/>
          </p:nvPr>
        </p:nvSpPr>
        <p:spPr>
          <a:xfrm>
            <a:off x="841248" y="256032"/>
            <a:ext cx="10506456" cy="1014984"/>
          </a:xfrm>
        </p:spPr>
        <p:txBody>
          <a:bodyPr anchor="b">
            <a:normAutofit/>
          </a:bodyPr>
          <a:lstStyle/>
          <a:p>
            <a:r>
              <a:rPr lang="en-US" dirty="0"/>
              <a:t>The negative impact of the 20mph limit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C9E6E72-0D1E-3907-6F9E-B7D3D2D3D6BF}"/>
              </a:ext>
            </a:extLst>
          </p:cNvPr>
          <p:cNvGraphicFramePr>
            <a:graphicFrameLocks noGrp="1"/>
          </p:cNvGraphicFramePr>
          <p:nvPr>
            <p:ph idx="1"/>
            <p:extLst>
              <p:ext uri="{D42A27DB-BD31-4B8C-83A1-F6EECF244321}">
                <p14:modId xmlns:p14="http://schemas.microsoft.com/office/powerpoint/2010/main" val="334802770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7796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6369D316-5670-B2FE-18BE-3DFF35A6108A}"/>
              </a:ext>
            </a:extLst>
          </p:cNvPr>
          <p:cNvGraphicFramePr>
            <a:graphicFrameLocks noGrp="1"/>
          </p:cNvGraphicFramePr>
          <p:nvPr>
            <p:ph idx="1"/>
            <p:extLst>
              <p:ext uri="{D42A27DB-BD31-4B8C-83A1-F6EECF244321}">
                <p14:modId xmlns:p14="http://schemas.microsoft.com/office/powerpoint/2010/main" val="3157489138"/>
              </p:ext>
            </p:extLst>
          </p:nvPr>
        </p:nvGraphicFramePr>
        <p:xfrm>
          <a:off x="0" y="142876"/>
          <a:ext cx="12044363" cy="6557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0572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8FDB3-00BD-3443-A362-CD5553C4A895}"/>
              </a:ext>
            </a:extLst>
          </p:cNvPr>
          <p:cNvSpPr>
            <a:spLocks noGrp="1"/>
          </p:cNvSpPr>
          <p:nvPr>
            <p:ph type="title"/>
          </p:nvPr>
        </p:nvSpPr>
        <p:spPr/>
        <p:txBody>
          <a:bodyPr/>
          <a:lstStyle/>
          <a:p>
            <a:r>
              <a:rPr lang="en-US"/>
              <a:t>Research Timeline </a:t>
            </a:r>
            <a:endParaRPr lang="en-US" dirty="0"/>
          </a:p>
        </p:txBody>
      </p:sp>
      <p:graphicFrame>
        <p:nvGraphicFramePr>
          <p:cNvPr id="5" name="Content Placeholder 2">
            <a:extLst>
              <a:ext uri="{FF2B5EF4-FFF2-40B4-BE49-F238E27FC236}">
                <a16:creationId xmlns:a16="http://schemas.microsoft.com/office/drawing/2014/main" id="{0D75CAF3-8D2D-0160-D8AE-EF3E5A48CBED}"/>
              </a:ext>
            </a:extLst>
          </p:cNvPr>
          <p:cNvGraphicFramePr>
            <a:graphicFrameLocks noGrp="1"/>
          </p:cNvGraphicFramePr>
          <p:nvPr>
            <p:ph idx="1"/>
            <p:extLst>
              <p:ext uri="{D42A27DB-BD31-4B8C-83A1-F6EECF244321}">
                <p14:modId xmlns:p14="http://schemas.microsoft.com/office/powerpoint/2010/main" val="3141582078"/>
              </p:ext>
            </p:extLst>
          </p:nvPr>
        </p:nvGraphicFramePr>
        <p:xfrm>
          <a:off x="692730" y="1562384"/>
          <a:ext cx="11118273" cy="5032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C04A7F2E-4B82-3B4B-A830-121D600E70E5}"/>
              </a:ext>
            </a:extLst>
          </p:cNvPr>
          <p:cNvSpPr/>
          <p:nvPr/>
        </p:nvSpPr>
        <p:spPr>
          <a:xfrm>
            <a:off x="-207818" y="1399309"/>
            <a:ext cx="12399818" cy="58016"/>
          </a:xfrm>
          <a:prstGeom prst="rect">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42152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A299B-9B42-144A-A1B0-03B2A62A224E}"/>
              </a:ext>
            </a:extLst>
          </p:cNvPr>
          <p:cNvSpPr>
            <a:spLocks noGrp="1"/>
          </p:cNvSpPr>
          <p:nvPr>
            <p:ph type="title"/>
          </p:nvPr>
        </p:nvSpPr>
        <p:spPr>
          <a:xfrm>
            <a:off x="216694" y="-212390"/>
            <a:ext cx="10515600" cy="1325563"/>
          </a:xfrm>
        </p:spPr>
        <p:txBody>
          <a:bodyPr/>
          <a:lstStyle/>
          <a:p>
            <a:r>
              <a:rPr lang="en-US" b="1" u="sng" dirty="0"/>
              <a:t>References</a:t>
            </a:r>
            <a:r>
              <a:rPr lang="en-US" dirty="0"/>
              <a:t> </a:t>
            </a:r>
          </a:p>
        </p:txBody>
      </p:sp>
      <p:sp>
        <p:nvSpPr>
          <p:cNvPr id="3" name="Content Placeholder 2">
            <a:extLst>
              <a:ext uri="{FF2B5EF4-FFF2-40B4-BE49-F238E27FC236}">
                <a16:creationId xmlns:a16="http://schemas.microsoft.com/office/drawing/2014/main" id="{EA5F2BE3-1DA0-0E4A-AD69-B9C670665021}"/>
              </a:ext>
            </a:extLst>
          </p:cNvPr>
          <p:cNvSpPr>
            <a:spLocks noGrp="1"/>
          </p:cNvSpPr>
          <p:nvPr>
            <p:ph idx="1"/>
          </p:nvPr>
        </p:nvSpPr>
        <p:spPr>
          <a:xfrm>
            <a:off x="216694" y="673770"/>
            <a:ext cx="11758612" cy="6220326"/>
          </a:xfrm>
        </p:spPr>
        <p:txBody>
          <a:bodyPr>
            <a:normAutofit fontScale="40000" lnSpcReduction="20000"/>
          </a:bodyPr>
          <a:lstStyle/>
          <a:p>
            <a:pPr marL="0" indent="0">
              <a:buNone/>
            </a:pPr>
            <a:endParaRPr lang="en-US" dirty="0">
              <a:latin typeface="+mj-lt"/>
            </a:endParaRPr>
          </a:p>
          <a:p>
            <a:pPr marL="0" indent="0">
              <a:buNone/>
            </a:pPr>
            <a:r>
              <a:rPr lang="en-US" sz="2800" dirty="0">
                <a:latin typeface="+mj-lt"/>
              </a:rPr>
              <a:t>BBC News (2024) </a:t>
            </a:r>
            <a:r>
              <a:rPr lang="en-US" sz="2800" i="1" dirty="0">
                <a:latin typeface="+mj-lt"/>
              </a:rPr>
              <a:t>Casualties at 20mph and 30mph roads in Wales</a:t>
            </a:r>
            <a:r>
              <a:rPr lang="en-US" sz="2800" dirty="0">
                <a:latin typeface="+mj-lt"/>
              </a:rPr>
              <a:t>. Available at: </a:t>
            </a:r>
            <a:r>
              <a:rPr lang="en-US" sz="2800" dirty="0">
                <a:latin typeface="+mj-lt"/>
                <a:hlinkClick r:id="rId2"/>
              </a:rPr>
              <a:t>https://www.bbc.co.uk/news/articles/cj9l9194lg4o</a:t>
            </a:r>
            <a:r>
              <a:rPr lang="en-US" sz="2800" dirty="0">
                <a:latin typeface="+mj-lt"/>
              </a:rPr>
              <a:t> Accessed: 21</a:t>
            </a:r>
            <a:r>
              <a:rPr lang="en-US" sz="2800" baseline="30000" dirty="0">
                <a:latin typeface="+mj-lt"/>
              </a:rPr>
              <a:t>st</a:t>
            </a:r>
            <a:r>
              <a:rPr lang="en-US" sz="2800" dirty="0">
                <a:latin typeface="+mj-lt"/>
              </a:rPr>
              <a:t> October 2024 </a:t>
            </a:r>
          </a:p>
          <a:p>
            <a:pPr marL="0" indent="0">
              <a:buNone/>
            </a:pPr>
            <a:endParaRPr lang="en-US" sz="2800" dirty="0">
              <a:latin typeface="+mj-lt"/>
            </a:endParaRPr>
          </a:p>
          <a:p>
            <a:pPr marL="0" indent="0">
              <a:buNone/>
            </a:pPr>
            <a:r>
              <a:rPr lang="en-US" sz="2800" dirty="0">
                <a:latin typeface="+mj-lt"/>
              </a:rPr>
              <a:t>BBC News (2024) </a:t>
            </a:r>
            <a:r>
              <a:rPr lang="en-US" sz="2800" i="1" dirty="0">
                <a:latin typeface="+mj-lt"/>
              </a:rPr>
              <a:t>Thousands give feedback over 20mph roads</a:t>
            </a:r>
            <a:r>
              <a:rPr lang="en-US" sz="2800" dirty="0">
                <a:latin typeface="+mj-lt"/>
              </a:rPr>
              <a:t>. Available at: </a:t>
            </a:r>
            <a:r>
              <a:rPr lang="en-US" sz="2800" dirty="0">
                <a:latin typeface="+mj-lt"/>
                <a:hlinkClick r:id="rId2"/>
              </a:rPr>
              <a:t>https://www.bbc.co.uk/news/articles/cj9l9194lg4o</a:t>
            </a:r>
            <a:r>
              <a:rPr lang="en-US" sz="2800" dirty="0">
                <a:latin typeface="+mj-lt"/>
              </a:rPr>
              <a:t> Accessed: 16</a:t>
            </a:r>
            <a:r>
              <a:rPr lang="en-US" sz="2800" baseline="30000" dirty="0">
                <a:latin typeface="+mj-lt"/>
              </a:rPr>
              <a:t>th</a:t>
            </a:r>
            <a:r>
              <a:rPr lang="en-US" sz="2800" dirty="0">
                <a:latin typeface="+mj-lt"/>
              </a:rPr>
              <a:t> October 2024</a:t>
            </a:r>
            <a:endParaRPr lang="en-US" dirty="0">
              <a:latin typeface="+mj-lt"/>
            </a:endParaRPr>
          </a:p>
          <a:p>
            <a:pPr marL="0" indent="0">
              <a:buNone/>
            </a:pPr>
            <a:endParaRPr lang="en-US" sz="2800" dirty="0">
              <a:latin typeface="+mj-lt"/>
            </a:endParaRPr>
          </a:p>
          <a:p>
            <a:pPr marL="0" indent="0">
              <a:buNone/>
            </a:pPr>
            <a:r>
              <a:rPr lang="en-US" sz="2800" dirty="0">
                <a:latin typeface="+mj-lt"/>
              </a:rPr>
              <a:t>Nation Cymru (2024) </a:t>
            </a:r>
            <a:r>
              <a:rPr lang="en-US" sz="2800" i="1" dirty="0">
                <a:latin typeface="+mj-lt"/>
              </a:rPr>
              <a:t>Data confirms positive impact of 20mph speed limit</a:t>
            </a:r>
            <a:r>
              <a:rPr lang="en-US" sz="2800" dirty="0">
                <a:latin typeface="+mj-lt"/>
              </a:rPr>
              <a:t>. Available at: </a:t>
            </a:r>
            <a:r>
              <a:rPr lang="en-US" sz="2800" dirty="0">
                <a:latin typeface="+mj-lt"/>
                <a:hlinkClick r:id="rId3"/>
              </a:rPr>
              <a:t>https://nation.cymru/news/new-data-confirms-positive-impact-of-20mph-speed-limit/#:~:text=Insurance%20company%20esure%20says%20it,was%20introduced%20in%20September%202023</a:t>
            </a:r>
            <a:r>
              <a:rPr lang="en-US" sz="2800" dirty="0">
                <a:latin typeface="+mj-lt"/>
              </a:rPr>
              <a:t>. Accessed: 21</a:t>
            </a:r>
            <a:r>
              <a:rPr lang="en-US" sz="2800" baseline="30000" dirty="0">
                <a:latin typeface="+mj-lt"/>
              </a:rPr>
              <a:t>st</a:t>
            </a:r>
            <a:r>
              <a:rPr lang="en-US" sz="2800" dirty="0">
                <a:latin typeface="+mj-lt"/>
              </a:rPr>
              <a:t> October 2024 </a:t>
            </a:r>
            <a:endParaRPr lang="en-US" dirty="0">
              <a:latin typeface="+mj-lt"/>
            </a:endParaRPr>
          </a:p>
          <a:p>
            <a:pPr marL="0" indent="0">
              <a:buNone/>
            </a:pPr>
            <a:endParaRPr lang="en-US" dirty="0">
              <a:latin typeface="+mj-lt"/>
            </a:endParaRPr>
          </a:p>
          <a:p>
            <a:pPr marL="0" indent="0">
              <a:buNone/>
            </a:pPr>
            <a:r>
              <a:rPr lang="en-US" dirty="0">
                <a:latin typeface="+mj-lt"/>
              </a:rPr>
              <a:t>National Police Chief’s Council (2024) </a:t>
            </a:r>
            <a:r>
              <a:rPr lang="en-GB" b="0" i="1" u="none" strike="noStrike" dirty="0">
                <a:effectLst/>
                <a:latin typeface="+mj-lt"/>
              </a:rPr>
              <a:t>‘Fatal 4’ behaviours drive up road collisions by 20% in July. </a:t>
            </a:r>
            <a:r>
              <a:rPr lang="en-GB" b="0" u="none" strike="noStrike" dirty="0">
                <a:effectLst/>
                <a:latin typeface="+mj-lt"/>
              </a:rPr>
              <a:t>Available at: </a:t>
            </a:r>
            <a:r>
              <a:rPr lang="en-GB" b="0" u="none" strike="noStrike" dirty="0">
                <a:effectLst/>
                <a:latin typeface="+mj-lt"/>
                <a:hlinkClick r:id="rId4"/>
              </a:rPr>
              <a:t>https://news.npcc.police.uk/releases/fatal-4-behaviours-drive-up-road-collisions-by-20-percent-in-july</a:t>
            </a:r>
            <a:r>
              <a:rPr lang="en-GB" b="0" u="none" strike="noStrike" dirty="0">
                <a:effectLst/>
                <a:latin typeface="+mj-lt"/>
              </a:rPr>
              <a:t> Accessed: 14</a:t>
            </a:r>
            <a:r>
              <a:rPr lang="en-GB" b="0" u="none" strike="noStrike" baseline="30000" dirty="0">
                <a:effectLst/>
                <a:latin typeface="+mj-lt"/>
              </a:rPr>
              <a:t>th</a:t>
            </a:r>
            <a:r>
              <a:rPr lang="en-GB" b="0" u="none" strike="noStrike" dirty="0">
                <a:effectLst/>
                <a:latin typeface="+mj-lt"/>
              </a:rPr>
              <a:t> October 2024</a:t>
            </a:r>
          </a:p>
          <a:p>
            <a:pPr marL="0" indent="0">
              <a:buNone/>
            </a:pPr>
            <a:endParaRPr lang="en-US" sz="2800" dirty="0">
              <a:latin typeface="+mj-lt"/>
            </a:endParaRPr>
          </a:p>
          <a:p>
            <a:pPr marL="0" indent="0">
              <a:buNone/>
            </a:pPr>
            <a:r>
              <a:rPr lang="en-US" sz="2800" dirty="0">
                <a:latin typeface="+mj-lt"/>
              </a:rPr>
              <a:t>Road Angel Group (2024) </a:t>
            </a:r>
            <a:r>
              <a:rPr lang="en-US" sz="2800" i="1" dirty="0">
                <a:latin typeface="+mj-lt"/>
              </a:rPr>
              <a:t>Wales 20mph speed limit and the backlash of vandalism</a:t>
            </a:r>
            <a:r>
              <a:rPr lang="en-US" sz="2800" dirty="0">
                <a:latin typeface="+mj-lt"/>
              </a:rPr>
              <a:t>  Available at: </a:t>
            </a:r>
            <a:r>
              <a:rPr lang="en-US" sz="2800" dirty="0">
                <a:latin typeface="+mj-lt"/>
                <a:hlinkClick r:id="rId5"/>
              </a:rPr>
              <a:t>https://www.roadangelgroup.com/blogs/news/wales-20mph-speed-limit-and-the-backlash-of-vandalism?srsltid=AfmBOopv5j6J2HvtAMJG2KS5FSq4qDWP51R0KYhnd4wDN4Yt5LJU5RS6</a:t>
            </a:r>
            <a:r>
              <a:rPr lang="en-US" sz="2800" dirty="0">
                <a:latin typeface="+mj-lt"/>
              </a:rPr>
              <a:t> </a:t>
            </a:r>
            <a:r>
              <a:rPr lang="en-GB" dirty="0">
                <a:latin typeface="+mj-lt"/>
              </a:rPr>
              <a:t>Accessed: 18</a:t>
            </a:r>
            <a:r>
              <a:rPr lang="en-GB" baseline="30000" dirty="0">
                <a:latin typeface="+mj-lt"/>
              </a:rPr>
              <a:t>th</a:t>
            </a:r>
            <a:r>
              <a:rPr lang="en-GB" dirty="0">
                <a:latin typeface="+mj-lt"/>
              </a:rPr>
              <a:t> October 2024</a:t>
            </a:r>
          </a:p>
          <a:p>
            <a:pPr marL="0" indent="0">
              <a:buNone/>
            </a:pPr>
            <a:endParaRPr lang="en-GB" dirty="0">
              <a:latin typeface="+mj-lt"/>
            </a:endParaRPr>
          </a:p>
          <a:p>
            <a:pPr marL="0" indent="0">
              <a:buNone/>
            </a:pPr>
            <a:r>
              <a:rPr lang="en-GB" dirty="0">
                <a:latin typeface="+mj-lt"/>
              </a:rPr>
              <a:t>Road Safety GB (2023) </a:t>
            </a:r>
            <a:r>
              <a:rPr lang="en-GB" i="1" dirty="0">
                <a:latin typeface="+mj-lt"/>
              </a:rPr>
              <a:t>Impact of Wales’ 20mph speed limits hailed astonishing</a:t>
            </a:r>
            <a:r>
              <a:rPr lang="en-GB" dirty="0">
                <a:latin typeface="+mj-lt"/>
              </a:rPr>
              <a:t>. Available at: </a:t>
            </a:r>
            <a:r>
              <a:rPr lang="en-GB" dirty="0">
                <a:latin typeface="+mj-lt"/>
                <a:hlinkClick r:id="rId6"/>
              </a:rPr>
              <a:t>https://roadsafetygb.org.uk/news/impact-of-wales-20mph-speed-limits-hailed-astonishing/</a:t>
            </a:r>
            <a:r>
              <a:rPr lang="en-GB" dirty="0">
                <a:latin typeface="+mj-lt"/>
              </a:rPr>
              <a:t> Accessed 24</a:t>
            </a:r>
            <a:r>
              <a:rPr lang="en-GB" baseline="30000" dirty="0">
                <a:latin typeface="+mj-lt"/>
              </a:rPr>
              <a:t>th</a:t>
            </a:r>
            <a:r>
              <a:rPr lang="en-GB" dirty="0">
                <a:latin typeface="+mj-lt"/>
              </a:rPr>
              <a:t> October 2024</a:t>
            </a:r>
          </a:p>
          <a:p>
            <a:pPr marL="0" indent="0">
              <a:buNone/>
            </a:pPr>
            <a:endParaRPr lang="en-GB" b="0" u="none" strike="noStrike" dirty="0">
              <a:effectLst/>
              <a:latin typeface="+mj-lt"/>
            </a:endParaRPr>
          </a:p>
          <a:p>
            <a:pPr marL="0" indent="0">
              <a:buNone/>
            </a:pPr>
            <a:r>
              <a:rPr lang="en-US" sz="2800" dirty="0">
                <a:latin typeface="+mj-lt"/>
              </a:rPr>
              <a:t>Swansea Council (2023) </a:t>
            </a:r>
            <a:r>
              <a:rPr lang="en-US" sz="2800" i="1" dirty="0">
                <a:latin typeface="+mj-lt"/>
              </a:rPr>
              <a:t>Introduction of 20mph speed limit</a:t>
            </a:r>
            <a:r>
              <a:rPr lang="en-US" sz="2800" dirty="0">
                <a:latin typeface="+mj-lt"/>
              </a:rPr>
              <a:t>. Available at: </a:t>
            </a:r>
            <a:r>
              <a:rPr lang="en-US" sz="2800" dirty="0">
                <a:latin typeface="+mj-lt"/>
                <a:hlinkClick r:id="rId7"/>
              </a:rPr>
              <a:t>https://www.swansea.gov.uk/article/20765/Introduction-of-20mph-speed-limit</a:t>
            </a:r>
            <a:r>
              <a:rPr lang="en-US" sz="2800" dirty="0">
                <a:latin typeface="+mj-lt"/>
              </a:rPr>
              <a:t> Accessed: 18</a:t>
            </a:r>
            <a:r>
              <a:rPr lang="en-US" sz="2800" baseline="30000" dirty="0">
                <a:latin typeface="+mj-lt"/>
              </a:rPr>
              <a:t>th</a:t>
            </a:r>
            <a:r>
              <a:rPr lang="en-US" sz="2800" dirty="0">
                <a:latin typeface="+mj-lt"/>
              </a:rPr>
              <a:t> October 2024</a:t>
            </a:r>
          </a:p>
          <a:p>
            <a:pPr marL="0" indent="0">
              <a:buNone/>
            </a:pPr>
            <a:endParaRPr lang="en-US" dirty="0">
              <a:latin typeface="+mj-lt"/>
            </a:endParaRPr>
          </a:p>
          <a:p>
            <a:pPr marL="0" indent="0">
              <a:buNone/>
            </a:pPr>
            <a:r>
              <a:rPr lang="en-US" sz="2800" dirty="0">
                <a:latin typeface="+mj-lt"/>
              </a:rPr>
              <a:t>Transport </a:t>
            </a:r>
            <a:r>
              <a:rPr lang="en-US" sz="2800" dirty="0" err="1">
                <a:latin typeface="+mj-lt"/>
              </a:rPr>
              <a:t>Xtra</a:t>
            </a:r>
            <a:r>
              <a:rPr lang="en-US" sz="2800" dirty="0">
                <a:latin typeface="+mj-lt"/>
              </a:rPr>
              <a:t> (2024) </a:t>
            </a:r>
            <a:r>
              <a:rPr lang="en-US" sz="2800" i="1" dirty="0">
                <a:latin typeface="+mj-lt"/>
              </a:rPr>
              <a:t>Large reduction in road casu</a:t>
            </a:r>
            <a:r>
              <a:rPr lang="en-US" i="1" dirty="0">
                <a:latin typeface="+mj-lt"/>
              </a:rPr>
              <a:t>al</a:t>
            </a:r>
            <a:r>
              <a:rPr lang="en-US" sz="2800" i="1" dirty="0">
                <a:latin typeface="+mj-lt"/>
              </a:rPr>
              <a:t>ties in welsh built up areas after 20mph limit</a:t>
            </a:r>
            <a:r>
              <a:rPr lang="en-US" sz="2800" dirty="0">
                <a:latin typeface="+mj-lt"/>
              </a:rPr>
              <a:t>. Available at: </a:t>
            </a:r>
            <a:r>
              <a:rPr lang="en-US" sz="2800" dirty="0">
                <a:latin typeface="+mj-lt"/>
                <a:hlinkClick r:id="rId8"/>
              </a:rPr>
              <a:t>https://www.transportxtra.com/publications/local-transport-today/news/76112/large-reduction-in-road-casualties-in-welsh-built-up-areas-after-20mph-limit/#:~:text=Data%20for%20the%20first%20full,when%20traffic%20volumes%20were%20low</a:t>
            </a:r>
            <a:r>
              <a:rPr lang="en-US" dirty="0">
                <a:latin typeface="+mj-lt"/>
              </a:rPr>
              <a:t> </a:t>
            </a:r>
            <a:r>
              <a:rPr lang="en-US" sz="2800" dirty="0">
                <a:latin typeface="+mj-lt"/>
              </a:rPr>
              <a:t>Accessed: 18</a:t>
            </a:r>
            <a:r>
              <a:rPr lang="en-US" sz="2800" baseline="30000" dirty="0">
                <a:latin typeface="+mj-lt"/>
              </a:rPr>
              <a:t>th</a:t>
            </a:r>
            <a:r>
              <a:rPr lang="en-US" sz="2800" dirty="0">
                <a:latin typeface="+mj-lt"/>
              </a:rPr>
              <a:t> October 2024 </a:t>
            </a:r>
          </a:p>
          <a:p>
            <a:pPr marL="0" indent="0">
              <a:buNone/>
            </a:pPr>
            <a:endParaRPr lang="en-US" dirty="0">
              <a:latin typeface="+mj-lt"/>
            </a:endParaRPr>
          </a:p>
          <a:p>
            <a:pPr marL="0" indent="0">
              <a:buNone/>
            </a:pPr>
            <a:r>
              <a:rPr lang="en-US" dirty="0">
                <a:latin typeface="+mj-lt"/>
              </a:rPr>
              <a:t>Welsh Government (2023).</a:t>
            </a:r>
            <a:r>
              <a:rPr lang="en-US" i="1" dirty="0">
                <a:latin typeface="+mj-lt"/>
              </a:rPr>
              <a:t> Figure 9: Reported road casualties by road speed limit: 2023</a:t>
            </a:r>
            <a:r>
              <a:rPr lang="en-US" dirty="0">
                <a:latin typeface="+mj-lt"/>
              </a:rPr>
              <a:t> Available at: </a:t>
            </a:r>
            <a:r>
              <a:rPr lang="en-US" sz="2800" dirty="0">
                <a:latin typeface="+mj-lt"/>
                <a:hlinkClick r:id="rId9"/>
              </a:rPr>
              <a:t>https://www.gov.wales/reported-road-casualties-2023-html</a:t>
            </a:r>
            <a:r>
              <a:rPr lang="en-US" sz="2800" dirty="0">
                <a:latin typeface="+mj-lt"/>
              </a:rPr>
              <a:t> Accessed: 20</a:t>
            </a:r>
            <a:r>
              <a:rPr lang="en-US" sz="2800" baseline="30000" dirty="0">
                <a:latin typeface="+mj-lt"/>
              </a:rPr>
              <a:t>th</a:t>
            </a:r>
            <a:r>
              <a:rPr lang="en-US" sz="2800" dirty="0">
                <a:latin typeface="+mj-lt"/>
              </a:rPr>
              <a:t> October 2024</a:t>
            </a:r>
          </a:p>
          <a:p>
            <a:pPr marL="0" indent="0">
              <a:buNone/>
            </a:pPr>
            <a:endParaRPr lang="en-US" sz="2800" dirty="0">
              <a:latin typeface="+mj-lt"/>
            </a:endParaRPr>
          </a:p>
          <a:p>
            <a:pPr marL="0" indent="0">
              <a:buNone/>
            </a:pPr>
            <a:r>
              <a:rPr lang="en-US" sz="2800" dirty="0">
                <a:latin typeface="+mj-lt"/>
              </a:rPr>
              <a:t>Welsh Government (2024) </a:t>
            </a:r>
            <a:r>
              <a:rPr lang="en-US" sz="2800" i="1" dirty="0">
                <a:latin typeface="+mj-lt"/>
              </a:rPr>
              <a:t>Introducing default 20mph speed limits</a:t>
            </a:r>
            <a:r>
              <a:rPr lang="en-US" sz="2800" dirty="0">
                <a:latin typeface="+mj-lt"/>
              </a:rPr>
              <a:t>. Available at: </a:t>
            </a:r>
            <a:r>
              <a:rPr lang="en-US" sz="2800" dirty="0">
                <a:latin typeface="+mj-lt"/>
                <a:hlinkClick r:id="rId10"/>
              </a:rPr>
              <a:t>https://www.gov.wales/introducing-20mph-speed-limits-frequently-asked-questions#:~:text=on%20the%20roads.-,Why%20did%20you%20introduce%20a%2020mph%20speed%20limit%3F,local%20communities%20safer%20for%20all</a:t>
            </a:r>
            <a:r>
              <a:rPr lang="en-US" sz="2800" dirty="0">
                <a:latin typeface="+mj-lt"/>
              </a:rPr>
              <a:t> Accessed: 14th October 2024</a:t>
            </a:r>
          </a:p>
          <a:p>
            <a:pPr marL="0" indent="0">
              <a:buNone/>
            </a:pPr>
            <a:endParaRPr lang="en-US" sz="2800" dirty="0">
              <a:latin typeface="+mj-lt"/>
            </a:endParaRPr>
          </a:p>
          <a:p>
            <a:pPr marL="0" indent="0">
              <a:buNone/>
            </a:pPr>
            <a:r>
              <a:rPr lang="en-US" dirty="0">
                <a:latin typeface="+mj-lt"/>
              </a:rPr>
              <a:t>Welsh Government (2023) </a:t>
            </a:r>
            <a:r>
              <a:rPr lang="en-US" i="1" dirty="0">
                <a:latin typeface="+mj-lt"/>
              </a:rPr>
              <a:t>Reported Road casualties:2023. </a:t>
            </a:r>
            <a:r>
              <a:rPr lang="en-US" dirty="0">
                <a:latin typeface="+mj-lt"/>
              </a:rPr>
              <a:t>Available at: </a:t>
            </a:r>
            <a:r>
              <a:rPr lang="en-US" dirty="0">
                <a:latin typeface="+mj-lt"/>
                <a:hlinkClick r:id="rId9"/>
              </a:rPr>
              <a:t>https://www.gov.wales/reported-road-casualties-2023-html</a:t>
            </a:r>
            <a:r>
              <a:rPr lang="en-US" dirty="0">
                <a:latin typeface="+mj-lt"/>
              </a:rPr>
              <a:t> Accessed: 22</a:t>
            </a:r>
            <a:r>
              <a:rPr lang="en-US" baseline="30000" dirty="0">
                <a:latin typeface="+mj-lt"/>
              </a:rPr>
              <a:t>nd</a:t>
            </a:r>
            <a:r>
              <a:rPr lang="en-US" dirty="0">
                <a:latin typeface="+mj-lt"/>
              </a:rPr>
              <a:t> October 2024</a:t>
            </a:r>
          </a:p>
          <a:p>
            <a:pPr marL="0" indent="0">
              <a:buNone/>
            </a:pPr>
            <a:endParaRPr lang="en-US" sz="2800" dirty="0"/>
          </a:p>
          <a:p>
            <a:pPr marL="0" indent="0">
              <a:buNone/>
            </a:pPr>
            <a:endParaRPr lang="en-GB" b="0" u="none" strike="noStrike" dirty="0">
              <a:effectLst/>
              <a:latin typeface="+mj-lt"/>
            </a:endParaRPr>
          </a:p>
          <a:p>
            <a:pPr marL="0" indent="0">
              <a:buNone/>
            </a:pPr>
            <a:endParaRPr lang="en-GB" b="0" u="none" strike="noStrike" dirty="0">
              <a:effectLst/>
              <a:latin typeface="+mj-lt"/>
            </a:endParaRPr>
          </a:p>
          <a:p>
            <a:pPr marL="0" indent="0">
              <a:buNone/>
            </a:pPr>
            <a:endParaRPr lang="en-GB" dirty="0">
              <a:latin typeface="+mj-lt"/>
            </a:endParaRPr>
          </a:p>
          <a:p>
            <a:pPr marL="0" indent="0">
              <a:buNone/>
            </a:pPr>
            <a:endParaRPr lang="en-GB" b="0" u="none" strike="noStrike" dirty="0">
              <a:effectLst/>
              <a:latin typeface="+mj-lt"/>
            </a:endParaRPr>
          </a:p>
          <a:p>
            <a:pPr marL="0" indent="0">
              <a:buNone/>
            </a:pPr>
            <a:endParaRPr lang="en-US" dirty="0"/>
          </a:p>
        </p:txBody>
      </p:sp>
    </p:spTree>
    <p:extLst>
      <p:ext uri="{BB962C8B-B14F-4D97-AF65-F5344CB8AC3E}">
        <p14:creationId xmlns:p14="http://schemas.microsoft.com/office/powerpoint/2010/main" val="10192488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8658</TotalTime>
  <Words>1188</Words>
  <Application>Microsoft Macintosh PowerPoint</Application>
  <PresentationFormat>Widescreen</PresentationFormat>
  <Paragraphs>108</Paragraphs>
  <Slides>16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Seaford Display</vt:lpstr>
      <vt:lpstr>Office Theme</vt:lpstr>
      <vt:lpstr>Response and Roads Policing </vt:lpstr>
      <vt:lpstr>“Analyse, the impact of the 20mph speed limit in Wales, on driver behaviour and reduction in drivers reported for the National Police Chief Councils Fatal Four offences, and the change in statistics for injury Road Traffic Collisions since its introduction”</vt:lpstr>
      <vt:lpstr>The Fatal Four Offences </vt:lpstr>
      <vt:lpstr>Killed or seriously injured in RTC’s as a result of the fatal four offences </vt:lpstr>
      <vt:lpstr>20 mph  Speed Limit Policy in Wales  </vt:lpstr>
      <vt:lpstr>What are the effects of the 20mph speed limit policy?</vt:lpstr>
      <vt:lpstr>PowerPoint Presentation</vt:lpstr>
      <vt:lpstr>PowerPoint Presentation</vt:lpstr>
      <vt:lpstr>Casualties at 20mph and 30mph in Wales - KSI and all severities - First Quarter - January to March  </vt:lpstr>
      <vt:lpstr>Casualties based on road speed </vt:lpstr>
      <vt:lpstr>PowerPoint Presentation</vt:lpstr>
      <vt:lpstr>Impact on driver behavior </vt:lpstr>
      <vt:lpstr>The negative impact of the 20mph limit </vt:lpstr>
      <vt:lpstr>PowerPoint Presentation</vt:lpstr>
      <vt:lpstr>Research Timeline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and Roads Policing </dc:title>
  <dc:creator>Ffion George (2103342)</dc:creator>
  <cp:lastModifiedBy>Ffion George (2103342)</cp:lastModifiedBy>
  <cp:revision>16</cp:revision>
  <dcterms:created xsi:type="dcterms:W3CDTF">2024-10-21T10:30:40Z</dcterms:created>
  <dcterms:modified xsi:type="dcterms:W3CDTF">2024-11-03T17:13:11Z</dcterms:modified>
</cp:coreProperties>
</file>