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C46880-7571-4930-AE0F-1559F829E428}" v="2" dt="2025-07-08T15:14:19.24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033" autoAdjust="0"/>
    <p:restoredTop sz="86671" autoAdjust="0"/>
  </p:normalViewPr>
  <p:slideViewPr>
    <p:cSldViewPr snapToGrid="0">
      <p:cViewPr varScale="1">
        <p:scale>
          <a:sx n="55" d="100"/>
          <a:sy n="55" d="100"/>
        </p:scale>
        <p:origin x="124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oricabirloiu@gmail.com" userId="265463af66bd5904" providerId="LiveId" clId="{69C46880-7571-4930-AE0F-1559F829E428}"/>
    <pc:docChg chg="modSld">
      <pc:chgData name="vioricabirloiu@gmail.com" userId="265463af66bd5904" providerId="LiveId" clId="{69C46880-7571-4930-AE0F-1559F829E428}" dt="2025-07-09T18:08:53.838" v="7"/>
      <pc:docMkLst>
        <pc:docMk/>
      </pc:docMkLst>
      <pc:sldChg chg="addSp delSp modSp mod">
        <pc:chgData name="vioricabirloiu@gmail.com" userId="265463af66bd5904" providerId="LiveId" clId="{69C46880-7571-4930-AE0F-1559F829E428}" dt="2025-07-09T18:08:53.838" v="7"/>
        <pc:sldMkLst>
          <pc:docMk/>
          <pc:sldMk cId="2968890703" sldId="256"/>
        </pc:sldMkLst>
        <pc:spChg chg="mod">
          <ac:chgData name="vioricabirloiu@gmail.com" userId="265463af66bd5904" providerId="LiveId" clId="{69C46880-7571-4930-AE0F-1559F829E428}" dt="2025-07-08T15:14:19.243" v="1" actId="20577"/>
          <ac:spMkLst>
            <pc:docMk/>
            <pc:sldMk cId="2968890703" sldId="256"/>
            <ac:spMk id="3" creationId="{00000000-0000-0000-0000-000000000000}"/>
          </ac:spMkLst>
        </pc:spChg>
        <pc:spChg chg="add del mod">
          <ac:chgData name="vioricabirloiu@gmail.com" userId="265463af66bd5904" providerId="LiveId" clId="{69C46880-7571-4930-AE0F-1559F829E428}" dt="2025-07-09T18:08:53.838" v="5"/>
          <ac:spMkLst>
            <pc:docMk/>
            <pc:sldMk cId="2968890703" sldId="256"/>
            <ac:spMk id="4" creationId="{99CFC0BD-C6E7-8105-DA37-22DA7B912738}"/>
          </ac:spMkLst>
        </pc:spChg>
        <pc:spChg chg="add del mod">
          <ac:chgData name="vioricabirloiu@gmail.com" userId="265463af66bd5904" providerId="LiveId" clId="{69C46880-7571-4930-AE0F-1559F829E428}" dt="2025-07-09T18:08:53.838" v="7"/>
          <ac:spMkLst>
            <pc:docMk/>
            <pc:sldMk cId="2968890703" sldId="256"/>
            <ac:spMk id="5" creationId="{E89D7ABE-106F-EB09-9705-F0E79958BDF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D3492C-1832-4A7A-9693-025F30FBA045}" type="datetimeFigureOut">
              <a:rPr lang="en-GB" smtClean="0"/>
              <a:t>09/07/2025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126743-F8C1-4080-8D0F-7415DEA8F8DC}" type="slidenum">
              <a:rPr lang="en-GB" smtClean="0"/>
              <a:t>‹#›</a:t>
            </a:fld>
            <a:endParaRPr lang="en-GB"/>
          </a:p>
        </p:txBody>
      </p:sp>
    </p:spTree>
    <p:extLst>
      <p:ext uri="{BB962C8B-B14F-4D97-AF65-F5344CB8AC3E}">
        <p14:creationId xmlns:p14="http://schemas.microsoft.com/office/powerpoint/2010/main" val="17742710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Introduction	2</a:t>
            </a:r>
          </a:p>
          <a:p>
            <a:r>
              <a:rPr lang="en-GB" dirty="0"/>
              <a:t>The present context of Leadership	2</a:t>
            </a:r>
          </a:p>
          <a:p>
            <a:r>
              <a:rPr lang="en-GB" dirty="0"/>
              <a:t>Scenario &amp; Quote	3</a:t>
            </a:r>
          </a:p>
          <a:p>
            <a:r>
              <a:rPr lang="en-GB" dirty="0"/>
              <a:t>What is Emotional Intelligence?	4</a:t>
            </a:r>
          </a:p>
          <a:p>
            <a:r>
              <a:rPr lang="en-GB" dirty="0"/>
              <a:t>Goleman’s </a:t>
            </a:r>
            <a:r>
              <a:rPr lang="en-GB" dirty="0" err="1"/>
              <a:t>EI</a:t>
            </a:r>
            <a:r>
              <a:rPr lang="en-GB" dirty="0"/>
              <a:t> Model	4</a:t>
            </a:r>
          </a:p>
          <a:p>
            <a:r>
              <a:rPr lang="en-GB" dirty="0"/>
              <a:t>Why </a:t>
            </a:r>
            <a:r>
              <a:rPr lang="en-GB" dirty="0" err="1"/>
              <a:t>EI</a:t>
            </a:r>
            <a:r>
              <a:rPr lang="en-GB" dirty="0"/>
              <a:t> Matters in Leadership	5</a:t>
            </a:r>
          </a:p>
          <a:p>
            <a:r>
              <a:rPr lang="en-GB" dirty="0"/>
              <a:t>Strengths and Limitations of </a:t>
            </a:r>
            <a:r>
              <a:rPr lang="en-GB" dirty="0" err="1"/>
              <a:t>EI</a:t>
            </a:r>
            <a:r>
              <a:rPr lang="en-GB" dirty="0"/>
              <a:t>	5</a:t>
            </a:r>
          </a:p>
          <a:p>
            <a:r>
              <a:rPr lang="en-GB" dirty="0"/>
              <a:t>What is Cultural Intelligence?	6</a:t>
            </a:r>
          </a:p>
          <a:p>
            <a:r>
              <a:rPr lang="en-GB" dirty="0" err="1"/>
              <a:t>Earley</a:t>
            </a:r>
            <a:r>
              <a:rPr lang="en-GB" dirty="0"/>
              <a:t> &amp; </a:t>
            </a:r>
            <a:r>
              <a:rPr lang="en-GB" dirty="0" err="1"/>
              <a:t>Ang’s</a:t>
            </a:r>
            <a:r>
              <a:rPr lang="en-GB" dirty="0"/>
              <a:t> </a:t>
            </a:r>
            <a:r>
              <a:rPr lang="en-GB" dirty="0" err="1"/>
              <a:t>CQ</a:t>
            </a:r>
            <a:r>
              <a:rPr lang="en-GB" dirty="0"/>
              <a:t> Model	6</a:t>
            </a:r>
          </a:p>
          <a:p>
            <a:r>
              <a:rPr lang="en-GB" dirty="0"/>
              <a:t>Why </a:t>
            </a:r>
            <a:r>
              <a:rPr lang="en-GB" dirty="0" err="1"/>
              <a:t>CQ</a:t>
            </a:r>
            <a:r>
              <a:rPr lang="en-GB" dirty="0"/>
              <a:t> Matters in Leadership	7</a:t>
            </a:r>
          </a:p>
          <a:p>
            <a:r>
              <a:rPr lang="en-GB" dirty="0"/>
              <a:t>Strengths and Limitations of </a:t>
            </a:r>
            <a:r>
              <a:rPr lang="en-GB" dirty="0" err="1"/>
              <a:t>CQ</a:t>
            </a:r>
            <a:r>
              <a:rPr lang="en-GB" dirty="0"/>
              <a:t>	7</a:t>
            </a:r>
          </a:p>
          <a:p>
            <a:r>
              <a:rPr lang="en-GB" dirty="0" err="1"/>
              <a:t>EI</a:t>
            </a:r>
            <a:r>
              <a:rPr lang="en-GB" dirty="0"/>
              <a:t> + </a:t>
            </a:r>
            <a:r>
              <a:rPr lang="en-GB" dirty="0" err="1"/>
              <a:t>CQ</a:t>
            </a:r>
            <a:r>
              <a:rPr lang="en-GB" dirty="0"/>
              <a:t> = Holistic Leadership	8</a:t>
            </a:r>
          </a:p>
          <a:p>
            <a:r>
              <a:rPr lang="en-GB" dirty="0"/>
              <a:t>Traditional vs Horizontal Leadership	9</a:t>
            </a:r>
          </a:p>
          <a:p>
            <a:r>
              <a:rPr lang="en-GB" dirty="0"/>
              <a:t>Case Study 1: Satya Nadella (Microsoft)	9</a:t>
            </a:r>
          </a:p>
          <a:p>
            <a:r>
              <a:rPr lang="en-GB" dirty="0"/>
              <a:t>Case Study 2: </a:t>
            </a:r>
            <a:r>
              <a:rPr lang="en-GB" dirty="0" err="1"/>
              <a:t>Indra</a:t>
            </a:r>
            <a:r>
              <a:rPr lang="en-GB" dirty="0"/>
              <a:t> </a:t>
            </a:r>
            <a:r>
              <a:rPr lang="en-GB" dirty="0" err="1"/>
              <a:t>Nooyi</a:t>
            </a:r>
            <a:r>
              <a:rPr lang="en-GB" dirty="0"/>
              <a:t> (PepsiCo)	10</a:t>
            </a:r>
          </a:p>
          <a:p>
            <a:r>
              <a:rPr lang="en-GB" dirty="0"/>
              <a:t>Case Study 3: Howard Schultz (Starbucks)	10</a:t>
            </a:r>
          </a:p>
          <a:p>
            <a:r>
              <a:rPr lang="en-GB" dirty="0"/>
              <a:t>Case Study 4: Paul </a:t>
            </a:r>
            <a:r>
              <a:rPr lang="en-GB" dirty="0" err="1"/>
              <a:t>Polman</a:t>
            </a:r>
            <a:r>
              <a:rPr lang="en-GB" dirty="0"/>
              <a:t> (Unilever)	11</a:t>
            </a:r>
          </a:p>
          <a:p>
            <a:r>
              <a:rPr lang="en-GB" dirty="0"/>
              <a:t>Challenges in Applying </a:t>
            </a:r>
            <a:r>
              <a:rPr lang="en-GB" dirty="0" err="1"/>
              <a:t>EI</a:t>
            </a:r>
            <a:r>
              <a:rPr lang="en-GB" dirty="0"/>
              <a:t> and </a:t>
            </a:r>
            <a:r>
              <a:rPr lang="en-GB" dirty="0" err="1"/>
              <a:t>CQSlide</a:t>
            </a:r>
            <a:r>
              <a:rPr lang="en-GB" dirty="0"/>
              <a:t> textual content:	11</a:t>
            </a:r>
          </a:p>
          <a:p>
            <a:r>
              <a:rPr lang="en-GB" dirty="0"/>
              <a:t>Opportunities in Global Leadership	12</a:t>
            </a:r>
          </a:p>
          <a:p>
            <a:r>
              <a:rPr lang="en-GB" dirty="0"/>
              <a:t>Conclusion	12</a:t>
            </a:r>
          </a:p>
          <a:p>
            <a:r>
              <a:rPr lang="en-GB" dirty="0"/>
              <a:t>References	13</a:t>
            </a:r>
          </a:p>
          <a:p>
            <a:endParaRPr lang="en-GB" dirty="0"/>
          </a:p>
          <a:p>
            <a:endParaRPr lang="en-GB" dirty="0"/>
          </a:p>
        </p:txBody>
      </p:sp>
      <p:sp>
        <p:nvSpPr>
          <p:cNvPr id="4" name="Slide Number Placeholder 3"/>
          <p:cNvSpPr>
            <a:spLocks noGrp="1"/>
          </p:cNvSpPr>
          <p:nvPr>
            <p:ph type="sldNum" sz="quarter" idx="10"/>
          </p:nvPr>
        </p:nvSpPr>
        <p:spPr/>
        <p:txBody>
          <a:bodyPr/>
          <a:lstStyle/>
          <a:p>
            <a:fld id="{A9126743-F8C1-4080-8D0F-7415DEA8F8DC}" type="slidenum">
              <a:rPr lang="en-GB" smtClean="0"/>
              <a:t>2</a:t>
            </a:fld>
            <a:endParaRPr lang="en-GB"/>
          </a:p>
        </p:txBody>
      </p:sp>
    </p:spTree>
    <p:extLst>
      <p:ext uri="{BB962C8B-B14F-4D97-AF65-F5344CB8AC3E}">
        <p14:creationId xmlns:p14="http://schemas.microsoft.com/office/powerpoint/2010/main" val="41206463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Literally, in a global of global teams and various workforces, traditional leadership tactics are now not enough. At Present, leaders have to navigate complex interpersonal and pass-cultural dynamics, which requires a new set of abilities—Emotional Intelligence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and cultural intelligence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The objective of this presentation is to seriously discover the significance of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in effective leadership, with a selected emphasis on collaborative and multicultural environments. We take thought from Edith Heard, Director-fashionable of the EU Molecular Biology Laboratory, who describes leadership as a horizontal, empathetic, and inclusive practice. </a:t>
            </a:r>
          </a:p>
          <a:p>
            <a:r>
              <a:rPr lang="en-GB" sz="1200" kern="1200" dirty="0">
                <a:solidFill>
                  <a:schemeClr val="tx1"/>
                </a:solidFill>
                <a:effectLst/>
                <a:latin typeface="+mn-lt"/>
                <a:ea typeface="+mn-ea"/>
                <a:cs typeface="+mn-cs"/>
              </a:rPr>
              <a:t>We are able to begin by means of defining and studying the theoretical foundations of each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Subsequent, we are able to explore how those intelligences work together to shape effective, people-focused management. Using 4 real-world commercial enterprise examples, we reveal how leading with empathy and cultural attention can pressure tremendous organizational outcomes. </a:t>
            </a:r>
          </a:p>
          <a:p>
            <a:endParaRPr lang="en-GB" dirty="0"/>
          </a:p>
        </p:txBody>
      </p:sp>
      <p:sp>
        <p:nvSpPr>
          <p:cNvPr id="4" name="Slide Number Placeholder 3"/>
          <p:cNvSpPr>
            <a:spLocks noGrp="1"/>
          </p:cNvSpPr>
          <p:nvPr>
            <p:ph type="sldNum" sz="quarter" idx="10"/>
          </p:nvPr>
        </p:nvSpPr>
        <p:spPr/>
        <p:txBody>
          <a:bodyPr/>
          <a:lstStyle/>
          <a:p>
            <a:fld id="{A9126743-F8C1-4080-8D0F-7415DEA8F8DC}" type="slidenum">
              <a:rPr lang="en-GB" smtClean="0"/>
              <a:t>3</a:t>
            </a:fld>
            <a:endParaRPr lang="en-GB"/>
          </a:p>
        </p:txBody>
      </p:sp>
    </p:spTree>
    <p:extLst>
      <p:ext uri="{BB962C8B-B14F-4D97-AF65-F5344CB8AC3E}">
        <p14:creationId xmlns:p14="http://schemas.microsoft.com/office/powerpoint/2010/main" val="1743612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Collaborative, inclusive, and empathetic</a:t>
            </a:r>
          </a:p>
          <a:p>
            <a:pPr lvl="0"/>
            <a:r>
              <a:rPr lang="en-GB" sz="1200" kern="1200" dirty="0">
                <a:solidFill>
                  <a:schemeClr val="tx1"/>
                </a:solidFill>
                <a:effectLst/>
                <a:latin typeface="+mn-lt"/>
                <a:ea typeface="+mn-ea"/>
                <a:cs typeface="+mn-cs"/>
              </a:rPr>
              <a:t>Emphasizes relationships, no longer simply effects</a:t>
            </a:r>
          </a:p>
          <a:p>
            <a:pPr lvl="0"/>
            <a:r>
              <a:rPr lang="en-GB" sz="1200" kern="1200" dirty="0">
                <a:solidFill>
                  <a:schemeClr val="tx1"/>
                </a:solidFill>
                <a:effectLst/>
                <a:latin typeface="+mn-lt"/>
                <a:ea typeface="+mn-ea"/>
                <a:cs typeface="+mn-cs"/>
              </a:rPr>
              <a:t>Engages various perspectives and shared selection-making</a:t>
            </a:r>
          </a:p>
          <a:p>
            <a:pPr lvl="0"/>
            <a:r>
              <a:rPr lang="en-GB" sz="1200" kern="1200" dirty="0">
                <a:solidFill>
                  <a:schemeClr val="tx1"/>
                </a:solidFill>
                <a:effectLst/>
                <a:latin typeface="+mn-lt"/>
                <a:ea typeface="+mn-ea"/>
                <a:cs typeface="+mn-cs"/>
              </a:rPr>
              <a:t>Shifts from command-and-control to steer and emotional connection (Liu et al, 2022)</a:t>
            </a:r>
          </a:p>
          <a:p>
            <a:r>
              <a:rPr lang="en-GB" sz="1200" kern="1200" dirty="0">
                <a:solidFill>
                  <a:schemeClr val="tx1"/>
                </a:solidFill>
                <a:effectLst/>
                <a:latin typeface="+mn-lt"/>
                <a:ea typeface="+mn-ea"/>
                <a:cs typeface="+mn-cs"/>
              </a:rPr>
              <a:t>Current leadership has advanced dramatically from the traditional command-and-manipulate fashion. Leaders nowadays are predicted to persuade in place of instruct, to encourage in preference to impose. They foster environments where every body’s voice subjects, and choice-making is shared and horizontal, not top-down (</a:t>
            </a:r>
            <a:r>
              <a:rPr lang="en-GB" sz="1200" kern="1200" dirty="0" err="1">
                <a:solidFill>
                  <a:schemeClr val="tx1"/>
                </a:solidFill>
                <a:effectLst/>
                <a:latin typeface="+mn-lt"/>
                <a:ea typeface="+mn-ea"/>
                <a:cs typeface="+mn-cs"/>
              </a:rPr>
              <a:t>Nani</a:t>
            </a:r>
            <a:r>
              <a:rPr lang="en-GB" sz="1200" kern="1200" dirty="0">
                <a:solidFill>
                  <a:schemeClr val="tx1"/>
                </a:solidFill>
                <a:effectLst/>
                <a:latin typeface="+mn-lt"/>
                <a:ea typeface="+mn-ea"/>
                <a:cs typeface="+mn-cs"/>
              </a:rPr>
              <a:t> et al, 2021)</a:t>
            </a:r>
          </a:p>
        </p:txBody>
      </p:sp>
      <p:sp>
        <p:nvSpPr>
          <p:cNvPr id="4" name="Slide Number Placeholder 3"/>
          <p:cNvSpPr>
            <a:spLocks noGrp="1"/>
          </p:cNvSpPr>
          <p:nvPr>
            <p:ph type="sldNum" sz="quarter" idx="10"/>
          </p:nvPr>
        </p:nvSpPr>
        <p:spPr/>
        <p:txBody>
          <a:bodyPr/>
          <a:lstStyle/>
          <a:p>
            <a:fld id="{A9126743-F8C1-4080-8D0F-7415DEA8F8DC}" type="slidenum">
              <a:rPr lang="en-GB" smtClean="0"/>
              <a:t>4</a:t>
            </a:fld>
            <a:endParaRPr lang="en-GB"/>
          </a:p>
        </p:txBody>
      </p:sp>
    </p:spTree>
    <p:extLst>
      <p:ext uri="{BB962C8B-B14F-4D97-AF65-F5344CB8AC3E}">
        <p14:creationId xmlns:p14="http://schemas.microsoft.com/office/powerpoint/2010/main" val="28174164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“I observe the equal management principles to every a part of my lifestyles. I tend to be very horizontal in my method. I do not think of my lab participants as running for me; I am running with them ... I agree with inside the significance of empathy, of trying to listen and tune into people to carry them on board.”</a:t>
            </a:r>
          </a:p>
          <a:p>
            <a:r>
              <a:rPr lang="en-GB" sz="1200" kern="1200" dirty="0">
                <a:solidFill>
                  <a:schemeClr val="tx1"/>
                </a:solidFill>
                <a:effectLst/>
                <a:latin typeface="+mn-lt"/>
                <a:ea typeface="+mn-ea"/>
                <a:cs typeface="+mn-cs"/>
              </a:rPr>
              <a:t>— Edith Heard, Director-fashionable, European Molecular Biology Laboratory (Economic instances, 27 February 2022)</a:t>
            </a:r>
          </a:p>
          <a:p>
            <a:r>
              <a:rPr lang="en-GB" sz="1200" kern="1200" dirty="0">
                <a:solidFill>
                  <a:schemeClr val="tx1"/>
                </a:solidFill>
                <a:effectLst/>
                <a:latin typeface="+mn-lt"/>
                <a:ea typeface="+mn-ea"/>
                <a:cs typeface="+mn-cs"/>
              </a:rPr>
              <a:t>This quote via Edith Heard bureaucracy the muse of our dialogue. She redefines management as a horizontal relationship, primarily based on empathy, energetic listening, and cultural atonement. Her leadership technique was fashioned via her formative years, growing up as a solely child in a multicultural, multilingual environment (</a:t>
            </a:r>
            <a:r>
              <a:rPr lang="en-GB" sz="1200" kern="1200" dirty="0" err="1">
                <a:solidFill>
                  <a:schemeClr val="tx1"/>
                </a:solidFill>
                <a:effectLst/>
                <a:latin typeface="+mn-lt"/>
                <a:ea typeface="+mn-ea"/>
                <a:cs typeface="+mn-cs"/>
              </a:rPr>
              <a:t>Lavigne</a:t>
            </a:r>
            <a:r>
              <a:rPr lang="en-GB" sz="1200" kern="1200" dirty="0">
                <a:solidFill>
                  <a:schemeClr val="tx1"/>
                </a:solidFill>
                <a:effectLst/>
                <a:latin typeface="+mn-lt"/>
                <a:ea typeface="+mn-ea"/>
                <a:cs typeface="+mn-cs"/>
              </a:rPr>
              <a:t> et al, 2022)</a:t>
            </a:r>
          </a:p>
          <a:p>
            <a:endParaRPr lang="en-GB" dirty="0"/>
          </a:p>
        </p:txBody>
      </p:sp>
      <p:sp>
        <p:nvSpPr>
          <p:cNvPr id="4" name="Slide Number Placeholder 3"/>
          <p:cNvSpPr>
            <a:spLocks noGrp="1"/>
          </p:cNvSpPr>
          <p:nvPr>
            <p:ph type="sldNum" sz="quarter" idx="10"/>
          </p:nvPr>
        </p:nvSpPr>
        <p:spPr/>
        <p:txBody>
          <a:bodyPr/>
          <a:lstStyle/>
          <a:p>
            <a:fld id="{A9126743-F8C1-4080-8D0F-7415DEA8F8DC}" type="slidenum">
              <a:rPr lang="en-GB" smtClean="0"/>
              <a:t>5</a:t>
            </a:fld>
            <a:endParaRPr lang="en-GB"/>
          </a:p>
        </p:txBody>
      </p:sp>
    </p:spTree>
    <p:extLst>
      <p:ext uri="{BB962C8B-B14F-4D97-AF65-F5344CB8AC3E}">
        <p14:creationId xmlns:p14="http://schemas.microsoft.com/office/powerpoint/2010/main" val="10339377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Emotional intelligence (</a:t>
            </a:r>
            <a:r>
              <a:rPr lang="en-GB" sz="1200" b="1" kern="1200" dirty="0" err="1">
                <a:solidFill>
                  <a:schemeClr val="tx1"/>
                </a:solidFill>
                <a:effectLst/>
                <a:latin typeface="+mn-lt"/>
                <a:ea typeface="+mn-ea"/>
                <a:cs typeface="+mn-cs"/>
              </a:rPr>
              <a:t>EI</a:t>
            </a:r>
            <a:r>
              <a:rPr lang="en-GB" sz="1200" b="1" kern="1200" dirty="0">
                <a:solidFill>
                  <a:schemeClr val="tx1"/>
                </a:solidFill>
                <a:effectLst/>
                <a:latin typeface="+mn-lt"/>
                <a:ea typeface="+mn-ea"/>
                <a:cs typeface="+mn-cs"/>
              </a:rPr>
              <a:t>)</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capability to understand, apprehend, and manage our own feelings, and to recognize, understand, and have an effect on the emotions of others.” – Daniel Goleman </a:t>
            </a:r>
          </a:p>
          <a:p>
            <a:r>
              <a:rPr lang="en-GB" sz="1200" b="1" kern="1200" dirty="0">
                <a:solidFill>
                  <a:schemeClr val="tx1"/>
                </a:solidFill>
                <a:effectLst/>
                <a:latin typeface="+mn-lt"/>
                <a:ea typeface="+mn-ea"/>
                <a:cs typeface="+mn-cs"/>
              </a:rPr>
              <a:t>Key aspects:</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Empathy</a:t>
            </a:r>
          </a:p>
          <a:p>
            <a:pPr lvl="0"/>
            <a:r>
              <a:rPr lang="en-GB" sz="1200" kern="1200" dirty="0">
                <a:solidFill>
                  <a:schemeClr val="tx1"/>
                </a:solidFill>
                <a:effectLst/>
                <a:latin typeface="+mn-lt"/>
                <a:ea typeface="+mn-ea"/>
                <a:cs typeface="+mn-cs"/>
              </a:rPr>
              <a:t>Active listening</a:t>
            </a:r>
          </a:p>
          <a:p>
            <a:pPr lvl="0"/>
            <a:r>
              <a:rPr lang="en-GB" sz="1200" kern="1200" dirty="0">
                <a:solidFill>
                  <a:schemeClr val="tx1"/>
                </a:solidFill>
                <a:effectLst/>
                <a:latin typeface="+mn-lt"/>
                <a:ea typeface="+mn-ea"/>
                <a:cs typeface="+mn-cs"/>
              </a:rPr>
              <a:t>Social attention and interpersonal capabilities (</a:t>
            </a:r>
            <a:r>
              <a:rPr lang="en-GB" sz="1200" kern="1200" dirty="0" err="1">
                <a:solidFill>
                  <a:schemeClr val="tx1"/>
                </a:solidFill>
                <a:effectLst/>
                <a:latin typeface="+mn-lt"/>
                <a:ea typeface="+mn-ea"/>
                <a:cs typeface="+mn-cs"/>
              </a:rPr>
              <a:t>Labrague</a:t>
            </a:r>
            <a:r>
              <a:rPr lang="en-GB" sz="1200" kern="1200" dirty="0">
                <a:solidFill>
                  <a:schemeClr val="tx1"/>
                </a:solidFill>
                <a:effectLst/>
                <a:latin typeface="+mn-lt"/>
                <a:ea typeface="+mn-ea"/>
                <a:cs typeface="+mn-cs"/>
              </a:rPr>
              <a:t>, 2021)</a:t>
            </a:r>
          </a:p>
          <a:p>
            <a:r>
              <a:rPr lang="en-GB" sz="1200" kern="1200" dirty="0">
                <a:solidFill>
                  <a:schemeClr val="tx1"/>
                </a:solidFill>
                <a:effectLst/>
                <a:latin typeface="+mn-lt"/>
                <a:ea typeface="+mn-ea"/>
                <a:cs typeface="+mn-cs"/>
              </a:rPr>
              <a:t>Daniel Goleman, a renowned psychologist, popularized the concept of Emotional intelligence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within the Nineties. According to Goleman,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is the potential to apprehend and manage your very own feelings and to track into and influence the feelings of others. Emotional intelligence permits leaders to do simply that—making them more approachable, responsive, and powerful.</a:t>
            </a:r>
          </a:p>
          <a:p>
            <a:endParaRPr lang="en-GB" dirty="0"/>
          </a:p>
        </p:txBody>
      </p:sp>
      <p:sp>
        <p:nvSpPr>
          <p:cNvPr id="4" name="Slide Number Placeholder 3"/>
          <p:cNvSpPr>
            <a:spLocks noGrp="1"/>
          </p:cNvSpPr>
          <p:nvPr>
            <p:ph type="sldNum" sz="quarter" idx="10"/>
          </p:nvPr>
        </p:nvSpPr>
        <p:spPr/>
        <p:txBody>
          <a:bodyPr/>
          <a:lstStyle/>
          <a:p>
            <a:fld id="{A9126743-F8C1-4080-8D0F-7415DEA8F8DC}" type="slidenum">
              <a:rPr lang="en-GB" smtClean="0"/>
              <a:t>6</a:t>
            </a:fld>
            <a:endParaRPr lang="en-GB"/>
          </a:p>
        </p:txBody>
      </p:sp>
    </p:spTree>
    <p:extLst>
      <p:ext uri="{BB962C8B-B14F-4D97-AF65-F5344CB8AC3E}">
        <p14:creationId xmlns:p14="http://schemas.microsoft.com/office/powerpoint/2010/main" val="21817274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Goleman’s five components of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a:t>
            </a:r>
          </a:p>
          <a:p>
            <a:pPr lvl="0"/>
            <a:r>
              <a:rPr lang="en-GB" sz="1200" kern="1200" dirty="0">
                <a:solidFill>
                  <a:schemeClr val="tx1"/>
                </a:solidFill>
                <a:effectLst/>
                <a:latin typeface="+mn-lt"/>
                <a:ea typeface="+mn-ea"/>
                <a:cs typeface="+mn-cs"/>
              </a:rPr>
              <a:t>Self-recognition – knowing your very own emotions and effect</a:t>
            </a:r>
          </a:p>
          <a:p>
            <a:pPr lvl="0"/>
            <a:r>
              <a:rPr lang="en-GB" sz="1200" kern="1200" dirty="0">
                <a:solidFill>
                  <a:schemeClr val="tx1"/>
                </a:solidFill>
                <a:effectLst/>
                <a:latin typeface="+mn-lt"/>
                <a:ea typeface="+mn-ea"/>
                <a:cs typeface="+mn-cs"/>
              </a:rPr>
              <a:t>Self-law – handling emotions and impulses</a:t>
            </a:r>
          </a:p>
          <a:p>
            <a:pPr lvl="0"/>
            <a:r>
              <a:rPr lang="en-GB" sz="1200" kern="1200" dirty="0">
                <a:solidFill>
                  <a:schemeClr val="tx1"/>
                </a:solidFill>
                <a:effectLst/>
                <a:latin typeface="+mn-lt"/>
                <a:ea typeface="+mn-ea"/>
                <a:cs typeface="+mn-cs"/>
              </a:rPr>
              <a:t>Motivation – internal power to reap and improve</a:t>
            </a:r>
          </a:p>
          <a:p>
            <a:pPr lvl="0"/>
            <a:r>
              <a:rPr lang="en-GB" sz="1200" kern="1200" dirty="0">
                <a:solidFill>
                  <a:schemeClr val="tx1"/>
                </a:solidFill>
                <a:effectLst/>
                <a:latin typeface="+mn-lt"/>
                <a:ea typeface="+mn-ea"/>
                <a:cs typeface="+mn-cs"/>
              </a:rPr>
              <a:t>Empathy – appreciation others’ feelings</a:t>
            </a:r>
          </a:p>
          <a:p>
            <a:pPr lvl="0"/>
            <a:r>
              <a:rPr lang="en-GB" sz="1200" kern="1200" dirty="0">
                <a:solidFill>
                  <a:schemeClr val="tx1"/>
                </a:solidFill>
                <a:effectLst/>
                <a:latin typeface="+mn-lt"/>
                <a:ea typeface="+mn-ea"/>
                <a:cs typeface="+mn-cs"/>
              </a:rPr>
              <a:t>Social skills – coping with relationships, have an impact on, conversation (Kim et al, 2022)</a:t>
            </a:r>
          </a:p>
          <a:p>
            <a:endParaRPr lang="en-GB" dirty="0"/>
          </a:p>
        </p:txBody>
      </p:sp>
      <p:sp>
        <p:nvSpPr>
          <p:cNvPr id="4" name="Slide Number Placeholder 3"/>
          <p:cNvSpPr>
            <a:spLocks noGrp="1"/>
          </p:cNvSpPr>
          <p:nvPr>
            <p:ph type="sldNum" sz="quarter" idx="10"/>
          </p:nvPr>
        </p:nvSpPr>
        <p:spPr/>
        <p:txBody>
          <a:bodyPr/>
          <a:lstStyle/>
          <a:p>
            <a:fld id="{A9126743-F8C1-4080-8D0F-7415DEA8F8DC}" type="slidenum">
              <a:rPr lang="en-GB" smtClean="0"/>
              <a:t>7</a:t>
            </a:fld>
            <a:endParaRPr lang="en-GB"/>
          </a:p>
        </p:txBody>
      </p:sp>
    </p:spTree>
    <p:extLst>
      <p:ext uri="{BB962C8B-B14F-4D97-AF65-F5344CB8AC3E}">
        <p14:creationId xmlns:p14="http://schemas.microsoft.com/office/powerpoint/2010/main" val="12110492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Advantages of </a:t>
            </a:r>
            <a:r>
              <a:rPr lang="en-GB" sz="1200" b="1" kern="1200" dirty="0" err="1">
                <a:solidFill>
                  <a:schemeClr val="tx1"/>
                </a:solidFill>
                <a:effectLst/>
                <a:latin typeface="+mn-lt"/>
                <a:ea typeface="+mn-ea"/>
                <a:cs typeface="+mn-cs"/>
              </a:rPr>
              <a:t>EI</a:t>
            </a:r>
            <a:r>
              <a:rPr lang="en-GB" sz="1200" b="1" kern="1200" dirty="0">
                <a:solidFill>
                  <a:schemeClr val="tx1"/>
                </a:solidFill>
                <a:effectLst/>
                <a:latin typeface="+mn-lt"/>
                <a:ea typeface="+mn-ea"/>
                <a:cs typeface="+mn-cs"/>
              </a:rPr>
              <a:t> in leadership</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Builds belief and psychological protection</a:t>
            </a:r>
          </a:p>
          <a:p>
            <a:pPr lvl="0"/>
            <a:r>
              <a:rPr lang="en-GB" sz="1200" kern="1200" dirty="0">
                <a:solidFill>
                  <a:schemeClr val="tx1"/>
                </a:solidFill>
                <a:effectLst/>
                <a:latin typeface="+mn-lt"/>
                <a:ea typeface="+mn-ea"/>
                <a:cs typeface="+mn-cs"/>
              </a:rPr>
              <a:t>Fosters crew brotherly love and morale</a:t>
            </a:r>
          </a:p>
          <a:p>
            <a:pPr lvl="0"/>
            <a:r>
              <a:rPr lang="en-GB" sz="1200" kern="1200" dirty="0">
                <a:solidFill>
                  <a:schemeClr val="tx1"/>
                </a:solidFill>
                <a:effectLst/>
                <a:latin typeface="+mn-lt"/>
                <a:ea typeface="+mn-ea"/>
                <a:cs typeface="+mn-cs"/>
              </a:rPr>
              <a:t>Improves verbal exchange and collaboration</a:t>
            </a:r>
          </a:p>
          <a:p>
            <a:pPr lvl="0"/>
            <a:r>
              <a:rPr lang="en-GB" sz="1200" kern="1200" dirty="0">
                <a:solidFill>
                  <a:schemeClr val="tx1"/>
                </a:solidFill>
                <a:effectLst/>
                <a:latin typeface="+mn-lt"/>
                <a:ea typeface="+mn-ea"/>
                <a:cs typeface="+mn-cs"/>
              </a:rPr>
              <a:t>Enables hostilities resolution and resilience (</a:t>
            </a:r>
            <a:r>
              <a:rPr lang="en-GB" sz="1200" kern="1200" dirty="0" err="1">
                <a:solidFill>
                  <a:schemeClr val="tx1"/>
                </a:solidFill>
                <a:effectLst/>
                <a:latin typeface="+mn-lt"/>
                <a:ea typeface="+mn-ea"/>
                <a:cs typeface="+mn-cs"/>
              </a:rPr>
              <a:t>Karakose</a:t>
            </a:r>
            <a:r>
              <a:rPr lang="en-GB" sz="1200" kern="1200" dirty="0">
                <a:solidFill>
                  <a:schemeClr val="tx1"/>
                </a:solidFill>
                <a:effectLst/>
                <a:latin typeface="+mn-lt"/>
                <a:ea typeface="+mn-ea"/>
                <a:cs typeface="+mn-cs"/>
              </a:rPr>
              <a:t> et al, 2021)</a:t>
            </a:r>
          </a:p>
          <a:p>
            <a:r>
              <a:rPr lang="en-GB" sz="1200" kern="1200" dirty="0">
                <a:solidFill>
                  <a:schemeClr val="tx1"/>
                </a:solidFill>
                <a:effectLst/>
                <a:latin typeface="+mn-lt"/>
                <a:ea typeface="+mn-ea"/>
                <a:cs typeface="+mn-cs"/>
              </a:rPr>
              <a:t>Leaders with excessive emotional intelligence foster open communication, mutual admire, and a supportive lifestyle. They are higher prepared to address team tensions, inspire human beings, and adapt to emotional climates—whether in a lab, boardroom, or digital team. Edith Heard exemplifies this through her emphasis on “operating with” instead of directing others. </a:t>
            </a:r>
          </a:p>
          <a:p>
            <a:endParaRPr lang="en-GB" dirty="0"/>
          </a:p>
        </p:txBody>
      </p:sp>
      <p:sp>
        <p:nvSpPr>
          <p:cNvPr id="4" name="Slide Number Placeholder 3"/>
          <p:cNvSpPr>
            <a:spLocks noGrp="1"/>
          </p:cNvSpPr>
          <p:nvPr>
            <p:ph type="sldNum" sz="quarter" idx="10"/>
          </p:nvPr>
        </p:nvSpPr>
        <p:spPr/>
        <p:txBody>
          <a:bodyPr/>
          <a:lstStyle/>
          <a:p>
            <a:fld id="{A9126743-F8C1-4080-8D0F-7415DEA8F8DC}" type="slidenum">
              <a:rPr lang="en-GB" smtClean="0"/>
              <a:t>8</a:t>
            </a:fld>
            <a:endParaRPr lang="en-GB"/>
          </a:p>
        </p:txBody>
      </p:sp>
    </p:spTree>
    <p:extLst>
      <p:ext uri="{BB962C8B-B14F-4D97-AF65-F5344CB8AC3E}">
        <p14:creationId xmlns:p14="http://schemas.microsoft.com/office/powerpoint/2010/main" val="3442883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Strengths</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Limitations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Builds empathy &amp; rapport</a:t>
            </a:r>
          </a:p>
          <a:p>
            <a:r>
              <a:rPr lang="en-GB" sz="1200" kern="1200" dirty="0">
                <a:solidFill>
                  <a:schemeClr val="tx1"/>
                </a:solidFill>
                <a:effectLst/>
                <a:latin typeface="+mn-lt"/>
                <a:ea typeface="+mn-ea"/>
                <a:cs typeface="+mn-cs"/>
              </a:rPr>
              <a:t>Challenging to measure objectively</a:t>
            </a:r>
          </a:p>
          <a:p>
            <a:r>
              <a:rPr lang="en-GB" sz="1200" kern="1200" dirty="0">
                <a:solidFill>
                  <a:schemeClr val="tx1"/>
                </a:solidFill>
                <a:effectLst/>
                <a:latin typeface="+mn-lt"/>
                <a:ea typeface="+mn-ea"/>
                <a:cs typeface="+mn-cs"/>
              </a:rPr>
              <a:t>Complements group motivation</a:t>
            </a:r>
          </a:p>
          <a:p>
            <a:r>
              <a:rPr lang="en-GB" sz="1200" kern="1200" dirty="0">
                <a:solidFill>
                  <a:schemeClr val="tx1"/>
                </a:solidFill>
                <a:effectLst/>
                <a:latin typeface="+mn-lt"/>
                <a:ea typeface="+mn-ea"/>
                <a:cs typeface="+mn-cs"/>
              </a:rPr>
              <a:t>May be culturally biased</a:t>
            </a:r>
          </a:p>
          <a:p>
            <a:r>
              <a:rPr lang="en-GB" sz="1200" kern="1200" dirty="0">
                <a:solidFill>
                  <a:schemeClr val="tx1"/>
                </a:solidFill>
                <a:effectLst/>
                <a:latin typeface="+mn-lt"/>
                <a:ea typeface="+mn-ea"/>
                <a:cs typeface="+mn-cs"/>
              </a:rPr>
              <a:t>Helps manage strain &amp; combat	</a:t>
            </a:r>
          </a:p>
          <a:p>
            <a:r>
              <a:rPr lang="en-GB" sz="1200" kern="1200" dirty="0">
                <a:solidFill>
                  <a:schemeClr val="tx1"/>
                </a:solidFill>
                <a:effectLst/>
                <a:latin typeface="+mn-lt"/>
                <a:ea typeface="+mn-ea"/>
                <a:cs typeface="+mn-cs"/>
              </a:rPr>
              <a:t>Not always teachable/formalized</a:t>
            </a:r>
          </a:p>
          <a:p>
            <a:r>
              <a:rPr lang="en-GB" sz="1200" kern="1200" dirty="0">
                <a:solidFill>
                  <a:schemeClr val="tx1"/>
                </a:solidFill>
                <a:effectLst/>
                <a:latin typeface="+mn-lt"/>
                <a:ea typeface="+mn-ea"/>
                <a:cs typeface="+mn-cs"/>
              </a:rPr>
              <a:t>Supports inclusive management</a:t>
            </a:r>
          </a:p>
          <a:p>
            <a:r>
              <a:rPr lang="en-GB" sz="1200" kern="1200" dirty="0">
                <a:solidFill>
                  <a:schemeClr val="tx1"/>
                </a:solidFill>
                <a:effectLst/>
                <a:latin typeface="+mn-lt"/>
                <a:ea typeface="+mn-ea"/>
                <a:cs typeface="+mn-cs"/>
              </a:rPr>
              <a:t>Misused manipulation chance (Jones et al, 2022)</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At the same time as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gives effective benefits, it’s no longer except challenges. At the strengths side, it promotes deeper connections, higher group dynamics, and stepped forward adaptability—especially important in diverse, high-pressure environments. But, its boundaries include the problem of measuring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constantly. </a:t>
            </a:r>
          </a:p>
          <a:p>
            <a:endParaRPr lang="en-GB" dirty="0"/>
          </a:p>
        </p:txBody>
      </p:sp>
      <p:sp>
        <p:nvSpPr>
          <p:cNvPr id="4" name="Slide Number Placeholder 3"/>
          <p:cNvSpPr>
            <a:spLocks noGrp="1"/>
          </p:cNvSpPr>
          <p:nvPr>
            <p:ph type="sldNum" sz="quarter" idx="10"/>
          </p:nvPr>
        </p:nvSpPr>
        <p:spPr/>
        <p:txBody>
          <a:bodyPr/>
          <a:lstStyle/>
          <a:p>
            <a:fld id="{A9126743-F8C1-4080-8D0F-7415DEA8F8DC}" type="slidenum">
              <a:rPr lang="en-GB" smtClean="0"/>
              <a:t>9</a:t>
            </a:fld>
            <a:endParaRPr lang="en-GB"/>
          </a:p>
        </p:txBody>
      </p:sp>
    </p:spTree>
    <p:extLst>
      <p:ext uri="{BB962C8B-B14F-4D97-AF65-F5344CB8AC3E}">
        <p14:creationId xmlns:p14="http://schemas.microsoft.com/office/powerpoint/2010/main" val="21944280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Cultural intelligence (</a:t>
            </a:r>
            <a:r>
              <a:rPr lang="en-GB" sz="1200" b="1" kern="1200" dirty="0" err="1">
                <a:solidFill>
                  <a:schemeClr val="tx1"/>
                </a:solidFill>
                <a:effectLst/>
                <a:latin typeface="+mn-lt"/>
                <a:ea typeface="+mn-ea"/>
                <a:cs typeface="+mn-cs"/>
              </a:rPr>
              <a:t>CQ</a:t>
            </a:r>
            <a:r>
              <a:rPr lang="en-GB" sz="1200" b="1" kern="1200" dirty="0">
                <a:solidFill>
                  <a:schemeClr val="tx1"/>
                </a:solidFill>
                <a:effectLst/>
                <a:latin typeface="+mn-lt"/>
                <a:ea typeface="+mn-ea"/>
                <a:cs typeface="+mn-cs"/>
              </a:rPr>
              <a:t>)</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capability to relate and work correctly across cultures.”</a:t>
            </a:r>
          </a:p>
          <a:p>
            <a:r>
              <a:rPr lang="en-GB" sz="1200" kern="1200" dirty="0">
                <a:solidFill>
                  <a:schemeClr val="tx1"/>
                </a:solidFill>
                <a:effectLst/>
                <a:latin typeface="+mn-lt"/>
                <a:ea typeface="+mn-ea"/>
                <a:cs typeface="+mn-cs"/>
              </a:rPr>
              <a:t>Why it matters:</a:t>
            </a:r>
          </a:p>
          <a:p>
            <a:pPr lvl="0"/>
            <a:r>
              <a:rPr lang="en-GB" sz="1200" kern="1200" dirty="0">
                <a:solidFill>
                  <a:schemeClr val="tx1"/>
                </a:solidFill>
                <a:effectLst/>
                <a:latin typeface="+mn-lt"/>
                <a:ea typeface="+mn-ea"/>
                <a:cs typeface="+mn-cs"/>
              </a:rPr>
              <a:t>Fundamental for global and numerous teams</a:t>
            </a:r>
          </a:p>
          <a:p>
            <a:pPr lvl="0"/>
            <a:r>
              <a:rPr lang="en-GB" sz="1200" kern="1200" dirty="0">
                <a:solidFill>
                  <a:schemeClr val="tx1"/>
                </a:solidFill>
                <a:effectLst/>
                <a:latin typeface="+mn-lt"/>
                <a:ea typeface="+mn-ea"/>
                <a:cs typeface="+mn-cs"/>
              </a:rPr>
              <a:t>Enables respectful collaboration</a:t>
            </a:r>
          </a:p>
          <a:p>
            <a:pPr lvl="0"/>
            <a:r>
              <a:rPr lang="en-GB" sz="1200" kern="1200" dirty="0">
                <a:solidFill>
                  <a:schemeClr val="tx1"/>
                </a:solidFill>
                <a:effectLst/>
                <a:latin typeface="+mn-lt"/>
                <a:ea typeface="+mn-ea"/>
                <a:cs typeface="+mn-cs"/>
              </a:rPr>
              <a:t>Bridges cultural differences in verbal exchange and behaviour (Heckman et al, 2022)</a:t>
            </a:r>
          </a:p>
          <a:p>
            <a:r>
              <a:rPr lang="en-GB" sz="1200" kern="1200" dirty="0">
                <a:solidFill>
                  <a:schemeClr val="tx1"/>
                </a:solidFill>
                <a:effectLst/>
                <a:latin typeface="+mn-lt"/>
                <a:ea typeface="+mn-ea"/>
                <a:cs typeface="+mn-cs"/>
              </a:rPr>
              <a:t>Cultural intelligence, or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was delivered via </a:t>
            </a:r>
            <a:r>
              <a:rPr lang="en-GB" sz="1200" kern="1200" dirty="0" err="1">
                <a:solidFill>
                  <a:schemeClr val="tx1"/>
                </a:solidFill>
                <a:effectLst/>
                <a:latin typeface="+mn-lt"/>
                <a:ea typeface="+mn-ea"/>
                <a:cs typeface="+mn-cs"/>
              </a:rPr>
              <a:t>Earley</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Ang</a:t>
            </a:r>
            <a:r>
              <a:rPr lang="en-GB" sz="1200" kern="1200" dirty="0">
                <a:solidFill>
                  <a:schemeClr val="tx1"/>
                </a:solidFill>
                <a:effectLst/>
                <a:latin typeface="+mn-lt"/>
                <a:ea typeface="+mn-ea"/>
                <a:cs typeface="+mn-cs"/>
              </a:rPr>
              <a:t> in 2003. It refers to a person’s capability to feature efficiently in culturally various settings. Not like IQ or even emotional intelligence,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focuses on go-cultural competence—how properly a leader can adapt their conduct, choice-making, and conversation when working with humans from unique backgrounds.</a:t>
            </a:r>
          </a:p>
          <a:p>
            <a:endParaRPr lang="en-GB" dirty="0"/>
          </a:p>
        </p:txBody>
      </p:sp>
      <p:sp>
        <p:nvSpPr>
          <p:cNvPr id="4" name="Slide Number Placeholder 3"/>
          <p:cNvSpPr>
            <a:spLocks noGrp="1"/>
          </p:cNvSpPr>
          <p:nvPr>
            <p:ph type="sldNum" sz="quarter" idx="10"/>
          </p:nvPr>
        </p:nvSpPr>
        <p:spPr/>
        <p:txBody>
          <a:bodyPr/>
          <a:lstStyle/>
          <a:p>
            <a:fld id="{A9126743-F8C1-4080-8D0F-7415DEA8F8DC}" type="slidenum">
              <a:rPr lang="en-GB" smtClean="0"/>
              <a:t>10</a:t>
            </a:fld>
            <a:endParaRPr lang="en-GB"/>
          </a:p>
        </p:txBody>
      </p:sp>
    </p:spTree>
    <p:extLst>
      <p:ext uri="{BB962C8B-B14F-4D97-AF65-F5344CB8AC3E}">
        <p14:creationId xmlns:p14="http://schemas.microsoft.com/office/powerpoint/2010/main" val="30656799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err="1">
                <a:solidFill>
                  <a:schemeClr val="tx1"/>
                </a:solidFill>
                <a:effectLst/>
                <a:latin typeface="+mn-lt"/>
                <a:ea typeface="+mn-ea"/>
                <a:cs typeface="+mn-cs"/>
              </a:rPr>
              <a:t>Earley</a:t>
            </a:r>
            <a:r>
              <a:rPr lang="en-GB" sz="1200" b="1" kern="1200" dirty="0">
                <a:solidFill>
                  <a:schemeClr val="tx1"/>
                </a:solidFill>
                <a:effectLst/>
                <a:latin typeface="+mn-lt"/>
                <a:ea typeface="+mn-ea"/>
                <a:cs typeface="+mn-cs"/>
              </a:rPr>
              <a:t> &amp; </a:t>
            </a:r>
            <a:r>
              <a:rPr lang="en-GB" sz="1200" b="1" kern="1200" dirty="0" err="1">
                <a:solidFill>
                  <a:schemeClr val="tx1"/>
                </a:solidFill>
                <a:effectLst/>
                <a:latin typeface="+mn-lt"/>
                <a:ea typeface="+mn-ea"/>
                <a:cs typeface="+mn-cs"/>
              </a:rPr>
              <a:t>Ang’s</a:t>
            </a:r>
            <a:r>
              <a:rPr lang="en-GB" sz="1200" b="1" kern="1200" dirty="0">
                <a:solidFill>
                  <a:schemeClr val="tx1"/>
                </a:solidFill>
                <a:effectLst/>
                <a:latin typeface="+mn-lt"/>
                <a:ea typeface="+mn-ea"/>
                <a:cs typeface="+mn-cs"/>
              </a:rPr>
              <a:t> </a:t>
            </a:r>
            <a:r>
              <a:rPr lang="en-GB" sz="1200" b="1" kern="1200" dirty="0" err="1">
                <a:solidFill>
                  <a:schemeClr val="tx1"/>
                </a:solidFill>
                <a:effectLst/>
                <a:latin typeface="+mn-lt"/>
                <a:ea typeface="+mn-ea"/>
                <a:cs typeface="+mn-cs"/>
              </a:rPr>
              <a:t>CQ</a:t>
            </a:r>
            <a:r>
              <a:rPr lang="en-GB" sz="1200" b="1" kern="1200" dirty="0">
                <a:solidFill>
                  <a:schemeClr val="tx1"/>
                </a:solidFill>
                <a:effectLst/>
                <a:latin typeface="+mn-lt"/>
                <a:ea typeface="+mn-ea"/>
                <a:cs typeface="+mn-cs"/>
              </a:rPr>
              <a:t> Model </a:t>
            </a:r>
          </a:p>
          <a:p>
            <a:r>
              <a:rPr lang="en-GB" sz="1200" kern="1200" dirty="0">
                <a:solidFill>
                  <a:schemeClr val="tx1"/>
                </a:solidFill>
                <a:effectLst/>
                <a:latin typeface="+mn-lt"/>
                <a:ea typeface="+mn-ea"/>
                <a:cs typeface="+mn-cs"/>
              </a:rPr>
              <a:t>The 4 Dimensions of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a:t>
            </a:r>
          </a:p>
          <a:p>
            <a:pPr lvl="0"/>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Drive – Interest and confidence in multicultural condition</a:t>
            </a:r>
          </a:p>
          <a:p>
            <a:pPr lvl="0"/>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Knowledge– grasp of cultural systems and norms</a:t>
            </a:r>
          </a:p>
          <a:p>
            <a:pPr lvl="0"/>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Strategy– potential to graph and interpret throughout cultures</a:t>
            </a:r>
          </a:p>
          <a:p>
            <a:pPr lvl="0"/>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Action – potential to evolve verbal and non-verbal </a:t>
            </a:r>
            <a:r>
              <a:rPr lang="en-GB" sz="1200" kern="1200" dirty="0" err="1">
                <a:solidFill>
                  <a:schemeClr val="tx1"/>
                </a:solidFill>
                <a:effectLst/>
                <a:latin typeface="+mn-lt"/>
                <a:ea typeface="+mn-ea"/>
                <a:cs typeface="+mn-cs"/>
              </a:rPr>
              <a:t>behaviors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drive is about the incentive to engage across cultures—barring it, there’s no attempt to understand others.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Knowledge entails learning about one of a kind norms, values, and conversation patterns.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strategy specializes in planning and reflecting on cultural interactions.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action is the potential to adjust conduct and speech to fit the cultural context (Haslam et al, 2021)</a:t>
            </a:r>
          </a:p>
          <a:p>
            <a:endParaRPr lang="en-GB" dirty="0"/>
          </a:p>
        </p:txBody>
      </p:sp>
      <p:sp>
        <p:nvSpPr>
          <p:cNvPr id="4" name="Slide Number Placeholder 3"/>
          <p:cNvSpPr>
            <a:spLocks noGrp="1"/>
          </p:cNvSpPr>
          <p:nvPr>
            <p:ph type="sldNum" sz="quarter" idx="10"/>
          </p:nvPr>
        </p:nvSpPr>
        <p:spPr/>
        <p:txBody>
          <a:bodyPr/>
          <a:lstStyle/>
          <a:p>
            <a:fld id="{A9126743-F8C1-4080-8D0F-7415DEA8F8DC}" type="slidenum">
              <a:rPr lang="en-GB" smtClean="0"/>
              <a:t>11</a:t>
            </a:fld>
            <a:endParaRPr lang="en-GB"/>
          </a:p>
        </p:txBody>
      </p:sp>
    </p:spTree>
    <p:extLst>
      <p:ext uri="{BB962C8B-B14F-4D97-AF65-F5344CB8AC3E}">
        <p14:creationId xmlns:p14="http://schemas.microsoft.com/office/powerpoint/2010/main" val="21960457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When Culture </a:t>
            </a:r>
            <a:r>
              <a:rPr lang="en-GB" sz="1200" b="1" kern="1200" dirty="0" err="1">
                <a:solidFill>
                  <a:schemeClr val="tx1"/>
                </a:solidFill>
                <a:effectLst/>
                <a:latin typeface="+mn-lt"/>
                <a:ea typeface="+mn-ea"/>
                <a:cs typeface="+mn-cs"/>
              </a:rPr>
              <a:t>Clashe</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A joke that offends in a single subculture can be funny in every other</a:t>
            </a:r>
          </a:p>
          <a:p>
            <a:pPr lvl="0"/>
            <a:r>
              <a:rPr lang="en-GB" sz="1200" kern="1200" dirty="0">
                <a:solidFill>
                  <a:schemeClr val="tx1"/>
                </a:solidFill>
                <a:effectLst/>
                <a:latin typeface="+mn-lt"/>
                <a:ea typeface="+mn-ea"/>
                <a:cs typeface="+mn-cs"/>
              </a:rPr>
              <a:t>Eye contact norms differ (e.g., Western vs. East Asian contexts)</a:t>
            </a:r>
          </a:p>
          <a:p>
            <a:pPr lvl="0"/>
            <a:r>
              <a:rPr lang="en-GB" sz="1200" kern="1200" dirty="0">
                <a:solidFill>
                  <a:schemeClr val="tx1"/>
                </a:solidFill>
                <a:effectLst/>
                <a:latin typeface="+mn-lt"/>
                <a:ea typeface="+mn-ea"/>
                <a:cs typeface="+mn-cs"/>
              </a:rPr>
              <a:t>Hierarchical vs. Egalitarian expectations in conferences (Hanna, 2021)</a:t>
            </a:r>
          </a:p>
          <a:p>
            <a:r>
              <a:rPr lang="en-GB" sz="1200" b="1" kern="1200" dirty="0">
                <a:solidFill>
                  <a:schemeClr val="tx1"/>
                </a:solidFill>
                <a:effectLst/>
                <a:latin typeface="+mn-lt"/>
                <a:ea typeface="+mn-ea"/>
                <a:cs typeface="+mn-cs"/>
              </a:rPr>
              <a:t>Leaders with excessive </a:t>
            </a:r>
            <a:r>
              <a:rPr lang="en-GB" sz="1200" b="1" kern="1200" dirty="0" err="1">
                <a:solidFill>
                  <a:schemeClr val="tx1"/>
                </a:solidFill>
                <a:effectLst/>
                <a:latin typeface="+mn-lt"/>
                <a:ea typeface="+mn-ea"/>
                <a:cs typeface="+mn-cs"/>
              </a:rPr>
              <a:t>CQ</a:t>
            </a:r>
            <a:r>
              <a:rPr lang="en-GB" sz="1200" b="1" kern="1200" dirty="0">
                <a:solidFill>
                  <a:schemeClr val="tx1"/>
                </a:solidFill>
                <a:effectLst/>
                <a:latin typeface="+mn-lt"/>
                <a:ea typeface="+mn-ea"/>
                <a:cs typeface="+mn-cs"/>
              </a:rPr>
              <a:t>:</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Are bendy and inclusive</a:t>
            </a:r>
          </a:p>
          <a:p>
            <a:r>
              <a:rPr lang="en-GB" sz="1200" kern="1200" dirty="0">
                <a:solidFill>
                  <a:schemeClr val="tx1"/>
                </a:solidFill>
                <a:effectLst/>
                <a:latin typeface="+mn-lt"/>
                <a:ea typeface="+mn-ea"/>
                <a:cs typeface="+mn-cs"/>
              </a:rPr>
              <a:t>✔ promote cultural concord</a:t>
            </a:r>
          </a:p>
          <a:p>
            <a:r>
              <a:rPr lang="en-GB" sz="1200" kern="1200" dirty="0">
                <a:solidFill>
                  <a:schemeClr val="tx1"/>
                </a:solidFill>
                <a:effectLst/>
                <a:latin typeface="+mn-lt"/>
                <a:ea typeface="+mn-ea"/>
                <a:cs typeface="+mn-cs"/>
              </a:rPr>
              <a:t>✔ lessen miscommunication </a:t>
            </a:r>
          </a:p>
          <a:p>
            <a:r>
              <a:rPr lang="en-GB" sz="1200" kern="1200" dirty="0">
                <a:solidFill>
                  <a:schemeClr val="tx1"/>
                </a:solidFill>
                <a:effectLst/>
                <a:latin typeface="+mn-lt"/>
                <a:ea typeface="+mn-ea"/>
                <a:cs typeface="+mn-cs"/>
              </a:rPr>
              <a:t>Leaders without cultural intelligence frequently run into miscommunication and conflict. For example, direct comments can be seen as honest in a single way of life, however rude in another. Or silence may imply settlement in a single context, and disagreement in some other.</a:t>
            </a:r>
          </a:p>
          <a:p>
            <a:endParaRPr lang="en-GB" dirty="0"/>
          </a:p>
        </p:txBody>
      </p:sp>
      <p:sp>
        <p:nvSpPr>
          <p:cNvPr id="4" name="Slide Number Placeholder 3"/>
          <p:cNvSpPr>
            <a:spLocks noGrp="1"/>
          </p:cNvSpPr>
          <p:nvPr>
            <p:ph type="sldNum" sz="quarter" idx="10"/>
          </p:nvPr>
        </p:nvSpPr>
        <p:spPr/>
        <p:txBody>
          <a:bodyPr/>
          <a:lstStyle/>
          <a:p>
            <a:fld id="{A9126743-F8C1-4080-8D0F-7415DEA8F8DC}" type="slidenum">
              <a:rPr lang="en-GB" smtClean="0"/>
              <a:t>12</a:t>
            </a:fld>
            <a:endParaRPr lang="en-GB"/>
          </a:p>
        </p:txBody>
      </p:sp>
    </p:spTree>
    <p:extLst>
      <p:ext uri="{BB962C8B-B14F-4D97-AF65-F5344CB8AC3E}">
        <p14:creationId xmlns:p14="http://schemas.microsoft.com/office/powerpoint/2010/main" val="33726783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Strengths</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Limitations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Promotes worldwide management</a:t>
            </a:r>
          </a:p>
          <a:p>
            <a:r>
              <a:rPr lang="en-GB" sz="1200" kern="1200" dirty="0">
                <a:solidFill>
                  <a:schemeClr val="tx1"/>
                </a:solidFill>
                <a:effectLst/>
                <a:latin typeface="+mn-lt"/>
                <a:ea typeface="+mn-ea"/>
                <a:cs typeface="+mn-cs"/>
              </a:rPr>
              <a:t>Cultural norms may also oversimplify</a:t>
            </a:r>
          </a:p>
          <a:p>
            <a:r>
              <a:rPr lang="en-GB" sz="1200" kern="1200" dirty="0">
                <a:solidFill>
                  <a:schemeClr val="tx1"/>
                </a:solidFill>
                <a:effectLst/>
                <a:latin typeface="+mn-lt"/>
                <a:ea typeface="+mn-ea"/>
                <a:cs typeface="+mn-cs"/>
              </a:rPr>
              <a:t>Enhances group inclusivity</a:t>
            </a:r>
          </a:p>
          <a:p>
            <a:r>
              <a:rPr lang="en-GB" sz="1200" kern="1200" dirty="0">
                <a:solidFill>
                  <a:schemeClr val="tx1"/>
                </a:solidFill>
                <a:effectLst/>
                <a:latin typeface="+mn-lt"/>
                <a:ea typeface="+mn-ea"/>
                <a:cs typeface="+mn-cs"/>
              </a:rPr>
              <a:t>nonetheless a developing discipline</a:t>
            </a:r>
          </a:p>
          <a:p>
            <a:r>
              <a:rPr lang="en-GB" sz="1200" kern="1200" dirty="0">
                <a:solidFill>
                  <a:schemeClr val="tx1"/>
                </a:solidFill>
                <a:effectLst/>
                <a:latin typeface="+mn-lt"/>
                <a:ea typeface="+mn-ea"/>
                <a:cs typeface="+mn-cs"/>
              </a:rPr>
              <a:t>Allows keep away from stereotyping	chance of assuming</a:t>
            </a:r>
          </a:p>
          <a:p>
            <a:r>
              <a:rPr lang="en-GB" sz="1200" kern="1200" dirty="0">
                <a:solidFill>
                  <a:schemeClr val="tx1"/>
                </a:solidFill>
                <a:effectLst/>
                <a:latin typeface="+mn-lt"/>
                <a:ea typeface="+mn-ea"/>
                <a:cs typeface="+mn-cs"/>
              </a:rPr>
              <a:t>One-length-suits-all” lifestyle regulations</a:t>
            </a:r>
          </a:p>
          <a:p>
            <a:r>
              <a:rPr lang="en-GB" sz="1200" kern="1200" dirty="0">
                <a:solidFill>
                  <a:schemeClr val="tx1"/>
                </a:solidFill>
                <a:effectLst/>
                <a:latin typeface="+mn-lt"/>
                <a:ea typeface="+mn-ea"/>
                <a:cs typeface="+mn-cs"/>
              </a:rPr>
              <a:t>Builds trust throughout borders	</a:t>
            </a:r>
          </a:p>
          <a:p>
            <a:r>
              <a:rPr lang="en-GB" sz="1200" kern="1200" dirty="0">
                <a:solidFill>
                  <a:schemeClr val="tx1"/>
                </a:solidFill>
                <a:effectLst/>
                <a:latin typeface="+mn-lt"/>
                <a:ea typeface="+mn-ea"/>
                <a:cs typeface="+mn-cs"/>
              </a:rPr>
              <a:t>Requires non-stop studying</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 strengths of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are clear—it equips leaders with adaptive techniques for operating across cultural obstacles. It enables multinational group leadership, promotes cultural inclusiveness, and lessens cultural misunderstandings.  An over-reliance on "tradition policies" may also cause stereotypes or generalisations.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is also a totally young and growing concept, and there are non-stop discussions over how top it is to teach and grade it.</a:t>
            </a:r>
          </a:p>
          <a:p>
            <a:endParaRPr lang="en-GB" dirty="0"/>
          </a:p>
        </p:txBody>
      </p:sp>
      <p:sp>
        <p:nvSpPr>
          <p:cNvPr id="4" name="Slide Number Placeholder 3"/>
          <p:cNvSpPr>
            <a:spLocks noGrp="1"/>
          </p:cNvSpPr>
          <p:nvPr>
            <p:ph type="sldNum" sz="quarter" idx="10"/>
          </p:nvPr>
        </p:nvSpPr>
        <p:spPr/>
        <p:txBody>
          <a:bodyPr/>
          <a:lstStyle/>
          <a:p>
            <a:fld id="{A9126743-F8C1-4080-8D0F-7415DEA8F8DC}" type="slidenum">
              <a:rPr lang="en-GB" smtClean="0"/>
              <a:t>13</a:t>
            </a:fld>
            <a:endParaRPr lang="en-GB"/>
          </a:p>
        </p:txBody>
      </p:sp>
    </p:spTree>
    <p:extLst>
      <p:ext uri="{BB962C8B-B14F-4D97-AF65-F5344CB8AC3E}">
        <p14:creationId xmlns:p14="http://schemas.microsoft.com/office/powerpoint/2010/main" val="42321034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The Synergy of Emotional and Cultural Intelligence</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Emotional intelligence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Empathy, relationship building</a:t>
            </a:r>
          </a:p>
          <a:p>
            <a:pPr lvl="0"/>
            <a:r>
              <a:rPr lang="en-GB" sz="1200" kern="1200" dirty="0">
                <a:solidFill>
                  <a:schemeClr val="tx1"/>
                </a:solidFill>
                <a:effectLst/>
                <a:latin typeface="+mn-lt"/>
                <a:ea typeface="+mn-ea"/>
                <a:cs typeface="+mn-cs"/>
              </a:rPr>
              <a:t>Cultural Intelligence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Adaptability, go-cultural focus</a:t>
            </a:r>
          </a:p>
          <a:p>
            <a:pPr lvl="0"/>
            <a:r>
              <a:rPr lang="en-GB" sz="1200" kern="1200" dirty="0">
                <a:solidFill>
                  <a:schemeClr val="tx1"/>
                </a:solidFill>
                <a:effectLst/>
                <a:latin typeface="+mn-lt"/>
                <a:ea typeface="+mn-ea"/>
                <a:cs typeface="+mn-cs"/>
              </a:rPr>
              <a:t>Collectively: construct inclusive, powerful, globally-minded leadership (</a:t>
            </a:r>
            <a:r>
              <a:rPr lang="en-GB" sz="1200" kern="1200" dirty="0" err="1">
                <a:solidFill>
                  <a:schemeClr val="tx1"/>
                </a:solidFill>
                <a:effectLst/>
                <a:latin typeface="+mn-lt"/>
                <a:ea typeface="+mn-ea"/>
                <a:cs typeface="+mn-cs"/>
              </a:rPr>
              <a:t>Fikri</a:t>
            </a:r>
            <a:r>
              <a:rPr lang="en-GB" sz="1200" kern="1200" dirty="0">
                <a:solidFill>
                  <a:schemeClr val="tx1"/>
                </a:solidFill>
                <a:effectLst/>
                <a:latin typeface="+mn-lt"/>
                <a:ea typeface="+mn-ea"/>
                <a:cs typeface="+mn-cs"/>
              </a:rPr>
              <a:t> et al, 2021)</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Speaker Notes:</a:t>
            </a:r>
          </a:p>
          <a:p>
            <a:r>
              <a:rPr lang="en-GB" sz="1200" kern="1200" dirty="0">
                <a:solidFill>
                  <a:schemeClr val="tx1"/>
                </a:solidFill>
                <a:effectLst/>
                <a:latin typeface="+mn-lt"/>
                <a:ea typeface="+mn-ea"/>
                <a:cs typeface="+mn-cs"/>
              </a:rPr>
              <a:t>Although each cultural Genius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and emotional Genius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are useful on their very own, their genuine power is in mixture.  Leaders can traverse cultural differences with the help of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at the same time as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allows them to realize and control feelings.  In modern day numerous offices, especially the ones regarding faraway or international cooperation, leaders who education both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are more likely to promote trust, intellectual protection, and creativity.</a:t>
            </a:r>
          </a:p>
        </p:txBody>
      </p:sp>
      <p:sp>
        <p:nvSpPr>
          <p:cNvPr id="4" name="Slide Number Placeholder 3"/>
          <p:cNvSpPr>
            <a:spLocks noGrp="1"/>
          </p:cNvSpPr>
          <p:nvPr>
            <p:ph type="sldNum" sz="quarter" idx="10"/>
          </p:nvPr>
        </p:nvSpPr>
        <p:spPr/>
        <p:txBody>
          <a:bodyPr/>
          <a:lstStyle/>
          <a:p>
            <a:fld id="{A9126743-F8C1-4080-8D0F-7415DEA8F8DC}" type="slidenum">
              <a:rPr lang="en-GB" smtClean="0"/>
              <a:t>14</a:t>
            </a:fld>
            <a:endParaRPr lang="en-GB"/>
          </a:p>
        </p:txBody>
      </p:sp>
    </p:spTree>
    <p:extLst>
      <p:ext uri="{BB962C8B-B14F-4D97-AF65-F5344CB8AC3E}">
        <p14:creationId xmlns:p14="http://schemas.microsoft.com/office/powerpoint/2010/main" val="25901732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Traditional (Top-Down)</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Horizontal (Collaborative)</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Chief gives orders</a:t>
            </a:r>
          </a:p>
          <a:p>
            <a:r>
              <a:rPr lang="en-GB" sz="1200" kern="1200" dirty="0">
                <a:solidFill>
                  <a:schemeClr val="tx1"/>
                </a:solidFill>
                <a:effectLst/>
                <a:latin typeface="+mn-lt"/>
                <a:ea typeface="+mn-ea"/>
                <a:cs typeface="+mn-cs"/>
              </a:rPr>
              <a:t>leader works with the team</a:t>
            </a:r>
          </a:p>
          <a:p>
            <a:r>
              <a:rPr lang="en-GB" sz="1200" kern="1200" dirty="0">
                <a:solidFill>
                  <a:schemeClr val="tx1"/>
                </a:solidFill>
                <a:effectLst/>
                <a:latin typeface="+mn-lt"/>
                <a:ea typeface="+mn-ea"/>
                <a:cs typeface="+mn-cs"/>
              </a:rPr>
              <a:t>Hierarchical authority	</a:t>
            </a:r>
          </a:p>
          <a:p>
            <a:r>
              <a:rPr lang="en-GB" sz="1200" kern="1200" dirty="0">
                <a:solidFill>
                  <a:schemeClr val="tx1"/>
                </a:solidFill>
                <a:effectLst/>
                <a:latin typeface="+mn-lt"/>
                <a:ea typeface="+mn-ea"/>
                <a:cs typeface="+mn-cs"/>
              </a:rPr>
              <a:t>Shared responsibility</a:t>
            </a:r>
          </a:p>
          <a:p>
            <a:r>
              <a:rPr lang="en-GB" sz="1200" kern="1200" dirty="0">
                <a:solidFill>
                  <a:schemeClr val="tx1"/>
                </a:solidFill>
                <a:effectLst/>
                <a:latin typeface="+mn-lt"/>
                <a:ea typeface="+mn-ea"/>
                <a:cs typeface="+mn-cs"/>
              </a:rPr>
              <a:t>Awareness on control</a:t>
            </a:r>
          </a:p>
          <a:p>
            <a:r>
              <a:rPr lang="en-GB" sz="1200" kern="1200" dirty="0">
                <a:solidFill>
                  <a:schemeClr val="tx1"/>
                </a:solidFill>
                <a:effectLst/>
                <a:latin typeface="+mn-lt"/>
                <a:ea typeface="+mn-ea"/>
                <a:cs typeface="+mn-cs"/>
              </a:rPr>
              <a:t>attention on empathy &amp; inclusion</a:t>
            </a:r>
          </a:p>
          <a:p>
            <a:r>
              <a:rPr lang="en-GB" sz="1200" kern="1200" dirty="0">
                <a:solidFill>
                  <a:schemeClr val="tx1"/>
                </a:solidFill>
                <a:effectLst/>
                <a:latin typeface="+mn-lt"/>
                <a:ea typeface="+mn-ea"/>
                <a:cs typeface="+mn-cs"/>
              </a:rPr>
              <a:t>One-way conversation</a:t>
            </a:r>
          </a:p>
          <a:p>
            <a:r>
              <a:rPr lang="en-GB" sz="1200" kern="1200" dirty="0">
                <a:solidFill>
                  <a:schemeClr val="tx1"/>
                </a:solidFill>
                <a:effectLst/>
                <a:latin typeface="+mn-lt"/>
                <a:ea typeface="+mn-ea"/>
                <a:cs typeface="+mn-cs"/>
              </a:rPr>
              <a:t>Open dialogue &amp; listening</a:t>
            </a:r>
          </a:p>
          <a:p>
            <a:r>
              <a:rPr lang="en-GB" sz="1200" kern="1200" dirty="0">
                <a:solidFill>
                  <a:schemeClr val="tx1"/>
                </a:solidFill>
                <a:effectLst/>
                <a:latin typeface="+mn-lt"/>
                <a:ea typeface="+mn-ea"/>
                <a:cs typeface="+mn-cs"/>
              </a:rPr>
              <a:t>Cultural uniformity	</a:t>
            </a:r>
          </a:p>
          <a:p>
            <a:r>
              <a:rPr lang="en-GB" sz="1200" kern="1200" dirty="0">
                <a:solidFill>
                  <a:schemeClr val="tx1"/>
                </a:solidFill>
                <a:effectLst/>
                <a:latin typeface="+mn-lt"/>
                <a:ea typeface="+mn-ea"/>
                <a:cs typeface="+mn-cs"/>
              </a:rPr>
              <a:t>Embraces variety (</a:t>
            </a:r>
            <a:r>
              <a:rPr lang="en-GB" sz="1200" kern="1200" dirty="0" err="1">
                <a:solidFill>
                  <a:schemeClr val="tx1"/>
                </a:solidFill>
                <a:effectLst/>
                <a:latin typeface="+mn-lt"/>
                <a:ea typeface="+mn-ea"/>
                <a:cs typeface="+mn-cs"/>
              </a:rPr>
              <a:t>Berkovich</a:t>
            </a:r>
            <a:r>
              <a:rPr lang="en-GB" sz="1200" kern="1200" dirty="0">
                <a:solidFill>
                  <a:schemeClr val="tx1"/>
                </a:solidFill>
                <a:effectLst/>
                <a:latin typeface="+mn-lt"/>
                <a:ea typeface="+mn-ea"/>
                <a:cs typeface="+mn-cs"/>
              </a:rPr>
              <a:t> et al, 2021)</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In assessment, horizontal leadership, as practiced with the aid of Edith Heard, is built on collaboration, empathy, and mutual respect. It promotes collective possession and honours many contributions.  Cultural intelligence plays a fundamental role in this case.  Emotional talent ensures that an inventor will connect with human beings with empathy and responsiveness, and an grasp of particular cultural conventions will prevent them from enforcing their very own standpoint.</a:t>
            </a:r>
          </a:p>
          <a:p>
            <a:endParaRPr lang="en-GB" dirty="0"/>
          </a:p>
        </p:txBody>
      </p:sp>
      <p:sp>
        <p:nvSpPr>
          <p:cNvPr id="4" name="Slide Number Placeholder 3"/>
          <p:cNvSpPr>
            <a:spLocks noGrp="1"/>
          </p:cNvSpPr>
          <p:nvPr>
            <p:ph type="sldNum" sz="quarter" idx="10"/>
          </p:nvPr>
        </p:nvSpPr>
        <p:spPr/>
        <p:txBody>
          <a:bodyPr/>
          <a:lstStyle/>
          <a:p>
            <a:fld id="{A9126743-F8C1-4080-8D0F-7415DEA8F8DC}" type="slidenum">
              <a:rPr lang="en-GB" smtClean="0"/>
              <a:t>15</a:t>
            </a:fld>
            <a:endParaRPr lang="en-GB"/>
          </a:p>
        </p:txBody>
      </p:sp>
    </p:spTree>
    <p:extLst>
      <p:ext uri="{BB962C8B-B14F-4D97-AF65-F5344CB8AC3E}">
        <p14:creationId xmlns:p14="http://schemas.microsoft.com/office/powerpoint/2010/main" val="35225041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Satya Nadella – CEO, Microsoft</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Prioritized empathy as core management cost</a:t>
            </a:r>
          </a:p>
          <a:p>
            <a:pPr lvl="0"/>
            <a:r>
              <a:rPr lang="en-GB" sz="1200" kern="1200" dirty="0">
                <a:solidFill>
                  <a:schemeClr val="tx1"/>
                </a:solidFill>
                <a:effectLst/>
                <a:latin typeface="+mn-lt"/>
                <a:ea typeface="+mn-ea"/>
                <a:cs typeface="+mn-cs"/>
              </a:rPr>
              <a:t>Converted company subculture from “recognize-it-all” to “</a:t>
            </a:r>
            <a:r>
              <a:rPr lang="en-GB" sz="1200" kern="1200" dirty="0" err="1">
                <a:solidFill>
                  <a:schemeClr val="tx1"/>
                </a:solidFill>
                <a:effectLst/>
                <a:latin typeface="+mn-lt"/>
                <a:ea typeface="+mn-ea"/>
                <a:cs typeface="+mn-cs"/>
              </a:rPr>
              <a:t>analyze</a:t>
            </a:r>
            <a:r>
              <a:rPr lang="en-GB" sz="1200" kern="1200" dirty="0">
                <a:solidFill>
                  <a:schemeClr val="tx1"/>
                </a:solidFill>
                <a:effectLst/>
                <a:latin typeface="+mn-lt"/>
                <a:ea typeface="+mn-ea"/>
                <a:cs typeface="+mn-cs"/>
              </a:rPr>
              <a:t>-it-all”</a:t>
            </a:r>
          </a:p>
          <a:p>
            <a:pPr lvl="0"/>
            <a:r>
              <a:rPr lang="en-GB" sz="1200" kern="1200" dirty="0">
                <a:solidFill>
                  <a:schemeClr val="tx1"/>
                </a:solidFill>
                <a:effectLst/>
                <a:latin typeface="+mn-lt"/>
                <a:ea typeface="+mn-ea"/>
                <a:cs typeface="+mn-cs"/>
              </a:rPr>
              <a:t>Drove cloud-first, cellular-first method with inclusive leadership</a:t>
            </a:r>
          </a:p>
          <a:p>
            <a:pPr lvl="0"/>
            <a:r>
              <a:rPr lang="en-GB" sz="1200" kern="1200" dirty="0">
                <a:solidFill>
                  <a:schemeClr val="tx1"/>
                </a:solidFill>
                <a:effectLst/>
                <a:latin typeface="+mn-lt"/>
                <a:ea typeface="+mn-ea"/>
                <a:cs typeface="+mn-cs"/>
              </a:rPr>
              <a:t>Recommended for accessibility and neurodiversity in the place of job</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Satya Nadella took over as CEO of Microsoft in 2014, inheriting a segmented and competitive legacy.  Developing empathy in control was Nadella's fundamental intention.  He recommended for leaders to emerge as "look at-it-</a:t>
            </a:r>
            <a:r>
              <a:rPr lang="en-GB" sz="1200" kern="1200" dirty="0" err="1">
                <a:solidFill>
                  <a:schemeClr val="tx1"/>
                </a:solidFill>
                <a:effectLst/>
                <a:latin typeface="+mn-lt"/>
                <a:ea typeface="+mn-ea"/>
                <a:cs typeface="+mn-cs"/>
              </a:rPr>
              <a:t>alls</a:t>
            </a:r>
            <a:r>
              <a:rPr lang="en-GB" sz="1200" kern="1200" dirty="0">
                <a:solidFill>
                  <a:schemeClr val="tx1"/>
                </a:solidFill>
                <a:effectLst/>
                <a:latin typeface="+mn-lt"/>
                <a:ea typeface="+mn-ea"/>
                <a:cs typeface="+mn-cs"/>
              </a:rPr>
              <a:t>" in preference to "recognise-it-</a:t>
            </a:r>
            <a:r>
              <a:rPr lang="en-GB" sz="1200" kern="1200" dirty="0" err="1">
                <a:solidFill>
                  <a:schemeClr val="tx1"/>
                </a:solidFill>
                <a:effectLst/>
                <a:latin typeface="+mn-lt"/>
                <a:ea typeface="+mn-ea"/>
                <a:cs typeface="+mn-cs"/>
              </a:rPr>
              <a:t>alls</a:t>
            </a:r>
            <a:r>
              <a:rPr lang="en-GB" sz="1200" kern="1200" dirty="0">
                <a:solidFill>
                  <a:schemeClr val="tx1"/>
                </a:solidFill>
                <a:effectLst/>
                <a:latin typeface="+mn-lt"/>
                <a:ea typeface="+mn-ea"/>
                <a:cs typeface="+mn-cs"/>
              </a:rPr>
              <a:t>," encouraging a lifestyle of inquiry and humility.  Nadella recommended cultural inclusiveness at the same time via supporting with many hires, developing multinational groups, and focussing on accessibility (</a:t>
            </a:r>
            <a:r>
              <a:rPr lang="en-GB" sz="1200" kern="1200" dirty="0" err="1">
                <a:solidFill>
                  <a:schemeClr val="tx1"/>
                </a:solidFill>
                <a:effectLst/>
                <a:latin typeface="+mn-lt"/>
                <a:ea typeface="+mn-ea"/>
                <a:cs typeface="+mn-cs"/>
              </a:rPr>
              <a:t>Wojtak</a:t>
            </a:r>
            <a:r>
              <a:rPr lang="en-GB" sz="1200" kern="1200" dirty="0">
                <a:solidFill>
                  <a:schemeClr val="tx1"/>
                </a:solidFill>
                <a:effectLst/>
                <a:latin typeface="+mn-lt"/>
                <a:ea typeface="+mn-ea"/>
                <a:cs typeface="+mn-cs"/>
              </a:rPr>
              <a:t> et al, 2021)</a:t>
            </a:r>
          </a:p>
          <a:p>
            <a:endParaRPr lang="en-GB" dirty="0"/>
          </a:p>
        </p:txBody>
      </p:sp>
      <p:sp>
        <p:nvSpPr>
          <p:cNvPr id="4" name="Slide Number Placeholder 3"/>
          <p:cNvSpPr>
            <a:spLocks noGrp="1"/>
          </p:cNvSpPr>
          <p:nvPr>
            <p:ph type="sldNum" sz="quarter" idx="10"/>
          </p:nvPr>
        </p:nvSpPr>
        <p:spPr/>
        <p:txBody>
          <a:bodyPr/>
          <a:lstStyle/>
          <a:p>
            <a:fld id="{A9126743-F8C1-4080-8D0F-7415DEA8F8DC}" type="slidenum">
              <a:rPr lang="en-GB" smtClean="0"/>
              <a:t>16</a:t>
            </a:fld>
            <a:endParaRPr lang="en-GB"/>
          </a:p>
        </p:txBody>
      </p:sp>
    </p:spTree>
    <p:extLst>
      <p:ext uri="{BB962C8B-B14F-4D97-AF65-F5344CB8AC3E}">
        <p14:creationId xmlns:p14="http://schemas.microsoft.com/office/powerpoint/2010/main" val="33745577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err="1">
                <a:solidFill>
                  <a:schemeClr val="tx1"/>
                </a:solidFill>
                <a:effectLst/>
                <a:latin typeface="+mn-lt"/>
                <a:ea typeface="+mn-ea"/>
                <a:cs typeface="+mn-cs"/>
              </a:rPr>
              <a:t>Indra</a:t>
            </a:r>
            <a:r>
              <a:rPr lang="en-GB" sz="1200" b="1" kern="1200" dirty="0">
                <a:solidFill>
                  <a:schemeClr val="tx1"/>
                </a:solidFill>
                <a:effectLst/>
                <a:latin typeface="+mn-lt"/>
                <a:ea typeface="+mn-ea"/>
                <a:cs typeface="+mn-cs"/>
              </a:rPr>
              <a:t> </a:t>
            </a:r>
            <a:r>
              <a:rPr lang="en-GB" sz="1200" b="1" kern="1200" dirty="0" err="1">
                <a:solidFill>
                  <a:schemeClr val="tx1"/>
                </a:solidFill>
                <a:effectLst/>
                <a:latin typeface="+mn-lt"/>
                <a:ea typeface="+mn-ea"/>
                <a:cs typeface="+mn-cs"/>
              </a:rPr>
              <a:t>Nooyi</a:t>
            </a:r>
            <a:r>
              <a:rPr lang="en-GB" sz="1200" b="1" kern="1200" dirty="0">
                <a:solidFill>
                  <a:schemeClr val="tx1"/>
                </a:solidFill>
                <a:effectLst/>
                <a:latin typeface="+mn-lt"/>
                <a:ea typeface="+mn-ea"/>
                <a:cs typeface="+mn-cs"/>
              </a:rPr>
              <a:t> – Former CEO, PepsiCo</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Conducted “listening tours” with personnel</a:t>
            </a:r>
          </a:p>
          <a:p>
            <a:pPr lvl="0"/>
            <a:r>
              <a:rPr lang="en-GB" sz="1200" kern="1200" dirty="0">
                <a:solidFill>
                  <a:schemeClr val="tx1"/>
                </a:solidFill>
                <a:effectLst/>
                <a:latin typeface="+mn-lt"/>
                <a:ea typeface="+mn-ea"/>
                <a:cs typeface="+mn-cs"/>
              </a:rPr>
              <a:t>Wrote handwritten letters to families of senior leaders</a:t>
            </a:r>
          </a:p>
          <a:p>
            <a:pPr lvl="0"/>
            <a:r>
              <a:rPr lang="en-GB" sz="1200" kern="1200" dirty="0">
                <a:solidFill>
                  <a:schemeClr val="tx1"/>
                </a:solidFill>
                <a:effectLst/>
                <a:latin typeface="+mn-lt"/>
                <a:ea typeface="+mn-ea"/>
                <a:cs typeface="+mn-cs"/>
              </a:rPr>
              <a:t>Promoted girls into management roles globally</a:t>
            </a:r>
          </a:p>
          <a:p>
            <a:pPr lvl="0"/>
            <a:r>
              <a:rPr lang="en-GB" sz="1200" kern="1200" dirty="0">
                <a:solidFill>
                  <a:schemeClr val="tx1"/>
                </a:solidFill>
                <a:effectLst/>
                <a:latin typeface="+mn-lt"/>
                <a:ea typeface="+mn-ea"/>
                <a:cs typeface="+mn-cs"/>
              </a:rPr>
              <a:t>Advocated for performance with motive approach (</a:t>
            </a:r>
            <a:r>
              <a:rPr lang="en-GB" sz="1200" kern="1200" dirty="0" err="1">
                <a:solidFill>
                  <a:schemeClr val="tx1"/>
                </a:solidFill>
                <a:effectLst/>
                <a:latin typeface="+mn-lt"/>
                <a:ea typeface="+mn-ea"/>
                <a:cs typeface="+mn-cs"/>
              </a:rPr>
              <a:t>Berkovich</a:t>
            </a:r>
            <a:r>
              <a:rPr lang="en-GB" sz="1200" kern="1200" dirty="0">
                <a:solidFill>
                  <a:schemeClr val="tx1"/>
                </a:solidFill>
                <a:effectLst/>
                <a:latin typeface="+mn-lt"/>
                <a:ea typeface="+mn-ea"/>
                <a:cs typeface="+mn-cs"/>
              </a:rPr>
              <a:t> et al, 2021)</a:t>
            </a:r>
          </a:p>
          <a:p>
            <a:r>
              <a:rPr lang="en-GB" sz="1200" kern="1200" dirty="0" err="1">
                <a:solidFill>
                  <a:schemeClr val="tx1"/>
                </a:solidFill>
                <a:effectLst/>
                <a:latin typeface="+mn-lt"/>
                <a:ea typeface="+mn-ea"/>
                <a:cs typeface="+mn-cs"/>
              </a:rPr>
              <a:t>Indra</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Nooyi</a:t>
            </a:r>
            <a:r>
              <a:rPr lang="en-GB" sz="1200" kern="1200" dirty="0">
                <a:solidFill>
                  <a:schemeClr val="tx1"/>
                </a:solidFill>
                <a:effectLst/>
                <a:latin typeface="+mn-lt"/>
                <a:ea typeface="+mn-ea"/>
                <a:cs typeface="+mn-cs"/>
              </a:rPr>
              <a:t> developed each cultural and emotional talent throughout her tenure as PepsiCo's CEO.  To better apprehend her group of workers and customers, she carried out listening excursions around the enterprise, which is a sign of excessive emotional involvement. Culturally, </a:t>
            </a:r>
            <a:r>
              <a:rPr lang="en-GB" sz="1200" kern="1200" dirty="0" err="1">
                <a:solidFill>
                  <a:schemeClr val="tx1"/>
                </a:solidFill>
                <a:effectLst/>
                <a:latin typeface="+mn-lt"/>
                <a:ea typeface="+mn-ea"/>
                <a:cs typeface="+mn-cs"/>
              </a:rPr>
              <a:t>Nooyi</a:t>
            </a:r>
            <a:r>
              <a:rPr lang="en-GB" sz="1200" kern="1200" dirty="0">
                <a:solidFill>
                  <a:schemeClr val="tx1"/>
                </a:solidFill>
                <a:effectLst/>
                <a:latin typeface="+mn-lt"/>
                <a:ea typeface="+mn-ea"/>
                <a:cs typeface="+mn-cs"/>
              </a:rPr>
              <a:t> used to be attuned to global dynamics. She led a multinational body of workers and advanced the representation of ladies and minorities in management, displaying clear cultural sensitivity. </a:t>
            </a:r>
          </a:p>
          <a:p>
            <a:endParaRPr lang="en-GB" dirty="0"/>
          </a:p>
        </p:txBody>
      </p:sp>
      <p:sp>
        <p:nvSpPr>
          <p:cNvPr id="4" name="Slide Number Placeholder 3"/>
          <p:cNvSpPr>
            <a:spLocks noGrp="1"/>
          </p:cNvSpPr>
          <p:nvPr>
            <p:ph type="sldNum" sz="quarter" idx="10"/>
          </p:nvPr>
        </p:nvSpPr>
        <p:spPr/>
        <p:txBody>
          <a:bodyPr/>
          <a:lstStyle/>
          <a:p>
            <a:fld id="{A9126743-F8C1-4080-8D0F-7415DEA8F8DC}" type="slidenum">
              <a:rPr lang="en-GB" smtClean="0"/>
              <a:t>17</a:t>
            </a:fld>
            <a:endParaRPr lang="en-GB"/>
          </a:p>
        </p:txBody>
      </p:sp>
    </p:spTree>
    <p:extLst>
      <p:ext uri="{BB962C8B-B14F-4D97-AF65-F5344CB8AC3E}">
        <p14:creationId xmlns:p14="http://schemas.microsoft.com/office/powerpoint/2010/main" val="4636494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Howard Schultz – Former CEO, Starbucks</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Constructed business enterprise subculture on dignity and recognize</a:t>
            </a:r>
          </a:p>
          <a:p>
            <a:pPr lvl="0"/>
            <a:r>
              <a:rPr lang="en-GB" sz="1200" kern="1200" dirty="0">
                <a:solidFill>
                  <a:schemeClr val="tx1"/>
                </a:solidFill>
                <a:effectLst/>
                <a:latin typeface="+mn-lt"/>
                <a:ea typeface="+mn-ea"/>
                <a:cs typeface="+mn-cs"/>
              </a:rPr>
              <a:t>Invested in worker advantages (healthcare, tuition)</a:t>
            </a:r>
          </a:p>
          <a:p>
            <a:pPr lvl="0"/>
            <a:r>
              <a:rPr lang="en-GB" sz="1200" kern="1200" dirty="0">
                <a:solidFill>
                  <a:schemeClr val="tx1"/>
                </a:solidFill>
                <a:effectLst/>
                <a:latin typeface="+mn-lt"/>
                <a:ea typeface="+mn-ea"/>
                <a:cs typeface="+mn-cs"/>
              </a:rPr>
              <a:t>Engaged in social impact problems (race, veterans, education)</a:t>
            </a:r>
          </a:p>
          <a:p>
            <a:pPr lvl="0"/>
            <a:r>
              <a:rPr lang="en-GB" sz="1200" kern="1200" dirty="0">
                <a:solidFill>
                  <a:schemeClr val="tx1"/>
                </a:solidFill>
                <a:effectLst/>
                <a:latin typeface="+mn-lt"/>
                <a:ea typeface="+mn-ea"/>
                <a:cs typeface="+mn-cs"/>
              </a:rPr>
              <a:t>Recommended open speak between leadership and team of workers  (</a:t>
            </a:r>
            <a:r>
              <a:rPr lang="en-GB" sz="1200" kern="1200" dirty="0" err="1">
                <a:solidFill>
                  <a:schemeClr val="tx1"/>
                </a:solidFill>
                <a:effectLst/>
                <a:latin typeface="+mn-lt"/>
                <a:ea typeface="+mn-ea"/>
                <a:cs typeface="+mn-cs"/>
              </a:rPr>
              <a:t>Wojtak</a:t>
            </a:r>
            <a:r>
              <a:rPr lang="en-GB" sz="1200" kern="1200" dirty="0">
                <a:solidFill>
                  <a:schemeClr val="tx1"/>
                </a:solidFill>
                <a:effectLst/>
                <a:latin typeface="+mn-lt"/>
                <a:ea typeface="+mn-ea"/>
                <a:cs typeface="+mn-cs"/>
              </a:rPr>
              <a:t> et al, 2021)</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Howard Schultz of Starbucks constantly emphasised empathy and dignity. His leadership focused on taking note of personnel, addressing their needs, and treating them as companions, now not just employees. He furnished comprehensive healthcare benefits and training investment—even for part-time personnel—primarily based at the faith that valuing people leads to stronger overall performance. This is an immediate software of emotional intelligence (</a:t>
            </a:r>
            <a:r>
              <a:rPr lang="en-GB" sz="1200" kern="1200" dirty="0" err="1">
                <a:solidFill>
                  <a:schemeClr val="tx1"/>
                </a:solidFill>
                <a:effectLst/>
                <a:latin typeface="+mn-lt"/>
                <a:ea typeface="+mn-ea"/>
                <a:cs typeface="+mn-cs"/>
              </a:rPr>
              <a:t>Abcouwer</a:t>
            </a:r>
            <a:r>
              <a:rPr lang="en-GB" sz="1200" kern="1200" dirty="0">
                <a:solidFill>
                  <a:schemeClr val="tx1"/>
                </a:solidFill>
                <a:effectLst/>
                <a:latin typeface="+mn-lt"/>
                <a:ea typeface="+mn-ea"/>
                <a:cs typeface="+mn-cs"/>
              </a:rPr>
              <a:t> et al, 2021)</a:t>
            </a:r>
          </a:p>
          <a:p>
            <a:endParaRPr lang="en-GB" dirty="0"/>
          </a:p>
        </p:txBody>
      </p:sp>
      <p:sp>
        <p:nvSpPr>
          <p:cNvPr id="4" name="Slide Number Placeholder 3"/>
          <p:cNvSpPr>
            <a:spLocks noGrp="1"/>
          </p:cNvSpPr>
          <p:nvPr>
            <p:ph type="sldNum" sz="quarter" idx="10"/>
          </p:nvPr>
        </p:nvSpPr>
        <p:spPr/>
        <p:txBody>
          <a:bodyPr/>
          <a:lstStyle/>
          <a:p>
            <a:fld id="{A9126743-F8C1-4080-8D0F-7415DEA8F8DC}" type="slidenum">
              <a:rPr lang="en-GB" smtClean="0"/>
              <a:t>18</a:t>
            </a:fld>
            <a:endParaRPr lang="en-GB"/>
          </a:p>
        </p:txBody>
      </p:sp>
    </p:spTree>
    <p:extLst>
      <p:ext uri="{BB962C8B-B14F-4D97-AF65-F5344CB8AC3E}">
        <p14:creationId xmlns:p14="http://schemas.microsoft.com/office/powerpoint/2010/main" val="37454443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Paul </a:t>
            </a:r>
            <a:r>
              <a:rPr lang="en-GB" sz="1200" b="1" kern="1200" dirty="0" err="1">
                <a:solidFill>
                  <a:schemeClr val="tx1"/>
                </a:solidFill>
                <a:effectLst/>
                <a:latin typeface="+mn-lt"/>
                <a:ea typeface="+mn-ea"/>
                <a:cs typeface="+mn-cs"/>
              </a:rPr>
              <a:t>Polman</a:t>
            </a:r>
            <a:r>
              <a:rPr lang="en-GB" sz="1200" b="1" kern="1200" dirty="0">
                <a:solidFill>
                  <a:schemeClr val="tx1"/>
                </a:solidFill>
                <a:effectLst/>
                <a:latin typeface="+mn-lt"/>
                <a:ea typeface="+mn-ea"/>
                <a:cs typeface="+mn-cs"/>
              </a:rPr>
              <a:t> – Former CEO, Unilever</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Led various, multinational groups</a:t>
            </a:r>
          </a:p>
          <a:p>
            <a:pPr lvl="0"/>
            <a:r>
              <a:rPr lang="en-GB" sz="1200" kern="1200" dirty="0">
                <a:solidFill>
                  <a:schemeClr val="tx1"/>
                </a:solidFill>
                <a:effectLst/>
                <a:latin typeface="+mn-lt"/>
                <a:ea typeface="+mn-ea"/>
                <a:cs typeface="+mn-cs"/>
              </a:rPr>
              <a:t>Encouraged for lengthy-term sustainability over quick-term income</a:t>
            </a:r>
          </a:p>
          <a:p>
            <a:pPr lvl="0"/>
            <a:r>
              <a:rPr lang="en-GB" sz="1200" kern="1200" dirty="0" err="1">
                <a:solidFill>
                  <a:schemeClr val="tx1"/>
                </a:solidFill>
                <a:effectLst/>
                <a:latin typeface="+mn-lt"/>
                <a:ea typeface="+mn-ea"/>
                <a:cs typeface="+mn-cs"/>
              </a:rPr>
              <a:t>Centered</a:t>
            </a:r>
            <a:r>
              <a:rPr lang="en-GB" sz="1200" kern="1200" dirty="0">
                <a:solidFill>
                  <a:schemeClr val="tx1"/>
                </a:solidFill>
                <a:effectLst/>
                <a:latin typeface="+mn-lt"/>
                <a:ea typeface="+mn-ea"/>
                <a:cs typeface="+mn-cs"/>
              </a:rPr>
              <a:t> on stakeholder capitalism: employees, surroundings, society</a:t>
            </a:r>
          </a:p>
          <a:p>
            <a:pPr lvl="0"/>
            <a:r>
              <a:rPr lang="en-GB" sz="1200" kern="1200" dirty="0">
                <a:solidFill>
                  <a:schemeClr val="tx1"/>
                </a:solidFill>
                <a:effectLst/>
                <a:latin typeface="+mn-lt"/>
                <a:ea typeface="+mn-ea"/>
                <a:cs typeface="+mn-cs"/>
              </a:rPr>
              <a:t>Included </a:t>
            </a:r>
            <a:r>
              <a:rPr lang="en-GB" sz="1200" kern="1200" dirty="0" err="1">
                <a:solidFill>
                  <a:schemeClr val="tx1"/>
                </a:solidFill>
                <a:effectLst/>
                <a:latin typeface="+mn-lt"/>
                <a:ea typeface="+mn-ea"/>
                <a:cs typeface="+mn-cs"/>
              </a:rPr>
              <a:t>EQ</a:t>
            </a:r>
            <a:r>
              <a:rPr lang="en-GB" sz="1200" kern="1200" dirty="0">
                <a:solidFill>
                  <a:schemeClr val="tx1"/>
                </a:solidFill>
                <a:effectLst/>
                <a:latin typeface="+mn-lt"/>
                <a:ea typeface="+mn-ea"/>
                <a:cs typeface="+mn-cs"/>
              </a:rPr>
              <a:t> &amp;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into global strategic selections</a:t>
            </a:r>
          </a:p>
          <a:p>
            <a:r>
              <a:rPr lang="en-GB" sz="1200" kern="1200" dirty="0">
                <a:solidFill>
                  <a:schemeClr val="tx1"/>
                </a:solidFill>
                <a:effectLst/>
                <a:latin typeface="+mn-lt"/>
                <a:ea typeface="+mn-ea"/>
                <a:cs typeface="+mn-cs"/>
              </a:rPr>
              <a:t>Paul </a:t>
            </a:r>
            <a:r>
              <a:rPr lang="en-GB" sz="1200" kern="1200" dirty="0" err="1">
                <a:solidFill>
                  <a:schemeClr val="tx1"/>
                </a:solidFill>
                <a:effectLst/>
                <a:latin typeface="+mn-lt"/>
                <a:ea typeface="+mn-ea"/>
                <a:cs typeface="+mn-cs"/>
              </a:rPr>
              <a:t>Polman</a:t>
            </a:r>
            <a:r>
              <a:rPr lang="en-GB" sz="1200" kern="1200" dirty="0">
                <a:solidFill>
                  <a:schemeClr val="tx1"/>
                </a:solidFill>
                <a:effectLst/>
                <a:latin typeface="+mn-lt"/>
                <a:ea typeface="+mn-ea"/>
                <a:cs typeface="+mn-cs"/>
              </a:rPr>
              <a:t> is thought for revolutionizing Unilever by putting sustainability and human values on the middle of business. His leadership displays a deep dedication to both empathy and cultural grasp. He led Unilever with the trust that an organisation have to serve all stakeholders—not just shareholders. </a:t>
            </a:r>
          </a:p>
          <a:p>
            <a:endParaRPr lang="en-GB" dirty="0"/>
          </a:p>
        </p:txBody>
      </p:sp>
      <p:sp>
        <p:nvSpPr>
          <p:cNvPr id="4" name="Slide Number Placeholder 3"/>
          <p:cNvSpPr>
            <a:spLocks noGrp="1"/>
          </p:cNvSpPr>
          <p:nvPr>
            <p:ph type="sldNum" sz="quarter" idx="10"/>
          </p:nvPr>
        </p:nvSpPr>
        <p:spPr/>
        <p:txBody>
          <a:bodyPr/>
          <a:lstStyle/>
          <a:p>
            <a:fld id="{A9126743-F8C1-4080-8D0F-7415DEA8F8DC}" type="slidenum">
              <a:rPr lang="en-GB" smtClean="0"/>
              <a:t>19</a:t>
            </a:fld>
            <a:endParaRPr lang="en-GB"/>
          </a:p>
        </p:txBody>
      </p:sp>
    </p:spTree>
    <p:extLst>
      <p:ext uri="{BB962C8B-B14F-4D97-AF65-F5344CB8AC3E}">
        <p14:creationId xmlns:p14="http://schemas.microsoft.com/office/powerpoint/2010/main" val="29179214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Key challenges</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Over-empathizing: chance of emotional burnout or blurred limitations</a:t>
            </a:r>
          </a:p>
          <a:p>
            <a:pPr lvl="0"/>
            <a:r>
              <a:rPr lang="en-GB" sz="1200" kern="1200" dirty="0">
                <a:solidFill>
                  <a:schemeClr val="tx1"/>
                </a:solidFill>
                <a:effectLst/>
                <a:latin typeface="+mn-lt"/>
                <a:ea typeface="+mn-ea"/>
                <a:cs typeface="+mn-cs"/>
              </a:rPr>
              <a:t>Cultural misinterpretation: Misreading norms can result in offense or alienation</a:t>
            </a:r>
          </a:p>
          <a:p>
            <a:pPr lvl="0"/>
            <a:r>
              <a:rPr lang="en-GB" sz="1200" kern="1200" dirty="0">
                <a:solidFill>
                  <a:schemeClr val="tx1"/>
                </a:solidFill>
                <a:effectLst/>
                <a:latin typeface="+mn-lt"/>
                <a:ea typeface="+mn-ea"/>
                <a:cs typeface="+mn-cs"/>
              </a:rPr>
              <a:t>Resistance in conventional sectors: Hierarchical industries can also view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as “gentle” or non-fundamental</a:t>
            </a:r>
          </a:p>
          <a:p>
            <a:pPr lvl="0"/>
            <a:r>
              <a:rPr lang="en-GB" sz="1200" kern="1200" dirty="0">
                <a:solidFill>
                  <a:schemeClr val="tx1"/>
                </a:solidFill>
                <a:effectLst/>
                <a:latin typeface="+mn-lt"/>
                <a:ea typeface="+mn-ea"/>
                <a:cs typeface="+mn-cs"/>
              </a:rPr>
              <a:t>Size troubles: challenging to assess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always and objectively</a:t>
            </a:r>
          </a:p>
          <a:p>
            <a:r>
              <a:rPr lang="en-GB" sz="1200" kern="1200" dirty="0">
                <a:solidFill>
                  <a:schemeClr val="tx1"/>
                </a:solidFill>
                <a:effectLst/>
                <a:latin typeface="+mn-lt"/>
                <a:ea typeface="+mn-ea"/>
                <a:cs typeface="+mn-cs"/>
              </a:rPr>
              <a:t>While Emotional intelligence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and Cultural intelligence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are effective leadership tools, applying them in real-global settings isn't except demanding situations. One key issue is over-empathizing—leaders with excessive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may additionally grow to be emotionally overextended, making it challenging to hold objectivity or make difficult selections. </a:t>
            </a:r>
          </a:p>
          <a:p>
            <a:r>
              <a:rPr lang="en-GB" sz="1200" kern="1200" dirty="0">
                <a:solidFill>
                  <a:schemeClr val="tx1"/>
                </a:solidFill>
                <a:effectLst/>
                <a:latin typeface="+mn-lt"/>
                <a:ea typeface="+mn-ea"/>
                <a:cs typeface="+mn-cs"/>
              </a:rPr>
              <a:t>Regardless of right intentions, leaders might also misinterpret or overgeneralize cultural behaviours, leading to accidental exclusion or offense.  In conventional or hierarchical industries,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can be undervalued or misunderstood. A few agencies nevertheless equate leadership with authority and decisiveness, viewing empathy as a weakness in place of a power (</a:t>
            </a:r>
            <a:r>
              <a:rPr lang="en-GB" sz="1200" kern="1200" dirty="0" err="1">
                <a:solidFill>
                  <a:schemeClr val="tx1"/>
                </a:solidFill>
                <a:effectLst/>
                <a:latin typeface="+mn-lt"/>
                <a:ea typeface="+mn-ea"/>
                <a:cs typeface="+mn-cs"/>
              </a:rPr>
              <a:t>Abcouwer</a:t>
            </a:r>
            <a:r>
              <a:rPr lang="en-GB" sz="1200" kern="1200" dirty="0">
                <a:solidFill>
                  <a:schemeClr val="tx1"/>
                </a:solidFill>
                <a:effectLst/>
                <a:latin typeface="+mn-lt"/>
                <a:ea typeface="+mn-ea"/>
                <a:cs typeface="+mn-cs"/>
              </a:rPr>
              <a:t> et al, 2021)</a:t>
            </a:r>
          </a:p>
          <a:p>
            <a:endParaRPr lang="en-GB" dirty="0"/>
          </a:p>
        </p:txBody>
      </p:sp>
      <p:sp>
        <p:nvSpPr>
          <p:cNvPr id="4" name="Slide Number Placeholder 3"/>
          <p:cNvSpPr>
            <a:spLocks noGrp="1"/>
          </p:cNvSpPr>
          <p:nvPr>
            <p:ph type="sldNum" sz="quarter" idx="10"/>
          </p:nvPr>
        </p:nvSpPr>
        <p:spPr/>
        <p:txBody>
          <a:bodyPr/>
          <a:lstStyle/>
          <a:p>
            <a:fld id="{A9126743-F8C1-4080-8D0F-7415DEA8F8DC}" type="slidenum">
              <a:rPr lang="en-GB" smtClean="0"/>
              <a:t>20</a:t>
            </a:fld>
            <a:endParaRPr lang="en-GB"/>
          </a:p>
        </p:txBody>
      </p:sp>
    </p:spTree>
    <p:extLst>
      <p:ext uri="{BB962C8B-B14F-4D97-AF65-F5344CB8AC3E}">
        <p14:creationId xmlns:p14="http://schemas.microsoft.com/office/powerpoint/2010/main" val="5483558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Remote and hybrid effective teams</a:t>
            </a:r>
          </a:p>
          <a:p>
            <a:pPr lvl="0"/>
            <a:r>
              <a:rPr lang="en-GB" sz="1200" kern="1200" dirty="0">
                <a:solidFill>
                  <a:schemeClr val="tx1"/>
                </a:solidFill>
                <a:effectLst/>
                <a:latin typeface="+mn-lt"/>
                <a:ea typeface="+mn-ea"/>
                <a:cs typeface="+mn-cs"/>
              </a:rPr>
              <a:t>Dealing with multicultural, international workforces</a:t>
            </a:r>
          </a:p>
          <a:p>
            <a:pPr lvl="0"/>
            <a:r>
              <a:rPr lang="en-GB" sz="1200" kern="1200" dirty="0">
                <a:solidFill>
                  <a:schemeClr val="tx1"/>
                </a:solidFill>
                <a:effectLst/>
                <a:latin typeface="+mn-lt"/>
                <a:ea typeface="+mn-ea"/>
                <a:cs typeface="+mn-cs"/>
              </a:rPr>
              <a:t>Selling variety, equity, and inclusion (DEI)</a:t>
            </a:r>
          </a:p>
          <a:p>
            <a:pPr lvl="0"/>
            <a:r>
              <a:rPr lang="en-GB" sz="1200" kern="1200" dirty="0">
                <a:solidFill>
                  <a:schemeClr val="tx1"/>
                </a:solidFill>
                <a:effectLst/>
                <a:latin typeface="+mn-lt"/>
                <a:ea typeface="+mn-ea"/>
                <a:cs typeface="+mn-cs"/>
              </a:rPr>
              <a:t>Developing psychologically secure, innovative cultures</a:t>
            </a:r>
          </a:p>
          <a:p>
            <a:pPr lvl="0"/>
            <a:r>
              <a:rPr lang="en-GB" sz="1200" kern="1200" dirty="0">
                <a:solidFill>
                  <a:schemeClr val="tx1"/>
                </a:solidFill>
                <a:effectLst/>
                <a:latin typeface="+mn-lt"/>
                <a:ea typeface="+mn-ea"/>
                <a:cs typeface="+mn-cs"/>
              </a:rPr>
              <a:t>Responding to social and ethical expectations (</a:t>
            </a:r>
            <a:r>
              <a:rPr lang="en-GB" sz="1200" kern="1200" dirty="0" err="1">
                <a:solidFill>
                  <a:schemeClr val="tx1"/>
                </a:solidFill>
                <a:effectLst/>
                <a:latin typeface="+mn-lt"/>
                <a:ea typeface="+mn-ea"/>
                <a:cs typeface="+mn-cs"/>
              </a:rPr>
              <a:t>Wojtak</a:t>
            </a:r>
            <a:r>
              <a:rPr lang="en-GB" sz="1200" kern="1200" dirty="0">
                <a:solidFill>
                  <a:schemeClr val="tx1"/>
                </a:solidFill>
                <a:effectLst/>
                <a:latin typeface="+mn-lt"/>
                <a:ea typeface="+mn-ea"/>
                <a:cs typeface="+mn-cs"/>
              </a:rPr>
              <a:t> et al, 2021)</a:t>
            </a:r>
          </a:p>
          <a:p>
            <a:r>
              <a:rPr lang="en-GB" sz="1200" kern="1200" dirty="0">
                <a:solidFill>
                  <a:schemeClr val="tx1"/>
                </a:solidFill>
                <a:effectLst/>
                <a:latin typeface="+mn-lt"/>
                <a:ea typeface="+mn-ea"/>
                <a:cs typeface="+mn-cs"/>
              </a:rPr>
              <a:t>No matter the challenges, the relevance of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in management has in no way been extra. The contemporary place of job is increasingly virtual, various, and distributed. Leading hybrid or faraway groups calls for emotional sensitivity and cultural adaptability. As businesses function globally, leaders must manipulate multicultural groups, navigate time zones, and respect unique verbal exchange norms and work ethics. Here, cultural Intelligence turns into imperative (</a:t>
            </a:r>
            <a:r>
              <a:rPr lang="en-GB" sz="1200" kern="1200" dirty="0" err="1">
                <a:solidFill>
                  <a:schemeClr val="tx1"/>
                </a:solidFill>
                <a:effectLst/>
                <a:latin typeface="+mn-lt"/>
                <a:ea typeface="+mn-ea"/>
                <a:cs typeface="+mn-cs"/>
              </a:rPr>
              <a:t>Takács</a:t>
            </a:r>
            <a:r>
              <a:rPr lang="en-GB" sz="1200" kern="1200" dirty="0">
                <a:solidFill>
                  <a:schemeClr val="tx1"/>
                </a:solidFill>
                <a:effectLst/>
                <a:latin typeface="+mn-lt"/>
                <a:ea typeface="+mn-ea"/>
                <a:cs typeface="+mn-cs"/>
              </a:rPr>
              <a:t> et al, 2021) </a:t>
            </a:r>
          </a:p>
        </p:txBody>
      </p:sp>
      <p:sp>
        <p:nvSpPr>
          <p:cNvPr id="4" name="Slide Number Placeholder 3"/>
          <p:cNvSpPr>
            <a:spLocks noGrp="1"/>
          </p:cNvSpPr>
          <p:nvPr>
            <p:ph type="sldNum" sz="quarter" idx="10"/>
          </p:nvPr>
        </p:nvSpPr>
        <p:spPr/>
        <p:txBody>
          <a:bodyPr/>
          <a:lstStyle/>
          <a:p>
            <a:fld id="{A9126743-F8C1-4080-8D0F-7415DEA8F8DC}" type="slidenum">
              <a:rPr lang="en-GB" smtClean="0"/>
              <a:t>21</a:t>
            </a:fld>
            <a:endParaRPr lang="en-GB"/>
          </a:p>
        </p:txBody>
      </p:sp>
    </p:spTree>
    <p:extLst>
      <p:ext uri="{BB962C8B-B14F-4D97-AF65-F5344CB8AC3E}">
        <p14:creationId xmlns:p14="http://schemas.microsoft.com/office/powerpoint/2010/main" val="36249227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To summarize our presentation, we have explored how Emotional intelligence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and Cultural Intelligence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empower leaders to reach a globalized and numerous place of job.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fosters empathy, emotional awareness, and communication, while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brings cultural sensitivity and adaptability into leadership practice. These are not summary ideas—they're actual, strategic equipment used by international leaders like Edith Heard, Satya Nadella, and </a:t>
            </a:r>
            <a:r>
              <a:rPr lang="en-GB" sz="1200" kern="1200" dirty="0" err="1">
                <a:solidFill>
                  <a:schemeClr val="tx1"/>
                </a:solidFill>
                <a:effectLst/>
                <a:latin typeface="+mn-lt"/>
                <a:ea typeface="+mn-ea"/>
                <a:cs typeface="+mn-cs"/>
              </a:rPr>
              <a:t>Indra</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Nooyi</a:t>
            </a:r>
            <a:r>
              <a:rPr lang="en-GB" sz="1200" kern="1200" dirty="0">
                <a:solidFill>
                  <a:schemeClr val="tx1"/>
                </a:solidFill>
                <a:effectLst/>
                <a:latin typeface="+mn-lt"/>
                <a:ea typeface="+mn-ea"/>
                <a:cs typeface="+mn-cs"/>
              </a:rPr>
              <a:t>. Together, </a:t>
            </a:r>
            <a:r>
              <a:rPr lang="en-GB" sz="1200" kern="1200" dirty="0" err="1">
                <a:solidFill>
                  <a:schemeClr val="tx1"/>
                </a:solidFill>
                <a:effectLst/>
                <a:latin typeface="+mn-lt"/>
                <a:ea typeface="+mn-ea"/>
                <a:cs typeface="+mn-cs"/>
              </a:rPr>
              <a:t>EI</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CQ</a:t>
            </a:r>
            <a:r>
              <a:rPr lang="en-GB" sz="1200" kern="1200" dirty="0">
                <a:solidFill>
                  <a:schemeClr val="tx1"/>
                </a:solidFill>
                <a:effectLst/>
                <a:latin typeface="+mn-lt"/>
                <a:ea typeface="+mn-ea"/>
                <a:cs typeface="+mn-cs"/>
              </a:rPr>
              <a:t> allow leaders to construct inclusive cultures, make considerate selections, and align people toward shared desires in both neighbourhood and global settings. As management will become extra collaborative and much less hierarchical, those capabilities are extra than smooth—they are vital.</a:t>
            </a:r>
          </a:p>
          <a:p>
            <a:endParaRPr lang="en-GB" dirty="0"/>
          </a:p>
        </p:txBody>
      </p:sp>
      <p:sp>
        <p:nvSpPr>
          <p:cNvPr id="4" name="Slide Number Placeholder 3"/>
          <p:cNvSpPr>
            <a:spLocks noGrp="1"/>
          </p:cNvSpPr>
          <p:nvPr>
            <p:ph type="sldNum" sz="quarter" idx="10"/>
          </p:nvPr>
        </p:nvSpPr>
        <p:spPr/>
        <p:txBody>
          <a:bodyPr/>
          <a:lstStyle/>
          <a:p>
            <a:fld id="{A9126743-F8C1-4080-8D0F-7415DEA8F8DC}" type="slidenum">
              <a:rPr lang="en-GB" smtClean="0"/>
              <a:t>22</a:t>
            </a:fld>
            <a:endParaRPr lang="en-GB"/>
          </a:p>
        </p:txBody>
      </p:sp>
    </p:spTree>
    <p:extLst>
      <p:ext uri="{BB962C8B-B14F-4D97-AF65-F5344CB8AC3E}">
        <p14:creationId xmlns:p14="http://schemas.microsoft.com/office/powerpoint/2010/main" val="42304473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err="1">
                <a:solidFill>
                  <a:schemeClr val="tx1"/>
                </a:solidFill>
                <a:effectLst/>
                <a:latin typeface="+mn-lt"/>
                <a:ea typeface="+mn-ea"/>
                <a:cs typeface="+mn-cs"/>
              </a:rPr>
              <a:t>Abcouwer</a:t>
            </a:r>
            <a:r>
              <a:rPr lang="en-GB" sz="1200" kern="1200" dirty="0">
                <a:solidFill>
                  <a:schemeClr val="tx1"/>
                </a:solidFill>
                <a:effectLst/>
                <a:latin typeface="+mn-lt"/>
                <a:ea typeface="+mn-ea"/>
                <a:cs typeface="+mn-cs"/>
              </a:rPr>
              <a:t>, T., </a:t>
            </a:r>
            <a:r>
              <a:rPr lang="en-GB" sz="1200" kern="1200" dirty="0" err="1">
                <a:solidFill>
                  <a:schemeClr val="tx1"/>
                </a:solidFill>
                <a:effectLst/>
                <a:latin typeface="+mn-lt"/>
                <a:ea typeface="+mn-ea"/>
                <a:cs typeface="+mn-cs"/>
              </a:rPr>
              <a:t>Takács</a:t>
            </a:r>
            <a:r>
              <a:rPr lang="en-GB" sz="1200" kern="1200" dirty="0">
                <a:solidFill>
                  <a:schemeClr val="tx1"/>
                </a:solidFill>
                <a:effectLst/>
                <a:latin typeface="+mn-lt"/>
                <a:ea typeface="+mn-ea"/>
                <a:cs typeface="+mn-cs"/>
              </a:rPr>
              <a:t>, E. and </a:t>
            </a:r>
            <a:r>
              <a:rPr lang="en-GB" sz="1200" kern="1200" dirty="0" err="1">
                <a:solidFill>
                  <a:schemeClr val="tx1"/>
                </a:solidFill>
                <a:effectLst/>
                <a:latin typeface="+mn-lt"/>
                <a:ea typeface="+mn-ea"/>
                <a:cs typeface="+mn-cs"/>
              </a:rPr>
              <a:t>Rácz</a:t>
            </a:r>
            <a:r>
              <a:rPr lang="en-GB" sz="1200" kern="1200" dirty="0">
                <a:solidFill>
                  <a:schemeClr val="tx1"/>
                </a:solidFill>
                <a:effectLst/>
                <a:latin typeface="+mn-lt"/>
                <a:ea typeface="+mn-ea"/>
                <a:cs typeface="+mn-cs"/>
              </a:rPr>
              <a:t>, C., (2021), November. Innovating Management and Leadership in Contemporary Times: Motivation and Evaluation in Learning. In </a:t>
            </a:r>
            <a:r>
              <a:rPr lang="en-GB" sz="1200" kern="1200" dirty="0" err="1">
                <a:solidFill>
                  <a:schemeClr val="tx1"/>
                </a:solidFill>
                <a:effectLst/>
                <a:latin typeface="+mn-lt"/>
                <a:ea typeface="+mn-ea"/>
                <a:cs typeface="+mn-cs"/>
              </a:rPr>
              <a:t>ECMLG</a:t>
            </a:r>
            <a:r>
              <a:rPr lang="en-GB" sz="1200" kern="1200" dirty="0">
                <a:solidFill>
                  <a:schemeClr val="tx1"/>
                </a:solidFill>
                <a:effectLst/>
                <a:latin typeface="+mn-lt"/>
                <a:ea typeface="+mn-ea"/>
                <a:cs typeface="+mn-cs"/>
              </a:rPr>
              <a:t> 2021 17th European Conference on Management, Leadership and Governance (p. 1). Academic Conferences limited.</a:t>
            </a:r>
          </a:p>
          <a:p>
            <a:r>
              <a:rPr lang="en-GB" sz="1200" kern="1200" dirty="0" err="1">
                <a:solidFill>
                  <a:schemeClr val="tx1"/>
                </a:solidFill>
                <a:effectLst/>
                <a:latin typeface="+mn-lt"/>
                <a:ea typeface="+mn-ea"/>
                <a:cs typeface="+mn-cs"/>
              </a:rPr>
              <a:t>Berkovich</a:t>
            </a:r>
            <a:r>
              <a:rPr lang="en-GB" sz="1200" kern="1200" dirty="0">
                <a:solidFill>
                  <a:schemeClr val="tx1"/>
                </a:solidFill>
                <a:effectLst/>
                <a:latin typeface="+mn-lt"/>
                <a:ea typeface="+mn-ea"/>
                <a:cs typeface="+mn-cs"/>
              </a:rPr>
              <a:t>, I. and </a:t>
            </a:r>
            <a:r>
              <a:rPr lang="en-GB" sz="1200" kern="1200" dirty="0" err="1">
                <a:solidFill>
                  <a:schemeClr val="tx1"/>
                </a:solidFill>
                <a:effectLst/>
                <a:latin typeface="+mn-lt"/>
                <a:ea typeface="+mn-ea"/>
                <a:cs typeface="+mn-cs"/>
              </a:rPr>
              <a:t>Grinshtain</a:t>
            </a:r>
            <a:r>
              <a:rPr lang="en-GB" sz="1200" kern="1200" dirty="0">
                <a:solidFill>
                  <a:schemeClr val="tx1"/>
                </a:solidFill>
                <a:effectLst/>
                <a:latin typeface="+mn-lt"/>
                <a:ea typeface="+mn-ea"/>
                <a:cs typeface="+mn-cs"/>
              </a:rPr>
              <a:t>, Y., (2021). A review of rigor and ethics in qualitative educational administration, management, and leadership research articles published in 1999-2018. Leadership and Policy in schools, </a:t>
            </a:r>
            <a:r>
              <a:rPr lang="en-GB" sz="1200" kern="1200" dirty="0" err="1">
                <a:solidFill>
                  <a:schemeClr val="tx1"/>
                </a:solidFill>
                <a:effectLst/>
                <a:latin typeface="+mn-lt"/>
                <a:ea typeface="+mn-ea"/>
                <a:cs typeface="+mn-cs"/>
              </a:rPr>
              <a:t>pp.1</a:t>
            </a:r>
            <a:r>
              <a:rPr lang="en-GB" sz="1200" kern="1200" dirty="0">
                <a:solidFill>
                  <a:schemeClr val="tx1"/>
                </a:solidFill>
                <a:effectLst/>
                <a:latin typeface="+mn-lt"/>
                <a:ea typeface="+mn-ea"/>
                <a:cs typeface="+mn-cs"/>
              </a:rPr>
              <a:t>-16.</a:t>
            </a:r>
          </a:p>
          <a:p>
            <a:r>
              <a:rPr lang="en-GB" sz="1200" kern="1200" dirty="0" err="1">
                <a:solidFill>
                  <a:schemeClr val="tx1"/>
                </a:solidFill>
                <a:effectLst/>
                <a:latin typeface="+mn-lt"/>
                <a:ea typeface="+mn-ea"/>
                <a:cs typeface="+mn-cs"/>
              </a:rPr>
              <a:t>Fikri</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M.A.A</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Pramono</a:t>
            </a:r>
            <a:r>
              <a:rPr lang="en-GB" sz="1200" kern="1200" dirty="0">
                <a:solidFill>
                  <a:schemeClr val="tx1"/>
                </a:solidFill>
                <a:effectLst/>
                <a:latin typeface="+mn-lt"/>
                <a:ea typeface="+mn-ea"/>
                <a:cs typeface="+mn-cs"/>
              </a:rPr>
              <a:t>, T., </a:t>
            </a:r>
            <a:r>
              <a:rPr lang="en-GB" sz="1200" kern="1200" dirty="0" err="1">
                <a:solidFill>
                  <a:schemeClr val="tx1"/>
                </a:solidFill>
                <a:effectLst/>
                <a:latin typeface="+mn-lt"/>
                <a:ea typeface="+mn-ea"/>
                <a:cs typeface="+mn-cs"/>
              </a:rPr>
              <a:t>Nugroho</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Y.A</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Novitasari</a:t>
            </a:r>
            <a:r>
              <a:rPr lang="en-GB" sz="1200" kern="1200" dirty="0">
                <a:solidFill>
                  <a:schemeClr val="tx1"/>
                </a:solidFill>
                <a:effectLst/>
                <a:latin typeface="+mn-lt"/>
                <a:ea typeface="+mn-ea"/>
                <a:cs typeface="+mn-cs"/>
              </a:rPr>
              <a:t>, D. and </a:t>
            </a:r>
            <a:r>
              <a:rPr lang="en-GB" sz="1200" kern="1200" dirty="0" err="1">
                <a:solidFill>
                  <a:schemeClr val="tx1"/>
                </a:solidFill>
                <a:effectLst/>
                <a:latin typeface="+mn-lt"/>
                <a:ea typeface="+mn-ea"/>
                <a:cs typeface="+mn-cs"/>
              </a:rPr>
              <a:t>Asbari</a:t>
            </a:r>
            <a:r>
              <a:rPr lang="en-GB" sz="1200" kern="1200" dirty="0">
                <a:solidFill>
                  <a:schemeClr val="tx1"/>
                </a:solidFill>
                <a:effectLst/>
                <a:latin typeface="+mn-lt"/>
                <a:ea typeface="+mn-ea"/>
                <a:cs typeface="+mn-cs"/>
              </a:rPr>
              <a:t>, M., (2021). Leadership Model in </a:t>
            </a:r>
            <a:r>
              <a:rPr lang="en-GB" sz="1200" kern="1200" dirty="0" err="1">
                <a:solidFill>
                  <a:schemeClr val="tx1"/>
                </a:solidFill>
                <a:effectLst/>
                <a:latin typeface="+mn-lt"/>
                <a:ea typeface="+mn-ea"/>
                <a:cs typeface="+mn-cs"/>
              </a:rPr>
              <a:t>Pesantren</a:t>
            </a:r>
            <a:r>
              <a:rPr lang="en-GB" sz="1200" kern="1200" dirty="0">
                <a:solidFill>
                  <a:schemeClr val="tx1"/>
                </a:solidFill>
                <a:effectLst/>
                <a:latin typeface="+mn-lt"/>
                <a:ea typeface="+mn-ea"/>
                <a:cs typeface="+mn-cs"/>
              </a:rPr>
              <a:t>: Managing Knowledge Sharing through Psychological Climate. International Journal of Social and Management Studies, 2(3), </a:t>
            </a:r>
            <a:r>
              <a:rPr lang="en-GB" sz="1200" kern="1200" dirty="0" err="1">
                <a:solidFill>
                  <a:schemeClr val="tx1"/>
                </a:solidFill>
                <a:effectLst/>
                <a:latin typeface="+mn-lt"/>
                <a:ea typeface="+mn-ea"/>
                <a:cs typeface="+mn-cs"/>
              </a:rPr>
              <a:t>pp.149</a:t>
            </a:r>
            <a:r>
              <a:rPr lang="en-GB" sz="1200" kern="1200" dirty="0">
                <a:solidFill>
                  <a:schemeClr val="tx1"/>
                </a:solidFill>
                <a:effectLst/>
                <a:latin typeface="+mn-lt"/>
                <a:ea typeface="+mn-ea"/>
                <a:cs typeface="+mn-cs"/>
              </a:rPr>
              <a:t>-160.</a:t>
            </a:r>
          </a:p>
          <a:p>
            <a:r>
              <a:rPr lang="en-GB" sz="1200" kern="1200" dirty="0">
                <a:solidFill>
                  <a:schemeClr val="tx1"/>
                </a:solidFill>
                <a:effectLst/>
                <a:latin typeface="+mn-lt"/>
                <a:ea typeface="+mn-ea"/>
                <a:cs typeface="+mn-cs"/>
              </a:rPr>
              <a:t>Hanna, </a:t>
            </a:r>
            <a:r>
              <a:rPr lang="en-GB" sz="1200" kern="1200" dirty="0" err="1">
                <a:solidFill>
                  <a:schemeClr val="tx1"/>
                </a:solidFill>
                <a:effectLst/>
                <a:latin typeface="+mn-lt"/>
                <a:ea typeface="+mn-ea"/>
                <a:cs typeface="+mn-cs"/>
              </a:rPr>
              <a:t>A.A</a:t>
            </a:r>
            <a:r>
              <a:rPr lang="en-GB" sz="1200" kern="1200" dirty="0">
                <a:solidFill>
                  <a:schemeClr val="tx1"/>
                </a:solidFill>
                <a:effectLst/>
                <a:latin typeface="+mn-lt"/>
                <a:ea typeface="+mn-ea"/>
                <a:cs typeface="+mn-cs"/>
              </a:rPr>
              <a:t>., (2021). The impression management-emergent leadership relationship: The mediating role of trustworthiness. In Academy of Management Proceedings (Vol. 2021, No. 1, p. 10226). Briarcliff Manor, NY 10510: Academy of Management. MU</a:t>
            </a:r>
          </a:p>
          <a:p>
            <a:r>
              <a:rPr lang="en-GB" sz="1200" kern="1200" dirty="0">
                <a:solidFill>
                  <a:schemeClr val="tx1"/>
                </a:solidFill>
                <a:effectLst/>
                <a:latin typeface="+mn-lt"/>
                <a:ea typeface="+mn-ea"/>
                <a:cs typeface="+mn-cs"/>
              </a:rPr>
              <a:t>Haslam, S.A., Steffens, </a:t>
            </a:r>
            <a:r>
              <a:rPr lang="en-GB" sz="1200" kern="1200" dirty="0" err="1">
                <a:solidFill>
                  <a:schemeClr val="tx1"/>
                </a:solidFill>
                <a:effectLst/>
                <a:latin typeface="+mn-lt"/>
                <a:ea typeface="+mn-ea"/>
                <a:cs typeface="+mn-cs"/>
              </a:rPr>
              <a:t>N.K</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Reicher</a:t>
            </a:r>
            <a:r>
              <a:rPr lang="en-GB" sz="1200" kern="1200" dirty="0">
                <a:solidFill>
                  <a:schemeClr val="tx1"/>
                </a:solidFill>
                <a:effectLst/>
                <a:latin typeface="+mn-lt"/>
                <a:ea typeface="+mn-ea"/>
                <a:cs typeface="+mn-cs"/>
              </a:rPr>
              <a:t>, S.D. and Bentley, </a:t>
            </a:r>
            <a:r>
              <a:rPr lang="en-GB" sz="1200" kern="1200" dirty="0" err="1">
                <a:solidFill>
                  <a:schemeClr val="tx1"/>
                </a:solidFill>
                <a:effectLst/>
                <a:latin typeface="+mn-lt"/>
                <a:ea typeface="+mn-ea"/>
                <a:cs typeface="+mn-cs"/>
              </a:rPr>
              <a:t>S.V</a:t>
            </a:r>
            <a:r>
              <a:rPr lang="en-GB" sz="1200" kern="1200" dirty="0">
                <a:solidFill>
                  <a:schemeClr val="tx1"/>
                </a:solidFill>
                <a:effectLst/>
                <a:latin typeface="+mn-lt"/>
                <a:ea typeface="+mn-ea"/>
                <a:cs typeface="+mn-cs"/>
              </a:rPr>
              <a:t>., (2021). Identity leadership in a crisis: A </a:t>
            </a:r>
            <a:r>
              <a:rPr lang="en-GB" sz="1200" kern="1200" dirty="0" err="1">
                <a:solidFill>
                  <a:schemeClr val="tx1"/>
                </a:solidFill>
                <a:effectLst/>
                <a:latin typeface="+mn-lt"/>
                <a:ea typeface="+mn-ea"/>
                <a:cs typeface="+mn-cs"/>
              </a:rPr>
              <a:t>5R</a:t>
            </a:r>
            <a:r>
              <a:rPr lang="en-GB" sz="1200" kern="1200" dirty="0">
                <a:solidFill>
                  <a:schemeClr val="tx1"/>
                </a:solidFill>
                <a:effectLst/>
                <a:latin typeface="+mn-lt"/>
                <a:ea typeface="+mn-ea"/>
                <a:cs typeface="+mn-cs"/>
              </a:rPr>
              <a:t> framework for learning from responses to </a:t>
            </a:r>
            <a:r>
              <a:rPr lang="en-GB" sz="1200" kern="1200" dirty="0" err="1">
                <a:solidFill>
                  <a:schemeClr val="tx1"/>
                </a:solidFill>
                <a:effectLst/>
                <a:latin typeface="+mn-lt"/>
                <a:ea typeface="+mn-ea"/>
                <a:cs typeface="+mn-cs"/>
              </a:rPr>
              <a:t>COVID</a:t>
            </a:r>
            <a:r>
              <a:rPr lang="en-GB" sz="1200" kern="1200" dirty="0">
                <a:solidFill>
                  <a:schemeClr val="tx1"/>
                </a:solidFill>
                <a:effectLst/>
                <a:latin typeface="+mn-lt"/>
                <a:ea typeface="+mn-ea"/>
                <a:cs typeface="+mn-cs"/>
              </a:rPr>
              <a:t>‐19. Social Issues and Policy Review, 15(1), </a:t>
            </a:r>
            <a:r>
              <a:rPr lang="en-GB" sz="1200" kern="1200" dirty="0" err="1">
                <a:solidFill>
                  <a:schemeClr val="tx1"/>
                </a:solidFill>
                <a:effectLst/>
                <a:latin typeface="+mn-lt"/>
                <a:ea typeface="+mn-ea"/>
                <a:cs typeface="+mn-cs"/>
              </a:rPr>
              <a:t>pp.35</a:t>
            </a:r>
            <a:r>
              <a:rPr lang="en-GB" sz="1200" kern="1200" dirty="0">
                <a:solidFill>
                  <a:schemeClr val="tx1"/>
                </a:solidFill>
                <a:effectLst/>
                <a:latin typeface="+mn-lt"/>
                <a:ea typeface="+mn-ea"/>
                <a:cs typeface="+mn-cs"/>
              </a:rPr>
              <a:t>-83.</a:t>
            </a:r>
          </a:p>
          <a:p>
            <a:r>
              <a:rPr lang="en-GB" sz="1200" kern="1200" dirty="0">
                <a:solidFill>
                  <a:schemeClr val="tx1"/>
                </a:solidFill>
                <a:effectLst/>
                <a:latin typeface="+mn-lt"/>
                <a:ea typeface="+mn-ea"/>
                <a:cs typeface="+mn-cs"/>
              </a:rPr>
              <a:t>Heckman, S. and </a:t>
            </a:r>
            <a:r>
              <a:rPr lang="en-GB" sz="1200" kern="1200" dirty="0" err="1">
                <a:solidFill>
                  <a:schemeClr val="tx1"/>
                </a:solidFill>
                <a:effectLst/>
                <a:latin typeface="+mn-lt"/>
                <a:ea typeface="+mn-ea"/>
                <a:cs typeface="+mn-cs"/>
              </a:rPr>
              <a:t>Minnes</a:t>
            </a:r>
            <a:r>
              <a:rPr lang="en-GB" sz="1200" kern="1200" dirty="0">
                <a:solidFill>
                  <a:schemeClr val="tx1"/>
                </a:solidFill>
                <a:effectLst/>
                <a:latin typeface="+mn-lt"/>
                <a:ea typeface="+mn-ea"/>
                <a:cs typeface="+mn-cs"/>
              </a:rPr>
              <a:t>, M., (2022), March. Academic Middle Management: Undergraduate Leadership in Computing Programs. In Proceedings of the 53rd ACM Technical Symposium on Computer Science Education V. 2 (pp. 1184-1184).</a:t>
            </a:r>
          </a:p>
          <a:p>
            <a:r>
              <a:rPr lang="en-GB" sz="1200" kern="1200" dirty="0">
                <a:solidFill>
                  <a:schemeClr val="tx1"/>
                </a:solidFill>
                <a:effectLst/>
                <a:latin typeface="+mn-lt"/>
                <a:ea typeface="+mn-ea"/>
                <a:cs typeface="+mn-cs"/>
              </a:rPr>
              <a:t>Jones, B., Horton, T. and Home, J., (2022). Strengthening NHS management and leadership: priorities for reform. The Health Foundation.</a:t>
            </a:r>
          </a:p>
          <a:p>
            <a:r>
              <a:rPr lang="en-GB" sz="1200" kern="1200" dirty="0" err="1">
                <a:solidFill>
                  <a:schemeClr val="tx1"/>
                </a:solidFill>
                <a:effectLst/>
                <a:latin typeface="+mn-lt"/>
                <a:ea typeface="+mn-ea"/>
                <a:cs typeface="+mn-cs"/>
              </a:rPr>
              <a:t>Karakose</a:t>
            </a:r>
            <a:r>
              <a:rPr lang="en-GB" sz="1200" kern="1200" dirty="0">
                <a:solidFill>
                  <a:schemeClr val="tx1"/>
                </a:solidFill>
                <a:effectLst/>
                <a:latin typeface="+mn-lt"/>
                <a:ea typeface="+mn-ea"/>
                <a:cs typeface="+mn-cs"/>
              </a:rPr>
              <a:t>, T., </a:t>
            </a:r>
            <a:r>
              <a:rPr lang="en-GB" sz="1200" kern="1200" dirty="0" err="1">
                <a:solidFill>
                  <a:schemeClr val="tx1"/>
                </a:solidFill>
                <a:effectLst/>
                <a:latin typeface="+mn-lt"/>
                <a:ea typeface="+mn-ea"/>
                <a:cs typeface="+mn-cs"/>
              </a:rPr>
              <a:t>Yirci</a:t>
            </a:r>
            <a:r>
              <a:rPr lang="en-GB" sz="1200" kern="1200" dirty="0">
                <a:solidFill>
                  <a:schemeClr val="tx1"/>
                </a:solidFill>
                <a:effectLst/>
                <a:latin typeface="+mn-lt"/>
                <a:ea typeface="+mn-ea"/>
                <a:cs typeface="+mn-cs"/>
              </a:rPr>
              <a:t>, R., </a:t>
            </a:r>
            <a:r>
              <a:rPr lang="en-GB" sz="1200" kern="1200" dirty="0" err="1">
                <a:solidFill>
                  <a:schemeClr val="tx1"/>
                </a:solidFill>
                <a:effectLst/>
                <a:latin typeface="+mn-lt"/>
                <a:ea typeface="+mn-ea"/>
                <a:cs typeface="+mn-cs"/>
              </a:rPr>
              <a:t>Papadakis</a:t>
            </a:r>
            <a:r>
              <a:rPr lang="en-GB" sz="1200" kern="1200" dirty="0">
                <a:solidFill>
                  <a:schemeClr val="tx1"/>
                </a:solidFill>
                <a:effectLst/>
                <a:latin typeface="+mn-lt"/>
                <a:ea typeface="+mn-ea"/>
                <a:cs typeface="+mn-cs"/>
              </a:rPr>
              <a:t>, S., </a:t>
            </a:r>
            <a:r>
              <a:rPr lang="en-GB" sz="1200" kern="1200" dirty="0" err="1">
                <a:solidFill>
                  <a:schemeClr val="tx1"/>
                </a:solidFill>
                <a:effectLst/>
                <a:latin typeface="+mn-lt"/>
                <a:ea typeface="+mn-ea"/>
                <a:cs typeface="+mn-cs"/>
              </a:rPr>
              <a:t>Ozdemir</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T.Y</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Demirkol</a:t>
            </a:r>
            <a:r>
              <a:rPr lang="en-GB" sz="1200" kern="1200" dirty="0">
                <a:solidFill>
                  <a:schemeClr val="tx1"/>
                </a:solidFill>
                <a:effectLst/>
                <a:latin typeface="+mn-lt"/>
                <a:ea typeface="+mn-ea"/>
                <a:cs typeface="+mn-cs"/>
              </a:rPr>
              <a:t>, M. and </a:t>
            </a:r>
            <a:r>
              <a:rPr lang="en-GB" sz="1200" kern="1200" dirty="0" err="1">
                <a:solidFill>
                  <a:schemeClr val="tx1"/>
                </a:solidFill>
                <a:effectLst/>
                <a:latin typeface="+mn-lt"/>
                <a:ea typeface="+mn-ea"/>
                <a:cs typeface="+mn-cs"/>
              </a:rPr>
              <a:t>Polat</a:t>
            </a:r>
            <a:r>
              <a:rPr lang="en-GB" sz="1200" kern="1200" dirty="0">
                <a:solidFill>
                  <a:schemeClr val="tx1"/>
                </a:solidFill>
                <a:effectLst/>
                <a:latin typeface="+mn-lt"/>
                <a:ea typeface="+mn-ea"/>
                <a:cs typeface="+mn-cs"/>
              </a:rPr>
              <a:t>, H., (2021). Science mapping of the global knowledge base on management, leadership, and administration related to </a:t>
            </a:r>
            <a:r>
              <a:rPr lang="en-GB" sz="1200" kern="1200" dirty="0" err="1">
                <a:solidFill>
                  <a:schemeClr val="tx1"/>
                </a:solidFill>
                <a:effectLst/>
                <a:latin typeface="+mn-lt"/>
                <a:ea typeface="+mn-ea"/>
                <a:cs typeface="+mn-cs"/>
              </a:rPr>
              <a:t>COVID</a:t>
            </a:r>
            <a:r>
              <a:rPr lang="en-GB" sz="1200" kern="1200" dirty="0">
                <a:solidFill>
                  <a:schemeClr val="tx1"/>
                </a:solidFill>
                <a:effectLst/>
                <a:latin typeface="+mn-lt"/>
                <a:ea typeface="+mn-ea"/>
                <a:cs typeface="+mn-cs"/>
              </a:rPr>
              <a:t>-19 for promoting the sustainability of scientific research. Sustainability, 13(17), </a:t>
            </a:r>
            <a:r>
              <a:rPr lang="en-GB" sz="1200" kern="1200" dirty="0" err="1">
                <a:solidFill>
                  <a:schemeClr val="tx1"/>
                </a:solidFill>
                <a:effectLst/>
                <a:latin typeface="+mn-lt"/>
                <a:ea typeface="+mn-ea"/>
                <a:cs typeface="+mn-cs"/>
              </a:rPr>
              <a:t>p.9631</a:t>
            </a:r>
            <a:r>
              <a:rPr lang="en-GB"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Kim, </a:t>
            </a:r>
            <a:r>
              <a:rPr lang="en-GB" sz="1200" kern="1200" dirty="0" err="1">
                <a:solidFill>
                  <a:schemeClr val="tx1"/>
                </a:solidFill>
                <a:effectLst/>
                <a:latin typeface="+mn-lt"/>
                <a:ea typeface="+mn-ea"/>
                <a:cs typeface="+mn-cs"/>
              </a:rPr>
              <a:t>D.H</a:t>
            </a:r>
            <a:r>
              <a:rPr lang="en-GB" sz="1200" kern="1200" dirty="0">
                <a:solidFill>
                  <a:schemeClr val="tx1"/>
                </a:solidFill>
                <a:effectLst/>
                <a:latin typeface="+mn-lt"/>
                <a:ea typeface="+mn-ea"/>
                <a:cs typeface="+mn-cs"/>
              </a:rPr>
              <a:t>., Fitchett, G., Anderson, </a:t>
            </a:r>
            <a:r>
              <a:rPr lang="en-GB" sz="1200" kern="1200" dirty="0" err="1">
                <a:solidFill>
                  <a:schemeClr val="tx1"/>
                </a:solidFill>
                <a:effectLst/>
                <a:latin typeface="+mn-lt"/>
                <a:ea typeface="+mn-ea"/>
                <a:cs typeface="+mn-cs"/>
              </a:rPr>
              <a:t>J.L</a:t>
            </a:r>
            <a:r>
              <a:rPr lang="en-GB" sz="1200" kern="1200" dirty="0">
                <a:solidFill>
                  <a:schemeClr val="tx1"/>
                </a:solidFill>
                <a:effectLst/>
                <a:latin typeface="+mn-lt"/>
                <a:ea typeface="+mn-ea"/>
                <a:cs typeface="+mn-cs"/>
              </a:rPr>
              <a:t>. and Garman, </a:t>
            </a:r>
            <a:r>
              <a:rPr lang="en-GB" sz="1200" kern="1200" dirty="0" err="1">
                <a:solidFill>
                  <a:schemeClr val="tx1"/>
                </a:solidFill>
                <a:effectLst/>
                <a:latin typeface="+mn-lt"/>
                <a:ea typeface="+mn-ea"/>
                <a:cs typeface="+mn-cs"/>
              </a:rPr>
              <a:t>A.N</a:t>
            </a:r>
            <a:r>
              <a:rPr lang="en-GB" sz="1200" kern="1200" dirty="0">
                <a:solidFill>
                  <a:schemeClr val="tx1"/>
                </a:solidFill>
                <a:effectLst/>
                <a:latin typeface="+mn-lt"/>
                <a:ea typeface="+mn-ea"/>
                <a:cs typeface="+mn-cs"/>
              </a:rPr>
              <a:t>.,(2022). Management and leadership competencies among spiritual care managers. Journal of Health Care Chaplaincy, 28(1), </a:t>
            </a:r>
            <a:r>
              <a:rPr lang="en-GB" sz="1200" kern="1200" dirty="0" err="1">
                <a:solidFill>
                  <a:schemeClr val="tx1"/>
                </a:solidFill>
                <a:effectLst/>
                <a:latin typeface="+mn-lt"/>
                <a:ea typeface="+mn-ea"/>
                <a:cs typeface="+mn-cs"/>
              </a:rPr>
              <a:t>pp.128</a:t>
            </a:r>
            <a:r>
              <a:rPr lang="en-GB" sz="1200" kern="1200" dirty="0">
                <a:solidFill>
                  <a:schemeClr val="tx1"/>
                </a:solidFill>
                <a:effectLst/>
                <a:latin typeface="+mn-lt"/>
                <a:ea typeface="+mn-ea"/>
                <a:cs typeface="+mn-cs"/>
              </a:rPr>
              <a:t>-137.</a:t>
            </a:r>
          </a:p>
          <a:p>
            <a:r>
              <a:rPr lang="en-GB" sz="1200" kern="1200" dirty="0" err="1">
                <a:solidFill>
                  <a:schemeClr val="tx1"/>
                </a:solidFill>
                <a:effectLst/>
                <a:latin typeface="+mn-lt"/>
                <a:ea typeface="+mn-ea"/>
                <a:cs typeface="+mn-cs"/>
              </a:rPr>
              <a:t>Labrague</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L.J</a:t>
            </a:r>
            <a:r>
              <a:rPr lang="en-GB" sz="1200" kern="1200" dirty="0">
                <a:solidFill>
                  <a:schemeClr val="tx1"/>
                </a:solidFill>
                <a:effectLst/>
                <a:latin typeface="+mn-lt"/>
                <a:ea typeface="+mn-ea"/>
                <a:cs typeface="+mn-cs"/>
              </a:rPr>
              <a:t>., (2021). Use of simulation in teaching nursing leadership and management course: An integrative review. Sultan </a:t>
            </a:r>
            <a:r>
              <a:rPr lang="en-GB" sz="1200" kern="1200" dirty="0" err="1">
                <a:solidFill>
                  <a:schemeClr val="tx1"/>
                </a:solidFill>
                <a:effectLst/>
                <a:latin typeface="+mn-lt"/>
                <a:ea typeface="+mn-ea"/>
                <a:cs typeface="+mn-cs"/>
              </a:rPr>
              <a:t>Qaboos</a:t>
            </a:r>
            <a:r>
              <a:rPr lang="en-GB" sz="1200" kern="1200" dirty="0">
                <a:solidFill>
                  <a:schemeClr val="tx1"/>
                </a:solidFill>
                <a:effectLst/>
                <a:latin typeface="+mn-lt"/>
                <a:ea typeface="+mn-ea"/>
                <a:cs typeface="+mn-cs"/>
              </a:rPr>
              <a:t> University Medical Journal, 21(3), </a:t>
            </a:r>
            <a:r>
              <a:rPr lang="en-GB" sz="1200" kern="1200" dirty="0" err="1">
                <a:solidFill>
                  <a:schemeClr val="tx1"/>
                </a:solidFill>
                <a:effectLst/>
                <a:latin typeface="+mn-lt"/>
                <a:ea typeface="+mn-ea"/>
                <a:cs typeface="+mn-cs"/>
              </a:rPr>
              <a:t>p.344</a:t>
            </a:r>
            <a:r>
              <a:rPr lang="en-GB" sz="1200" kern="1200" dirty="0">
                <a:solidFill>
                  <a:schemeClr val="tx1"/>
                </a:solidFill>
                <a:effectLst/>
                <a:latin typeface="+mn-lt"/>
                <a:ea typeface="+mn-ea"/>
                <a:cs typeface="+mn-cs"/>
              </a:rPr>
              <a:t>.</a:t>
            </a:r>
          </a:p>
          <a:p>
            <a:r>
              <a:rPr lang="en-GB" sz="1200" kern="1200" dirty="0" err="1">
                <a:solidFill>
                  <a:schemeClr val="tx1"/>
                </a:solidFill>
                <a:effectLst/>
                <a:latin typeface="+mn-lt"/>
                <a:ea typeface="+mn-ea"/>
                <a:cs typeface="+mn-cs"/>
              </a:rPr>
              <a:t>Lavigne</a:t>
            </a:r>
            <a:r>
              <a:rPr lang="en-GB" sz="1200" kern="1200" dirty="0">
                <a:solidFill>
                  <a:schemeClr val="tx1"/>
                </a:solidFill>
                <a:effectLst/>
                <a:latin typeface="+mn-lt"/>
                <a:ea typeface="+mn-ea"/>
                <a:cs typeface="+mn-cs"/>
              </a:rPr>
              <a:t>, E., </a:t>
            </a:r>
            <a:r>
              <a:rPr lang="en-GB" sz="1200" kern="1200" dirty="0" err="1">
                <a:solidFill>
                  <a:schemeClr val="tx1"/>
                </a:solidFill>
                <a:effectLst/>
                <a:latin typeface="+mn-lt"/>
                <a:ea typeface="+mn-ea"/>
                <a:cs typeface="+mn-cs"/>
              </a:rPr>
              <a:t>Cowley</a:t>
            </a:r>
            <a:r>
              <a:rPr lang="en-GB" sz="1200" kern="1200" dirty="0">
                <a:solidFill>
                  <a:schemeClr val="tx1"/>
                </a:solidFill>
                <a:effectLst/>
                <a:latin typeface="+mn-lt"/>
                <a:ea typeface="+mn-ea"/>
                <a:cs typeface="+mn-cs"/>
              </a:rPr>
              <a:t>, S. and </a:t>
            </a:r>
            <a:r>
              <a:rPr lang="en-GB" sz="1200" kern="1200" dirty="0" err="1">
                <a:solidFill>
                  <a:schemeClr val="tx1"/>
                </a:solidFill>
                <a:effectLst/>
                <a:latin typeface="+mn-lt"/>
                <a:ea typeface="+mn-ea"/>
                <a:cs typeface="+mn-cs"/>
              </a:rPr>
              <a:t>Sá</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C.M</a:t>
            </a:r>
            <a:r>
              <a:rPr lang="en-GB" sz="1200" kern="1200" dirty="0">
                <a:solidFill>
                  <a:schemeClr val="tx1"/>
                </a:solidFill>
                <a:effectLst/>
                <a:latin typeface="+mn-lt"/>
                <a:ea typeface="+mn-ea"/>
                <a:cs typeface="+mn-cs"/>
              </a:rPr>
              <a:t>., (2022). Scholarship, management, and leadership in academic administration: The case of Canadian university presidents and provosts. Tertiary Education and Management, </a:t>
            </a:r>
            <a:r>
              <a:rPr lang="en-GB" sz="1200" kern="1200" dirty="0" err="1">
                <a:solidFill>
                  <a:schemeClr val="tx1"/>
                </a:solidFill>
                <a:effectLst/>
                <a:latin typeface="+mn-lt"/>
                <a:ea typeface="+mn-ea"/>
                <a:cs typeface="+mn-cs"/>
              </a:rPr>
              <a:t>pp.1</a:t>
            </a:r>
            <a:r>
              <a:rPr lang="en-GB" sz="1200" kern="1200" dirty="0">
                <a:solidFill>
                  <a:schemeClr val="tx1"/>
                </a:solidFill>
                <a:effectLst/>
                <a:latin typeface="+mn-lt"/>
                <a:ea typeface="+mn-ea"/>
                <a:cs typeface="+mn-cs"/>
              </a:rPr>
              <a:t>-14.</a:t>
            </a:r>
          </a:p>
          <a:p>
            <a:r>
              <a:rPr lang="en-GB" sz="1200" kern="1200" dirty="0">
                <a:solidFill>
                  <a:schemeClr val="tx1"/>
                </a:solidFill>
                <a:effectLst/>
                <a:latin typeface="+mn-lt"/>
                <a:ea typeface="+mn-ea"/>
                <a:cs typeface="+mn-cs"/>
              </a:rPr>
              <a:t>Liu, W., Wei, W., Choi, </a:t>
            </a:r>
            <a:r>
              <a:rPr lang="en-GB" sz="1200" kern="1200" dirty="0" err="1">
                <a:solidFill>
                  <a:schemeClr val="tx1"/>
                </a:solidFill>
                <a:effectLst/>
                <a:latin typeface="+mn-lt"/>
                <a:ea typeface="+mn-ea"/>
                <a:cs typeface="+mn-cs"/>
              </a:rPr>
              <a:t>T.M</a:t>
            </a:r>
            <a:r>
              <a:rPr lang="en-GB" sz="1200" kern="1200" dirty="0">
                <a:solidFill>
                  <a:schemeClr val="tx1"/>
                </a:solidFill>
                <a:effectLst/>
                <a:latin typeface="+mn-lt"/>
                <a:ea typeface="+mn-ea"/>
                <a:cs typeface="+mn-cs"/>
              </a:rPr>
              <a:t>. and Yan, X., (2022). Impacts of leadership on corporate social responsibility management in multi-tier supply chains. European Journal of Operational Research, 299(2), </a:t>
            </a:r>
            <a:r>
              <a:rPr lang="en-GB" sz="1200" kern="1200" dirty="0" err="1">
                <a:solidFill>
                  <a:schemeClr val="tx1"/>
                </a:solidFill>
                <a:effectLst/>
                <a:latin typeface="+mn-lt"/>
                <a:ea typeface="+mn-ea"/>
                <a:cs typeface="+mn-cs"/>
              </a:rPr>
              <a:t>pp.483</a:t>
            </a:r>
            <a:r>
              <a:rPr lang="en-GB" sz="1200" kern="1200" dirty="0">
                <a:solidFill>
                  <a:schemeClr val="tx1"/>
                </a:solidFill>
                <a:effectLst/>
                <a:latin typeface="+mn-lt"/>
                <a:ea typeface="+mn-ea"/>
                <a:cs typeface="+mn-cs"/>
              </a:rPr>
              <a:t>-496.</a:t>
            </a:r>
          </a:p>
          <a:p>
            <a:r>
              <a:rPr lang="en-GB" sz="1200" kern="1200" dirty="0" err="1">
                <a:solidFill>
                  <a:schemeClr val="tx1"/>
                </a:solidFill>
                <a:effectLst/>
                <a:latin typeface="+mn-lt"/>
                <a:ea typeface="+mn-ea"/>
                <a:cs typeface="+mn-cs"/>
              </a:rPr>
              <a:t>Nani</a:t>
            </a:r>
            <a:r>
              <a:rPr lang="en-GB" sz="1200" kern="1200" dirty="0">
                <a:solidFill>
                  <a:schemeClr val="tx1"/>
                </a:solidFill>
                <a:effectLst/>
                <a:latin typeface="+mn-lt"/>
                <a:ea typeface="+mn-ea"/>
                <a:cs typeface="+mn-cs"/>
              </a:rPr>
              <a:t>, D.A. and </a:t>
            </a:r>
            <a:r>
              <a:rPr lang="en-GB" sz="1200" kern="1200" dirty="0" err="1">
                <a:solidFill>
                  <a:schemeClr val="tx1"/>
                </a:solidFill>
                <a:effectLst/>
                <a:latin typeface="+mn-lt"/>
                <a:ea typeface="+mn-ea"/>
                <a:cs typeface="+mn-cs"/>
              </a:rPr>
              <a:t>Safitri</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V.A.D</a:t>
            </a:r>
            <a:r>
              <a:rPr lang="en-GB" sz="1200" kern="1200" dirty="0">
                <a:solidFill>
                  <a:schemeClr val="tx1"/>
                </a:solidFill>
                <a:effectLst/>
                <a:latin typeface="+mn-lt"/>
                <a:ea typeface="+mn-ea"/>
                <a:cs typeface="+mn-cs"/>
              </a:rPr>
              <a:t>., (2021). Exploring the relationship between formal management control systems, organisational performance and innovation: The role of leadership characteristics. Asian Journal of Business and Accounting, 14(1), </a:t>
            </a:r>
            <a:r>
              <a:rPr lang="en-GB" sz="1200" kern="1200" dirty="0" err="1">
                <a:solidFill>
                  <a:schemeClr val="tx1"/>
                </a:solidFill>
                <a:effectLst/>
                <a:latin typeface="+mn-lt"/>
                <a:ea typeface="+mn-ea"/>
                <a:cs typeface="+mn-cs"/>
              </a:rPr>
              <a:t>pp.207</a:t>
            </a:r>
            <a:r>
              <a:rPr lang="en-GB" sz="1200" kern="1200" dirty="0">
                <a:solidFill>
                  <a:schemeClr val="tx1"/>
                </a:solidFill>
                <a:effectLst/>
                <a:latin typeface="+mn-lt"/>
                <a:ea typeface="+mn-ea"/>
                <a:cs typeface="+mn-cs"/>
              </a:rPr>
              <a:t>-224.</a:t>
            </a:r>
          </a:p>
          <a:p>
            <a:r>
              <a:rPr lang="en-GB" sz="1200" kern="1200" dirty="0" err="1">
                <a:solidFill>
                  <a:schemeClr val="tx1"/>
                </a:solidFill>
                <a:effectLst/>
                <a:latin typeface="+mn-lt"/>
                <a:ea typeface="+mn-ea"/>
                <a:cs typeface="+mn-cs"/>
              </a:rPr>
              <a:t>Takács</a:t>
            </a:r>
            <a:r>
              <a:rPr lang="en-GB" sz="1200" kern="1200" dirty="0">
                <a:solidFill>
                  <a:schemeClr val="tx1"/>
                </a:solidFill>
                <a:effectLst/>
                <a:latin typeface="+mn-lt"/>
                <a:ea typeface="+mn-ea"/>
                <a:cs typeface="+mn-cs"/>
              </a:rPr>
              <a:t>, E., </a:t>
            </a:r>
            <a:r>
              <a:rPr lang="en-GB" sz="1200" kern="1200" dirty="0" err="1">
                <a:solidFill>
                  <a:schemeClr val="tx1"/>
                </a:solidFill>
                <a:effectLst/>
                <a:latin typeface="+mn-lt"/>
                <a:ea typeface="+mn-ea"/>
                <a:cs typeface="+mn-cs"/>
              </a:rPr>
              <a:t>Abcouwer</a:t>
            </a:r>
            <a:r>
              <a:rPr lang="en-GB" sz="1200" kern="1200" dirty="0">
                <a:solidFill>
                  <a:schemeClr val="tx1"/>
                </a:solidFill>
                <a:effectLst/>
                <a:latin typeface="+mn-lt"/>
                <a:ea typeface="+mn-ea"/>
                <a:cs typeface="+mn-cs"/>
              </a:rPr>
              <a:t>, T. and de Boer, R., (2021), November. Management and Leadership Skills and Attitude in Uncertainty. In </a:t>
            </a:r>
            <a:r>
              <a:rPr lang="en-GB" sz="1200" kern="1200" dirty="0" err="1">
                <a:solidFill>
                  <a:schemeClr val="tx1"/>
                </a:solidFill>
                <a:effectLst/>
                <a:latin typeface="+mn-lt"/>
                <a:ea typeface="+mn-ea"/>
                <a:cs typeface="+mn-cs"/>
              </a:rPr>
              <a:t>ECMLG</a:t>
            </a:r>
            <a:r>
              <a:rPr lang="en-GB" sz="1200" kern="1200" dirty="0">
                <a:solidFill>
                  <a:schemeClr val="tx1"/>
                </a:solidFill>
                <a:effectLst/>
                <a:latin typeface="+mn-lt"/>
                <a:ea typeface="+mn-ea"/>
                <a:cs typeface="+mn-cs"/>
              </a:rPr>
              <a:t> 2021 17th European Conference on Management, Leadership and Governance (p. 401). Academic Conferences limited.</a:t>
            </a:r>
          </a:p>
          <a:p>
            <a:r>
              <a:rPr lang="en-GB" sz="1200" kern="1200" dirty="0" err="1">
                <a:solidFill>
                  <a:schemeClr val="tx1"/>
                </a:solidFill>
                <a:effectLst/>
                <a:latin typeface="+mn-lt"/>
                <a:ea typeface="+mn-ea"/>
                <a:cs typeface="+mn-cs"/>
              </a:rPr>
              <a:t>Wojtak</a:t>
            </a:r>
            <a:r>
              <a:rPr lang="en-GB" sz="1200" kern="1200" dirty="0">
                <a:solidFill>
                  <a:schemeClr val="tx1"/>
                </a:solidFill>
                <a:effectLst/>
                <a:latin typeface="+mn-lt"/>
                <a:ea typeface="+mn-ea"/>
                <a:cs typeface="+mn-cs"/>
              </a:rPr>
              <a:t>, A., Stein, V., </a:t>
            </a:r>
            <a:r>
              <a:rPr lang="en-GB" sz="1200" kern="1200" dirty="0" err="1">
                <a:solidFill>
                  <a:schemeClr val="tx1"/>
                </a:solidFill>
                <a:effectLst/>
                <a:latin typeface="+mn-lt"/>
                <a:ea typeface="+mn-ea"/>
                <a:cs typeface="+mn-cs"/>
              </a:rPr>
              <a:t>Goldhar</a:t>
            </a:r>
            <a:r>
              <a:rPr lang="en-GB" sz="1200" kern="1200" dirty="0">
                <a:solidFill>
                  <a:schemeClr val="tx1"/>
                </a:solidFill>
                <a:effectLst/>
                <a:latin typeface="+mn-lt"/>
                <a:ea typeface="+mn-ea"/>
                <a:cs typeface="+mn-cs"/>
              </a:rPr>
              <a:t>, J. and Miller, R., (2022). The new era of management and leadership competencies for integrated care. International Journal of Integrated Care, 22(</a:t>
            </a:r>
            <a:r>
              <a:rPr lang="en-GB" sz="1200" kern="1200" dirty="0" err="1">
                <a:solidFill>
                  <a:schemeClr val="tx1"/>
                </a:solidFill>
                <a:effectLst/>
                <a:latin typeface="+mn-lt"/>
                <a:ea typeface="+mn-ea"/>
                <a:cs typeface="+mn-cs"/>
              </a:rPr>
              <a:t>S1</a:t>
            </a:r>
            <a:r>
              <a:rPr lang="en-GB" sz="1200" kern="1200" dirty="0">
                <a:solidFill>
                  <a:schemeClr val="tx1"/>
                </a:solidFill>
                <a:effectLst/>
                <a:latin typeface="+mn-lt"/>
                <a:ea typeface="+mn-ea"/>
                <a:cs typeface="+mn-cs"/>
              </a:rPr>
              <a:t>).</a:t>
            </a:r>
          </a:p>
          <a:p>
            <a:endParaRPr lang="en-GB" dirty="0"/>
          </a:p>
        </p:txBody>
      </p:sp>
      <p:sp>
        <p:nvSpPr>
          <p:cNvPr id="4" name="Slide Number Placeholder 3"/>
          <p:cNvSpPr>
            <a:spLocks noGrp="1"/>
          </p:cNvSpPr>
          <p:nvPr>
            <p:ph type="sldNum" sz="quarter" idx="10"/>
          </p:nvPr>
        </p:nvSpPr>
        <p:spPr/>
        <p:txBody>
          <a:bodyPr/>
          <a:lstStyle/>
          <a:p>
            <a:fld id="{A9126743-F8C1-4080-8D0F-7415DEA8F8DC}" type="slidenum">
              <a:rPr lang="en-GB" smtClean="0"/>
              <a:t>23</a:t>
            </a:fld>
            <a:endParaRPr lang="en-GB"/>
          </a:p>
        </p:txBody>
      </p:sp>
    </p:spTree>
    <p:extLst>
      <p:ext uri="{BB962C8B-B14F-4D97-AF65-F5344CB8AC3E}">
        <p14:creationId xmlns:p14="http://schemas.microsoft.com/office/powerpoint/2010/main" val="59027457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1B00FAF-2A46-4E08-A9BD-A295A2DE500F}" type="datetime1">
              <a:rPr lang="en-GB" smtClean="0"/>
              <a:t>09/07/2025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255346" y="2750337"/>
            <a:ext cx="1171888" cy="1356442"/>
          </a:xfrm>
        </p:spPr>
        <p:txBody>
          <a:bodyPr/>
          <a:lstStyle/>
          <a:p>
            <a:fld id="{AA7CC09C-48CD-4A35-8354-B2652F8F202B}" type="slidenum">
              <a:rPr lang="en-GB" smtClean="0"/>
              <a:t>‹#›</a:t>
            </a:fld>
            <a:endParaRPr lang="en-GB"/>
          </a:p>
        </p:txBody>
      </p:sp>
    </p:spTree>
    <p:extLst>
      <p:ext uri="{BB962C8B-B14F-4D97-AF65-F5344CB8AC3E}">
        <p14:creationId xmlns:p14="http://schemas.microsoft.com/office/powerpoint/2010/main" val="41135132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920D665-0CB3-4125-868B-6739DAA433C3}" type="datetime1">
              <a:rPr lang="en-GB" smtClean="0"/>
              <a:t>09/07/2025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7CC09C-48CD-4A35-8354-B2652F8F202B}" type="slidenum">
              <a:rPr lang="en-GB" smtClean="0"/>
              <a:t>‹#›</a:t>
            </a:fld>
            <a:endParaRPr lang="en-GB"/>
          </a:p>
        </p:txBody>
      </p:sp>
    </p:spTree>
    <p:extLst>
      <p:ext uri="{BB962C8B-B14F-4D97-AF65-F5344CB8AC3E}">
        <p14:creationId xmlns:p14="http://schemas.microsoft.com/office/powerpoint/2010/main" val="2857272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724E0A7-03F0-4A70-B52B-440E9F932134}" type="datetime1">
              <a:rPr lang="en-GB" smtClean="0"/>
              <a:t>09/07/2025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729455" y="2869895"/>
            <a:ext cx="1154151" cy="1090789"/>
          </a:xfrm>
        </p:spPr>
        <p:txBody>
          <a:bodyPr/>
          <a:lstStyle/>
          <a:p>
            <a:fld id="{AA7CC09C-48CD-4A35-8354-B2652F8F202B}" type="slidenum">
              <a:rPr lang="en-GB" smtClean="0"/>
              <a:t>‹#›</a:t>
            </a:fld>
            <a:endParaRPr lang="en-GB"/>
          </a:p>
        </p:txBody>
      </p:sp>
    </p:spTree>
    <p:extLst>
      <p:ext uri="{BB962C8B-B14F-4D97-AF65-F5344CB8AC3E}">
        <p14:creationId xmlns:p14="http://schemas.microsoft.com/office/powerpoint/2010/main" val="40153679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3B251C-910C-42CE-8DCD-55E477624C7A}" type="datetime1">
              <a:rPr lang="en-GB" smtClean="0"/>
              <a:t>09/07/2025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7CC09C-48CD-4A35-8354-B2652F8F202B}" type="slidenum">
              <a:rPr lang="en-GB" smtClean="0"/>
              <a:t>‹#›</a:t>
            </a:fld>
            <a:endParaRPr lang="en-GB"/>
          </a:p>
        </p:txBody>
      </p:sp>
    </p:spTree>
    <p:extLst>
      <p:ext uri="{BB962C8B-B14F-4D97-AF65-F5344CB8AC3E}">
        <p14:creationId xmlns:p14="http://schemas.microsoft.com/office/powerpoint/2010/main" val="835187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0485754-D2F1-4E1F-A352-863F707C9651}" type="datetime1">
              <a:rPr lang="en-GB" smtClean="0"/>
              <a:t>09/07/2025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A7CC09C-48CD-4A35-8354-B2652F8F202B}" type="slidenum">
              <a:rPr lang="en-GB" smtClean="0"/>
              <a:t>‹#›</a:t>
            </a:fld>
            <a:endParaRPr lang="en-GB"/>
          </a:p>
        </p:txBody>
      </p:sp>
    </p:spTree>
    <p:extLst>
      <p:ext uri="{BB962C8B-B14F-4D97-AF65-F5344CB8AC3E}">
        <p14:creationId xmlns:p14="http://schemas.microsoft.com/office/powerpoint/2010/main" val="506517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BD4D94-26DF-4E63-A7A2-71A6472C5C46}" type="datetime1">
              <a:rPr lang="en-GB" smtClean="0"/>
              <a:t>09/07/2025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A7CC09C-48CD-4A35-8354-B2652F8F202B}" type="slidenum">
              <a:rPr lang="en-GB" smtClean="0"/>
              <a:t>‹#›</a:t>
            </a:fld>
            <a:endParaRPr lang="en-GB"/>
          </a:p>
        </p:txBody>
      </p:sp>
    </p:spTree>
    <p:extLst>
      <p:ext uri="{BB962C8B-B14F-4D97-AF65-F5344CB8AC3E}">
        <p14:creationId xmlns:p14="http://schemas.microsoft.com/office/powerpoint/2010/main" val="35690174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D66B7829-186C-41FA-B4D4-6A6CEBA06FA0}" type="datetime1">
              <a:rPr lang="en-GB" smtClean="0"/>
              <a:t>09/07/2025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A7CC09C-48CD-4A35-8354-B2652F8F202B}" type="slidenum">
              <a:rPr lang="en-GB" smtClean="0"/>
              <a:t>‹#›</a:t>
            </a:fld>
            <a:endParaRPr lang="en-GB"/>
          </a:p>
        </p:txBody>
      </p:sp>
    </p:spTree>
    <p:extLst>
      <p:ext uri="{BB962C8B-B14F-4D97-AF65-F5344CB8AC3E}">
        <p14:creationId xmlns:p14="http://schemas.microsoft.com/office/powerpoint/2010/main" val="769301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5F6F8D-C6A1-4161-8A50-E15695D94AB0}" type="datetime1">
              <a:rPr lang="en-GB" smtClean="0"/>
              <a:t>09/07/2025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7CC09C-48CD-4A35-8354-B2652F8F202B}" type="slidenum">
              <a:rPr lang="en-GB" smtClean="0"/>
              <a:t>‹#›</a:t>
            </a:fld>
            <a:endParaRPr lang="en-GB"/>
          </a:p>
        </p:txBody>
      </p:sp>
    </p:spTree>
    <p:extLst>
      <p:ext uri="{BB962C8B-B14F-4D97-AF65-F5344CB8AC3E}">
        <p14:creationId xmlns:p14="http://schemas.microsoft.com/office/powerpoint/2010/main" val="5793730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90A5775-9AA1-49AE-8730-BE5F5669035F}" type="datetime1">
              <a:rPr lang="en-GB" smtClean="0"/>
              <a:t>09/07/2025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7CC09C-48CD-4A35-8354-B2652F8F202B}" type="slidenum">
              <a:rPr lang="en-GB" smtClean="0"/>
              <a:t>‹#›</a:t>
            </a:fld>
            <a:endParaRPr lang="en-GB"/>
          </a:p>
        </p:txBody>
      </p:sp>
    </p:spTree>
    <p:extLst>
      <p:ext uri="{BB962C8B-B14F-4D97-AF65-F5344CB8AC3E}">
        <p14:creationId xmlns:p14="http://schemas.microsoft.com/office/powerpoint/2010/main" val="3817588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16D5FB5-6A11-4D52-B17F-53287594F11D}" type="datetime1">
              <a:rPr lang="en-GB" smtClean="0"/>
              <a:t>09/07/2025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11309"/>
            <a:ext cx="1154151" cy="1090789"/>
          </a:xfrm>
        </p:spPr>
        <p:txBody>
          <a:bodyPr/>
          <a:lstStyle/>
          <a:p>
            <a:fld id="{AA7CC09C-48CD-4A35-8354-B2652F8F202B}" type="slidenum">
              <a:rPr lang="en-GB" smtClean="0"/>
              <a:t>‹#›</a:t>
            </a:fld>
            <a:endParaRPr lang="en-GB"/>
          </a:p>
        </p:txBody>
      </p:sp>
    </p:spTree>
    <p:extLst>
      <p:ext uri="{BB962C8B-B14F-4D97-AF65-F5344CB8AC3E}">
        <p14:creationId xmlns:p14="http://schemas.microsoft.com/office/powerpoint/2010/main" val="1112004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BA82755-764A-43B2-AA90-32184C06D034}" type="datetime1">
              <a:rPr lang="en-GB" smtClean="0"/>
              <a:t>09/07/2025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11615"/>
            <a:ext cx="1154151" cy="1090789"/>
          </a:xfrm>
        </p:spPr>
        <p:txBody>
          <a:bodyPr/>
          <a:lstStyle/>
          <a:p>
            <a:fld id="{AA7CC09C-48CD-4A35-8354-B2652F8F202B}" type="slidenum">
              <a:rPr lang="en-GB" smtClean="0"/>
              <a:t>‹#›</a:t>
            </a:fld>
            <a:endParaRPr lang="en-GB"/>
          </a:p>
        </p:txBody>
      </p:sp>
    </p:spTree>
    <p:extLst>
      <p:ext uri="{BB962C8B-B14F-4D97-AF65-F5344CB8AC3E}">
        <p14:creationId xmlns:p14="http://schemas.microsoft.com/office/powerpoint/2010/main" val="25961062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20B1E33-974C-415B-81F1-FAA13DA20455}" type="datetime1">
              <a:rPr lang="en-GB" smtClean="0"/>
              <a:t>09/07/2025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09925"/>
            <a:ext cx="1154151" cy="1090789"/>
          </a:xfrm>
        </p:spPr>
        <p:txBody>
          <a:bodyPr/>
          <a:lstStyle/>
          <a:p>
            <a:fld id="{AA7CC09C-48CD-4A35-8354-B2652F8F202B}" type="slidenum">
              <a:rPr lang="en-GB" smtClean="0"/>
              <a:t>‹#›</a:t>
            </a:fld>
            <a:endParaRPr lang="en-GB"/>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33381716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1EF063F-5F4B-44BE-9BBB-E812A1155CFA}" type="datetime1">
              <a:rPr lang="en-GB" smtClean="0"/>
              <a:t>09/07/2025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09925"/>
            <a:ext cx="1154151" cy="1090789"/>
          </a:xfrm>
        </p:spPr>
        <p:txBody>
          <a:bodyPr/>
          <a:lstStyle/>
          <a:p>
            <a:fld id="{AA7CC09C-48CD-4A35-8354-B2652F8F202B}" type="slidenum">
              <a:rPr lang="en-GB" smtClean="0"/>
              <a:t>‹#›</a:t>
            </a:fld>
            <a:endParaRPr lang="en-GB"/>
          </a:p>
        </p:txBody>
      </p:sp>
    </p:spTree>
    <p:extLst>
      <p:ext uri="{BB962C8B-B14F-4D97-AF65-F5344CB8AC3E}">
        <p14:creationId xmlns:p14="http://schemas.microsoft.com/office/powerpoint/2010/main" val="28330165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79F5DACF-BA96-43F4-AEEB-19510F8DE4D9}" type="datetime1">
              <a:rPr lang="en-GB" smtClean="0"/>
              <a:t>09/07/2025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A7CC09C-48CD-4A35-8354-B2652F8F202B}" type="slidenum">
              <a:rPr lang="en-GB" smtClean="0"/>
              <a:t>‹#›</a:t>
            </a:fld>
            <a:endParaRPr lang="en-GB"/>
          </a:p>
        </p:txBody>
      </p:sp>
    </p:spTree>
    <p:extLst>
      <p:ext uri="{BB962C8B-B14F-4D97-AF65-F5344CB8AC3E}">
        <p14:creationId xmlns:p14="http://schemas.microsoft.com/office/powerpoint/2010/main" val="33476410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522612A0-8A92-4C58-B4F2-F8B5A847D17A}" type="datetime1">
              <a:rPr lang="en-GB" smtClean="0"/>
              <a:t>09/07/2025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A7CC09C-48CD-4A35-8354-B2652F8F202B}" type="slidenum">
              <a:rPr lang="en-GB" smtClean="0"/>
              <a:t>‹#›</a:t>
            </a:fld>
            <a:endParaRPr lang="en-GB"/>
          </a:p>
        </p:txBody>
      </p:sp>
    </p:spTree>
    <p:extLst>
      <p:ext uri="{BB962C8B-B14F-4D97-AF65-F5344CB8AC3E}">
        <p14:creationId xmlns:p14="http://schemas.microsoft.com/office/powerpoint/2010/main" val="5278783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EADF001-75C7-4364-8F3F-DE2EE7BB1FE3}" type="datetime1">
              <a:rPr lang="en-GB" smtClean="0"/>
              <a:t>09/07/2025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7CC09C-48CD-4A35-8354-B2652F8F202B}" type="slidenum">
              <a:rPr lang="en-GB" smtClean="0"/>
              <a:t>‹#›</a:t>
            </a:fld>
            <a:endParaRPr lang="en-GB"/>
          </a:p>
        </p:txBody>
      </p:sp>
    </p:spTree>
    <p:extLst>
      <p:ext uri="{BB962C8B-B14F-4D97-AF65-F5344CB8AC3E}">
        <p14:creationId xmlns:p14="http://schemas.microsoft.com/office/powerpoint/2010/main" val="29181388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4BF7EA9F-8910-4143-BFF9-EBDF2FF82933}" type="datetime1">
              <a:rPr lang="en-GB" smtClean="0"/>
              <a:t>09/07/2025</a:t>
            </a:fld>
            <a:endParaRPr lang="en-GB"/>
          </a:p>
        </p:txBody>
      </p:sp>
      <p:sp>
        <p:nvSpPr>
          <p:cNvPr id="5" name="Footer Placeholder 4"/>
          <p:cNvSpPr>
            <a:spLocks noGrp="1"/>
          </p:cNvSpPr>
          <p:nvPr>
            <p:ph type="ftr" sz="quarter" idx="11"/>
          </p:nvPr>
        </p:nvSpPr>
        <p:spPr>
          <a:xfrm>
            <a:off x="680321" y="5936188"/>
            <a:ext cx="6126805" cy="365125"/>
          </a:xfrm>
        </p:spPr>
        <p:txBody>
          <a:bodyPr/>
          <a:lstStyle/>
          <a:p>
            <a:endParaRPr lang="en-GB"/>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AA7CC09C-48CD-4A35-8354-B2652F8F202B}" type="slidenum">
              <a:rPr lang="en-GB" smtClean="0"/>
              <a:t>‹#›</a:t>
            </a:fld>
            <a:endParaRPr lang="en-GB"/>
          </a:p>
        </p:txBody>
      </p:sp>
    </p:spTree>
    <p:extLst>
      <p:ext uri="{BB962C8B-B14F-4D97-AF65-F5344CB8AC3E}">
        <p14:creationId xmlns:p14="http://schemas.microsoft.com/office/powerpoint/2010/main" val="35920290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E3FD3F2-872B-44BC-A7CC-3F8364CA4B8E}" type="datetime1">
              <a:rPr lang="en-GB" smtClean="0"/>
              <a:t>09/07/2025</a:t>
            </a:fld>
            <a:endParaRPr lang="en-GB"/>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AA7CC09C-48CD-4A35-8354-B2652F8F202B}" type="slidenum">
              <a:rPr lang="en-GB" smtClean="0"/>
              <a:t>‹#›</a:t>
            </a:fld>
            <a:endParaRPr lang="en-GB"/>
          </a:p>
        </p:txBody>
      </p:sp>
    </p:spTree>
    <p:extLst>
      <p:ext uri="{BB962C8B-B14F-4D97-AF65-F5344CB8AC3E}">
        <p14:creationId xmlns:p14="http://schemas.microsoft.com/office/powerpoint/2010/main" val="1403992884"/>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hf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8544" y="2993017"/>
            <a:ext cx="6484753" cy="1373070"/>
          </a:xfrm>
        </p:spPr>
        <p:txBody>
          <a:bodyPr/>
          <a:lstStyle/>
          <a:p>
            <a:pPr algn="ctr"/>
            <a:r>
              <a:rPr lang="en-GB" sz="1600" dirty="0"/>
              <a:t> </a:t>
            </a:r>
            <a:br>
              <a:rPr lang="en-GB" sz="1600" dirty="0"/>
            </a:br>
            <a:r>
              <a:rPr lang="en-GB" sz="1600" dirty="0" err="1"/>
              <a:t>LCBB6003</a:t>
            </a:r>
            <a:br>
              <a:rPr lang="en-GB" sz="1600" dirty="0"/>
            </a:br>
            <a:r>
              <a:rPr lang="en-GB" sz="1600" dirty="0"/>
              <a:t>Leadership and Management Theory and Practice</a:t>
            </a:r>
            <a:br>
              <a:rPr lang="en-GB" sz="1600" dirty="0"/>
            </a:br>
            <a:r>
              <a:rPr lang="en-GB" sz="1600" dirty="0"/>
              <a:t> </a:t>
            </a:r>
            <a:br>
              <a:rPr lang="en-GB" sz="1600" dirty="0"/>
            </a:br>
            <a:r>
              <a:rPr lang="en-GB" sz="1600" dirty="0"/>
              <a:t>Component 2</a:t>
            </a:r>
            <a:br>
              <a:rPr lang="en-GB" sz="1600" dirty="0"/>
            </a:br>
            <a:r>
              <a:rPr lang="en-GB" sz="1600" dirty="0"/>
              <a:t> </a:t>
            </a:r>
            <a:br>
              <a:rPr lang="en-GB" sz="1600" dirty="0"/>
            </a:br>
            <a:r>
              <a:rPr lang="en-GB" sz="1600" dirty="0"/>
              <a:t>Practical Group Presentation</a:t>
            </a:r>
            <a:br>
              <a:rPr lang="en-GB" sz="1600" dirty="0"/>
            </a:br>
            <a:endParaRPr lang="en-GB" sz="1600" dirty="0"/>
          </a:p>
        </p:txBody>
      </p:sp>
      <p:sp>
        <p:nvSpPr>
          <p:cNvPr id="3" name="Rectangle 2"/>
          <p:cNvSpPr/>
          <p:nvPr/>
        </p:nvSpPr>
        <p:spPr>
          <a:xfrm>
            <a:off x="386860" y="4582229"/>
            <a:ext cx="3774832" cy="2185214"/>
          </a:xfrm>
          <a:prstGeom prst="rect">
            <a:avLst/>
          </a:prstGeom>
        </p:spPr>
        <p:txBody>
          <a:bodyPr wrap="square">
            <a:spAutoFit/>
          </a:bodyPr>
          <a:lstStyle/>
          <a:p>
            <a:pPr algn="ctr"/>
            <a:endParaRPr lang="en-GB" sz="1200" b="1" dirty="0"/>
          </a:p>
          <a:p>
            <a:pPr algn="ctr"/>
            <a:r>
              <a:rPr lang="en-GB" sz="1600" b="1" dirty="0"/>
              <a:t>Group Members</a:t>
            </a:r>
          </a:p>
          <a:p>
            <a:pPr algn="ctr"/>
            <a:endParaRPr lang="en-GB" sz="1200" b="1" dirty="0"/>
          </a:p>
          <a:p>
            <a:r>
              <a:rPr lang="en-GB" sz="1200" b="1" dirty="0"/>
              <a:t>Member 1 : </a:t>
            </a:r>
            <a:r>
              <a:rPr lang="en-GB" sz="1200" b="1" dirty="0" err="1"/>
              <a:t>Viorica</a:t>
            </a:r>
            <a:r>
              <a:rPr lang="en-GB" sz="1200" b="1" dirty="0"/>
              <a:t> </a:t>
            </a:r>
            <a:r>
              <a:rPr lang="en-GB" sz="1200" b="1" dirty="0" err="1"/>
              <a:t>Birloiu</a:t>
            </a:r>
            <a:r>
              <a:rPr lang="en-GB" sz="1200" b="1" dirty="0"/>
              <a:t> </a:t>
            </a:r>
          </a:p>
          <a:p>
            <a:endParaRPr lang="en-GB" sz="1200" dirty="0"/>
          </a:p>
          <a:p>
            <a:r>
              <a:rPr lang="en-GB" sz="1200" b="1" dirty="0"/>
              <a:t>Member 2 : Cristina Solomon </a:t>
            </a:r>
          </a:p>
          <a:p>
            <a:endParaRPr lang="en-GB" sz="1200" dirty="0"/>
          </a:p>
          <a:p>
            <a:r>
              <a:rPr lang="en-GB" sz="1200" b="1" dirty="0"/>
              <a:t>Member 3 : Andrea </a:t>
            </a:r>
            <a:r>
              <a:rPr lang="en-GB" sz="1200" b="1" dirty="0" err="1"/>
              <a:t>Caba</a:t>
            </a:r>
            <a:r>
              <a:rPr lang="en-GB" sz="1200" b="1" dirty="0"/>
              <a:t> </a:t>
            </a:r>
          </a:p>
          <a:p>
            <a:endParaRPr lang="en-GB" sz="1200" dirty="0"/>
          </a:p>
          <a:p>
            <a:r>
              <a:rPr lang="en-GB" sz="1200" b="1" dirty="0"/>
              <a:t>Member 4 : </a:t>
            </a:r>
            <a:r>
              <a:rPr lang="en-GB" sz="1200" b="1"/>
              <a:t>Adriana Dobozi </a:t>
            </a:r>
            <a:br>
              <a:rPr lang="en-GB" sz="1200" dirty="0"/>
            </a:br>
            <a:endParaRPr lang="en-GB" sz="1200" dirty="0"/>
          </a:p>
        </p:txBody>
      </p:sp>
      <p:pic>
        <p:nvPicPr>
          <p:cNvPr id="8" name="Picture 7" descr="A group of people holding a rope&#10;&#10;AI-generated content may be incorrect.">
            <a:extLst>
              <a:ext uri="{FF2B5EF4-FFF2-40B4-BE49-F238E27FC236}">
                <a16:creationId xmlns:a16="http://schemas.microsoft.com/office/drawing/2014/main" id="{BE82A5C0-CF8B-CA56-7629-C999C0A108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61227" y="1626243"/>
            <a:ext cx="6243913" cy="3287210"/>
          </a:xfrm>
          <a:prstGeom prst="rect">
            <a:avLst/>
          </a:prstGeom>
        </p:spPr>
      </p:pic>
      <p:sp>
        <p:nvSpPr>
          <p:cNvPr id="6" name="Slide Number Placeholder 5">
            <a:extLst>
              <a:ext uri="{FF2B5EF4-FFF2-40B4-BE49-F238E27FC236}">
                <a16:creationId xmlns:a16="http://schemas.microsoft.com/office/drawing/2014/main" id="{C6DF2742-6D49-D96B-7C58-E532D5326F97}"/>
              </a:ext>
            </a:extLst>
          </p:cNvPr>
          <p:cNvSpPr>
            <a:spLocks noGrp="1"/>
          </p:cNvSpPr>
          <p:nvPr>
            <p:ph type="sldNum" sz="quarter" idx="12"/>
          </p:nvPr>
        </p:nvSpPr>
        <p:spPr/>
        <p:txBody>
          <a:bodyPr/>
          <a:lstStyle/>
          <a:p>
            <a:fld id="{AA7CC09C-48CD-4A35-8354-B2652F8F202B}" type="slidenum">
              <a:rPr lang="en-GB" smtClean="0"/>
              <a:t>1</a:t>
            </a:fld>
            <a:endParaRPr lang="en-GB"/>
          </a:p>
        </p:txBody>
      </p:sp>
    </p:spTree>
    <p:extLst>
      <p:ext uri="{BB962C8B-B14F-4D97-AF65-F5344CB8AC3E}">
        <p14:creationId xmlns:p14="http://schemas.microsoft.com/office/powerpoint/2010/main" val="29688907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wipe(down)">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 calcmode="lin" valueType="num">
                                      <p:cBhvr additive="base">
                                        <p:cTn id="2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7" end="7"/>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 calcmode="lin" valueType="num">
                                      <p:cBhvr additive="base">
                                        <p:cTn id="3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Table of Contents</a:t>
            </a:r>
            <a:endParaRPr lang="en-GB" dirty="0"/>
          </a:p>
        </p:txBody>
      </p:sp>
      <p:sp>
        <p:nvSpPr>
          <p:cNvPr id="3" name="Content Placeholder 2"/>
          <p:cNvSpPr>
            <a:spLocks noGrp="1"/>
          </p:cNvSpPr>
          <p:nvPr>
            <p:ph idx="1"/>
          </p:nvPr>
        </p:nvSpPr>
        <p:spPr>
          <a:xfrm>
            <a:off x="680321" y="2336873"/>
            <a:ext cx="9613861" cy="4214052"/>
          </a:xfrm>
        </p:spPr>
        <p:txBody>
          <a:bodyPr>
            <a:noAutofit/>
          </a:bodyPr>
          <a:lstStyle/>
          <a:p>
            <a:pPr marL="0" algn="just">
              <a:lnSpc>
                <a:spcPct val="100000"/>
              </a:lnSpc>
              <a:spcBef>
                <a:spcPts val="0"/>
              </a:spcBef>
            </a:pPr>
            <a:r>
              <a:rPr lang="en-GB" sz="1400" dirty="0"/>
              <a:t>Introduction	</a:t>
            </a:r>
          </a:p>
          <a:p>
            <a:pPr marL="0" algn="just">
              <a:lnSpc>
                <a:spcPct val="100000"/>
              </a:lnSpc>
              <a:spcBef>
                <a:spcPts val="0"/>
              </a:spcBef>
            </a:pPr>
            <a:r>
              <a:rPr lang="en-GB" sz="1400" dirty="0"/>
              <a:t>The present context of Leadership	</a:t>
            </a:r>
          </a:p>
          <a:p>
            <a:pPr marL="0" algn="just">
              <a:lnSpc>
                <a:spcPct val="100000"/>
              </a:lnSpc>
              <a:spcBef>
                <a:spcPts val="0"/>
              </a:spcBef>
            </a:pPr>
            <a:r>
              <a:rPr lang="en-GB" sz="1400" dirty="0"/>
              <a:t>Scenario &amp; Quote	</a:t>
            </a:r>
          </a:p>
          <a:p>
            <a:pPr marL="0" algn="just">
              <a:lnSpc>
                <a:spcPct val="100000"/>
              </a:lnSpc>
              <a:spcBef>
                <a:spcPts val="0"/>
              </a:spcBef>
            </a:pPr>
            <a:r>
              <a:rPr lang="en-GB" sz="1400" dirty="0"/>
              <a:t>What is Emotional Intelligence?	</a:t>
            </a:r>
          </a:p>
          <a:p>
            <a:pPr marL="0" algn="just">
              <a:lnSpc>
                <a:spcPct val="100000"/>
              </a:lnSpc>
              <a:spcBef>
                <a:spcPts val="0"/>
              </a:spcBef>
            </a:pPr>
            <a:r>
              <a:rPr lang="en-GB" sz="1400" dirty="0"/>
              <a:t>Goleman’s </a:t>
            </a:r>
            <a:r>
              <a:rPr lang="en-GB" sz="1400" dirty="0" err="1"/>
              <a:t>EI</a:t>
            </a:r>
            <a:r>
              <a:rPr lang="en-GB" sz="1400" dirty="0"/>
              <a:t> Model	</a:t>
            </a:r>
          </a:p>
          <a:p>
            <a:pPr marL="0" algn="just">
              <a:lnSpc>
                <a:spcPct val="100000"/>
              </a:lnSpc>
              <a:spcBef>
                <a:spcPts val="0"/>
              </a:spcBef>
            </a:pPr>
            <a:r>
              <a:rPr lang="en-GB" sz="1400" dirty="0"/>
              <a:t>Why </a:t>
            </a:r>
            <a:r>
              <a:rPr lang="en-GB" sz="1400" dirty="0" err="1"/>
              <a:t>EI</a:t>
            </a:r>
            <a:r>
              <a:rPr lang="en-GB" sz="1400" dirty="0"/>
              <a:t> Matters in Leadership	</a:t>
            </a:r>
          </a:p>
          <a:p>
            <a:pPr marL="0" algn="just">
              <a:lnSpc>
                <a:spcPct val="100000"/>
              </a:lnSpc>
              <a:spcBef>
                <a:spcPts val="0"/>
              </a:spcBef>
            </a:pPr>
            <a:r>
              <a:rPr lang="en-GB" sz="1400" dirty="0"/>
              <a:t>Strengths and Limitations of </a:t>
            </a:r>
            <a:r>
              <a:rPr lang="en-GB" sz="1400" dirty="0" err="1"/>
              <a:t>EI</a:t>
            </a:r>
            <a:r>
              <a:rPr lang="en-GB" sz="1400" dirty="0"/>
              <a:t>	</a:t>
            </a:r>
          </a:p>
          <a:p>
            <a:pPr marL="0" algn="just">
              <a:lnSpc>
                <a:spcPct val="100000"/>
              </a:lnSpc>
              <a:spcBef>
                <a:spcPts val="0"/>
              </a:spcBef>
            </a:pPr>
            <a:r>
              <a:rPr lang="en-GB" sz="1400" dirty="0"/>
              <a:t>What is Cultural Intelligence?	</a:t>
            </a:r>
          </a:p>
          <a:p>
            <a:pPr marL="0" algn="just">
              <a:lnSpc>
                <a:spcPct val="100000"/>
              </a:lnSpc>
              <a:spcBef>
                <a:spcPts val="0"/>
              </a:spcBef>
            </a:pPr>
            <a:r>
              <a:rPr lang="en-GB" sz="1400" dirty="0" err="1"/>
              <a:t>Earley</a:t>
            </a:r>
            <a:r>
              <a:rPr lang="en-GB" sz="1400" dirty="0"/>
              <a:t> &amp; </a:t>
            </a:r>
            <a:r>
              <a:rPr lang="en-GB" sz="1400" dirty="0" err="1"/>
              <a:t>Ang’s</a:t>
            </a:r>
            <a:r>
              <a:rPr lang="en-GB" sz="1400" dirty="0"/>
              <a:t> </a:t>
            </a:r>
            <a:r>
              <a:rPr lang="en-GB" sz="1400" dirty="0" err="1"/>
              <a:t>CQ</a:t>
            </a:r>
            <a:r>
              <a:rPr lang="en-GB" sz="1400" dirty="0"/>
              <a:t> Model	</a:t>
            </a:r>
          </a:p>
          <a:p>
            <a:pPr marL="0" algn="just">
              <a:lnSpc>
                <a:spcPct val="100000"/>
              </a:lnSpc>
              <a:spcBef>
                <a:spcPts val="0"/>
              </a:spcBef>
            </a:pPr>
            <a:r>
              <a:rPr lang="en-GB" sz="1400" dirty="0"/>
              <a:t>Why </a:t>
            </a:r>
            <a:r>
              <a:rPr lang="en-GB" sz="1400" dirty="0" err="1"/>
              <a:t>CQ</a:t>
            </a:r>
            <a:r>
              <a:rPr lang="en-GB" sz="1400" dirty="0"/>
              <a:t> Matters in Leadership	</a:t>
            </a:r>
          </a:p>
          <a:p>
            <a:pPr marL="0" algn="just">
              <a:lnSpc>
                <a:spcPct val="100000"/>
              </a:lnSpc>
              <a:spcBef>
                <a:spcPts val="0"/>
              </a:spcBef>
            </a:pPr>
            <a:r>
              <a:rPr lang="en-GB" sz="1400" dirty="0"/>
              <a:t>Strengths and Limitations of </a:t>
            </a:r>
            <a:r>
              <a:rPr lang="en-GB" sz="1400" dirty="0" err="1"/>
              <a:t>CQ</a:t>
            </a:r>
            <a:r>
              <a:rPr lang="en-GB" sz="1400" dirty="0"/>
              <a:t>	</a:t>
            </a:r>
          </a:p>
          <a:p>
            <a:pPr marL="0" algn="just">
              <a:lnSpc>
                <a:spcPct val="100000"/>
              </a:lnSpc>
              <a:spcBef>
                <a:spcPts val="0"/>
              </a:spcBef>
            </a:pPr>
            <a:r>
              <a:rPr lang="en-GB" sz="1400" dirty="0" err="1"/>
              <a:t>EI</a:t>
            </a:r>
            <a:r>
              <a:rPr lang="en-GB" sz="1400" dirty="0"/>
              <a:t> + </a:t>
            </a:r>
            <a:r>
              <a:rPr lang="en-GB" sz="1400" dirty="0" err="1"/>
              <a:t>CQ</a:t>
            </a:r>
            <a:r>
              <a:rPr lang="en-GB" sz="1400" dirty="0"/>
              <a:t> = Holistic Leadership	</a:t>
            </a:r>
          </a:p>
          <a:p>
            <a:pPr marL="0" algn="just">
              <a:lnSpc>
                <a:spcPct val="100000"/>
              </a:lnSpc>
              <a:spcBef>
                <a:spcPts val="0"/>
              </a:spcBef>
            </a:pPr>
            <a:r>
              <a:rPr lang="en-GB" sz="1400" dirty="0"/>
              <a:t>Traditional vs Horizontal Leadership	</a:t>
            </a:r>
          </a:p>
          <a:p>
            <a:pPr marL="0" algn="just">
              <a:lnSpc>
                <a:spcPct val="100000"/>
              </a:lnSpc>
              <a:spcBef>
                <a:spcPts val="0"/>
              </a:spcBef>
            </a:pPr>
            <a:r>
              <a:rPr lang="en-GB" sz="1400" dirty="0"/>
              <a:t>Case Study 1: Satya Nadella (Microsoft)	</a:t>
            </a:r>
          </a:p>
          <a:p>
            <a:pPr marL="0" algn="just">
              <a:lnSpc>
                <a:spcPct val="100000"/>
              </a:lnSpc>
              <a:spcBef>
                <a:spcPts val="0"/>
              </a:spcBef>
            </a:pPr>
            <a:r>
              <a:rPr lang="en-GB" sz="1400" dirty="0"/>
              <a:t>Case Study 2: </a:t>
            </a:r>
            <a:r>
              <a:rPr lang="en-GB" sz="1400" dirty="0" err="1"/>
              <a:t>Indra</a:t>
            </a:r>
            <a:r>
              <a:rPr lang="en-GB" sz="1400" dirty="0"/>
              <a:t> </a:t>
            </a:r>
            <a:r>
              <a:rPr lang="en-GB" sz="1400" dirty="0" err="1"/>
              <a:t>Nooyi</a:t>
            </a:r>
            <a:r>
              <a:rPr lang="en-GB" sz="1400" dirty="0"/>
              <a:t> (PepsiCo)	</a:t>
            </a:r>
          </a:p>
          <a:p>
            <a:pPr marL="0" algn="just">
              <a:lnSpc>
                <a:spcPct val="100000"/>
              </a:lnSpc>
              <a:spcBef>
                <a:spcPts val="0"/>
              </a:spcBef>
            </a:pPr>
            <a:r>
              <a:rPr lang="en-GB" sz="1400" dirty="0"/>
              <a:t>Case Study 3: Howard Schultz (Starbucks)	</a:t>
            </a:r>
          </a:p>
          <a:p>
            <a:pPr marL="0" algn="just">
              <a:lnSpc>
                <a:spcPct val="100000"/>
              </a:lnSpc>
              <a:spcBef>
                <a:spcPts val="0"/>
              </a:spcBef>
            </a:pPr>
            <a:r>
              <a:rPr lang="en-GB" sz="1400" dirty="0"/>
              <a:t>Case Study 4: Paul </a:t>
            </a:r>
            <a:r>
              <a:rPr lang="en-GB" sz="1400" dirty="0" err="1"/>
              <a:t>Polman</a:t>
            </a:r>
            <a:r>
              <a:rPr lang="en-GB" sz="1400" dirty="0"/>
              <a:t> (Unilever)	</a:t>
            </a:r>
          </a:p>
          <a:p>
            <a:pPr marL="0" algn="just">
              <a:lnSpc>
                <a:spcPct val="100000"/>
              </a:lnSpc>
              <a:spcBef>
                <a:spcPts val="0"/>
              </a:spcBef>
            </a:pPr>
            <a:r>
              <a:rPr lang="en-GB" sz="1400" dirty="0"/>
              <a:t>Challenges in Applying </a:t>
            </a:r>
            <a:r>
              <a:rPr lang="en-GB" sz="1400" dirty="0" err="1"/>
              <a:t>EI</a:t>
            </a:r>
            <a:r>
              <a:rPr lang="en-GB" sz="1400" dirty="0"/>
              <a:t> and </a:t>
            </a:r>
            <a:r>
              <a:rPr lang="en-GB" sz="1400" dirty="0" err="1"/>
              <a:t>CQSlide</a:t>
            </a:r>
            <a:r>
              <a:rPr lang="en-GB" sz="1400" dirty="0"/>
              <a:t> textual content:	</a:t>
            </a:r>
          </a:p>
          <a:p>
            <a:pPr marL="0" algn="just">
              <a:lnSpc>
                <a:spcPct val="100000"/>
              </a:lnSpc>
              <a:spcBef>
                <a:spcPts val="0"/>
              </a:spcBef>
            </a:pPr>
            <a:r>
              <a:rPr lang="en-GB" sz="1400" dirty="0"/>
              <a:t>Opportunities in Global Leadership	</a:t>
            </a:r>
          </a:p>
          <a:p>
            <a:pPr marL="0" algn="just">
              <a:lnSpc>
                <a:spcPct val="100000"/>
              </a:lnSpc>
              <a:spcBef>
                <a:spcPts val="0"/>
              </a:spcBef>
            </a:pPr>
            <a:r>
              <a:rPr lang="en-GB" sz="1400" dirty="0"/>
              <a:t>Conclusion	</a:t>
            </a:r>
          </a:p>
          <a:p>
            <a:pPr marL="0" algn="just">
              <a:lnSpc>
                <a:spcPct val="100000"/>
              </a:lnSpc>
              <a:spcBef>
                <a:spcPts val="0"/>
              </a:spcBef>
            </a:pPr>
            <a:r>
              <a:rPr lang="en-GB" sz="1400" dirty="0"/>
              <a:t>References</a:t>
            </a:r>
          </a:p>
          <a:p>
            <a:pPr marL="0" algn="just">
              <a:lnSpc>
                <a:spcPct val="100000"/>
              </a:lnSpc>
              <a:spcBef>
                <a:spcPts val="0"/>
              </a:spcBef>
            </a:pPr>
            <a:endParaRPr lang="en-GB" sz="1400" dirty="0"/>
          </a:p>
          <a:p>
            <a:pPr marL="0" algn="just">
              <a:lnSpc>
                <a:spcPct val="100000"/>
              </a:lnSpc>
              <a:spcBef>
                <a:spcPts val="0"/>
              </a:spcBef>
            </a:pPr>
            <a:endParaRPr lang="en-GB" sz="1400" dirty="0"/>
          </a:p>
        </p:txBody>
      </p:sp>
      <p:sp>
        <p:nvSpPr>
          <p:cNvPr id="4" name="Slide Number Placeholder 3">
            <a:extLst>
              <a:ext uri="{FF2B5EF4-FFF2-40B4-BE49-F238E27FC236}">
                <a16:creationId xmlns:a16="http://schemas.microsoft.com/office/drawing/2014/main" id="{1A07908E-4D08-8CB0-3149-B27EC0D03CAA}"/>
              </a:ext>
            </a:extLst>
          </p:cNvPr>
          <p:cNvSpPr>
            <a:spLocks noGrp="1"/>
          </p:cNvSpPr>
          <p:nvPr>
            <p:ph type="sldNum" sz="quarter" idx="12"/>
          </p:nvPr>
        </p:nvSpPr>
        <p:spPr/>
        <p:txBody>
          <a:bodyPr/>
          <a:lstStyle/>
          <a:p>
            <a:fld id="{AA7CC09C-48CD-4A35-8354-B2652F8F202B}" type="slidenum">
              <a:rPr lang="en-GB" smtClean="0"/>
              <a:t>2</a:t>
            </a:fld>
            <a:endParaRPr lang="en-GB"/>
          </a:p>
        </p:txBody>
      </p:sp>
    </p:spTree>
    <p:extLst>
      <p:ext uri="{BB962C8B-B14F-4D97-AF65-F5344CB8AC3E}">
        <p14:creationId xmlns:p14="http://schemas.microsoft.com/office/powerpoint/2010/main" val="296453982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down)">
                                      <p:cBhvr>
                                        <p:cTn id="25" dur="500"/>
                                        <p:tgtEl>
                                          <p:spTgt spid="3">
                                            <p:txEl>
                                              <p:pRg st="6" end="6"/>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down)">
                                      <p:cBhvr>
                                        <p:cTn id="28" dur="500"/>
                                        <p:tgtEl>
                                          <p:spTgt spid="3">
                                            <p:txEl>
                                              <p:pRg st="7" end="7"/>
                                            </p:txEl>
                                          </p:spTgt>
                                        </p:tgtEl>
                                      </p:cBhvr>
                                    </p:animEffect>
                                  </p:childTnLst>
                                </p:cTn>
                              </p:par>
                              <p:par>
                                <p:cTn id="29" presetID="22" presetClass="entr" presetSubtype="4"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wipe(down)">
                                      <p:cBhvr>
                                        <p:cTn id="31" dur="500"/>
                                        <p:tgtEl>
                                          <p:spTgt spid="3">
                                            <p:txEl>
                                              <p:pRg st="8" end="8"/>
                                            </p:txEl>
                                          </p:spTgt>
                                        </p:tgtEl>
                                      </p:cBhvr>
                                    </p:animEffect>
                                  </p:childTnLst>
                                </p:cTn>
                              </p:par>
                              <p:par>
                                <p:cTn id="32" presetID="22" presetClass="entr" presetSubtype="4" fill="hold" nodeType="with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animEffect transition="in" filter="wipe(down)">
                                      <p:cBhvr>
                                        <p:cTn id="34" dur="500"/>
                                        <p:tgtEl>
                                          <p:spTgt spid="3">
                                            <p:txEl>
                                              <p:pRg st="9" end="9"/>
                                            </p:txEl>
                                          </p:spTgt>
                                        </p:tgtEl>
                                      </p:cBhvr>
                                    </p:animEffect>
                                  </p:childTnLst>
                                </p:cTn>
                              </p:par>
                              <p:par>
                                <p:cTn id="35" presetID="22" presetClass="entr" presetSubtype="4" fill="hold" nodeType="with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animEffect transition="in" filter="wipe(down)">
                                      <p:cBhvr>
                                        <p:cTn id="37" dur="500"/>
                                        <p:tgtEl>
                                          <p:spTgt spid="3">
                                            <p:txEl>
                                              <p:pRg st="10" end="10"/>
                                            </p:txEl>
                                          </p:spTgt>
                                        </p:tgtEl>
                                      </p:cBhvr>
                                    </p:animEffect>
                                  </p:childTnLst>
                                </p:cTn>
                              </p:par>
                              <p:par>
                                <p:cTn id="38" presetID="22" presetClass="entr" presetSubtype="4" fill="hold" nodeType="withEffect">
                                  <p:stCondLst>
                                    <p:cond delay="0"/>
                                  </p:stCondLst>
                                  <p:childTnLst>
                                    <p:set>
                                      <p:cBhvr>
                                        <p:cTn id="39" dur="1" fill="hold">
                                          <p:stCondLst>
                                            <p:cond delay="0"/>
                                          </p:stCondLst>
                                        </p:cTn>
                                        <p:tgtEl>
                                          <p:spTgt spid="3">
                                            <p:txEl>
                                              <p:pRg st="11" end="11"/>
                                            </p:txEl>
                                          </p:spTgt>
                                        </p:tgtEl>
                                        <p:attrNameLst>
                                          <p:attrName>style.visibility</p:attrName>
                                        </p:attrNameLst>
                                      </p:cBhvr>
                                      <p:to>
                                        <p:strVal val="visible"/>
                                      </p:to>
                                    </p:set>
                                    <p:animEffect transition="in" filter="wipe(down)">
                                      <p:cBhvr>
                                        <p:cTn id="40" dur="500"/>
                                        <p:tgtEl>
                                          <p:spTgt spid="3">
                                            <p:txEl>
                                              <p:pRg st="11" end="11"/>
                                            </p:txEl>
                                          </p:spTgt>
                                        </p:tgtEl>
                                      </p:cBhvr>
                                    </p:animEffect>
                                  </p:childTnLst>
                                </p:cTn>
                              </p:par>
                              <p:par>
                                <p:cTn id="41" presetID="22" presetClass="entr" presetSubtype="4" fill="hold" nodeType="withEffect">
                                  <p:stCondLst>
                                    <p:cond delay="0"/>
                                  </p:stCondLst>
                                  <p:childTnLst>
                                    <p:set>
                                      <p:cBhvr>
                                        <p:cTn id="42" dur="1" fill="hold">
                                          <p:stCondLst>
                                            <p:cond delay="0"/>
                                          </p:stCondLst>
                                        </p:cTn>
                                        <p:tgtEl>
                                          <p:spTgt spid="3">
                                            <p:txEl>
                                              <p:pRg st="12" end="12"/>
                                            </p:txEl>
                                          </p:spTgt>
                                        </p:tgtEl>
                                        <p:attrNameLst>
                                          <p:attrName>style.visibility</p:attrName>
                                        </p:attrNameLst>
                                      </p:cBhvr>
                                      <p:to>
                                        <p:strVal val="visible"/>
                                      </p:to>
                                    </p:set>
                                    <p:animEffect transition="in" filter="wipe(down)">
                                      <p:cBhvr>
                                        <p:cTn id="43" dur="500"/>
                                        <p:tgtEl>
                                          <p:spTgt spid="3">
                                            <p:txEl>
                                              <p:pRg st="12" end="12"/>
                                            </p:txEl>
                                          </p:spTgt>
                                        </p:tgtEl>
                                      </p:cBhvr>
                                    </p:animEffect>
                                  </p:childTnLst>
                                </p:cTn>
                              </p:par>
                              <p:par>
                                <p:cTn id="44" presetID="22" presetClass="entr" presetSubtype="4" fill="hold" nodeType="withEffect">
                                  <p:stCondLst>
                                    <p:cond delay="0"/>
                                  </p:stCondLst>
                                  <p:childTnLst>
                                    <p:set>
                                      <p:cBhvr>
                                        <p:cTn id="45" dur="1" fill="hold">
                                          <p:stCondLst>
                                            <p:cond delay="0"/>
                                          </p:stCondLst>
                                        </p:cTn>
                                        <p:tgtEl>
                                          <p:spTgt spid="3">
                                            <p:txEl>
                                              <p:pRg st="13" end="13"/>
                                            </p:txEl>
                                          </p:spTgt>
                                        </p:tgtEl>
                                        <p:attrNameLst>
                                          <p:attrName>style.visibility</p:attrName>
                                        </p:attrNameLst>
                                      </p:cBhvr>
                                      <p:to>
                                        <p:strVal val="visible"/>
                                      </p:to>
                                    </p:set>
                                    <p:animEffect transition="in" filter="wipe(down)">
                                      <p:cBhvr>
                                        <p:cTn id="46" dur="500"/>
                                        <p:tgtEl>
                                          <p:spTgt spid="3">
                                            <p:txEl>
                                              <p:pRg st="13" end="13"/>
                                            </p:txEl>
                                          </p:spTgt>
                                        </p:tgtEl>
                                      </p:cBhvr>
                                    </p:animEffect>
                                  </p:childTnLst>
                                </p:cTn>
                              </p:par>
                              <p:par>
                                <p:cTn id="47" presetID="22" presetClass="entr" presetSubtype="4" fill="hold" nodeType="withEffect">
                                  <p:stCondLst>
                                    <p:cond delay="0"/>
                                  </p:stCondLst>
                                  <p:childTnLst>
                                    <p:set>
                                      <p:cBhvr>
                                        <p:cTn id="48" dur="1" fill="hold">
                                          <p:stCondLst>
                                            <p:cond delay="0"/>
                                          </p:stCondLst>
                                        </p:cTn>
                                        <p:tgtEl>
                                          <p:spTgt spid="3">
                                            <p:txEl>
                                              <p:pRg st="14" end="14"/>
                                            </p:txEl>
                                          </p:spTgt>
                                        </p:tgtEl>
                                        <p:attrNameLst>
                                          <p:attrName>style.visibility</p:attrName>
                                        </p:attrNameLst>
                                      </p:cBhvr>
                                      <p:to>
                                        <p:strVal val="visible"/>
                                      </p:to>
                                    </p:set>
                                    <p:animEffect transition="in" filter="wipe(down)">
                                      <p:cBhvr>
                                        <p:cTn id="49" dur="500"/>
                                        <p:tgtEl>
                                          <p:spTgt spid="3">
                                            <p:txEl>
                                              <p:pRg st="14" end="14"/>
                                            </p:txEl>
                                          </p:spTgt>
                                        </p:tgtEl>
                                      </p:cBhvr>
                                    </p:animEffect>
                                  </p:childTnLst>
                                </p:cTn>
                              </p:par>
                              <p:par>
                                <p:cTn id="50" presetID="22" presetClass="entr" presetSubtype="4" fill="hold" nodeType="withEffect">
                                  <p:stCondLst>
                                    <p:cond delay="0"/>
                                  </p:stCondLst>
                                  <p:childTnLst>
                                    <p:set>
                                      <p:cBhvr>
                                        <p:cTn id="51" dur="1" fill="hold">
                                          <p:stCondLst>
                                            <p:cond delay="0"/>
                                          </p:stCondLst>
                                        </p:cTn>
                                        <p:tgtEl>
                                          <p:spTgt spid="3">
                                            <p:txEl>
                                              <p:pRg st="15" end="15"/>
                                            </p:txEl>
                                          </p:spTgt>
                                        </p:tgtEl>
                                        <p:attrNameLst>
                                          <p:attrName>style.visibility</p:attrName>
                                        </p:attrNameLst>
                                      </p:cBhvr>
                                      <p:to>
                                        <p:strVal val="visible"/>
                                      </p:to>
                                    </p:set>
                                    <p:animEffect transition="in" filter="wipe(down)">
                                      <p:cBhvr>
                                        <p:cTn id="52" dur="500"/>
                                        <p:tgtEl>
                                          <p:spTgt spid="3">
                                            <p:txEl>
                                              <p:pRg st="15" end="15"/>
                                            </p:txEl>
                                          </p:spTgt>
                                        </p:tgtEl>
                                      </p:cBhvr>
                                    </p:animEffect>
                                  </p:childTnLst>
                                </p:cTn>
                              </p:par>
                              <p:par>
                                <p:cTn id="53" presetID="22" presetClass="entr" presetSubtype="4" fill="hold" nodeType="withEffect">
                                  <p:stCondLst>
                                    <p:cond delay="0"/>
                                  </p:stCondLst>
                                  <p:childTnLst>
                                    <p:set>
                                      <p:cBhvr>
                                        <p:cTn id="54" dur="1" fill="hold">
                                          <p:stCondLst>
                                            <p:cond delay="0"/>
                                          </p:stCondLst>
                                        </p:cTn>
                                        <p:tgtEl>
                                          <p:spTgt spid="3">
                                            <p:txEl>
                                              <p:pRg st="16" end="16"/>
                                            </p:txEl>
                                          </p:spTgt>
                                        </p:tgtEl>
                                        <p:attrNameLst>
                                          <p:attrName>style.visibility</p:attrName>
                                        </p:attrNameLst>
                                      </p:cBhvr>
                                      <p:to>
                                        <p:strVal val="visible"/>
                                      </p:to>
                                    </p:set>
                                    <p:animEffect transition="in" filter="wipe(down)">
                                      <p:cBhvr>
                                        <p:cTn id="55" dur="500"/>
                                        <p:tgtEl>
                                          <p:spTgt spid="3">
                                            <p:txEl>
                                              <p:pRg st="16" end="16"/>
                                            </p:txEl>
                                          </p:spTgt>
                                        </p:tgtEl>
                                      </p:cBhvr>
                                    </p:animEffect>
                                  </p:childTnLst>
                                </p:cTn>
                              </p:par>
                              <p:par>
                                <p:cTn id="56" presetID="22" presetClass="entr" presetSubtype="4" fill="hold" nodeType="withEffect">
                                  <p:stCondLst>
                                    <p:cond delay="0"/>
                                  </p:stCondLst>
                                  <p:childTnLst>
                                    <p:set>
                                      <p:cBhvr>
                                        <p:cTn id="57" dur="1" fill="hold">
                                          <p:stCondLst>
                                            <p:cond delay="0"/>
                                          </p:stCondLst>
                                        </p:cTn>
                                        <p:tgtEl>
                                          <p:spTgt spid="3">
                                            <p:txEl>
                                              <p:pRg st="17" end="17"/>
                                            </p:txEl>
                                          </p:spTgt>
                                        </p:tgtEl>
                                        <p:attrNameLst>
                                          <p:attrName>style.visibility</p:attrName>
                                        </p:attrNameLst>
                                      </p:cBhvr>
                                      <p:to>
                                        <p:strVal val="visible"/>
                                      </p:to>
                                    </p:set>
                                    <p:animEffect transition="in" filter="wipe(down)">
                                      <p:cBhvr>
                                        <p:cTn id="58" dur="500"/>
                                        <p:tgtEl>
                                          <p:spTgt spid="3">
                                            <p:txEl>
                                              <p:pRg st="17" end="17"/>
                                            </p:txEl>
                                          </p:spTgt>
                                        </p:tgtEl>
                                      </p:cBhvr>
                                    </p:animEffect>
                                  </p:childTnLst>
                                </p:cTn>
                              </p:par>
                              <p:par>
                                <p:cTn id="59" presetID="22" presetClass="entr" presetSubtype="4" fill="hold" nodeType="withEffect">
                                  <p:stCondLst>
                                    <p:cond delay="0"/>
                                  </p:stCondLst>
                                  <p:childTnLst>
                                    <p:set>
                                      <p:cBhvr>
                                        <p:cTn id="60" dur="1" fill="hold">
                                          <p:stCondLst>
                                            <p:cond delay="0"/>
                                          </p:stCondLst>
                                        </p:cTn>
                                        <p:tgtEl>
                                          <p:spTgt spid="3">
                                            <p:txEl>
                                              <p:pRg st="18" end="18"/>
                                            </p:txEl>
                                          </p:spTgt>
                                        </p:tgtEl>
                                        <p:attrNameLst>
                                          <p:attrName>style.visibility</p:attrName>
                                        </p:attrNameLst>
                                      </p:cBhvr>
                                      <p:to>
                                        <p:strVal val="visible"/>
                                      </p:to>
                                    </p:set>
                                    <p:animEffect transition="in" filter="wipe(down)">
                                      <p:cBhvr>
                                        <p:cTn id="61" dur="500"/>
                                        <p:tgtEl>
                                          <p:spTgt spid="3">
                                            <p:txEl>
                                              <p:pRg st="18" end="18"/>
                                            </p:txEl>
                                          </p:spTgt>
                                        </p:tgtEl>
                                      </p:cBhvr>
                                    </p:animEffect>
                                  </p:childTnLst>
                                </p:cTn>
                              </p:par>
                              <p:par>
                                <p:cTn id="62" presetID="22" presetClass="entr" presetSubtype="4" fill="hold" nodeType="withEffect">
                                  <p:stCondLst>
                                    <p:cond delay="0"/>
                                  </p:stCondLst>
                                  <p:childTnLst>
                                    <p:set>
                                      <p:cBhvr>
                                        <p:cTn id="63" dur="1" fill="hold">
                                          <p:stCondLst>
                                            <p:cond delay="0"/>
                                          </p:stCondLst>
                                        </p:cTn>
                                        <p:tgtEl>
                                          <p:spTgt spid="3">
                                            <p:txEl>
                                              <p:pRg st="19" end="19"/>
                                            </p:txEl>
                                          </p:spTgt>
                                        </p:tgtEl>
                                        <p:attrNameLst>
                                          <p:attrName>style.visibility</p:attrName>
                                        </p:attrNameLst>
                                      </p:cBhvr>
                                      <p:to>
                                        <p:strVal val="visible"/>
                                      </p:to>
                                    </p:set>
                                    <p:animEffect transition="in" filter="wipe(down)">
                                      <p:cBhvr>
                                        <p:cTn id="64" dur="500"/>
                                        <p:tgtEl>
                                          <p:spTgt spid="3">
                                            <p:txEl>
                                              <p:pRg st="19" end="19"/>
                                            </p:txEl>
                                          </p:spTgt>
                                        </p:tgtEl>
                                      </p:cBhvr>
                                    </p:animEffect>
                                  </p:childTnLst>
                                </p:cTn>
                              </p:par>
                              <p:par>
                                <p:cTn id="65" presetID="22" presetClass="entr" presetSubtype="4" fill="hold" nodeType="withEffect">
                                  <p:stCondLst>
                                    <p:cond delay="0"/>
                                  </p:stCondLst>
                                  <p:childTnLst>
                                    <p:set>
                                      <p:cBhvr>
                                        <p:cTn id="66" dur="1" fill="hold">
                                          <p:stCondLst>
                                            <p:cond delay="0"/>
                                          </p:stCondLst>
                                        </p:cTn>
                                        <p:tgtEl>
                                          <p:spTgt spid="3">
                                            <p:txEl>
                                              <p:pRg st="20" end="20"/>
                                            </p:txEl>
                                          </p:spTgt>
                                        </p:tgtEl>
                                        <p:attrNameLst>
                                          <p:attrName>style.visibility</p:attrName>
                                        </p:attrNameLst>
                                      </p:cBhvr>
                                      <p:to>
                                        <p:strVal val="visible"/>
                                      </p:to>
                                    </p:set>
                                    <p:animEffect transition="in" filter="wipe(down)">
                                      <p:cBhvr>
                                        <p:cTn id="67" dur="500"/>
                                        <p:tgtEl>
                                          <p:spTgt spid="3">
                                            <p:txEl>
                                              <p:pRg st="20" end="2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Introduction</a:t>
            </a:r>
            <a:br>
              <a:rPr lang="en-GB" b="1" dirty="0"/>
            </a:br>
            <a:endParaRPr lang="en-GB" dirty="0"/>
          </a:p>
        </p:txBody>
      </p:sp>
      <p:sp>
        <p:nvSpPr>
          <p:cNvPr id="3" name="Content Placeholder 2"/>
          <p:cNvSpPr>
            <a:spLocks noGrp="1"/>
          </p:cNvSpPr>
          <p:nvPr>
            <p:ph idx="1"/>
          </p:nvPr>
        </p:nvSpPr>
        <p:spPr>
          <a:xfrm>
            <a:off x="680321" y="2336873"/>
            <a:ext cx="5540865" cy="3599316"/>
          </a:xfrm>
        </p:spPr>
        <p:txBody>
          <a:bodyPr>
            <a:normAutofit/>
          </a:bodyPr>
          <a:lstStyle/>
          <a:p>
            <a:pPr algn="just"/>
            <a:r>
              <a:rPr lang="en-GB" sz="1600" dirty="0"/>
              <a:t>Literally, in a global of global teams and various workforces, traditional leadership tactics are now not enough. </a:t>
            </a:r>
          </a:p>
          <a:p>
            <a:pPr algn="just"/>
            <a:endParaRPr lang="en-GB" sz="1600" dirty="0"/>
          </a:p>
          <a:p>
            <a:pPr algn="just"/>
            <a:r>
              <a:rPr lang="en-US" sz="1600" dirty="0"/>
              <a:t>The objective of this presentation is to seriously discover the significance of </a:t>
            </a:r>
            <a:r>
              <a:rPr lang="en-US" sz="1600" dirty="0" err="1"/>
              <a:t>EI</a:t>
            </a:r>
            <a:r>
              <a:rPr lang="en-US" sz="1600" dirty="0"/>
              <a:t> and </a:t>
            </a:r>
            <a:r>
              <a:rPr lang="en-US" sz="1600" dirty="0" err="1"/>
              <a:t>CQ</a:t>
            </a:r>
            <a:r>
              <a:rPr lang="en-US" sz="1600" dirty="0"/>
              <a:t> in effective leadership, with a selected emphasis on collaborative and multicultural environments. </a:t>
            </a:r>
          </a:p>
          <a:p>
            <a:pPr algn="just"/>
            <a:endParaRPr lang="en-GB" sz="1600" dirty="0"/>
          </a:p>
        </p:txBody>
      </p:sp>
      <p:pic>
        <p:nvPicPr>
          <p:cNvPr id="6" name="Picture 5">
            <a:extLst>
              <a:ext uri="{FF2B5EF4-FFF2-40B4-BE49-F238E27FC236}">
                <a16:creationId xmlns:a16="http://schemas.microsoft.com/office/drawing/2014/main" id="{75109C12-4B48-18B0-07D4-29BB42049672}"/>
              </a:ext>
            </a:extLst>
          </p:cNvPr>
          <p:cNvPicPr>
            <a:picLocks noChangeAspect="1"/>
          </p:cNvPicPr>
          <p:nvPr/>
        </p:nvPicPr>
        <p:blipFill>
          <a:blip r:embed="rId3"/>
          <a:stretch>
            <a:fillRect/>
          </a:stretch>
        </p:blipFill>
        <p:spPr>
          <a:xfrm>
            <a:off x="6221186" y="2812647"/>
            <a:ext cx="5931730" cy="3414533"/>
          </a:xfrm>
          <a:prstGeom prst="rect">
            <a:avLst/>
          </a:prstGeom>
        </p:spPr>
      </p:pic>
      <p:sp>
        <p:nvSpPr>
          <p:cNvPr id="4" name="Slide Number Placeholder 3">
            <a:extLst>
              <a:ext uri="{FF2B5EF4-FFF2-40B4-BE49-F238E27FC236}">
                <a16:creationId xmlns:a16="http://schemas.microsoft.com/office/drawing/2014/main" id="{2AF16685-1807-A96A-7513-32D1E7B34198}"/>
              </a:ext>
            </a:extLst>
          </p:cNvPr>
          <p:cNvSpPr>
            <a:spLocks noGrp="1"/>
          </p:cNvSpPr>
          <p:nvPr>
            <p:ph type="sldNum" sz="quarter" idx="12"/>
          </p:nvPr>
        </p:nvSpPr>
        <p:spPr/>
        <p:txBody>
          <a:bodyPr/>
          <a:lstStyle/>
          <a:p>
            <a:fld id="{AA7CC09C-48CD-4A35-8354-B2652F8F202B}" type="slidenum">
              <a:rPr lang="en-GB" smtClean="0"/>
              <a:t>3</a:t>
            </a:fld>
            <a:endParaRPr lang="en-GB"/>
          </a:p>
        </p:txBody>
      </p:sp>
    </p:spTree>
    <p:extLst>
      <p:ext uri="{BB962C8B-B14F-4D97-AF65-F5344CB8AC3E}">
        <p14:creationId xmlns:p14="http://schemas.microsoft.com/office/powerpoint/2010/main" val="318815784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 present context of Leadership </a:t>
            </a:r>
            <a:endParaRPr lang="en-GB" dirty="0"/>
          </a:p>
        </p:txBody>
      </p:sp>
      <p:sp>
        <p:nvSpPr>
          <p:cNvPr id="3" name="Content Placeholder 2"/>
          <p:cNvSpPr>
            <a:spLocks noGrp="1"/>
          </p:cNvSpPr>
          <p:nvPr>
            <p:ph idx="1"/>
          </p:nvPr>
        </p:nvSpPr>
        <p:spPr>
          <a:xfrm>
            <a:off x="680322" y="2336873"/>
            <a:ext cx="5932750" cy="3599316"/>
          </a:xfrm>
        </p:spPr>
        <p:txBody>
          <a:bodyPr>
            <a:normAutofit/>
          </a:bodyPr>
          <a:lstStyle/>
          <a:p>
            <a:pPr lvl="0"/>
            <a:r>
              <a:rPr lang="en-GB" sz="1800" dirty="0"/>
              <a:t>Collaborative, inclusive, and empathetic</a:t>
            </a:r>
          </a:p>
          <a:p>
            <a:pPr lvl="0"/>
            <a:r>
              <a:rPr lang="en-GB" sz="1800" dirty="0"/>
              <a:t>Emphasizes relationships, no longer simply effects</a:t>
            </a:r>
          </a:p>
          <a:p>
            <a:pPr lvl="0"/>
            <a:r>
              <a:rPr lang="en-GB" sz="1800" dirty="0"/>
              <a:t>Engages various perspectives and shared selection-making</a:t>
            </a:r>
          </a:p>
          <a:p>
            <a:pPr lvl="0"/>
            <a:r>
              <a:rPr lang="en-GB" sz="1800" dirty="0"/>
              <a:t>Shifts from command-and-control to steer and emotional connection (Liu et al, 2022)</a:t>
            </a:r>
          </a:p>
          <a:p>
            <a:endParaRPr lang="en-GB" sz="1800" dirty="0"/>
          </a:p>
        </p:txBody>
      </p:sp>
      <p:pic>
        <p:nvPicPr>
          <p:cNvPr id="6" name="Picture 5" descr="A person writing on a board&#10;&#10;AI-generated content may be incorrect.">
            <a:extLst>
              <a:ext uri="{FF2B5EF4-FFF2-40B4-BE49-F238E27FC236}">
                <a16:creationId xmlns:a16="http://schemas.microsoft.com/office/drawing/2014/main" id="{C0E19154-744D-756A-42D2-0677692FD1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62892" y="3429000"/>
            <a:ext cx="6096000" cy="3388489"/>
          </a:xfrm>
          <a:prstGeom prst="rect">
            <a:avLst/>
          </a:prstGeom>
        </p:spPr>
      </p:pic>
      <p:sp>
        <p:nvSpPr>
          <p:cNvPr id="4" name="Slide Number Placeholder 3">
            <a:extLst>
              <a:ext uri="{FF2B5EF4-FFF2-40B4-BE49-F238E27FC236}">
                <a16:creationId xmlns:a16="http://schemas.microsoft.com/office/drawing/2014/main" id="{5EF68145-8AED-0F09-9F11-58051126F15B}"/>
              </a:ext>
            </a:extLst>
          </p:cNvPr>
          <p:cNvSpPr>
            <a:spLocks noGrp="1"/>
          </p:cNvSpPr>
          <p:nvPr>
            <p:ph type="sldNum" sz="quarter" idx="12"/>
          </p:nvPr>
        </p:nvSpPr>
        <p:spPr/>
        <p:txBody>
          <a:bodyPr/>
          <a:lstStyle/>
          <a:p>
            <a:fld id="{AA7CC09C-48CD-4A35-8354-B2652F8F202B}" type="slidenum">
              <a:rPr lang="en-GB" smtClean="0"/>
              <a:t>4</a:t>
            </a:fld>
            <a:endParaRPr lang="en-GB"/>
          </a:p>
        </p:txBody>
      </p:sp>
    </p:spTree>
    <p:extLst>
      <p:ext uri="{BB962C8B-B14F-4D97-AF65-F5344CB8AC3E}">
        <p14:creationId xmlns:p14="http://schemas.microsoft.com/office/powerpoint/2010/main" val="286635149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0" end="0"/>
                                            </p:txEl>
                                          </p:spTgt>
                                        </p:tgtEl>
                                      </p:cBhvr>
                                    </p:animEffect>
                                  </p:childTnLst>
                                </p:cTn>
                              </p:par>
                              <p:par>
                                <p:cTn id="16" presetID="31" presetClass="entr" presetSubtype="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1" dur="1000"/>
                                        <p:tgtEl>
                                          <p:spTgt spid="3">
                                            <p:txEl>
                                              <p:pRg st="1" end="1"/>
                                            </p:txEl>
                                          </p:spTgt>
                                        </p:tgtEl>
                                      </p:cBhvr>
                                    </p:animEffect>
                                  </p:childTnLst>
                                </p:cTn>
                              </p:par>
                              <p:par>
                                <p:cTn id="22" presetID="31"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5"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6"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7" dur="1000"/>
                                        <p:tgtEl>
                                          <p:spTgt spid="3">
                                            <p:txEl>
                                              <p:pRg st="2" end="2"/>
                                            </p:txEl>
                                          </p:spTgt>
                                        </p:tgtEl>
                                      </p:cBhvr>
                                    </p:animEffect>
                                  </p:childTnLst>
                                </p:cTn>
                              </p:par>
                              <p:par>
                                <p:cTn id="28" presetID="31" presetClass="entr" presetSubtype="0" fill="hold" nodeType="with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p:cTn id="30"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1"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2"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3"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Scenario &amp; Quote </a:t>
            </a:r>
            <a:endParaRPr lang="en-GB" dirty="0"/>
          </a:p>
        </p:txBody>
      </p:sp>
      <p:sp>
        <p:nvSpPr>
          <p:cNvPr id="3" name="Content Placeholder 2"/>
          <p:cNvSpPr>
            <a:spLocks noGrp="1"/>
          </p:cNvSpPr>
          <p:nvPr>
            <p:ph idx="1"/>
          </p:nvPr>
        </p:nvSpPr>
        <p:spPr>
          <a:xfrm>
            <a:off x="125152" y="2320545"/>
            <a:ext cx="6112362" cy="3599316"/>
          </a:xfrm>
        </p:spPr>
        <p:txBody>
          <a:bodyPr>
            <a:normAutofit/>
          </a:bodyPr>
          <a:lstStyle/>
          <a:p>
            <a:pPr algn="just"/>
            <a:r>
              <a:rPr lang="en-GB" sz="2000" dirty="0"/>
              <a:t> “I observe the equal management principles to every a part of my lifestyles. I tend to be very horizontal in my method. I do not think of my lab participants as running for me; I am running with them ... I agree with inside the significance of empathy, of trying to listen and tune into people to carry them on board.”</a:t>
            </a:r>
          </a:p>
          <a:p>
            <a:pPr algn="just"/>
            <a:r>
              <a:rPr lang="en-GB" sz="2000" dirty="0"/>
              <a:t>— Edith Heard, Director-fashionable, European Molecular Biology Laboratory (Economic instances, 27 February 2022)</a:t>
            </a:r>
          </a:p>
          <a:p>
            <a:pPr algn="just"/>
            <a:endParaRPr lang="en-GB" sz="2000" dirty="0"/>
          </a:p>
        </p:txBody>
      </p:sp>
      <p:pic>
        <p:nvPicPr>
          <p:cNvPr id="6" name="Picture 5" descr="A person with curly hair and pearl earrings&#10;&#10;AI-generated content may be incorrect.">
            <a:extLst>
              <a:ext uri="{FF2B5EF4-FFF2-40B4-BE49-F238E27FC236}">
                <a16:creationId xmlns:a16="http://schemas.microsoft.com/office/drawing/2014/main" id="{F161C9CC-9550-EDDE-2B22-42EC90E9D2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37766" y="2320545"/>
            <a:ext cx="5478684" cy="4109013"/>
          </a:xfrm>
          <a:prstGeom prst="rect">
            <a:avLst/>
          </a:prstGeom>
        </p:spPr>
      </p:pic>
      <p:sp>
        <p:nvSpPr>
          <p:cNvPr id="4" name="Slide Number Placeholder 3">
            <a:extLst>
              <a:ext uri="{FF2B5EF4-FFF2-40B4-BE49-F238E27FC236}">
                <a16:creationId xmlns:a16="http://schemas.microsoft.com/office/drawing/2014/main" id="{D5CAE58C-B292-7C2D-4189-833952245C4E}"/>
              </a:ext>
            </a:extLst>
          </p:cNvPr>
          <p:cNvSpPr>
            <a:spLocks noGrp="1"/>
          </p:cNvSpPr>
          <p:nvPr>
            <p:ph type="sldNum" sz="quarter" idx="12"/>
          </p:nvPr>
        </p:nvSpPr>
        <p:spPr/>
        <p:txBody>
          <a:bodyPr/>
          <a:lstStyle/>
          <a:p>
            <a:fld id="{AA7CC09C-48CD-4A35-8354-B2652F8F202B}" type="slidenum">
              <a:rPr lang="en-GB" smtClean="0"/>
              <a:t>5</a:t>
            </a:fld>
            <a:endParaRPr lang="en-GB"/>
          </a:p>
        </p:txBody>
      </p:sp>
    </p:spTree>
    <p:extLst>
      <p:ext uri="{BB962C8B-B14F-4D97-AF65-F5344CB8AC3E}">
        <p14:creationId xmlns:p14="http://schemas.microsoft.com/office/powerpoint/2010/main" val="228430010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is Emotional Intelligence? </a:t>
            </a:r>
            <a:br>
              <a:rPr lang="en-GB" b="1" dirty="0"/>
            </a:br>
            <a:endParaRPr lang="en-GB" dirty="0"/>
          </a:p>
        </p:txBody>
      </p:sp>
      <p:sp>
        <p:nvSpPr>
          <p:cNvPr id="3" name="Content Placeholder 2"/>
          <p:cNvSpPr>
            <a:spLocks noGrp="1"/>
          </p:cNvSpPr>
          <p:nvPr>
            <p:ph idx="1"/>
          </p:nvPr>
        </p:nvSpPr>
        <p:spPr>
          <a:xfrm>
            <a:off x="680321" y="2336873"/>
            <a:ext cx="6112365" cy="3599316"/>
          </a:xfrm>
        </p:spPr>
        <p:txBody>
          <a:bodyPr>
            <a:normAutofit/>
          </a:bodyPr>
          <a:lstStyle/>
          <a:p>
            <a:pPr marL="0" indent="0" algn="just">
              <a:buNone/>
            </a:pPr>
            <a:r>
              <a:rPr lang="en-GB" sz="1800" b="1" dirty="0"/>
              <a:t>Emotional intelligence (</a:t>
            </a:r>
            <a:r>
              <a:rPr lang="en-GB" sz="1800" b="1" dirty="0" err="1"/>
              <a:t>EI</a:t>
            </a:r>
            <a:r>
              <a:rPr lang="en-GB" sz="1800" b="1" dirty="0"/>
              <a:t>)</a:t>
            </a:r>
            <a:endParaRPr lang="en-GB" sz="1800" dirty="0"/>
          </a:p>
          <a:p>
            <a:pPr algn="just"/>
            <a:r>
              <a:rPr lang="en-GB" sz="1800" dirty="0"/>
              <a:t>“The capability to understand, apprehend, and manage our own feelings, and to recognize, understand, and have an effect on the emotions of others.” – Daniel Goleman </a:t>
            </a:r>
          </a:p>
          <a:p>
            <a:pPr marL="0" indent="0" algn="just">
              <a:buNone/>
            </a:pPr>
            <a:r>
              <a:rPr lang="en-GB" sz="1800" b="1" dirty="0"/>
              <a:t>Key aspects:</a:t>
            </a:r>
            <a:endParaRPr lang="en-GB" sz="1800" dirty="0"/>
          </a:p>
          <a:p>
            <a:pPr lvl="0" algn="just"/>
            <a:r>
              <a:rPr lang="en-GB" sz="1800" dirty="0"/>
              <a:t>Empathy</a:t>
            </a:r>
          </a:p>
          <a:p>
            <a:pPr lvl="0" algn="just"/>
            <a:r>
              <a:rPr lang="en-GB" sz="1800" dirty="0"/>
              <a:t>Active listening</a:t>
            </a:r>
          </a:p>
          <a:p>
            <a:pPr lvl="0" algn="just"/>
            <a:r>
              <a:rPr lang="en-GB" sz="1800" dirty="0"/>
              <a:t>Social attention and interpersonal capabilities (</a:t>
            </a:r>
            <a:r>
              <a:rPr lang="en-GB" sz="1800" dirty="0" err="1"/>
              <a:t>Labrague</a:t>
            </a:r>
            <a:r>
              <a:rPr lang="en-GB" sz="1800" dirty="0"/>
              <a:t>, 2021)</a:t>
            </a:r>
          </a:p>
          <a:p>
            <a:pPr algn="just"/>
            <a:endParaRPr lang="en-GB" sz="1800" dirty="0"/>
          </a:p>
        </p:txBody>
      </p:sp>
      <p:pic>
        <p:nvPicPr>
          <p:cNvPr id="6" name="Picture 5" descr="A diagram of different colored circles with icons&#10;&#10;AI-generated content may be incorrect.">
            <a:extLst>
              <a:ext uri="{FF2B5EF4-FFF2-40B4-BE49-F238E27FC236}">
                <a16:creationId xmlns:a16="http://schemas.microsoft.com/office/drawing/2014/main" id="{38DC6BE0-ADCA-08FE-A13C-1FE35E5AC4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60390" y="3128060"/>
            <a:ext cx="5283839" cy="2641920"/>
          </a:xfrm>
          <a:prstGeom prst="rect">
            <a:avLst/>
          </a:prstGeom>
        </p:spPr>
      </p:pic>
      <p:sp>
        <p:nvSpPr>
          <p:cNvPr id="4" name="Slide Number Placeholder 3">
            <a:extLst>
              <a:ext uri="{FF2B5EF4-FFF2-40B4-BE49-F238E27FC236}">
                <a16:creationId xmlns:a16="http://schemas.microsoft.com/office/drawing/2014/main" id="{70AAAAAC-5FE6-28B8-63AD-634CA74DD619}"/>
              </a:ext>
            </a:extLst>
          </p:cNvPr>
          <p:cNvSpPr>
            <a:spLocks noGrp="1"/>
          </p:cNvSpPr>
          <p:nvPr>
            <p:ph type="sldNum" sz="quarter" idx="12"/>
          </p:nvPr>
        </p:nvSpPr>
        <p:spPr/>
        <p:txBody>
          <a:bodyPr/>
          <a:lstStyle/>
          <a:p>
            <a:fld id="{AA7CC09C-48CD-4A35-8354-B2652F8F202B}" type="slidenum">
              <a:rPr lang="en-GB" smtClean="0"/>
              <a:t>6</a:t>
            </a:fld>
            <a:endParaRPr lang="en-GB"/>
          </a:p>
        </p:txBody>
      </p:sp>
    </p:spTree>
    <p:extLst>
      <p:ext uri="{BB962C8B-B14F-4D97-AF65-F5344CB8AC3E}">
        <p14:creationId xmlns:p14="http://schemas.microsoft.com/office/powerpoint/2010/main" val="269309520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Vertical)">
                                      <p:cBhvr>
                                        <p:cTn id="14" dur="500"/>
                                        <p:tgtEl>
                                          <p:spTgt spid="3">
                                            <p:txEl>
                                              <p:pRg st="0" end="0"/>
                                            </p:txEl>
                                          </p:spTgt>
                                        </p:tgtEl>
                                      </p:cBhvr>
                                    </p:animEffect>
                                  </p:childTnLst>
                                </p:cTn>
                              </p:par>
                              <p:par>
                                <p:cTn id="15" presetID="16" presetClass="entr" presetSubtype="21"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barn(inVertical)">
                                      <p:cBhvr>
                                        <p:cTn id="25" dur="500"/>
                                        <p:tgtEl>
                                          <p:spTgt spid="3">
                                            <p:txEl>
                                              <p:pRg st="3" end="3"/>
                                            </p:txEl>
                                          </p:spTgt>
                                        </p:tgtEl>
                                      </p:cBhvr>
                                    </p:animEffect>
                                  </p:childTnLst>
                                </p:cTn>
                              </p:par>
                              <p:par>
                                <p:cTn id="26" presetID="16" presetClass="entr" presetSubtype="21"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barn(inVertical)">
                                      <p:cBhvr>
                                        <p:cTn id="28" dur="500"/>
                                        <p:tgtEl>
                                          <p:spTgt spid="3">
                                            <p:txEl>
                                              <p:pRg st="4" end="4"/>
                                            </p:txEl>
                                          </p:spTgt>
                                        </p:tgtEl>
                                      </p:cBhvr>
                                    </p:animEffect>
                                  </p:childTnLst>
                                </p:cTn>
                              </p:par>
                              <p:par>
                                <p:cTn id="29" presetID="16" presetClass="entr" presetSubtype="21"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barn(inVertical)">
                                      <p:cBhvr>
                                        <p:cTn id="3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Goleman’s </a:t>
            </a:r>
            <a:r>
              <a:rPr lang="en-GB" b="1" dirty="0" err="1"/>
              <a:t>EI</a:t>
            </a:r>
            <a:r>
              <a:rPr lang="en-GB" b="1" dirty="0"/>
              <a:t> Model </a:t>
            </a:r>
            <a:br>
              <a:rPr lang="en-GB" b="1" dirty="0"/>
            </a:br>
            <a:endParaRPr lang="en-GB" dirty="0"/>
          </a:p>
        </p:txBody>
      </p:sp>
      <p:sp>
        <p:nvSpPr>
          <p:cNvPr id="3" name="Content Placeholder 2"/>
          <p:cNvSpPr>
            <a:spLocks noGrp="1"/>
          </p:cNvSpPr>
          <p:nvPr>
            <p:ph idx="1"/>
          </p:nvPr>
        </p:nvSpPr>
        <p:spPr>
          <a:xfrm>
            <a:off x="468050" y="2367868"/>
            <a:ext cx="7059422" cy="3599316"/>
          </a:xfrm>
        </p:spPr>
        <p:txBody>
          <a:bodyPr>
            <a:normAutofit/>
          </a:bodyPr>
          <a:lstStyle/>
          <a:p>
            <a:pPr marL="0" indent="0">
              <a:buNone/>
            </a:pPr>
            <a:r>
              <a:rPr lang="en-GB" sz="1800" b="1" dirty="0"/>
              <a:t>Goleman’s five components of </a:t>
            </a:r>
            <a:r>
              <a:rPr lang="en-GB" sz="1800" b="1" dirty="0" err="1"/>
              <a:t>EI</a:t>
            </a:r>
            <a:r>
              <a:rPr lang="en-GB" sz="1800" b="1" dirty="0"/>
              <a:t>:</a:t>
            </a:r>
          </a:p>
          <a:p>
            <a:pPr lvl="0"/>
            <a:r>
              <a:rPr lang="en-GB" sz="1800" dirty="0"/>
              <a:t>Self-recognition – knowing your very own emotions and effect</a:t>
            </a:r>
          </a:p>
          <a:p>
            <a:pPr lvl="0"/>
            <a:r>
              <a:rPr lang="en-GB" sz="1800" dirty="0"/>
              <a:t>Self-law – handling emotions and impulses</a:t>
            </a:r>
          </a:p>
          <a:p>
            <a:pPr lvl="0"/>
            <a:r>
              <a:rPr lang="en-GB" sz="1800" dirty="0"/>
              <a:t>Motivation – internal power to reap and improve</a:t>
            </a:r>
          </a:p>
          <a:p>
            <a:pPr lvl="0"/>
            <a:r>
              <a:rPr lang="en-GB" sz="1800" dirty="0"/>
              <a:t>Empathy – appreciation others’ feelings</a:t>
            </a:r>
          </a:p>
          <a:p>
            <a:pPr lvl="0"/>
            <a:r>
              <a:rPr lang="en-GB" sz="1800" dirty="0"/>
              <a:t>Social skills – coping with relationships, have an impact on, conversation (Kim et al, 2022)</a:t>
            </a:r>
          </a:p>
          <a:p>
            <a:endParaRPr lang="en-GB" sz="1800" dirty="0"/>
          </a:p>
        </p:txBody>
      </p:sp>
      <p:pic>
        <p:nvPicPr>
          <p:cNvPr id="6" name="Picture 5" descr="A diagram of emotional intelligence&#10;&#10;AI-generated content may be incorrect.">
            <a:extLst>
              <a:ext uri="{FF2B5EF4-FFF2-40B4-BE49-F238E27FC236}">
                <a16:creationId xmlns:a16="http://schemas.microsoft.com/office/drawing/2014/main" id="{AF43C5FB-791B-42D8-F017-AFB33851A2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7869" y="3098546"/>
            <a:ext cx="5288894" cy="2665646"/>
          </a:xfrm>
          <a:prstGeom prst="rect">
            <a:avLst/>
          </a:prstGeom>
        </p:spPr>
      </p:pic>
      <p:sp>
        <p:nvSpPr>
          <p:cNvPr id="4" name="Slide Number Placeholder 3">
            <a:extLst>
              <a:ext uri="{FF2B5EF4-FFF2-40B4-BE49-F238E27FC236}">
                <a16:creationId xmlns:a16="http://schemas.microsoft.com/office/drawing/2014/main" id="{0D0BBCE3-600D-00CF-5408-83CEF0FBD07B}"/>
              </a:ext>
            </a:extLst>
          </p:cNvPr>
          <p:cNvSpPr>
            <a:spLocks noGrp="1"/>
          </p:cNvSpPr>
          <p:nvPr>
            <p:ph type="sldNum" sz="quarter" idx="12"/>
          </p:nvPr>
        </p:nvSpPr>
        <p:spPr/>
        <p:txBody>
          <a:bodyPr/>
          <a:lstStyle/>
          <a:p>
            <a:fld id="{AA7CC09C-48CD-4A35-8354-B2652F8F202B}" type="slidenum">
              <a:rPr lang="en-GB" smtClean="0"/>
              <a:t>7</a:t>
            </a:fld>
            <a:endParaRPr lang="en-GB"/>
          </a:p>
        </p:txBody>
      </p:sp>
    </p:spTree>
    <p:extLst>
      <p:ext uri="{BB962C8B-B14F-4D97-AF65-F5344CB8AC3E}">
        <p14:creationId xmlns:p14="http://schemas.microsoft.com/office/powerpoint/2010/main" val="389312059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500"/>
                                        <p:tgtEl>
                                          <p:spTgt spid="3">
                                            <p:txEl>
                                              <p:pRg st="1" end="1"/>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barn(inVertical)">
                                      <p:cBhvr>
                                        <p:cTn id="18" dur="500"/>
                                        <p:tgtEl>
                                          <p:spTgt spid="3">
                                            <p:txEl>
                                              <p:pRg st="2" end="2"/>
                                            </p:txEl>
                                          </p:spTgt>
                                        </p:tgtEl>
                                      </p:cBhvr>
                                    </p:animEffect>
                                  </p:childTnLst>
                                </p:cTn>
                              </p:par>
                              <p:par>
                                <p:cTn id="19" presetID="16" presetClass="entr" presetSubtype="21"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barn(inVertical)">
                                      <p:cBhvr>
                                        <p:cTn id="21" dur="500"/>
                                        <p:tgtEl>
                                          <p:spTgt spid="3">
                                            <p:txEl>
                                              <p:pRg st="3" end="3"/>
                                            </p:txEl>
                                          </p:spTgt>
                                        </p:tgtEl>
                                      </p:cBhvr>
                                    </p:animEffect>
                                  </p:childTnLst>
                                </p:cTn>
                              </p:par>
                              <p:par>
                                <p:cTn id="22" presetID="16" presetClass="entr" presetSubtype="21"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barn(inVertical)">
                                      <p:cBhvr>
                                        <p:cTn id="24" dur="500"/>
                                        <p:tgtEl>
                                          <p:spTgt spid="3">
                                            <p:txEl>
                                              <p:pRg st="4" end="4"/>
                                            </p:txEl>
                                          </p:spTgt>
                                        </p:tgtEl>
                                      </p:cBhvr>
                                    </p:animEffect>
                                  </p:childTnLst>
                                </p:cTn>
                              </p:par>
                              <p:par>
                                <p:cTn id="25" presetID="16" presetClass="entr" presetSubtype="21"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Why </a:t>
            </a:r>
            <a:r>
              <a:rPr lang="en-GB" b="1" dirty="0" err="1"/>
              <a:t>EI</a:t>
            </a:r>
            <a:r>
              <a:rPr lang="en-GB" b="1" dirty="0"/>
              <a:t> Matters in Leadership </a:t>
            </a:r>
            <a:br>
              <a:rPr lang="en-GB" b="1" dirty="0"/>
            </a:br>
            <a:endParaRPr lang="en-GB" dirty="0"/>
          </a:p>
        </p:txBody>
      </p:sp>
      <p:sp>
        <p:nvSpPr>
          <p:cNvPr id="3" name="Content Placeholder 2"/>
          <p:cNvSpPr>
            <a:spLocks noGrp="1"/>
          </p:cNvSpPr>
          <p:nvPr>
            <p:ph idx="1"/>
          </p:nvPr>
        </p:nvSpPr>
        <p:spPr>
          <a:xfrm>
            <a:off x="680321" y="2336873"/>
            <a:ext cx="5949079" cy="3599316"/>
          </a:xfrm>
        </p:spPr>
        <p:txBody>
          <a:bodyPr>
            <a:normAutofit/>
          </a:bodyPr>
          <a:lstStyle/>
          <a:p>
            <a:pPr marL="0" indent="0">
              <a:buNone/>
            </a:pPr>
            <a:r>
              <a:rPr lang="en-GB" sz="1800" b="1" dirty="0"/>
              <a:t>Advantages of </a:t>
            </a:r>
            <a:r>
              <a:rPr lang="en-GB" sz="1800" b="1" dirty="0" err="1"/>
              <a:t>EI</a:t>
            </a:r>
            <a:r>
              <a:rPr lang="en-GB" sz="1800" b="1" dirty="0"/>
              <a:t> in leadership</a:t>
            </a:r>
            <a:endParaRPr lang="en-GB" sz="1800" dirty="0"/>
          </a:p>
          <a:p>
            <a:pPr lvl="0"/>
            <a:r>
              <a:rPr lang="en-GB" sz="1800" dirty="0"/>
              <a:t>Builds belief and psychological protection</a:t>
            </a:r>
          </a:p>
          <a:p>
            <a:pPr lvl="0"/>
            <a:r>
              <a:rPr lang="en-GB" sz="1800" dirty="0"/>
              <a:t>Fosters crew brotherly love and morale</a:t>
            </a:r>
          </a:p>
          <a:p>
            <a:pPr lvl="0"/>
            <a:r>
              <a:rPr lang="en-GB" sz="1800" dirty="0"/>
              <a:t>Improves verbal exchange and collaboration</a:t>
            </a:r>
          </a:p>
          <a:p>
            <a:pPr lvl="0"/>
            <a:r>
              <a:rPr lang="en-GB" sz="1800" dirty="0"/>
              <a:t>Enables hostilities resolution and resilience (</a:t>
            </a:r>
            <a:r>
              <a:rPr lang="en-GB" sz="1800" dirty="0" err="1"/>
              <a:t>Karakose</a:t>
            </a:r>
            <a:r>
              <a:rPr lang="en-GB" sz="1800" dirty="0"/>
              <a:t> et al, 2021)</a:t>
            </a:r>
          </a:p>
          <a:p>
            <a:endParaRPr lang="en-GB" sz="1800" dirty="0"/>
          </a:p>
        </p:txBody>
      </p:sp>
      <p:pic>
        <p:nvPicPr>
          <p:cNvPr id="6" name="Picture 5" descr="A diagram of emotional intelligence&#10;&#10;AI-generated content may be incorrect.">
            <a:extLst>
              <a:ext uri="{FF2B5EF4-FFF2-40B4-BE49-F238E27FC236}">
                <a16:creationId xmlns:a16="http://schemas.microsoft.com/office/drawing/2014/main" id="{DB8C7A5D-06CD-D365-634D-B784E480AF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34390" y="3466287"/>
            <a:ext cx="5608899" cy="2638485"/>
          </a:xfrm>
          <a:prstGeom prst="rect">
            <a:avLst/>
          </a:prstGeom>
        </p:spPr>
      </p:pic>
      <p:sp>
        <p:nvSpPr>
          <p:cNvPr id="4" name="Slide Number Placeholder 3">
            <a:extLst>
              <a:ext uri="{FF2B5EF4-FFF2-40B4-BE49-F238E27FC236}">
                <a16:creationId xmlns:a16="http://schemas.microsoft.com/office/drawing/2014/main" id="{D4B69C08-279E-49DB-B7C7-53B3504F529E}"/>
              </a:ext>
            </a:extLst>
          </p:cNvPr>
          <p:cNvSpPr>
            <a:spLocks noGrp="1"/>
          </p:cNvSpPr>
          <p:nvPr>
            <p:ph type="sldNum" sz="quarter" idx="12"/>
          </p:nvPr>
        </p:nvSpPr>
        <p:spPr/>
        <p:txBody>
          <a:bodyPr/>
          <a:lstStyle/>
          <a:p>
            <a:fld id="{AA7CC09C-48CD-4A35-8354-B2652F8F202B}" type="slidenum">
              <a:rPr lang="en-GB" smtClean="0"/>
              <a:t>8</a:t>
            </a:fld>
            <a:endParaRPr lang="en-GB"/>
          </a:p>
        </p:txBody>
      </p:sp>
    </p:spTree>
    <p:extLst>
      <p:ext uri="{BB962C8B-B14F-4D97-AF65-F5344CB8AC3E}">
        <p14:creationId xmlns:p14="http://schemas.microsoft.com/office/powerpoint/2010/main" val="29313717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5" dur="500"/>
                                        <p:tgtEl>
                                          <p:spTgt spid="3">
                                            <p:txEl>
                                              <p:pRg st="1" end="1"/>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8" dur="500"/>
                                        <p:tgtEl>
                                          <p:spTgt spid="3">
                                            <p:txEl>
                                              <p:pRg st="2" end="2"/>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1" dur="500"/>
                                        <p:tgtEl>
                                          <p:spTgt spid="3">
                                            <p:txEl>
                                              <p:pRg st="3" end="3"/>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Strengths and Limitations of </a:t>
            </a:r>
            <a:r>
              <a:rPr lang="en-GB" b="1" dirty="0" err="1"/>
              <a:t>EI</a:t>
            </a:r>
            <a:r>
              <a:rPr lang="en-GB" b="1" dirty="0"/>
              <a:t> </a:t>
            </a:r>
            <a:br>
              <a:rPr lang="en-GB" b="1" dirty="0"/>
            </a:br>
            <a:endParaRPr lang="en-GB"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764102863"/>
              </p:ext>
            </p:extLst>
          </p:nvPr>
        </p:nvGraphicFramePr>
        <p:xfrm>
          <a:off x="811667" y="2677887"/>
          <a:ext cx="9613900" cy="2904110"/>
        </p:xfrm>
        <a:graphic>
          <a:graphicData uri="http://schemas.openxmlformats.org/drawingml/2006/table">
            <a:tbl>
              <a:tblPr firstRow="1" firstCol="1" bandRow="1">
                <a:tableStyleId>{5C22544A-7EE6-4342-B048-85BDC9FD1C3A}</a:tableStyleId>
              </a:tblPr>
              <a:tblGrid>
                <a:gridCol w="4806950">
                  <a:extLst>
                    <a:ext uri="{9D8B030D-6E8A-4147-A177-3AD203B41FA5}">
                      <a16:colId xmlns:a16="http://schemas.microsoft.com/office/drawing/2014/main" val="3204829467"/>
                    </a:ext>
                  </a:extLst>
                </a:gridCol>
                <a:gridCol w="4806950">
                  <a:extLst>
                    <a:ext uri="{9D8B030D-6E8A-4147-A177-3AD203B41FA5}">
                      <a16:colId xmlns:a16="http://schemas.microsoft.com/office/drawing/2014/main" val="3006408439"/>
                    </a:ext>
                  </a:extLst>
                </a:gridCol>
              </a:tblGrid>
              <a:tr h="511207">
                <a:tc>
                  <a:txBody>
                    <a:bodyPr/>
                    <a:lstStyle/>
                    <a:p>
                      <a:pPr algn="ctr">
                        <a:lnSpc>
                          <a:spcPct val="150000"/>
                        </a:lnSpc>
                        <a:spcAft>
                          <a:spcPts val="0"/>
                        </a:spcAft>
                      </a:pPr>
                      <a:r>
                        <a:rPr lang="en-GB" sz="2000">
                          <a:effectLst/>
                        </a:rPr>
                        <a:t>Strengths</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gn="ctr">
                        <a:lnSpc>
                          <a:spcPct val="150000"/>
                        </a:lnSpc>
                        <a:spcAft>
                          <a:spcPts val="0"/>
                        </a:spcAft>
                      </a:pPr>
                      <a:r>
                        <a:rPr lang="en-GB" sz="2000">
                          <a:effectLst/>
                        </a:rPr>
                        <a:t>Limitations</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024544090"/>
                  </a:ext>
                </a:extLst>
              </a:tr>
              <a:tr h="511207">
                <a:tc>
                  <a:txBody>
                    <a:bodyPr/>
                    <a:lstStyle/>
                    <a:p>
                      <a:pPr algn="l">
                        <a:lnSpc>
                          <a:spcPct val="150000"/>
                        </a:lnSpc>
                        <a:spcAft>
                          <a:spcPts val="0"/>
                        </a:spcAft>
                      </a:pPr>
                      <a:r>
                        <a:rPr lang="en-GB" sz="2000">
                          <a:effectLst/>
                        </a:rPr>
                        <a:t>Builds empathy &amp; rapport</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gn="l">
                        <a:lnSpc>
                          <a:spcPct val="150000"/>
                        </a:lnSpc>
                        <a:spcAft>
                          <a:spcPts val="0"/>
                        </a:spcAft>
                      </a:pPr>
                      <a:r>
                        <a:rPr lang="en-GB" sz="2000" dirty="0">
                          <a:effectLst/>
                        </a:rPr>
                        <a:t>Challenging to measure objectively</a:t>
                      </a:r>
                      <a:endParaRPr lang="en-GB" sz="2400" dirty="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020636478"/>
                  </a:ext>
                </a:extLst>
              </a:tr>
              <a:tr h="511207">
                <a:tc>
                  <a:txBody>
                    <a:bodyPr/>
                    <a:lstStyle/>
                    <a:p>
                      <a:pPr algn="l">
                        <a:lnSpc>
                          <a:spcPct val="150000"/>
                        </a:lnSpc>
                        <a:spcAft>
                          <a:spcPts val="0"/>
                        </a:spcAft>
                      </a:pPr>
                      <a:r>
                        <a:rPr lang="en-GB" sz="2000">
                          <a:effectLst/>
                        </a:rPr>
                        <a:t>Complements group motivation</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gn="just">
                        <a:lnSpc>
                          <a:spcPct val="150000"/>
                        </a:lnSpc>
                        <a:spcAft>
                          <a:spcPts val="0"/>
                        </a:spcAft>
                      </a:pPr>
                      <a:r>
                        <a:rPr lang="en-GB" sz="2000">
                          <a:effectLst/>
                        </a:rPr>
                        <a:t>May be culturally biased</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283882824"/>
                  </a:ext>
                </a:extLst>
              </a:tr>
              <a:tr h="511207">
                <a:tc>
                  <a:txBody>
                    <a:bodyPr/>
                    <a:lstStyle/>
                    <a:p>
                      <a:pPr algn="l">
                        <a:lnSpc>
                          <a:spcPct val="150000"/>
                        </a:lnSpc>
                        <a:spcAft>
                          <a:spcPts val="0"/>
                        </a:spcAft>
                      </a:pPr>
                      <a:r>
                        <a:rPr lang="en-GB" sz="2000" dirty="0">
                          <a:effectLst/>
                        </a:rPr>
                        <a:t>Helps manage strain &amp; combat	</a:t>
                      </a:r>
                      <a:endParaRPr lang="en-GB" sz="2400" dirty="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gn="just">
                        <a:lnSpc>
                          <a:spcPct val="150000"/>
                        </a:lnSpc>
                        <a:spcAft>
                          <a:spcPts val="0"/>
                        </a:spcAft>
                      </a:pPr>
                      <a:r>
                        <a:rPr lang="en-GB" sz="2000">
                          <a:effectLst/>
                        </a:rPr>
                        <a:t>Not always teachable/formalized</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134455942"/>
                  </a:ext>
                </a:extLst>
              </a:tr>
              <a:tr h="511207">
                <a:tc>
                  <a:txBody>
                    <a:bodyPr/>
                    <a:lstStyle/>
                    <a:p>
                      <a:pPr algn="l">
                        <a:lnSpc>
                          <a:spcPct val="150000"/>
                        </a:lnSpc>
                        <a:spcAft>
                          <a:spcPts val="0"/>
                        </a:spcAft>
                      </a:pPr>
                      <a:r>
                        <a:rPr lang="en-GB" sz="2000">
                          <a:effectLst/>
                        </a:rPr>
                        <a:t>Supports inclusive management</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gn="l">
                        <a:lnSpc>
                          <a:spcPct val="150000"/>
                        </a:lnSpc>
                        <a:spcAft>
                          <a:spcPts val="0"/>
                        </a:spcAft>
                      </a:pPr>
                      <a:r>
                        <a:rPr lang="en-GB" sz="2000" dirty="0">
                          <a:effectLst/>
                        </a:rPr>
                        <a:t>Misused manipulation chance (Jones et al, 2022)</a:t>
                      </a:r>
                      <a:endParaRPr lang="en-GB" sz="2400" dirty="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510359130"/>
                  </a:ext>
                </a:extLst>
              </a:tr>
            </a:tbl>
          </a:graphicData>
        </a:graphic>
      </p:graphicFrame>
      <p:sp>
        <p:nvSpPr>
          <p:cNvPr id="3" name="Slide Number Placeholder 2">
            <a:extLst>
              <a:ext uri="{FF2B5EF4-FFF2-40B4-BE49-F238E27FC236}">
                <a16:creationId xmlns:a16="http://schemas.microsoft.com/office/drawing/2014/main" id="{CB58D7E9-0EEA-2507-033D-F2ABCB52C8B1}"/>
              </a:ext>
            </a:extLst>
          </p:cNvPr>
          <p:cNvSpPr>
            <a:spLocks noGrp="1"/>
          </p:cNvSpPr>
          <p:nvPr>
            <p:ph type="sldNum" sz="quarter" idx="12"/>
          </p:nvPr>
        </p:nvSpPr>
        <p:spPr/>
        <p:txBody>
          <a:bodyPr/>
          <a:lstStyle/>
          <a:p>
            <a:fld id="{AA7CC09C-48CD-4A35-8354-B2652F8F202B}" type="slidenum">
              <a:rPr lang="en-GB" smtClean="0"/>
              <a:t>9</a:t>
            </a:fld>
            <a:endParaRPr lang="en-GB"/>
          </a:p>
        </p:txBody>
      </p:sp>
    </p:spTree>
    <p:extLst>
      <p:ext uri="{BB962C8B-B14F-4D97-AF65-F5344CB8AC3E}">
        <p14:creationId xmlns:p14="http://schemas.microsoft.com/office/powerpoint/2010/main" val="85419881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is Cultural Intelligence? </a:t>
            </a:r>
            <a:endParaRPr lang="en-GB" dirty="0"/>
          </a:p>
        </p:txBody>
      </p:sp>
      <p:sp>
        <p:nvSpPr>
          <p:cNvPr id="3" name="Content Placeholder 2"/>
          <p:cNvSpPr>
            <a:spLocks noGrp="1"/>
          </p:cNvSpPr>
          <p:nvPr>
            <p:ph idx="1"/>
          </p:nvPr>
        </p:nvSpPr>
        <p:spPr>
          <a:xfrm>
            <a:off x="680321" y="2336873"/>
            <a:ext cx="5671493" cy="3599316"/>
          </a:xfrm>
        </p:spPr>
        <p:txBody>
          <a:bodyPr>
            <a:normAutofit/>
          </a:bodyPr>
          <a:lstStyle/>
          <a:p>
            <a:pPr marL="0" indent="0" algn="just">
              <a:buNone/>
            </a:pPr>
            <a:r>
              <a:rPr lang="en-GB" sz="1800" b="1" dirty="0"/>
              <a:t>Cultural intelligence (</a:t>
            </a:r>
            <a:r>
              <a:rPr lang="en-GB" sz="1800" b="1" dirty="0" err="1"/>
              <a:t>CQ</a:t>
            </a:r>
            <a:r>
              <a:rPr lang="en-GB" sz="1800" b="1" dirty="0"/>
              <a:t>)</a:t>
            </a:r>
            <a:endParaRPr lang="en-GB" sz="1800" dirty="0"/>
          </a:p>
          <a:p>
            <a:pPr algn="just"/>
            <a:r>
              <a:rPr lang="en-GB" sz="1800" dirty="0"/>
              <a:t>“The capability to relate and work correctly across cultures.”</a:t>
            </a:r>
          </a:p>
          <a:p>
            <a:pPr marL="0" indent="0" algn="just">
              <a:buNone/>
            </a:pPr>
            <a:r>
              <a:rPr lang="en-GB" sz="1800" b="1" dirty="0"/>
              <a:t>Why it matters:</a:t>
            </a:r>
            <a:endParaRPr lang="en-GB" sz="1800" dirty="0"/>
          </a:p>
          <a:p>
            <a:pPr lvl="0" algn="just"/>
            <a:r>
              <a:rPr lang="en-GB" sz="1800" dirty="0"/>
              <a:t>Fundamental for global and numerous teams</a:t>
            </a:r>
          </a:p>
          <a:p>
            <a:pPr lvl="0" algn="just"/>
            <a:r>
              <a:rPr lang="en-GB" sz="1800" dirty="0"/>
              <a:t>Enables respectful collaboration</a:t>
            </a:r>
          </a:p>
          <a:p>
            <a:pPr lvl="0" algn="just"/>
            <a:r>
              <a:rPr lang="en-GB" sz="1800" dirty="0"/>
              <a:t>Bridges cultural differences in verbal exchange and behaviour (Heckman et al, 2022)</a:t>
            </a:r>
          </a:p>
          <a:p>
            <a:pPr algn="just"/>
            <a:endParaRPr lang="en-GB" sz="1800" dirty="0"/>
          </a:p>
        </p:txBody>
      </p:sp>
      <p:pic>
        <p:nvPicPr>
          <p:cNvPr id="6" name="Picture 5" descr="A close-up of words in a cloud&#10;&#10;AI-generated content may be incorrect.">
            <a:extLst>
              <a:ext uri="{FF2B5EF4-FFF2-40B4-BE49-F238E27FC236}">
                <a16:creationId xmlns:a16="http://schemas.microsoft.com/office/drawing/2014/main" id="{652FA243-E7EB-E4D1-A590-793F506F88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8791" y="3351634"/>
            <a:ext cx="5612029" cy="3214527"/>
          </a:xfrm>
          <a:prstGeom prst="rect">
            <a:avLst/>
          </a:prstGeom>
        </p:spPr>
      </p:pic>
      <p:sp>
        <p:nvSpPr>
          <p:cNvPr id="4" name="Slide Number Placeholder 3">
            <a:extLst>
              <a:ext uri="{FF2B5EF4-FFF2-40B4-BE49-F238E27FC236}">
                <a16:creationId xmlns:a16="http://schemas.microsoft.com/office/drawing/2014/main" id="{C9808625-DAAA-FDAD-9DEC-C5C36828897E}"/>
              </a:ext>
            </a:extLst>
          </p:cNvPr>
          <p:cNvSpPr>
            <a:spLocks noGrp="1"/>
          </p:cNvSpPr>
          <p:nvPr>
            <p:ph type="sldNum" sz="quarter" idx="12"/>
          </p:nvPr>
        </p:nvSpPr>
        <p:spPr/>
        <p:txBody>
          <a:bodyPr/>
          <a:lstStyle/>
          <a:p>
            <a:fld id="{AA7CC09C-48CD-4A35-8354-B2652F8F202B}" type="slidenum">
              <a:rPr lang="en-GB" smtClean="0"/>
              <a:t>10</a:t>
            </a:fld>
            <a:endParaRPr lang="en-GB"/>
          </a:p>
        </p:txBody>
      </p:sp>
    </p:spTree>
    <p:extLst>
      <p:ext uri="{BB962C8B-B14F-4D97-AF65-F5344CB8AC3E}">
        <p14:creationId xmlns:p14="http://schemas.microsoft.com/office/powerpoint/2010/main" val="286371734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barn(inVertical)">
                                      <p:cBhvr>
                                        <p:cTn id="15" dur="500"/>
                                        <p:tgtEl>
                                          <p:spTgt spid="3">
                                            <p:txEl>
                                              <p:pRg st="0" end="0"/>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barn(inVertical)">
                                      <p:cBhvr>
                                        <p:cTn id="18" dur="500"/>
                                        <p:tgtEl>
                                          <p:spTgt spid="3">
                                            <p:txEl>
                                              <p:pRg st="1" end="1"/>
                                            </p:txEl>
                                          </p:spTgt>
                                        </p:tgtEl>
                                      </p:cBhvr>
                                    </p:animEffect>
                                  </p:childTnLst>
                                </p:cTn>
                              </p:par>
                              <p:par>
                                <p:cTn id="19" presetID="16" presetClass="entr" presetSubtype="21"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barn(inVertical)">
                                      <p:cBhvr>
                                        <p:cTn id="21" dur="500"/>
                                        <p:tgtEl>
                                          <p:spTgt spid="3">
                                            <p:txEl>
                                              <p:pRg st="2" end="2"/>
                                            </p:txEl>
                                          </p:spTgt>
                                        </p:tgtEl>
                                      </p:cBhvr>
                                    </p:animEffect>
                                  </p:childTnLst>
                                </p:cTn>
                              </p:par>
                              <p:par>
                                <p:cTn id="22" presetID="16" presetClass="entr" presetSubtype="21"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barn(inVertical)">
                                      <p:cBhvr>
                                        <p:cTn id="24" dur="500"/>
                                        <p:tgtEl>
                                          <p:spTgt spid="3">
                                            <p:txEl>
                                              <p:pRg st="3" end="3"/>
                                            </p:txEl>
                                          </p:spTgt>
                                        </p:tgtEl>
                                      </p:cBhvr>
                                    </p:animEffect>
                                  </p:childTnLst>
                                </p:cTn>
                              </p:par>
                              <p:par>
                                <p:cTn id="25" presetID="16" presetClass="entr" presetSubtype="21"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par>
                                <p:cTn id="28" presetID="16" presetClass="entr" presetSubtype="21"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barn(inVertical)">
                                      <p:cBhvr>
                                        <p:cTn id="3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err="1"/>
              <a:t>Earley</a:t>
            </a:r>
            <a:r>
              <a:rPr lang="en-GB" b="1" dirty="0"/>
              <a:t> &amp; </a:t>
            </a:r>
            <a:r>
              <a:rPr lang="en-GB" b="1" dirty="0" err="1"/>
              <a:t>Ang’s</a:t>
            </a:r>
            <a:r>
              <a:rPr lang="en-GB" b="1" dirty="0"/>
              <a:t> </a:t>
            </a:r>
            <a:r>
              <a:rPr lang="en-GB" b="1" dirty="0" err="1"/>
              <a:t>CQ</a:t>
            </a:r>
            <a:r>
              <a:rPr lang="en-GB" b="1" dirty="0"/>
              <a:t> Model </a:t>
            </a:r>
            <a:endParaRPr lang="en-GB" dirty="0"/>
          </a:p>
        </p:txBody>
      </p:sp>
      <p:sp>
        <p:nvSpPr>
          <p:cNvPr id="3" name="Content Placeholder 2"/>
          <p:cNvSpPr>
            <a:spLocks noGrp="1"/>
          </p:cNvSpPr>
          <p:nvPr>
            <p:ph idx="1"/>
          </p:nvPr>
        </p:nvSpPr>
        <p:spPr>
          <a:xfrm>
            <a:off x="680321" y="2336873"/>
            <a:ext cx="6683865" cy="3599316"/>
          </a:xfrm>
        </p:spPr>
        <p:txBody>
          <a:bodyPr>
            <a:normAutofit/>
          </a:bodyPr>
          <a:lstStyle/>
          <a:p>
            <a:pPr marL="0" indent="0">
              <a:buNone/>
            </a:pPr>
            <a:r>
              <a:rPr lang="en-GB" sz="2000" dirty="0"/>
              <a:t>The 4 Dimensions of </a:t>
            </a:r>
            <a:r>
              <a:rPr lang="en-GB" sz="2000" dirty="0" err="1"/>
              <a:t>CQ</a:t>
            </a:r>
            <a:r>
              <a:rPr lang="en-GB" sz="2000" dirty="0"/>
              <a:t>:</a:t>
            </a:r>
          </a:p>
          <a:p>
            <a:pPr lvl="0"/>
            <a:r>
              <a:rPr lang="en-GB" sz="2000" dirty="0" err="1"/>
              <a:t>CQ</a:t>
            </a:r>
            <a:r>
              <a:rPr lang="en-GB" sz="2000" dirty="0"/>
              <a:t> Drive – Interest and confidence in multicultural condition</a:t>
            </a:r>
          </a:p>
          <a:p>
            <a:pPr lvl="0"/>
            <a:r>
              <a:rPr lang="en-GB" sz="2000" dirty="0" err="1"/>
              <a:t>CQ</a:t>
            </a:r>
            <a:r>
              <a:rPr lang="en-GB" sz="2000" dirty="0"/>
              <a:t> Knowledge– grasp of cultural systems and norms</a:t>
            </a:r>
          </a:p>
          <a:p>
            <a:pPr lvl="0"/>
            <a:r>
              <a:rPr lang="en-GB" sz="2000" dirty="0" err="1"/>
              <a:t>CQ</a:t>
            </a:r>
            <a:r>
              <a:rPr lang="en-GB" sz="2000" dirty="0"/>
              <a:t> Strategy– potential to graph and interpret throughout cultures</a:t>
            </a:r>
          </a:p>
          <a:p>
            <a:pPr lvl="0"/>
            <a:r>
              <a:rPr lang="en-GB" sz="2000" dirty="0" err="1"/>
              <a:t>CQ</a:t>
            </a:r>
            <a:r>
              <a:rPr lang="en-GB" sz="2000" dirty="0"/>
              <a:t> Action – potential to evolve verbal and non-verbal </a:t>
            </a:r>
            <a:r>
              <a:rPr lang="en-GB" sz="2000" dirty="0" err="1"/>
              <a:t>behaviors</a:t>
            </a:r>
            <a:endParaRPr lang="en-GB" sz="2000" dirty="0"/>
          </a:p>
          <a:p>
            <a:endParaRPr lang="en-GB" sz="2000" dirty="0"/>
          </a:p>
        </p:txBody>
      </p:sp>
      <p:pic>
        <p:nvPicPr>
          <p:cNvPr id="6" name="Picture 5" descr="A diagram of cultural intelligence&#10;&#10;AI-generated content may be incorrect.">
            <a:extLst>
              <a:ext uri="{FF2B5EF4-FFF2-40B4-BE49-F238E27FC236}">
                <a16:creationId xmlns:a16="http://schemas.microsoft.com/office/drawing/2014/main" id="{F84545D8-17B8-FC34-E1DC-CA7887600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78136" y="3693200"/>
            <a:ext cx="5012995" cy="2745696"/>
          </a:xfrm>
          <a:prstGeom prst="rect">
            <a:avLst/>
          </a:prstGeom>
        </p:spPr>
      </p:pic>
      <p:sp>
        <p:nvSpPr>
          <p:cNvPr id="4" name="Slide Number Placeholder 3">
            <a:extLst>
              <a:ext uri="{FF2B5EF4-FFF2-40B4-BE49-F238E27FC236}">
                <a16:creationId xmlns:a16="http://schemas.microsoft.com/office/drawing/2014/main" id="{7D98D61B-F276-AC02-8BFE-F6132CA562ED}"/>
              </a:ext>
            </a:extLst>
          </p:cNvPr>
          <p:cNvSpPr>
            <a:spLocks noGrp="1"/>
          </p:cNvSpPr>
          <p:nvPr>
            <p:ph type="sldNum" sz="quarter" idx="12"/>
          </p:nvPr>
        </p:nvSpPr>
        <p:spPr/>
        <p:txBody>
          <a:bodyPr/>
          <a:lstStyle/>
          <a:p>
            <a:fld id="{AA7CC09C-48CD-4A35-8354-B2652F8F202B}" type="slidenum">
              <a:rPr lang="en-GB" smtClean="0"/>
              <a:t>11</a:t>
            </a:fld>
            <a:endParaRPr lang="en-GB"/>
          </a:p>
        </p:txBody>
      </p:sp>
    </p:spTree>
    <p:extLst>
      <p:ext uri="{BB962C8B-B14F-4D97-AF65-F5344CB8AC3E}">
        <p14:creationId xmlns:p14="http://schemas.microsoft.com/office/powerpoint/2010/main" val="388964647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500"/>
                                        <p:tgtEl>
                                          <p:spTgt spid="3">
                                            <p:txEl>
                                              <p:pRg st="1" end="1"/>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barn(inVertical)">
                                      <p:cBhvr>
                                        <p:cTn id="18" dur="500"/>
                                        <p:tgtEl>
                                          <p:spTgt spid="3">
                                            <p:txEl>
                                              <p:pRg st="2" end="2"/>
                                            </p:txEl>
                                          </p:spTgt>
                                        </p:tgtEl>
                                      </p:cBhvr>
                                    </p:animEffect>
                                  </p:childTnLst>
                                </p:cTn>
                              </p:par>
                              <p:par>
                                <p:cTn id="19" presetID="16" presetClass="entr" presetSubtype="21"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barn(inVertical)">
                                      <p:cBhvr>
                                        <p:cTn id="21" dur="500"/>
                                        <p:tgtEl>
                                          <p:spTgt spid="3">
                                            <p:txEl>
                                              <p:pRg st="3" end="3"/>
                                            </p:txEl>
                                          </p:spTgt>
                                        </p:tgtEl>
                                      </p:cBhvr>
                                    </p:animEffect>
                                  </p:childTnLst>
                                </p:cTn>
                              </p:par>
                              <p:par>
                                <p:cTn id="22" presetID="16" presetClass="entr" presetSubtype="21"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barn(inVertical)">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Why </a:t>
            </a:r>
            <a:r>
              <a:rPr lang="en-GB" b="1" dirty="0" err="1"/>
              <a:t>CQ</a:t>
            </a:r>
            <a:r>
              <a:rPr lang="en-GB" b="1" dirty="0"/>
              <a:t> Matters in Leadership</a:t>
            </a:r>
            <a:endParaRPr lang="en-GB" dirty="0"/>
          </a:p>
        </p:txBody>
      </p:sp>
      <p:sp>
        <p:nvSpPr>
          <p:cNvPr id="3" name="Content Placeholder 2"/>
          <p:cNvSpPr>
            <a:spLocks noGrp="1"/>
          </p:cNvSpPr>
          <p:nvPr>
            <p:ph idx="1"/>
          </p:nvPr>
        </p:nvSpPr>
        <p:spPr>
          <a:xfrm>
            <a:off x="680322" y="2336873"/>
            <a:ext cx="6210336" cy="3599316"/>
          </a:xfrm>
        </p:spPr>
        <p:txBody>
          <a:bodyPr>
            <a:normAutofit lnSpcReduction="10000"/>
          </a:bodyPr>
          <a:lstStyle/>
          <a:p>
            <a:pPr marL="0" indent="0">
              <a:buNone/>
            </a:pPr>
            <a:r>
              <a:rPr lang="en-GB" sz="1800" b="1" dirty="0"/>
              <a:t>When Culture Clashes</a:t>
            </a:r>
            <a:endParaRPr lang="en-GB" sz="1800" dirty="0"/>
          </a:p>
          <a:p>
            <a:pPr lvl="0"/>
            <a:r>
              <a:rPr lang="en-GB" sz="1800" dirty="0"/>
              <a:t>A topic that offends in a single subculture can be funny in every other</a:t>
            </a:r>
          </a:p>
          <a:p>
            <a:pPr lvl="0"/>
            <a:r>
              <a:rPr lang="en-GB" sz="1800" dirty="0"/>
              <a:t>Eye contact norms differ (e.g., Western vs. East Asian contexts)</a:t>
            </a:r>
          </a:p>
          <a:p>
            <a:pPr lvl="0"/>
            <a:r>
              <a:rPr lang="en-GB" sz="1800" dirty="0"/>
              <a:t>Hierarchical vs. Egalitarian expectations in conferences (Hanna, 2021)</a:t>
            </a:r>
          </a:p>
          <a:p>
            <a:pPr marL="0" indent="0">
              <a:buNone/>
            </a:pPr>
            <a:r>
              <a:rPr lang="en-GB" sz="1800" b="1" dirty="0"/>
              <a:t>Leaders with excessive </a:t>
            </a:r>
            <a:r>
              <a:rPr lang="en-GB" sz="1800" b="1" dirty="0" err="1"/>
              <a:t>CQ</a:t>
            </a:r>
            <a:r>
              <a:rPr lang="en-GB" sz="1800" b="1" dirty="0"/>
              <a:t>:</a:t>
            </a:r>
            <a:endParaRPr lang="en-GB" sz="1800" dirty="0"/>
          </a:p>
          <a:p>
            <a:r>
              <a:rPr lang="en-GB" sz="1800" dirty="0"/>
              <a:t>✔ Are bendy and inclusive</a:t>
            </a:r>
          </a:p>
          <a:p>
            <a:r>
              <a:rPr lang="en-GB" sz="1800" dirty="0"/>
              <a:t>✔ promote cultural concord</a:t>
            </a:r>
          </a:p>
          <a:p>
            <a:r>
              <a:rPr lang="en-GB" sz="1800" dirty="0"/>
              <a:t>✔ lessen miscommunication </a:t>
            </a:r>
          </a:p>
          <a:p>
            <a:endParaRPr lang="en-GB" sz="1800" dirty="0"/>
          </a:p>
        </p:txBody>
      </p:sp>
      <p:pic>
        <p:nvPicPr>
          <p:cNvPr id="6" name="Picture 5">
            <a:extLst>
              <a:ext uri="{FF2B5EF4-FFF2-40B4-BE49-F238E27FC236}">
                <a16:creationId xmlns:a16="http://schemas.microsoft.com/office/drawing/2014/main" id="{6B6A488B-5534-8879-535B-18F6F1B53188}"/>
              </a:ext>
            </a:extLst>
          </p:cNvPr>
          <p:cNvPicPr>
            <a:picLocks noChangeAspect="1"/>
          </p:cNvPicPr>
          <p:nvPr/>
        </p:nvPicPr>
        <p:blipFill>
          <a:blip r:embed="rId3"/>
          <a:stretch>
            <a:fillRect/>
          </a:stretch>
        </p:blipFill>
        <p:spPr>
          <a:xfrm>
            <a:off x="5680316" y="4136531"/>
            <a:ext cx="6237216" cy="2640314"/>
          </a:xfrm>
          <a:prstGeom prst="rect">
            <a:avLst/>
          </a:prstGeom>
        </p:spPr>
      </p:pic>
      <p:sp>
        <p:nvSpPr>
          <p:cNvPr id="4" name="Slide Number Placeholder 3">
            <a:extLst>
              <a:ext uri="{FF2B5EF4-FFF2-40B4-BE49-F238E27FC236}">
                <a16:creationId xmlns:a16="http://schemas.microsoft.com/office/drawing/2014/main" id="{97FD4F8A-5DD4-E054-E4C1-8DCD4A7C66DA}"/>
              </a:ext>
            </a:extLst>
          </p:cNvPr>
          <p:cNvSpPr>
            <a:spLocks noGrp="1"/>
          </p:cNvSpPr>
          <p:nvPr>
            <p:ph type="sldNum" sz="quarter" idx="12"/>
          </p:nvPr>
        </p:nvSpPr>
        <p:spPr/>
        <p:txBody>
          <a:bodyPr/>
          <a:lstStyle/>
          <a:p>
            <a:fld id="{AA7CC09C-48CD-4A35-8354-B2652F8F202B}" type="slidenum">
              <a:rPr lang="en-GB" smtClean="0"/>
              <a:t>12</a:t>
            </a:fld>
            <a:endParaRPr lang="en-GB"/>
          </a:p>
        </p:txBody>
      </p:sp>
    </p:spTree>
    <p:extLst>
      <p:ext uri="{BB962C8B-B14F-4D97-AF65-F5344CB8AC3E}">
        <p14:creationId xmlns:p14="http://schemas.microsoft.com/office/powerpoint/2010/main" val="261085320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1000"/>
                                        <p:tgtEl>
                                          <p:spTgt spid="3">
                                            <p:txEl>
                                              <p:pRg st="1" end="1"/>
                                            </p:txEl>
                                          </p:spTgt>
                                        </p:tgtEl>
                                      </p:cBhvr>
                                    </p:animEffect>
                                    <p:anim calcmode="lin" valueType="num">
                                      <p:cBhvr>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1000"/>
                                        <p:tgtEl>
                                          <p:spTgt spid="3">
                                            <p:txEl>
                                              <p:pRg st="3" end="3"/>
                                            </p:txEl>
                                          </p:spTgt>
                                        </p:tgtEl>
                                      </p:cBhvr>
                                    </p:animEffect>
                                    <p:anim calcmode="lin" valueType="num">
                                      <p:cBhvr>
                                        <p:cTn id="2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1000"/>
                                        <p:tgtEl>
                                          <p:spTgt spid="3">
                                            <p:txEl>
                                              <p:pRg st="4" end="4"/>
                                            </p:txEl>
                                          </p:spTgt>
                                        </p:tgtEl>
                                      </p:cBhvr>
                                    </p:animEffect>
                                    <p:anim calcmode="lin" valueType="num">
                                      <p:cBhvr>
                                        <p:cTn id="3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1000"/>
                                        <p:tgtEl>
                                          <p:spTgt spid="3">
                                            <p:txEl>
                                              <p:pRg st="5" end="5"/>
                                            </p:txEl>
                                          </p:spTgt>
                                        </p:tgtEl>
                                      </p:cBhvr>
                                    </p:animEffect>
                                    <p:anim calcmode="lin" valueType="num">
                                      <p:cBhvr>
                                        <p:cTn id="3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1000"/>
                                        <p:tgtEl>
                                          <p:spTgt spid="3">
                                            <p:txEl>
                                              <p:pRg st="7" end="7"/>
                                            </p:txEl>
                                          </p:spTgt>
                                        </p:tgtEl>
                                      </p:cBhvr>
                                    </p:animEffect>
                                    <p:anim calcmode="lin" valueType="num">
                                      <p:cBhvr>
                                        <p:cTn id="4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Strengths and Limitations of </a:t>
            </a:r>
            <a:r>
              <a:rPr lang="en-GB" b="1" dirty="0" err="1"/>
              <a:t>CQ</a:t>
            </a:r>
            <a:r>
              <a:rPr lang="en-GB" b="1" dirty="0"/>
              <a:t> </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22582416"/>
              </p:ext>
            </p:extLst>
          </p:nvPr>
        </p:nvGraphicFramePr>
        <p:xfrm>
          <a:off x="680282" y="2756467"/>
          <a:ext cx="9613900" cy="2467610"/>
        </p:xfrm>
        <a:graphic>
          <a:graphicData uri="http://schemas.openxmlformats.org/drawingml/2006/table">
            <a:tbl>
              <a:tblPr firstRow="1" firstCol="1" bandRow="1">
                <a:tableStyleId>{5C22544A-7EE6-4342-B048-85BDC9FD1C3A}</a:tableStyleId>
              </a:tblPr>
              <a:tblGrid>
                <a:gridCol w="4806950">
                  <a:extLst>
                    <a:ext uri="{9D8B030D-6E8A-4147-A177-3AD203B41FA5}">
                      <a16:colId xmlns:a16="http://schemas.microsoft.com/office/drawing/2014/main" val="4254654490"/>
                    </a:ext>
                  </a:extLst>
                </a:gridCol>
                <a:gridCol w="4806950">
                  <a:extLst>
                    <a:ext uri="{9D8B030D-6E8A-4147-A177-3AD203B41FA5}">
                      <a16:colId xmlns:a16="http://schemas.microsoft.com/office/drawing/2014/main" val="1055298790"/>
                    </a:ext>
                  </a:extLst>
                </a:gridCol>
              </a:tblGrid>
              <a:tr h="0">
                <a:tc>
                  <a:txBody>
                    <a:bodyPr/>
                    <a:lstStyle/>
                    <a:p>
                      <a:pPr algn="ctr">
                        <a:lnSpc>
                          <a:spcPct val="150000"/>
                        </a:lnSpc>
                        <a:spcAft>
                          <a:spcPts val="0"/>
                        </a:spcAft>
                      </a:pPr>
                      <a:r>
                        <a:rPr lang="en-GB" sz="2000">
                          <a:effectLst/>
                        </a:rPr>
                        <a:t>Strengths</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gn="ctr">
                        <a:lnSpc>
                          <a:spcPct val="150000"/>
                        </a:lnSpc>
                        <a:spcAft>
                          <a:spcPts val="0"/>
                        </a:spcAft>
                      </a:pPr>
                      <a:r>
                        <a:rPr lang="en-GB" sz="2000">
                          <a:effectLst/>
                        </a:rPr>
                        <a:t>Limitations</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4279338958"/>
                  </a:ext>
                </a:extLst>
              </a:tr>
              <a:tr h="0">
                <a:tc>
                  <a:txBody>
                    <a:bodyPr/>
                    <a:lstStyle/>
                    <a:p>
                      <a:pPr algn="l">
                        <a:lnSpc>
                          <a:spcPct val="150000"/>
                        </a:lnSpc>
                        <a:spcAft>
                          <a:spcPts val="0"/>
                        </a:spcAft>
                      </a:pPr>
                      <a:r>
                        <a:rPr lang="en-GB" sz="2000">
                          <a:effectLst/>
                        </a:rPr>
                        <a:t>Promotes worldwide management</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gn="l">
                        <a:lnSpc>
                          <a:spcPct val="150000"/>
                        </a:lnSpc>
                        <a:spcAft>
                          <a:spcPts val="0"/>
                        </a:spcAft>
                      </a:pPr>
                      <a:r>
                        <a:rPr lang="en-GB" sz="2000">
                          <a:effectLst/>
                        </a:rPr>
                        <a:t>Cultural norms may also oversimplify</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99813387"/>
                  </a:ext>
                </a:extLst>
              </a:tr>
              <a:tr h="0">
                <a:tc>
                  <a:txBody>
                    <a:bodyPr/>
                    <a:lstStyle/>
                    <a:p>
                      <a:pPr algn="l">
                        <a:lnSpc>
                          <a:spcPct val="150000"/>
                        </a:lnSpc>
                        <a:spcAft>
                          <a:spcPts val="0"/>
                        </a:spcAft>
                      </a:pPr>
                      <a:r>
                        <a:rPr lang="en-GB" sz="2000">
                          <a:effectLst/>
                        </a:rPr>
                        <a:t>Enhances group inclusivity</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gn="just">
                        <a:lnSpc>
                          <a:spcPct val="150000"/>
                        </a:lnSpc>
                        <a:spcAft>
                          <a:spcPts val="0"/>
                        </a:spcAft>
                      </a:pPr>
                      <a:r>
                        <a:rPr lang="en-GB" sz="2000">
                          <a:effectLst/>
                        </a:rPr>
                        <a:t>nonetheless a developing discipline</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191346556"/>
                  </a:ext>
                </a:extLst>
              </a:tr>
              <a:tr h="0">
                <a:tc>
                  <a:txBody>
                    <a:bodyPr/>
                    <a:lstStyle/>
                    <a:p>
                      <a:pPr algn="l">
                        <a:lnSpc>
                          <a:spcPct val="150000"/>
                        </a:lnSpc>
                        <a:spcAft>
                          <a:spcPts val="0"/>
                        </a:spcAft>
                      </a:pPr>
                      <a:r>
                        <a:rPr lang="en-GB" sz="2000" dirty="0">
                          <a:effectLst/>
                        </a:rPr>
                        <a:t>Allows keep away from stereotyping	chance of assuming</a:t>
                      </a:r>
                      <a:endParaRPr lang="en-GB" sz="2400" dirty="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gn="l">
                        <a:lnSpc>
                          <a:spcPct val="150000"/>
                        </a:lnSpc>
                        <a:spcAft>
                          <a:spcPts val="0"/>
                        </a:spcAft>
                      </a:pPr>
                      <a:r>
                        <a:rPr lang="en-GB" sz="2000">
                          <a:effectLst/>
                        </a:rPr>
                        <a:t>One-length-suits-all” lifestyle regulations</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145302908"/>
                  </a:ext>
                </a:extLst>
              </a:tr>
              <a:tr h="0">
                <a:tc>
                  <a:txBody>
                    <a:bodyPr/>
                    <a:lstStyle/>
                    <a:p>
                      <a:pPr algn="l">
                        <a:lnSpc>
                          <a:spcPct val="150000"/>
                        </a:lnSpc>
                        <a:spcAft>
                          <a:spcPts val="0"/>
                        </a:spcAft>
                      </a:pPr>
                      <a:r>
                        <a:rPr lang="en-GB" sz="2000">
                          <a:effectLst/>
                        </a:rPr>
                        <a:t>Builds trust throughout borders	</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gn="just">
                        <a:lnSpc>
                          <a:spcPct val="150000"/>
                        </a:lnSpc>
                        <a:spcAft>
                          <a:spcPts val="0"/>
                        </a:spcAft>
                      </a:pPr>
                      <a:r>
                        <a:rPr lang="en-GB" sz="2000" dirty="0">
                          <a:effectLst/>
                        </a:rPr>
                        <a:t>Requires non-stop studying</a:t>
                      </a:r>
                      <a:endParaRPr lang="en-GB" sz="2400" dirty="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894566144"/>
                  </a:ext>
                </a:extLst>
              </a:tr>
            </a:tbl>
          </a:graphicData>
        </a:graphic>
      </p:graphicFrame>
      <p:sp>
        <p:nvSpPr>
          <p:cNvPr id="3" name="Slide Number Placeholder 2">
            <a:extLst>
              <a:ext uri="{FF2B5EF4-FFF2-40B4-BE49-F238E27FC236}">
                <a16:creationId xmlns:a16="http://schemas.microsoft.com/office/drawing/2014/main" id="{A3344163-3A87-37A9-9356-4C5F5775993B}"/>
              </a:ext>
            </a:extLst>
          </p:cNvPr>
          <p:cNvSpPr>
            <a:spLocks noGrp="1"/>
          </p:cNvSpPr>
          <p:nvPr>
            <p:ph type="sldNum" sz="quarter" idx="12"/>
          </p:nvPr>
        </p:nvSpPr>
        <p:spPr/>
        <p:txBody>
          <a:bodyPr/>
          <a:lstStyle/>
          <a:p>
            <a:fld id="{AA7CC09C-48CD-4A35-8354-B2652F8F202B}" type="slidenum">
              <a:rPr lang="en-GB" smtClean="0"/>
              <a:t>13</a:t>
            </a:fld>
            <a:endParaRPr lang="en-GB"/>
          </a:p>
        </p:txBody>
      </p:sp>
    </p:spTree>
    <p:extLst>
      <p:ext uri="{BB962C8B-B14F-4D97-AF65-F5344CB8AC3E}">
        <p14:creationId xmlns:p14="http://schemas.microsoft.com/office/powerpoint/2010/main" val="101662074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err="1"/>
              <a:t>EI</a:t>
            </a:r>
            <a:r>
              <a:rPr lang="en-GB" b="1" dirty="0"/>
              <a:t> + </a:t>
            </a:r>
            <a:r>
              <a:rPr lang="en-GB" b="1" dirty="0" err="1"/>
              <a:t>CQ</a:t>
            </a:r>
            <a:r>
              <a:rPr lang="en-GB" b="1" dirty="0"/>
              <a:t> = Holistic Leadership</a:t>
            </a:r>
            <a:br>
              <a:rPr lang="en-GB" b="1" dirty="0"/>
            </a:br>
            <a:endParaRPr lang="en-GB" dirty="0"/>
          </a:p>
        </p:txBody>
      </p:sp>
      <p:sp>
        <p:nvSpPr>
          <p:cNvPr id="3" name="Content Placeholder 2"/>
          <p:cNvSpPr>
            <a:spLocks noGrp="1"/>
          </p:cNvSpPr>
          <p:nvPr>
            <p:ph idx="1"/>
          </p:nvPr>
        </p:nvSpPr>
        <p:spPr>
          <a:xfrm>
            <a:off x="680322" y="2336873"/>
            <a:ext cx="6324636" cy="3599316"/>
          </a:xfrm>
        </p:spPr>
        <p:txBody>
          <a:bodyPr>
            <a:normAutofit/>
          </a:bodyPr>
          <a:lstStyle/>
          <a:p>
            <a:pPr marL="0" indent="0">
              <a:buNone/>
            </a:pPr>
            <a:r>
              <a:rPr lang="en-GB" sz="2000" b="1" dirty="0"/>
              <a:t>The Synergy of Emotional and Cultural Intelligence</a:t>
            </a:r>
            <a:endParaRPr lang="en-GB" sz="2000" dirty="0"/>
          </a:p>
          <a:p>
            <a:pPr lvl="0"/>
            <a:r>
              <a:rPr lang="en-GB" sz="2000" dirty="0"/>
              <a:t>Emotional intelligence (</a:t>
            </a:r>
            <a:r>
              <a:rPr lang="en-GB" sz="2000" dirty="0" err="1"/>
              <a:t>EI</a:t>
            </a:r>
            <a:r>
              <a:rPr lang="en-GB" sz="2000" dirty="0"/>
              <a:t>): Empathy, relationship building</a:t>
            </a:r>
          </a:p>
          <a:p>
            <a:pPr lvl="0"/>
            <a:r>
              <a:rPr lang="en-GB" sz="2000" dirty="0"/>
              <a:t>Cultural Intelligence (</a:t>
            </a:r>
            <a:r>
              <a:rPr lang="en-GB" sz="2000" dirty="0" err="1"/>
              <a:t>CQ</a:t>
            </a:r>
            <a:r>
              <a:rPr lang="en-GB" sz="2000" dirty="0"/>
              <a:t>): Adaptability, go-cultural focus</a:t>
            </a:r>
          </a:p>
          <a:p>
            <a:pPr lvl="0"/>
            <a:r>
              <a:rPr lang="en-GB" sz="2000" dirty="0"/>
              <a:t>Collectively: construct inclusive, powerful, globally-minded leadership (</a:t>
            </a:r>
            <a:r>
              <a:rPr lang="en-GB" sz="2000" dirty="0" err="1"/>
              <a:t>Fikri</a:t>
            </a:r>
            <a:r>
              <a:rPr lang="en-GB" sz="2000" dirty="0"/>
              <a:t> et al, 2021)</a:t>
            </a:r>
          </a:p>
          <a:p>
            <a:endParaRPr lang="en-GB" sz="2000" dirty="0"/>
          </a:p>
        </p:txBody>
      </p:sp>
      <p:pic>
        <p:nvPicPr>
          <p:cNvPr id="6" name="Picture 5" descr="A diagram of a leadership&#10;&#10;AI-generated content may be incorrect.">
            <a:extLst>
              <a:ext uri="{FF2B5EF4-FFF2-40B4-BE49-F238E27FC236}">
                <a16:creationId xmlns:a16="http://schemas.microsoft.com/office/drawing/2014/main" id="{C9AD2CC5-67B4-DA4A-4D92-9688AF8731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16220" y="3142016"/>
            <a:ext cx="5267122" cy="2962756"/>
          </a:xfrm>
          <a:prstGeom prst="rect">
            <a:avLst/>
          </a:prstGeom>
        </p:spPr>
      </p:pic>
      <p:sp>
        <p:nvSpPr>
          <p:cNvPr id="4" name="Slide Number Placeholder 3">
            <a:extLst>
              <a:ext uri="{FF2B5EF4-FFF2-40B4-BE49-F238E27FC236}">
                <a16:creationId xmlns:a16="http://schemas.microsoft.com/office/drawing/2014/main" id="{7737C1AF-8FD7-CB69-483D-81A48FD05DB3}"/>
              </a:ext>
            </a:extLst>
          </p:cNvPr>
          <p:cNvSpPr>
            <a:spLocks noGrp="1"/>
          </p:cNvSpPr>
          <p:nvPr>
            <p:ph type="sldNum" sz="quarter" idx="12"/>
          </p:nvPr>
        </p:nvSpPr>
        <p:spPr/>
        <p:txBody>
          <a:bodyPr/>
          <a:lstStyle/>
          <a:p>
            <a:fld id="{AA7CC09C-48CD-4A35-8354-B2652F8F202B}" type="slidenum">
              <a:rPr lang="en-GB" smtClean="0"/>
              <a:t>14</a:t>
            </a:fld>
            <a:endParaRPr lang="en-GB"/>
          </a:p>
        </p:txBody>
      </p:sp>
    </p:spTree>
    <p:extLst>
      <p:ext uri="{BB962C8B-B14F-4D97-AF65-F5344CB8AC3E}">
        <p14:creationId xmlns:p14="http://schemas.microsoft.com/office/powerpoint/2010/main" val="316616145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0" end="0"/>
                                            </p:txEl>
                                          </p:spTgt>
                                        </p:tgtEl>
                                      </p:cBhvr>
                                    </p:animEffect>
                                  </p:childTnLst>
                                </p:cTn>
                              </p:par>
                              <p:par>
                                <p:cTn id="16" presetID="31" presetClass="entr" presetSubtype="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1" dur="1000"/>
                                        <p:tgtEl>
                                          <p:spTgt spid="3">
                                            <p:txEl>
                                              <p:pRg st="1" end="1"/>
                                            </p:txEl>
                                          </p:spTgt>
                                        </p:tgtEl>
                                      </p:cBhvr>
                                    </p:animEffect>
                                  </p:childTnLst>
                                </p:cTn>
                              </p:par>
                              <p:par>
                                <p:cTn id="22" presetID="31"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5"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6"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7" dur="1000"/>
                                        <p:tgtEl>
                                          <p:spTgt spid="3">
                                            <p:txEl>
                                              <p:pRg st="2" end="2"/>
                                            </p:txEl>
                                          </p:spTgt>
                                        </p:tgtEl>
                                      </p:cBhvr>
                                    </p:animEffect>
                                  </p:childTnLst>
                                </p:cTn>
                              </p:par>
                              <p:par>
                                <p:cTn id="28" presetID="31" presetClass="entr" presetSubtype="0" fill="hold" nodeType="with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p:cTn id="30"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1"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2"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3"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Traditional vs Horizontal Leadership</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32152971"/>
              </p:ext>
            </p:extLst>
          </p:nvPr>
        </p:nvGraphicFramePr>
        <p:xfrm>
          <a:off x="795338" y="2891994"/>
          <a:ext cx="9613900" cy="2412492"/>
        </p:xfrm>
        <a:graphic>
          <a:graphicData uri="http://schemas.openxmlformats.org/drawingml/2006/table">
            <a:tbl>
              <a:tblPr firstRow="1" firstCol="1" bandRow="1">
                <a:tableStyleId>{5C22544A-7EE6-4342-B048-85BDC9FD1C3A}</a:tableStyleId>
              </a:tblPr>
              <a:tblGrid>
                <a:gridCol w="4806950">
                  <a:extLst>
                    <a:ext uri="{9D8B030D-6E8A-4147-A177-3AD203B41FA5}">
                      <a16:colId xmlns:a16="http://schemas.microsoft.com/office/drawing/2014/main" val="2435047419"/>
                    </a:ext>
                  </a:extLst>
                </a:gridCol>
                <a:gridCol w="4806950">
                  <a:extLst>
                    <a:ext uri="{9D8B030D-6E8A-4147-A177-3AD203B41FA5}">
                      <a16:colId xmlns:a16="http://schemas.microsoft.com/office/drawing/2014/main" val="753070030"/>
                    </a:ext>
                  </a:extLst>
                </a:gridCol>
              </a:tblGrid>
              <a:tr h="0">
                <a:tc>
                  <a:txBody>
                    <a:bodyPr/>
                    <a:lstStyle/>
                    <a:p>
                      <a:pPr algn="ctr">
                        <a:lnSpc>
                          <a:spcPct val="150000"/>
                        </a:lnSpc>
                        <a:spcAft>
                          <a:spcPts val="0"/>
                        </a:spcAft>
                      </a:pPr>
                      <a:r>
                        <a:rPr lang="en-GB" sz="2000">
                          <a:effectLst/>
                        </a:rPr>
                        <a:t>Traditional (Top-Down)</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gn="ctr">
                        <a:lnSpc>
                          <a:spcPct val="150000"/>
                        </a:lnSpc>
                        <a:spcAft>
                          <a:spcPts val="0"/>
                        </a:spcAft>
                      </a:pPr>
                      <a:r>
                        <a:rPr lang="en-GB" sz="2000" dirty="0">
                          <a:effectLst/>
                        </a:rPr>
                        <a:t>Horizontal (Collaborative)</a:t>
                      </a:r>
                      <a:endParaRPr lang="en-GB" sz="2400" dirty="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4211932564"/>
                  </a:ext>
                </a:extLst>
              </a:tr>
              <a:tr h="0">
                <a:tc>
                  <a:txBody>
                    <a:bodyPr/>
                    <a:lstStyle/>
                    <a:p>
                      <a:pPr algn="l">
                        <a:lnSpc>
                          <a:spcPct val="150000"/>
                        </a:lnSpc>
                        <a:spcAft>
                          <a:spcPts val="0"/>
                        </a:spcAft>
                      </a:pPr>
                      <a:r>
                        <a:rPr lang="en-GB" sz="2000">
                          <a:effectLst/>
                        </a:rPr>
                        <a:t>Chief gives orders</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gn="just">
                        <a:lnSpc>
                          <a:spcPct val="150000"/>
                        </a:lnSpc>
                        <a:spcAft>
                          <a:spcPts val="0"/>
                        </a:spcAft>
                      </a:pPr>
                      <a:r>
                        <a:rPr lang="en-GB" sz="2000">
                          <a:effectLst/>
                        </a:rPr>
                        <a:t>leader works with the team</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863478772"/>
                  </a:ext>
                </a:extLst>
              </a:tr>
              <a:tr h="0">
                <a:tc>
                  <a:txBody>
                    <a:bodyPr/>
                    <a:lstStyle/>
                    <a:p>
                      <a:pPr algn="l">
                        <a:lnSpc>
                          <a:spcPct val="150000"/>
                        </a:lnSpc>
                        <a:spcAft>
                          <a:spcPts val="0"/>
                        </a:spcAft>
                      </a:pPr>
                      <a:r>
                        <a:rPr lang="en-GB" sz="2000">
                          <a:effectLst/>
                        </a:rPr>
                        <a:t>Hierarchical authority	</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gn="l">
                        <a:lnSpc>
                          <a:spcPct val="150000"/>
                        </a:lnSpc>
                        <a:spcAft>
                          <a:spcPts val="0"/>
                        </a:spcAft>
                      </a:pPr>
                      <a:r>
                        <a:rPr lang="en-GB" sz="2000" dirty="0">
                          <a:effectLst/>
                        </a:rPr>
                        <a:t>Shared responsibility</a:t>
                      </a:r>
                      <a:endParaRPr lang="en-GB" sz="2400" dirty="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139535210"/>
                  </a:ext>
                </a:extLst>
              </a:tr>
              <a:tr h="0">
                <a:tc>
                  <a:txBody>
                    <a:bodyPr/>
                    <a:lstStyle/>
                    <a:p>
                      <a:pPr algn="l">
                        <a:lnSpc>
                          <a:spcPct val="150000"/>
                        </a:lnSpc>
                        <a:spcAft>
                          <a:spcPts val="0"/>
                        </a:spcAft>
                      </a:pPr>
                      <a:r>
                        <a:rPr lang="en-GB" sz="2000" dirty="0">
                          <a:effectLst/>
                        </a:rPr>
                        <a:t>Awareness on control</a:t>
                      </a:r>
                      <a:endParaRPr lang="en-GB" sz="2400" dirty="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gn="l">
                        <a:lnSpc>
                          <a:spcPct val="150000"/>
                        </a:lnSpc>
                        <a:spcAft>
                          <a:spcPts val="0"/>
                        </a:spcAft>
                      </a:pPr>
                      <a:r>
                        <a:rPr lang="en-GB" sz="2000">
                          <a:effectLst/>
                        </a:rPr>
                        <a:t>attention on empathy &amp; inclusion</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745149741"/>
                  </a:ext>
                </a:extLst>
              </a:tr>
              <a:tr h="0">
                <a:tc>
                  <a:txBody>
                    <a:bodyPr/>
                    <a:lstStyle/>
                    <a:p>
                      <a:pPr algn="l">
                        <a:lnSpc>
                          <a:spcPct val="150000"/>
                        </a:lnSpc>
                        <a:spcAft>
                          <a:spcPts val="0"/>
                        </a:spcAft>
                      </a:pPr>
                      <a:r>
                        <a:rPr lang="en-GB" sz="2000">
                          <a:effectLst/>
                        </a:rPr>
                        <a:t>One-way conversation</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gn="l">
                        <a:lnSpc>
                          <a:spcPct val="150000"/>
                        </a:lnSpc>
                        <a:spcAft>
                          <a:spcPts val="0"/>
                        </a:spcAft>
                      </a:pPr>
                      <a:r>
                        <a:rPr lang="en-GB" sz="2000">
                          <a:effectLst/>
                        </a:rPr>
                        <a:t>Open dialogue &amp; listening</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939161552"/>
                  </a:ext>
                </a:extLst>
              </a:tr>
              <a:tr h="0">
                <a:tc>
                  <a:txBody>
                    <a:bodyPr/>
                    <a:lstStyle/>
                    <a:p>
                      <a:pPr algn="l">
                        <a:lnSpc>
                          <a:spcPct val="150000"/>
                        </a:lnSpc>
                        <a:spcAft>
                          <a:spcPts val="0"/>
                        </a:spcAft>
                      </a:pPr>
                      <a:r>
                        <a:rPr lang="en-GB" sz="2000">
                          <a:effectLst/>
                        </a:rPr>
                        <a:t>Cultural uniformity	</a:t>
                      </a:r>
                      <a:endParaRPr lang="en-GB" sz="2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gn="just">
                        <a:lnSpc>
                          <a:spcPct val="150000"/>
                        </a:lnSpc>
                        <a:spcAft>
                          <a:spcPts val="0"/>
                        </a:spcAft>
                      </a:pPr>
                      <a:r>
                        <a:rPr lang="en-GB" sz="2000" dirty="0">
                          <a:effectLst/>
                        </a:rPr>
                        <a:t>Embraces variety (</a:t>
                      </a:r>
                      <a:r>
                        <a:rPr lang="en-GB" sz="2000" dirty="0" err="1">
                          <a:effectLst/>
                        </a:rPr>
                        <a:t>Berkovich</a:t>
                      </a:r>
                      <a:r>
                        <a:rPr lang="en-GB" sz="2000" dirty="0">
                          <a:effectLst/>
                        </a:rPr>
                        <a:t> et al, 2021)</a:t>
                      </a:r>
                      <a:endParaRPr lang="en-GB" sz="2400" dirty="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209712335"/>
                  </a:ext>
                </a:extLst>
              </a:tr>
            </a:tbl>
          </a:graphicData>
        </a:graphic>
      </p:graphicFrame>
      <p:sp>
        <p:nvSpPr>
          <p:cNvPr id="3" name="Slide Number Placeholder 2">
            <a:extLst>
              <a:ext uri="{FF2B5EF4-FFF2-40B4-BE49-F238E27FC236}">
                <a16:creationId xmlns:a16="http://schemas.microsoft.com/office/drawing/2014/main" id="{7E2217AB-C15A-14C5-5F38-9915FD03A744}"/>
              </a:ext>
            </a:extLst>
          </p:cNvPr>
          <p:cNvSpPr>
            <a:spLocks noGrp="1"/>
          </p:cNvSpPr>
          <p:nvPr>
            <p:ph type="sldNum" sz="quarter" idx="12"/>
          </p:nvPr>
        </p:nvSpPr>
        <p:spPr/>
        <p:txBody>
          <a:bodyPr/>
          <a:lstStyle/>
          <a:p>
            <a:fld id="{AA7CC09C-48CD-4A35-8354-B2652F8F202B}" type="slidenum">
              <a:rPr lang="en-GB" smtClean="0"/>
              <a:t>15</a:t>
            </a:fld>
            <a:endParaRPr lang="en-GB"/>
          </a:p>
        </p:txBody>
      </p:sp>
    </p:spTree>
    <p:extLst>
      <p:ext uri="{BB962C8B-B14F-4D97-AF65-F5344CB8AC3E}">
        <p14:creationId xmlns:p14="http://schemas.microsoft.com/office/powerpoint/2010/main" val="177286738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Case Study 1: Satya Nadella (Microsoft)</a:t>
            </a:r>
            <a:br>
              <a:rPr lang="en-GB" b="1" dirty="0"/>
            </a:br>
            <a:endParaRPr lang="en-GB" dirty="0"/>
          </a:p>
        </p:txBody>
      </p:sp>
      <p:sp>
        <p:nvSpPr>
          <p:cNvPr id="3" name="Content Placeholder 2"/>
          <p:cNvSpPr>
            <a:spLocks noGrp="1"/>
          </p:cNvSpPr>
          <p:nvPr>
            <p:ph idx="1"/>
          </p:nvPr>
        </p:nvSpPr>
        <p:spPr>
          <a:xfrm>
            <a:off x="680322" y="2336873"/>
            <a:ext cx="4691778" cy="3599316"/>
          </a:xfrm>
        </p:spPr>
        <p:txBody>
          <a:bodyPr>
            <a:normAutofit/>
          </a:bodyPr>
          <a:lstStyle/>
          <a:p>
            <a:pPr marL="0" indent="0" algn="just">
              <a:buNone/>
            </a:pPr>
            <a:r>
              <a:rPr lang="en-GB" sz="1800" b="1" dirty="0"/>
              <a:t>Satya Nadella – CEO, Microsoft</a:t>
            </a:r>
            <a:endParaRPr lang="en-GB" sz="1800" dirty="0"/>
          </a:p>
          <a:p>
            <a:pPr lvl="0" algn="just"/>
            <a:r>
              <a:rPr lang="en-GB" sz="1800" dirty="0"/>
              <a:t>Prioritized empathy as core management cost</a:t>
            </a:r>
          </a:p>
          <a:p>
            <a:pPr lvl="0" algn="just"/>
            <a:r>
              <a:rPr lang="en-GB" sz="1800" dirty="0"/>
              <a:t>Converted company subculture from “recognize-it-all” to “analyse-it-all”</a:t>
            </a:r>
          </a:p>
          <a:p>
            <a:pPr lvl="0" algn="just"/>
            <a:r>
              <a:rPr lang="en-GB" sz="1800" dirty="0"/>
              <a:t>Drove cloud-first, cellular-first method with inclusive leadership</a:t>
            </a:r>
          </a:p>
          <a:p>
            <a:pPr lvl="0" algn="just"/>
            <a:r>
              <a:rPr lang="en-GB" sz="1800" dirty="0"/>
              <a:t>Recommended for accessibility and neurodiversity in the place of job</a:t>
            </a:r>
          </a:p>
          <a:p>
            <a:pPr algn="just"/>
            <a:endParaRPr lang="en-GB" sz="18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3129" y="2336872"/>
            <a:ext cx="5918371" cy="4016037"/>
          </a:xfrm>
          <a:prstGeom prst="rect">
            <a:avLst/>
          </a:prstGeom>
        </p:spPr>
      </p:pic>
      <p:sp>
        <p:nvSpPr>
          <p:cNvPr id="5" name="Slide Number Placeholder 4">
            <a:extLst>
              <a:ext uri="{FF2B5EF4-FFF2-40B4-BE49-F238E27FC236}">
                <a16:creationId xmlns:a16="http://schemas.microsoft.com/office/drawing/2014/main" id="{96256EB6-7144-F2A9-41AE-B72C28081669}"/>
              </a:ext>
            </a:extLst>
          </p:cNvPr>
          <p:cNvSpPr>
            <a:spLocks noGrp="1"/>
          </p:cNvSpPr>
          <p:nvPr>
            <p:ph type="sldNum" sz="quarter" idx="12"/>
          </p:nvPr>
        </p:nvSpPr>
        <p:spPr/>
        <p:txBody>
          <a:bodyPr/>
          <a:lstStyle/>
          <a:p>
            <a:fld id="{AA7CC09C-48CD-4A35-8354-B2652F8F202B}" type="slidenum">
              <a:rPr lang="en-GB" smtClean="0"/>
              <a:t>16</a:t>
            </a:fld>
            <a:endParaRPr lang="en-GB"/>
          </a:p>
        </p:txBody>
      </p:sp>
    </p:spTree>
    <p:extLst>
      <p:ext uri="{BB962C8B-B14F-4D97-AF65-F5344CB8AC3E}">
        <p14:creationId xmlns:p14="http://schemas.microsoft.com/office/powerpoint/2010/main" val="299216193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ipe(down)">
                                      <p:cBhvr>
                                        <p:cTn id="18" dur="500"/>
                                        <p:tgtEl>
                                          <p:spTgt spid="3">
                                            <p:txEl>
                                              <p:pRg st="2" end="2"/>
                                            </p:txEl>
                                          </p:spTgt>
                                        </p:tgtEl>
                                      </p:cBhvr>
                                    </p:animEffect>
                                  </p:childTnLst>
                                </p:cTn>
                              </p:par>
                              <p:par>
                                <p:cTn id="19" presetID="2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down)">
                                      <p:cBhvr>
                                        <p:cTn id="21" dur="500"/>
                                        <p:tgtEl>
                                          <p:spTgt spid="3">
                                            <p:txEl>
                                              <p:pRg st="3" end="3"/>
                                            </p:txEl>
                                          </p:spTgt>
                                        </p:tgtEl>
                                      </p:cBhvr>
                                    </p:animEffect>
                                  </p:childTnLst>
                                </p:cTn>
                              </p:par>
                              <p:par>
                                <p:cTn id="22" presetID="22" presetClass="entr" presetSubtype="4"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wipe(down)">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Case Study 2: </a:t>
            </a:r>
            <a:r>
              <a:rPr lang="en-GB" b="1" dirty="0" err="1"/>
              <a:t>Indra</a:t>
            </a:r>
            <a:r>
              <a:rPr lang="en-GB" b="1" dirty="0"/>
              <a:t> </a:t>
            </a:r>
            <a:r>
              <a:rPr lang="en-GB" b="1" dirty="0" err="1"/>
              <a:t>Nooyi</a:t>
            </a:r>
            <a:r>
              <a:rPr lang="en-GB" b="1" dirty="0"/>
              <a:t> (PepsiCo)</a:t>
            </a:r>
            <a:br>
              <a:rPr lang="en-GB" b="1" dirty="0"/>
            </a:br>
            <a:endParaRPr lang="en-GB" dirty="0"/>
          </a:p>
        </p:txBody>
      </p:sp>
      <p:sp>
        <p:nvSpPr>
          <p:cNvPr id="3" name="Content Placeholder 2"/>
          <p:cNvSpPr>
            <a:spLocks noGrp="1"/>
          </p:cNvSpPr>
          <p:nvPr>
            <p:ph idx="1"/>
          </p:nvPr>
        </p:nvSpPr>
        <p:spPr>
          <a:xfrm>
            <a:off x="680322" y="2336873"/>
            <a:ext cx="5377578" cy="3599316"/>
          </a:xfrm>
        </p:spPr>
        <p:txBody>
          <a:bodyPr>
            <a:normAutofit/>
          </a:bodyPr>
          <a:lstStyle/>
          <a:p>
            <a:pPr marL="0" indent="0" algn="just">
              <a:buNone/>
            </a:pPr>
            <a:r>
              <a:rPr lang="en-GB" sz="2000" b="1" dirty="0" err="1"/>
              <a:t>Indra</a:t>
            </a:r>
            <a:r>
              <a:rPr lang="en-GB" sz="2000" b="1" dirty="0"/>
              <a:t> </a:t>
            </a:r>
            <a:r>
              <a:rPr lang="en-GB" sz="2000" b="1" dirty="0" err="1"/>
              <a:t>Nooyi</a:t>
            </a:r>
            <a:r>
              <a:rPr lang="en-GB" sz="2000" b="1" dirty="0"/>
              <a:t> – Former CEO, PepsiCo</a:t>
            </a:r>
            <a:endParaRPr lang="en-GB" sz="2000" dirty="0"/>
          </a:p>
          <a:p>
            <a:pPr lvl="0" algn="just"/>
            <a:r>
              <a:rPr lang="en-GB" sz="2000" dirty="0"/>
              <a:t>Conducted “listening tours” with personnel</a:t>
            </a:r>
          </a:p>
          <a:p>
            <a:pPr lvl="0" algn="just"/>
            <a:r>
              <a:rPr lang="en-GB" sz="2000" dirty="0"/>
              <a:t>Wrote handwritten letters to families of senior leaders</a:t>
            </a:r>
          </a:p>
          <a:p>
            <a:pPr lvl="0" algn="just"/>
            <a:r>
              <a:rPr lang="en-GB" sz="2000" dirty="0"/>
              <a:t>Promoted girls into management roles globally</a:t>
            </a:r>
          </a:p>
          <a:p>
            <a:pPr lvl="0" algn="just"/>
            <a:r>
              <a:rPr lang="en-GB" sz="2000" dirty="0"/>
              <a:t>Advocated for performance with motive approach (</a:t>
            </a:r>
            <a:r>
              <a:rPr lang="en-GB" sz="2000" dirty="0" err="1"/>
              <a:t>Berkovich</a:t>
            </a:r>
            <a:r>
              <a:rPr lang="en-GB" sz="2000" dirty="0"/>
              <a:t> et al, 2021)</a:t>
            </a:r>
          </a:p>
          <a:p>
            <a:pPr algn="just"/>
            <a:endParaRPr lang="en-GB" sz="20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5346" y="2613515"/>
            <a:ext cx="5514998" cy="3046032"/>
          </a:xfrm>
          <a:prstGeom prst="rect">
            <a:avLst/>
          </a:prstGeom>
        </p:spPr>
      </p:pic>
      <p:sp>
        <p:nvSpPr>
          <p:cNvPr id="5" name="Slide Number Placeholder 4">
            <a:extLst>
              <a:ext uri="{FF2B5EF4-FFF2-40B4-BE49-F238E27FC236}">
                <a16:creationId xmlns:a16="http://schemas.microsoft.com/office/drawing/2014/main" id="{46BBC4EB-92E3-2CD5-4E10-AD58F871B8F2}"/>
              </a:ext>
            </a:extLst>
          </p:cNvPr>
          <p:cNvSpPr>
            <a:spLocks noGrp="1"/>
          </p:cNvSpPr>
          <p:nvPr>
            <p:ph type="sldNum" sz="quarter" idx="12"/>
          </p:nvPr>
        </p:nvSpPr>
        <p:spPr/>
        <p:txBody>
          <a:bodyPr/>
          <a:lstStyle/>
          <a:p>
            <a:fld id="{AA7CC09C-48CD-4A35-8354-B2652F8F202B}" type="slidenum">
              <a:rPr lang="en-GB" smtClean="0"/>
              <a:t>17</a:t>
            </a:fld>
            <a:endParaRPr lang="en-GB"/>
          </a:p>
        </p:txBody>
      </p:sp>
    </p:spTree>
    <p:extLst>
      <p:ext uri="{BB962C8B-B14F-4D97-AF65-F5344CB8AC3E}">
        <p14:creationId xmlns:p14="http://schemas.microsoft.com/office/powerpoint/2010/main" val="153531646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Case Study 3: Howard Schultz (Starbucks)</a:t>
            </a:r>
            <a:br>
              <a:rPr lang="en-GB" b="1" dirty="0"/>
            </a:br>
            <a:endParaRPr lang="en-GB" dirty="0"/>
          </a:p>
        </p:txBody>
      </p:sp>
      <p:sp>
        <p:nvSpPr>
          <p:cNvPr id="3" name="Content Placeholder 2"/>
          <p:cNvSpPr>
            <a:spLocks noGrp="1"/>
          </p:cNvSpPr>
          <p:nvPr>
            <p:ph idx="1"/>
          </p:nvPr>
        </p:nvSpPr>
        <p:spPr>
          <a:xfrm>
            <a:off x="174987" y="2222573"/>
            <a:ext cx="5312264" cy="3599316"/>
          </a:xfrm>
        </p:spPr>
        <p:txBody>
          <a:bodyPr>
            <a:normAutofit/>
          </a:bodyPr>
          <a:lstStyle/>
          <a:p>
            <a:pPr marL="0" indent="0" algn="just">
              <a:buNone/>
            </a:pPr>
            <a:r>
              <a:rPr lang="en-GB" sz="1800" b="1" dirty="0"/>
              <a:t>Howard Schultz – Former CEO, Starbucks</a:t>
            </a:r>
            <a:endParaRPr lang="en-GB" sz="1800" dirty="0"/>
          </a:p>
          <a:p>
            <a:pPr lvl="0" algn="just"/>
            <a:r>
              <a:rPr lang="en-GB" sz="1800" dirty="0"/>
              <a:t>Constructed business enterprise subculture on dignity and recognize</a:t>
            </a:r>
          </a:p>
          <a:p>
            <a:pPr lvl="0" algn="just"/>
            <a:r>
              <a:rPr lang="en-GB" sz="1800" dirty="0"/>
              <a:t>Invested in worker advantages (healthcare, tuition)</a:t>
            </a:r>
          </a:p>
          <a:p>
            <a:pPr lvl="0" algn="just"/>
            <a:r>
              <a:rPr lang="en-GB" sz="1800" dirty="0"/>
              <a:t>Engaged in social impact problems (race, veterans, education)</a:t>
            </a:r>
          </a:p>
          <a:p>
            <a:pPr lvl="0" algn="just"/>
            <a:r>
              <a:rPr lang="en-GB" sz="1800" dirty="0"/>
              <a:t>Recommended open speak between leadership and team of workers  (</a:t>
            </a:r>
            <a:r>
              <a:rPr lang="en-GB" sz="1800" dirty="0" err="1"/>
              <a:t>Wojtak</a:t>
            </a:r>
            <a:r>
              <a:rPr lang="en-GB" sz="1800" dirty="0"/>
              <a:t> et al, 2021)</a:t>
            </a:r>
          </a:p>
          <a:p>
            <a:pPr algn="just"/>
            <a:endParaRPr lang="en-GB" sz="18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3485" y="2222573"/>
            <a:ext cx="6618515" cy="3722915"/>
          </a:xfrm>
          <a:prstGeom prst="rect">
            <a:avLst/>
          </a:prstGeom>
        </p:spPr>
      </p:pic>
      <p:sp>
        <p:nvSpPr>
          <p:cNvPr id="5" name="Slide Number Placeholder 4">
            <a:extLst>
              <a:ext uri="{FF2B5EF4-FFF2-40B4-BE49-F238E27FC236}">
                <a16:creationId xmlns:a16="http://schemas.microsoft.com/office/drawing/2014/main" id="{E13D4E02-54D2-A061-5D69-05A6E8DDFDEA}"/>
              </a:ext>
            </a:extLst>
          </p:cNvPr>
          <p:cNvSpPr>
            <a:spLocks noGrp="1"/>
          </p:cNvSpPr>
          <p:nvPr>
            <p:ph type="sldNum" sz="quarter" idx="12"/>
          </p:nvPr>
        </p:nvSpPr>
        <p:spPr/>
        <p:txBody>
          <a:bodyPr/>
          <a:lstStyle/>
          <a:p>
            <a:fld id="{AA7CC09C-48CD-4A35-8354-B2652F8F202B}" type="slidenum">
              <a:rPr lang="en-GB" smtClean="0"/>
              <a:t>18</a:t>
            </a:fld>
            <a:endParaRPr lang="en-GB"/>
          </a:p>
        </p:txBody>
      </p:sp>
    </p:spTree>
    <p:extLst>
      <p:ext uri="{BB962C8B-B14F-4D97-AF65-F5344CB8AC3E}">
        <p14:creationId xmlns:p14="http://schemas.microsoft.com/office/powerpoint/2010/main" val="161071989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ipe(down)">
                                      <p:cBhvr>
                                        <p:cTn id="18" dur="500"/>
                                        <p:tgtEl>
                                          <p:spTgt spid="3">
                                            <p:txEl>
                                              <p:pRg st="2" end="2"/>
                                            </p:txEl>
                                          </p:spTgt>
                                        </p:tgtEl>
                                      </p:cBhvr>
                                    </p:animEffect>
                                  </p:childTnLst>
                                </p:cTn>
                              </p:par>
                              <p:par>
                                <p:cTn id="19" presetID="2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down)">
                                      <p:cBhvr>
                                        <p:cTn id="21" dur="500"/>
                                        <p:tgtEl>
                                          <p:spTgt spid="3">
                                            <p:txEl>
                                              <p:pRg st="3" end="3"/>
                                            </p:txEl>
                                          </p:spTgt>
                                        </p:tgtEl>
                                      </p:cBhvr>
                                    </p:animEffect>
                                  </p:childTnLst>
                                </p:cTn>
                              </p:par>
                              <p:par>
                                <p:cTn id="22" presetID="22" presetClass="entr" presetSubtype="4"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wipe(down)">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Case Study 4: Paul </a:t>
            </a:r>
            <a:r>
              <a:rPr lang="en-GB" b="1" dirty="0" err="1"/>
              <a:t>Polman</a:t>
            </a:r>
            <a:r>
              <a:rPr lang="en-GB" b="1" dirty="0"/>
              <a:t> (Unilever)</a:t>
            </a:r>
            <a:br>
              <a:rPr lang="en-GB" b="1" dirty="0"/>
            </a:br>
            <a:endParaRPr lang="en-GB" dirty="0"/>
          </a:p>
        </p:txBody>
      </p:sp>
      <p:sp>
        <p:nvSpPr>
          <p:cNvPr id="3" name="Content Placeholder 2"/>
          <p:cNvSpPr>
            <a:spLocks noGrp="1"/>
          </p:cNvSpPr>
          <p:nvPr>
            <p:ph idx="1"/>
          </p:nvPr>
        </p:nvSpPr>
        <p:spPr>
          <a:xfrm>
            <a:off x="680322" y="2336873"/>
            <a:ext cx="6422608" cy="3599316"/>
          </a:xfrm>
        </p:spPr>
        <p:txBody>
          <a:bodyPr>
            <a:normAutofit/>
          </a:bodyPr>
          <a:lstStyle/>
          <a:p>
            <a:pPr marL="0" indent="0">
              <a:buNone/>
            </a:pPr>
            <a:r>
              <a:rPr lang="en-GB" sz="1800" b="1" dirty="0"/>
              <a:t>Paul </a:t>
            </a:r>
            <a:r>
              <a:rPr lang="en-GB" sz="1800" b="1" dirty="0" err="1"/>
              <a:t>Polman</a:t>
            </a:r>
            <a:r>
              <a:rPr lang="en-GB" sz="1800" b="1" dirty="0"/>
              <a:t> – Former CEO, Unilever</a:t>
            </a:r>
            <a:endParaRPr lang="en-GB" sz="1800" dirty="0"/>
          </a:p>
          <a:p>
            <a:pPr lvl="0"/>
            <a:r>
              <a:rPr lang="en-GB" sz="1800" dirty="0"/>
              <a:t>Led various, multinational groups</a:t>
            </a:r>
          </a:p>
          <a:p>
            <a:pPr lvl="0"/>
            <a:r>
              <a:rPr lang="en-GB" sz="1800" dirty="0"/>
              <a:t>Encouraged for lengthy-term sustainability over quick-term income</a:t>
            </a:r>
          </a:p>
          <a:p>
            <a:pPr lvl="0"/>
            <a:r>
              <a:rPr lang="en-GB" sz="1800" dirty="0" err="1"/>
              <a:t>Centered</a:t>
            </a:r>
            <a:r>
              <a:rPr lang="en-GB" sz="1800" dirty="0"/>
              <a:t> on stakeholder capitalism: employees, surroundings, society</a:t>
            </a:r>
          </a:p>
          <a:p>
            <a:pPr lvl="0"/>
            <a:r>
              <a:rPr lang="en-GB" sz="1800" dirty="0"/>
              <a:t>Included </a:t>
            </a:r>
            <a:r>
              <a:rPr lang="en-GB" sz="1800" dirty="0" err="1"/>
              <a:t>EQ</a:t>
            </a:r>
            <a:r>
              <a:rPr lang="en-GB" sz="1800" dirty="0"/>
              <a:t> &amp; </a:t>
            </a:r>
            <a:r>
              <a:rPr lang="en-GB" sz="1800" dirty="0" err="1"/>
              <a:t>CQ</a:t>
            </a:r>
            <a:r>
              <a:rPr lang="en-GB" sz="1800" dirty="0"/>
              <a:t> into global strategic selections</a:t>
            </a:r>
          </a:p>
          <a:p>
            <a:pPr marL="0" indent="0">
              <a:buNone/>
            </a:pPr>
            <a:endParaRPr lang="en-GB" sz="1800" dirty="0"/>
          </a:p>
        </p:txBody>
      </p:sp>
      <p:pic>
        <p:nvPicPr>
          <p:cNvPr id="4" name="Picture 3"/>
          <p:cNvPicPr>
            <a:picLocks noChangeAspect="1"/>
          </p:cNvPicPr>
          <p:nvPr/>
        </p:nvPicPr>
        <p:blipFill>
          <a:blip r:embed="rId3"/>
          <a:stretch>
            <a:fillRect/>
          </a:stretch>
        </p:blipFill>
        <p:spPr>
          <a:xfrm>
            <a:off x="7458075" y="2745241"/>
            <a:ext cx="3676650" cy="3686175"/>
          </a:xfrm>
          <a:prstGeom prst="rect">
            <a:avLst/>
          </a:prstGeom>
        </p:spPr>
      </p:pic>
      <p:sp>
        <p:nvSpPr>
          <p:cNvPr id="5" name="Slide Number Placeholder 4">
            <a:extLst>
              <a:ext uri="{FF2B5EF4-FFF2-40B4-BE49-F238E27FC236}">
                <a16:creationId xmlns:a16="http://schemas.microsoft.com/office/drawing/2014/main" id="{1B98767B-B6B4-0D2F-E2AA-124354EFAB60}"/>
              </a:ext>
            </a:extLst>
          </p:cNvPr>
          <p:cNvSpPr>
            <a:spLocks noGrp="1"/>
          </p:cNvSpPr>
          <p:nvPr>
            <p:ph type="sldNum" sz="quarter" idx="12"/>
          </p:nvPr>
        </p:nvSpPr>
        <p:spPr/>
        <p:txBody>
          <a:bodyPr/>
          <a:lstStyle/>
          <a:p>
            <a:fld id="{AA7CC09C-48CD-4A35-8354-B2652F8F202B}" type="slidenum">
              <a:rPr lang="en-GB" smtClean="0"/>
              <a:t>19</a:t>
            </a:fld>
            <a:endParaRPr lang="en-GB"/>
          </a:p>
        </p:txBody>
      </p:sp>
    </p:spTree>
    <p:extLst>
      <p:ext uri="{BB962C8B-B14F-4D97-AF65-F5344CB8AC3E}">
        <p14:creationId xmlns:p14="http://schemas.microsoft.com/office/powerpoint/2010/main" val="94927447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500"/>
                                        <p:tgtEl>
                                          <p:spTgt spid="3">
                                            <p:txEl>
                                              <p:pRg st="1" end="1"/>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barn(inVertical)">
                                      <p:cBhvr>
                                        <p:cTn id="18" dur="500"/>
                                        <p:tgtEl>
                                          <p:spTgt spid="3">
                                            <p:txEl>
                                              <p:pRg st="2" end="2"/>
                                            </p:txEl>
                                          </p:spTgt>
                                        </p:tgtEl>
                                      </p:cBhvr>
                                    </p:animEffect>
                                  </p:childTnLst>
                                </p:cTn>
                              </p:par>
                              <p:par>
                                <p:cTn id="19" presetID="16" presetClass="entr" presetSubtype="21"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barn(inVertical)">
                                      <p:cBhvr>
                                        <p:cTn id="21" dur="500"/>
                                        <p:tgtEl>
                                          <p:spTgt spid="3">
                                            <p:txEl>
                                              <p:pRg st="3" end="3"/>
                                            </p:txEl>
                                          </p:spTgt>
                                        </p:tgtEl>
                                      </p:cBhvr>
                                    </p:animEffect>
                                  </p:childTnLst>
                                </p:cTn>
                              </p:par>
                              <p:par>
                                <p:cTn id="22" presetID="16" presetClass="entr" presetSubtype="21"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barn(inVertical)">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b="1" dirty="0"/>
              <a:t>Challenges in Applying </a:t>
            </a:r>
            <a:r>
              <a:rPr lang="en-GB" sz="2800" b="1" dirty="0" err="1"/>
              <a:t>EI</a:t>
            </a:r>
            <a:r>
              <a:rPr lang="en-GB" sz="2800" b="1" dirty="0"/>
              <a:t> and </a:t>
            </a:r>
            <a:r>
              <a:rPr lang="en-GB" sz="2800" b="1" dirty="0" err="1"/>
              <a:t>CQ</a:t>
            </a:r>
            <a:br>
              <a:rPr lang="en-GB" sz="2800" b="1" dirty="0"/>
            </a:br>
            <a:endParaRPr lang="en-GB" sz="2800" dirty="0"/>
          </a:p>
        </p:txBody>
      </p:sp>
      <p:sp>
        <p:nvSpPr>
          <p:cNvPr id="3" name="Content Placeholder 2"/>
          <p:cNvSpPr>
            <a:spLocks noGrp="1"/>
          </p:cNvSpPr>
          <p:nvPr>
            <p:ph idx="1"/>
          </p:nvPr>
        </p:nvSpPr>
        <p:spPr>
          <a:xfrm>
            <a:off x="402737" y="2336873"/>
            <a:ext cx="6047050" cy="3599316"/>
          </a:xfrm>
        </p:spPr>
        <p:txBody>
          <a:bodyPr>
            <a:normAutofit/>
          </a:bodyPr>
          <a:lstStyle/>
          <a:p>
            <a:pPr marL="0" indent="0" algn="just">
              <a:buNone/>
            </a:pPr>
            <a:r>
              <a:rPr lang="en-GB" sz="1800" b="1" dirty="0"/>
              <a:t>Key challenges</a:t>
            </a:r>
            <a:endParaRPr lang="en-GB" sz="1800" dirty="0"/>
          </a:p>
          <a:p>
            <a:pPr lvl="0" algn="just"/>
            <a:r>
              <a:rPr lang="en-GB" sz="1800" dirty="0"/>
              <a:t>Over-empathizing: chance of emotional burnout or blurred limitations</a:t>
            </a:r>
          </a:p>
          <a:p>
            <a:pPr lvl="0" algn="just"/>
            <a:r>
              <a:rPr lang="en-GB" sz="1800" dirty="0"/>
              <a:t>Cultural misinterpretation: Misreading norms can result in offense or alienation</a:t>
            </a:r>
          </a:p>
          <a:p>
            <a:pPr lvl="0" algn="just"/>
            <a:r>
              <a:rPr lang="en-GB" sz="1800" dirty="0"/>
              <a:t>Resistance in conventional sectors: Hierarchical industries can also view </a:t>
            </a:r>
            <a:r>
              <a:rPr lang="en-GB" sz="1800" dirty="0" err="1"/>
              <a:t>EI</a:t>
            </a:r>
            <a:r>
              <a:rPr lang="en-GB" sz="1800" dirty="0"/>
              <a:t>/</a:t>
            </a:r>
            <a:r>
              <a:rPr lang="en-GB" sz="1800" dirty="0" err="1"/>
              <a:t>CQ</a:t>
            </a:r>
            <a:r>
              <a:rPr lang="en-GB" sz="1800" dirty="0"/>
              <a:t> as “gentle” or non-fundamental</a:t>
            </a:r>
          </a:p>
          <a:p>
            <a:pPr lvl="0" algn="just"/>
            <a:r>
              <a:rPr lang="en-GB" sz="1800" dirty="0"/>
              <a:t>Size troubles: challenging to assess </a:t>
            </a:r>
            <a:r>
              <a:rPr lang="en-GB" sz="1800" dirty="0" err="1"/>
              <a:t>EI</a:t>
            </a:r>
            <a:r>
              <a:rPr lang="en-GB" sz="1800" dirty="0"/>
              <a:t> and </a:t>
            </a:r>
            <a:r>
              <a:rPr lang="en-GB" sz="1800" dirty="0" err="1"/>
              <a:t>CQ</a:t>
            </a:r>
            <a:r>
              <a:rPr lang="en-GB" sz="1800" dirty="0"/>
              <a:t> always and objectively</a:t>
            </a:r>
          </a:p>
          <a:p>
            <a:pPr algn="just"/>
            <a:endParaRPr lang="en-GB" sz="1800" dirty="0"/>
          </a:p>
        </p:txBody>
      </p:sp>
      <p:pic>
        <p:nvPicPr>
          <p:cNvPr id="5" name="Picture 4" descr="A diagram of emotional intelligence&#10;&#10;AI-generated content may be incorrect.">
            <a:extLst>
              <a:ext uri="{FF2B5EF4-FFF2-40B4-BE49-F238E27FC236}">
                <a16:creationId xmlns:a16="http://schemas.microsoft.com/office/drawing/2014/main" id="{0198601D-6E5A-49B8-C428-91E69C9CFF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80320" y="2815037"/>
            <a:ext cx="5398973" cy="3599315"/>
          </a:xfrm>
          <a:prstGeom prst="rect">
            <a:avLst/>
          </a:prstGeom>
        </p:spPr>
      </p:pic>
      <p:sp>
        <p:nvSpPr>
          <p:cNvPr id="4" name="Slide Number Placeholder 3">
            <a:extLst>
              <a:ext uri="{FF2B5EF4-FFF2-40B4-BE49-F238E27FC236}">
                <a16:creationId xmlns:a16="http://schemas.microsoft.com/office/drawing/2014/main" id="{7CFBFF59-7EAA-437A-19B9-02BF9016DF8C}"/>
              </a:ext>
            </a:extLst>
          </p:cNvPr>
          <p:cNvSpPr>
            <a:spLocks noGrp="1"/>
          </p:cNvSpPr>
          <p:nvPr>
            <p:ph type="sldNum" sz="quarter" idx="12"/>
          </p:nvPr>
        </p:nvSpPr>
        <p:spPr/>
        <p:txBody>
          <a:bodyPr/>
          <a:lstStyle/>
          <a:p>
            <a:fld id="{AA7CC09C-48CD-4A35-8354-B2652F8F202B}" type="slidenum">
              <a:rPr lang="en-GB" smtClean="0"/>
              <a:t>20</a:t>
            </a:fld>
            <a:endParaRPr lang="en-GB"/>
          </a:p>
        </p:txBody>
      </p:sp>
    </p:spTree>
    <p:extLst>
      <p:ext uri="{BB962C8B-B14F-4D97-AF65-F5344CB8AC3E}">
        <p14:creationId xmlns:p14="http://schemas.microsoft.com/office/powerpoint/2010/main" val="235840063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5" dur="500"/>
                                        <p:tgtEl>
                                          <p:spTgt spid="3">
                                            <p:txEl>
                                              <p:pRg st="1" end="1"/>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8" dur="500"/>
                                        <p:tgtEl>
                                          <p:spTgt spid="3">
                                            <p:txEl>
                                              <p:pRg st="2" end="2"/>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1" dur="500"/>
                                        <p:tgtEl>
                                          <p:spTgt spid="3">
                                            <p:txEl>
                                              <p:pRg st="3" end="3"/>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Opportunities in Global Leadership</a:t>
            </a:r>
            <a:br>
              <a:rPr lang="en-GB" b="1" dirty="0"/>
            </a:br>
            <a:endParaRPr lang="en-GB" dirty="0"/>
          </a:p>
        </p:txBody>
      </p:sp>
      <p:sp>
        <p:nvSpPr>
          <p:cNvPr id="3" name="Content Placeholder 2"/>
          <p:cNvSpPr>
            <a:spLocks noGrp="1"/>
          </p:cNvSpPr>
          <p:nvPr>
            <p:ph idx="1"/>
          </p:nvPr>
        </p:nvSpPr>
        <p:spPr>
          <a:xfrm>
            <a:off x="680321" y="2336873"/>
            <a:ext cx="6112365" cy="3599316"/>
          </a:xfrm>
        </p:spPr>
        <p:txBody>
          <a:bodyPr>
            <a:normAutofit/>
          </a:bodyPr>
          <a:lstStyle/>
          <a:p>
            <a:pPr marL="0" indent="0">
              <a:buNone/>
            </a:pPr>
            <a:r>
              <a:rPr lang="en-GB" sz="1800" b="1" dirty="0"/>
              <a:t>Opportunities for </a:t>
            </a:r>
            <a:r>
              <a:rPr lang="en-GB" sz="1800" b="1" dirty="0" err="1"/>
              <a:t>EI</a:t>
            </a:r>
            <a:r>
              <a:rPr lang="en-GB" sz="1800" b="1" dirty="0"/>
              <a:t> &amp; </a:t>
            </a:r>
            <a:r>
              <a:rPr lang="en-GB" sz="1800" b="1" dirty="0" err="1"/>
              <a:t>CQ</a:t>
            </a:r>
            <a:endParaRPr lang="en-GB" sz="1800" dirty="0"/>
          </a:p>
          <a:p>
            <a:pPr lvl="0"/>
            <a:r>
              <a:rPr lang="en-GB" sz="1800" dirty="0"/>
              <a:t>Remote and hybrid effective teams</a:t>
            </a:r>
          </a:p>
          <a:p>
            <a:pPr lvl="0"/>
            <a:r>
              <a:rPr lang="en-GB" sz="1800" dirty="0"/>
              <a:t>Dealing with multicultural, international workforces</a:t>
            </a:r>
          </a:p>
          <a:p>
            <a:pPr lvl="0"/>
            <a:r>
              <a:rPr lang="en-GB" sz="1800" dirty="0"/>
              <a:t>Selling variety, equity, and inclusion (DEI)</a:t>
            </a:r>
          </a:p>
          <a:p>
            <a:pPr lvl="0"/>
            <a:r>
              <a:rPr lang="en-GB" sz="1800" dirty="0"/>
              <a:t>Developing psychologically secure, innovative cultures</a:t>
            </a:r>
          </a:p>
          <a:p>
            <a:pPr lvl="0"/>
            <a:r>
              <a:rPr lang="en-GB" sz="1800" dirty="0"/>
              <a:t>Responding to social and ethical expectations (</a:t>
            </a:r>
            <a:r>
              <a:rPr lang="en-GB" sz="1800" dirty="0" err="1"/>
              <a:t>Wojtak</a:t>
            </a:r>
            <a:r>
              <a:rPr lang="en-GB" sz="1800" dirty="0"/>
              <a:t> et al, 2021)</a:t>
            </a:r>
          </a:p>
          <a:p>
            <a:endParaRPr lang="en-GB" sz="1800" dirty="0"/>
          </a:p>
        </p:txBody>
      </p:sp>
      <p:pic>
        <p:nvPicPr>
          <p:cNvPr id="6" name="Picture 5" descr="A diagram of a company's leadership&#10;&#10;AI-generated content may be incorrect.">
            <a:extLst>
              <a:ext uri="{FF2B5EF4-FFF2-40B4-BE49-F238E27FC236}">
                <a16:creationId xmlns:a16="http://schemas.microsoft.com/office/drawing/2014/main" id="{0067C9C9-88E1-3710-8C72-10B483ED0133}"/>
              </a:ext>
            </a:extLst>
          </p:cNvPr>
          <p:cNvPicPr>
            <a:picLocks noChangeAspect="1"/>
          </p:cNvPicPr>
          <p:nvPr/>
        </p:nvPicPr>
        <p:blipFill>
          <a:blip r:embed="rId3">
            <a:extLst>
              <a:ext uri="{28A0092B-C50C-407E-A947-70E740481C1C}">
                <a14:useLocalDpi xmlns:a14="http://schemas.microsoft.com/office/drawing/2010/main" val="0"/>
              </a:ext>
            </a:extLst>
          </a:blip>
          <a:srcRect l="12323" t="4208" r="13954" b="4332"/>
          <a:stretch>
            <a:fillRect/>
          </a:stretch>
        </p:blipFill>
        <p:spPr>
          <a:xfrm>
            <a:off x="6637624" y="2748857"/>
            <a:ext cx="5379844" cy="3754208"/>
          </a:xfrm>
          <a:prstGeom prst="rect">
            <a:avLst/>
          </a:prstGeom>
        </p:spPr>
      </p:pic>
      <p:sp>
        <p:nvSpPr>
          <p:cNvPr id="4" name="Slide Number Placeholder 3">
            <a:extLst>
              <a:ext uri="{FF2B5EF4-FFF2-40B4-BE49-F238E27FC236}">
                <a16:creationId xmlns:a16="http://schemas.microsoft.com/office/drawing/2014/main" id="{5F7F35D4-2047-5FE2-F98C-41FF47BE721B}"/>
              </a:ext>
            </a:extLst>
          </p:cNvPr>
          <p:cNvSpPr>
            <a:spLocks noGrp="1"/>
          </p:cNvSpPr>
          <p:nvPr>
            <p:ph type="sldNum" sz="quarter" idx="12"/>
          </p:nvPr>
        </p:nvSpPr>
        <p:spPr/>
        <p:txBody>
          <a:bodyPr/>
          <a:lstStyle/>
          <a:p>
            <a:fld id="{AA7CC09C-48CD-4A35-8354-B2652F8F202B}" type="slidenum">
              <a:rPr lang="en-GB" smtClean="0"/>
              <a:t>21</a:t>
            </a:fld>
            <a:endParaRPr lang="en-GB"/>
          </a:p>
        </p:txBody>
      </p:sp>
    </p:spTree>
    <p:extLst>
      <p:ext uri="{BB962C8B-B14F-4D97-AF65-F5344CB8AC3E}">
        <p14:creationId xmlns:p14="http://schemas.microsoft.com/office/powerpoint/2010/main" val="253904515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par>
                                <p:cTn id="17" presetID="53" presetClass="entr" presetSubtype="16"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par>
                                <p:cTn id="22" presetID="53" presetClass="entr" presetSubtype="16"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6" dur="500"/>
                                        <p:tgtEl>
                                          <p:spTgt spid="3">
                                            <p:txEl>
                                              <p:pRg st="2" end="2"/>
                                            </p:txEl>
                                          </p:spTgt>
                                        </p:tgtEl>
                                      </p:cBhvr>
                                    </p:animEffect>
                                  </p:childTnLst>
                                </p:cTn>
                              </p:par>
                              <p:par>
                                <p:cTn id="27" presetID="53" presetClass="entr" presetSubtype="16"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p:cTn id="29"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1" dur="500"/>
                                        <p:tgtEl>
                                          <p:spTgt spid="3">
                                            <p:txEl>
                                              <p:pRg st="3" end="3"/>
                                            </p:txEl>
                                          </p:spTgt>
                                        </p:tgtEl>
                                      </p:cBhvr>
                                    </p:animEffect>
                                  </p:childTnLst>
                                </p:cTn>
                              </p:par>
                              <p:par>
                                <p:cTn id="32" presetID="53" presetClass="entr" presetSubtype="16"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 calcmode="lin" valueType="num">
                                      <p:cBhvr>
                                        <p:cTn id="34"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5"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6" dur="500"/>
                                        <p:tgtEl>
                                          <p:spTgt spid="3">
                                            <p:txEl>
                                              <p:pRg st="4" end="4"/>
                                            </p:txEl>
                                          </p:spTgt>
                                        </p:tgtEl>
                                      </p:cBhvr>
                                    </p:animEffect>
                                  </p:childTnLst>
                                </p:cTn>
                              </p:par>
                              <p:par>
                                <p:cTn id="37" presetID="53" presetClass="entr" presetSubtype="16"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p:cTn id="39"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0"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Conclusion</a:t>
            </a:r>
            <a:br>
              <a:rPr lang="en-GB" b="1" dirty="0"/>
            </a:br>
            <a:endParaRPr lang="en-GB" dirty="0"/>
          </a:p>
        </p:txBody>
      </p:sp>
      <p:sp>
        <p:nvSpPr>
          <p:cNvPr id="3" name="Content Placeholder 2"/>
          <p:cNvSpPr>
            <a:spLocks noGrp="1"/>
          </p:cNvSpPr>
          <p:nvPr>
            <p:ph idx="1"/>
          </p:nvPr>
        </p:nvSpPr>
        <p:spPr>
          <a:xfrm>
            <a:off x="680322" y="2336873"/>
            <a:ext cx="5475550" cy="3599316"/>
          </a:xfrm>
        </p:spPr>
        <p:txBody>
          <a:bodyPr>
            <a:normAutofit/>
          </a:bodyPr>
          <a:lstStyle/>
          <a:p>
            <a:pPr algn="just"/>
            <a:r>
              <a:rPr lang="en-GB" sz="1600" dirty="0"/>
              <a:t>To summarize our presentation, we have explored how Emotional intelligence (</a:t>
            </a:r>
            <a:r>
              <a:rPr lang="en-GB" sz="1600" dirty="0" err="1"/>
              <a:t>EI</a:t>
            </a:r>
            <a:r>
              <a:rPr lang="en-GB" sz="1600" dirty="0"/>
              <a:t>) and Cultural Intelligence (</a:t>
            </a:r>
            <a:r>
              <a:rPr lang="en-GB" sz="1600" dirty="0" err="1"/>
              <a:t>CQ</a:t>
            </a:r>
            <a:r>
              <a:rPr lang="en-GB" sz="1600" dirty="0"/>
              <a:t>) empower leaders to reach a globalized and numerous place of job. </a:t>
            </a:r>
          </a:p>
          <a:p>
            <a:pPr algn="just"/>
            <a:r>
              <a:rPr lang="en-GB" sz="1600" dirty="0" err="1"/>
              <a:t>EI</a:t>
            </a:r>
            <a:r>
              <a:rPr lang="en-GB" sz="1600" dirty="0"/>
              <a:t> fosters empathy, emotional awareness, and communication, while </a:t>
            </a:r>
            <a:r>
              <a:rPr lang="en-GB" sz="1600" dirty="0" err="1"/>
              <a:t>CQ</a:t>
            </a:r>
            <a:r>
              <a:rPr lang="en-GB" sz="1600" dirty="0"/>
              <a:t> brings cultural sensitivity and adaptability into leadership practice. </a:t>
            </a:r>
          </a:p>
          <a:p>
            <a:pPr algn="just"/>
            <a:r>
              <a:rPr lang="en-GB" sz="1600" dirty="0"/>
              <a:t>As management will become extra collaborative and much less hierarchical, those capabilities are extra than smooth—they are vital.</a:t>
            </a:r>
          </a:p>
          <a:p>
            <a:pPr algn="just"/>
            <a:endParaRPr lang="en-GB" sz="1600" dirty="0"/>
          </a:p>
        </p:txBody>
      </p:sp>
      <p:pic>
        <p:nvPicPr>
          <p:cNvPr id="6" name="Picture 5" descr="A red paper speech bubble with white text&#10;&#10;AI-generated content may be incorrect.">
            <a:extLst>
              <a:ext uri="{FF2B5EF4-FFF2-40B4-BE49-F238E27FC236}">
                <a16:creationId xmlns:a16="http://schemas.microsoft.com/office/drawing/2014/main" id="{A430FA16-25D5-202C-B46C-70D7E32934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7377" y="3134307"/>
            <a:ext cx="5281795" cy="3319119"/>
          </a:xfrm>
          <a:prstGeom prst="rect">
            <a:avLst/>
          </a:prstGeom>
        </p:spPr>
      </p:pic>
      <p:sp>
        <p:nvSpPr>
          <p:cNvPr id="4" name="Slide Number Placeholder 3">
            <a:extLst>
              <a:ext uri="{FF2B5EF4-FFF2-40B4-BE49-F238E27FC236}">
                <a16:creationId xmlns:a16="http://schemas.microsoft.com/office/drawing/2014/main" id="{D67D1201-DC0A-9767-3510-8B1611130004}"/>
              </a:ext>
            </a:extLst>
          </p:cNvPr>
          <p:cNvSpPr>
            <a:spLocks noGrp="1"/>
          </p:cNvSpPr>
          <p:nvPr>
            <p:ph type="sldNum" sz="quarter" idx="12"/>
          </p:nvPr>
        </p:nvSpPr>
        <p:spPr/>
        <p:txBody>
          <a:bodyPr/>
          <a:lstStyle/>
          <a:p>
            <a:fld id="{AA7CC09C-48CD-4A35-8354-B2652F8F202B}" type="slidenum">
              <a:rPr lang="en-GB" smtClean="0"/>
              <a:t>22</a:t>
            </a:fld>
            <a:endParaRPr lang="en-GB"/>
          </a:p>
        </p:txBody>
      </p:sp>
    </p:spTree>
    <p:extLst>
      <p:ext uri="{BB962C8B-B14F-4D97-AF65-F5344CB8AC3E}">
        <p14:creationId xmlns:p14="http://schemas.microsoft.com/office/powerpoint/2010/main" val="347309219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par>
                                <p:cTn id="17" presetID="53" presetClass="entr" presetSubtype="16"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par>
                                <p:cTn id="22" presetID="53" presetClass="entr" presetSubtype="16"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References</a:t>
            </a:r>
          </a:p>
        </p:txBody>
      </p:sp>
      <p:sp>
        <p:nvSpPr>
          <p:cNvPr id="3" name="Content Placeholder 2"/>
          <p:cNvSpPr>
            <a:spLocks noGrp="1"/>
          </p:cNvSpPr>
          <p:nvPr>
            <p:ph idx="1"/>
          </p:nvPr>
        </p:nvSpPr>
        <p:spPr>
          <a:xfrm>
            <a:off x="239486" y="2030109"/>
            <a:ext cx="11952514" cy="3599316"/>
          </a:xfrm>
        </p:spPr>
        <p:txBody>
          <a:bodyPr>
            <a:noAutofit/>
          </a:bodyPr>
          <a:lstStyle/>
          <a:p>
            <a:pPr marL="0" indent="0" algn="just">
              <a:spcBef>
                <a:spcPts val="0"/>
              </a:spcBef>
              <a:buNone/>
            </a:pPr>
            <a:r>
              <a:rPr lang="en-GB" sz="1200" dirty="0" err="1"/>
              <a:t>Abcouwer</a:t>
            </a:r>
            <a:r>
              <a:rPr lang="en-GB" sz="1200" dirty="0"/>
              <a:t>, T., </a:t>
            </a:r>
            <a:r>
              <a:rPr lang="en-GB" sz="1200" dirty="0" err="1"/>
              <a:t>Takács</a:t>
            </a:r>
            <a:r>
              <a:rPr lang="en-GB" sz="1200" dirty="0"/>
              <a:t>, E. and </a:t>
            </a:r>
            <a:r>
              <a:rPr lang="en-GB" sz="1200" dirty="0" err="1"/>
              <a:t>Rácz</a:t>
            </a:r>
            <a:r>
              <a:rPr lang="en-GB" sz="1200" dirty="0"/>
              <a:t>, C., (2021), November. Innovating Management and Leadership in Contemporary Times: Motivation and Evaluation in Learning. In </a:t>
            </a:r>
            <a:r>
              <a:rPr lang="en-GB" sz="1200" dirty="0" err="1"/>
              <a:t>ECMLG</a:t>
            </a:r>
            <a:r>
              <a:rPr lang="en-GB" sz="1200" dirty="0"/>
              <a:t> 2021 17th European Conference on Management, Leadership and Governance (p. 1). Academic Conferences limited.</a:t>
            </a:r>
          </a:p>
          <a:p>
            <a:pPr marL="0" indent="0" algn="just">
              <a:spcBef>
                <a:spcPts val="0"/>
              </a:spcBef>
              <a:buNone/>
            </a:pPr>
            <a:r>
              <a:rPr lang="en-GB" sz="1200" dirty="0" err="1"/>
              <a:t>Berkovich</a:t>
            </a:r>
            <a:r>
              <a:rPr lang="en-GB" sz="1200" dirty="0"/>
              <a:t>, I. and </a:t>
            </a:r>
            <a:r>
              <a:rPr lang="en-GB" sz="1200" dirty="0" err="1"/>
              <a:t>Grinshtain</a:t>
            </a:r>
            <a:r>
              <a:rPr lang="en-GB" sz="1200" dirty="0"/>
              <a:t>, Y., (2021). A review of rigor and ethics in qualitative educational administration, management, and leadership research articles published in 1999-2018. Leadership and Policy in schools, </a:t>
            </a:r>
            <a:r>
              <a:rPr lang="en-GB" sz="1200" dirty="0" err="1"/>
              <a:t>pp.1</a:t>
            </a:r>
            <a:r>
              <a:rPr lang="en-GB" sz="1200" dirty="0"/>
              <a:t>-16.</a:t>
            </a:r>
          </a:p>
          <a:p>
            <a:pPr marL="0" indent="0" algn="just">
              <a:spcBef>
                <a:spcPts val="0"/>
              </a:spcBef>
              <a:buNone/>
            </a:pPr>
            <a:r>
              <a:rPr lang="en-GB" sz="1200" dirty="0" err="1"/>
              <a:t>Fikri</a:t>
            </a:r>
            <a:r>
              <a:rPr lang="en-GB" sz="1200" dirty="0"/>
              <a:t>, </a:t>
            </a:r>
            <a:r>
              <a:rPr lang="en-GB" sz="1200" dirty="0" err="1"/>
              <a:t>M.A.A</a:t>
            </a:r>
            <a:r>
              <a:rPr lang="en-GB" sz="1200" dirty="0"/>
              <a:t>., </a:t>
            </a:r>
            <a:r>
              <a:rPr lang="en-GB" sz="1200" dirty="0" err="1"/>
              <a:t>Pramono</a:t>
            </a:r>
            <a:r>
              <a:rPr lang="en-GB" sz="1200" dirty="0"/>
              <a:t>, T., </a:t>
            </a:r>
            <a:r>
              <a:rPr lang="en-GB" sz="1200" dirty="0" err="1"/>
              <a:t>Nugroho</a:t>
            </a:r>
            <a:r>
              <a:rPr lang="en-GB" sz="1200" dirty="0"/>
              <a:t>, </a:t>
            </a:r>
            <a:r>
              <a:rPr lang="en-GB" sz="1200" dirty="0" err="1"/>
              <a:t>Y.A</a:t>
            </a:r>
            <a:r>
              <a:rPr lang="en-GB" sz="1200" dirty="0"/>
              <a:t>., </a:t>
            </a:r>
            <a:r>
              <a:rPr lang="en-GB" sz="1200" dirty="0" err="1"/>
              <a:t>Novitasari</a:t>
            </a:r>
            <a:r>
              <a:rPr lang="en-GB" sz="1200" dirty="0"/>
              <a:t>, D. and </a:t>
            </a:r>
            <a:r>
              <a:rPr lang="en-GB" sz="1200" dirty="0" err="1"/>
              <a:t>Asbari</a:t>
            </a:r>
            <a:r>
              <a:rPr lang="en-GB" sz="1200" dirty="0"/>
              <a:t>, M., (2021). Leadership Model in </a:t>
            </a:r>
            <a:r>
              <a:rPr lang="en-GB" sz="1200" dirty="0" err="1"/>
              <a:t>Pesantren</a:t>
            </a:r>
            <a:r>
              <a:rPr lang="en-GB" sz="1200" dirty="0"/>
              <a:t>: Managing Knowledge Sharing through Psychological Climate. International Journal of Social and Management Studies, 2(3), </a:t>
            </a:r>
            <a:r>
              <a:rPr lang="en-GB" sz="1200" dirty="0" err="1"/>
              <a:t>pp.149</a:t>
            </a:r>
            <a:r>
              <a:rPr lang="en-GB" sz="1200" dirty="0"/>
              <a:t>-160.</a:t>
            </a:r>
          </a:p>
          <a:p>
            <a:pPr marL="0" indent="0" algn="just">
              <a:spcBef>
                <a:spcPts val="0"/>
              </a:spcBef>
              <a:buNone/>
            </a:pPr>
            <a:r>
              <a:rPr lang="en-GB" sz="1200" dirty="0"/>
              <a:t>Hanna, </a:t>
            </a:r>
            <a:r>
              <a:rPr lang="en-GB" sz="1200" dirty="0" err="1"/>
              <a:t>A.A</a:t>
            </a:r>
            <a:r>
              <a:rPr lang="en-GB" sz="1200" dirty="0"/>
              <a:t>., (2021). The impression management-emergent leadership relationship: The mediating role of trustworthiness. In Academy of Management Proceedings (Vol. 2021, No. 1, p. 10226). Briarcliff Manor, NY 10510: Academy of Management. MU</a:t>
            </a:r>
          </a:p>
          <a:p>
            <a:pPr marL="0" indent="0" algn="just">
              <a:spcBef>
                <a:spcPts val="0"/>
              </a:spcBef>
              <a:buNone/>
            </a:pPr>
            <a:r>
              <a:rPr lang="en-GB" sz="1200" dirty="0"/>
              <a:t>Haslam, S.A., Steffens, </a:t>
            </a:r>
            <a:r>
              <a:rPr lang="en-GB" sz="1200" dirty="0" err="1"/>
              <a:t>N.K</a:t>
            </a:r>
            <a:r>
              <a:rPr lang="en-GB" sz="1200" dirty="0"/>
              <a:t>., </a:t>
            </a:r>
            <a:r>
              <a:rPr lang="en-GB" sz="1200" dirty="0" err="1"/>
              <a:t>Reicher</a:t>
            </a:r>
            <a:r>
              <a:rPr lang="en-GB" sz="1200" dirty="0"/>
              <a:t>, S.D. and Bentley, </a:t>
            </a:r>
            <a:r>
              <a:rPr lang="en-GB" sz="1200" dirty="0" err="1"/>
              <a:t>S.V</a:t>
            </a:r>
            <a:r>
              <a:rPr lang="en-GB" sz="1200" dirty="0"/>
              <a:t>., (2021). Identity leadership in a crisis: A </a:t>
            </a:r>
            <a:r>
              <a:rPr lang="en-GB" sz="1200" dirty="0" err="1"/>
              <a:t>5R</a:t>
            </a:r>
            <a:r>
              <a:rPr lang="en-GB" sz="1200" dirty="0"/>
              <a:t> framework for learning from responses to </a:t>
            </a:r>
            <a:r>
              <a:rPr lang="en-GB" sz="1200" dirty="0" err="1"/>
              <a:t>COVID</a:t>
            </a:r>
            <a:r>
              <a:rPr lang="en-GB" sz="1200" dirty="0"/>
              <a:t>‐19. Social Issues and Policy Review, 15(1), </a:t>
            </a:r>
            <a:r>
              <a:rPr lang="en-GB" sz="1200" dirty="0" err="1"/>
              <a:t>pp.35</a:t>
            </a:r>
            <a:r>
              <a:rPr lang="en-GB" sz="1200" dirty="0"/>
              <a:t>-83.</a:t>
            </a:r>
          </a:p>
          <a:p>
            <a:pPr marL="0" indent="0" algn="just">
              <a:spcBef>
                <a:spcPts val="0"/>
              </a:spcBef>
              <a:buNone/>
            </a:pPr>
            <a:r>
              <a:rPr lang="en-GB" sz="1200" dirty="0"/>
              <a:t>Heckman, S. and </a:t>
            </a:r>
            <a:r>
              <a:rPr lang="en-GB" sz="1200" dirty="0" err="1"/>
              <a:t>Minnes</a:t>
            </a:r>
            <a:r>
              <a:rPr lang="en-GB" sz="1200" dirty="0"/>
              <a:t>, M., (2022), March. Academic Middle Management: Undergraduate Leadership in Computing Programs. In Proceedings of the 53rd ACM Technical Symposium on Computer Science Education V. 2 (pp. 1184-1184).</a:t>
            </a:r>
          </a:p>
          <a:p>
            <a:pPr marL="0" indent="0" algn="just">
              <a:spcBef>
                <a:spcPts val="0"/>
              </a:spcBef>
              <a:buNone/>
            </a:pPr>
            <a:r>
              <a:rPr lang="en-GB" sz="1200" dirty="0"/>
              <a:t>Jones, B., Horton, T. and Home, J., (2022). Strengthening NHS management and leadership: priorities for reform. The Health Foundation.</a:t>
            </a:r>
          </a:p>
          <a:p>
            <a:pPr marL="0" indent="0" algn="just">
              <a:spcBef>
                <a:spcPts val="0"/>
              </a:spcBef>
              <a:buNone/>
            </a:pPr>
            <a:r>
              <a:rPr lang="en-GB" sz="1200" dirty="0" err="1"/>
              <a:t>Karakose</a:t>
            </a:r>
            <a:r>
              <a:rPr lang="en-GB" sz="1200" dirty="0"/>
              <a:t>, T., </a:t>
            </a:r>
            <a:r>
              <a:rPr lang="en-GB" sz="1200" dirty="0" err="1"/>
              <a:t>Yirci</a:t>
            </a:r>
            <a:r>
              <a:rPr lang="en-GB" sz="1200" dirty="0"/>
              <a:t>, R., </a:t>
            </a:r>
            <a:r>
              <a:rPr lang="en-GB" sz="1200" dirty="0" err="1"/>
              <a:t>Papadakis</a:t>
            </a:r>
            <a:r>
              <a:rPr lang="en-GB" sz="1200" dirty="0"/>
              <a:t>, S., </a:t>
            </a:r>
            <a:r>
              <a:rPr lang="en-GB" sz="1200" dirty="0" err="1"/>
              <a:t>Ozdemir</a:t>
            </a:r>
            <a:r>
              <a:rPr lang="en-GB" sz="1200" dirty="0"/>
              <a:t>, </a:t>
            </a:r>
            <a:r>
              <a:rPr lang="en-GB" sz="1200" dirty="0" err="1"/>
              <a:t>T.Y</a:t>
            </a:r>
            <a:r>
              <a:rPr lang="en-GB" sz="1200" dirty="0"/>
              <a:t>., </a:t>
            </a:r>
            <a:r>
              <a:rPr lang="en-GB" sz="1200" dirty="0" err="1"/>
              <a:t>Demirkol</a:t>
            </a:r>
            <a:r>
              <a:rPr lang="en-GB" sz="1200" dirty="0"/>
              <a:t>, M. and </a:t>
            </a:r>
            <a:r>
              <a:rPr lang="en-GB" sz="1200" dirty="0" err="1"/>
              <a:t>Polat</a:t>
            </a:r>
            <a:r>
              <a:rPr lang="en-GB" sz="1200" dirty="0"/>
              <a:t>, H., (2021). Science mapping of the global knowledge base on management, leadership, and administration related to </a:t>
            </a:r>
            <a:r>
              <a:rPr lang="en-GB" sz="1200" dirty="0" err="1"/>
              <a:t>COVID</a:t>
            </a:r>
            <a:r>
              <a:rPr lang="en-GB" sz="1200" dirty="0"/>
              <a:t>-19 for promoting the sustainability of scientific research. Sustainability, 13(17), </a:t>
            </a:r>
            <a:r>
              <a:rPr lang="en-GB" sz="1200" dirty="0" err="1"/>
              <a:t>p.9631</a:t>
            </a:r>
            <a:r>
              <a:rPr lang="en-GB" sz="1200" dirty="0"/>
              <a:t>.</a:t>
            </a:r>
          </a:p>
          <a:p>
            <a:pPr marL="0" indent="0" algn="just">
              <a:spcBef>
                <a:spcPts val="0"/>
              </a:spcBef>
              <a:buNone/>
            </a:pPr>
            <a:r>
              <a:rPr lang="en-GB" sz="1200" dirty="0"/>
              <a:t>Kim, </a:t>
            </a:r>
            <a:r>
              <a:rPr lang="en-GB" sz="1200" dirty="0" err="1"/>
              <a:t>D.H</a:t>
            </a:r>
            <a:r>
              <a:rPr lang="en-GB" sz="1200" dirty="0"/>
              <a:t>., Fitchett, G., Anderson, </a:t>
            </a:r>
            <a:r>
              <a:rPr lang="en-GB" sz="1200" dirty="0" err="1"/>
              <a:t>J.L</a:t>
            </a:r>
            <a:r>
              <a:rPr lang="en-GB" sz="1200" dirty="0"/>
              <a:t>. and Garman, </a:t>
            </a:r>
            <a:r>
              <a:rPr lang="en-GB" sz="1200" dirty="0" err="1"/>
              <a:t>A.N</a:t>
            </a:r>
            <a:r>
              <a:rPr lang="en-GB" sz="1200" dirty="0"/>
              <a:t>.,(2022). Management and leadership competencies among spiritual care managers. Journal of Health Care Chaplaincy, 28(1), </a:t>
            </a:r>
            <a:r>
              <a:rPr lang="en-GB" sz="1200" dirty="0" err="1"/>
              <a:t>pp.128</a:t>
            </a:r>
            <a:r>
              <a:rPr lang="en-GB" sz="1200" dirty="0"/>
              <a:t>-137.</a:t>
            </a:r>
          </a:p>
          <a:p>
            <a:pPr marL="0" indent="0" algn="just">
              <a:spcBef>
                <a:spcPts val="0"/>
              </a:spcBef>
              <a:buNone/>
            </a:pPr>
            <a:r>
              <a:rPr lang="en-GB" sz="1200" dirty="0" err="1"/>
              <a:t>Labrague</a:t>
            </a:r>
            <a:r>
              <a:rPr lang="en-GB" sz="1200" dirty="0"/>
              <a:t>, </a:t>
            </a:r>
            <a:r>
              <a:rPr lang="en-GB" sz="1200" dirty="0" err="1"/>
              <a:t>L.J</a:t>
            </a:r>
            <a:r>
              <a:rPr lang="en-GB" sz="1200" dirty="0"/>
              <a:t>., (2021). Use of simulation in teaching nursing leadership and management course: An integrative review. Sultan </a:t>
            </a:r>
            <a:r>
              <a:rPr lang="en-GB" sz="1200" dirty="0" err="1"/>
              <a:t>Qaboos</a:t>
            </a:r>
            <a:r>
              <a:rPr lang="en-GB" sz="1200" dirty="0"/>
              <a:t> University Medical Journal, 21(3), </a:t>
            </a:r>
            <a:r>
              <a:rPr lang="en-GB" sz="1200" dirty="0" err="1"/>
              <a:t>p.344</a:t>
            </a:r>
            <a:r>
              <a:rPr lang="en-GB" sz="1200" dirty="0"/>
              <a:t>.</a:t>
            </a:r>
          </a:p>
          <a:p>
            <a:pPr marL="0" indent="0" algn="just">
              <a:spcBef>
                <a:spcPts val="0"/>
              </a:spcBef>
              <a:buNone/>
            </a:pPr>
            <a:r>
              <a:rPr lang="en-GB" sz="1200" dirty="0" err="1"/>
              <a:t>Lavigne</a:t>
            </a:r>
            <a:r>
              <a:rPr lang="en-GB" sz="1200" dirty="0"/>
              <a:t>, E., </a:t>
            </a:r>
            <a:r>
              <a:rPr lang="en-GB" sz="1200" dirty="0" err="1"/>
              <a:t>Cowley</a:t>
            </a:r>
            <a:r>
              <a:rPr lang="en-GB" sz="1200" dirty="0"/>
              <a:t>, S. and </a:t>
            </a:r>
            <a:r>
              <a:rPr lang="en-GB" sz="1200" dirty="0" err="1"/>
              <a:t>Sá</a:t>
            </a:r>
            <a:r>
              <a:rPr lang="en-GB" sz="1200" dirty="0"/>
              <a:t>, </a:t>
            </a:r>
            <a:r>
              <a:rPr lang="en-GB" sz="1200" dirty="0" err="1"/>
              <a:t>C.M</a:t>
            </a:r>
            <a:r>
              <a:rPr lang="en-GB" sz="1200" dirty="0"/>
              <a:t>., (2022). Scholarship, management, and leadership in academic administration: The case of Canadian university presidents and provosts. Tertiary Education and Management, </a:t>
            </a:r>
            <a:r>
              <a:rPr lang="en-GB" sz="1200" dirty="0" err="1"/>
              <a:t>pp.1</a:t>
            </a:r>
            <a:r>
              <a:rPr lang="en-GB" sz="1200" dirty="0"/>
              <a:t>-14.</a:t>
            </a:r>
          </a:p>
          <a:p>
            <a:pPr marL="0" indent="0" algn="just">
              <a:spcBef>
                <a:spcPts val="0"/>
              </a:spcBef>
              <a:buNone/>
            </a:pPr>
            <a:r>
              <a:rPr lang="en-GB" sz="1200" dirty="0"/>
              <a:t>Liu, W., Wei, W., Choi, </a:t>
            </a:r>
            <a:r>
              <a:rPr lang="en-GB" sz="1200" dirty="0" err="1"/>
              <a:t>T.M</a:t>
            </a:r>
            <a:r>
              <a:rPr lang="en-GB" sz="1200" dirty="0"/>
              <a:t>. and Yan, X., (2022). Impacts of leadership on corporate social responsibility management in multi-tier supply chains. European Journal of Operational Research, 299(2), </a:t>
            </a:r>
            <a:r>
              <a:rPr lang="en-GB" sz="1200" dirty="0" err="1"/>
              <a:t>pp.483</a:t>
            </a:r>
            <a:r>
              <a:rPr lang="en-GB" sz="1200" dirty="0"/>
              <a:t>-496.</a:t>
            </a:r>
          </a:p>
          <a:p>
            <a:pPr marL="0" indent="0" algn="just">
              <a:spcBef>
                <a:spcPts val="0"/>
              </a:spcBef>
              <a:buNone/>
            </a:pPr>
            <a:r>
              <a:rPr lang="en-GB" sz="1200" dirty="0" err="1"/>
              <a:t>Nani</a:t>
            </a:r>
            <a:r>
              <a:rPr lang="en-GB" sz="1200" dirty="0"/>
              <a:t>, D.A. and </a:t>
            </a:r>
            <a:r>
              <a:rPr lang="en-GB" sz="1200" dirty="0" err="1"/>
              <a:t>Safitri</a:t>
            </a:r>
            <a:r>
              <a:rPr lang="en-GB" sz="1200" dirty="0"/>
              <a:t>, </a:t>
            </a:r>
            <a:r>
              <a:rPr lang="en-GB" sz="1200" dirty="0" err="1"/>
              <a:t>V.A.D</a:t>
            </a:r>
            <a:r>
              <a:rPr lang="en-GB" sz="1200" dirty="0"/>
              <a:t>., (2021). Exploring the relationship between formal management control systems, organisational performance and innovation: The role of leadership characteristics. Asian Journal of Business and Accounting, 14(1), </a:t>
            </a:r>
            <a:r>
              <a:rPr lang="en-GB" sz="1200" dirty="0" err="1"/>
              <a:t>pp.207</a:t>
            </a:r>
            <a:r>
              <a:rPr lang="en-GB" sz="1200" dirty="0"/>
              <a:t>-224.</a:t>
            </a:r>
          </a:p>
          <a:p>
            <a:pPr marL="0" indent="0" algn="just">
              <a:spcBef>
                <a:spcPts val="0"/>
              </a:spcBef>
              <a:buNone/>
            </a:pPr>
            <a:r>
              <a:rPr lang="en-GB" sz="1200" dirty="0" err="1"/>
              <a:t>Takács</a:t>
            </a:r>
            <a:r>
              <a:rPr lang="en-GB" sz="1200" dirty="0"/>
              <a:t>, E., </a:t>
            </a:r>
            <a:r>
              <a:rPr lang="en-GB" sz="1200" dirty="0" err="1"/>
              <a:t>Abcouwer</a:t>
            </a:r>
            <a:r>
              <a:rPr lang="en-GB" sz="1200" dirty="0"/>
              <a:t>, T. and de Boer, R., (2021), November. Management and Leadership Skills and Attitude in Uncertainty. In </a:t>
            </a:r>
            <a:r>
              <a:rPr lang="en-GB" sz="1200" dirty="0" err="1"/>
              <a:t>ECMLG</a:t>
            </a:r>
            <a:r>
              <a:rPr lang="en-GB" sz="1200" dirty="0"/>
              <a:t> 2021 17th European Conference on Management, Leadership and Governance (p. 401). Academic Conferences limited.</a:t>
            </a:r>
          </a:p>
          <a:p>
            <a:pPr marL="0" indent="0" algn="just">
              <a:spcBef>
                <a:spcPts val="0"/>
              </a:spcBef>
              <a:buNone/>
            </a:pPr>
            <a:r>
              <a:rPr lang="en-GB" sz="1200" dirty="0" err="1"/>
              <a:t>Wojtak</a:t>
            </a:r>
            <a:r>
              <a:rPr lang="en-GB" sz="1200" dirty="0"/>
              <a:t>, A., Stein, V., </a:t>
            </a:r>
            <a:r>
              <a:rPr lang="en-GB" sz="1200" dirty="0" err="1"/>
              <a:t>Goldhar</a:t>
            </a:r>
            <a:r>
              <a:rPr lang="en-GB" sz="1200" dirty="0"/>
              <a:t>, J. and Miller, R., (2022). The new era of management and leadership competencies for integrated care. International Journal of Integrated Care, 22(</a:t>
            </a:r>
            <a:r>
              <a:rPr lang="en-GB" sz="1200" dirty="0" err="1"/>
              <a:t>S1</a:t>
            </a:r>
            <a:r>
              <a:rPr lang="en-GB" sz="1200" dirty="0"/>
              <a:t>).</a:t>
            </a:r>
          </a:p>
          <a:p>
            <a:pPr marL="0" indent="0" algn="just">
              <a:spcBef>
                <a:spcPts val="0"/>
              </a:spcBef>
              <a:buNone/>
            </a:pPr>
            <a:endParaRPr lang="en-GB" sz="1200" dirty="0"/>
          </a:p>
        </p:txBody>
      </p:sp>
      <p:sp>
        <p:nvSpPr>
          <p:cNvPr id="4" name="Slide Number Placeholder 3">
            <a:extLst>
              <a:ext uri="{FF2B5EF4-FFF2-40B4-BE49-F238E27FC236}">
                <a16:creationId xmlns:a16="http://schemas.microsoft.com/office/drawing/2014/main" id="{B0EE8B41-4304-F71D-97AF-4DB91AC7C626}"/>
              </a:ext>
            </a:extLst>
          </p:cNvPr>
          <p:cNvSpPr>
            <a:spLocks noGrp="1"/>
          </p:cNvSpPr>
          <p:nvPr>
            <p:ph type="sldNum" sz="quarter" idx="12"/>
          </p:nvPr>
        </p:nvSpPr>
        <p:spPr/>
        <p:txBody>
          <a:bodyPr/>
          <a:lstStyle/>
          <a:p>
            <a:fld id="{AA7CC09C-48CD-4A35-8354-B2652F8F202B}" type="slidenum">
              <a:rPr lang="en-GB" smtClean="0"/>
              <a:t>23</a:t>
            </a:fld>
            <a:endParaRPr lang="en-GB"/>
          </a:p>
        </p:txBody>
      </p:sp>
    </p:spTree>
    <p:extLst>
      <p:ext uri="{BB962C8B-B14F-4D97-AF65-F5344CB8AC3E}">
        <p14:creationId xmlns:p14="http://schemas.microsoft.com/office/powerpoint/2010/main" val="194577775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theme1.xml><?xml version="1.0" encoding="utf-8"?>
<a:theme xmlns:a="http://schemas.openxmlformats.org/drawingml/2006/main" name="Berlin">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7DC10E3-4FF5-456B-A359-A0F378C1E5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Berlin</Template>
  <TotalTime>0</TotalTime>
  <Words>5262</Words>
  <Application>Microsoft Office PowerPoint</Application>
  <PresentationFormat>Widescreen</PresentationFormat>
  <Paragraphs>403</Paragraphs>
  <Slides>23</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Times New Roman</vt:lpstr>
      <vt:lpstr>Berlin</vt:lpstr>
      <vt:lpstr>  LCBB6003 Leadership and Management Theory and Practice   Component 2   Practical Group Presentation </vt:lpstr>
      <vt:lpstr>Table of Contents</vt:lpstr>
      <vt:lpstr>Introduction </vt:lpstr>
      <vt:lpstr>The present context of Leadership </vt:lpstr>
      <vt:lpstr>Scenario &amp; Quote </vt:lpstr>
      <vt:lpstr>What is Emotional Intelligence?  </vt:lpstr>
      <vt:lpstr>Goleman’s EI Model  </vt:lpstr>
      <vt:lpstr>Why EI Matters in Leadership  </vt:lpstr>
      <vt:lpstr>Strengths and Limitations of EI  </vt:lpstr>
      <vt:lpstr>What is Cultural Intelligence? </vt:lpstr>
      <vt:lpstr>Earley &amp; Ang’s CQ Model </vt:lpstr>
      <vt:lpstr>Why CQ Matters in Leadership</vt:lpstr>
      <vt:lpstr>Strengths and Limitations of CQ </vt:lpstr>
      <vt:lpstr>EI + CQ = Holistic Leadership </vt:lpstr>
      <vt:lpstr>Traditional vs Horizontal Leadership</vt:lpstr>
      <vt:lpstr>Case Study 1: Satya Nadella (Microsoft) </vt:lpstr>
      <vt:lpstr>Case Study 2: Indra Nooyi (PepsiCo) </vt:lpstr>
      <vt:lpstr>Case Study 3: Howard Schultz (Starbucks) </vt:lpstr>
      <vt:lpstr>Case Study 4: Paul Polman (Unilever) </vt:lpstr>
      <vt:lpstr>Challenges in Applying EI and CQ </vt:lpstr>
      <vt:lpstr>Opportunities in Global Leadership </vt:lpstr>
      <vt:lpstr>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PC</dc:creator>
  <cp:lastModifiedBy>vioricabirloiu@gmail.com</cp:lastModifiedBy>
  <cp:revision>64</cp:revision>
  <dcterms:created xsi:type="dcterms:W3CDTF">2025-06-28T19:10:08Z</dcterms:created>
  <dcterms:modified xsi:type="dcterms:W3CDTF">2025-07-09T18:13:47Z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370816</vt:lpwstr>
  </property>
  <property fmtid="{D5CDD505-2E9C-101B-9397-08002B2CF9AE}" pid="3" name="NXPowerLiteSettings">
    <vt:lpwstr>F7C0031C027800</vt:lpwstr>
  </property>
  <property fmtid="{D5CDD505-2E9C-101B-9397-08002B2CF9AE}" pid="4" name="NXPowerLiteVersion">
    <vt:lpwstr>D10.3.1</vt:lpwstr>
  </property>
</Properties>
</file>