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60" r:id="rId5"/>
    <p:sldId id="261" r:id="rId6"/>
    <p:sldId id="262" r:id="rId7"/>
    <p:sldId id="265" r:id="rId8"/>
    <p:sldId id="266" r:id="rId9"/>
    <p:sldId id="267" r:id="rId10"/>
    <p:sldId id="269" r:id="rId11"/>
    <p:sldId id="281" r:id="rId12"/>
    <p:sldId id="273" r:id="rId13"/>
    <p:sldId id="282" r:id="rId14"/>
    <p:sldId id="275" r:id="rId15"/>
    <p:sldId id="276" r:id="rId16"/>
    <p:sldId id="277" r:id="rId17"/>
    <p:sldId id="278" r:id="rId18"/>
    <p:sldId id="279" r:id="rId19"/>
    <p:sldId id="285" r:id="rId20"/>
    <p:sldId id="28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25114C-FA3F-4AAA-9688-2E701EEA4159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B6E7A-11D3-4A80-812D-89D571D94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6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A1A6254-09F2-4D0F-9CBE-3DEE38F7CBEA}" type="slidenum">
              <a:rPr lang="en-GB" altLang="en-US" smtClean="0">
                <a:latin typeface="Times New Roman" pitchFamily="18" charset="0"/>
              </a:rPr>
              <a:pPr/>
              <a:t>5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191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EA7CF4-90A6-4971-802C-EA25BC31321D}" type="slidenum">
              <a:rPr lang="en-GB" altLang="en-US" smtClean="0">
                <a:latin typeface="Times New Roman" pitchFamily="18" charset="0"/>
              </a:rPr>
              <a:pPr/>
              <a:t>6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348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8B94C02-516F-4401-B509-23498DE571B5}" type="slidenum">
              <a:rPr lang="en-GB" altLang="en-US" smtClean="0">
                <a:latin typeface="Times New Roman" pitchFamily="18" charset="0"/>
              </a:rPr>
              <a:pPr/>
              <a:t>10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04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66F7ED-E971-43EA-BC7A-C5E77C328665}" type="slidenum">
              <a:rPr lang="en-GB" altLang="en-US" smtClean="0">
                <a:latin typeface="Times New Roman" pitchFamily="18" charset="0"/>
              </a:rPr>
              <a:pPr/>
              <a:t>12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338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4336E6E-EEBF-46C7-8586-9DB20A1F2C9F}" type="slidenum">
              <a:rPr lang="en-GB" altLang="en-US" smtClean="0">
                <a:latin typeface="Times New Roman" pitchFamily="18" charset="0"/>
              </a:rPr>
              <a:pPr/>
              <a:t>14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998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F663A5E-9BA8-4C7E-AF46-44A4C39E06ED}" type="slidenum">
              <a:rPr lang="en-GB" altLang="en-US" smtClean="0">
                <a:latin typeface="Times New Roman" pitchFamily="18" charset="0"/>
              </a:rPr>
              <a:pPr/>
              <a:t>15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058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057F3D3-C4E2-4DF3-8485-25B0B9E97B82}" type="slidenum">
              <a:rPr lang="en-GB" altLang="en-US" smtClean="0">
                <a:latin typeface="Times New Roman" pitchFamily="18" charset="0"/>
              </a:rPr>
              <a:pPr/>
              <a:t>16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5188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58CE45E-2227-4675-B333-017CFE6736B2}" type="slidenum">
              <a:rPr lang="en-GB" altLang="en-US" smtClean="0">
                <a:latin typeface="Times New Roman" pitchFamily="18" charset="0"/>
              </a:rPr>
              <a:pPr/>
              <a:t>17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9746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D892D87-046D-4E44-AA35-9E610C4C88EA}" type="slidenum">
              <a:rPr lang="en-GB" altLang="en-US" smtClean="0">
                <a:latin typeface="Times New Roman" pitchFamily="18" charset="0"/>
              </a:rPr>
              <a:pPr/>
              <a:t>18</a:t>
            </a:fld>
            <a:endParaRPr lang="en-GB" alt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845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715C267-2BAB-495F-B147-0514C585185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ECES5007/C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Enquiry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5a/ Session 5a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588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Research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Methods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  <a:endParaRPr lang="en-GB" sz="3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63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 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 materion allweddol mewn addysg trwy brofiad ar leoliad a chynyddu ymwybyddiaeth myfyrwyr o bwysigrwydd ymchwil addysgol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research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020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 ymwybyddiaeth feirniadol o amrywiol </a:t>
            </a:r>
            <a:r>
              <a:rPr lang="cy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fethodolegau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ymchwil sy’n berthnasol i addysg, yn cynnwys </a:t>
            </a:r>
            <a:r>
              <a:rPr lang="cy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a’u cryfderau, eu gwendidau a’u </a:t>
            </a:r>
            <a:r>
              <a:rPr lang="cy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cyfyngiadau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an awareness of various research methodologies that are relevant to education, including ICT, and their strengths, weaknesses and 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19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" y="2743200"/>
            <a:ext cx="4038600" cy="32639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Dydi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feintiol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Dydi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arbrofol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naturiolaidd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819400"/>
            <a:ext cx="4038600" cy="31877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quantitative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experimental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naturalistic data gathering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meaning making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Beth </a:t>
            </a:r>
            <a:r>
              <a:rPr lang="en-GB" i="1" dirty="0" err="1" smtClean="0"/>
              <a:t>yw</a:t>
            </a:r>
            <a:r>
              <a:rPr lang="en-GB" i="1" dirty="0" smtClean="0"/>
              <a:t> </a:t>
            </a:r>
            <a:r>
              <a:rPr lang="en-GB" i="1" dirty="0" err="1" smtClean="0"/>
              <a:t>Ymchwil</a:t>
            </a:r>
            <a:r>
              <a:rPr lang="en-GB" i="1" dirty="0" smtClean="0"/>
              <a:t> </a:t>
            </a:r>
            <a:r>
              <a:rPr lang="en-GB" i="1" dirty="0" err="1" smtClean="0"/>
              <a:t>Ansoddol</a:t>
            </a:r>
            <a:r>
              <a:rPr lang="en-GB" i="1" dirty="0" smtClean="0"/>
              <a:t>?</a:t>
            </a:r>
            <a:br>
              <a:rPr lang="en-GB" i="1" dirty="0" smtClean="0"/>
            </a:br>
            <a:r>
              <a:rPr lang="en-GB" i="1" dirty="0" smtClean="0"/>
              <a:t>What is Qualitative Research?</a:t>
            </a:r>
          </a:p>
        </p:txBody>
      </p:sp>
    </p:spTree>
    <p:extLst>
      <p:ext uri="{BB962C8B-B14F-4D97-AF65-F5344CB8AC3E}">
        <p14:creationId xmlns:p14="http://schemas.microsoft.com/office/powerpoint/2010/main" val="298891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" y="2667000"/>
            <a:ext cx="4038600" cy="33401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Cyfweliadau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therapiwtig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962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documents </a:t>
            </a: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endParaRPr lang="en-GB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Therapeutic situations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476672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i="1" dirty="0" err="1" smtClean="0"/>
              <a:t>Ffyrdd</a:t>
            </a:r>
            <a:r>
              <a:rPr lang="en-GB" sz="3200" i="1" dirty="0" smtClean="0"/>
              <a:t> o </a:t>
            </a:r>
            <a:r>
              <a:rPr lang="en-GB" sz="3200" i="1" dirty="0" err="1" smtClean="0"/>
              <a:t>gynhyrchu</a:t>
            </a:r>
            <a:r>
              <a:rPr lang="en-GB" sz="3200" i="1" dirty="0" smtClean="0"/>
              <a:t> data </a:t>
            </a:r>
            <a:r>
              <a:rPr lang="en-GB" sz="3200" i="1" dirty="0" err="1" smtClean="0"/>
              <a:t>ansoddol</a:t>
            </a:r>
            <a:r>
              <a:rPr lang="en-GB" sz="3200" i="1" dirty="0" smtClean="0"/>
              <a:t/>
            </a:r>
            <a:br>
              <a:rPr lang="en-GB" sz="3200" i="1" dirty="0" smtClean="0"/>
            </a:br>
            <a:r>
              <a:rPr lang="en-GB" sz="3200" i="1" dirty="0" smtClean="0"/>
              <a:t>Ways of Generating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127624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fathau</a:t>
            </a:r>
            <a:r>
              <a:rPr lang="en-GB" dirty="0" smtClean="0"/>
              <a:t> o </a:t>
            </a:r>
            <a:r>
              <a:rPr lang="en-GB" dirty="0" err="1" smtClean="0"/>
              <a:t>ymchwil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Main research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90800"/>
            <a:ext cx="3822192" cy="3535680"/>
          </a:xfrm>
        </p:spPr>
        <p:txBody>
          <a:bodyPr>
            <a:normAutofit/>
          </a:bodyPr>
          <a:lstStyle/>
          <a:p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gyfranogwyr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90800"/>
            <a:ext cx="3822192" cy="3535680"/>
          </a:xfrm>
        </p:spPr>
        <p:txBody>
          <a:bodyPr>
            <a:normAutofit lnSpcReduction="10000"/>
          </a:bodyPr>
          <a:lstStyle/>
          <a:p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 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observation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interviewing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based approaches to the collection of data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collection and qualitative analysis of texts and documents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0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Nodweddion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Features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905000"/>
            <a:ext cx="3822192" cy="4221480"/>
          </a:xfrm>
        </p:spPr>
        <p:txBody>
          <a:bodyPr/>
          <a:lstStyle/>
          <a:p>
            <a:r>
              <a:rPr lang="en-GB" alt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Tuedda</a:t>
            </a:r>
            <a:r>
              <a:rPr lang="en-GB" alt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GB" alt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alt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yngl</a:t>
            </a:r>
            <a:r>
              <a:rPr lang="cy-GB" alt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ŷn</a:t>
            </a:r>
            <a:r>
              <a:rPr lang="cy-GB" alt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geiriau yn hytrach na rhifau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/>
          <a:lstStyle/>
          <a:p>
            <a:r>
              <a:rPr lang="en-GB" altLang="en-US" sz="3200" i="1" dirty="0">
                <a:solidFill>
                  <a:schemeClr val="tx1"/>
                </a:solidFill>
              </a:rPr>
              <a:t>Qualitative research tends to be concerned with words rather than numbers</a:t>
            </a:r>
          </a:p>
          <a:p>
            <a:endParaRPr lang="en-GB" dirty="0"/>
          </a:p>
        </p:txBody>
      </p:sp>
      <p:pic>
        <p:nvPicPr>
          <p:cNvPr id="1028" name="Picture 4" descr="C:\Users\l.roberts\AppData\Local\Microsoft\Windows\Temporary Internet Files\Content.IE5\HEPN0LIZ\MP9003414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800600"/>
            <a:ext cx="36576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25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/>
              <a:t>Nodweddion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i="1" dirty="0"/>
              <a:t>Features of Qualitative Research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4038600"/>
          </a:xfrm>
        </p:spPr>
        <p:txBody>
          <a:bodyPr>
            <a:normAutofit fontScale="925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Cynhyrchir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Ffocysir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cyfranogwyr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dehongli’r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hwnnw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priodoleddau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ffenomena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438400"/>
            <a:ext cx="3822192" cy="4114800"/>
          </a:xfrm>
        </p:spPr>
        <p:txBody>
          <a:bodyPr>
            <a:normAutofit fontScale="925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is generated out of the 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toward understanding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social world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examining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way in which participants interpret that world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properties are outcomes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interactions between individuals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separate phenomena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VT7L4AUG\MP900382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414528"/>
            <a:ext cx="1981200" cy="14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467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743200"/>
            <a:ext cx="403860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Cyfwelwch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bwnc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rhoddir</a:t>
            </a:r>
            <a:endParaRPr lang="en-US" altLang="en-US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Nodwch</a:t>
            </a: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 . .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cyfwelai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endParaRPr lang="en-GB" altLang="en-US" sz="1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endParaRPr lang="en-GB" altLang="en-US" sz="1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dullwedd</a:t>
            </a:r>
            <a:endParaRPr lang="en-GB" altLang="en-US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Cysidrwch</a:t>
            </a:r>
            <a:r>
              <a:rPr lang="en-GB" alt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alt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alt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posibiliadau</a:t>
            </a:r>
            <a:endParaRPr lang="en-GB" altLang="en-US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GB" altLang="en-US" sz="2400" i="1" dirty="0" smtClean="0"/>
          </a:p>
          <a:p>
            <a:pPr eaLnBrk="1" hangingPunct="1">
              <a:lnSpc>
                <a:spcPct val="90000"/>
              </a:lnSpc>
            </a:pPr>
            <a:endParaRPr lang="en-US" altLang="en-US" i="1" dirty="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US" altLang="en-US" i="1" dirty="0" smtClean="0"/>
          </a:p>
        </p:txBody>
      </p:sp>
      <p:sp>
        <p:nvSpPr>
          <p:cNvPr id="16387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743200"/>
            <a:ext cx="421005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each other about a given subject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down . .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‘interviewee’ says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they say it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their appearance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their mannerisms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challenges and possibilities</a:t>
            </a:r>
          </a:p>
          <a:p>
            <a:pPr eaLnBrk="1" hangingPunct="1"/>
            <a:endParaRPr lang="en-GB" altLang="en-US" sz="2400" i="1" dirty="0" smtClean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 :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arau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Task 1: Pairs</a:t>
            </a:r>
          </a:p>
        </p:txBody>
      </p:sp>
      <p:pic>
        <p:nvPicPr>
          <p:cNvPr id="3074" name="Picture 2" descr="C:\Users\l.roberts\AppData\Local\Microsoft\Windows\Temporary Internet Files\Content.IE5\VT7L4AUG\MC9000547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04800"/>
            <a:ext cx="2680716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42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Beirniadaeth</a:t>
            </a:r>
            <a:r>
              <a:rPr lang="en-GB" i="1" dirty="0"/>
              <a:t> o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Anosoddol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Criticisms of Qualitative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209800"/>
            <a:ext cx="3822192" cy="3916680"/>
          </a:xfrm>
        </p:spPr>
        <p:txBody>
          <a:bodyPr>
            <a:normAutofit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aml mae ymchwil ansoddol yn cael ei drin fel methodoleg cymharol eilradd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‘Data heb 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eintoli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 gyda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dibynadwyedd?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‘Natur anecdotaidd’ yn cwestiynu’i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ddilysrwydd?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133600"/>
            <a:ext cx="3822192" cy="39928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research is often treated as a relatively minor methodology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‘Non Quantified Data’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 with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Anecdotalism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questions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05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971800"/>
            <a:ext cx="4038600" cy="35052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un; un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;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cronnus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372" lvl="1" indent="-3429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Cynhelir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cyfweliadWyneb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wyneb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ffôn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e-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667000"/>
            <a:ext cx="4281488" cy="3810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one off</a:t>
            </a: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a case study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cumulative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based </a:t>
            </a: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or conduct of interview</a:t>
            </a: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telephone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On-line / e-mail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 smtClean="0"/>
              <a:t>Cyfweliadau</a:t>
            </a:r>
            <a:r>
              <a:rPr lang="en-GB" sz="3200" dirty="0" smtClean="0"/>
              <a:t> </a:t>
            </a:r>
            <a:r>
              <a:rPr lang="en-GB" sz="3200" dirty="0" err="1" smtClean="0"/>
              <a:t>Ansoddol</a:t>
            </a:r>
            <a:r>
              <a:rPr lang="en-GB" sz="3200" i="1" dirty="0" smtClean="0"/>
              <a:t/>
            </a:r>
            <a:br>
              <a:rPr lang="en-GB" sz="3200" i="1" dirty="0" smtClean="0"/>
            </a:br>
            <a:r>
              <a:rPr lang="en-GB" sz="3200" i="1" dirty="0" smtClean="0"/>
              <a:t>Qualitative Interviews</a:t>
            </a:r>
          </a:p>
        </p:txBody>
      </p:sp>
    </p:spTree>
    <p:extLst>
      <p:ext uri="{BB962C8B-B14F-4D97-AF65-F5344CB8AC3E}">
        <p14:creationId xmlns:p14="http://schemas.microsoft.com/office/powerpoint/2010/main" val="413974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safonedig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trosglwyddo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cyfweliad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set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gyffredinol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gyfweliad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gyfweliad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Structured/standardised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specific questions, delivered the same way for each interview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Unstructured/non-standardised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only a general set of questions that vary from interview to interview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34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09800"/>
            <a:ext cx="4038600" cy="4495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lnSpc>
                <a:spcPct val="11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recriwtio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endParaRPr lang="en-GB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lnSpc>
                <a:spcPct val="11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Arolygon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ategol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792" lvl="1" eaLnBrk="1" fontAlgn="auto" hangingPunct="1">
              <a:lnSpc>
                <a:spcPct val="11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cam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arolwg</a:t>
            </a:r>
            <a:endParaRPr lang="en-GB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lnSpc>
                <a:spcPct val="11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esbonio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broses o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endParaRPr lang="en-GB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i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438400"/>
            <a:ext cx="40386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Recruited to discuss particular topic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Complement surveys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the 1</a:t>
            </a:r>
            <a:r>
              <a:rPr lang="en-GB" i="1" baseline="30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step in tapping critical questions to be used in a survey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why people feel certain way and elucidate steps in their decision-making process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 smtClean="0"/>
              <a:t>Grwpiau</a:t>
            </a:r>
            <a:r>
              <a:rPr lang="en-GB" sz="3200" dirty="0" smtClean="0"/>
              <a:t> </a:t>
            </a:r>
            <a:r>
              <a:rPr lang="en-GB" sz="3200" dirty="0" err="1" smtClean="0"/>
              <a:t>Ffocws</a:t>
            </a:r>
            <a:r>
              <a:rPr lang="en-GB" sz="3200" dirty="0" smtClean="0"/>
              <a:t>- </a:t>
            </a:r>
            <a:r>
              <a:rPr lang="en-GB" sz="3200" dirty="0" err="1" smtClean="0"/>
              <a:t>Rhannol</a:t>
            </a:r>
            <a:r>
              <a:rPr lang="en-GB" sz="3200" dirty="0" smtClean="0"/>
              <a:t> </a:t>
            </a:r>
            <a:r>
              <a:rPr lang="en-GB" sz="3200" dirty="0" err="1" smtClean="0"/>
              <a:t>Strwythuredig</a:t>
            </a:r>
            <a:r>
              <a:rPr lang="en-GB" sz="3200" i="1" dirty="0" smtClean="0"/>
              <a:t/>
            </a:r>
            <a:br>
              <a:rPr lang="en-GB" sz="3200" i="1" dirty="0" smtClean="0"/>
            </a:br>
            <a:r>
              <a:rPr lang="en-GB" sz="3200" i="1" dirty="0" smtClean="0"/>
              <a:t>Focus Groups: Semi-Structured</a:t>
            </a:r>
          </a:p>
        </p:txBody>
      </p:sp>
    </p:spTree>
    <p:extLst>
      <p:ext uri="{BB962C8B-B14F-4D97-AF65-F5344CB8AC3E}">
        <p14:creationId xmlns:p14="http://schemas.microsoft.com/office/powerpoint/2010/main" val="66230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86000"/>
            <a:ext cx="4038600" cy="43434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delfrydol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person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chymedrolydd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ysgrifennydd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dilysrwydd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anhysbysrwydd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tybio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yr un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endParaRPr lang="en-GB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byth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endParaRPr lang="en-GB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sz="2400" i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286000"/>
            <a:ext cx="4038600" cy="43434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 size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people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Plus moderator/note taker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Series of groups is necessary for validity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Homogeneity and anonymity in selection of groups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may open up with others who are perceived to think along similar lines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whom they may never see again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Gr</a:t>
            </a:r>
            <a:r>
              <a:rPr lang="en-GB" dirty="0" err="1" smtClean="0">
                <a:latin typeface="Calibri"/>
              </a:rPr>
              <a:t>ŵ</a:t>
            </a:r>
            <a:r>
              <a:rPr lang="en-GB" dirty="0" err="1" smtClean="0"/>
              <a:t>p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Focus Group Methods </a:t>
            </a:r>
          </a:p>
        </p:txBody>
      </p:sp>
    </p:spTree>
    <p:extLst>
      <p:ext uri="{BB962C8B-B14F-4D97-AF65-F5344CB8AC3E}">
        <p14:creationId xmlns:p14="http://schemas.microsoft.com/office/powerpoint/2010/main" val="151539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905000"/>
            <a:ext cx="4038600" cy="45720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gwahaniaethau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statws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afiechyd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gormod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gyfrannu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gadw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lawr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dim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anghywir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1905000"/>
            <a:ext cx="4038600" cy="46482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segment according to expected meaningful differences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disease status, gender…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Running a focus group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fine line between leading too much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not getting people to contribute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to keep discussion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topic without shutting people down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right or wrong answers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Focus Group Methods</a:t>
            </a:r>
          </a:p>
        </p:txBody>
      </p:sp>
    </p:spTree>
    <p:extLst>
      <p:ext uri="{BB962C8B-B14F-4D97-AF65-F5344CB8AC3E}">
        <p14:creationId xmlns:p14="http://schemas.microsoft.com/office/powerpoint/2010/main" val="316341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trawsgrifir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tapiau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air am air</a:t>
            </a: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allddodol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9536" lvl="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ymchwilydd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dilysrwydd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nodiadau’r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ymchwilydd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 pitchFamily="18" charset="2"/>
              <a:buNone/>
              <a:defRPr/>
            </a:pPr>
            <a:endParaRPr lang="en-GB" i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9163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Tapes are usually transcribed verbatim</a:t>
            </a: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themes </a:t>
            </a:r>
          </a:p>
          <a:p>
            <a:pPr marL="859536" lvl="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at least 2 researchers to ensure validity 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 are compared with field notes taken by second researcher 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endParaRPr lang="en-GB" i="1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err="1" smtClean="0">
                <a:latin typeface="+mn-lt"/>
              </a:rPr>
              <a:t>Dulliau</a:t>
            </a:r>
            <a:r>
              <a:rPr lang="en-GB" sz="2800" dirty="0" smtClean="0">
                <a:latin typeface="+mn-lt"/>
              </a:rPr>
              <a:t> </a:t>
            </a:r>
            <a:r>
              <a:rPr lang="en-GB" sz="2800" dirty="0" err="1" smtClean="0">
                <a:latin typeface="+mn-lt"/>
              </a:rPr>
              <a:t>Grŵp</a:t>
            </a:r>
            <a:r>
              <a:rPr lang="en-GB" sz="2800" dirty="0" smtClean="0">
                <a:latin typeface="+mn-lt"/>
              </a:rPr>
              <a:t> </a:t>
            </a:r>
            <a:r>
              <a:rPr lang="en-GB" sz="2800" dirty="0" err="1" smtClean="0">
                <a:latin typeface="+mn-lt"/>
              </a:rPr>
              <a:t>Ffocws</a:t>
            </a:r>
            <a:r>
              <a:rPr lang="en-GB" sz="2800" dirty="0" smtClean="0">
                <a:latin typeface="+mn-lt"/>
              </a:rPr>
              <a:t>: </a:t>
            </a:r>
            <a:r>
              <a:rPr lang="en-GB" sz="2800" dirty="0" err="1" smtClean="0">
                <a:latin typeface="+mn-lt"/>
              </a:rPr>
              <a:t>Codio</a:t>
            </a:r>
            <a:r>
              <a:rPr lang="en-GB" sz="2800" dirty="0" smtClean="0">
                <a:latin typeface="+mn-lt"/>
              </a:rPr>
              <a:t> a </a:t>
            </a:r>
            <a:r>
              <a:rPr lang="en-GB" sz="2800" dirty="0" err="1" smtClean="0">
                <a:latin typeface="+mn-lt"/>
              </a:rPr>
              <a:t>dadansoddi</a:t>
            </a:r>
            <a:r>
              <a:rPr lang="en-GB" sz="2800" dirty="0" smtClean="0">
                <a:latin typeface="+mn-lt"/>
              </a:rPr>
              <a:t/>
            </a:r>
            <a:br>
              <a:rPr lang="en-GB" sz="2800" dirty="0" smtClean="0">
                <a:latin typeface="+mn-lt"/>
              </a:rPr>
            </a:br>
            <a:r>
              <a:rPr lang="en-GB" sz="2800" i="1" dirty="0" smtClean="0">
                <a:latin typeface="+mn-lt"/>
              </a:rPr>
              <a:t>F</a:t>
            </a:r>
            <a:r>
              <a:rPr lang="en-GB" sz="2800" i="1" dirty="0" smtClean="0"/>
              <a:t>ocus Group Methods: Coding &amp; Analysing</a:t>
            </a:r>
          </a:p>
        </p:txBody>
      </p:sp>
    </p:spTree>
    <p:extLst>
      <p:ext uri="{BB962C8B-B14F-4D97-AF65-F5344CB8AC3E}">
        <p14:creationId xmlns:p14="http://schemas.microsoft.com/office/powerpoint/2010/main" val="391688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514600"/>
            <a:ext cx="4038600" cy="38862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Amledd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Penodolrwydd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manylion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Emosiwn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brwdfrydedd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hymateb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Helaethwrydd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4038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 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times something is mentioned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Specificity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details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Enthusiasm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passion, etc. in responses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Extensiveness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different people said something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 smtClean="0"/>
              <a:t>Dulliau</a:t>
            </a:r>
            <a:r>
              <a:rPr lang="en-GB" sz="3200" dirty="0" smtClean="0"/>
              <a:t> </a:t>
            </a:r>
            <a:r>
              <a:rPr lang="en-GB" sz="3200" dirty="0" err="1" smtClean="0"/>
              <a:t>Grŵp</a:t>
            </a:r>
            <a:r>
              <a:rPr lang="en-GB" sz="3200" dirty="0" smtClean="0"/>
              <a:t> </a:t>
            </a:r>
            <a:r>
              <a:rPr lang="en-GB" sz="3200" dirty="0" err="1" smtClean="0"/>
              <a:t>Ffocws</a:t>
            </a:r>
            <a:r>
              <a:rPr lang="en-GB" sz="3200" dirty="0" smtClean="0"/>
              <a:t>: </a:t>
            </a:r>
            <a:r>
              <a:rPr lang="en-GB" sz="3200" dirty="0" err="1" smtClean="0"/>
              <a:t>Codio</a:t>
            </a:r>
            <a:r>
              <a:rPr lang="en-GB" sz="3200" dirty="0" smtClean="0"/>
              <a:t> </a:t>
            </a:r>
            <a:r>
              <a:rPr lang="en-GB" sz="3200" dirty="0" err="1" smtClean="0"/>
              <a:t>Themau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i="1" dirty="0" smtClean="0"/>
              <a:t>Focus Group Methods: Thematic Coding</a:t>
            </a:r>
          </a:p>
        </p:txBody>
      </p:sp>
    </p:spTree>
    <p:extLst>
      <p:ext uri="{BB962C8B-B14F-4D97-AF65-F5344CB8AC3E}">
        <p14:creationId xmlns:p14="http://schemas.microsoft.com/office/powerpoint/2010/main" val="28340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smtClean="0"/>
              <a:t> 2 </a:t>
            </a:r>
            <a:r>
              <a:rPr lang="en-GB" dirty="0" smtClean="0"/>
              <a:t>/ </a:t>
            </a:r>
            <a:r>
              <a:rPr lang="en-GB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</a:p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an area of research that you are interested in</a:t>
            </a:r>
          </a:p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Would a qualitative research method be appropriate?</a:t>
            </a:r>
          </a:p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00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L. and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Manion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( 2011) Research Methods in Education, ( 7</a:t>
            </a:r>
            <a:r>
              <a:rPr lang="en-GB" baseline="30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London: Routledge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36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84</TotalTime>
  <Words>1019</Words>
  <Application>Microsoft Office PowerPoint</Application>
  <PresentationFormat>On-screen Show (4:3)</PresentationFormat>
  <Paragraphs>215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Symbol</vt:lpstr>
      <vt:lpstr>Times New Roman</vt:lpstr>
      <vt:lpstr>Verdana</vt:lpstr>
      <vt:lpstr>Wingdings</vt:lpstr>
      <vt:lpstr>Wingdings 3</vt:lpstr>
      <vt:lpstr>Waveform</vt:lpstr>
      <vt:lpstr>ECES5007/C Lines of Enquiry Llwybrau Ymholi</vt:lpstr>
      <vt:lpstr>Gorolwg / Overview</vt:lpstr>
      <vt:lpstr>Nod y Modiwl /  Module Aim</vt:lpstr>
      <vt:lpstr>Deilliant Dysgu perthnasol Relevant Learning Outcome</vt:lpstr>
      <vt:lpstr>Beth yw Ymchwil Ansoddol? What is Qualitative Research?</vt:lpstr>
      <vt:lpstr>Ffyrdd o gynhyrchu data ansoddol Ways of Generating Qualitative Data</vt:lpstr>
      <vt:lpstr>Y prif fathau o ymchwil Main research methods</vt:lpstr>
      <vt:lpstr>Nodweddion Features</vt:lpstr>
      <vt:lpstr>Nodweddion Ymchwil Ansoddol Features of Qualitative Research</vt:lpstr>
      <vt:lpstr>Tasg 1 :Parau Task 1: Pairs</vt:lpstr>
      <vt:lpstr>Beirniadaeth o Ymchwil Anosoddol Criticisms of Qualitative Research</vt:lpstr>
      <vt:lpstr>Cyfweliadau Ansoddol Qualitative Interviews</vt:lpstr>
      <vt:lpstr>PowerPoint Presentation</vt:lpstr>
      <vt:lpstr>Grwpiau Ffocws- Rhannol Strwythuredig Focus Groups: Semi-Structured</vt:lpstr>
      <vt:lpstr>Dulliau Grŵp Ffocws Focus Group Methods </vt:lpstr>
      <vt:lpstr>Dulliau Grwp Ffocws Focus Group Methods</vt:lpstr>
      <vt:lpstr>Dulliau Grŵp Ffocws: Codio a dadansoddi Focus Group Methods: Coding &amp; Analysing</vt:lpstr>
      <vt:lpstr>Dulliau Grŵp Ffocws: Codio Themau Focus Group Methods: Thematic Coding</vt:lpstr>
      <vt:lpstr>Tasg 2 / Task 2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Lynwen Roberts</cp:lastModifiedBy>
  <cp:revision>16</cp:revision>
  <dcterms:created xsi:type="dcterms:W3CDTF">2014-08-11T12:22:11Z</dcterms:created>
  <dcterms:modified xsi:type="dcterms:W3CDTF">2019-07-12T07:18:11Z</dcterms:modified>
</cp:coreProperties>
</file>