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1" r:id="rId15"/>
    <p:sldId id="270" r:id="rId16"/>
  </p:sldIdLst>
  <p:sldSz cx="18288000" cy="10287000"/>
  <p:notesSz cx="6858000" cy="9144000"/>
  <p:embeddedFontLst>
    <p:embeddedFont>
      <p:font typeface="Lucida Handwriting" panose="03010101010101010101" pitchFamily="66" charset="0"/>
      <p:regular r:id="rId18"/>
    </p:embeddedFont>
    <p:embeddedFont>
      <p:font typeface="Matura MT Script Capitals" panose="03020802060602070202" pitchFamily="66" charset="0"/>
      <p:regular r:id="rId19"/>
    </p:embeddedFont>
    <p:embeddedFont>
      <p:font typeface="Roboto Condensed Light" panose="02000000000000000000" pitchFamily="2" charset="0"/>
      <p:regular r:id="rId20"/>
    </p:embeddedFont>
    <p:embeddedFont>
      <p:font typeface="Sitka Text" pitchFamily="2" charset="0"/>
      <p:regular r:id="rId21"/>
      <p:bold r:id="rId22"/>
      <p:italic r:id="rId23"/>
      <p:boldItalic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4" d="100"/>
          <a:sy n="34" d="100"/>
        </p:scale>
        <p:origin x="1260" y="2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MONA ELENA MIRON" userId="a73a03d035206b72" providerId="LiveId" clId="{74A76198-8EE3-4ECA-B161-719FAA74DE5B}"/>
    <pc:docChg chg="mod">
      <pc:chgData name="RAMONA ELENA MIRON" userId="a73a03d035206b72" providerId="LiveId" clId="{74A76198-8EE3-4ECA-B161-719FAA74DE5B}" dt="2025-11-23T12:27:38.055" v="0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AE60ED-3934-40AC-B2CE-9A398032F0D3}" type="doc">
      <dgm:prSet loTypeId="urn:microsoft.com/office/officeart/2009/layout/ReverseList" loCatId="relationship" qsTypeId="urn:microsoft.com/office/officeart/2005/8/quickstyle/3d1" qsCatId="3D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B4B46F4A-E934-4394-A8A9-B3B0E804EE75}">
      <dgm:prSet phldrT="[Text]" custT="1"/>
      <dgm:spPr/>
      <dgm:t>
        <a:bodyPr/>
        <a:lstStyle/>
        <a:p>
          <a:pPr algn="ctr"/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Mission</a:t>
          </a:r>
        </a:p>
        <a:p>
          <a:pPr algn="ctr"/>
          <a:endParaRPr lang="en-US" sz="2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ctr"/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Producing high-quality and affordable products with comfort. </a:t>
          </a:r>
        </a:p>
      </dgm:t>
    </dgm:pt>
    <dgm:pt modelId="{E9F93CAD-6FD5-47B4-BB60-4FD429A6E983}" type="parTrans" cxnId="{9D83FA68-9B55-4E66-A1F3-14E5ADC086CC}">
      <dgm:prSet/>
      <dgm:spPr/>
      <dgm:t>
        <a:bodyPr/>
        <a:lstStyle/>
        <a:p>
          <a:endParaRPr lang="en-US"/>
        </a:p>
      </dgm:t>
    </dgm:pt>
    <dgm:pt modelId="{5CD8D50F-F9CF-4652-8022-7B1A74CCE8B0}" type="sibTrans" cxnId="{9D83FA68-9B55-4E66-A1F3-14E5ADC086CC}">
      <dgm:prSet/>
      <dgm:spPr/>
      <dgm:t>
        <a:bodyPr/>
        <a:lstStyle/>
        <a:p>
          <a:endParaRPr lang="en-US"/>
        </a:p>
      </dgm:t>
    </dgm:pt>
    <dgm:pt modelId="{117203A8-251A-446F-8490-790984AC667D}">
      <dgm:prSet phldrT="[Text]" custT="1"/>
      <dgm:spPr/>
      <dgm:t>
        <a:bodyPr/>
        <a:lstStyle/>
        <a:p>
          <a:pPr algn="ctr"/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Aim</a:t>
          </a:r>
        </a:p>
        <a:p>
          <a:pPr algn="ctr"/>
          <a:endParaRPr lang="en-US" sz="2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ctr"/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To become leading student cafe in Manchester.</a:t>
          </a:r>
        </a:p>
      </dgm:t>
    </dgm:pt>
    <dgm:pt modelId="{3F12BAC6-762D-4B26-B708-7605281917A1}" type="parTrans" cxnId="{7C4F9F2C-2CC7-41B8-96D8-FD0E4194F995}">
      <dgm:prSet/>
      <dgm:spPr/>
      <dgm:t>
        <a:bodyPr/>
        <a:lstStyle/>
        <a:p>
          <a:endParaRPr lang="en-US"/>
        </a:p>
      </dgm:t>
    </dgm:pt>
    <dgm:pt modelId="{AE50BFA4-E3E3-4784-86C0-952F9EE19AE6}" type="sibTrans" cxnId="{7C4F9F2C-2CC7-41B8-96D8-FD0E4194F995}">
      <dgm:prSet/>
      <dgm:spPr/>
      <dgm:t>
        <a:bodyPr/>
        <a:lstStyle/>
        <a:p>
          <a:endParaRPr lang="en-US"/>
        </a:p>
      </dgm:t>
    </dgm:pt>
    <dgm:pt modelId="{B60A2719-7D31-45E6-A1DE-DF287DB82F13}">
      <dgm:prSet/>
      <dgm:spPr/>
      <dgm:t>
        <a:bodyPr/>
        <a:lstStyle/>
        <a:p>
          <a:endParaRPr lang="en-GB"/>
        </a:p>
      </dgm:t>
    </dgm:pt>
    <dgm:pt modelId="{D7B055F5-1497-4B3E-8DCB-FCBB0A2731DC}" type="parTrans" cxnId="{DE9F4C97-D7F3-48C7-885E-2320BDCA3BD8}">
      <dgm:prSet/>
      <dgm:spPr/>
      <dgm:t>
        <a:bodyPr/>
        <a:lstStyle/>
        <a:p>
          <a:endParaRPr lang="en-US"/>
        </a:p>
      </dgm:t>
    </dgm:pt>
    <dgm:pt modelId="{4F54C2E6-4A75-4EF4-888C-FA1DCAB9F963}" type="sibTrans" cxnId="{DE9F4C97-D7F3-48C7-885E-2320BDCA3BD8}">
      <dgm:prSet/>
      <dgm:spPr/>
      <dgm:t>
        <a:bodyPr/>
        <a:lstStyle/>
        <a:p>
          <a:endParaRPr lang="en-US"/>
        </a:p>
      </dgm:t>
    </dgm:pt>
    <dgm:pt modelId="{474685C0-ACEE-4710-BA7D-54F08321E66C}" type="pres">
      <dgm:prSet presAssocID="{BEAE60ED-3934-40AC-B2CE-9A398032F0D3}" presName="Name0" presStyleCnt="0">
        <dgm:presLayoutVars>
          <dgm:chMax val="2"/>
          <dgm:chPref val="2"/>
          <dgm:animLvl val="lvl"/>
        </dgm:presLayoutVars>
      </dgm:prSet>
      <dgm:spPr/>
    </dgm:pt>
    <dgm:pt modelId="{ABA00778-D97E-4772-B7F5-1C7E0D0549C8}" type="pres">
      <dgm:prSet presAssocID="{BEAE60ED-3934-40AC-B2CE-9A398032F0D3}" presName="LeftText" presStyleLbl="revTx" presStyleIdx="0" presStyleCnt="0">
        <dgm:presLayoutVars>
          <dgm:bulletEnabled val="1"/>
        </dgm:presLayoutVars>
      </dgm:prSet>
      <dgm:spPr/>
    </dgm:pt>
    <dgm:pt modelId="{6D850869-4607-46A3-B44A-7BA011F61A95}" type="pres">
      <dgm:prSet presAssocID="{BEAE60ED-3934-40AC-B2CE-9A398032F0D3}" presName="LeftNode" presStyleLbl="bgImgPlace1" presStyleIdx="0" presStyleCnt="2">
        <dgm:presLayoutVars>
          <dgm:chMax val="2"/>
          <dgm:chPref val="2"/>
        </dgm:presLayoutVars>
      </dgm:prSet>
      <dgm:spPr/>
    </dgm:pt>
    <dgm:pt modelId="{7AEE205A-B3BF-4CB9-8C26-B2F5DABA4E34}" type="pres">
      <dgm:prSet presAssocID="{BEAE60ED-3934-40AC-B2CE-9A398032F0D3}" presName="RightText" presStyleLbl="revTx" presStyleIdx="0" presStyleCnt="0">
        <dgm:presLayoutVars>
          <dgm:bulletEnabled val="1"/>
        </dgm:presLayoutVars>
      </dgm:prSet>
      <dgm:spPr/>
    </dgm:pt>
    <dgm:pt modelId="{9B636E9B-5ABF-4BA0-B5F9-FFBF31DAE418}" type="pres">
      <dgm:prSet presAssocID="{BEAE60ED-3934-40AC-B2CE-9A398032F0D3}" presName="RightNode" presStyleLbl="bgImgPlace1" presStyleIdx="1" presStyleCnt="2">
        <dgm:presLayoutVars>
          <dgm:chMax val="0"/>
          <dgm:chPref val="0"/>
        </dgm:presLayoutVars>
      </dgm:prSet>
      <dgm:spPr/>
    </dgm:pt>
    <dgm:pt modelId="{44EB7A2B-086A-410B-A6A0-051D757F885B}" type="pres">
      <dgm:prSet presAssocID="{BEAE60ED-3934-40AC-B2CE-9A398032F0D3}" presName="TopArrow" presStyleLbl="node1" presStyleIdx="0" presStyleCnt="2"/>
      <dgm:spPr/>
    </dgm:pt>
    <dgm:pt modelId="{57E6E552-E2D2-4DBC-8BA3-7A52F82966BC}" type="pres">
      <dgm:prSet presAssocID="{BEAE60ED-3934-40AC-B2CE-9A398032F0D3}" presName="BottomArrow" presStyleLbl="node1" presStyleIdx="1" presStyleCnt="2"/>
      <dgm:spPr/>
    </dgm:pt>
  </dgm:ptLst>
  <dgm:cxnLst>
    <dgm:cxn modelId="{7C4F9F2C-2CC7-41B8-96D8-FD0E4194F995}" srcId="{BEAE60ED-3934-40AC-B2CE-9A398032F0D3}" destId="{117203A8-251A-446F-8490-790984AC667D}" srcOrd="1" destOrd="0" parTransId="{3F12BAC6-762D-4B26-B708-7605281917A1}" sibTransId="{AE50BFA4-E3E3-4784-86C0-952F9EE19AE6}"/>
    <dgm:cxn modelId="{0142D82E-911F-4ECE-9FF6-9D6AA3579CF3}" type="presOf" srcId="{BEAE60ED-3934-40AC-B2CE-9A398032F0D3}" destId="{474685C0-ACEE-4710-BA7D-54F08321E66C}" srcOrd="0" destOrd="0" presId="urn:microsoft.com/office/officeart/2009/layout/ReverseList"/>
    <dgm:cxn modelId="{222DC363-4443-4074-83C3-D18896A765D3}" type="presOf" srcId="{B4B46F4A-E934-4394-A8A9-B3B0E804EE75}" destId="{ABA00778-D97E-4772-B7F5-1C7E0D0549C8}" srcOrd="0" destOrd="0" presId="urn:microsoft.com/office/officeart/2009/layout/ReverseList"/>
    <dgm:cxn modelId="{9D83FA68-9B55-4E66-A1F3-14E5ADC086CC}" srcId="{BEAE60ED-3934-40AC-B2CE-9A398032F0D3}" destId="{B4B46F4A-E934-4394-A8A9-B3B0E804EE75}" srcOrd="0" destOrd="0" parTransId="{E9F93CAD-6FD5-47B4-BB60-4FD429A6E983}" sibTransId="{5CD8D50F-F9CF-4652-8022-7B1A74CCE8B0}"/>
    <dgm:cxn modelId="{ED2C7270-BC8C-42BE-A2F2-23CE119544D0}" type="presOf" srcId="{117203A8-251A-446F-8490-790984AC667D}" destId="{7AEE205A-B3BF-4CB9-8C26-B2F5DABA4E34}" srcOrd="0" destOrd="0" presId="urn:microsoft.com/office/officeart/2009/layout/ReverseList"/>
    <dgm:cxn modelId="{4D55FC90-4557-47DF-8C24-47B959A16C1C}" type="presOf" srcId="{B4B46F4A-E934-4394-A8A9-B3B0E804EE75}" destId="{6D850869-4607-46A3-B44A-7BA011F61A95}" srcOrd="1" destOrd="0" presId="urn:microsoft.com/office/officeart/2009/layout/ReverseList"/>
    <dgm:cxn modelId="{DE9F4C97-D7F3-48C7-885E-2320BDCA3BD8}" srcId="{BEAE60ED-3934-40AC-B2CE-9A398032F0D3}" destId="{B60A2719-7D31-45E6-A1DE-DF287DB82F13}" srcOrd="2" destOrd="0" parTransId="{D7B055F5-1497-4B3E-8DCB-FCBB0A2731DC}" sibTransId="{4F54C2E6-4A75-4EF4-888C-FA1DCAB9F963}"/>
    <dgm:cxn modelId="{77D6CBA0-FA0A-4407-A29C-FACFCA3BD4E7}" type="presOf" srcId="{117203A8-251A-446F-8490-790984AC667D}" destId="{9B636E9B-5ABF-4BA0-B5F9-FFBF31DAE418}" srcOrd="1" destOrd="0" presId="urn:microsoft.com/office/officeart/2009/layout/ReverseList"/>
    <dgm:cxn modelId="{1782D625-B80E-4BA5-A99C-EEAD7B4B8B4B}" type="presParOf" srcId="{474685C0-ACEE-4710-BA7D-54F08321E66C}" destId="{ABA00778-D97E-4772-B7F5-1C7E0D0549C8}" srcOrd="0" destOrd="0" presId="urn:microsoft.com/office/officeart/2009/layout/ReverseList"/>
    <dgm:cxn modelId="{B0A674EC-2215-42A6-A48D-D5340B18151B}" type="presParOf" srcId="{474685C0-ACEE-4710-BA7D-54F08321E66C}" destId="{6D850869-4607-46A3-B44A-7BA011F61A95}" srcOrd="1" destOrd="0" presId="urn:microsoft.com/office/officeart/2009/layout/ReverseList"/>
    <dgm:cxn modelId="{4094ED6D-C8BC-4DB5-B2DF-29E70AE1F701}" type="presParOf" srcId="{474685C0-ACEE-4710-BA7D-54F08321E66C}" destId="{7AEE205A-B3BF-4CB9-8C26-B2F5DABA4E34}" srcOrd="2" destOrd="0" presId="urn:microsoft.com/office/officeart/2009/layout/ReverseList"/>
    <dgm:cxn modelId="{70BA4B51-7BED-475A-AD8D-F7C301964E68}" type="presParOf" srcId="{474685C0-ACEE-4710-BA7D-54F08321E66C}" destId="{9B636E9B-5ABF-4BA0-B5F9-FFBF31DAE418}" srcOrd="3" destOrd="0" presId="urn:microsoft.com/office/officeart/2009/layout/ReverseList"/>
    <dgm:cxn modelId="{256AFA56-C3A8-458C-9602-AE957C93D2E1}" type="presParOf" srcId="{474685C0-ACEE-4710-BA7D-54F08321E66C}" destId="{44EB7A2B-086A-410B-A6A0-051D757F885B}" srcOrd="4" destOrd="0" presId="urn:microsoft.com/office/officeart/2009/layout/ReverseList"/>
    <dgm:cxn modelId="{7F4CA1C4-5B90-491E-9610-2E015721DA93}" type="presParOf" srcId="{474685C0-ACEE-4710-BA7D-54F08321E66C}" destId="{57E6E552-E2D2-4DBC-8BA3-7A52F82966BC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61EBA1-6FB6-4332-8C64-38DDF8FAA22D}" type="doc">
      <dgm:prSet loTypeId="urn:microsoft.com/office/officeart/2009/layout/CircleArrowProcess" loCatId="cycle" qsTypeId="urn:microsoft.com/office/officeart/2005/8/quickstyle/3d2" qsCatId="3D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A868FB66-773C-49D2-8D52-DC803CD9C8A9}">
      <dgm:prSet phldrT="[Text]"/>
      <dgm:spPr/>
      <dgm:t>
        <a:bodyPr/>
        <a:lstStyle/>
        <a:p>
          <a:r>
            <a:rPr lang="en-US" dirty="0"/>
            <a:t>Achieve a consistent footfall of 75–100 customers per day within the first 12 months</a:t>
          </a:r>
          <a:endParaRPr lang="en-GB" dirty="0"/>
        </a:p>
      </dgm:t>
    </dgm:pt>
    <dgm:pt modelId="{B9EADE5F-E1EA-432E-A17A-5452FD91C044}" type="parTrans" cxnId="{80C6FFBB-A3DA-44FC-B4EB-5CD8EF555BF4}">
      <dgm:prSet/>
      <dgm:spPr/>
      <dgm:t>
        <a:bodyPr/>
        <a:lstStyle/>
        <a:p>
          <a:endParaRPr lang="en-GB"/>
        </a:p>
      </dgm:t>
    </dgm:pt>
    <dgm:pt modelId="{5F602114-A652-4ED1-9104-DC443296FD19}" type="sibTrans" cxnId="{80C6FFBB-A3DA-44FC-B4EB-5CD8EF555BF4}">
      <dgm:prSet/>
      <dgm:spPr/>
      <dgm:t>
        <a:bodyPr/>
        <a:lstStyle/>
        <a:p>
          <a:endParaRPr lang="en-GB"/>
        </a:p>
      </dgm:t>
    </dgm:pt>
    <dgm:pt modelId="{AE1EE625-A4E6-4B36-9034-16AD2DE1CF95}">
      <dgm:prSet phldrT="[Text]"/>
      <dgm:spPr/>
      <dgm:t>
        <a:bodyPr/>
        <a:lstStyle/>
        <a:p>
          <a:r>
            <a:rPr lang="en-US" dirty="0"/>
            <a:t>Estimation of £10,000 monthly revenue</a:t>
          </a:r>
          <a:endParaRPr lang="en-GB" dirty="0"/>
        </a:p>
      </dgm:t>
    </dgm:pt>
    <dgm:pt modelId="{73318AE6-F7A9-4F9C-B9F4-37BC54745290}" type="parTrans" cxnId="{33CD45BA-E488-4A18-A066-A09772C6F039}">
      <dgm:prSet/>
      <dgm:spPr/>
      <dgm:t>
        <a:bodyPr/>
        <a:lstStyle/>
        <a:p>
          <a:endParaRPr lang="en-GB"/>
        </a:p>
      </dgm:t>
    </dgm:pt>
    <dgm:pt modelId="{7BBFCC5F-6688-4E06-86C2-23D071A60384}" type="sibTrans" cxnId="{33CD45BA-E488-4A18-A066-A09772C6F039}">
      <dgm:prSet/>
      <dgm:spPr/>
      <dgm:t>
        <a:bodyPr/>
        <a:lstStyle/>
        <a:p>
          <a:endParaRPr lang="en-GB"/>
        </a:p>
      </dgm:t>
    </dgm:pt>
    <dgm:pt modelId="{49F3B0C8-3DCC-4F0E-A9F4-A51AA6891684}">
      <dgm:prSet phldrT="[Text]"/>
      <dgm:spPr/>
      <dgm:t>
        <a:bodyPr/>
        <a:lstStyle/>
        <a:p>
          <a:r>
            <a:rPr lang="en-US" dirty="0"/>
            <a:t>Achieve 4.5-4.8 in Google rating</a:t>
          </a:r>
          <a:endParaRPr lang="en-GB" dirty="0"/>
        </a:p>
      </dgm:t>
    </dgm:pt>
    <dgm:pt modelId="{B6909028-C446-4FFE-9B37-740DBDEB6CB1}" type="parTrans" cxnId="{E854D30A-2987-4840-ABBF-8051C09428DE}">
      <dgm:prSet/>
      <dgm:spPr/>
      <dgm:t>
        <a:bodyPr/>
        <a:lstStyle/>
        <a:p>
          <a:endParaRPr lang="en-GB"/>
        </a:p>
      </dgm:t>
    </dgm:pt>
    <dgm:pt modelId="{37BC8916-944C-40C4-AA1C-AABF12E95D4E}" type="sibTrans" cxnId="{E854D30A-2987-4840-ABBF-8051C09428DE}">
      <dgm:prSet/>
      <dgm:spPr/>
      <dgm:t>
        <a:bodyPr/>
        <a:lstStyle/>
        <a:p>
          <a:endParaRPr lang="en-GB"/>
        </a:p>
      </dgm:t>
    </dgm:pt>
    <dgm:pt modelId="{7CD4CAA3-092B-4F17-97F3-C9EA3EA0F327}">
      <dgm:prSet phldrT="[Text]"/>
      <dgm:spPr/>
      <dgm:t>
        <a:bodyPr/>
        <a:lstStyle/>
        <a:p>
          <a:r>
            <a:rPr lang="en-US"/>
            <a:t>Must be 5k Instagram followers in 6 months</a:t>
          </a:r>
          <a:endParaRPr lang="en-GB" dirty="0"/>
        </a:p>
      </dgm:t>
    </dgm:pt>
    <dgm:pt modelId="{F791CCF5-152C-4E6C-A4B7-F102E37B0736}" type="parTrans" cxnId="{750BA037-8025-495B-A540-8912F1A07E3F}">
      <dgm:prSet/>
      <dgm:spPr/>
      <dgm:t>
        <a:bodyPr/>
        <a:lstStyle/>
        <a:p>
          <a:endParaRPr lang="en-GB"/>
        </a:p>
      </dgm:t>
    </dgm:pt>
    <dgm:pt modelId="{746DA652-F974-4A43-99ED-13C475BCC88D}" type="sibTrans" cxnId="{750BA037-8025-495B-A540-8912F1A07E3F}">
      <dgm:prSet/>
      <dgm:spPr/>
      <dgm:t>
        <a:bodyPr/>
        <a:lstStyle/>
        <a:p>
          <a:endParaRPr lang="en-GB"/>
        </a:p>
      </dgm:t>
    </dgm:pt>
    <dgm:pt modelId="{2A50A977-E397-41BF-A41D-6C9437BF5607}" type="pres">
      <dgm:prSet presAssocID="{8961EBA1-6FB6-4332-8C64-38DDF8FAA22D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34DAD765-CF75-4D21-9493-3614D952D6CA}" type="pres">
      <dgm:prSet presAssocID="{A868FB66-773C-49D2-8D52-DC803CD9C8A9}" presName="Accent1" presStyleCnt="0"/>
      <dgm:spPr/>
    </dgm:pt>
    <dgm:pt modelId="{9D635E89-12EA-44C1-9C83-0679275C6A85}" type="pres">
      <dgm:prSet presAssocID="{A868FB66-773C-49D2-8D52-DC803CD9C8A9}" presName="Accent" presStyleLbl="node1" presStyleIdx="0" presStyleCnt="4"/>
      <dgm:spPr/>
    </dgm:pt>
    <dgm:pt modelId="{0A4D1D1A-6660-4DFC-80B4-2882F357908B}" type="pres">
      <dgm:prSet presAssocID="{A868FB66-773C-49D2-8D52-DC803CD9C8A9}" presName="Parent1" presStyleLbl="revTx" presStyleIdx="0" presStyleCnt="4">
        <dgm:presLayoutVars>
          <dgm:chMax val="1"/>
          <dgm:chPref val="1"/>
          <dgm:bulletEnabled val="1"/>
        </dgm:presLayoutVars>
      </dgm:prSet>
      <dgm:spPr/>
    </dgm:pt>
    <dgm:pt modelId="{78FABCF8-ABA6-450F-AED6-36AE1530BCD7}" type="pres">
      <dgm:prSet presAssocID="{AE1EE625-A4E6-4B36-9034-16AD2DE1CF95}" presName="Accent2" presStyleCnt="0"/>
      <dgm:spPr/>
    </dgm:pt>
    <dgm:pt modelId="{B7204E9C-D739-45FC-8353-72C2602A8021}" type="pres">
      <dgm:prSet presAssocID="{AE1EE625-A4E6-4B36-9034-16AD2DE1CF95}" presName="Accent" presStyleLbl="node1" presStyleIdx="1" presStyleCnt="4"/>
      <dgm:spPr/>
    </dgm:pt>
    <dgm:pt modelId="{23C3D5C2-1F37-4BA6-A28F-BC63618F3E5B}" type="pres">
      <dgm:prSet presAssocID="{AE1EE625-A4E6-4B36-9034-16AD2DE1CF95}" presName="Parent2" presStyleLbl="revTx" presStyleIdx="1" presStyleCnt="4">
        <dgm:presLayoutVars>
          <dgm:chMax val="1"/>
          <dgm:chPref val="1"/>
          <dgm:bulletEnabled val="1"/>
        </dgm:presLayoutVars>
      </dgm:prSet>
      <dgm:spPr/>
    </dgm:pt>
    <dgm:pt modelId="{15387245-02D2-4495-A88D-366AAB8D3827}" type="pres">
      <dgm:prSet presAssocID="{49F3B0C8-3DCC-4F0E-A9F4-A51AA6891684}" presName="Accent3" presStyleCnt="0"/>
      <dgm:spPr/>
    </dgm:pt>
    <dgm:pt modelId="{EB9BE4BB-1927-4674-B5B6-81710CD541CD}" type="pres">
      <dgm:prSet presAssocID="{49F3B0C8-3DCC-4F0E-A9F4-A51AA6891684}" presName="Accent" presStyleLbl="node1" presStyleIdx="2" presStyleCnt="4"/>
      <dgm:spPr/>
    </dgm:pt>
    <dgm:pt modelId="{B577492D-AA75-4FD5-932F-9AF015E42219}" type="pres">
      <dgm:prSet presAssocID="{49F3B0C8-3DCC-4F0E-A9F4-A51AA6891684}" presName="Parent3" presStyleLbl="revTx" presStyleIdx="2" presStyleCnt="4">
        <dgm:presLayoutVars>
          <dgm:chMax val="1"/>
          <dgm:chPref val="1"/>
          <dgm:bulletEnabled val="1"/>
        </dgm:presLayoutVars>
      </dgm:prSet>
      <dgm:spPr/>
    </dgm:pt>
    <dgm:pt modelId="{4ED984CF-AAB5-4B1F-A6EF-4CD3175D9217}" type="pres">
      <dgm:prSet presAssocID="{7CD4CAA3-092B-4F17-97F3-C9EA3EA0F327}" presName="Accent4" presStyleCnt="0"/>
      <dgm:spPr/>
    </dgm:pt>
    <dgm:pt modelId="{9998E1A3-AF86-4D0B-BA4E-219ACC932213}" type="pres">
      <dgm:prSet presAssocID="{7CD4CAA3-092B-4F17-97F3-C9EA3EA0F327}" presName="Accent" presStyleLbl="node1" presStyleIdx="3" presStyleCnt="4"/>
      <dgm:spPr/>
    </dgm:pt>
    <dgm:pt modelId="{E3CED669-75D5-4485-800E-A4B18D1127FA}" type="pres">
      <dgm:prSet presAssocID="{7CD4CAA3-092B-4F17-97F3-C9EA3EA0F327}" presName="Parent4" presStyleLbl="revTx" presStyleIdx="3" presStyleCnt="4">
        <dgm:presLayoutVars>
          <dgm:chMax val="1"/>
          <dgm:chPref val="1"/>
          <dgm:bulletEnabled val="1"/>
        </dgm:presLayoutVars>
      </dgm:prSet>
      <dgm:spPr/>
    </dgm:pt>
  </dgm:ptLst>
  <dgm:cxnLst>
    <dgm:cxn modelId="{E854D30A-2987-4840-ABBF-8051C09428DE}" srcId="{8961EBA1-6FB6-4332-8C64-38DDF8FAA22D}" destId="{49F3B0C8-3DCC-4F0E-A9F4-A51AA6891684}" srcOrd="2" destOrd="0" parTransId="{B6909028-C446-4FFE-9B37-740DBDEB6CB1}" sibTransId="{37BC8916-944C-40C4-AA1C-AABF12E95D4E}"/>
    <dgm:cxn modelId="{B52B5D13-F628-4576-A666-26BCF155CE50}" type="presOf" srcId="{8961EBA1-6FB6-4332-8C64-38DDF8FAA22D}" destId="{2A50A977-E397-41BF-A41D-6C9437BF5607}" srcOrd="0" destOrd="0" presId="urn:microsoft.com/office/officeart/2009/layout/CircleArrowProcess"/>
    <dgm:cxn modelId="{ACE08F16-08D8-4AA8-AB34-CC86C8331F05}" type="presOf" srcId="{AE1EE625-A4E6-4B36-9034-16AD2DE1CF95}" destId="{23C3D5C2-1F37-4BA6-A28F-BC63618F3E5B}" srcOrd="0" destOrd="0" presId="urn:microsoft.com/office/officeart/2009/layout/CircleArrowProcess"/>
    <dgm:cxn modelId="{750BA037-8025-495B-A540-8912F1A07E3F}" srcId="{8961EBA1-6FB6-4332-8C64-38DDF8FAA22D}" destId="{7CD4CAA3-092B-4F17-97F3-C9EA3EA0F327}" srcOrd="3" destOrd="0" parTransId="{F791CCF5-152C-4E6C-A4B7-F102E37B0736}" sibTransId="{746DA652-F974-4A43-99ED-13C475BCC88D}"/>
    <dgm:cxn modelId="{DF535B73-BB5D-409B-A9E8-59A47BFBF708}" type="presOf" srcId="{A868FB66-773C-49D2-8D52-DC803CD9C8A9}" destId="{0A4D1D1A-6660-4DFC-80B4-2882F357908B}" srcOrd="0" destOrd="0" presId="urn:microsoft.com/office/officeart/2009/layout/CircleArrowProcess"/>
    <dgm:cxn modelId="{0994ACAE-41C7-40CC-BBF2-7E7ED8E4CEB5}" type="presOf" srcId="{7CD4CAA3-092B-4F17-97F3-C9EA3EA0F327}" destId="{E3CED669-75D5-4485-800E-A4B18D1127FA}" srcOrd="0" destOrd="0" presId="urn:microsoft.com/office/officeart/2009/layout/CircleArrowProcess"/>
    <dgm:cxn modelId="{33CD45BA-E488-4A18-A066-A09772C6F039}" srcId="{8961EBA1-6FB6-4332-8C64-38DDF8FAA22D}" destId="{AE1EE625-A4E6-4B36-9034-16AD2DE1CF95}" srcOrd="1" destOrd="0" parTransId="{73318AE6-F7A9-4F9C-B9F4-37BC54745290}" sibTransId="{7BBFCC5F-6688-4E06-86C2-23D071A60384}"/>
    <dgm:cxn modelId="{7C35F1BA-B4AF-4888-B617-E6B720CF867C}" type="presOf" srcId="{49F3B0C8-3DCC-4F0E-A9F4-A51AA6891684}" destId="{B577492D-AA75-4FD5-932F-9AF015E42219}" srcOrd="0" destOrd="0" presId="urn:microsoft.com/office/officeart/2009/layout/CircleArrowProcess"/>
    <dgm:cxn modelId="{80C6FFBB-A3DA-44FC-B4EB-5CD8EF555BF4}" srcId="{8961EBA1-6FB6-4332-8C64-38DDF8FAA22D}" destId="{A868FB66-773C-49D2-8D52-DC803CD9C8A9}" srcOrd="0" destOrd="0" parTransId="{B9EADE5F-E1EA-432E-A17A-5452FD91C044}" sibTransId="{5F602114-A652-4ED1-9104-DC443296FD19}"/>
    <dgm:cxn modelId="{BD48B02C-B2FB-4998-B40D-580243A490C8}" type="presParOf" srcId="{2A50A977-E397-41BF-A41D-6C9437BF5607}" destId="{34DAD765-CF75-4D21-9493-3614D952D6CA}" srcOrd="0" destOrd="0" presId="urn:microsoft.com/office/officeart/2009/layout/CircleArrowProcess"/>
    <dgm:cxn modelId="{CCAC2A05-7019-4DE6-8317-28DEA2123E11}" type="presParOf" srcId="{34DAD765-CF75-4D21-9493-3614D952D6CA}" destId="{9D635E89-12EA-44C1-9C83-0679275C6A85}" srcOrd="0" destOrd="0" presId="urn:microsoft.com/office/officeart/2009/layout/CircleArrowProcess"/>
    <dgm:cxn modelId="{0D3F1175-4E9B-4A2D-B002-147B5E200DFD}" type="presParOf" srcId="{2A50A977-E397-41BF-A41D-6C9437BF5607}" destId="{0A4D1D1A-6660-4DFC-80B4-2882F357908B}" srcOrd="1" destOrd="0" presId="urn:microsoft.com/office/officeart/2009/layout/CircleArrowProcess"/>
    <dgm:cxn modelId="{6FCDD371-1592-4655-A6A5-76CB45C5F9F7}" type="presParOf" srcId="{2A50A977-E397-41BF-A41D-6C9437BF5607}" destId="{78FABCF8-ABA6-450F-AED6-36AE1530BCD7}" srcOrd="2" destOrd="0" presId="urn:microsoft.com/office/officeart/2009/layout/CircleArrowProcess"/>
    <dgm:cxn modelId="{4B28C057-B48A-4A2F-A7E4-4EDEED351093}" type="presParOf" srcId="{78FABCF8-ABA6-450F-AED6-36AE1530BCD7}" destId="{B7204E9C-D739-45FC-8353-72C2602A8021}" srcOrd="0" destOrd="0" presId="urn:microsoft.com/office/officeart/2009/layout/CircleArrowProcess"/>
    <dgm:cxn modelId="{295942D5-8716-462D-8F03-17A50C9D2552}" type="presParOf" srcId="{2A50A977-E397-41BF-A41D-6C9437BF5607}" destId="{23C3D5C2-1F37-4BA6-A28F-BC63618F3E5B}" srcOrd="3" destOrd="0" presId="urn:microsoft.com/office/officeart/2009/layout/CircleArrowProcess"/>
    <dgm:cxn modelId="{3C05C57F-6A2E-4A17-95B9-0F74F16B98B0}" type="presParOf" srcId="{2A50A977-E397-41BF-A41D-6C9437BF5607}" destId="{15387245-02D2-4495-A88D-366AAB8D3827}" srcOrd="4" destOrd="0" presId="urn:microsoft.com/office/officeart/2009/layout/CircleArrowProcess"/>
    <dgm:cxn modelId="{01469B20-28EA-4154-A435-5C71E366A6D4}" type="presParOf" srcId="{15387245-02D2-4495-A88D-366AAB8D3827}" destId="{EB9BE4BB-1927-4674-B5B6-81710CD541CD}" srcOrd="0" destOrd="0" presId="urn:microsoft.com/office/officeart/2009/layout/CircleArrowProcess"/>
    <dgm:cxn modelId="{B9C0435C-2DC7-411B-87C9-852E98300F19}" type="presParOf" srcId="{2A50A977-E397-41BF-A41D-6C9437BF5607}" destId="{B577492D-AA75-4FD5-932F-9AF015E42219}" srcOrd="5" destOrd="0" presId="urn:microsoft.com/office/officeart/2009/layout/CircleArrowProcess"/>
    <dgm:cxn modelId="{8AFF59D9-AE14-4D61-B7EC-EC8557DC5105}" type="presParOf" srcId="{2A50A977-E397-41BF-A41D-6C9437BF5607}" destId="{4ED984CF-AAB5-4B1F-A6EF-4CD3175D9217}" srcOrd="6" destOrd="0" presId="urn:microsoft.com/office/officeart/2009/layout/CircleArrowProcess"/>
    <dgm:cxn modelId="{7CA6464E-6F21-4321-8560-F72B55B3466B}" type="presParOf" srcId="{4ED984CF-AAB5-4B1F-A6EF-4CD3175D9217}" destId="{9998E1A3-AF86-4D0B-BA4E-219ACC932213}" srcOrd="0" destOrd="0" presId="urn:microsoft.com/office/officeart/2009/layout/CircleArrowProcess"/>
    <dgm:cxn modelId="{216B2A61-7C2E-4DD5-B4E5-E9797D178A5A}" type="presParOf" srcId="{2A50A977-E397-41BF-A41D-6C9437BF5607}" destId="{E3CED669-75D5-4485-800E-A4B18D1127FA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D16BF4-6E9B-4188-BA76-1713EAEA0616}" type="doc">
      <dgm:prSet loTypeId="urn:microsoft.com/office/officeart/2005/8/layout/hList9" loCatId="list" qsTypeId="urn:microsoft.com/office/officeart/2005/8/quickstyle/3d2" qsCatId="3D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D1D77EDC-5822-41E8-AA52-B1676C4BCF91}">
      <dgm:prSet phldrT="[Text]"/>
      <dgm:spPr/>
      <dgm:t>
        <a:bodyPr/>
        <a:lstStyle/>
        <a:p>
          <a:r>
            <a:rPr lang="en-GB" dirty="0"/>
            <a:t>USP</a:t>
          </a:r>
        </a:p>
      </dgm:t>
    </dgm:pt>
    <dgm:pt modelId="{CC0B8FE3-DCC9-4DDC-8D56-3A610ED0C2B9}" type="parTrans" cxnId="{AB04F48A-4928-4D9D-9A58-7FE266833066}">
      <dgm:prSet/>
      <dgm:spPr/>
      <dgm:t>
        <a:bodyPr/>
        <a:lstStyle/>
        <a:p>
          <a:endParaRPr lang="en-GB"/>
        </a:p>
      </dgm:t>
    </dgm:pt>
    <dgm:pt modelId="{25D5CADA-509E-48AB-88F8-91162D17E6B7}" type="sibTrans" cxnId="{AB04F48A-4928-4D9D-9A58-7FE266833066}">
      <dgm:prSet/>
      <dgm:spPr/>
      <dgm:t>
        <a:bodyPr/>
        <a:lstStyle/>
        <a:p>
          <a:endParaRPr lang="en-GB"/>
        </a:p>
      </dgm:t>
    </dgm:pt>
    <dgm:pt modelId="{5183FF79-95F2-4AD6-B485-03575B54CB68}">
      <dgm:prSet phldrT="[Text]"/>
      <dgm:spPr/>
      <dgm:t>
        <a:bodyPr/>
        <a:lstStyle/>
        <a:p>
          <a:r>
            <a:rPr lang="en-US" dirty="0"/>
            <a:t>Affordable quality</a:t>
          </a:r>
          <a:endParaRPr lang="en-GB" dirty="0"/>
        </a:p>
      </dgm:t>
    </dgm:pt>
    <dgm:pt modelId="{DE775B60-66EC-4774-BD90-BE4D83D696F1}" type="parTrans" cxnId="{606F3B4D-B5C2-4128-8DF5-5C5538BED3DE}">
      <dgm:prSet/>
      <dgm:spPr/>
      <dgm:t>
        <a:bodyPr/>
        <a:lstStyle/>
        <a:p>
          <a:endParaRPr lang="en-GB"/>
        </a:p>
      </dgm:t>
    </dgm:pt>
    <dgm:pt modelId="{8689FD36-0A04-4C22-88DE-2C1B071F5DE5}" type="sibTrans" cxnId="{606F3B4D-B5C2-4128-8DF5-5C5538BED3DE}">
      <dgm:prSet/>
      <dgm:spPr/>
      <dgm:t>
        <a:bodyPr/>
        <a:lstStyle/>
        <a:p>
          <a:endParaRPr lang="en-GB"/>
        </a:p>
      </dgm:t>
    </dgm:pt>
    <dgm:pt modelId="{59AA6A51-3657-4CA0-91B2-14DDEC7E34D7}">
      <dgm:prSet phldrT="[Text]"/>
      <dgm:spPr/>
      <dgm:t>
        <a:bodyPr/>
        <a:lstStyle/>
        <a:p>
          <a:r>
            <a:rPr lang="en-US" dirty="0"/>
            <a:t>Study-friendly area.</a:t>
          </a:r>
          <a:endParaRPr lang="en-GB" dirty="0"/>
        </a:p>
      </dgm:t>
    </dgm:pt>
    <dgm:pt modelId="{736BBFEE-23F2-43B6-A804-3F9BB2DDDA8A}" type="parTrans" cxnId="{85211B8D-D54D-48E8-937E-106DF25A8DD7}">
      <dgm:prSet/>
      <dgm:spPr/>
      <dgm:t>
        <a:bodyPr/>
        <a:lstStyle/>
        <a:p>
          <a:endParaRPr lang="en-GB"/>
        </a:p>
      </dgm:t>
    </dgm:pt>
    <dgm:pt modelId="{91A3C545-C638-4904-A68F-3067F098A8C2}" type="sibTrans" cxnId="{85211B8D-D54D-48E8-937E-106DF25A8DD7}">
      <dgm:prSet/>
      <dgm:spPr/>
      <dgm:t>
        <a:bodyPr/>
        <a:lstStyle/>
        <a:p>
          <a:endParaRPr lang="en-GB"/>
        </a:p>
      </dgm:t>
    </dgm:pt>
    <dgm:pt modelId="{E7018355-4257-46AD-9262-25527198D6B0}">
      <dgm:prSet phldrT="[Text]"/>
      <dgm:spPr/>
      <dgm:t>
        <a:bodyPr/>
        <a:lstStyle/>
        <a:p>
          <a:r>
            <a:rPr lang="en-US"/>
            <a:t>Free WiFi </a:t>
          </a:r>
          <a:endParaRPr lang="en-GB" dirty="0"/>
        </a:p>
      </dgm:t>
    </dgm:pt>
    <dgm:pt modelId="{D02B95B4-D148-49FD-9CFA-14F68D281BAB}" type="parTrans" cxnId="{5787ED78-03E8-4379-A4F6-F54C4F910775}">
      <dgm:prSet/>
      <dgm:spPr/>
      <dgm:t>
        <a:bodyPr/>
        <a:lstStyle/>
        <a:p>
          <a:endParaRPr lang="en-GB"/>
        </a:p>
      </dgm:t>
    </dgm:pt>
    <dgm:pt modelId="{021CA83E-1A03-429B-A7C8-5787DB38D32A}" type="sibTrans" cxnId="{5787ED78-03E8-4379-A4F6-F54C4F910775}">
      <dgm:prSet/>
      <dgm:spPr/>
      <dgm:t>
        <a:bodyPr/>
        <a:lstStyle/>
        <a:p>
          <a:endParaRPr lang="en-GB"/>
        </a:p>
      </dgm:t>
    </dgm:pt>
    <dgm:pt modelId="{8DE6A67E-9978-4D76-8527-228FA20DC3F4}">
      <dgm:prSet phldrT="[Text]"/>
      <dgm:spPr/>
      <dgm:t>
        <a:bodyPr/>
        <a:lstStyle/>
        <a:p>
          <a:r>
            <a:rPr lang="en-US" dirty="0"/>
            <a:t>Signature house blend</a:t>
          </a:r>
          <a:endParaRPr lang="en-GB" dirty="0"/>
        </a:p>
      </dgm:t>
    </dgm:pt>
    <dgm:pt modelId="{0F3F9E94-949B-4402-87E5-A21F279D40FC}" type="parTrans" cxnId="{E9BD07A9-267A-4772-97FD-E76D86D584FD}">
      <dgm:prSet/>
      <dgm:spPr/>
      <dgm:t>
        <a:bodyPr/>
        <a:lstStyle/>
        <a:p>
          <a:endParaRPr lang="en-GB"/>
        </a:p>
      </dgm:t>
    </dgm:pt>
    <dgm:pt modelId="{EA359763-B4DE-44A7-BFB2-43A4E6DA5E56}" type="sibTrans" cxnId="{E9BD07A9-267A-4772-97FD-E76D86D584FD}">
      <dgm:prSet/>
      <dgm:spPr/>
      <dgm:t>
        <a:bodyPr/>
        <a:lstStyle/>
        <a:p>
          <a:endParaRPr lang="en-GB"/>
        </a:p>
      </dgm:t>
    </dgm:pt>
    <dgm:pt modelId="{B1BFB641-778D-45DD-B311-3CAAA9272748}" type="pres">
      <dgm:prSet presAssocID="{8AD16BF4-6E9B-4188-BA76-1713EAEA0616}" presName="list" presStyleCnt="0">
        <dgm:presLayoutVars>
          <dgm:dir/>
          <dgm:animLvl val="lvl"/>
        </dgm:presLayoutVars>
      </dgm:prSet>
      <dgm:spPr/>
    </dgm:pt>
    <dgm:pt modelId="{C64ACED7-CB3B-4EE5-A33F-BB239AC093AA}" type="pres">
      <dgm:prSet presAssocID="{D1D77EDC-5822-41E8-AA52-B1676C4BCF91}" presName="posSpace" presStyleCnt="0"/>
      <dgm:spPr/>
    </dgm:pt>
    <dgm:pt modelId="{461F020D-C22B-4370-9D2F-F1EB8B202D50}" type="pres">
      <dgm:prSet presAssocID="{D1D77EDC-5822-41E8-AA52-B1676C4BCF91}" presName="vertFlow" presStyleCnt="0"/>
      <dgm:spPr/>
    </dgm:pt>
    <dgm:pt modelId="{161D5B89-19C5-4065-98C5-5C8FD816453A}" type="pres">
      <dgm:prSet presAssocID="{D1D77EDC-5822-41E8-AA52-B1676C4BCF91}" presName="topSpace" presStyleCnt="0"/>
      <dgm:spPr/>
    </dgm:pt>
    <dgm:pt modelId="{F11E54EA-63A5-48A2-825B-1C3A626EC29B}" type="pres">
      <dgm:prSet presAssocID="{D1D77EDC-5822-41E8-AA52-B1676C4BCF91}" presName="firstComp" presStyleCnt="0"/>
      <dgm:spPr/>
    </dgm:pt>
    <dgm:pt modelId="{38DD7DBF-CC32-4F91-AD90-AC491D27C6ED}" type="pres">
      <dgm:prSet presAssocID="{D1D77EDC-5822-41E8-AA52-B1676C4BCF91}" presName="firstChild" presStyleLbl="bgAccFollowNode1" presStyleIdx="0" presStyleCnt="4"/>
      <dgm:spPr/>
    </dgm:pt>
    <dgm:pt modelId="{61580997-9ED4-4AF8-9F54-0867962B807B}" type="pres">
      <dgm:prSet presAssocID="{D1D77EDC-5822-41E8-AA52-B1676C4BCF91}" presName="firstChildTx" presStyleLbl="bgAccFollowNode1" presStyleIdx="0" presStyleCnt="4">
        <dgm:presLayoutVars>
          <dgm:bulletEnabled val="1"/>
        </dgm:presLayoutVars>
      </dgm:prSet>
      <dgm:spPr/>
    </dgm:pt>
    <dgm:pt modelId="{2726EB83-1EE7-41D7-B28E-2C8168561EBD}" type="pres">
      <dgm:prSet presAssocID="{59AA6A51-3657-4CA0-91B2-14DDEC7E34D7}" presName="comp" presStyleCnt="0"/>
      <dgm:spPr/>
    </dgm:pt>
    <dgm:pt modelId="{23BB7073-A262-46BC-BE8C-430121B7BF1E}" type="pres">
      <dgm:prSet presAssocID="{59AA6A51-3657-4CA0-91B2-14DDEC7E34D7}" presName="child" presStyleLbl="bgAccFollowNode1" presStyleIdx="1" presStyleCnt="4"/>
      <dgm:spPr/>
    </dgm:pt>
    <dgm:pt modelId="{B427F740-D3B7-4DEB-98D7-5C35AB8A7B87}" type="pres">
      <dgm:prSet presAssocID="{59AA6A51-3657-4CA0-91B2-14DDEC7E34D7}" presName="childTx" presStyleLbl="bgAccFollowNode1" presStyleIdx="1" presStyleCnt="4">
        <dgm:presLayoutVars>
          <dgm:bulletEnabled val="1"/>
        </dgm:presLayoutVars>
      </dgm:prSet>
      <dgm:spPr/>
    </dgm:pt>
    <dgm:pt modelId="{FCFDF3D4-45FA-400C-865E-0C6373BF945D}" type="pres">
      <dgm:prSet presAssocID="{E7018355-4257-46AD-9262-25527198D6B0}" presName="comp" presStyleCnt="0"/>
      <dgm:spPr/>
    </dgm:pt>
    <dgm:pt modelId="{F60FD18F-57D0-4B34-9BFF-7137DC820F7A}" type="pres">
      <dgm:prSet presAssocID="{E7018355-4257-46AD-9262-25527198D6B0}" presName="child" presStyleLbl="bgAccFollowNode1" presStyleIdx="2" presStyleCnt="4"/>
      <dgm:spPr/>
    </dgm:pt>
    <dgm:pt modelId="{AF1A59D8-F33B-4D21-9349-BAC398D1B2E1}" type="pres">
      <dgm:prSet presAssocID="{E7018355-4257-46AD-9262-25527198D6B0}" presName="childTx" presStyleLbl="bgAccFollowNode1" presStyleIdx="2" presStyleCnt="4">
        <dgm:presLayoutVars>
          <dgm:bulletEnabled val="1"/>
        </dgm:presLayoutVars>
      </dgm:prSet>
      <dgm:spPr/>
    </dgm:pt>
    <dgm:pt modelId="{B25679D2-6339-43B5-A9B3-8AA929F0D0C0}" type="pres">
      <dgm:prSet presAssocID="{8DE6A67E-9978-4D76-8527-228FA20DC3F4}" presName="comp" presStyleCnt="0"/>
      <dgm:spPr/>
    </dgm:pt>
    <dgm:pt modelId="{0D5B6B6B-1E41-45BC-81AD-DF80F9B27CDF}" type="pres">
      <dgm:prSet presAssocID="{8DE6A67E-9978-4D76-8527-228FA20DC3F4}" presName="child" presStyleLbl="bgAccFollowNode1" presStyleIdx="3" presStyleCnt="4"/>
      <dgm:spPr/>
    </dgm:pt>
    <dgm:pt modelId="{F290A816-9989-443B-B4BC-550FCEEC0E4B}" type="pres">
      <dgm:prSet presAssocID="{8DE6A67E-9978-4D76-8527-228FA20DC3F4}" presName="childTx" presStyleLbl="bgAccFollowNode1" presStyleIdx="3" presStyleCnt="4">
        <dgm:presLayoutVars>
          <dgm:bulletEnabled val="1"/>
        </dgm:presLayoutVars>
      </dgm:prSet>
      <dgm:spPr/>
    </dgm:pt>
    <dgm:pt modelId="{071A8E9A-8394-4E6E-97C3-EF6074D6DE36}" type="pres">
      <dgm:prSet presAssocID="{D1D77EDC-5822-41E8-AA52-B1676C4BCF91}" presName="negSpace" presStyleCnt="0"/>
      <dgm:spPr/>
    </dgm:pt>
    <dgm:pt modelId="{1B8E5506-8D5D-4766-B965-E81ADB7E29EE}" type="pres">
      <dgm:prSet presAssocID="{D1D77EDC-5822-41E8-AA52-B1676C4BCF91}" presName="circle" presStyleLbl="node1" presStyleIdx="0" presStyleCnt="1"/>
      <dgm:spPr/>
    </dgm:pt>
  </dgm:ptLst>
  <dgm:cxnLst>
    <dgm:cxn modelId="{38A05A0B-BF16-41E5-9026-73C2777E1F09}" type="presOf" srcId="{8AD16BF4-6E9B-4188-BA76-1713EAEA0616}" destId="{B1BFB641-778D-45DD-B311-3CAAA9272748}" srcOrd="0" destOrd="0" presId="urn:microsoft.com/office/officeart/2005/8/layout/hList9"/>
    <dgm:cxn modelId="{44EE521B-76F5-4B0A-ADB2-B583A513C4C9}" type="presOf" srcId="{59AA6A51-3657-4CA0-91B2-14DDEC7E34D7}" destId="{23BB7073-A262-46BC-BE8C-430121B7BF1E}" srcOrd="0" destOrd="0" presId="urn:microsoft.com/office/officeart/2005/8/layout/hList9"/>
    <dgm:cxn modelId="{120E1F34-4ED4-4697-8467-2B4194D1528D}" type="presOf" srcId="{E7018355-4257-46AD-9262-25527198D6B0}" destId="{F60FD18F-57D0-4B34-9BFF-7137DC820F7A}" srcOrd="0" destOrd="0" presId="urn:microsoft.com/office/officeart/2005/8/layout/hList9"/>
    <dgm:cxn modelId="{440C3164-0B7F-40F3-91F3-16EE5A9A0C87}" type="presOf" srcId="{E7018355-4257-46AD-9262-25527198D6B0}" destId="{AF1A59D8-F33B-4D21-9349-BAC398D1B2E1}" srcOrd="1" destOrd="0" presId="urn:microsoft.com/office/officeart/2005/8/layout/hList9"/>
    <dgm:cxn modelId="{606F3B4D-B5C2-4128-8DF5-5C5538BED3DE}" srcId="{D1D77EDC-5822-41E8-AA52-B1676C4BCF91}" destId="{5183FF79-95F2-4AD6-B485-03575B54CB68}" srcOrd="0" destOrd="0" parTransId="{DE775B60-66EC-4774-BD90-BE4D83D696F1}" sibTransId="{8689FD36-0A04-4C22-88DE-2C1B071F5DE5}"/>
    <dgm:cxn modelId="{5787ED78-03E8-4379-A4F6-F54C4F910775}" srcId="{D1D77EDC-5822-41E8-AA52-B1676C4BCF91}" destId="{E7018355-4257-46AD-9262-25527198D6B0}" srcOrd="2" destOrd="0" parTransId="{D02B95B4-D148-49FD-9CFA-14F68D281BAB}" sibTransId="{021CA83E-1A03-429B-A7C8-5787DB38D32A}"/>
    <dgm:cxn modelId="{A55E825A-4000-40FF-A0E2-F33863B9F744}" type="presOf" srcId="{D1D77EDC-5822-41E8-AA52-B1676C4BCF91}" destId="{1B8E5506-8D5D-4766-B965-E81ADB7E29EE}" srcOrd="0" destOrd="0" presId="urn:microsoft.com/office/officeart/2005/8/layout/hList9"/>
    <dgm:cxn modelId="{F9D56F86-A9DC-48A7-A434-4C6785CCF05E}" type="presOf" srcId="{8DE6A67E-9978-4D76-8527-228FA20DC3F4}" destId="{F290A816-9989-443B-B4BC-550FCEEC0E4B}" srcOrd="1" destOrd="0" presId="urn:microsoft.com/office/officeart/2005/8/layout/hList9"/>
    <dgm:cxn modelId="{80833489-CC1B-41B2-A50D-F78A8A0E3C1A}" type="presOf" srcId="{59AA6A51-3657-4CA0-91B2-14DDEC7E34D7}" destId="{B427F740-D3B7-4DEB-98D7-5C35AB8A7B87}" srcOrd="1" destOrd="0" presId="urn:microsoft.com/office/officeart/2005/8/layout/hList9"/>
    <dgm:cxn modelId="{AB04F48A-4928-4D9D-9A58-7FE266833066}" srcId="{8AD16BF4-6E9B-4188-BA76-1713EAEA0616}" destId="{D1D77EDC-5822-41E8-AA52-B1676C4BCF91}" srcOrd="0" destOrd="0" parTransId="{CC0B8FE3-DCC9-4DDC-8D56-3A610ED0C2B9}" sibTransId="{25D5CADA-509E-48AB-88F8-91162D17E6B7}"/>
    <dgm:cxn modelId="{85211B8D-D54D-48E8-937E-106DF25A8DD7}" srcId="{D1D77EDC-5822-41E8-AA52-B1676C4BCF91}" destId="{59AA6A51-3657-4CA0-91B2-14DDEC7E34D7}" srcOrd="1" destOrd="0" parTransId="{736BBFEE-23F2-43B6-A804-3F9BB2DDDA8A}" sibTransId="{91A3C545-C638-4904-A68F-3067F098A8C2}"/>
    <dgm:cxn modelId="{E9BD07A9-267A-4772-97FD-E76D86D584FD}" srcId="{D1D77EDC-5822-41E8-AA52-B1676C4BCF91}" destId="{8DE6A67E-9978-4D76-8527-228FA20DC3F4}" srcOrd="3" destOrd="0" parTransId="{0F3F9E94-949B-4402-87E5-A21F279D40FC}" sibTransId="{EA359763-B4DE-44A7-BFB2-43A4E6DA5E56}"/>
    <dgm:cxn modelId="{3454C2D4-4854-4DDE-83E3-AA864D871B1B}" type="presOf" srcId="{8DE6A67E-9978-4D76-8527-228FA20DC3F4}" destId="{0D5B6B6B-1E41-45BC-81AD-DF80F9B27CDF}" srcOrd="0" destOrd="0" presId="urn:microsoft.com/office/officeart/2005/8/layout/hList9"/>
    <dgm:cxn modelId="{52E170E4-BB74-4F96-B6CF-AA48CAD9DCFF}" type="presOf" srcId="{5183FF79-95F2-4AD6-B485-03575B54CB68}" destId="{38DD7DBF-CC32-4F91-AD90-AC491D27C6ED}" srcOrd="0" destOrd="0" presId="urn:microsoft.com/office/officeart/2005/8/layout/hList9"/>
    <dgm:cxn modelId="{10F650F6-0ED7-4591-904B-3B4D24A50651}" type="presOf" srcId="{5183FF79-95F2-4AD6-B485-03575B54CB68}" destId="{61580997-9ED4-4AF8-9F54-0867962B807B}" srcOrd="1" destOrd="0" presId="urn:microsoft.com/office/officeart/2005/8/layout/hList9"/>
    <dgm:cxn modelId="{BDDDEE12-5173-4A68-A393-802BC0422F3D}" type="presParOf" srcId="{B1BFB641-778D-45DD-B311-3CAAA9272748}" destId="{C64ACED7-CB3B-4EE5-A33F-BB239AC093AA}" srcOrd="0" destOrd="0" presId="urn:microsoft.com/office/officeart/2005/8/layout/hList9"/>
    <dgm:cxn modelId="{D5045350-7255-4FD8-AB2F-7257B46AB450}" type="presParOf" srcId="{B1BFB641-778D-45DD-B311-3CAAA9272748}" destId="{461F020D-C22B-4370-9D2F-F1EB8B202D50}" srcOrd="1" destOrd="0" presId="urn:microsoft.com/office/officeart/2005/8/layout/hList9"/>
    <dgm:cxn modelId="{071EA25F-4CE4-49F3-A0A9-03DBFA564A9C}" type="presParOf" srcId="{461F020D-C22B-4370-9D2F-F1EB8B202D50}" destId="{161D5B89-19C5-4065-98C5-5C8FD816453A}" srcOrd="0" destOrd="0" presId="urn:microsoft.com/office/officeart/2005/8/layout/hList9"/>
    <dgm:cxn modelId="{93A876B8-665F-447B-960F-2A6F1381BD46}" type="presParOf" srcId="{461F020D-C22B-4370-9D2F-F1EB8B202D50}" destId="{F11E54EA-63A5-48A2-825B-1C3A626EC29B}" srcOrd="1" destOrd="0" presId="urn:microsoft.com/office/officeart/2005/8/layout/hList9"/>
    <dgm:cxn modelId="{CCF310CB-5116-4501-A61F-266AA3B00082}" type="presParOf" srcId="{F11E54EA-63A5-48A2-825B-1C3A626EC29B}" destId="{38DD7DBF-CC32-4F91-AD90-AC491D27C6ED}" srcOrd="0" destOrd="0" presId="urn:microsoft.com/office/officeart/2005/8/layout/hList9"/>
    <dgm:cxn modelId="{0E56F913-B9FF-40C8-BA80-BEC642484847}" type="presParOf" srcId="{F11E54EA-63A5-48A2-825B-1C3A626EC29B}" destId="{61580997-9ED4-4AF8-9F54-0867962B807B}" srcOrd="1" destOrd="0" presId="urn:microsoft.com/office/officeart/2005/8/layout/hList9"/>
    <dgm:cxn modelId="{F130C4B6-48D6-454F-9EE5-719B0429C3B5}" type="presParOf" srcId="{461F020D-C22B-4370-9D2F-F1EB8B202D50}" destId="{2726EB83-1EE7-41D7-B28E-2C8168561EBD}" srcOrd="2" destOrd="0" presId="urn:microsoft.com/office/officeart/2005/8/layout/hList9"/>
    <dgm:cxn modelId="{50861DCC-79B5-488D-89D1-7A4B70460695}" type="presParOf" srcId="{2726EB83-1EE7-41D7-B28E-2C8168561EBD}" destId="{23BB7073-A262-46BC-BE8C-430121B7BF1E}" srcOrd="0" destOrd="0" presId="urn:microsoft.com/office/officeart/2005/8/layout/hList9"/>
    <dgm:cxn modelId="{FBDD3CA6-7AB7-445D-AB12-79117FFB072B}" type="presParOf" srcId="{2726EB83-1EE7-41D7-B28E-2C8168561EBD}" destId="{B427F740-D3B7-4DEB-98D7-5C35AB8A7B87}" srcOrd="1" destOrd="0" presId="urn:microsoft.com/office/officeart/2005/8/layout/hList9"/>
    <dgm:cxn modelId="{F6066C8D-C503-4D61-A942-3E4DC340805A}" type="presParOf" srcId="{461F020D-C22B-4370-9D2F-F1EB8B202D50}" destId="{FCFDF3D4-45FA-400C-865E-0C6373BF945D}" srcOrd="3" destOrd="0" presId="urn:microsoft.com/office/officeart/2005/8/layout/hList9"/>
    <dgm:cxn modelId="{561E7E8C-9B50-40BC-BD83-B51DA677CC5B}" type="presParOf" srcId="{FCFDF3D4-45FA-400C-865E-0C6373BF945D}" destId="{F60FD18F-57D0-4B34-9BFF-7137DC820F7A}" srcOrd="0" destOrd="0" presId="urn:microsoft.com/office/officeart/2005/8/layout/hList9"/>
    <dgm:cxn modelId="{89B1C812-9807-40DB-BC29-86A62F3B071B}" type="presParOf" srcId="{FCFDF3D4-45FA-400C-865E-0C6373BF945D}" destId="{AF1A59D8-F33B-4D21-9349-BAC398D1B2E1}" srcOrd="1" destOrd="0" presId="urn:microsoft.com/office/officeart/2005/8/layout/hList9"/>
    <dgm:cxn modelId="{45705E01-584E-4FE6-83AE-740E969C8B0F}" type="presParOf" srcId="{461F020D-C22B-4370-9D2F-F1EB8B202D50}" destId="{B25679D2-6339-43B5-A9B3-8AA929F0D0C0}" srcOrd="4" destOrd="0" presId="urn:microsoft.com/office/officeart/2005/8/layout/hList9"/>
    <dgm:cxn modelId="{6D6D9639-02A6-4529-B78A-573D42F85630}" type="presParOf" srcId="{B25679D2-6339-43B5-A9B3-8AA929F0D0C0}" destId="{0D5B6B6B-1E41-45BC-81AD-DF80F9B27CDF}" srcOrd="0" destOrd="0" presId="urn:microsoft.com/office/officeart/2005/8/layout/hList9"/>
    <dgm:cxn modelId="{77B04C61-9059-423C-8061-520D824E1155}" type="presParOf" srcId="{B25679D2-6339-43B5-A9B3-8AA929F0D0C0}" destId="{F290A816-9989-443B-B4BC-550FCEEC0E4B}" srcOrd="1" destOrd="0" presId="urn:microsoft.com/office/officeart/2005/8/layout/hList9"/>
    <dgm:cxn modelId="{B6BB07B6-FA5B-452C-93C7-D90903031001}" type="presParOf" srcId="{B1BFB641-778D-45DD-B311-3CAAA9272748}" destId="{071A8E9A-8394-4E6E-97C3-EF6074D6DE36}" srcOrd="2" destOrd="0" presId="urn:microsoft.com/office/officeart/2005/8/layout/hList9"/>
    <dgm:cxn modelId="{EDCF9A91-8A90-4117-B2FF-686573EAEB06}" type="presParOf" srcId="{B1BFB641-778D-45DD-B311-3CAAA9272748}" destId="{1B8E5506-8D5D-4766-B965-E81ADB7E29EE}" srcOrd="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A6F2E1-6620-4128-BD89-3EDB8FCC5626}" type="doc">
      <dgm:prSet loTypeId="urn:microsoft.com/office/officeart/2005/8/layout/list1" loCatId="list" qsTypeId="urn:microsoft.com/office/officeart/2005/8/quickstyle/3d2" qsCatId="3D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8C725F74-FFDB-43E4-B46F-CD8838A22164}">
      <dgm:prSet phldrT="[Text]"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 Private Limited Company (Ltd). </a:t>
          </a:r>
          <a:endParaRPr lang="en-US" dirty="0"/>
        </a:p>
      </dgm:t>
    </dgm:pt>
    <dgm:pt modelId="{E3BDF44D-8D1B-42B0-A83B-2C75C90C952F}" type="parTrans" cxnId="{458E9314-72FF-4DAE-8137-ECF65D198C3C}">
      <dgm:prSet/>
      <dgm:spPr/>
      <dgm:t>
        <a:bodyPr/>
        <a:lstStyle/>
        <a:p>
          <a:endParaRPr lang="en-US"/>
        </a:p>
      </dgm:t>
    </dgm:pt>
    <dgm:pt modelId="{DDA1E7DE-0CC7-4B24-A9D6-349A49311402}" type="sibTrans" cxnId="{458E9314-72FF-4DAE-8137-ECF65D198C3C}">
      <dgm:prSet/>
      <dgm:spPr/>
      <dgm:t>
        <a:bodyPr/>
        <a:lstStyle/>
        <a:p>
          <a:endParaRPr lang="en-US"/>
        </a:p>
      </dgm:t>
    </dgm:pt>
    <dgm:pt modelId="{60DC202F-ED90-4196-A1A1-F62347947A26}">
      <dgm:prSet phldrT="[Text]"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Protection of personal financial liability.</a:t>
          </a:r>
          <a:endParaRPr lang="en-US" dirty="0"/>
        </a:p>
      </dgm:t>
    </dgm:pt>
    <dgm:pt modelId="{C20ACD65-BD4D-483A-91FF-4B9FA98D2BB6}" type="parTrans" cxnId="{675088F7-41F3-43AC-B710-E25733807CC6}">
      <dgm:prSet/>
      <dgm:spPr/>
      <dgm:t>
        <a:bodyPr/>
        <a:lstStyle/>
        <a:p>
          <a:endParaRPr lang="en-US"/>
        </a:p>
      </dgm:t>
    </dgm:pt>
    <dgm:pt modelId="{3C0D09B6-6818-4005-BD80-A5F4CDFBC0A9}" type="sibTrans" cxnId="{675088F7-41F3-43AC-B710-E25733807CC6}">
      <dgm:prSet/>
      <dgm:spPr/>
      <dgm:t>
        <a:bodyPr/>
        <a:lstStyle/>
        <a:p>
          <a:endParaRPr lang="en-US"/>
        </a:p>
      </dgm:t>
    </dgm:pt>
    <dgm:pt modelId="{74CD3119-142D-4067-85FC-EEE2E015862A}">
      <dgm:prSet phldrT="[Text]"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Highly competitive facilities. </a:t>
          </a:r>
          <a:endParaRPr lang="en-US" dirty="0"/>
        </a:p>
      </dgm:t>
    </dgm:pt>
    <dgm:pt modelId="{F6411FEE-B1D5-4BF7-93B6-1AA05150F35A}" type="parTrans" cxnId="{1962E732-2CFA-4493-8172-2FF9860AE183}">
      <dgm:prSet/>
      <dgm:spPr/>
      <dgm:t>
        <a:bodyPr/>
        <a:lstStyle/>
        <a:p>
          <a:endParaRPr lang="en-US"/>
        </a:p>
      </dgm:t>
    </dgm:pt>
    <dgm:pt modelId="{7425C05A-D22C-4338-9A02-E033D67A8988}" type="sibTrans" cxnId="{1962E732-2CFA-4493-8172-2FF9860AE183}">
      <dgm:prSet/>
      <dgm:spPr/>
      <dgm:t>
        <a:bodyPr/>
        <a:lstStyle/>
        <a:p>
          <a:endParaRPr lang="en-US"/>
        </a:p>
      </dgm:t>
    </dgm:pt>
    <dgm:pt modelId="{02C567DF-7F07-4F00-BBBB-8F63679BB0C2}" type="pres">
      <dgm:prSet presAssocID="{16A6F2E1-6620-4128-BD89-3EDB8FCC5626}" presName="linear" presStyleCnt="0">
        <dgm:presLayoutVars>
          <dgm:dir/>
          <dgm:animLvl val="lvl"/>
          <dgm:resizeHandles val="exact"/>
        </dgm:presLayoutVars>
      </dgm:prSet>
      <dgm:spPr/>
    </dgm:pt>
    <dgm:pt modelId="{88E5DB13-1348-472E-842F-F9963738C92C}" type="pres">
      <dgm:prSet presAssocID="{8C725F74-FFDB-43E4-B46F-CD8838A22164}" presName="parentLin" presStyleCnt="0"/>
      <dgm:spPr/>
    </dgm:pt>
    <dgm:pt modelId="{215388B2-E663-4D88-B644-C8465AD503EC}" type="pres">
      <dgm:prSet presAssocID="{8C725F74-FFDB-43E4-B46F-CD8838A22164}" presName="parentLeftMargin" presStyleLbl="node1" presStyleIdx="0" presStyleCnt="3"/>
      <dgm:spPr/>
    </dgm:pt>
    <dgm:pt modelId="{7519F263-37BC-43CB-859E-3D70880BBFAD}" type="pres">
      <dgm:prSet presAssocID="{8C725F74-FFDB-43E4-B46F-CD8838A2216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2CD9A38-0473-40B8-BE90-D76BFFFBC026}" type="pres">
      <dgm:prSet presAssocID="{8C725F74-FFDB-43E4-B46F-CD8838A22164}" presName="negativeSpace" presStyleCnt="0"/>
      <dgm:spPr/>
    </dgm:pt>
    <dgm:pt modelId="{1156410B-1BB2-4E5E-98F5-BAAFCD855211}" type="pres">
      <dgm:prSet presAssocID="{8C725F74-FFDB-43E4-B46F-CD8838A22164}" presName="childText" presStyleLbl="conFgAcc1" presStyleIdx="0" presStyleCnt="3">
        <dgm:presLayoutVars>
          <dgm:bulletEnabled val="1"/>
        </dgm:presLayoutVars>
      </dgm:prSet>
      <dgm:spPr/>
    </dgm:pt>
    <dgm:pt modelId="{6D5D2F69-3492-4D47-8EE2-1BFF79CD67DF}" type="pres">
      <dgm:prSet presAssocID="{DDA1E7DE-0CC7-4B24-A9D6-349A49311402}" presName="spaceBetweenRectangles" presStyleCnt="0"/>
      <dgm:spPr/>
    </dgm:pt>
    <dgm:pt modelId="{ACB36711-DEFA-46E4-9F7E-43F30FAB4DD2}" type="pres">
      <dgm:prSet presAssocID="{60DC202F-ED90-4196-A1A1-F62347947A26}" presName="parentLin" presStyleCnt="0"/>
      <dgm:spPr/>
    </dgm:pt>
    <dgm:pt modelId="{B129E209-B0EB-49DB-BC94-AFAA15131BB0}" type="pres">
      <dgm:prSet presAssocID="{60DC202F-ED90-4196-A1A1-F62347947A26}" presName="parentLeftMargin" presStyleLbl="node1" presStyleIdx="0" presStyleCnt="3"/>
      <dgm:spPr/>
    </dgm:pt>
    <dgm:pt modelId="{B94BA4B5-6D9E-4568-BC8A-8784A5831822}" type="pres">
      <dgm:prSet presAssocID="{60DC202F-ED90-4196-A1A1-F62347947A2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9288667-1B36-483D-85CE-46B86FBDBD36}" type="pres">
      <dgm:prSet presAssocID="{60DC202F-ED90-4196-A1A1-F62347947A26}" presName="negativeSpace" presStyleCnt="0"/>
      <dgm:spPr/>
    </dgm:pt>
    <dgm:pt modelId="{7D611BD6-82F8-4CA1-A038-9E38D35B3466}" type="pres">
      <dgm:prSet presAssocID="{60DC202F-ED90-4196-A1A1-F62347947A26}" presName="childText" presStyleLbl="conFgAcc1" presStyleIdx="1" presStyleCnt="3">
        <dgm:presLayoutVars>
          <dgm:bulletEnabled val="1"/>
        </dgm:presLayoutVars>
      </dgm:prSet>
      <dgm:spPr/>
    </dgm:pt>
    <dgm:pt modelId="{696CFF3B-624D-4391-8FCA-EC955BF46DF5}" type="pres">
      <dgm:prSet presAssocID="{3C0D09B6-6818-4005-BD80-A5F4CDFBC0A9}" presName="spaceBetweenRectangles" presStyleCnt="0"/>
      <dgm:spPr/>
    </dgm:pt>
    <dgm:pt modelId="{78833A7E-6621-44EF-95A3-2BEDE196AD08}" type="pres">
      <dgm:prSet presAssocID="{74CD3119-142D-4067-85FC-EEE2E015862A}" presName="parentLin" presStyleCnt="0"/>
      <dgm:spPr/>
    </dgm:pt>
    <dgm:pt modelId="{07462F00-B808-4735-B745-3F8F5AD2D617}" type="pres">
      <dgm:prSet presAssocID="{74CD3119-142D-4067-85FC-EEE2E015862A}" presName="parentLeftMargin" presStyleLbl="node1" presStyleIdx="1" presStyleCnt="3"/>
      <dgm:spPr/>
    </dgm:pt>
    <dgm:pt modelId="{24768298-57B2-40B6-9F6E-9C83D6964AE4}" type="pres">
      <dgm:prSet presAssocID="{74CD3119-142D-4067-85FC-EEE2E015862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A02367E-7F5D-4B45-A9DE-17B4E2455490}" type="pres">
      <dgm:prSet presAssocID="{74CD3119-142D-4067-85FC-EEE2E015862A}" presName="negativeSpace" presStyleCnt="0"/>
      <dgm:spPr/>
    </dgm:pt>
    <dgm:pt modelId="{7AB8873C-5359-4CD6-975B-03410590A028}" type="pres">
      <dgm:prSet presAssocID="{74CD3119-142D-4067-85FC-EEE2E015862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58E9314-72FF-4DAE-8137-ECF65D198C3C}" srcId="{16A6F2E1-6620-4128-BD89-3EDB8FCC5626}" destId="{8C725F74-FFDB-43E4-B46F-CD8838A22164}" srcOrd="0" destOrd="0" parTransId="{E3BDF44D-8D1B-42B0-A83B-2C75C90C952F}" sibTransId="{DDA1E7DE-0CC7-4B24-A9D6-349A49311402}"/>
    <dgm:cxn modelId="{1962E732-2CFA-4493-8172-2FF9860AE183}" srcId="{16A6F2E1-6620-4128-BD89-3EDB8FCC5626}" destId="{74CD3119-142D-4067-85FC-EEE2E015862A}" srcOrd="2" destOrd="0" parTransId="{F6411FEE-B1D5-4BF7-93B6-1AA05150F35A}" sibTransId="{7425C05A-D22C-4338-9A02-E033D67A8988}"/>
    <dgm:cxn modelId="{AE46B062-AB60-4122-8959-3A7340024AE7}" type="presOf" srcId="{8C725F74-FFDB-43E4-B46F-CD8838A22164}" destId="{7519F263-37BC-43CB-859E-3D70880BBFAD}" srcOrd="1" destOrd="0" presId="urn:microsoft.com/office/officeart/2005/8/layout/list1"/>
    <dgm:cxn modelId="{6D8CE054-FDCB-44C5-A3F1-A81A1FE1CA5C}" type="presOf" srcId="{8C725F74-FFDB-43E4-B46F-CD8838A22164}" destId="{215388B2-E663-4D88-B644-C8465AD503EC}" srcOrd="0" destOrd="0" presId="urn:microsoft.com/office/officeart/2005/8/layout/list1"/>
    <dgm:cxn modelId="{B19F50B1-509F-4B07-9CA3-C0BA358F23F0}" type="presOf" srcId="{60DC202F-ED90-4196-A1A1-F62347947A26}" destId="{B94BA4B5-6D9E-4568-BC8A-8784A5831822}" srcOrd="1" destOrd="0" presId="urn:microsoft.com/office/officeart/2005/8/layout/list1"/>
    <dgm:cxn modelId="{E03AD8B2-19E2-43F8-A027-E2E48B120DBD}" type="presOf" srcId="{60DC202F-ED90-4196-A1A1-F62347947A26}" destId="{B129E209-B0EB-49DB-BC94-AFAA15131BB0}" srcOrd="0" destOrd="0" presId="urn:microsoft.com/office/officeart/2005/8/layout/list1"/>
    <dgm:cxn modelId="{2114B4CD-435D-4111-9080-332B95A70411}" type="presOf" srcId="{16A6F2E1-6620-4128-BD89-3EDB8FCC5626}" destId="{02C567DF-7F07-4F00-BBBB-8F63679BB0C2}" srcOrd="0" destOrd="0" presId="urn:microsoft.com/office/officeart/2005/8/layout/list1"/>
    <dgm:cxn modelId="{96B777DB-282E-45A1-A4AA-73661293B77D}" type="presOf" srcId="{74CD3119-142D-4067-85FC-EEE2E015862A}" destId="{07462F00-B808-4735-B745-3F8F5AD2D617}" srcOrd="0" destOrd="0" presId="urn:microsoft.com/office/officeart/2005/8/layout/list1"/>
    <dgm:cxn modelId="{8C4917F0-EC32-44AA-9182-DDD4BDF7E10E}" type="presOf" srcId="{74CD3119-142D-4067-85FC-EEE2E015862A}" destId="{24768298-57B2-40B6-9F6E-9C83D6964AE4}" srcOrd="1" destOrd="0" presId="urn:microsoft.com/office/officeart/2005/8/layout/list1"/>
    <dgm:cxn modelId="{675088F7-41F3-43AC-B710-E25733807CC6}" srcId="{16A6F2E1-6620-4128-BD89-3EDB8FCC5626}" destId="{60DC202F-ED90-4196-A1A1-F62347947A26}" srcOrd="1" destOrd="0" parTransId="{C20ACD65-BD4D-483A-91FF-4B9FA98D2BB6}" sibTransId="{3C0D09B6-6818-4005-BD80-A5F4CDFBC0A9}"/>
    <dgm:cxn modelId="{41DCFAD0-6043-4B66-9B6B-6574FEFA4638}" type="presParOf" srcId="{02C567DF-7F07-4F00-BBBB-8F63679BB0C2}" destId="{88E5DB13-1348-472E-842F-F9963738C92C}" srcOrd="0" destOrd="0" presId="urn:microsoft.com/office/officeart/2005/8/layout/list1"/>
    <dgm:cxn modelId="{B9B2CC39-C722-4F0A-9624-DBFC0852BC29}" type="presParOf" srcId="{88E5DB13-1348-472E-842F-F9963738C92C}" destId="{215388B2-E663-4D88-B644-C8465AD503EC}" srcOrd="0" destOrd="0" presId="urn:microsoft.com/office/officeart/2005/8/layout/list1"/>
    <dgm:cxn modelId="{015982D5-F1B4-4368-84B2-0B17A1AE45E0}" type="presParOf" srcId="{88E5DB13-1348-472E-842F-F9963738C92C}" destId="{7519F263-37BC-43CB-859E-3D70880BBFAD}" srcOrd="1" destOrd="0" presId="urn:microsoft.com/office/officeart/2005/8/layout/list1"/>
    <dgm:cxn modelId="{EE207EDA-F17C-465E-813F-1D12931C94C9}" type="presParOf" srcId="{02C567DF-7F07-4F00-BBBB-8F63679BB0C2}" destId="{92CD9A38-0473-40B8-BE90-D76BFFFBC026}" srcOrd="1" destOrd="0" presId="urn:microsoft.com/office/officeart/2005/8/layout/list1"/>
    <dgm:cxn modelId="{3716AEDA-B472-4A33-B9D4-9BC350A1E500}" type="presParOf" srcId="{02C567DF-7F07-4F00-BBBB-8F63679BB0C2}" destId="{1156410B-1BB2-4E5E-98F5-BAAFCD855211}" srcOrd="2" destOrd="0" presId="urn:microsoft.com/office/officeart/2005/8/layout/list1"/>
    <dgm:cxn modelId="{F80F654A-CFD2-44F3-81B1-4C9E0A107865}" type="presParOf" srcId="{02C567DF-7F07-4F00-BBBB-8F63679BB0C2}" destId="{6D5D2F69-3492-4D47-8EE2-1BFF79CD67DF}" srcOrd="3" destOrd="0" presId="urn:microsoft.com/office/officeart/2005/8/layout/list1"/>
    <dgm:cxn modelId="{E0F56A3E-9D24-45AD-87E0-7F5BA16A8628}" type="presParOf" srcId="{02C567DF-7F07-4F00-BBBB-8F63679BB0C2}" destId="{ACB36711-DEFA-46E4-9F7E-43F30FAB4DD2}" srcOrd="4" destOrd="0" presId="urn:microsoft.com/office/officeart/2005/8/layout/list1"/>
    <dgm:cxn modelId="{D37D47D2-9632-4C1E-A452-21908D3C4840}" type="presParOf" srcId="{ACB36711-DEFA-46E4-9F7E-43F30FAB4DD2}" destId="{B129E209-B0EB-49DB-BC94-AFAA15131BB0}" srcOrd="0" destOrd="0" presId="urn:microsoft.com/office/officeart/2005/8/layout/list1"/>
    <dgm:cxn modelId="{6485E646-B33A-414B-884C-21A54E29ABE6}" type="presParOf" srcId="{ACB36711-DEFA-46E4-9F7E-43F30FAB4DD2}" destId="{B94BA4B5-6D9E-4568-BC8A-8784A5831822}" srcOrd="1" destOrd="0" presId="urn:microsoft.com/office/officeart/2005/8/layout/list1"/>
    <dgm:cxn modelId="{E691C06D-8437-4D0B-968E-C15D298B7861}" type="presParOf" srcId="{02C567DF-7F07-4F00-BBBB-8F63679BB0C2}" destId="{59288667-1B36-483D-85CE-46B86FBDBD36}" srcOrd="5" destOrd="0" presId="urn:microsoft.com/office/officeart/2005/8/layout/list1"/>
    <dgm:cxn modelId="{CF958B6D-AAC4-4C9B-AD40-C1EE831E7619}" type="presParOf" srcId="{02C567DF-7F07-4F00-BBBB-8F63679BB0C2}" destId="{7D611BD6-82F8-4CA1-A038-9E38D35B3466}" srcOrd="6" destOrd="0" presId="urn:microsoft.com/office/officeart/2005/8/layout/list1"/>
    <dgm:cxn modelId="{320B67F8-C29C-4D20-9DE6-746BD1F5333A}" type="presParOf" srcId="{02C567DF-7F07-4F00-BBBB-8F63679BB0C2}" destId="{696CFF3B-624D-4391-8FCA-EC955BF46DF5}" srcOrd="7" destOrd="0" presId="urn:microsoft.com/office/officeart/2005/8/layout/list1"/>
    <dgm:cxn modelId="{B5F48BD3-ABF7-46DA-93D4-A1594D7B3276}" type="presParOf" srcId="{02C567DF-7F07-4F00-BBBB-8F63679BB0C2}" destId="{78833A7E-6621-44EF-95A3-2BEDE196AD08}" srcOrd="8" destOrd="0" presId="urn:microsoft.com/office/officeart/2005/8/layout/list1"/>
    <dgm:cxn modelId="{0B52C112-0DAF-45FA-B7AB-2F8504511917}" type="presParOf" srcId="{78833A7E-6621-44EF-95A3-2BEDE196AD08}" destId="{07462F00-B808-4735-B745-3F8F5AD2D617}" srcOrd="0" destOrd="0" presId="urn:microsoft.com/office/officeart/2005/8/layout/list1"/>
    <dgm:cxn modelId="{518CDE49-4DBE-47F8-BB6F-27275DF5A8DC}" type="presParOf" srcId="{78833A7E-6621-44EF-95A3-2BEDE196AD08}" destId="{24768298-57B2-40B6-9F6E-9C83D6964AE4}" srcOrd="1" destOrd="0" presId="urn:microsoft.com/office/officeart/2005/8/layout/list1"/>
    <dgm:cxn modelId="{5D14FB75-9BCB-49A6-9570-A2AEB1BBC2CE}" type="presParOf" srcId="{02C567DF-7F07-4F00-BBBB-8F63679BB0C2}" destId="{6A02367E-7F5D-4B45-A9DE-17B4E2455490}" srcOrd="9" destOrd="0" presId="urn:microsoft.com/office/officeart/2005/8/layout/list1"/>
    <dgm:cxn modelId="{232A64A5-B812-4FF5-8914-B7778E644D73}" type="presParOf" srcId="{02C567DF-7F07-4F00-BBBB-8F63679BB0C2}" destId="{7AB8873C-5359-4CD6-975B-03410590A02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8876175-69B2-4769-8342-2A5BAF2AB216}" type="doc">
      <dgm:prSet loTypeId="urn:microsoft.com/office/officeart/2005/8/layout/matrix3" loCatId="matrix" qsTypeId="urn:microsoft.com/office/officeart/2005/8/quickstyle/3d1" qsCatId="3D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C6E2388-B026-4732-A374-0D63E759D43C}">
      <dgm:prSet phldrT="[Text]"/>
      <dgm:spPr/>
      <dgm:t>
        <a:bodyPr/>
        <a:lstStyle/>
        <a:p>
          <a:r>
            <a:rPr lang="en-US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Strengths: Greater growth of 28%.</a:t>
          </a:r>
          <a:endParaRPr lang="en-US" dirty="0"/>
        </a:p>
      </dgm:t>
    </dgm:pt>
    <dgm:pt modelId="{FFEF4F80-5A25-46CF-B61C-385F01206493}" type="parTrans" cxnId="{47D87381-601E-4861-BC5B-F79B8BE9BAE1}">
      <dgm:prSet/>
      <dgm:spPr/>
      <dgm:t>
        <a:bodyPr/>
        <a:lstStyle/>
        <a:p>
          <a:endParaRPr lang="en-US"/>
        </a:p>
      </dgm:t>
    </dgm:pt>
    <dgm:pt modelId="{52A0110F-4F47-49D8-A2FE-4736F87CE544}" type="sibTrans" cxnId="{47D87381-601E-4861-BC5B-F79B8BE9BAE1}">
      <dgm:prSet/>
      <dgm:spPr/>
      <dgm:t>
        <a:bodyPr/>
        <a:lstStyle/>
        <a:p>
          <a:endParaRPr lang="en-US"/>
        </a:p>
      </dgm:t>
    </dgm:pt>
    <dgm:pt modelId="{A70955E5-7762-400A-998C-176749FBE319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Weaknesses: Lack of attraction. </a:t>
          </a:r>
          <a:endParaRPr lang="en-US" dirty="0"/>
        </a:p>
      </dgm:t>
    </dgm:pt>
    <dgm:pt modelId="{4E3FBC6A-3BA7-402C-9DA4-BF3AA3CBF05A}" type="parTrans" cxnId="{C78FB955-2859-4849-B3A7-207FEC409689}">
      <dgm:prSet/>
      <dgm:spPr/>
      <dgm:t>
        <a:bodyPr/>
        <a:lstStyle/>
        <a:p>
          <a:endParaRPr lang="en-US"/>
        </a:p>
      </dgm:t>
    </dgm:pt>
    <dgm:pt modelId="{C55005C8-F4EB-4031-A89E-AD71B2E014D3}" type="sibTrans" cxnId="{C78FB955-2859-4849-B3A7-207FEC409689}">
      <dgm:prSet/>
      <dgm:spPr/>
      <dgm:t>
        <a:bodyPr/>
        <a:lstStyle/>
        <a:p>
          <a:endParaRPr lang="en-US"/>
        </a:p>
      </dgm:t>
    </dgm:pt>
    <dgm:pt modelId="{CA3CD2A1-FC0A-4FA8-886D-23B07B9E695A}">
      <dgm:prSet phldrT="[Text]"/>
      <dgm:spPr/>
      <dgm:t>
        <a:bodyPr/>
        <a:lstStyle/>
        <a:p>
          <a:r>
            <a:rPr lang="en-US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Opportunities: Greater options for independent cafes.</a:t>
          </a:r>
          <a:endParaRPr lang="en-US" dirty="0"/>
        </a:p>
      </dgm:t>
    </dgm:pt>
    <dgm:pt modelId="{74B350C9-8CB2-43B1-B131-1577C9009B6C}" type="parTrans" cxnId="{2E491531-E807-41DB-942B-7DAB290EC69F}">
      <dgm:prSet/>
      <dgm:spPr/>
      <dgm:t>
        <a:bodyPr/>
        <a:lstStyle/>
        <a:p>
          <a:endParaRPr lang="en-US"/>
        </a:p>
      </dgm:t>
    </dgm:pt>
    <dgm:pt modelId="{B2C0C9FE-CBD7-44B0-9808-A79A9D434E3B}" type="sibTrans" cxnId="{2E491531-E807-41DB-942B-7DAB290EC69F}">
      <dgm:prSet/>
      <dgm:spPr/>
      <dgm:t>
        <a:bodyPr/>
        <a:lstStyle/>
        <a:p>
          <a:endParaRPr lang="en-US"/>
        </a:p>
      </dgm:t>
    </dgm:pt>
    <dgm:pt modelId="{A6EC0DC4-A225-45E5-91AD-5C47D899D85A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Threats: Increasing demands for plant-based drinks.</a:t>
          </a:r>
          <a:endParaRPr lang="en-US" dirty="0"/>
        </a:p>
      </dgm:t>
    </dgm:pt>
    <dgm:pt modelId="{F869334E-5B2B-4A4D-BD14-5D00770AC7F2}" type="parTrans" cxnId="{72D8F479-051C-4A05-9FEB-352A18F5A340}">
      <dgm:prSet/>
      <dgm:spPr/>
      <dgm:t>
        <a:bodyPr/>
        <a:lstStyle/>
        <a:p>
          <a:endParaRPr lang="en-US"/>
        </a:p>
      </dgm:t>
    </dgm:pt>
    <dgm:pt modelId="{56B07925-8F77-4D77-8417-D527A51A6F5C}" type="sibTrans" cxnId="{72D8F479-051C-4A05-9FEB-352A18F5A340}">
      <dgm:prSet/>
      <dgm:spPr/>
      <dgm:t>
        <a:bodyPr/>
        <a:lstStyle/>
        <a:p>
          <a:endParaRPr lang="en-US"/>
        </a:p>
      </dgm:t>
    </dgm:pt>
    <dgm:pt modelId="{BC3892A1-9326-46FA-82B2-C7FCE1F18E65}" type="pres">
      <dgm:prSet presAssocID="{A8876175-69B2-4769-8342-2A5BAF2AB216}" presName="matrix" presStyleCnt="0">
        <dgm:presLayoutVars>
          <dgm:chMax val="1"/>
          <dgm:dir/>
          <dgm:resizeHandles val="exact"/>
        </dgm:presLayoutVars>
      </dgm:prSet>
      <dgm:spPr/>
    </dgm:pt>
    <dgm:pt modelId="{FFBCED3D-BD38-4305-B19B-104BA7EAF68A}" type="pres">
      <dgm:prSet presAssocID="{A8876175-69B2-4769-8342-2A5BAF2AB216}" presName="diamond" presStyleLbl="bgShp" presStyleIdx="0" presStyleCnt="1"/>
      <dgm:spPr/>
    </dgm:pt>
    <dgm:pt modelId="{09A991B2-A633-4811-AB29-B858899E742A}" type="pres">
      <dgm:prSet presAssocID="{A8876175-69B2-4769-8342-2A5BAF2AB21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25049C0-AA29-4DEF-8C94-C8C9D8D82E80}" type="pres">
      <dgm:prSet presAssocID="{A8876175-69B2-4769-8342-2A5BAF2AB21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79DC14F-8B7C-4554-9A21-B40070334046}" type="pres">
      <dgm:prSet presAssocID="{A8876175-69B2-4769-8342-2A5BAF2AB21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99D0795-6D23-4602-BA95-AC24D5AD766A}" type="pres">
      <dgm:prSet presAssocID="{A8876175-69B2-4769-8342-2A5BAF2AB21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3C95820-C16C-4AC7-BECC-ADAA335EC81F}" type="presOf" srcId="{A6EC0DC4-A225-45E5-91AD-5C47D899D85A}" destId="{099D0795-6D23-4602-BA95-AC24D5AD766A}" srcOrd="0" destOrd="0" presId="urn:microsoft.com/office/officeart/2005/8/layout/matrix3"/>
    <dgm:cxn modelId="{2E491531-E807-41DB-942B-7DAB290EC69F}" srcId="{A8876175-69B2-4769-8342-2A5BAF2AB216}" destId="{CA3CD2A1-FC0A-4FA8-886D-23B07B9E695A}" srcOrd="2" destOrd="0" parTransId="{74B350C9-8CB2-43B1-B131-1577C9009B6C}" sibTransId="{B2C0C9FE-CBD7-44B0-9808-A79A9D434E3B}"/>
    <dgm:cxn modelId="{175C734D-E0A6-461A-9B85-CE371C878667}" type="presOf" srcId="{CA3CD2A1-FC0A-4FA8-886D-23B07B9E695A}" destId="{D79DC14F-8B7C-4554-9A21-B40070334046}" srcOrd="0" destOrd="0" presId="urn:microsoft.com/office/officeart/2005/8/layout/matrix3"/>
    <dgm:cxn modelId="{968E4B6F-E1DE-4FEF-A9E1-A85EE5FFB1D9}" type="presOf" srcId="{EC6E2388-B026-4732-A374-0D63E759D43C}" destId="{09A991B2-A633-4811-AB29-B858899E742A}" srcOrd="0" destOrd="0" presId="urn:microsoft.com/office/officeart/2005/8/layout/matrix3"/>
    <dgm:cxn modelId="{03F31951-CF5B-4617-9B93-2740AA8A448F}" type="presOf" srcId="{A8876175-69B2-4769-8342-2A5BAF2AB216}" destId="{BC3892A1-9326-46FA-82B2-C7FCE1F18E65}" srcOrd="0" destOrd="0" presId="urn:microsoft.com/office/officeart/2005/8/layout/matrix3"/>
    <dgm:cxn modelId="{C78FB955-2859-4849-B3A7-207FEC409689}" srcId="{A8876175-69B2-4769-8342-2A5BAF2AB216}" destId="{A70955E5-7762-400A-998C-176749FBE319}" srcOrd="1" destOrd="0" parTransId="{4E3FBC6A-3BA7-402C-9DA4-BF3AA3CBF05A}" sibTransId="{C55005C8-F4EB-4031-A89E-AD71B2E014D3}"/>
    <dgm:cxn modelId="{72D8F479-051C-4A05-9FEB-352A18F5A340}" srcId="{A8876175-69B2-4769-8342-2A5BAF2AB216}" destId="{A6EC0DC4-A225-45E5-91AD-5C47D899D85A}" srcOrd="3" destOrd="0" parTransId="{F869334E-5B2B-4A4D-BD14-5D00770AC7F2}" sibTransId="{56B07925-8F77-4D77-8417-D527A51A6F5C}"/>
    <dgm:cxn modelId="{8C44BC7F-682D-4034-89BD-320D4E4A237D}" type="presOf" srcId="{A70955E5-7762-400A-998C-176749FBE319}" destId="{A25049C0-AA29-4DEF-8C94-C8C9D8D82E80}" srcOrd="0" destOrd="0" presId="urn:microsoft.com/office/officeart/2005/8/layout/matrix3"/>
    <dgm:cxn modelId="{47D87381-601E-4861-BC5B-F79B8BE9BAE1}" srcId="{A8876175-69B2-4769-8342-2A5BAF2AB216}" destId="{EC6E2388-B026-4732-A374-0D63E759D43C}" srcOrd="0" destOrd="0" parTransId="{FFEF4F80-5A25-46CF-B61C-385F01206493}" sibTransId="{52A0110F-4F47-49D8-A2FE-4736F87CE544}"/>
    <dgm:cxn modelId="{850B2091-3FA1-47A1-AA53-C9FFC4FE78BB}" type="presParOf" srcId="{BC3892A1-9326-46FA-82B2-C7FCE1F18E65}" destId="{FFBCED3D-BD38-4305-B19B-104BA7EAF68A}" srcOrd="0" destOrd="0" presId="urn:microsoft.com/office/officeart/2005/8/layout/matrix3"/>
    <dgm:cxn modelId="{62C432D6-0775-46C9-AE04-8BF577AF2069}" type="presParOf" srcId="{BC3892A1-9326-46FA-82B2-C7FCE1F18E65}" destId="{09A991B2-A633-4811-AB29-B858899E742A}" srcOrd="1" destOrd="0" presId="urn:microsoft.com/office/officeart/2005/8/layout/matrix3"/>
    <dgm:cxn modelId="{A2FB1CE9-3283-4EA7-A9B6-99FF06382887}" type="presParOf" srcId="{BC3892A1-9326-46FA-82B2-C7FCE1F18E65}" destId="{A25049C0-AA29-4DEF-8C94-C8C9D8D82E80}" srcOrd="2" destOrd="0" presId="urn:microsoft.com/office/officeart/2005/8/layout/matrix3"/>
    <dgm:cxn modelId="{748D98A2-8D75-4D9C-AC6F-391CF71A5E3C}" type="presParOf" srcId="{BC3892A1-9326-46FA-82B2-C7FCE1F18E65}" destId="{D79DC14F-8B7C-4554-9A21-B40070334046}" srcOrd="3" destOrd="0" presId="urn:microsoft.com/office/officeart/2005/8/layout/matrix3"/>
    <dgm:cxn modelId="{C6CEDBD7-5046-4F8A-AC5D-C5ED26644986}" type="presParOf" srcId="{BC3892A1-9326-46FA-82B2-C7FCE1F18E65}" destId="{099D0795-6D23-4602-BA95-AC24D5AD766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2903512-AB25-4ED2-BD18-C9E4C50AFD2E}" type="doc">
      <dgm:prSet loTypeId="urn:microsoft.com/office/officeart/2005/8/layout/cycle6" loCatId="relationship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E629BA9-4A80-4EC8-82DC-E071234F7329}">
      <dgm:prSet phldrT="[Text]"/>
      <dgm:spPr/>
      <dgm:t>
        <a:bodyPr/>
        <a:lstStyle/>
        <a:p>
          <a:r>
            <a:rPr lang="en-US" dirty="0">
              <a:latin typeface="Sitka Text" panose="02000505000000020004" pitchFamily="2" charset="0"/>
              <a:ea typeface="HK Grotesk"/>
              <a:cs typeface="Times New Roman" panose="02020603050405020304" pitchFamily="18" charset="0"/>
              <a:sym typeface="HK Grotesk"/>
            </a:rPr>
            <a:t>Political Factor: In-store visits is almost 6% in 2023 (</a:t>
          </a:r>
          <a:r>
            <a:rPr lang="en-GB" dirty="0">
              <a:latin typeface="Sitka Text" panose="02000505000000020004" pitchFamily="2" charset="0"/>
              <a:cs typeface="Times New Roman" panose="02020603050405020304" pitchFamily="18" charset="0"/>
            </a:rPr>
            <a:t>CEBR, 2023</a:t>
          </a:r>
          <a:r>
            <a:rPr lang="en-US" dirty="0">
              <a:latin typeface="Sitka Text" panose="02000505000000020004" pitchFamily="2" charset="0"/>
              <a:ea typeface="HK Grotesk"/>
              <a:cs typeface="Times New Roman" panose="02020603050405020304" pitchFamily="18" charset="0"/>
              <a:sym typeface="HK Grotesk"/>
            </a:rPr>
            <a:t>).</a:t>
          </a:r>
          <a:endParaRPr lang="en-US" dirty="0">
            <a:latin typeface="Sitka Text" panose="02000505000000020004" pitchFamily="2" charset="0"/>
          </a:endParaRPr>
        </a:p>
      </dgm:t>
    </dgm:pt>
    <dgm:pt modelId="{11C8CF4E-F012-4E9F-A02B-39BA2F34298A}" type="parTrans" cxnId="{B83483A8-C812-4401-B364-68779558E2A7}">
      <dgm:prSet/>
      <dgm:spPr/>
      <dgm:t>
        <a:bodyPr/>
        <a:lstStyle/>
        <a:p>
          <a:endParaRPr lang="en-US"/>
        </a:p>
      </dgm:t>
    </dgm:pt>
    <dgm:pt modelId="{AEA22005-156B-4E8B-AAFA-9BC82BD43EB5}" type="sibTrans" cxnId="{B83483A8-C812-4401-B364-68779558E2A7}">
      <dgm:prSet/>
      <dgm:spPr/>
      <dgm:t>
        <a:bodyPr/>
        <a:lstStyle/>
        <a:p>
          <a:endParaRPr lang="en-US"/>
        </a:p>
      </dgm:t>
    </dgm:pt>
    <dgm:pt modelId="{11A94ED9-14E2-4FA8-832A-2DB9F9C7EFEC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UK coffee market size estimated at USD 11,850.34 million in 2024 and projected to reach USD 25,128.22 million by 2035. (Spherical insights, 2025</a:t>
          </a:r>
          <a:r>
            <a:rPr lang="en-US" dirty="0"/>
            <a:t>) </a:t>
          </a:r>
        </a:p>
      </dgm:t>
    </dgm:pt>
    <dgm:pt modelId="{4A2D6D72-EC35-4B2C-B83E-0033FE7111AF}" type="parTrans" cxnId="{1B526180-E1BA-4EC9-BF39-D0424B91C5BA}">
      <dgm:prSet/>
      <dgm:spPr/>
      <dgm:t>
        <a:bodyPr/>
        <a:lstStyle/>
        <a:p>
          <a:endParaRPr lang="en-US"/>
        </a:p>
      </dgm:t>
    </dgm:pt>
    <dgm:pt modelId="{3D6BA4B2-B617-40FA-AC14-61F029F5DBA2}" type="sibTrans" cxnId="{1B526180-E1BA-4EC9-BF39-D0424B91C5BA}">
      <dgm:prSet/>
      <dgm:spPr/>
      <dgm:t>
        <a:bodyPr/>
        <a:lstStyle/>
        <a:p>
          <a:endParaRPr lang="en-US"/>
        </a:p>
      </dgm:t>
    </dgm:pt>
    <dgm:pt modelId="{FD9C1F75-C39A-481C-9DD9-B49BF7507F75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Social Factor: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80% of adults regularly drink coffee. (Spherical insights, 2025) </a:t>
          </a:r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05275E-792C-4753-BBB8-3622ECA47641}" type="parTrans" cxnId="{3044E7A3-F21A-482B-8AC3-B625E2358A7B}">
      <dgm:prSet/>
      <dgm:spPr/>
      <dgm:t>
        <a:bodyPr/>
        <a:lstStyle/>
        <a:p>
          <a:endParaRPr lang="en-US"/>
        </a:p>
      </dgm:t>
    </dgm:pt>
    <dgm:pt modelId="{43216811-46F1-425A-BE7E-C934ED755548}" type="sibTrans" cxnId="{3044E7A3-F21A-482B-8AC3-B625E2358A7B}">
      <dgm:prSet/>
      <dgm:spPr/>
      <dgm:t>
        <a:bodyPr/>
        <a:lstStyle/>
        <a:p>
          <a:endParaRPr lang="en-US"/>
        </a:p>
      </dgm:t>
    </dgm:pt>
    <dgm:pt modelId="{9122D8BE-C591-4BC9-954B-751BB08CDB24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Technological Factor: Increase in mobile orders and delivery. (</a:t>
          </a:r>
          <a:r>
            <a:rPr lang="en-US" dirty="0" err="1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Fouskas</a:t>
          </a:r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 et al., 2024)</a:t>
          </a:r>
          <a:endParaRPr lang="en-US" dirty="0"/>
        </a:p>
      </dgm:t>
    </dgm:pt>
    <dgm:pt modelId="{328E3DCB-8A24-4CF4-9638-9EDFEBDA384D}" type="parTrans" cxnId="{223CB53C-2831-4EB3-B45B-F3C1B2380DD6}">
      <dgm:prSet/>
      <dgm:spPr/>
      <dgm:t>
        <a:bodyPr/>
        <a:lstStyle/>
        <a:p>
          <a:endParaRPr lang="en-US"/>
        </a:p>
      </dgm:t>
    </dgm:pt>
    <dgm:pt modelId="{8CFBE36A-DB3D-466A-AB21-7E3B02B5964E}" type="sibTrans" cxnId="{223CB53C-2831-4EB3-B45B-F3C1B2380DD6}">
      <dgm:prSet/>
      <dgm:spPr/>
      <dgm:t>
        <a:bodyPr/>
        <a:lstStyle/>
        <a:p>
          <a:endParaRPr lang="en-US"/>
        </a:p>
      </dgm:t>
    </dgm:pt>
    <dgm:pt modelId="{D5FC6622-97DE-46EC-B8B0-B17F90514A3E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Legal Factor: Costs Increasing (inflation/imports) (</a:t>
          </a:r>
          <a:r>
            <a:rPr lang="en-US" dirty="0" err="1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Chitez</a:t>
          </a:r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 et al., 2025).</a:t>
          </a:r>
          <a:endParaRPr lang="en-US" dirty="0"/>
        </a:p>
      </dgm:t>
    </dgm:pt>
    <dgm:pt modelId="{E95EEA66-5FAE-4601-9DAB-D8C1FD74AA99}" type="parTrans" cxnId="{7477F2A7-8E62-4AD5-B398-CA6B56180E4D}">
      <dgm:prSet/>
      <dgm:spPr/>
      <dgm:t>
        <a:bodyPr/>
        <a:lstStyle/>
        <a:p>
          <a:endParaRPr lang="en-US"/>
        </a:p>
      </dgm:t>
    </dgm:pt>
    <dgm:pt modelId="{A6FF3EB8-CE17-4E7B-BD9F-95F6164A30CB}" type="sibTrans" cxnId="{7477F2A7-8E62-4AD5-B398-CA6B56180E4D}">
      <dgm:prSet/>
      <dgm:spPr/>
      <dgm:t>
        <a:bodyPr/>
        <a:lstStyle/>
        <a:p>
          <a:endParaRPr lang="en-US"/>
        </a:p>
      </dgm:t>
    </dgm:pt>
    <dgm:pt modelId="{22C871C4-5EF3-4A6C-9F70-FA4C95F0B37E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Environmental Factor: Increases in sustainable products (</a:t>
          </a:r>
          <a:r>
            <a:rPr lang="en-US" dirty="0" err="1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Anam</a:t>
          </a:r>
          <a:r>
            <a:rPr lang="en-US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, 2024).</a:t>
          </a:r>
          <a:endParaRPr lang="en-US" dirty="0"/>
        </a:p>
      </dgm:t>
    </dgm:pt>
    <dgm:pt modelId="{6D6928C1-F789-4C02-92A5-A52349B3AC26}" type="parTrans" cxnId="{DC229EB3-3354-4CFE-A1AB-A87D2378BC17}">
      <dgm:prSet/>
      <dgm:spPr/>
      <dgm:t>
        <a:bodyPr/>
        <a:lstStyle/>
        <a:p>
          <a:endParaRPr lang="en-US"/>
        </a:p>
      </dgm:t>
    </dgm:pt>
    <dgm:pt modelId="{8B1207CB-F51C-46ED-82CA-AA9BF1979D9A}" type="sibTrans" cxnId="{DC229EB3-3354-4CFE-A1AB-A87D2378BC17}">
      <dgm:prSet/>
      <dgm:spPr/>
      <dgm:t>
        <a:bodyPr/>
        <a:lstStyle/>
        <a:p>
          <a:endParaRPr lang="en-US"/>
        </a:p>
      </dgm:t>
    </dgm:pt>
    <dgm:pt modelId="{0DDC9255-BA7E-4076-8D6C-15F73505CB8C}" type="pres">
      <dgm:prSet presAssocID="{B2903512-AB25-4ED2-BD18-C9E4C50AFD2E}" presName="cycle" presStyleCnt="0">
        <dgm:presLayoutVars>
          <dgm:dir/>
          <dgm:resizeHandles val="exact"/>
        </dgm:presLayoutVars>
      </dgm:prSet>
      <dgm:spPr/>
    </dgm:pt>
    <dgm:pt modelId="{9B4EE186-B19D-47B6-99D1-CCB3E8D9C6BC}" type="pres">
      <dgm:prSet presAssocID="{3E629BA9-4A80-4EC8-82DC-E071234F7329}" presName="node" presStyleLbl="node1" presStyleIdx="0" presStyleCnt="6">
        <dgm:presLayoutVars>
          <dgm:bulletEnabled val="1"/>
        </dgm:presLayoutVars>
      </dgm:prSet>
      <dgm:spPr/>
    </dgm:pt>
    <dgm:pt modelId="{7AC692F2-A5EC-4852-8E9F-A7F4E6D14D39}" type="pres">
      <dgm:prSet presAssocID="{3E629BA9-4A80-4EC8-82DC-E071234F7329}" presName="spNode" presStyleCnt="0"/>
      <dgm:spPr/>
    </dgm:pt>
    <dgm:pt modelId="{14CE1164-6E76-4A5D-A94A-82B2FD78B811}" type="pres">
      <dgm:prSet presAssocID="{AEA22005-156B-4E8B-AAFA-9BC82BD43EB5}" presName="sibTrans" presStyleLbl="sibTrans1D1" presStyleIdx="0" presStyleCnt="6"/>
      <dgm:spPr/>
    </dgm:pt>
    <dgm:pt modelId="{826C47B8-9994-496D-83F9-8CE3E58BF91A}" type="pres">
      <dgm:prSet presAssocID="{11A94ED9-14E2-4FA8-832A-2DB9F9C7EFEC}" presName="node" presStyleLbl="node1" presStyleIdx="1" presStyleCnt="6">
        <dgm:presLayoutVars>
          <dgm:bulletEnabled val="1"/>
        </dgm:presLayoutVars>
      </dgm:prSet>
      <dgm:spPr/>
    </dgm:pt>
    <dgm:pt modelId="{66E46350-49EF-44CF-9C5F-AB59A53F7BBA}" type="pres">
      <dgm:prSet presAssocID="{11A94ED9-14E2-4FA8-832A-2DB9F9C7EFEC}" presName="spNode" presStyleCnt="0"/>
      <dgm:spPr/>
    </dgm:pt>
    <dgm:pt modelId="{F8FE7A59-326D-40C0-A9C5-05E30E1C3E9A}" type="pres">
      <dgm:prSet presAssocID="{3D6BA4B2-B617-40FA-AC14-61F029F5DBA2}" presName="sibTrans" presStyleLbl="sibTrans1D1" presStyleIdx="1" presStyleCnt="6"/>
      <dgm:spPr/>
    </dgm:pt>
    <dgm:pt modelId="{6636B448-9722-40B1-86E3-591E6EAC8AF2}" type="pres">
      <dgm:prSet presAssocID="{FD9C1F75-C39A-481C-9DD9-B49BF7507F75}" presName="node" presStyleLbl="node1" presStyleIdx="2" presStyleCnt="6">
        <dgm:presLayoutVars>
          <dgm:bulletEnabled val="1"/>
        </dgm:presLayoutVars>
      </dgm:prSet>
      <dgm:spPr/>
    </dgm:pt>
    <dgm:pt modelId="{92B1E1AB-BF69-4E39-A0DF-398E1FFA4449}" type="pres">
      <dgm:prSet presAssocID="{FD9C1F75-C39A-481C-9DD9-B49BF7507F75}" presName="spNode" presStyleCnt="0"/>
      <dgm:spPr/>
    </dgm:pt>
    <dgm:pt modelId="{A46A53B7-4EFF-4FB0-838F-C351889B92DB}" type="pres">
      <dgm:prSet presAssocID="{43216811-46F1-425A-BE7E-C934ED755548}" presName="sibTrans" presStyleLbl="sibTrans1D1" presStyleIdx="2" presStyleCnt="6"/>
      <dgm:spPr/>
    </dgm:pt>
    <dgm:pt modelId="{8B64A756-E293-428B-A466-6FCAD0361256}" type="pres">
      <dgm:prSet presAssocID="{9122D8BE-C591-4BC9-954B-751BB08CDB24}" presName="node" presStyleLbl="node1" presStyleIdx="3" presStyleCnt="6" custRadScaleRad="106166" custRadScaleInc="3827">
        <dgm:presLayoutVars>
          <dgm:bulletEnabled val="1"/>
        </dgm:presLayoutVars>
      </dgm:prSet>
      <dgm:spPr/>
    </dgm:pt>
    <dgm:pt modelId="{F2F56478-08B3-4B83-9442-474C88A2E409}" type="pres">
      <dgm:prSet presAssocID="{9122D8BE-C591-4BC9-954B-751BB08CDB24}" presName="spNode" presStyleCnt="0"/>
      <dgm:spPr/>
    </dgm:pt>
    <dgm:pt modelId="{F083C49E-7982-4AA4-8E5A-45B042C9C2DD}" type="pres">
      <dgm:prSet presAssocID="{8CFBE36A-DB3D-466A-AB21-7E3B02B5964E}" presName="sibTrans" presStyleLbl="sibTrans1D1" presStyleIdx="3" presStyleCnt="6"/>
      <dgm:spPr/>
    </dgm:pt>
    <dgm:pt modelId="{450EEA88-6FBB-4A5B-A38B-1F433934AE59}" type="pres">
      <dgm:prSet presAssocID="{D5FC6622-97DE-46EC-B8B0-B17F90514A3E}" presName="node" presStyleLbl="node1" presStyleIdx="4" presStyleCnt="6" custRadScaleRad="100503" custRadScaleInc="-727">
        <dgm:presLayoutVars>
          <dgm:bulletEnabled val="1"/>
        </dgm:presLayoutVars>
      </dgm:prSet>
      <dgm:spPr/>
    </dgm:pt>
    <dgm:pt modelId="{8207A259-2191-4F32-8475-5B645EF217CC}" type="pres">
      <dgm:prSet presAssocID="{D5FC6622-97DE-46EC-B8B0-B17F90514A3E}" presName="spNode" presStyleCnt="0"/>
      <dgm:spPr/>
    </dgm:pt>
    <dgm:pt modelId="{79D051E3-E705-4776-9904-723E67026B98}" type="pres">
      <dgm:prSet presAssocID="{A6FF3EB8-CE17-4E7B-BD9F-95F6164A30CB}" presName="sibTrans" presStyleLbl="sibTrans1D1" presStyleIdx="4" presStyleCnt="6"/>
      <dgm:spPr/>
    </dgm:pt>
    <dgm:pt modelId="{F6C3AE7C-A943-4099-9C8E-7E5D91E4CF1E}" type="pres">
      <dgm:prSet presAssocID="{22C871C4-5EF3-4A6C-9F70-FA4C95F0B37E}" presName="node" presStyleLbl="node1" presStyleIdx="5" presStyleCnt="6">
        <dgm:presLayoutVars>
          <dgm:bulletEnabled val="1"/>
        </dgm:presLayoutVars>
      </dgm:prSet>
      <dgm:spPr/>
    </dgm:pt>
    <dgm:pt modelId="{BD330B81-4A4A-4E5F-BC15-4D19C7B8E6AD}" type="pres">
      <dgm:prSet presAssocID="{22C871C4-5EF3-4A6C-9F70-FA4C95F0B37E}" presName="spNode" presStyleCnt="0"/>
      <dgm:spPr/>
    </dgm:pt>
    <dgm:pt modelId="{D3D0A5C8-A321-4132-8785-A53AD6F9FF75}" type="pres">
      <dgm:prSet presAssocID="{8B1207CB-F51C-46ED-82CA-AA9BF1979D9A}" presName="sibTrans" presStyleLbl="sibTrans1D1" presStyleIdx="5" presStyleCnt="6"/>
      <dgm:spPr/>
    </dgm:pt>
  </dgm:ptLst>
  <dgm:cxnLst>
    <dgm:cxn modelId="{2D1C3727-04E2-41F5-A021-A947F43FFFBE}" type="presOf" srcId="{11A94ED9-14E2-4FA8-832A-2DB9F9C7EFEC}" destId="{826C47B8-9994-496D-83F9-8CE3E58BF91A}" srcOrd="0" destOrd="0" presId="urn:microsoft.com/office/officeart/2005/8/layout/cycle6"/>
    <dgm:cxn modelId="{C6B49E34-2DFE-425D-ACB6-F9517AD313EA}" type="presOf" srcId="{22C871C4-5EF3-4A6C-9F70-FA4C95F0B37E}" destId="{F6C3AE7C-A943-4099-9C8E-7E5D91E4CF1E}" srcOrd="0" destOrd="0" presId="urn:microsoft.com/office/officeart/2005/8/layout/cycle6"/>
    <dgm:cxn modelId="{63E00037-76A8-43E6-AAB6-BC16DEBA2A4E}" type="presOf" srcId="{B2903512-AB25-4ED2-BD18-C9E4C50AFD2E}" destId="{0DDC9255-BA7E-4076-8D6C-15F73505CB8C}" srcOrd="0" destOrd="0" presId="urn:microsoft.com/office/officeart/2005/8/layout/cycle6"/>
    <dgm:cxn modelId="{223CB53C-2831-4EB3-B45B-F3C1B2380DD6}" srcId="{B2903512-AB25-4ED2-BD18-C9E4C50AFD2E}" destId="{9122D8BE-C591-4BC9-954B-751BB08CDB24}" srcOrd="3" destOrd="0" parTransId="{328E3DCB-8A24-4CF4-9638-9EDFEBDA384D}" sibTransId="{8CFBE36A-DB3D-466A-AB21-7E3B02B5964E}"/>
    <dgm:cxn modelId="{C77E9F41-8A8C-4C06-B06C-23F092E6A771}" type="presOf" srcId="{3E629BA9-4A80-4EC8-82DC-E071234F7329}" destId="{9B4EE186-B19D-47B6-99D1-CCB3E8D9C6BC}" srcOrd="0" destOrd="0" presId="urn:microsoft.com/office/officeart/2005/8/layout/cycle6"/>
    <dgm:cxn modelId="{A0E80E76-6288-45D4-8568-236CACF4BCF8}" type="presOf" srcId="{9122D8BE-C591-4BC9-954B-751BB08CDB24}" destId="{8B64A756-E293-428B-A466-6FCAD0361256}" srcOrd="0" destOrd="0" presId="urn:microsoft.com/office/officeart/2005/8/layout/cycle6"/>
    <dgm:cxn modelId="{9FCD2A80-7AAC-4098-8648-3D5D884FFF39}" type="presOf" srcId="{43216811-46F1-425A-BE7E-C934ED755548}" destId="{A46A53B7-4EFF-4FB0-838F-C351889B92DB}" srcOrd="0" destOrd="0" presId="urn:microsoft.com/office/officeart/2005/8/layout/cycle6"/>
    <dgm:cxn modelId="{1B526180-E1BA-4EC9-BF39-D0424B91C5BA}" srcId="{B2903512-AB25-4ED2-BD18-C9E4C50AFD2E}" destId="{11A94ED9-14E2-4FA8-832A-2DB9F9C7EFEC}" srcOrd="1" destOrd="0" parTransId="{4A2D6D72-EC35-4B2C-B83E-0033FE7111AF}" sibTransId="{3D6BA4B2-B617-40FA-AC14-61F029F5DBA2}"/>
    <dgm:cxn modelId="{5542BF93-1E1D-4EAB-A95A-79624151FA6A}" type="presOf" srcId="{AEA22005-156B-4E8B-AAFA-9BC82BD43EB5}" destId="{14CE1164-6E76-4A5D-A94A-82B2FD78B811}" srcOrd="0" destOrd="0" presId="urn:microsoft.com/office/officeart/2005/8/layout/cycle6"/>
    <dgm:cxn modelId="{2FEBCC98-C422-4350-9CF6-B08C635C17C3}" type="presOf" srcId="{A6FF3EB8-CE17-4E7B-BD9F-95F6164A30CB}" destId="{79D051E3-E705-4776-9904-723E67026B98}" srcOrd="0" destOrd="0" presId="urn:microsoft.com/office/officeart/2005/8/layout/cycle6"/>
    <dgm:cxn modelId="{CC8328A2-51E2-4424-A34E-4B2B68BE4479}" type="presOf" srcId="{8CFBE36A-DB3D-466A-AB21-7E3B02B5964E}" destId="{F083C49E-7982-4AA4-8E5A-45B042C9C2DD}" srcOrd="0" destOrd="0" presId="urn:microsoft.com/office/officeart/2005/8/layout/cycle6"/>
    <dgm:cxn modelId="{1A90D6A3-FB74-4F1A-824E-3FFC479AD46A}" type="presOf" srcId="{3D6BA4B2-B617-40FA-AC14-61F029F5DBA2}" destId="{F8FE7A59-326D-40C0-A9C5-05E30E1C3E9A}" srcOrd="0" destOrd="0" presId="urn:microsoft.com/office/officeart/2005/8/layout/cycle6"/>
    <dgm:cxn modelId="{3044E7A3-F21A-482B-8AC3-B625E2358A7B}" srcId="{B2903512-AB25-4ED2-BD18-C9E4C50AFD2E}" destId="{FD9C1F75-C39A-481C-9DD9-B49BF7507F75}" srcOrd="2" destOrd="0" parTransId="{A405275E-792C-4753-BBB8-3622ECA47641}" sibTransId="{43216811-46F1-425A-BE7E-C934ED755548}"/>
    <dgm:cxn modelId="{7477F2A7-8E62-4AD5-B398-CA6B56180E4D}" srcId="{B2903512-AB25-4ED2-BD18-C9E4C50AFD2E}" destId="{D5FC6622-97DE-46EC-B8B0-B17F90514A3E}" srcOrd="4" destOrd="0" parTransId="{E95EEA66-5FAE-4601-9DAB-D8C1FD74AA99}" sibTransId="{A6FF3EB8-CE17-4E7B-BD9F-95F6164A30CB}"/>
    <dgm:cxn modelId="{B83483A8-C812-4401-B364-68779558E2A7}" srcId="{B2903512-AB25-4ED2-BD18-C9E4C50AFD2E}" destId="{3E629BA9-4A80-4EC8-82DC-E071234F7329}" srcOrd="0" destOrd="0" parTransId="{11C8CF4E-F012-4E9F-A02B-39BA2F34298A}" sibTransId="{AEA22005-156B-4E8B-AAFA-9BC82BD43EB5}"/>
    <dgm:cxn modelId="{DC229EB3-3354-4CFE-A1AB-A87D2378BC17}" srcId="{B2903512-AB25-4ED2-BD18-C9E4C50AFD2E}" destId="{22C871C4-5EF3-4A6C-9F70-FA4C95F0B37E}" srcOrd="5" destOrd="0" parTransId="{6D6928C1-F789-4C02-92A5-A52349B3AC26}" sibTransId="{8B1207CB-F51C-46ED-82CA-AA9BF1979D9A}"/>
    <dgm:cxn modelId="{6E179AC0-9519-42B6-9FA0-29A5F32ABFC8}" type="presOf" srcId="{D5FC6622-97DE-46EC-B8B0-B17F90514A3E}" destId="{450EEA88-6FBB-4A5B-A38B-1F433934AE59}" srcOrd="0" destOrd="0" presId="urn:microsoft.com/office/officeart/2005/8/layout/cycle6"/>
    <dgm:cxn modelId="{B5C7C4C5-903F-4EB6-B70A-C93329593B5D}" type="presOf" srcId="{FD9C1F75-C39A-481C-9DD9-B49BF7507F75}" destId="{6636B448-9722-40B1-86E3-591E6EAC8AF2}" srcOrd="0" destOrd="0" presId="urn:microsoft.com/office/officeart/2005/8/layout/cycle6"/>
    <dgm:cxn modelId="{E80A64EE-33C4-4569-9745-6975ED8D84A3}" type="presOf" srcId="{8B1207CB-F51C-46ED-82CA-AA9BF1979D9A}" destId="{D3D0A5C8-A321-4132-8785-A53AD6F9FF75}" srcOrd="0" destOrd="0" presId="urn:microsoft.com/office/officeart/2005/8/layout/cycle6"/>
    <dgm:cxn modelId="{C2F01890-5FD9-4C89-8842-B3444F73D6FB}" type="presParOf" srcId="{0DDC9255-BA7E-4076-8D6C-15F73505CB8C}" destId="{9B4EE186-B19D-47B6-99D1-CCB3E8D9C6BC}" srcOrd="0" destOrd="0" presId="urn:microsoft.com/office/officeart/2005/8/layout/cycle6"/>
    <dgm:cxn modelId="{38E502C1-834F-4DBB-858F-F10418590B4C}" type="presParOf" srcId="{0DDC9255-BA7E-4076-8D6C-15F73505CB8C}" destId="{7AC692F2-A5EC-4852-8E9F-A7F4E6D14D39}" srcOrd="1" destOrd="0" presId="urn:microsoft.com/office/officeart/2005/8/layout/cycle6"/>
    <dgm:cxn modelId="{31E42817-DAE9-4853-B29A-752E26EE4F7E}" type="presParOf" srcId="{0DDC9255-BA7E-4076-8D6C-15F73505CB8C}" destId="{14CE1164-6E76-4A5D-A94A-82B2FD78B811}" srcOrd="2" destOrd="0" presId="urn:microsoft.com/office/officeart/2005/8/layout/cycle6"/>
    <dgm:cxn modelId="{8F2723AF-87FD-48C9-B2B0-F3417EA11277}" type="presParOf" srcId="{0DDC9255-BA7E-4076-8D6C-15F73505CB8C}" destId="{826C47B8-9994-496D-83F9-8CE3E58BF91A}" srcOrd="3" destOrd="0" presId="urn:microsoft.com/office/officeart/2005/8/layout/cycle6"/>
    <dgm:cxn modelId="{38238563-AF93-419F-9FEE-439E4C634FAC}" type="presParOf" srcId="{0DDC9255-BA7E-4076-8D6C-15F73505CB8C}" destId="{66E46350-49EF-44CF-9C5F-AB59A53F7BBA}" srcOrd="4" destOrd="0" presId="urn:microsoft.com/office/officeart/2005/8/layout/cycle6"/>
    <dgm:cxn modelId="{CB1CAE1A-5240-489B-9C1D-AE7264A6B1B5}" type="presParOf" srcId="{0DDC9255-BA7E-4076-8D6C-15F73505CB8C}" destId="{F8FE7A59-326D-40C0-A9C5-05E30E1C3E9A}" srcOrd="5" destOrd="0" presId="urn:microsoft.com/office/officeart/2005/8/layout/cycle6"/>
    <dgm:cxn modelId="{D4277497-3243-4558-9456-19EA3B3BB32A}" type="presParOf" srcId="{0DDC9255-BA7E-4076-8D6C-15F73505CB8C}" destId="{6636B448-9722-40B1-86E3-591E6EAC8AF2}" srcOrd="6" destOrd="0" presId="urn:microsoft.com/office/officeart/2005/8/layout/cycle6"/>
    <dgm:cxn modelId="{E26EC934-09EF-47C0-BC42-4FA7B2EED9E9}" type="presParOf" srcId="{0DDC9255-BA7E-4076-8D6C-15F73505CB8C}" destId="{92B1E1AB-BF69-4E39-A0DF-398E1FFA4449}" srcOrd="7" destOrd="0" presId="urn:microsoft.com/office/officeart/2005/8/layout/cycle6"/>
    <dgm:cxn modelId="{9A397C8D-FA76-4D3B-BDA6-8042CFC5FEC8}" type="presParOf" srcId="{0DDC9255-BA7E-4076-8D6C-15F73505CB8C}" destId="{A46A53B7-4EFF-4FB0-838F-C351889B92DB}" srcOrd="8" destOrd="0" presId="urn:microsoft.com/office/officeart/2005/8/layout/cycle6"/>
    <dgm:cxn modelId="{9E68586C-8E86-454C-AABF-F7B681F76CE3}" type="presParOf" srcId="{0DDC9255-BA7E-4076-8D6C-15F73505CB8C}" destId="{8B64A756-E293-428B-A466-6FCAD0361256}" srcOrd="9" destOrd="0" presId="urn:microsoft.com/office/officeart/2005/8/layout/cycle6"/>
    <dgm:cxn modelId="{31E6D7D8-0B51-495D-AA95-2D7761968A25}" type="presParOf" srcId="{0DDC9255-BA7E-4076-8D6C-15F73505CB8C}" destId="{F2F56478-08B3-4B83-9442-474C88A2E409}" srcOrd="10" destOrd="0" presId="urn:microsoft.com/office/officeart/2005/8/layout/cycle6"/>
    <dgm:cxn modelId="{A1AFDE68-CBEF-4873-ADDE-AF7937BF2C49}" type="presParOf" srcId="{0DDC9255-BA7E-4076-8D6C-15F73505CB8C}" destId="{F083C49E-7982-4AA4-8E5A-45B042C9C2DD}" srcOrd="11" destOrd="0" presId="urn:microsoft.com/office/officeart/2005/8/layout/cycle6"/>
    <dgm:cxn modelId="{05E8B987-20C8-477A-AA0F-CBD7300C665C}" type="presParOf" srcId="{0DDC9255-BA7E-4076-8D6C-15F73505CB8C}" destId="{450EEA88-6FBB-4A5B-A38B-1F433934AE59}" srcOrd="12" destOrd="0" presId="urn:microsoft.com/office/officeart/2005/8/layout/cycle6"/>
    <dgm:cxn modelId="{C9B8C6CC-3EDC-496C-A87B-B198F1EBB565}" type="presParOf" srcId="{0DDC9255-BA7E-4076-8D6C-15F73505CB8C}" destId="{8207A259-2191-4F32-8475-5B645EF217CC}" srcOrd="13" destOrd="0" presId="urn:microsoft.com/office/officeart/2005/8/layout/cycle6"/>
    <dgm:cxn modelId="{69BCFE4D-69DE-409E-BB06-675F5507CDD5}" type="presParOf" srcId="{0DDC9255-BA7E-4076-8D6C-15F73505CB8C}" destId="{79D051E3-E705-4776-9904-723E67026B98}" srcOrd="14" destOrd="0" presId="urn:microsoft.com/office/officeart/2005/8/layout/cycle6"/>
    <dgm:cxn modelId="{041A90CA-F77A-40E3-812B-E751E405D425}" type="presParOf" srcId="{0DDC9255-BA7E-4076-8D6C-15F73505CB8C}" destId="{F6C3AE7C-A943-4099-9C8E-7E5D91E4CF1E}" srcOrd="15" destOrd="0" presId="urn:microsoft.com/office/officeart/2005/8/layout/cycle6"/>
    <dgm:cxn modelId="{D1DCE765-669D-4837-A7C9-90CA2085C5F1}" type="presParOf" srcId="{0DDC9255-BA7E-4076-8D6C-15F73505CB8C}" destId="{BD330B81-4A4A-4E5F-BC15-4D19C7B8E6AD}" srcOrd="16" destOrd="0" presId="urn:microsoft.com/office/officeart/2005/8/layout/cycle6"/>
    <dgm:cxn modelId="{F49CE592-200D-4DBA-AD6F-BD1507569F4A}" type="presParOf" srcId="{0DDC9255-BA7E-4076-8D6C-15F73505CB8C}" destId="{D3D0A5C8-A321-4132-8785-A53AD6F9FF75}" srcOrd="17" destOrd="0" presId="urn:microsoft.com/office/officeart/2005/8/layout/cycle6"/>
  </dgm:cxnLst>
  <dgm:bg>
    <a:effectLst>
      <a:outerShdw blurRad="76200" dir="13500000" sy="23000" kx="1200000" algn="br" rotWithShape="0">
        <a:prstClr val="black">
          <a:alpha val="20000"/>
        </a:prstClr>
      </a:outerShdw>
    </a:effectLst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EAE60ED-3934-40AC-B2CE-9A398032F0D3}" type="doc">
      <dgm:prSet loTypeId="urn:microsoft.com/office/officeart/2009/layout/ReverseList" loCatId="relationship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B4B46F4A-E934-4394-A8A9-B3B0E804EE75}">
      <dgm:prSet phldrT="[Text]" custT="1"/>
      <dgm:spPr/>
      <dgm:t>
        <a:bodyPr/>
        <a:lstStyle/>
        <a:p>
          <a:pPr algn="ctr">
            <a:lnSpc>
              <a:spcPct val="90000"/>
            </a:lnSpc>
          </a:pPr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Primary</a:t>
          </a:r>
        </a:p>
        <a:p>
          <a:pPr algn="ctr">
            <a:lnSpc>
              <a:spcPct val="100000"/>
            </a:lnSpc>
          </a:pPr>
          <a:r>
            <a:rPr lang="en-US" sz="2400" b="0" dirty="0">
              <a:latin typeface="Times New Roman" panose="02020603050405020304" pitchFamily="18" charset="0"/>
              <a:cs typeface="Times New Roman" panose="02020603050405020304" pitchFamily="18" charset="0"/>
            </a:rPr>
            <a:t>Surveys from customers. Students of Universities.</a:t>
          </a:r>
        </a:p>
        <a:p>
          <a:pPr algn="ctr">
            <a:lnSpc>
              <a:spcPct val="100000"/>
            </a:lnSpc>
          </a:pPr>
          <a:r>
            <a:rPr lang="en-US" sz="2400" b="0" dirty="0">
              <a:latin typeface="Times New Roman" panose="02020603050405020304" pitchFamily="18" charset="0"/>
              <a:cs typeface="Times New Roman" panose="02020603050405020304" pitchFamily="18" charset="0"/>
            </a:rPr>
            <a:t>People seeking for unique tastes in coffee. </a:t>
          </a:r>
        </a:p>
      </dgm:t>
    </dgm:pt>
    <dgm:pt modelId="{E9F93CAD-6FD5-47B4-BB60-4FD429A6E983}" type="parTrans" cxnId="{9D83FA68-9B55-4E66-A1F3-14E5ADC086CC}">
      <dgm:prSet/>
      <dgm:spPr/>
      <dgm:t>
        <a:bodyPr/>
        <a:lstStyle/>
        <a:p>
          <a:endParaRPr lang="en-US"/>
        </a:p>
      </dgm:t>
    </dgm:pt>
    <dgm:pt modelId="{5CD8D50F-F9CF-4652-8022-7B1A74CCE8B0}" type="sibTrans" cxnId="{9D83FA68-9B55-4E66-A1F3-14E5ADC086CC}">
      <dgm:prSet/>
      <dgm:spPr/>
      <dgm:t>
        <a:bodyPr/>
        <a:lstStyle/>
        <a:p>
          <a:endParaRPr lang="en-US"/>
        </a:p>
      </dgm:t>
    </dgm:pt>
    <dgm:pt modelId="{117203A8-251A-446F-8490-790984AC667D}">
      <dgm:prSet phldrT="[Text]" custT="1"/>
      <dgm:spPr/>
      <dgm:t>
        <a:bodyPr/>
        <a:lstStyle/>
        <a:p>
          <a:pPr algn="ctr">
            <a:lnSpc>
              <a:spcPct val="90000"/>
            </a:lnSpc>
          </a:pPr>
          <a:r>
            <a:rPr lang="en-US" sz="4000" b="1" dirty="0">
              <a:latin typeface="Times New Roman" panose="02020603050405020304" pitchFamily="18" charset="0"/>
              <a:cs typeface="Times New Roman" panose="02020603050405020304" pitchFamily="18" charset="0"/>
            </a:rPr>
            <a:t>Secondary</a:t>
          </a:r>
          <a:endParaRPr lang="en-US" sz="2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ctr">
            <a:lnSpc>
              <a:spcPct val="100000"/>
            </a:lnSpc>
          </a:pPr>
          <a:r>
            <a:rPr lang="en-US" sz="2400" b="0" dirty="0">
              <a:latin typeface="Times New Roman" panose="02020603050405020304" pitchFamily="18" charset="0"/>
              <a:cs typeface="Times New Roman" panose="02020603050405020304" pitchFamily="18" charset="0"/>
            </a:rPr>
            <a:t>UK coffee market: gains 1,101,303 GPP in 2024 (Statista, 2025).
Annual growth is 7% in 2023 (Mintel, 2024).
Student population is 100,000+ (</a:t>
          </a:r>
          <a:r>
            <a:rPr lang="en-US" sz="2400" b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Chieng</a:t>
          </a:r>
          <a:r>
            <a:rPr lang="en-US" sz="2400" b="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2022)
Higher demand for unique coffees.</a:t>
          </a:r>
        </a:p>
      </dgm:t>
    </dgm:pt>
    <dgm:pt modelId="{3F12BAC6-762D-4B26-B708-7605281917A1}" type="parTrans" cxnId="{7C4F9F2C-2CC7-41B8-96D8-FD0E4194F995}">
      <dgm:prSet/>
      <dgm:spPr/>
      <dgm:t>
        <a:bodyPr/>
        <a:lstStyle/>
        <a:p>
          <a:endParaRPr lang="en-US"/>
        </a:p>
      </dgm:t>
    </dgm:pt>
    <dgm:pt modelId="{AE50BFA4-E3E3-4784-86C0-952F9EE19AE6}" type="sibTrans" cxnId="{7C4F9F2C-2CC7-41B8-96D8-FD0E4194F995}">
      <dgm:prSet/>
      <dgm:spPr/>
      <dgm:t>
        <a:bodyPr/>
        <a:lstStyle/>
        <a:p>
          <a:endParaRPr lang="en-US"/>
        </a:p>
      </dgm:t>
    </dgm:pt>
    <dgm:pt modelId="{B60A2719-7D31-45E6-A1DE-DF287DB82F13}">
      <dgm:prSet/>
      <dgm:spPr/>
      <dgm:t>
        <a:bodyPr/>
        <a:lstStyle/>
        <a:p>
          <a:endParaRPr lang="en-GB"/>
        </a:p>
      </dgm:t>
    </dgm:pt>
    <dgm:pt modelId="{D7B055F5-1497-4B3E-8DCB-FCBB0A2731DC}" type="parTrans" cxnId="{DE9F4C97-D7F3-48C7-885E-2320BDCA3BD8}">
      <dgm:prSet/>
      <dgm:spPr/>
      <dgm:t>
        <a:bodyPr/>
        <a:lstStyle/>
        <a:p>
          <a:endParaRPr lang="en-US"/>
        </a:p>
      </dgm:t>
    </dgm:pt>
    <dgm:pt modelId="{4F54C2E6-4A75-4EF4-888C-FA1DCAB9F963}" type="sibTrans" cxnId="{DE9F4C97-D7F3-48C7-885E-2320BDCA3BD8}">
      <dgm:prSet/>
      <dgm:spPr/>
      <dgm:t>
        <a:bodyPr/>
        <a:lstStyle/>
        <a:p>
          <a:endParaRPr lang="en-US"/>
        </a:p>
      </dgm:t>
    </dgm:pt>
    <dgm:pt modelId="{474685C0-ACEE-4710-BA7D-54F08321E66C}" type="pres">
      <dgm:prSet presAssocID="{BEAE60ED-3934-40AC-B2CE-9A398032F0D3}" presName="Name0" presStyleCnt="0">
        <dgm:presLayoutVars>
          <dgm:chMax val="2"/>
          <dgm:chPref val="2"/>
          <dgm:animLvl val="lvl"/>
        </dgm:presLayoutVars>
      </dgm:prSet>
      <dgm:spPr/>
    </dgm:pt>
    <dgm:pt modelId="{ABA00778-D97E-4772-B7F5-1C7E0D0549C8}" type="pres">
      <dgm:prSet presAssocID="{BEAE60ED-3934-40AC-B2CE-9A398032F0D3}" presName="LeftText" presStyleLbl="revTx" presStyleIdx="0" presStyleCnt="0">
        <dgm:presLayoutVars>
          <dgm:bulletEnabled val="1"/>
        </dgm:presLayoutVars>
      </dgm:prSet>
      <dgm:spPr/>
    </dgm:pt>
    <dgm:pt modelId="{6D850869-4607-46A3-B44A-7BA011F61A95}" type="pres">
      <dgm:prSet presAssocID="{BEAE60ED-3934-40AC-B2CE-9A398032F0D3}" presName="LeftNode" presStyleLbl="bgImgPlace1" presStyleIdx="0" presStyleCnt="2" custScaleX="131203">
        <dgm:presLayoutVars>
          <dgm:chMax val="2"/>
          <dgm:chPref val="2"/>
        </dgm:presLayoutVars>
      </dgm:prSet>
      <dgm:spPr/>
    </dgm:pt>
    <dgm:pt modelId="{7AEE205A-B3BF-4CB9-8C26-B2F5DABA4E34}" type="pres">
      <dgm:prSet presAssocID="{BEAE60ED-3934-40AC-B2CE-9A398032F0D3}" presName="RightText" presStyleLbl="revTx" presStyleIdx="0" presStyleCnt="0">
        <dgm:presLayoutVars>
          <dgm:bulletEnabled val="1"/>
        </dgm:presLayoutVars>
      </dgm:prSet>
      <dgm:spPr/>
    </dgm:pt>
    <dgm:pt modelId="{9B636E9B-5ABF-4BA0-B5F9-FFBF31DAE418}" type="pres">
      <dgm:prSet presAssocID="{BEAE60ED-3934-40AC-B2CE-9A398032F0D3}" presName="RightNode" presStyleLbl="bgImgPlace1" presStyleIdx="1" presStyleCnt="2" custScaleX="137134" custLinFactNeighborX="21866" custLinFactNeighborY="-289">
        <dgm:presLayoutVars>
          <dgm:chMax val="0"/>
          <dgm:chPref val="0"/>
        </dgm:presLayoutVars>
      </dgm:prSet>
      <dgm:spPr/>
    </dgm:pt>
    <dgm:pt modelId="{44EB7A2B-086A-410B-A6A0-051D757F885B}" type="pres">
      <dgm:prSet presAssocID="{BEAE60ED-3934-40AC-B2CE-9A398032F0D3}" presName="TopArrow" presStyleLbl="node1" presStyleIdx="0" presStyleCnt="2"/>
      <dgm:spPr/>
    </dgm:pt>
    <dgm:pt modelId="{57E6E552-E2D2-4DBC-8BA3-7A52F82966BC}" type="pres">
      <dgm:prSet presAssocID="{BEAE60ED-3934-40AC-B2CE-9A398032F0D3}" presName="BottomArrow" presStyleLbl="node1" presStyleIdx="1" presStyleCnt="2"/>
      <dgm:spPr/>
    </dgm:pt>
  </dgm:ptLst>
  <dgm:cxnLst>
    <dgm:cxn modelId="{7C4F9F2C-2CC7-41B8-96D8-FD0E4194F995}" srcId="{BEAE60ED-3934-40AC-B2CE-9A398032F0D3}" destId="{117203A8-251A-446F-8490-790984AC667D}" srcOrd="1" destOrd="0" parTransId="{3F12BAC6-762D-4B26-B708-7605281917A1}" sibTransId="{AE50BFA4-E3E3-4784-86C0-952F9EE19AE6}"/>
    <dgm:cxn modelId="{59E55148-2183-4331-951B-B177622BD52A}" type="presOf" srcId="{117203A8-251A-446F-8490-790984AC667D}" destId="{7AEE205A-B3BF-4CB9-8C26-B2F5DABA4E34}" srcOrd="0" destOrd="0" presId="urn:microsoft.com/office/officeart/2009/layout/ReverseList"/>
    <dgm:cxn modelId="{9D83FA68-9B55-4E66-A1F3-14E5ADC086CC}" srcId="{BEAE60ED-3934-40AC-B2CE-9A398032F0D3}" destId="{B4B46F4A-E934-4394-A8A9-B3B0E804EE75}" srcOrd="0" destOrd="0" parTransId="{E9F93CAD-6FD5-47B4-BB60-4FD429A6E983}" sibTransId="{5CD8D50F-F9CF-4652-8022-7B1A74CCE8B0}"/>
    <dgm:cxn modelId="{318BCB86-63B5-4750-9F10-483BC57B32B3}" type="presOf" srcId="{B4B46F4A-E934-4394-A8A9-B3B0E804EE75}" destId="{6D850869-4607-46A3-B44A-7BA011F61A95}" srcOrd="1" destOrd="0" presId="urn:microsoft.com/office/officeart/2009/layout/ReverseList"/>
    <dgm:cxn modelId="{3DA43D8B-9366-431A-828A-0FEA5BEC11BA}" type="presOf" srcId="{117203A8-251A-446F-8490-790984AC667D}" destId="{9B636E9B-5ABF-4BA0-B5F9-FFBF31DAE418}" srcOrd="1" destOrd="0" presId="urn:microsoft.com/office/officeart/2009/layout/ReverseList"/>
    <dgm:cxn modelId="{DE9F4C97-D7F3-48C7-885E-2320BDCA3BD8}" srcId="{BEAE60ED-3934-40AC-B2CE-9A398032F0D3}" destId="{B60A2719-7D31-45E6-A1DE-DF287DB82F13}" srcOrd="2" destOrd="0" parTransId="{D7B055F5-1497-4B3E-8DCB-FCBB0A2731DC}" sibTransId="{4F54C2E6-4A75-4EF4-888C-FA1DCAB9F963}"/>
    <dgm:cxn modelId="{9D3BDEA4-5DAE-44F1-809D-8A7B03B89CA2}" type="presOf" srcId="{BEAE60ED-3934-40AC-B2CE-9A398032F0D3}" destId="{474685C0-ACEE-4710-BA7D-54F08321E66C}" srcOrd="0" destOrd="0" presId="urn:microsoft.com/office/officeart/2009/layout/ReverseList"/>
    <dgm:cxn modelId="{790CFFEC-9BB4-470F-9299-036986846AD5}" type="presOf" srcId="{B4B46F4A-E934-4394-A8A9-B3B0E804EE75}" destId="{ABA00778-D97E-4772-B7F5-1C7E0D0549C8}" srcOrd="0" destOrd="0" presId="urn:microsoft.com/office/officeart/2009/layout/ReverseList"/>
    <dgm:cxn modelId="{A1BCD1D0-F395-4B2E-85DA-244F4DD14DE7}" type="presParOf" srcId="{474685C0-ACEE-4710-BA7D-54F08321E66C}" destId="{ABA00778-D97E-4772-B7F5-1C7E0D0549C8}" srcOrd="0" destOrd="0" presId="urn:microsoft.com/office/officeart/2009/layout/ReverseList"/>
    <dgm:cxn modelId="{B261F41E-7D18-4D36-893A-CA6970F15C86}" type="presParOf" srcId="{474685C0-ACEE-4710-BA7D-54F08321E66C}" destId="{6D850869-4607-46A3-B44A-7BA011F61A95}" srcOrd="1" destOrd="0" presId="urn:microsoft.com/office/officeart/2009/layout/ReverseList"/>
    <dgm:cxn modelId="{80F3C52A-F215-443C-96C9-D04AFB6E2BB2}" type="presParOf" srcId="{474685C0-ACEE-4710-BA7D-54F08321E66C}" destId="{7AEE205A-B3BF-4CB9-8C26-B2F5DABA4E34}" srcOrd="2" destOrd="0" presId="urn:microsoft.com/office/officeart/2009/layout/ReverseList"/>
    <dgm:cxn modelId="{FD38DF90-EB08-42D7-8911-99B5502C005A}" type="presParOf" srcId="{474685C0-ACEE-4710-BA7D-54F08321E66C}" destId="{9B636E9B-5ABF-4BA0-B5F9-FFBF31DAE418}" srcOrd="3" destOrd="0" presId="urn:microsoft.com/office/officeart/2009/layout/ReverseList"/>
    <dgm:cxn modelId="{728006C8-007C-4100-8B47-D5E0DFF7746D}" type="presParOf" srcId="{474685C0-ACEE-4710-BA7D-54F08321E66C}" destId="{44EB7A2B-086A-410B-A6A0-051D757F885B}" srcOrd="4" destOrd="0" presId="urn:microsoft.com/office/officeart/2009/layout/ReverseList"/>
    <dgm:cxn modelId="{61BF0966-B508-4FBA-BCA8-6D478B6646C9}" type="presParOf" srcId="{474685C0-ACEE-4710-BA7D-54F08321E66C}" destId="{57E6E552-E2D2-4DBC-8BA3-7A52F82966BC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50869-4607-46A3-B44A-7BA011F61A95}">
      <dsp:nvSpPr>
        <dsp:cNvPr id="0" name=""/>
        <dsp:cNvSpPr/>
      </dsp:nvSpPr>
      <dsp:spPr>
        <a:xfrm rot="16200000">
          <a:off x="1814088" y="2467741"/>
          <a:ext cx="5225491" cy="3193328"/>
        </a:xfrm>
        <a:prstGeom prst="round2SameRect">
          <a:avLst>
            <a:gd name="adj1" fmla="val 16670"/>
            <a:gd name="adj2" fmla="val 0"/>
          </a:avLst>
        </a:prstGeom>
        <a:gradFill rotWithShape="0">
          <a:gsLst>
            <a:gs pos="0">
              <a:schemeClr val="accent2">
                <a:tint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0" tIns="254000" rIns="228600" bIns="2540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Mission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Producing high-quality and affordable products with comfort. </a:t>
          </a:r>
        </a:p>
      </dsp:txBody>
      <dsp:txXfrm rot="5400000">
        <a:off x="2986083" y="1607572"/>
        <a:ext cx="3037415" cy="4913665"/>
      </dsp:txXfrm>
    </dsp:sp>
    <dsp:sp modelId="{9B636E9B-5ABF-4BA0-B5F9-FFBF31DAE418}">
      <dsp:nvSpPr>
        <dsp:cNvPr id="0" name=""/>
        <dsp:cNvSpPr/>
      </dsp:nvSpPr>
      <dsp:spPr>
        <a:xfrm rot="5400000">
          <a:off x="5152420" y="2467741"/>
          <a:ext cx="5225491" cy="3193328"/>
        </a:xfrm>
        <a:prstGeom prst="round2SameRect">
          <a:avLst>
            <a:gd name="adj1" fmla="val 16670"/>
            <a:gd name="adj2" fmla="val 0"/>
          </a:avLst>
        </a:prstGeom>
        <a:gradFill rotWithShape="0">
          <a:gsLst>
            <a:gs pos="0">
              <a:schemeClr val="accent2">
                <a:tint val="50000"/>
                <a:hueOff val="979"/>
                <a:satOff val="591"/>
                <a:lumOff val="-2114"/>
                <a:alphaOff val="0"/>
                <a:shade val="51000"/>
                <a:satMod val="130000"/>
              </a:schemeClr>
            </a:gs>
            <a:gs pos="80000">
              <a:schemeClr val="accent2">
                <a:tint val="50000"/>
                <a:hueOff val="979"/>
                <a:satOff val="591"/>
                <a:lumOff val="-2114"/>
                <a:alphaOff val="0"/>
                <a:shade val="93000"/>
                <a:satMod val="130000"/>
              </a:schemeClr>
            </a:gs>
            <a:gs pos="100000">
              <a:schemeClr val="accent2">
                <a:tint val="50000"/>
                <a:hueOff val="979"/>
                <a:satOff val="591"/>
                <a:lumOff val="-21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0" tIns="254000" rIns="152400" bIns="2540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Aim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To become leading student cafe in Manchester.</a:t>
          </a:r>
        </a:p>
      </dsp:txBody>
      <dsp:txXfrm rot="-5400000">
        <a:off x="6168502" y="1607573"/>
        <a:ext cx="3037415" cy="4913665"/>
      </dsp:txXfrm>
    </dsp:sp>
    <dsp:sp modelId="{44EB7A2B-086A-410B-A6A0-051D757F885B}">
      <dsp:nvSpPr>
        <dsp:cNvPr id="0" name=""/>
        <dsp:cNvSpPr/>
      </dsp:nvSpPr>
      <dsp:spPr>
        <a:xfrm>
          <a:off x="4426507" y="0"/>
          <a:ext cx="3338331" cy="3338169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E6E552-E2D2-4DBC-8BA3-7A52F82966BC}">
      <dsp:nvSpPr>
        <dsp:cNvPr id="0" name=""/>
        <dsp:cNvSpPr/>
      </dsp:nvSpPr>
      <dsp:spPr>
        <a:xfrm rot="10800000">
          <a:off x="4426507" y="4789830"/>
          <a:ext cx="3338331" cy="3338169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gradFill rotWithShape="0">
          <a:gsLst>
            <a:gs pos="0">
              <a:schemeClr val="accent2">
                <a:shade val="50000"/>
                <a:hueOff val="-41484"/>
                <a:satOff val="-8409"/>
                <a:lumOff val="46251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41484"/>
                <a:satOff val="-8409"/>
                <a:lumOff val="46251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41484"/>
                <a:satOff val="-8409"/>
                <a:lumOff val="462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635E89-12EA-44C1-9C83-0679275C6A85}">
      <dsp:nvSpPr>
        <dsp:cNvPr id="0" name=""/>
        <dsp:cNvSpPr/>
      </dsp:nvSpPr>
      <dsp:spPr>
        <a:xfrm>
          <a:off x="4989330" y="0"/>
          <a:ext cx="3064756" cy="3065068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4D1D1A-6660-4DFC-80B4-2882F357908B}">
      <dsp:nvSpPr>
        <dsp:cNvPr id="0" name=""/>
        <dsp:cNvSpPr/>
      </dsp:nvSpPr>
      <dsp:spPr>
        <a:xfrm>
          <a:off x="5665979" y="1109471"/>
          <a:ext cx="1710307" cy="855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Achieve a consistent footfall of 75–100 customers per day within the first 12 months</a:t>
          </a:r>
          <a:endParaRPr lang="en-GB" sz="1300" kern="1200" dirty="0"/>
        </a:p>
      </dsp:txBody>
      <dsp:txXfrm>
        <a:off x="5665979" y="1109471"/>
        <a:ext cx="1710307" cy="855065"/>
      </dsp:txXfrm>
    </dsp:sp>
    <dsp:sp modelId="{B7204E9C-D739-45FC-8353-72C2602A8021}">
      <dsp:nvSpPr>
        <dsp:cNvPr id="0" name=""/>
        <dsp:cNvSpPr/>
      </dsp:nvSpPr>
      <dsp:spPr>
        <a:xfrm>
          <a:off x="4137912" y="1761337"/>
          <a:ext cx="3064756" cy="3065068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gradFill rotWithShape="0">
          <a:gsLst>
            <a:gs pos="0">
              <a:schemeClr val="accent2">
                <a:shade val="50000"/>
                <a:hueOff val="-20742"/>
                <a:satOff val="-4204"/>
                <a:lumOff val="23125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20742"/>
                <a:satOff val="-4204"/>
                <a:lumOff val="23125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20742"/>
                <a:satOff val="-4204"/>
                <a:lumOff val="231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C3D5C2-1F37-4BA6-A28F-BC63618F3E5B}">
      <dsp:nvSpPr>
        <dsp:cNvPr id="0" name=""/>
        <dsp:cNvSpPr/>
      </dsp:nvSpPr>
      <dsp:spPr>
        <a:xfrm>
          <a:off x="4811113" y="2874060"/>
          <a:ext cx="1710307" cy="855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Estimation of £10,000 monthly revenue</a:t>
          </a:r>
          <a:endParaRPr lang="en-GB" sz="1300" kern="1200" dirty="0"/>
        </a:p>
      </dsp:txBody>
      <dsp:txXfrm>
        <a:off x="4811113" y="2874060"/>
        <a:ext cx="1710307" cy="855065"/>
      </dsp:txXfrm>
    </dsp:sp>
    <dsp:sp modelId="{EB9BE4BB-1927-4674-B5B6-81710CD541CD}">
      <dsp:nvSpPr>
        <dsp:cNvPr id="0" name=""/>
        <dsp:cNvSpPr/>
      </dsp:nvSpPr>
      <dsp:spPr>
        <a:xfrm>
          <a:off x="4989330" y="3529177"/>
          <a:ext cx="3064756" cy="3065068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gradFill rotWithShape="0">
          <a:gsLst>
            <a:gs pos="0">
              <a:schemeClr val="accent2">
                <a:shade val="50000"/>
                <a:hueOff val="-41484"/>
                <a:satOff val="-8409"/>
                <a:lumOff val="46251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41484"/>
                <a:satOff val="-8409"/>
                <a:lumOff val="46251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41484"/>
                <a:satOff val="-8409"/>
                <a:lumOff val="462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77492D-AA75-4FD5-932F-9AF015E42219}">
      <dsp:nvSpPr>
        <dsp:cNvPr id="0" name=""/>
        <dsp:cNvSpPr/>
      </dsp:nvSpPr>
      <dsp:spPr>
        <a:xfrm>
          <a:off x="5665979" y="4638649"/>
          <a:ext cx="1710307" cy="855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Achieve 4.5-4.8 in Google rating</a:t>
          </a:r>
          <a:endParaRPr lang="en-GB" sz="1300" kern="1200" dirty="0"/>
        </a:p>
      </dsp:txBody>
      <dsp:txXfrm>
        <a:off x="5665979" y="4638649"/>
        <a:ext cx="1710307" cy="855065"/>
      </dsp:txXfrm>
    </dsp:sp>
    <dsp:sp modelId="{9998E1A3-AF86-4D0B-BA4E-219ACC932213}">
      <dsp:nvSpPr>
        <dsp:cNvPr id="0" name=""/>
        <dsp:cNvSpPr/>
      </dsp:nvSpPr>
      <dsp:spPr>
        <a:xfrm>
          <a:off x="4356372" y="5493715"/>
          <a:ext cx="2633011" cy="2634284"/>
        </a:xfrm>
        <a:prstGeom prst="blockArc">
          <a:avLst>
            <a:gd name="adj1" fmla="val 0"/>
            <a:gd name="adj2" fmla="val 18900000"/>
            <a:gd name="adj3" fmla="val 12740"/>
          </a:avLst>
        </a:prstGeom>
        <a:gradFill rotWithShape="0">
          <a:gsLst>
            <a:gs pos="0">
              <a:schemeClr val="accent2">
                <a:shade val="50000"/>
                <a:hueOff val="-20742"/>
                <a:satOff val="-4204"/>
                <a:lumOff val="23125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20742"/>
                <a:satOff val="-4204"/>
                <a:lumOff val="23125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20742"/>
                <a:satOff val="-4204"/>
                <a:lumOff val="231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CED669-75D5-4485-800E-A4B18D1127FA}">
      <dsp:nvSpPr>
        <dsp:cNvPr id="0" name=""/>
        <dsp:cNvSpPr/>
      </dsp:nvSpPr>
      <dsp:spPr>
        <a:xfrm>
          <a:off x="4811113" y="6403238"/>
          <a:ext cx="1710307" cy="855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Must be 5k Instagram followers in 6 months</a:t>
          </a:r>
          <a:endParaRPr lang="en-GB" sz="1300" kern="1200" dirty="0"/>
        </a:p>
      </dsp:txBody>
      <dsp:txXfrm>
        <a:off x="4811113" y="6403238"/>
        <a:ext cx="1710307" cy="8550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DD7DBF-CC32-4F91-AD90-AC491D27C6ED}">
      <dsp:nvSpPr>
        <dsp:cNvPr id="0" name=""/>
        <dsp:cNvSpPr/>
      </dsp:nvSpPr>
      <dsp:spPr>
        <a:xfrm>
          <a:off x="5450085" y="740310"/>
          <a:ext cx="2768203" cy="1846391"/>
        </a:xfrm>
        <a:prstGeom prst="rect">
          <a:avLst/>
        </a:prstGeom>
        <a:solidFill>
          <a:schemeClr val="accent2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Affordable quality</a:t>
          </a:r>
          <a:endParaRPr lang="en-GB" sz="3200" kern="1200" dirty="0"/>
        </a:p>
      </dsp:txBody>
      <dsp:txXfrm>
        <a:off x="5892998" y="740310"/>
        <a:ext cx="2325290" cy="1846391"/>
      </dsp:txXfrm>
    </dsp:sp>
    <dsp:sp modelId="{23BB7073-A262-46BC-BE8C-430121B7BF1E}">
      <dsp:nvSpPr>
        <dsp:cNvPr id="0" name=""/>
        <dsp:cNvSpPr/>
      </dsp:nvSpPr>
      <dsp:spPr>
        <a:xfrm>
          <a:off x="5450085" y="2586702"/>
          <a:ext cx="2768203" cy="1846391"/>
        </a:xfrm>
        <a:prstGeom prst="rect">
          <a:avLst/>
        </a:prstGeom>
        <a:solidFill>
          <a:schemeClr val="accent2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Study-friendly area.</a:t>
          </a:r>
          <a:endParaRPr lang="en-GB" sz="3200" kern="1200" dirty="0"/>
        </a:p>
      </dsp:txBody>
      <dsp:txXfrm>
        <a:off x="5892998" y="2586702"/>
        <a:ext cx="2325290" cy="1846391"/>
      </dsp:txXfrm>
    </dsp:sp>
    <dsp:sp modelId="{F60FD18F-57D0-4B34-9BFF-7137DC820F7A}">
      <dsp:nvSpPr>
        <dsp:cNvPr id="0" name=""/>
        <dsp:cNvSpPr/>
      </dsp:nvSpPr>
      <dsp:spPr>
        <a:xfrm>
          <a:off x="5450085" y="4433093"/>
          <a:ext cx="2768203" cy="1846391"/>
        </a:xfrm>
        <a:prstGeom prst="rect">
          <a:avLst/>
        </a:prstGeom>
        <a:solidFill>
          <a:schemeClr val="accent2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Free WiFi </a:t>
          </a:r>
          <a:endParaRPr lang="en-GB" sz="3200" kern="1200" dirty="0"/>
        </a:p>
      </dsp:txBody>
      <dsp:txXfrm>
        <a:off x="5892998" y="4433093"/>
        <a:ext cx="2325290" cy="1846391"/>
      </dsp:txXfrm>
    </dsp:sp>
    <dsp:sp modelId="{0D5B6B6B-1E41-45BC-81AD-DF80F9B27CDF}">
      <dsp:nvSpPr>
        <dsp:cNvPr id="0" name=""/>
        <dsp:cNvSpPr/>
      </dsp:nvSpPr>
      <dsp:spPr>
        <a:xfrm>
          <a:off x="5450085" y="6279485"/>
          <a:ext cx="2768203" cy="1846391"/>
        </a:xfrm>
        <a:prstGeom prst="rect">
          <a:avLst/>
        </a:prstGeom>
        <a:solidFill>
          <a:schemeClr val="accent2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Signature house blend</a:t>
          </a:r>
          <a:endParaRPr lang="en-GB" sz="3200" kern="1200" dirty="0"/>
        </a:p>
      </dsp:txBody>
      <dsp:txXfrm>
        <a:off x="5892998" y="6279485"/>
        <a:ext cx="2325290" cy="1846391"/>
      </dsp:txXfrm>
    </dsp:sp>
    <dsp:sp modelId="{1B8E5506-8D5D-4766-B965-E81ADB7E29EE}">
      <dsp:nvSpPr>
        <dsp:cNvPr id="0" name=""/>
        <dsp:cNvSpPr/>
      </dsp:nvSpPr>
      <dsp:spPr>
        <a:xfrm>
          <a:off x="3973710" y="2123"/>
          <a:ext cx="1845468" cy="1845468"/>
        </a:xfrm>
        <a:prstGeom prst="ellips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 dirty="0"/>
            <a:t>USP</a:t>
          </a:r>
        </a:p>
      </dsp:txBody>
      <dsp:txXfrm>
        <a:off x="4243973" y="272386"/>
        <a:ext cx="1304942" cy="13049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56410B-1BB2-4E5E-98F5-BAAFCD855211}">
      <dsp:nvSpPr>
        <dsp:cNvPr id="0" name=""/>
        <dsp:cNvSpPr/>
      </dsp:nvSpPr>
      <dsp:spPr>
        <a:xfrm>
          <a:off x="0" y="1824653"/>
          <a:ext cx="9502695" cy="730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519F263-37BC-43CB-859E-3D70880BBFAD}">
      <dsp:nvSpPr>
        <dsp:cNvPr id="0" name=""/>
        <dsp:cNvSpPr/>
      </dsp:nvSpPr>
      <dsp:spPr>
        <a:xfrm>
          <a:off x="475134" y="1396613"/>
          <a:ext cx="6651886" cy="8560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25" tIns="0" rIns="251425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Private Limited Company (Ltd). </a:t>
          </a:r>
          <a:endParaRPr lang="en-US" sz="2900" kern="1200" dirty="0"/>
        </a:p>
      </dsp:txBody>
      <dsp:txXfrm>
        <a:off x="516924" y="1438403"/>
        <a:ext cx="6568306" cy="772500"/>
      </dsp:txXfrm>
    </dsp:sp>
    <dsp:sp modelId="{7D611BD6-82F8-4CA1-A038-9E38D35B3466}">
      <dsp:nvSpPr>
        <dsp:cNvPr id="0" name=""/>
        <dsp:cNvSpPr/>
      </dsp:nvSpPr>
      <dsp:spPr>
        <a:xfrm>
          <a:off x="0" y="3140093"/>
          <a:ext cx="9502695" cy="730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94BA4B5-6D9E-4568-BC8A-8784A5831822}">
      <dsp:nvSpPr>
        <dsp:cNvPr id="0" name=""/>
        <dsp:cNvSpPr/>
      </dsp:nvSpPr>
      <dsp:spPr>
        <a:xfrm>
          <a:off x="475134" y="2712053"/>
          <a:ext cx="6651886" cy="8560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25" tIns="0" rIns="251425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Protection of personal financial liability.</a:t>
          </a:r>
          <a:endParaRPr lang="en-US" sz="2900" kern="1200" dirty="0"/>
        </a:p>
      </dsp:txBody>
      <dsp:txXfrm>
        <a:off x="516924" y="2753843"/>
        <a:ext cx="6568306" cy="772500"/>
      </dsp:txXfrm>
    </dsp:sp>
    <dsp:sp modelId="{7AB8873C-5359-4CD6-975B-03410590A028}">
      <dsp:nvSpPr>
        <dsp:cNvPr id="0" name=""/>
        <dsp:cNvSpPr/>
      </dsp:nvSpPr>
      <dsp:spPr>
        <a:xfrm>
          <a:off x="0" y="4455533"/>
          <a:ext cx="9502695" cy="730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768298-57B2-40B6-9F6E-9C83D6964AE4}">
      <dsp:nvSpPr>
        <dsp:cNvPr id="0" name=""/>
        <dsp:cNvSpPr/>
      </dsp:nvSpPr>
      <dsp:spPr>
        <a:xfrm>
          <a:off x="475134" y="4027493"/>
          <a:ext cx="6651886" cy="8560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1425" tIns="0" rIns="251425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Highly competitive facilities. </a:t>
          </a:r>
          <a:endParaRPr lang="en-US" sz="2900" kern="1200" dirty="0"/>
        </a:p>
      </dsp:txBody>
      <dsp:txXfrm>
        <a:off x="516924" y="4069283"/>
        <a:ext cx="6568306" cy="7725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CED3D-BD38-4305-B19B-104BA7EAF68A}">
      <dsp:nvSpPr>
        <dsp:cNvPr id="0" name=""/>
        <dsp:cNvSpPr/>
      </dsp:nvSpPr>
      <dsp:spPr>
        <a:xfrm>
          <a:off x="2033017" y="0"/>
          <a:ext cx="6246280" cy="6246280"/>
        </a:xfrm>
        <a:prstGeom prst="diamond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09A991B2-A633-4811-AB29-B858899E742A}">
      <dsp:nvSpPr>
        <dsp:cNvPr id="0" name=""/>
        <dsp:cNvSpPr/>
      </dsp:nvSpPr>
      <dsp:spPr>
        <a:xfrm>
          <a:off x="2626414" y="593396"/>
          <a:ext cx="2436049" cy="24360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Strengths: Greater growth of 28%.</a:t>
          </a:r>
          <a:endParaRPr lang="en-US" sz="2700" kern="1200" dirty="0"/>
        </a:p>
      </dsp:txBody>
      <dsp:txXfrm>
        <a:off x="2745332" y="712314"/>
        <a:ext cx="2198213" cy="2198213"/>
      </dsp:txXfrm>
    </dsp:sp>
    <dsp:sp modelId="{A25049C0-AA29-4DEF-8C94-C8C9D8D82E80}">
      <dsp:nvSpPr>
        <dsp:cNvPr id="0" name=""/>
        <dsp:cNvSpPr/>
      </dsp:nvSpPr>
      <dsp:spPr>
        <a:xfrm>
          <a:off x="5249852" y="593396"/>
          <a:ext cx="2436049" cy="24360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Weaknesses: Lack of attraction. </a:t>
          </a:r>
          <a:endParaRPr lang="en-US" sz="2700" kern="1200" dirty="0"/>
        </a:p>
      </dsp:txBody>
      <dsp:txXfrm>
        <a:off x="5368770" y="712314"/>
        <a:ext cx="2198213" cy="2198213"/>
      </dsp:txXfrm>
    </dsp:sp>
    <dsp:sp modelId="{D79DC14F-8B7C-4554-9A21-B40070334046}">
      <dsp:nvSpPr>
        <dsp:cNvPr id="0" name=""/>
        <dsp:cNvSpPr/>
      </dsp:nvSpPr>
      <dsp:spPr>
        <a:xfrm>
          <a:off x="2626414" y="3216834"/>
          <a:ext cx="2436049" cy="24360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Opportunities: Greater options for independent cafes.</a:t>
          </a:r>
          <a:endParaRPr lang="en-US" sz="2700" kern="1200" dirty="0"/>
        </a:p>
      </dsp:txBody>
      <dsp:txXfrm>
        <a:off x="2745332" y="3335752"/>
        <a:ext cx="2198213" cy="2198213"/>
      </dsp:txXfrm>
    </dsp:sp>
    <dsp:sp modelId="{099D0795-6D23-4602-BA95-AC24D5AD766A}">
      <dsp:nvSpPr>
        <dsp:cNvPr id="0" name=""/>
        <dsp:cNvSpPr/>
      </dsp:nvSpPr>
      <dsp:spPr>
        <a:xfrm>
          <a:off x="5249852" y="3216834"/>
          <a:ext cx="2436049" cy="24360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Threats: Increasing demands for plant-based drinks.</a:t>
          </a:r>
          <a:endParaRPr lang="en-US" sz="2700" kern="1200" dirty="0"/>
        </a:p>
      </dsp:txBody>
      <dsp:txXfrm>
        <a:off x="5368770" y="3335752"/>
        <a:ext cx="2198213" cy="21982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4EE186-B19D-47B6-99D1-CCB3E8D9C6BC}">
      <dsp:nvSpPr>
        <dsp:cNvPr id="0" name=""/>
        <dsp:cNvSpPr/>
      </dsp:nvSpPr>
      <dsp:spPr>
        <a:xfrm>
          <a:off x="5376229" y="2286"/>
          <a:ext cx="2277740" cy="148053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Sitka Text" panose="02000505000000020004" pitchFamily="2" charset="0"/>
              <a:ea typeface="HK Grotesk"/>
              <a:cs typeface="Times New Roman" panose="02020603050405020304" pitchFamily="18" charset="0"/>
              <a:sym typeface="HK Grotesk"/>
            </a:rPr>
            <a:t>Political Factor: In-store visits is almost 6% in 2023 (</a:t>
          </a:r>
          <a:r>
            <a:rPr lang="en-GB" sz="1400" kern="1200" dirty="0">
              <a:latin typeface="Sitka Text" panose="02000505000000020004" pitchFamily="2" charset="0"/>
              <a:cs typeface="Times New Roman" panose="02020603050405020304" pitchFamily="18" charset="0"/>
            </a:rPr>
            <a:t>CEBR, 2023</a:t>
          </a:r>
          <a:r>
            <a:rPr lang="en-US" sz="1400" kern="1200" dirty="0">
              <a:latin typeface="Sitka Text" panose="02000505000000020004" pitchFamily="2" charset="0"/>
              <a:ea typeface="HK Grotesk"/>
              <a:cs typeface="Times New Roman" panose="02020603050405020304" pitchFamily="18" charset="0"/>
              <a:sym typeface="HK Grotesk"/>
            </a:rPr>
            <a:t>).</a:t>
          </a:r>
          <a:endParaRPr lang="en-US" sz="1400" kern="1200" dirty="0">
            <a:latin typeface="Sitka Text" panose="02000505000000020004" pitchFamily="2" charset="0"/>
          </a:endParaRPr>
        </a:p>
      </dsp:txBody>
      <dsp:txXfrm>
        <a:off x="5448503" y="74560"/>
        <a:ext cx="2133192" cy="1335983"/>
      </dsp:txXfrm>
    </dsp:sp>
    <dsp:sp modelId="{14CE1164-6E76-4A5D-A94A-82B2FD78B811}">
      <dsp:nvSpPr>
        <dsp:cNvPr id="0" name=""/>
        <dsp:cNvSpPr/>
      </dsp:nvSpPr>
      <dsp:spPr>
        <a:xfrm>
          <a:off x="3028552" y="742552"/>
          <a:ext cx="6973095" cy="6973095"/>
        </a:xfrm>
        <a:custGeom>
          <a:avLst/>
          <a:gdLst/>
          <a:ahLst/>
          <a:cxnLst/>
          <a:rect l="0" t="0" r="0" b="0"/>
          <a:pathLst>
            <a:path>
              <a:moveTo>
                <a:pt x="4639957" y="196310"/>
              </a:moveTo>
              <a:arcTo wR="3486547" hR="3486547" stAng="17359103" swAng="1500275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6C47B8-9994-496D-83F9-8CE3E58BF91A}">
      <dsp:nvSpPr>
        <dsp:cNvPr id="0" name=""/>
        <dsp:cNvSpPr/>
      </dsp:nvSpPr>
      <dsp:spPr>
        <a:xfrm>
          <a:off x="8395668" y="1745560"/>
          <a:ext cx="2277740" cy="148053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 coffee market size estimated at USD 11,850.34 million in 2024 and projected to reach USD 25,128.22 million by 2035. (Spherical insights, 2025</a:t>
          </a:r>
          <a:r>
            <a:rPr lang="en-US" sz="1400" kern="1200" dirty="0"/>
            <a:t>) </a:t>
          </a:r>
        </a:p>
      </dsp:txBody>
      <dsp:txXfrm>
        <a:off x="8467942" y="1817834"/>
        <a:ext cx="2133192" cy="1335983"/>
      </dsp:txXfrm>
    </dsp:sp>
    <dsp:sp modelId="{F8FE7A59-326D-40C0-A9C5-05E30E1C3E9A}">
      <dsp:nvSpPr>
        <dsp:cNvPr id="0" name=""/>
        <dsp:cNvSpPr/>
      </dsp:nvSpPr>
      <dsp:spPr>
        <a:xfrm>
          <a:off x="3028552" y="742552"/>
          <a:ext cx="6973095" cy="6973095"/>
        </a:xfrm>
        <a:custGeom>
          <a:avLst/>
          <a:gdLst/>
          <a:ahLst/>
          <a:cxnLst/>
          <a:rect l="0" t="0" r="0" b="0"/>
          <a:pathLst>
            <a:path>
              <a:moveTo>
                <a:pt x="6831422" y="2502767"/>
              </a:moveTo>
              <a:arcTo wR="3486547" hR="3486547" stAng="20616634" swAng="1966731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36B448-9722-40B1-86E3-591E6EAC8AF2}">
      <dsp:nvSpPr>
        <dsp:cNvPr id="0" name=""/>
        <dsp:cNvSpPr/>
      </dsp:nvSpPr>
      <dsp:spPr>
        <a:xfrm>
          <a:off x="8395668" y="5232108"/>
          <a:ext cx="2277740" cy="148053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Social Factor: 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80% of adults regularly drink coffee. (Spherical insights, 2025) </a:t>
          </a:r>
          <a:r>
            <a:rPr lang="en-US" sz="14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67942" y="5304382"/>
        <a:ext cx="2133192" cy="1335983"/>
      </dsp:txXfrm>
    </dsp:sp>
    <dsp:sp modelId="{A46A53B7-4EFF-4FB0-838F-C351889B92DB}">
      <dsp:nvSpPr>
        <dsp:cNvPr id="0" name=""/>
        <dsp:cNvSpPr/>
      </dsp:nvSpPr>
      <dsp:spPr>
        <a:xfrm>
          <a:off x="3024329" y="746720"/>
          <a:ext cx="6973095" cy="6973095"/>
        </a:xfrm>
        <a:custGeom>
          <a:avLst/>
          <a:gdLst/>
          <a:ahLst/>
          <a:cxnLst/>
          <a:rect l="0" t="0" r="0" b="0"/>
          <a:pathLst>
            <a:path>
              <a:moveTo>
                <a:pt x="5926473" y="5977084"/>
              </a:moveTo>
              <a:arcTo wR="3486547" hR="3486547" stAng="2735287" swAng="1552162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64A756-E293-428B-A466-6FCAD0361256}">
      <dsp:nvSpPr>
        <dsp:cNvPr id="0" name=""/>
        <dsp:cNvSpPr/>
      </dsp:nvSpPr>
      <dsp:spPr>
        <a:xfrm>
          <a:off x="5326783" y="6977668"/>
          <a:ext cx="2277740" cy="148053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Technological Factor: Increase in mobile orders and delivery. (</a:t>
          </a:r>
          <a:r>
            <a:rPr lang="en-US" sz="1400" kern="1200" dirty="0" err="1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Fouskas</a:t>
          </a:r>
          <a:r>
            <a:rPr lang="en-US" sz="14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 et al., 2024)</a:t>
          </a:r>
          <a:endParaRPr lang="en-US" sz="1400" kern="1200" dirty="0"/>
        </a:p>
      </dsp:txBody>
      <dsp:txXfrm>
        <a:off x="5399057" y="7049942"/>
        <a:ext cx="2133192" cy="1335983"/>
      </dsp:txXfrm>
    </dsp:sp>
    <dsp:sp modelId="{F083C49E-7982-4AA4-8E5A-45B042C9C2DD}">
      <dsp:nvSpPr>
        <dsp:cNvPr id="0" name=""/>
        <dsp:cNvSpPr/>
      </dsp:nvSpPr>
      <dsp:spPr>
        <a:xfrm>
          <a:off x="2993420" y="732833"/>
          <a:ext cx="6973095" cy="6973095"/>
        </a:xfrm>
        <a:custGeom>
          <a:avLst/>
          <a:gdLst/>
          <a:ahLst/>
          <a:cxnLst/>
          <a:rect l="0" t="0" r="0" b="0"/>
          <a:pathLst>
            <a:path>
              <a:moveTo>
                <a:pt x="2319330" y="6771911"/>
              </a:moveTo>
              <a:arcTo wR="3486547" hR="3486547" stAng="6573540" swAng="1449358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0EEA88-6FBB-4A5B-A38B-1F433934AE59}">
      <dsp:nvSpPr>
        <dsp:cNvPr id="0" name=""/>
        <dsp:cNvSpPr/>
      </dsp:nvSpPr>
      <dsp:spPr>
        <a:xfrm>
          <a:off x="2346059" y="5248572"/>
          <a:ext cx="2277740" cy="148053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Legal Factor: Costs Increasing (inflation/imports) (</a:t>
          </a:r>
          <a:r>
            <a:rPr lang="en-US" sz="1400" kern="1200" dirty="0" err="1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Chitez</a:t>
          </a:r>
          <a:r>
            <a:rPr lang="en-US" sz="14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 et al., 2025).</a:t>
          </a:r>
          <a:endParaRPr lang="en-US" sz="1400" kern="1200" dirty="0"/>
        </a:p>
      </dsp:txBody>
      <dsp:txXfrm>
        <a:off x="2418333" y="5320846"/>
        <a:ext cx="2133192" cy="1335983"/>
      </dsp:txXfrm>
    </dsp:sp>
    <dsp:sp modelId="{79D051E3-E705-4776-9904-723E67026B98}">
      <dsp:nvSpPr>
        <dsp:cNvPr id="0" name=""/>
        <dsp:cNvSpPr/>
      </dsp:nvSpPr>
      <dsp:spPr>
        <a:xfrm>
          <a:off x="3019316" y="772800"/>
          <a:ext cx="6973095" cy="6973095"/>
        </a:xfrm>
        <a:custGeom>
          <a:avLst/>
          <a:gdLst/>
          <a:ahLst/>
          <a:cxnLst/>
          <a:rect l="0" t="0" r="0" b="0"/>
          <a:pathLst>
            <a:path>
              <a:moveTo>
                <a:pt x="137596" y="4456361"/>
              </a:moveTo>
              <a:arcTo wR="3486547" hR="3486547" stAng="9830979" swAng="1983407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C3AE7C-A943-4099-9C8E-7E5D91E4CF1E}">
      <dsp:nvSpPr>
        <dsp:cNvPr id="0" name=""/>
        <dsp:cNvSpPr/>
      </dsp:nvSpPr>
      <dsp:spPr>
        <a:xfrm>
          <a:off x="2356791" y="1745560"/>
          <a:ext cx="2277740" cy="148053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Environmental Factor: Increases in sustainable products (</a:t>
          </a:r>
          <a:r>
            <a:rPr lang="en-US" sz="1400" kern="1200" dirty="0" err="1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Anam</a:t>
          </a:r>
          <a:r>
            <a:rPr lang="en-US" sz="1400" kern="1200" dirty="0"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rPr>
            <a:t>, 2024).</a:t>
          </a:r>
          <a:endParaRPr lang="en-US" sz="1400" kern="1200" dirty="0"/>
        </a:p>
      </dsp:txBody>
      <dsp:txXfrm>
        <a:off x="2429065" y="1817834"/>
        <a:ext cx="2133192" cy="1335983"/>
      </dsp:txXfrm>
    </dsp:sp>
    <dsp:sp modelId="{D3D0A5C8-A321-4132-8785-A53AD6F9FF75}">
      <dsp:nvSpPr>
        <dsp:cNvPr id="0" name=""/>
        <dsp:cNvSpPr/>
      </dsp:nvSpPr>
      <dsp:spPr>
        <a:xfrm>
          <a:off x="3028552" y="742552"/>
          <a:ext cx="6973095" cy="6973095"/>
        </a:xfrm>
        <a:custGeom>
          <a:avLst/>
          <a:gdLst/>
          <a:ahLst/>
          <a:cxnLst/>
          <a:rect l="0" t="0" r="0" b="0"/>
          <a:pathLst>
            <a:path>
              <a:moveTo>
                <a:pt x="1050489" y="992226"/>
              </a:moveTo>
              <a:arcTo wR="3486547" hR="3486547" stAng="13540622" swAng="1500275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50869-4607-46A3-B44A-7BA011F61A95}">
      <dsp:nvSpPr>
        <dsp:cNvPr id="0" name=""/>
        <dsp:cNvSpPr/>
      </dsp:nvSpPr>
      <dsp:spPr>
        <a:xfrm rot="16200000">
          <a:off x="1766739" y="1969534"/>
          <a:ext cx="5225491" cy="4189743"/>
        </a:xfrm>
        <a:prstGeom prst="round2SameRect">
          <a:avLst>
            <a:gd name="adj1" fmla="val 16670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52400" tIns="254000" rIns="228600" bIns="2540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Primary</a:t>
          </a:r>
        </a:p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Surveys from customers. Students of Universities.</a:t>
          </a:r>
        </a:p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People seeking for unique tastes in coffee. </a:t>
          </a:r>
        </a:p>
      </dsp:txBody>
      <dsp:txXfrm rot="5400000">
        <a:off x="2489176" y="1656223"/>
        <a:ext cx="3985180" cy="4816365"/>
      </dsp:txXfrm>
    </dsp:sp>
    <dsp:sp modelId="{9B636E9B-5ABF-4BA0-B5F9-FFBF31DAE418}">
      <dsp:nvSpPr>
        <dsp:cNvPr id="0" name=""/>
        <dsp:cNvSpPr/>
      </dsp:nvSpPr>
      <dsp:spPr>
        <a:xfrm rot="5400000">
          <a:off x="5803324" y="1859734"/>
          <a:ext cx="5225491" cy="4379139"/>
        </a:xfrm>
        <a:prstGeom prst="round2SameRect">
          <a:avLst>
            <a:gd name="adj1" fmla="val 16670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228600" tIns="254000" rIns="152400" bIns="2540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Secondary</a:t>
          </a:r>
          <a:endParaRPr lang="en-US" sz="2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 coffee market: gains 1,101,303 GPP in 2024 (Statista, 2025).
Annual growth is 7% in 2023 (Mintel, 2024).
Student population is 100,000+ (</a:t>
          </a:r>
          <a:r>
            <a:rPr lang="en-US" sz="2400" b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Chieng</a:t>
          </a:r>
          <a:r>
            <a:rPr lang="en-US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2022)
Higher demand for unique coffees.</a:t>
          </a:r>
        </a:p>
      </dsp:txBody>
      <dsp:txXfrm rot="-5400000">
        <a:off x="6226500" y="1650368"/>
        <a:ext cx="4165329" cy="4797871"/>
      </dsp:txXfrm>
    </dsp:sp>
    <dsp:sp modelId="{44EB7A2B-086A-410B-A6A0-051D757F885B}">
      <dsp:nvSpPr>
        <dsp:cNvPr id="0" name=""/>
        <dsp:cNvSpPr/>
      </dsp:nvSpPr>
      <dsp:spPr>
        <a:xfrm>
          <a:off x="4379158" y="0"/>
          <a:ext cx="3338331" cy="3338169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E6E552-E2D2-4DBC-8BA3-7A52F82966BC}">
      <dsp:nvSpPr>
        <dsp:cNvPr id="0" name=""/>
        <dsp:cNvSpPr/>
      </dsp:nvSpPr>
      <dsp:spPr>
        <a:xfrm rot="10800000">
          <a:off x="4379158" y="4789830"/>
          <a:ext cx="3338331" cy="3338169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A5CAF2-9D1D-40C9-824C-BD692252F295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9DC081-AF44-4F02-9CEE-503EE821A9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79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32" name="Google Shape;21432;g893074c141_1_2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33" name="Google Shape;21433;g893074c141_1_2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16057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32" name="Google Shape;21432;g893074c141_1_2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33" name="Google Shape;21433;g893074c141_1_2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09867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bg>
      <p:bgPr>
        <a:solidFill>
          <a:schemeClr val="lt1"/>
        </a:solidFill>
        <a:effectLst/>
      </p:bgPr>
    </p:bg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29;p4"/>
          <p:cNvGrpSpPr/>
          <p:nvPr/>
        </p:nvGrpSpPr>
        <p:grpSpPr>
          <a:xfrm>
            <a:off x="311100" y="318250"/>
            <a:ext cx="17665800" cy="9650500"/>
            <a:chOff x="164875" y="162825"/>
            <a:chExt cx="8832900" cy="4825250"/>
          </a:xfrm>
        </p:grpSpPr>
        <p:sp>
          <p:nvSpPr>
            <p:cNvPr id="30" name="Google Shape;30;p4"/>
            <p:cNvSpPr/>
            <p:nvPr/>
          </p:nvSpPr>
          <p:spPr>
            <a:xfrm>
              <a:off x="170225" y="162825"/>
              <a:ext cx="8807975" cy="513825"/>
            </a:xfrm>
            <a:custGeom>
              <a:avLst/>
              <a:gdLst/>
              <a:ahLst/>
              <a:cxnLst/>
              <a:rect l="l" t="t" r="r" b="b"/>
              <a:pathLst>
                <a:path w="352319" h="20553" extrusionOk="0">
                  <a:moveTo>
                    <a:pt x="0" y="20426"/>
                  </a:moveTo>
                  <a:lnTo>
                    <a:pt x="0" y="0"/>
                  </a:lnTo>
                  <a:lnTo>
                    <a:pt x="352274" y="0"/>
                  </a:lnTo>
                  <a:lnTo>
                    <a:pt x="352319" y="20553"/>
                  </a:lnTo>
                </a:path>
              </a:pathLst>
            </a:custGeom>
            <a:noFill/>
            <a:ln w="19050" cap="flat" cmpd="sng">
              <a:solidFill>
                <a:srgbClr val="823E43"/>
              </a:solidFill>
              <a:prstDash val="solid"/>
              <a:round/>
              <a:headEnd type="none" w="med" len="med"/>
              <a:tailEnd type="none" w="med" len="med"/>
            </a:ln>
          </p:spPr>
        </p:sp>
        <p:cxnSp>
          <p:nvCxnSpPr>
            <p:cNvPr id="31" name="Google Shape;31;p4"/>
            <p:cNvCxnSpPr/>
            <p:nvPr/>
          </p:nvCxnSpPr>
          <p:spPr>
            <a:xfrm>
              <a:off x="8978199" y="784475"/>
              <a:ext cx="0" cy="4091700"/>
            </a:xfrm>
            <a:prstGeom prst="straightConnector1">
              <a:avLst/>
            </a:prstGeom>
            <a:noFill/>
            <a:ln w="19050" cap="flat" cmpd="sng">
              <a:solidFill>
                <a:schemeClr val="dk1"/>
              </a:solidFill>
              <a:prstDash val="dot"/>
              <a:round/>
              <a:headEnd type="none" w="med" len="med"/>
              <a:tailEnd type="none" w="med" len="med"/>
            </a:ln>
          </p:spPr>
        </p:cxnSp>
        <p:cxnSp>
          <p:nvCxnSpPr>
            <p:cNvPr id="32" name="Google Shape;32;p4"/>
            <p:cNvCxnSpPr/>
            <p:nvPr/>
          </p:nvCxnSpPr>
          <p:spPr>
            <a:xfrm>
              <a:off x="164875" y="4988075"/>
              <a:ext cx="8832900" cy="0"/>
            </a:xfrm>
            <a:prstGeom prst="straightConnector1">
              <a:avLst/>
            </a:prstGeom>
            <a:noFill/>
            <a:ln w="1905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" name="Google Shape;33;p4"/>
            <p:cNvCxnSpPr/>
            <p:nvPr/>
          </p:nvCxnSpPr>
          <p:spPr>
            <a:xfrm>
              <a:off x="169011" y="784475"/>
              <a:ext cx="0" cy="4091700"/>
            </a:xfrm>
            <a:prstGeom prst="straightConnector1">
              <a:avLst/>
            </a:prstGeom>
            <a:noFill/>
            <a:ln w="19050" cap="flat" cmpd="sng">
              <a:solidFill>
                <a:schemeClr val="dk1"/>
              </a:solidFill>
              <a:prstDash val="dot"/>
              <a:round/>
              <a:headEnd type="none" w="med" len="med"/>
              <a:tailEnd type="none" w="med" len="med"/>
            </a:ln>
          </p:spPr>
        </p:cxnSp>
      </p:grpSp>
      <p:sp>
        <p:nvSpPr>
          <p:cNvPr id="34" name="Google Shape;34;p4"/>
          <p:cNvSpPr txBox="1">
            <a:spLocks noGrp="1"/>
          </p:cNvSpPr>
          <p:nvPr>
            <p:ph type="title"/>
          </p:nvPr>
        </p:nvSpPr>
        <p:spPr>
          <a:xfrm>
            <a:off x="1440000" y="694500"/>
            <a:ext cx="15408000" cy="114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body" idx="1"/>
          </p:nvPr>
        </p:nvSpPr>
        <p:spPr>
          <a:xfrm>
            <a:off x="1440000" y="1769950"/>
            <a:ext cx="15408000" cy="748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914400" lvl="0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AutoNum type="arabicPeriod"/>
              <a:defRPr sz="2400"/>
            </a:lvl1pPr>
            <a:lvl2pPr marL="1828800" lvl="1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2743200" lvl="2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3657600" lvl="3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4572000" lvl="4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5486400" lvl="5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6400800" lvl="6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7315200" lvl="7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8229600" lvl="8" indent="-6096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28130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youtu.be/aFWDKfIudvo?si=_oQHcIJp0d4ifpn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ritishcoffeeassociation.org/wp-content/uploads/2021/12/The-UK-coffee-industry-and-its-impact-on-the-economy_2018-CEBR-report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statista.com/statistics/517224/coffee-import-value-united-kingdom-uk/?srsltid=AfmBOoqs1nkz0tRRYTfzMQmrNFpmJ_ciBNeRBnYbdWC2EztaUdKTljvj" TargetMode="External"/><Relationship Id="rId4" Type="http://schemas.openxmlformats.org/officeDocument/2006/relationships/hyperlink" Target="https://www.mintel.com/insights/food-and-drink/the-coffee-and-coffee-shop-industries-what-consumers-want-in-coffe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4163734" cy="10287000"/>
            <a:chOff x="0" y="0"/>
            <a:chExt cx="1096621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96621" cy="2709333"/>
            </a:xfrm>
            <a:custGeom>
              <a:avLst/>
              <a:gdLst/>
              <a:ahLst/>
              <a:cxnLst/>
              <a:rect l="l" t="t" r="r" b="b"/>
              <a:pathLst>
                <a:path w="1096621" h="2709333">
                  <a:moveTo>
                    <a:pt x="0" y="0"/>
                  </a:moveTo>
                  <a:lnTo>
                    <a:pt x="1096621" y="0"/>
                  </a:lnTo>
                  <a:lnTo>
                    <a:pt x="1096621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8D5B3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96621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241033" y="8428631"/>
            <a:ext cx="2385638" cy="976240"/>
            <a:chOff x="0" y="0"/>
            <a:chExt cx="628316" cy="25711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28316" cy="257117"/>
            </a:xfrm>
            <a:custGeom>
              <a:avLst/>
              <a:gdLst/>
              <a:ahLst/>
              <a:cxnLst/>
              <a:rect l="l" t="t" r="r" b="b"/>
              <a:pathLst>
                <a:path w="628316" h="257117">
                  <a:moveTo>
                    <a:pt x="0" y="0"/>
                  </a:moveTo>
                  <a:lnTo>
                    <a:pt x="628316" y="0"/>
                  </a:lnTo>
                  <a:lnTo>
                    <a:pt x="628316" y="257117"/>
                  </a:lnTo>
                  <a:lnTo>
                    <a:pt x="0" y="257117"/>
                  </a:lnTo>
                  <a:close/>
                </a:path>
              </a:pathLst>
            </a:custGeom>
            <a:solidFill>
              <a:srgbClr val="E1B5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628316" cy="2952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626671" y="8428631"/>
            <a:ext cx="898503" cy="976240"/>
            <a:chOff x="0" y="0"/>
            <a:chExt cx="236643" cy="25711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36643" cy="257117"/>
            </a:xfrm>
            <a:custGeom>
              <a:avLst/>
              <a:gdLst/>
              <a:ahLst/>
              <a:cxnLst/>
              <a:rect l="l" t="t" r="r" b="b"/>
              <a:pathLst>
                <a:path w="236643" h="257117">
                  <a:moveTo>
                    <a:pt x="0" y="0"/>
                  </a:moveTo>
                  <a:lnTo>
                    <a:pt x="236643" y="0"/>
                  </a:lnTo>
                  <a:lnTo>
                    <a:pt x="236643" y="257117"/>
                  </a:lnTo>
                  <a:lnTo>
                    <a:pt x="0" y="257117"/>
                  </a:lnTo>
                  <a:close/>
                </a:path>
              </a:pathLst>
            </a:custGeom>
            <a:solidFill>
              <a:srgbClr val="674D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236643" cy="2952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8768656" y="8771498"/>
            <a:ext cx="614533" cy="290506"/>
          </a:xfrm>
          <a:custGeom>
            <a:avLst/>
            <a:gdLst/>
            <a:ahLst/>
            <a:cxnLst/>
            <a:rect l="l" t="t" r="r" b="b"/>
            <a:pathLst>
              <a:path w="614533" h="290506">
                <a:moveTo>
                  <a:pt x="0" y="0"/>
                </a:moveTo>
                <a:lnTo>
                  <a:pt x="614533" y="0"/>
                </a:lnTo>
                <a:lnTo>
                  <a:pt x="614533" y="290506"/>
                </a:lnTo>
                <a:lnTo>
                  <a:pt x="0" y="2905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393286" y="393286"/>
            <a:ext cx="635414" cy="635414"/>
          </a:xfrm>
          <a:custGeom>
            <a:avLst/>
            <a:gdLst/>
            <a:ahLst/>
            <a:cxnLst/>
            <a:rect l="l" t="t" r="r" b="b"/>
            <a:pathLst>
              <a:path w="635414" h="635414">
                <a:moveTo>
                  <a:pt x="0" y="0"/>
                </a:moveTo>
                <a:lnTo>
                  <a:pt x="635414" y="0"/>
                </a:lnTo>
                <a:lnTo>
                  <a:pt x="635414" y="635414"/>
                </a:lnTo>
                <a:lnTo>
                  <a:pt x="0" y="6354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7641771" y="2681947"/>
            <a:ext cx="10056720" cy="1154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00"/>
              </a:lnSpc>
            </a:pPr>
            <a:r>
              <a:rPr lang="en-US" sz="9000" b="1" dirty="0">
                <a:solidFill>
                  <a:srgbClr val="000000"/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KAFFEINE SPOT</a:t>
            </a:r>
          </a:p>
        </p:txBody>
      </p:sp>
      <p:sp>
        <p:nvSpPr>
          <p:cNvPr id="21" name="Google Shape;610;p59"/>
          <p:cNvSpPr txBox="1">
            <a:spLocks/>
          </p:cNvSpPr>
          <p:nvPr/>
        </p:nvSpPr>
        <p:spPr>
          <a:xfrm>
            <a:off x="9537871" y="5143500"/>
            <a:ext cx="6649435" cy="289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Declaration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certify that the assignment submission is entirely my own work. I fully understand the consequences of plagiarism. I understand that making a false declaration is a form of malpractice.</a:t>
            </a:r>
          </a:p>
          <a:p>
            <a:pPr marL="0" indent="0" algn="ctr">
              <a:spcBef>
                <a:spcPts val="0"/>
              </a:spcBef>
              <a:buFont typeface="Arial" pitchFamily="34" charset="0"/>
              <a:buNone/>
            </a:pPr>
            <a:endParaRPr lang="en-US" sz="2000" b="1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8700" y="1714500"/>
            <a:ext cx="5474195" cy="60283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Shape 21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35" name="Google Shape;21435;p61"/>
          <p:cNvSpPr txBox="1">
            <a:spLocks noGrp="1"/>
          </p:cNvSpPr>
          <p:nvPr>
            <p:ph type="body" idx="1"/>
          </p:nvPr>
        </p:nvSpPr>
        <p:spPr>
          <a:xfrm>
            <a:off x="1440000" y="2756150"/>
            <a:ext cx="15408000" cy="6450600"/>
          </a:xfrm>
          <a:prstGeom prst="rect">
            <a:avLst/>
          </a:prstGeom>
        </p:spPr>
        <p:txBody>
          <a:bodyPr spcFirstLastPara="1" vert="horz" wrap="square" lIns="182850" tIns="182850" rIns="182850" bIns="182850" rtlCol="0" anchor="t" anchorCtr="0">
            <a:noAutofit/>
          </a:bodyPr>
          <a:lstStyle/>
          <a:p>
            <a:pPr marL="0" indent="0" algn="ctr">
              <a:lnSpc>
                <a:spcPct val="150000"/>
              </a:lnSpc>
              <a:buClr>
                <a:schemeClr val="dk1"/>
              </a:buClr>
              <a:buSzPts val="1100"/>
              <a:buNone/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Managing Enterprise </a:t>
            </a:r>
          </a:p>
          <a:p>
            <a:pPr marL="0" indent="0" algn="ctr">
              <a:lnSpc>
                <a:spcPct val="150000"/>
              </a:lnSpc>
              <a:buClr>
                <a:schemeClr val="dk1"/>
              </a:buClr>
              <a:buSzPts val="1100"/>
              <a:buNone/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BMSW4011</a:t>
            </a:r>
          </a:p>
          <a:p>
            <a:pPr marL="0" indent="0" algn="ctr">
              <a:lnSpc>
                <a:spcPct val="150000"/>
              </a:lnSpc>
              <a:buClr>
                <a:schemeClr val="dk1"/>
              </a:buClr>
              <a:buSzPts val="1100"/>
              <a:buNone/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RAMONA ELENA MIRON </a:t>
            </a:r>
          </a:p>
          <a:p>
            <a:pPr marL="0" indent="0" algn="ctr">
              <a:lnSpc>
                <a:spcPct val="150000"/>
              </a:lnSpc>
              <a:buClr>
                <a:schemeClr val="dk1"/>
              </a:buClr>
              <a:buSzPts val="1100"/>
              <a:buNone/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ID:2421212</a:t>
            </a:r>
          </a:p>
        </p:txBody>
      </p:sp>
    </p:spTree>
    <p:extLst>
      <p:ext uri="{BB962C8B-B14F-4D97-AF65-F5344CB8AC3E}">
        <p14:creationId xmlns:p14="http://schemas.microsoft.com/office/powerpoint/2010/main" val="736615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381000" y="293271"/>
            <a:ext cx="8486208" cy="1409479"/>
            <a:chOff x="0" y="0"/>
            <a:chExt cx="2235051" cy="37122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235051" cy="371221"/>
            </a:xfrm>
            <a:custGeom>
              <a:avLst/>
              <a:gdLst/>
              <a:ahLst/>
              <a:cxnLst/>
              <a:rect l="l" t="t" r="r" b="b"/>
              <a:pathLst>
                <a:path w="2235051" h="371221">
                  <a:moveTo>
                    <a:pt x="0" y="0"/>
                  </a:moveTo>
                  <a:lnTo>
                    <a:pt x="2235051" y="0"/>
                  </a:lnTo>
                  <a:lnTo>
                    <a:pt x="2235051" y="371221"/>
                  </a:lnTo>
                  <a:lnTo>
                    <a:pt x="0" y="371221"/>
                  </a:lnTo>
                  <a:close/>
                </a:path>
              </a:pathLst>
            </a:custGeom>
            <a:solidFill>
              <a:srgbClr val="8D5B3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235051" cy="40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7"/>
          <p:cNvSpPr txBox="1"/>
          <p:nvPr/>
        </p:nvSpPr>
        <p:spPr>
          <a:xfrm>
            <a:off x="830217" y="282075"/>
            <a:ext cx="7407365" cy="1410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Business Name, Concept, and Story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2240" y="293271"/>
            <a:ext cx="9055395" cy="9348918"/>
          </a:xfrm>
          <a:prstGeom prst="rect">
            <a:avLst/>
          </a:prstGeom>
        </p:spPr>
      </p:pic>
      <p:sp>
        <p:nvSpPr>
          <p:cNvPr id="13" name="TextBox 8"/>
          <p:cNvSpPr txBox="1"/>
          <p:nvPr/>
        </p:nvSpPr>
        <p:spPr>
          <a:xfrm>
            <a:off x="381000" y="5187768"/>
            <a:ext cx="5334000" cy="2215991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</a:schemeClr>
              </a:gs>
              <a:gs pos="50000">
                <a:schemeClr val="accent2">
                  <a:lumMod val="20000"/>
                  <a:lumOff val="80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76200"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Modern and cozy coffee shop.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Premium and affordable Prices.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Study and work-friendly space.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Free </a:t>
            </a:r>
            <a:r>
              <a:rPr lang="en-US" sz="2400" dirty="0" err="1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WiFi</a:t>
            </a: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 and charging stations.</a:t>
            </a:r>
          </a:p>
        </p:txBody>
      </p:sp>
      <p:sp>
        <p:nvSpPr>
          <p:cNvPr id="2" name="Rectangle 1"/>
          <p:cNvSpPr/>
          <p:nvPr/>
        </p:nvSpPr>
        <p:spPr>
          <a:xfrm>
            <a:off x="726830" y="2336568"/>
            <a:ext cx="761413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0" cap="none" spc="0" dirty="0">
                <a:ln w="0">
                  <a:solidFill>
                    <a:schemeClr val="accent6">
                      <a:lumMod val="60000"/>
                      <a:lumOff val="40000"/>
                    </a:schemeClr>
                  </a:solidFill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Matura MT Script Capitals" panose="03020802060602070202" pitchFamily="66" charset="0"/>
              </a:rPr>
              <a:t>Kaffiene Spot</a:t>
            </a:r>
          </a:p>
        </p:txBody>
      </p:sp>
      <p:sp>
        <p:nvSpPr>
          <p:cNvPr id="3" name="Rectangle 2"/>
          <p:cNvSpPr/>
          <p:nvPr/>
        </p:nvSpPr>
        <p:spPr>
          <a:xfrm>
            <a:off x="1663999" y="4124172"/>
            <a:ext cx="592021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Brewing the success !!!</a:t>
            </a:r>
          </a:p>
        </p:txBody>
      </p:sp>
      <p:sp>
        <p:nvSpPr>
          <p:cNvPr id="15" name="TextBox 8"/>
          <p:cNvSpPr txBox="1"/>
          <p:nvPr/>
        </p:nvSpPr>
        <p:spPr>
          <a:xfrm>
            <a:off x="3352604" y="7852945"/>
            <a:ext cx="5334000" cy="2215991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</a:schemeClr>
              </a:gs>
              <a:gs pos="50000">
                <a:schemeClr val="accent2">
                  <a:lumMod val="20000"/>
                  <a:lumOff val="80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76200"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b="1" dirty="0">
                <a:latin typeface="Sitka Text" panose="02000505000000020004" pitchFamily="2" charset="0"/>
              </a:rPr>
              <a:t>Signature Drinks:</a:t>
            </a:r>
            <a:r>
              <a:rPr lang="en-US" sz="2400" dirty="0">
                <a:latin typeface="Sitka Text" panose="02000505000000020004" pitchFamily="2" charset="0"/>
              </a:rPr>
              <a:t> Caramel Cloud, Mocha Mint-Chill, Cold Brew Fusion.</a:t>
            </a:r>
          </a:p>
          <a:p>
            <a:pPr algn="ctr"/>
            <a:r>
              <a:rPr lang="en-US" sz="2400" b="1" dirty="0">
                <a:latin typeface="Sitka Text" panose="02000505000000020004" pitchFamily="2" charset="0"/>
              </a:rPr>
              <a:t>Story:</a:t>
            </a:r>
            <a:r>
              <a:rPr lang="en-US" sz="2400" dirty="0">
                <a:latin typeface="Sitka Text" panose="02000505000000020004" pitchFamily="2" charset="0"/>
              </a:rPr>
              <a:t> The use of student areas.</a:t>
            </a:r>
          </a:p>
          <a:p>
            <a:pPr algn="ctr"/>
            <a:r>
              <a:rPr lang="en-US" sz="2400" dirty="0">
                <a:latin typeface="Sitka Text" panose="02000505000000020004" pitchFamily="2" charset="0"/>
              </a:rPr>
              <a:t>Lack of peaceful places.</a:t>
            </a:r>
          </a:p>
          <a:p>
            <a:pPr algn="ctr"/>
            <a:r>
              <a:rPr lang="en-US" sz="2400" dirty="0">
                <a:latin typeface="Sitka Text" panose="02000505000000020004" pitchFamily="2" charset="0"/>
              </a:rPr>
              <a:t>Create a calm and creative study area</a:t>
            </a:r>
            <a:r>
              <a:rPr lang="en-US" sz="2400"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184697" cy="10239466"/>
            <a:chOff x="0" y="0"/>
            <a:chExt cx="1113098" cy="158636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13098" cy="1586361"/>
            </a:xfrm>
            <a:custGeom>
              <a:avLst/>
              <a:gdLst/>
              <a:ahLst/>
              <a:cxnLst/>
              <a:rect l="l" t="t" r="r" b="b"/>
              <a:pathLst>
                <a:path w="1113098" h="1586361">
                  <a:moveTo>
                    <a:pt x="0" y="0"/>
                  </a:moveTo>
                  <a:lnTo>
                    <a:pt x="1113098" y="0"/>
                  </a:lnTo>
                  <a:lnTo>
                    <a:pt x="1113098" y="1586361"/>
                  </a:lnTo>
                  <a:lnTo>
                    <a:pt x="0" y="1586361"/>
                  </a:lnTo>
                  <a:close/>
                </a:path>
              </a:pathLst>
            </a:custGeom>
            <a:blipFill>
              <a:blip r:embed="rId2"/>
              <a:stretch>
                <a:fillRect l="-56955" r="-56955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102810" y="8306947"/>
            <a:ext cx="9652411" cy="1409479"/>
            <a:chOff x="0" y="0"/>
            <a:chExt cx="2542199" cy="37122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542199" cy="371221"/>
            </a:xfrm>
            <a:custGeom>
              <a:avLst/>
              <a:gdLst/>
              <a:ahLst/>
              <a:cxnLst/>
              <a:rect l="l" t="t" r="r" b="b"/>
              <a:pathLst>
                <a:path w="2542199" h="371221">
                  <a:moveTo>
                    <a:pt x="0" y="0"/>
                  </a:moveTo>
                  <a:lnTo>
                    <a:pt x="2542199" y="0"/>
                  </a:lnTo>
                  <a:lnTo>
                    <a:pt x="2542199" y="371221"/>
                  </a:lnTo>
                  <a:lnTo>
                    <a:pt x="0" y="371221"/>
                  </a:lnTo>
                  <a:close/>
                </a:path>
              </a:pathLst>
            </a:custGeom>
            <a:solidFill>
              <a:srgbClr val="8D5B3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542199" cy="40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922015978"/>
              </p:ext>
            </p:extLst>
          </p:nvPr>
        </p:nvGraphicFramePr>
        <p:xfrm>
          <a:off x="7010400" y="495300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38800" y="571500"/>
            <a:ext cx="3755697" cy="8944066"/>
            <a:chOff x="0" y="0"/>
            <a:chExt cx="581856" cy="13856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81856" cy="1385670"/>
            </a:xfrm>
            <a:custGeom>
              <a:avLst/>
              <a:gdLst/>
              <a:ahLst/>
              <a:cxnLst/>
              <a:rect l="l" t="t" r="r" b="b"/>
              <a:pathLst>
                <a:path w="581856" h="1385670">
                  <a:moveTo>
                    <a:pt x="0" y="0"/>
                  </a:moveTo>
                  <a:lnTo>
                    <a:pt x="581856" y="0"/>
                  </a:lnTo>
                  <a:lnTo>
                    <a:pt x="581856" y="1385670"/>
                  </a:lnTo>
                  <a:lnTo>
                    <a:pt x="0" y="1385670"/>
                  </a:lnTo>
                  <a:close/>
                </a:path>
              </a:pathLst>
            </a:custGeom>
            <a:blipFill>
              <a:blip r:embed="rId2"/>
              <a:stretch>
                <a:fillRect l="-17942" r="-23950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4511983" y="571500"/>
            <a:ext cx="3755697" cy="8944066"/>
            <a:chOff x="0" y="0"/>
            <a:chExt cx="581856" cy="138567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81856" cy="1385670"/>
            </a:xfrm>
            <a:custGeom>
              <a:avLst/>
              <a:gdLst/>
              <a:ahLst/>
              <a:cxnLst/>
              <a:rect l="l" t="t" r="r" b="b"/>
              <a:pathLst>
                <a:path w="581856" h="1385670">
                  <a:moveTo>
                    <a:pt x="0" y="0"/>
                  </a:moveTo>
                  <a:lnTo>
                    <a:pt x="581856" y="0"/>
                  </a:lnTo>
                  <a:lnTo>
                    <a:pt x="581856" y="1385670"/>
                  </a:lnTo>
                  <a:lnTo>
                    <a:pt x="0" y="1385670"/>
                  </a:lnTo>
                  <a:close/>
                </a:path>
              </a:pathLst>
            </a:custGeom>
            <a:blipFill>
              <a:blip r:embed="rId2"/>
              <a:stretch>
                <a:fillRect l="-240717" r="-16725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21314" y="538480"/>
            <a:ext cx="5426403" cy="1445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Objectives and USP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38237396"/>
              </p:ext>
            </p:extLst>
          </p:nvPr>
        </p:nvGraphicFramePr>
        <p:xfrm>
          <a:off x="-3124200" y="1903958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4283639869"/>
              </p:ext>
            </p:extLst>
          </p:nvPr>
        </p:nvGraphicFramePr>
        <p:xfrm>
          <a:off x="5613400" y="1405346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676583" y="0"/>
            <a:ext cx="7611417" cy="5316946"/>
            <a:chOff x="0" y="0"/>
            <a:chExt cx="1179208" cy="82373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9208" cy="823734"/>
            </a:xfrm>
            <a:custGeom>
              <a:avLst/>
              <a:gdLst/>
              <a:ahLst/>
              <a:cxnLst/>
              <a:rect l="l" t="t" r="r" b="b"/>
              <a:pathLst>
                <a:path w="1179208" h="823734">
                  <a:moveTo>
                    <a:pt x="0" y="0"/>
                  </a:moveTo>
                  <a:lnTo>
                    <a:pt x="1179208" y="0"/>
                  </a:lnTo>
                  <a:lnTo>
                    <a:pt x="1179208" y="823734"/>
                  </a:lnTo>
                  <a:lnTo>
                    <a:pt x="0" y="823734"/>
                  </a:lnTo>
                  <a:close/>
                </a:path>
              </a:pathLst>
            </a:custGeom>
            <a:blipFill>
              <a:blip r:embed="rId2"/>
              <a:stretch>
                <a:fillRect l="-2423" r="-2423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667000" y="2305812"/>
            <a:ext cx="5426403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Legal Structure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971800" y="7902847"/>
            <a:ext cx="6135063" cy="4308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buClr>
                <a:schemeClr val="dk1"/>
              </a:buClr>
              <a:buSzPts val="1100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911662339"/>
              </p:ext>
            </p:extLst>
          </p:nvPr>
        </p:nvGraphicFramePr>
        <p:xfrm>
          <a:off x="685800" y="2705100"/>
          <a:ext cx="9502695" cy="6582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963400" y="4240062"/>
            <a:ext cx="5474195" cy="602833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10134600" y="1078319"/>
            <a:ext cx="3943428" cy="8229600"/>
            <a:chOff x="0" y="0"/>
            <a:chExt cx="1038598" cy="216746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38598" cy="2167467"/>
            </a:xfrm>
            <a:custGeom>
              <a:avLst/>
              <a:gdLst/>
              <a:ahLst/>
              <a:cxnLst/>
              <a:rect l="l" t="t" r="r" b="b"/>
              <a:pathLst>
                <a:path w="1038598" h="2167467">
                  <a:moveTo>
                    <a:pt x="0" y="0"/>
                  </a:moveTo>
                  <a:lnTo>
                    <a:pt x="1038598" y="0"/>
                  </a:lnTo>
                  <a:lnTo>
                    <a:pt x="1038598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8D5B3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038598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482742" y="372998"/>
            <a:ext cx="5426403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HRM Strategy </a:t>
            </a:r>
          </a:p>
        </p:txBody>
      </p:sp>
      <p:grpSp>
        <p:nvGrpSpPr>
          <p:cNvPr id="2" name="Group 2"/>
          <p:cNvGrpSpPr/>
          <p:nvPr/>
        </p:nvGrpSpPr>
        <p:grpSpPr>
          <a:xfrm>
            <a:off x="11887200" y="1714500"/>
            <a:ext cx="6216383" cy="7223612"/>
            <a:chOff x="0" y="0"/>
            <a:chExt cx="864803" cy="12749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64803" cy="1274980"/>
            </a:xfrm>
            <a:custGeom>
              <a:avLst/>
              <a:gdLst/>
              <a:ahLst/>
              <a:cxnLst/>
              <a:rect l="l" t="t" r="r" b="b"/>
              <a:pathLst>
                <a:path w="864803" h="1274980">
                  <a:moveTo>
                    <a:pt x="0" y="0"/>
                  </a:moveTo>
                  <a:lnTo>
                    <a:pt x="864803" y="0"/>
                  </a:lnTo>
                  <a:lnTo>
                    <a:pt x="864803" y="1274980"/>
                  </a:lnTo>
                  <a:lnTo>
                    <a:pt x="0" y="1274980"/>
                  </a:lnTo>
                  <a:close/>
                </a:path>
              </a:pathLst>
            </a:custGeom>
            <a:blipFill>
              <a:blip r:embed="rId2"/>
              <a:stretch>
                <a:fillRect l="-9709" r="-970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212" y="1945021"/>
            <a:ext cx="7976691" cy="4693976"/>
          </a:xfrm>
          <a:prstGeom prst="rect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</p:pic>
      <p:sp>
        <p:nvSpPr>
          <p:cNvPr id="12" name="TextBox 8"/>
          <p:cNvSpPr txBox="1"/>
          <p:nvPr/>
        </p:nvSpPr>
        <p:spPr>
          <a:xfrm>
            <a:off x="2400557" y="7223054"/>
            <a:ext cx="5334000" cy="1758238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</a:schemeClr>
              </a:gs>
              <a:gs pos="50000">
                <a:schemeClr val="accent2">
                  <a:lumMod val="20000"/>
                  <a:lumOff val="80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76200"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00" b="1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Hiring Sources</a:t>
            </a:r>
          </a:p>
          <a:p>
            <a:pPr algn="ctr">
              <a:lnSpc>
                <a:spcPts val="3499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Job Portals</a:t>
            </a:r>
          </a:p>
          <a:p>
            <a:pPr algn="ctr">
              <a:lnSpc>
                <a:spcPts val="3499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Job boards</a:t>
            </a:r>
          </a:p>
          <a:p>
            <a:pPr algn="ctr">
              <a:lnSpc>
                <a:spcPts val="3499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Local ads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125200" y="174798"/>
            <a:ext cx="6615087" cy="3934270"/>
            <a:chOff x="0" y="0"/>
            <a:chExt cx="1024850" cy="60952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4850" cy="609521"/>
            </a:xfrm>
            <a:custGeom>
              <a:avLst/>
              <a:gdLst/>
              <a:ahLst/>
              <a:cxnLst/>
              <a:rect l="l" t="t" r="r" b="b"/>
              <a:pathLst>
                <a:path w="1024850" h="609521">
                  <a:moveTo>
                    <a:pt x="0" y="0"/>
                  </a:moveTo>
                  <a:lnTo>
                    <a:pt x="1024850" y="0"/>
                  </a:lnTo>
                  <a:lnTo>
                    <a:pt x="1024850" y="609521"/>
                  </a:lnTo>
                  <a:lnTo>
                    <a:pt x="0" y="609521"/>
                  </a:lnTo>
                  <a:close/>
                </a:path>
              </a:pathLst>
            </a:custGeom>
            <a:blipFill>
              <a:blip r:embed="rId2"/>
              <a:stretch>
                <a:fillRect t="-62093" b="-62093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850818" y="714097"/>
            <a:ext cx="5426403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Location</a:t>
            </a:r>
            <a:endParaRPr lang="en-US" sz="5499" b="1" dirty="0">
              <a:solidFill>
                <a:schemeClr val="accent2">
                  <a:lumMod val="5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anose="02020603050405020304" pitchFamily="18" charset="0"/>
              <a:ea typeface="HK Grotesk Bold"/>
              <a:cs typeface="Times New Roman" panose="02020603050405020304" pitchFamily="18" charset="0"/>
              <a:sym typeface="HK Grotesk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276600" y="2141933"/>
            <a:ext cx="5426403" cy="1562415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HK Grotesk"/>
                <a:cs typeface="Times New Roman" panose="02020603050405020304" pitchFamily="18" charset="0"/>
                <a:sym typeface="HK Grotesk"/>
              </a:rPr>
              <a:t>Manchester </a:t>
            </a:r>
          </a:p>
          <a:p>
            <a:pPr algn="ctr">
              <a:lnSpc>
                <a:spcPct val="150000"/>
              </a:lnSpc>
            </a:pPr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HK Grotesk"/>
                <a:cs typeface="Times New Roman" panose="02020603050405020304" pitchFamily="18" charset="0"/>
                <a:sym typeface="HK Grotesk"/>
              </a:rPr>
              <a:t>Oxford Road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25200" y="4610100"/>
            <a:ext cx="6615087" cy="5017108"/>
          </a:xfrm>
          <a:prstGeom prst="rect">
            <a:avLst/>
          </a:prstGeom>
        </p:spPr>
      </p:pic>
      <p:pic>
        <p:nvPicPr>
          <p:cNvPr id="1028" name="Picture 4" descr="Map great britain manchester hi-res stock photography and images - Alamy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667000" y="4457700"/>
            <a:ext cx="7237318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994665" y="1934444"/>
            <a:ext cx="6418111" cy="641811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3825" cap="sq">
              <a:solidFill>
                <a:srgbClr val="8D5B3D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580536" y="2520315"/>
            <a:ext cx="5246370" cy="524637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01944" y="1814994"/>
            <a:ext cx="7691872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Financial Overview 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4672125"/>
              </p:ext>
            </p:extLst>
          </p:nvPr>
        </p:nvGraphicFramePr>
        <p:xfrm>
          <a:off x="838200" y="3390900"/>
          <a:ext cx="8382000" cy="4580963"/>
        </p:xfrm>
        <a:graphic>
          <a:graphicData uri="http://schemas.openxmlformats.org/drawingml/2006/table">
            <a:tbl>
              <a:tblPr firstRow="1" bandRow="1">
                <a:effectLst>
                  <a:outerShdw blurRad="76200" dir="13500000" sy="23000" kx="1200000" algn="br" rotWithShape="0">
                    <a:prstClr val="black">
                      <a:alpha val="20000"/>
                    </a:prstClr>
                  </a:outerShdw>
                </a:effectLst>
                <a:tableStyleId>{5DA37D80-6434-44D0-A028-1B22A696006F}</a:tableStyleId>
              </a:tblPr>
              <a:tblGrid>
                <a:gridCol w="279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9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9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5515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Sitka Text" panose="02000505000000020004" pitchFamily="2" charset="0"/>
                        </a:rPr>
                        <a:t>Factors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Monthly</a:t>
                      </a:r>
                      <a:r>
                        <a:rPr lang="en-US" sz="2000" baseline="0" dirty="0">
                          <a:latin typeface="Sitka Text" panose="02000505000000020004" pitchFamily="2" charset="0"/>
                        </a:rPr>
                        <a:t>  (£)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Sitka Text" panose="02000505000000020004" pitchFamily="2" charset="0"/>
                        </a:rPr>
                        <a:t>Annual  </a:t>
                      </a:r>
                      <a:r>
                        <a:rPr lang="en-US" sz="2000" baseline="0" dirty="0">
                          <a:latin typeface="Sitka Text" panose="02000505000000020004" pitchFamily="2" charset="0"/>
                        </a:rPr>
                        <a:t>(£)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381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Revenue</a:t>
                      </a:r>
                      <a:r>
                        <a:rPr lang="en-US" sz="2000" baseline="0" dirty="0">
                          <a:latin typeface="Sitka Text" panose="02000505000000020004" pitchFamily="2" charset="0"/>
                        </a:rPr>
                        <a:t> and Sales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20,000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240,000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4166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Salaries</a:t>
                      </a:r>
                      <a:r>
                        <a:rPr lang="en-US" sz="2000" baseline="0" dirty="0">
                          <a:latin typeface="Sitka Text" panose="02000505000000020004" pitchFamily="2" charset="0"/>
                        </a:rPr>
                        <a:t> and Wages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15,000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180,000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122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Rents and Utilities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5,000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60,000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4166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Marketing and Advertising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5,000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60,000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122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Misc. Expenses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5,000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60,000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122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Total Expenses 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50,000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Sitka Text" panose="02000505000000020004" pitchFamily="2" charset="0"/>
                        </a:rPr>
                        <a:t>600,000</a:t>
                      </a:r>
                      <a:endParaRPr lang="en-US" sz="2000" b="1" dirty="0">
                        <a:latin typeface="Sitka Text" panose="02000505000000020004" pitchFamily="2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5200" y="3619500"/>
            <a:ext cx="4259039" cy="4690168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362200" y="723900"/>
            <a:ext cx="7407365" cy="1445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SWOT and PESTEL 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915400" y="2552700"/>
            <a:ext cx="10452511" cy="17953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latin typeface="Times New Roman" panose="02020603050405020304" pitchFamily="18" charset="0"/>
                <a:ea typeface="HK Grotesk"/>
                <a:cs typeface="Times New Roman" panose="02020603050405020304" pitchFamily="18" charset="0"/>
                <a:sym typeface="HK Grotesk"/>
              </a:rPr>
              <a:t>.</a:t>
            </a:r>
          </a:p>
          <a:p>
            <a:pPr>
              <a:lnSpc>
                <a:spcPts val="3499"/>
              </a:lnSpc>
            </a:pPr>
            <a:endParaRPr lang="en-US" sz="2499" dirty="0">
              <a:solidFill>
                <a:srgbClr val="000000"/>
              </a:solidFill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endParaRPr>
          </a:p>
          <a:p>
            <a:pPr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latin typeface="Times New Roman" panose="02020603050405020304" pitchFamily="18" charset="0"/>
                <a:ea typeface="HK Grotesk"/>
                <a:cs typeface="Times New Roman" panose="02020603050405020304" pitchFamily="18" charset="0"/>
                <a:sym typeface="HK Grotesk"/>
              </a:rPr>
              <a:t>. </a:t>
            </a:r>
            <a:br>
              <a:rPr lang="en-US" sz="2499" dirty="0">
                <a:solidFill>
                  <a:srgbClr val="000000"/>
                </a:solidFill>
                <a:latin typeface="Times New Roman" panose="02020603050405020304" pitchFamily="18" charset="0"/>
                <a:ea typeface="HK Grotesk"/>
                <a:cs typeface="Times New Roman" panose="02020603050405020304" pitchFamily="18" charset="0"/>
                <a:sym typeface="HK Grotesk"/>
              </a:rPr>
            </a:br>
            <a:endParaRPr lang="en-US" sz="2499" dirty="0">
              <a:solidFill>
                <a:srgbClr val="000000"/>
              </a:solidFill>
              <a:latin typeface="Times New Roman" panose="02020603050405020304" pitchFamily="18" charset="0"/>
              <a:ea typeface="HK Grotesk"/>
              <a:cs typeface="Times New Roman" panose="02020603050405020304" pitchFamily="18" charset="0"/>
              <a:sym typeface="HK Grotesk"/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312326232"/>
              </p:ext>
            </p:extLst>
          </p:nvPr>
        </p:nvGraphicFramePr>
        <p:xfrm>
          <a:off x="-1391836" y="2857500"/>
          <a:ext cx="10312316" cy="6246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275185702"/>
              </p:ext>
            </p:extLst>
          </p:nvPr>
        </p:nvGraphicFramePr>
        <p:xfrm>
          <a:off x="6705601" y="1562100"/>
          <a:ext cx="13030200" cy="845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184697" cy="10239466"/>
            <a:chOff x="0" y="0"/>
            <a:chExt cx="1113098" cy="158636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13098" cy="1586361"/>
            </a:xfrm>
            <a:custGeom>
              <a:avLst/>
              <a:gdLst/>
              <a:ahLst/>
              <a:cxnLst/>
              <a:rect l="l" t="t" r="r" b="b"/>
              <a:pathLst>
                <a:path w="1113098" h="1586361">
                  <a:moveTo>
                    <a:pt x="0" y="0"/>
                  </a:moveTo>
                  <a:lnTo>
                    <a:pt x="1113098" y="0"/>
                  </a:lnTo>
                  <a:lnTo>
                    <a:pt x="1113098" y="1586361"/>
                  </a:lnTo>
                  <a:lnTo>
                    <a:pt x="0" y="1586361"/>
                  </a:lnTo>
                  <a:close/>
                </a:path>
              </a:pathLst>
            </a:custGeom>
            <a:blipFill>
              <a:blip r:embed="rId2"/>
              <a:stretch>
                <a:fillRect l="-56955" r="-56955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653644306"/>
              </p:ext>
            </p:extLst>
          </p:nvPr>
        </p:nvGraphicFramePr>
        <p:xfrm>
          <a:off x="7184697" y="2182951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0287000" y="571500"/>
            <a:ext cx="7691872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solidFill>
                  <a:srgbClr val="000000"/>
                </a:solidFill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Market Research </a:t>
            </a:r>
          </a:p>
        </p:txBody>
      </p:sp>
    </p:spTree>
    <p:extLst>
      <p:ext uri="{BB962C8B-B14F-4D97-AF65-F5344CB8AC3E}">
        <p14:creationId xmlns:p14="http://schemas.microsoft.com/office/powerpoint/2010/main" val="658734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 rot="16200000">
            <a:off x="923218" y="105482"/>
            <a:ext cx="2115964" cy="3200400"/>
          </a:xfrm>
          <a:prstGeom prst="rect">
            <a:avLst/>
          </a:prstGeom>
        </p:spPr>
        <p:txBody>
          <a:bodyPr vert="vert" wrap="square"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12 Month Marketing Strategy 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231815"/>
              </p:ext>
            </p:extLst>
          </p:nvPr>
        </p:nvGraphicFramePr>
        <p:xfrm>
          <a:off x="3886200" y="723900"/>
          <a:ext cx="13944600" cy="8839202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76200" dir="13500000" sy="23000" kx="1200000" algn="br" rotWithShape="0">
                    <a:prstClr val="black">
                      <a:alpha val="20000"/>
                    </a:prstClr>
                  </a:outerShdw>
                </a:effectLst>
                <a:tableStyleId>{8A107856-5554-42FB-B03E-39F5DBC370BA}</a:tableStyleId>
              </a:tblPr>
              <a:tblGrid>
                <a:gridCol w="27044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707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694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6067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Month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Campaign / Activity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Sitka Text" panose="02000505000000020004" pitchFamily="2" charset="0"/>
                        </a:rPr>
                        <a:t>Examples / Medium</a:t>
                      </a:r>
                      <a:endParaRPr lang="en-US" sz="200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0980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Jan-Feb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New Semester </a:t>
                      </a:r>
                      <a:r>
                        <a:rPr lang="en-GB" sz="2000" dirty="0" err="1">
                          <a:effectLst/>
                          <a:latin typeface="Sitka Text" panose="02000505000000020004" pitchFamily="2" charset="0"/>
                        </a:rPr>
                        <a:t>Kickoff</a:t>
                      </a: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: “Study &amp; Sip”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Instagram stories, TikTok of coffee + study vibes, student flyers on campus, business cards with QR codes for free drink on first visit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82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Mar-Apr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Spring Study Sessions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Posters on campus, Instagram reels of latte art + study tips, TikTok “Coffee Study Hacks”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882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May-Jun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Exam Season Fuel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Student discounts bundle (coffee + snack), social media countdown to exams, TikTok motivational clips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882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Jul-Aug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Summer Chill &amp; Social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Outdoor banners, Instagram polls for </a:t>
                      </a:r>
                      <a:r>
                        <a:rPr lang="en-GB" sz="2000" dirty="0" err="1">
                          <a:effectLst/>
                          <a:latin typeface="Sitka Text" panose="02000505000000020004" pitchFamily="2" charset="0"/>
                        </a:rPr>
                        <a:t>favorite</a:t>
                      </a: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 cold drinks, TikTok summer iced coffee challenges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882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Sep-Oct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Sitka Text" panose="02000505000000020004" pitchFamily="2" charset="0"/>
                        </a:rPr>
                        <a:t>Freshers &amp; Welcome Week</a:t>
                      </a:r>
                      <a:endParaRPr lang="en-US" sz="200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Flyers, student welcome packs, branded notebooks + mugs, TikTok “Campus Coffee Tours”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88235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Nov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Loyalty Program Launch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Branded punch cards, social media posts targeting students, email newsletter with special offers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50980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Dec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Sitka Text" panose="02000505000000020004" pitchFamily="2" charset="0"/>
                        </a:rPr>
                        <a:t>Holiday Break &amp; Finals Prep</a:t>
                      </a:r>
                      <a:endParaRPr lang="en-US" sz="200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Instagram giveaways (“Win a Coffee Pack”), TikTok “Best Study Setup” challenge, festive in-store decorations with </a:t>
                      </a:r>
                      <a:r>
                        <a:rPr lang="en-GB" sz="2000" dirty="0" err="1">
                          <a:effectLst/>
                          <a:latin typeface="Sitka Text" panose="02000505000000020004" pitchFamily="2" charset="0"/>
                        </a:rPr>
                        <a:t>selfies</a:t>
                      </a:r>
                      <a:r>
                        <a:rPr lang="en-GB" sz="2000" dirty="0">
                          <a:effectLst/>
                          <a:latin typeface="Sitka Text" panose="02000505000000020004" pitchFamily="2" charset="0"/>
                        </a:rPr>
                        <a:t> corner</a:t>
                      </a:r>
                      <a:endParaRPr lang="en-US" sz="2000" dirty="0">
                        <a:effectLst/>
                        <a:latin typeface="Sitka Text" panose="02000505000000020004" pitchFamily="2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60" marR="4576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5446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10134600" y="1078319"/>
            <a:ext cx="3943428" cy="8229600"/>
            <a:chOff x="0" y="0"/>
            <a:chExt cx="1038598" cy="216746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38598" cy="2167467"/>
            </a:xfrm>
            <a:custGeom>
              <a:avLst/>
              <a:gdLst/>
              <a:ahLst/>
              <a:cxnLst/>
              <a:rect l="l" t="t" r="r" b="b"/>
              <a:pathLst>
                <a:path w="1038598" h="2167467">
                  <a:moveTo>
                    <a:pt x="0" y="0"/>
                  </a:moveTo>
                  <a:lnTo>
                    <a:pt x="1038598" y="0"/>
                  </a:lnTo>
                  <a:lnTo>
                    <a:pt x="1038598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8D5B3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038598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568342" y="647126"/>
            <a:ext cx="9566258" cy="14106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Marketing Initiatives and Branding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4320" y="340950"/>
            <a:ext cx="4094447" cy="5046406"/>
          </a:xfrm>
          <a:prstGeom prst="rect">
            <a:avLst/>
          </a:prstGeom>
        </p:spPr>
      </p:pic>
      <p:pic>
        <p:nvPicPr>
          <p:cNvPr id="11" name="Picture 10"/>
          <p:cNvPicPr/>
          <p:nvPr/>
        </p:nvPicPr>
        <p:blipFill>
          <a:blip r:embed="rId3"/>
          <a:stretch>
            <a:fillRect/>
          </a:stretch>
        </p:blipFill>
        <p:spPr>
          <a:xfrm>
            <a:off x="8686800" y="4914900"/>
            <a:ext cx="4287520" cy="4962867"/>
          </a:xfrm>
          <a:prstGeom prst="rect">
            <a:avLst/>
          </a:prstGeom>
        </p:spPr>
      </p:pic>
      <p:sp>
        <p:nvSpPr>
          <p:cNvPr id="12" name="TextBox 8"/>
          <p:cNvSpPr txBox="1"/>
          <p:nvPr/>
        </p:nvSpPr>
        <p:spPr>
          <a:xfrm>
            <a:off x="2168509" y="2628900"/>
            <a:ext cx="5334000" cy="3323987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</a:schemeClr>
              </a:gs>
              <a:gs pos="50000">
                <a:schemeClr val="accent2">
                  <a:lumMod val="20000"/>
                  <a:lumOff val="80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76200"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u="sng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Marketing Initiatives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Active Instagram posts.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Seasonal campaigns.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Collaborations with local stakeholders.</a:t>
            </a:r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000000"/>
                </a:solidFill>
                <a:latin typeface="Sitka Text" panose="02000505000000020004" pitchFamily="2" charset="0"/>
                <a:ea typeface="HK Grotesk"/>
                <a:cs typeface="Times New Roman" panose="02020603050405020304" pitchFamily="18" charset="0"/>
                <a:sym typeface="HK Grotesk"/>
              </a:rPr>
              <a:t>User-generated posts..</a:t>
            </a:r>
          </a:p>
        </p:txBody>
      </p:sp>
      <p:sp>
        <p:nvSpPr>
          <p:cNvPr id="13" name="TextBox 8"/>
          <p:cNvSpPr txBox="1"/>
          <p:nvPr/>
        </p:nvSpPr>
        <p:spPr>
          <a:xfrm>
            <a:off x="2168509" y="6896100"/>
            <a:ext cx="5334000" cy="2215991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</a:schemeClr>
              </a:gs>
              <a:gs pos="50000">
                <a:schemeClr val="accent2">
                  <a:lumMod val="20000"/>
                  <a:lumOff val="80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76200"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ct val="150000"/>
              </a:lnSpc>
              <a:buClr>
                <a:srgbClr val="A3816A"/>
              </a:buClr>
              <a:buSzPts val="1100"/>
            </a:pPr>
            <a:r>
              <a:rPr lang="en-GB" sz="2400" b="1" u="sng" dirty="0">
                <a:latin typeface="Sitka Text" panose="02000505000000020004" pitchFamily="2" charset="0"/>
                <a:cs typeface="Times New Roman" panose="02020603050405020304" pitchFamily="18" charset="0"/>
              </a:rPr>
              <a:t>Branding</a:t>
            </a:r>
          </a:p>
          <a:p>
            <a:pPr lvl="0" algn="ctr">
              <a:lnSpc>
                <a:spcPct val="150000"/>
              </a:lnSpc>
              <a:buClr>
                <a:srgbClr val="A3816A"/>
              </a:buClr>
              <a:buSzPts val="1100"/>
            </a:pPr>
            <a:r>
              <a:rPr lang="en-GB" sz="2400" dirty="0">
                <a:latin typeface="Sitka Text" panose="02000505000000020004" pitchFamily="2" charset="0"/>
                <a:cs typeface="Times New Roman" panose="02020603050405020304" pitchFamily="18" charset="0"/>
              </a:rPr>
              <a:t>Minimalist and modern visual style.</a:t>
            </a:r>
          </a:p>
          <a:p>
            <a:pPr lvl="0" algn="ctr">
              <a:lnSpc>
                <a:spcPct val="150000"/>
              </a:lnSpc>
              <a:buClr>
                <a:srgbClr val="A3816A"/>
              </a:buClr>
              <a:buSzPts val="1100"/>
            </a:pPr>
            <a:r>
              <a:rPr lang="en-GB" sz="2400" dirty="0">
                <a:latin typeface="Sitka Text" panose="02000505000000020004" pitchFamily="2" charset="0"/>
                <a:cs typeface="Times New Roman" panose="02020603050405020304" pitchFamily="18" charset="0"/>
              </a:rPr>
              <a:t>Authenticity and comfort.</a:t>
            </a:r>
          </a:p>
          <a:p>
            <a:pPr lvl="0" algn="ctr">
              <a:lnSpc>
                <a:spcPct val="150000"/>
              </a:lnSpc>
              <a:buClr>
                <a:srgbClr val="A3816A"/>
              </a:buClr>
              <a:buSzPts val="1100"/>
            </a:pPr>
            <a:r>
              <a:rPr lang="en-GB" sz="2400" dirty="0">
                <a:latin typeface="Sitka Text" panose="02000505000000020004" pitchFamily="2" charset="0"/>
                <a:cs typeface="Times New Roman" panose="02020603050405020304" pitchFamily="18" charset="0"/>
              </a:rPr>
              <a:t>Stronger social media presence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56510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4191000" y="647700"/>
            <a:ext cx="9566258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Elevator Pitch</a:t>
            </a:r>
          </a:p>
        </p:txBody>
      </p:sp>
      <p:sp>
        <p:nvSpPr>
          <p:cNvPr id="2" name="Rectangle 1"/>
          <p:cNvSpPr/>
          <p:nvPr/>
        </p:nvSpPr>
        <p:spPr>
          <a:xfrm>
            <a:off x="5410200" y="2072250"/>
            <a:ext cx="862879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https://youtu.be/aFWDKfIudvo?si=_oQHcIJp0d4ifpn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3314700"/>
            <a:ext cx="10000397" cy="565385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9799199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35" name="Google Shape;21435;p61"/>
          <p:cNvSpPr txBox="1">
            <a:spLocks noGrp="1"/>
          </p:cNvSpPr>
          <p:nvPr>
            <p:ph type="body" idx="1"/>
          </p:nvPr>
        </p:nvSpPr>
        <p:spPr>
          <a:xfrm>
            <a:off x="762000" y="1409700"/>
            <a:ext cx="16916400" cy="8438679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 spcFirstLastPara="1" vert="horz" wrap="square" lIns="182850" tIns="182850" rIns="182850" bIns="182850" rtlCol="0" anchor="t" anchorCtr="0">
            <a:noAutofit/>
          </a:bodyPr>
          <a:lstStyle/>
          <a:p>
            <a:pPr marL="304800" indent="0">
              <a:buNone/>
            </a:pP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Anam, C., (2024), April. Coffee supply chain management in Southeast Malang. In </a:t>
            </a:r>
            <a:r>
              <a:rPr lang="en-US" i="1" dirty="0">
                <a:latin typeface="Sitka Text" panose="02000505000000020004" pitchFamily="2" charset="0"/>
                <a:cs typeface="Times New Roman" panose="02020603050405020304" pitchFamily="18" charset="0"/>
              </a:rPr>
              <a:t>AIP Conference Proceedings</a:t>
            </a:r>
            <a:r>
              <a:rPr lang="en-US" dirty="0">
                <a:latin typeface="Sitka Text" panose="02000505000000020004" pitchFamily="2" charset="0"/>
                <a:cs typeface="Times New Roman" panose="02020603050405020304" pitchFamily="18" charset="0"/>
              </a:rPr>
              <a:t> (Vol. 3048, No. 1, p. 020009). AIP Publishing LLC.</a:t>
            </a:r>
          </a:p>
          <a:p>
            <a:pPr marL="304800" indent="0">
              <a:buNone/>
            </a:pP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Chieng, D.,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Canovas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R.,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Segan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L.,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Sugumar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H.,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Voskoboinik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A.,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Prabhu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S., Ling, L.H., Lee, G., Morton, J.B., Kaye, D.M. and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Kalman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J.M., (2022). The impact of coffee subtypes on incident cardiovascular disease, arrhythmias, and mortality: long-term outcomes from the UK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Biobank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. </a:t>
            </a:r>
            <a:r>
              <a:rPr lang="en-US" i="1" dirty="0">
                <a:latin typeface="Sitka Text" panose="02000505000000020004" pitchFamily="2" charset="0"/>
                <a:cs typeface="Times New Roman" panose="02020603050405020304" pitchFamily="18" charset="0"/>
              </a:rPr>
              <a:t>European journal of preventive cardiology</a:t>
            </a:r>
            <a:r>
              <a:rPr lang="en-US" dirty="0">
                <a:latin typeface="Sitka Text" panose="02000505000000020004" pitchFamily="2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Sitka Text" panose="02000505000000020004" pitchFamily="2" charset="0"/>
                <a:cs typeface="Times New Roman" panose="02020603050405020304" pitchFamily="18" charset="0"/>
              </a:rPr>
              <a:t>29</a:t>
            </a:r>
            <a:r>
              <a:rPr lang="en-US" dirty="0">
                <a:latin typeface="Sitka Text" panose="02000505000000020004" pitchFamily="2" charset="0"/>
                <a:cs typeface="Times New Roman" panose="02020603050405020304" pitchFamily="18" charset="0"/>
              </a:rPr>
              <a:t>(17), pp.2240-2249.</a:t>
            </a:r>
          </a:p>
          <a:p>
            <a:pPr marL="304800" indent="0">
              <a:buNone/>
            </a:pP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Chitez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C.F., Mustafa, S., Sergio, R.,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Boateng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B.,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Mataruna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-Dos-Santos, L., Iqbal, N. and Shah, A., (2025), April. The Factors Influencing Customer Loyalty in UK-Based Coffee Businesses. In </a:t>
            </a:r>
            <a:r>
              <a:rPr lang="en-US" i="1" dirty="0">
                <a:latin typeface="Sitka Text" panose="02000505000000020004" pitchFamily="2" charset="0"/>
                <a:cs typeface="Times New Roman" panose="02020603050405020304" pitchFamily="18" charset="0"/>
              </a:rPr>
              <a:t>International Conference on Business and Technology 2025</a:t>
            </a:r>
            <a:r>
              <a:rPr lang="en-US" dirty="0">
                <a:latin typeface="Sitka Text" panose="02000505000000020004" pitchFamily="2" charset="0"/>
                <a:cs typeface="Times New Roman" panose="02020603050405020304" pitchFamily="18" charset="0"/>
              </a:rPr>
              <a:t>.</a:t>
            </a:r>
          </a:p>
          <a:p>
            <a:pPr marL="304800" indent="0">
              <a:buNone/>
            </a:pP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CEBR, (2023). </a:t>
            </a:r>
            <a:r>
              <a:rPr lang="en-GB" i="1" dirty="0">
                <a:latin typeface="Sitka Text" panose="02000505000000020004" pitchFamily="2" charset="0"/>
                <a:cs typeface="Times New Roman" panose="02020603050405020304" pitchFamily="18" charset="0"/>
              </a:rPr>
              <a:t>The UK coffee market and its impact on the economy.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 [Online]  Available at: </a:t>
            </a:r>
            <a:r>
              <a:rPr lang="en-GB" u="sng" dirty="0">
                <a:latin typeface="Sitka Text" panose="02000505000000020004" pitchFamily="2" charset="0"/>
                <a:cs typeface="Times New Roman" panose="02020603050405020304" pitchFamily="18" charset="0"/>
                <a:hlinkClick r:id="rId3"/>
              </a:rPr>
              <a:t>https://britishcoffeeassociation.org/wp-content/uploads/2021/12/The-UK-coffee-industry-and-its-impact-on-the-economy_2018-CEBR-report.pdf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 [Accessed 20 November 2025].</a:t>
            </a:r>
            <a:endParaRPr lang="en-US" dirty="0">
              <a:latin typeface="Sitka Text" panose="02000505000000020004" pitchFamily="2" charset="0"/>
              <a:cs typeface="Times New Roman" panose="02020603050405020304" pitchFamily="18" charset="0"/>
            </a:endParaRPr>
          </a:p>
          <a:p>
            <a:pPr marL="304800" indent="0">
              <a:buNone/>
            </a:pP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Fouskas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K.,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Ziakis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C. and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Pachni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Tsitiridou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O., (2024). Exploring Sustainability Trends in the European Food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Startup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 Ecosystem. </a:t>
            </a:r>
            <a:r>
              <a:rPr lang="en-US" i="1" dirty="0">
                <a:latin typeface="Sitka Text" panose="02000505000000020004" pitchFamily="2" charset="0"/>
                <a:cs typeface="Times New Roman" panose="02020603050405020304" pitchFamily="18" charset="0"/>
              </a:rPr>
              <a:t>Available at SSRN 5358706</a:t>
            </a:r>
            <a:r>
              <a:rPr lang="en-US" dirty="0">
                <a:latin typeface="Sitka Text" panose="02000505000000020004" pitchFamily="2" charset="0"/>
                <a:cs typeface="Times New Roman" panose="02020603050405020304" pitchFamily="18" charset="0"/>
              </a:rPr>
              <a:t>.</a:t>
            </a:r>
          </a:p>
          <a:p>
            <a:pPr marL="304800" indent="0">
              <a:buNone/>
            </a:pP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Gosalvitr, P.,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Cuéllar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-Franca, R.M., Smith, R. and </a:t>
            </a:r>
            <a:r>
              <a:rPr lang="en-GB" dirty="0" err="1">
                <a:latin typeface="Sitka Text" panose="02000505000000020004" pitchFamily="2" charset="0"/>
                <a:cs typeface="Times New Roman" panose="02020603050405020304" pitchFamily="18" charset="0"/>
              </a:rPr>
              <a:t>Azapagic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, A., (2023). An environmental and economic sustainability assessment of coffee production in the UK. </a:t>
            </a:r>
            <a:r>
              <a:rPr lang="en-US" i="1" dirty="0">
                <a:latin typeface="Sitka Text" panose="02000505000000020004" pitchFamily="2" charset="0"/>
                <a:cs typeface="Times New Roman" panose="02020603050405020304" pitchFamily="18" charset="0"/>
              </a:rPr>
              <a:t>Chemical Engineering Journal</a:t>
            </a:r>
            <a:r>
              <a:rPr lang="en-US" dirty="0">
                <a:latin typeface="Sitka Text" panose="02000505000000020004" pitchFamily="2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Sitka Text" panose="02000505000000020004" pitchFamily="2" charset="0"/>
                <a:cs typeface="Times New Roman" panose="02020603050405020304" pitchFamily="18" charset="0"/>
              </a:rPr>
              <a:t>465</a:t>
            </a:r>
            <a:r>
              <a:rPr lang="en-US" dirty="0">
                <a:latin typeface="Sitka Text" panose="02000505000000020004" pitchFamily="2" charset="0"/>
                <a:cs typeface="Times New Roman" panose="02020603050405020304" pitchFamily="18" charset="0"/>
              </a:rPr>
              <a:t>, p.142793.</a:t>
            </a:r>
          </a:p>
          <a:p>
            <a:pPr marL="304800" indent="0">
              <a:buNone/>
            </a:pP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Mintel, (2024). </a:t>
            </a:r>
            <a:r>
              <a:rPr lang="en-GB" i="1" dirty="0">
                <a:latin typeface="Sitka Text" panose="02000505000000020004" pitchFamily="2" charset="0"/>
                <a:cs typeface="Times New Roman" panose="02020603050405020304" pitchFamily="18" charset="0"/>
              </a:rPr>
              <a:t>How is the Coffee Market Changing?.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 [Online] Available at: </a:t>
            </a:r>
            <a:r>
              <a:rPr lang="en-GB" u="sng" dirty="0">
                <a:latin typeface="Sitka Text" panose="02000505000000020004" pitchFamily="2" charset="0"/>
                <a:cs typeface="Times New Roman" panose="02020603050405020304" pitchFamily="18" charset="0"/>
                <a:hlinkClick r:id="rId4"/>
              </a:rPr>
              <a:t>https://www.mintel.com/insights/food-and-drink/the-coffee-and-coffee-shop-industries-what-consumers-want-in-coffee/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 [Accessed 10 November 2025].</a:t>
            </a:r>
          </a:p>
          <a:p>
            <a:pPr marL="304800" indent="0">
              <a:buNone/>
            </a:pP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Statista, (2025). </a:t>
            </a:r>
            <a:r>
              <a:rPr lang="en-GB" i="1" dirty="0">
                <a:latin typeface="Sitka Text" panose="02000505000000020004" pitchFamily="2" charset="0"/>
                <a:cs typeface="Times New Roman" panose="02020603050405020304" pitchFamily="18" charset="0"/>
              </a:rPr>
              <a:t>Value of coffee imported to the United Kingdom (UK) from 2014 to 2024.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 [Online]  Available at: </a:t>
            </a:r>
            <a:r>
              <a:rPr lang="en-GB" u="sng" dirty="0">
                <a:latin typeface="Sitka Text" panose="02000505000000020004" pitchFamily="2" charset="0"/>
                <a:cs typeface="Times New Roman" panose="02020603050405020304" pitchFamily="18" charset="0"/>
                <a:hlinkClick r:id="rId5"/>
              </a:rPr>
              <a:t>https://www.statista.com/statistics/517224/coffee-import-value-united-kingdom-uk/?srsltid=AfmBOoqs1nkz0tRRYTfzMQmrNFpmJ_ciBNeRBnYbdWC2EztaUdKTljvj</a:t>
            </a:r>
            <a:r>
              <a:rPr lang="en-GB" dirty="0">
                <a:latin typeface="Sitka Text" panose="02000505000000020004" pitchFamily="2" charset="0"/>
                <a:cs typeface="Times New Roman" panose="02020603050405020304" pitchFamily="18" charset="0"/>
              </a:rPr>
              <a:t> [Accessed 21 November 2025].</a:t>
            </a:r>
            <a:endParaRPr lang="en-US" dirty="0">
              <a:latin typeface="Sitka Text" panose="02000505000000020004" pitchFamily="2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Clr>
                <a:schemeClr val="dk1"/>
              </a:buClr>
              <a:buSzPts val="1100"/>
              <a:buNone/>
            </a:pPr>
            <a:endParaRPr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9"/>
          <p:cNvSpPr txBox="1"/>
          <p:nvPr/>
        </p:nvSpPr>
        <p:spPr>
          <a:xfrm>
            <a:off x="769088" y="495300"/>
            <a:ext cx="9566258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anose="02020603050405020304" pitchFamily="18" charset="0"/>
                <a:ea typeface="HK Grotesk Bold"/>
                <a:cs typeface="Times New Roman" panose="02020603050405020304" pitchFamily="18" charset="0"/>
                <a:sym typeface="HK Grotesk Bold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983701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1096</Words>
  <Application>Microsoft Office PowerPoint</Application>
  <PresentationFormat>Custom</PresentationFormat>
  <Paragraphs>135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Times New Roman</vt:lpstr>
      <vt:lpstr>Roboto Condensed Light</vt:lpstr>
      <vt:lpstr>Sitka Text</vt:lpstr>
      <vt:lpstr>Calibri</vt:lpstr>
      <vt:lpstr>Matura MT Script Capitals</vt:lpstr>
      <vt:lpstr>Arial</vt:lpstr>
      <vt:lpstr>Lucida Handwriting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</dc:creator>
  <cp:lastModifiedBy>RAMONA ELENA MIRON</cp:lastModifiedBy>
  <cp:revision>1</cp:revision>
  <dcterms:created xsi:type="dcterms:W3CDTF">2025-11-23T06:57:08Z</dcterms:created>
  <dcterms:modified xsi:type="dcterms:W3CDTF">2025-11-23T12:27:48Z</dcterms:modified>
  <dc:identifier/>
</cp:coreProperties>
</file>