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65" r:id="rId4"/>
    <p:sldId id="259" r:id="rId5"/>
    <p:sldId id="260" r:id="rId6"/>
    <p:sldId id="261" r:id="rId7"/>
    <p:sldId id="262" r:id="rId8"/>
    <p:sldId id="263" r:id="rId9"/>
    <p:sldId id="264"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6BEAD"/>
    <a:srgbClr val="00B1A3"/>
    <a:srgbClr val="E7FFFA"/>
    <a:srgbClr val="FEE2E2"/>
    <a:srgbClr val="FDB19F"/>
    <a:srgbClr val="0064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19"/>
    <p:restoredTop sz="94589"/>
  </p:normalViewPr>
  <p:slideViewPr>
    <p:cSldViewPr snapToGrid="0" snapToObjects="1">
      <p:cViewPr varScale="1">
        <p:scale>
          <a:sx n="114" d="100"/>
          <a:sy n="114" d="100"/>
        </p:scale>
        <p:origin x="200"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73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name is Mohammad Riaz and today, I will present my research proposal titled “The Influence of Environmental and Technological Factors on the Adoption Intention of Electric Vehicles among Regular Car Drivers in Cardiff, UK”. This presentation will include research background, methodology, ethical issues, limitations, recommendations, and conclusion.</a:t>
            </a:r>
            <a:r>
              <a:rPr lang="en-US"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Electric vehicle adoption has become an important business and sustainability issue as the UK moves towards low-carbon transport and reduced dependence on petrol and diesel vehicles. The UK Government has introduced a Zero Emission Vehicle mandate to ensure that 80% of new cars and 70% of new vans sold in Great Britain are zero emission by 2030, rising to 100% by 2035 (Department for Transport, 2024). But besides government targets, consumer attitudes, environmental awareness, tech confidence and ease of use and charging play a role in adoption.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 of this study is to examine the impact of environmental and technological determinants on electric vehicle adoption intention among regular car users in Cardiff, UK.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central question is how environmental and technological determinants impact electric vehicle adoption intention among regular car users in Cardiff, UK.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topic is important in a workplace context because the findings can help car makers, dealerships, charging service providers and policy makers improve customer education, marketing and adoption strategies.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provides information about the research design of the study. The method used is quantitative as the obtained data will be numerical, and the study will relate the environmental factors, technological factors, and intention to adopt EVs. It is a positivist approach because it is the study that is centred on measurement and statistical analysis. The methodology is deductive because it follows a theory-driven process, and the theory is then tested by survey data. Time is a cross-sectional time period; that is, data will be gathered at one time. A structured questionnaire with closed-ended Likert scale questions will be used to collect data. Regular users of cars living in or near Cardiff, particularly those who are driving weekly or more frequently, will be targeted. There are 80 participants in the sample. Purposive sampling will be employed because people are selected based on certain requirements. Finally, the descriptive statistic, correlation analysis, and regression analysis will be done in SPSS.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Reliability will be ensured through the use of standardised questionnaire items, which means that all participants will be asked the same questions in the same way. Students will also be able to generate consistent and comparable numerical data that will be analysed in SPSS using a Likert scale. The questionnaire can be pre-tested before the entire data collection process to highlight items that are unclear for increased reliability. The validity will be facilitated by connecting the items of the questionnaire to the related theories (TPB, TAM and Diffusion of Innovation). Key constructs, such as environmental awareness, perceived benefits, readiness, ease of use, charging confidence and adoption intention will also be featured in the questions.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Participants will be given clear information about the purpose of the research, the survey topic, the time expected to take, and how the data will be used prior to completing the survey. Participants will provide informed consent prior to answering any of the questionnaire items. All participation will be voluntary, and participants will be able to opt out prior to filling out the survey. The practical application of the questionnaire is to have a brief consent statement, a tick-box confirmation and simple language for them to understand the study.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Confidentiality, anonymity and responsible data handling will ensure that participants are not exposed to any potential harm within this research. Responses will be anonymous and only be used for academic research. The questionnaire will collect no names and unnecessary identifiable information. The data will be kept securely and will only be kept for the necessary period required by the university. The risk of harm is low as the questions are not personal or sensitive, but rather about consumer attitudes and transport mode selection. The study will also abide by the ethical guidelines of the university and may be subject to ethical approval prior to data collection.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has some limitations. First, there are only 80 participants, and this may not be representative of the wider Cardiff population. Secondly, the timeframe of the project (12 weeks) restricts the depth of recruitment, data collection and follow-up. Third, purposive sampling and self-reported information in surveys can produce self-selection bias or social desirability bias, particularly when asking about environmental attitudes.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future research, the sample can be extended to a larger number of drivers in other cities in the UK, such as Cardiff. Fewer pilots would be overwhelmed by the speed of the test and response checks. Interviews, which could provide more detail as to why the survey respondents came up with such results, could be included with a mixed-method approach.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this proposal focuses on how environmental and technological determinants impact electric vehicle adoption intention among regular car users in Cardiff, UK. To conclude, this proposal focuses on how environmental and technological factors shape electric vehicle adoption intention among regular car users in Cardiff. The study will be quantitative, positivist, deductive and cross-sectional. Data will be gathered by a structured questionnaire and analysed by SPSS. The ethical approach includes informed consent, voluntary participation, confidentiality, anonymity, data protection and university ethical approval. The sample size, limited time, access issues and potential for response bias are the primary drawbacks. Yet, even with these constraints, the study can offer preliminary good information for automotive companies, charging service providers and policy makers. In general, the research can help organisations to understand what motivates or demotivates the regular car user to think about EVs.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E1F48-F656-1295-03E4-F88535A756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E4492-64DD-B66A-A387-0BB591DC60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830E03-4C3B-051D-C27C-6D22670FDD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A668CE-C47A-580A-9BB9-B56172F35220}"/>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48787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news/pathway-for-zero-emission-vehicle-transition-by-2035-becomes-law"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thefullev.co.uk/ev-charger-installation-cardiff/"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2A"/>
        </a:solidFill>
        <a:effectLst/>
      </p:bgPr>
    </p:bg>
    <p:spTree>
      <p:nvGrpSpPr>
        <p:cNvPr id="1" name=""/>
        <p:cNvGrpSpPr/>
        <p:nvPr/>
      </p:nvGrpSpPr>
      <p:grpSpPr>
        <a:xfrm>
          <a:off x="0" y="0"/>
          <a:ext cx="0" cy="0"/>
          <a:chOff x="0" y="0"/>
          <a:chExt cx="0" cy="0"/>
        </a:xfrm>
      </p:grpSpPr>
      <p:pic>
        <p:nvPicPr>
          <p:cNvPr id="2" name="Image 0" descr="/mnt/data/uk_ev_cover_crop.jpg"/>
          <p:cNvPicPr>
            <a:picLocks noChangeAspect="1"/>
          </p:cNvPicPr>
          <p:nvPr/>
        </p:nvPicPr>
        <p:blipFill>
          <a:blip r:embed="rId3"/>
          <a:stretch>
            <a:fillRect/>
          </a:stretch>
        </p:blipFill>
        <p:spPr>
          <a:xfrm>
            <a:off x="6172200" y="0"/>
            <a:ext cx="6016752" cy="6858000"/>
          </a:xfrm>
          <a:prstGeom prst="rect">
            <a:avLst/>
          </a:prstGeom>
        </p:spPr>
      </p:pic>
      <p:sp>
        <p:nvSpPr>
          <p:cNvPr id="3" name="Shape 0"/>
          <p:cNvSpPr/>
          <p:nvPr/>
        </p:nvSpPr>
        <p:spPr>
          <a:xfrm>
            <a:off x="6172200" y="0"/>
            <a:ext cx="6016752" cy="6858000"/>
          </a:xfrm>
          <a:prstGeom prst="rect">
            <a:avLst/>
          </a:prstGeom>
          <a:solidFill>
            <a:srgbClr val="0B1F2A">
              <a:alpha val="62000"/>
            </a:srgbClr>
          </a:solidFill>
          <a:ln w="12700">
            <a:solidFill>
              <a:srgbClr val="333333">
                <a:alpha val="0"/>
              </a:srgbClr>
            </a:solidFill>
            <a:prstDash val="solid"/>
          </a:ln>
        </p:spPr>
        <p:txBody>
          <a:bodyPr/>
          <a:lstStyle/>
          <a:p>
            <a:endParaRPr lang="en-US"/>
          </a:p>
        </p:txBody>
      </p:sp>
      <p:sp>
        <p:nvSpPr>
          <p:cNvPr id="4" name="Text 1"/>
          <p:cNvSpPr/>
          <p:nvPr/>
        </p:nvSpPr>
        <p:spPr>
          <a:xfrm>
            <a:off x="658368" y="685800"/>
            <a:ext cx="5303520" cy="320040"/>
          </a:xfrm>
          <a:prstGeom prst="rect">
            <a:avLst/>
          </a:prstGeom>
          <a:noFill/>
          <a:ln/>
        </p:spPr>
        <p:txBody>
          <a:bodyPr wrap="square" lIns="0" tIns="0" rIns="0" bIns="0" rtlCol="0" anchor="ctr"/>
          <a:lstStyle/>
          <a:p>
            <a:pPr marL="0" indent="0">
              <a:buNone/>
            </a:pPr>
            <a:r>
              <a:rPr lang="en-US" sz="1100" b="1" dirty="0">
                <a:solidFill>
                  <a:srgbClr val="A3E635"/>
                </a:solidFill>
                <a:latin typeface="Aptos" pitchFamily="34" charset="0"/>
                <a:ea typeface="Aptos" pitchFamily="34" charset="-122"/>
                <a:cs typeface="Aptos" pitchFamily="34" charset="-120"/>
              </a:rPr>
              <a:t>RESEARCH PROPOSAL PRESENTATION</a:t>
            </a:r>
            <a:endParaRPr lang="en-US" sz="1100" dirty="0"/>
          </a:p>
        </p:txBody>
      </p:sp>
      <p:sp>
        <p:nvSpPr>
          <p:cNvPr id="5" name="Text 2"/>
          <p:cNvSpPr/>
          <p:nvPr/>
        </p:nvSpPr>
        <p:spPr>
          <a:xfrm>
            <a:off x="667512" y="1339596"/>
            <a:ext cx="5376672" cy="2011680"/>
          </a:xfrm>
          <a:prstGeom prst="rect">
            <a:avLst/>
          </a:prstGeom>
          <a:noFill/>
          <a:ln/>
        </p:spPr>
        <p:txBody>
          <a:bodyPr wrap="square" lIns="254" tIns="254" rIns="254" bIns="254" rtlCol="0" anchor="ctr">
            <a:noAutofit/>
          </a:bodyPr>
          <a:lstStyle/>
          <a:p>
            <a:pPr marL="0" indent="0">
              <a:buNone/>
            </a:pPr>
            <a:r>
              <a:rPr lang="en-US" sz="2800" b="1" dirty="0">
                <a:solidFill>
                  <a:srgbClr val="FFFFFF"/>
                </a:solidFill>
                <a:latin typeface="Aptos Display" pitchFamily="34" charset="0"/>
                <a:ea typeface="Aptos Display" pitchFamily="34" charset="-122"/>
                <a:cs typeface="Aptos Display" pitchFamily="34" charset="-120"/>
              </a:rPr>
              <a:t>The Impact of Environmental and Technological Determinants on Electric Vehicle Adoption Intention among Regular Car Users in Cardiff, UK</a:t>
            </a:r>
            <a:endParaRPr lang="en-US" sz="2800" dirty="0"/>
          </a:p>
        </p:txBody>
      </p:sp>
      <p:sp>
        <p:nvSpPr>
          <p:cNvPr id="6" name="Text 3"/>
          <p:cNvSpPr/>
          <p:nvPr/>
        </p:nvSpPr>
        <p:spPr>
          <a:xfrm>
            <a:off x="694944" y="3695542"/>
            <a:ext cx="5212080" cy="347472"/>
          </a:xfrm>
          <a:prstGeom prst="rect">
            <a:avLst/>
          </a:prstGeom>
          <a:noFill/>
          <a:ln/>
        </p:spPr>
        <p:txBody>
          <a:bodyPr wrap="square" lIns="0" tIns="0" rIns="0" bIns="0" rtlCol="0" anchor="ctr"/>
          <a:lstStyle/>
          <a:p>
            <a:pPr marL="0" indent="0">
              <a:buNone/>
            </a:pPr>
            <a:r>
              <a:rPr lang="en-US" sz="1400" dirty="0">
                <a:solidFill>
                  <a:srgbClr val="D8F6F0"/>
                </a:solidFill>
                <a:latin typeface="Aptos" pitchFamily="34" charset="0"/>
                <a:ea typeface="Aptos" pitchFamily="34" charset="-122"/>
                <a:cs typeface="Aptos" pitchFamily="34" charset="-120"/>
              </a:rPr>
              <a:t>Module: BMWS5014 </a:t>
            </a:r>
          </a:p>
          <a:p>
            <a:pPr marL="0" indent="0">
              <a:buNone/>
            </a:pPr>
            <a:r>
              <a:rPr lang="en-US" sz="1400" dirty="0">
                <a:solidFill>
                  <a:srgbClr val="D8F6F0"/>
                </a:solidFill>
                <a:latin typeface="Aptos" pitchFamily="34" charset="0"/>
                <a:ea typeface="Aptos" pitchFamily="34" charset="-122"/>
                <a:cs typeface="Aptos" pitchFamily="34" charset="-120"/>
              </a:rPr>
              <a:t>Module Name: Developing a Research Proposal</a:t>
            </a:r>
            <a:endParaRPr lang="en-US" sz="1400" dirty="0"/>
          </a:p>
        </p:txBody>
      </p:sp>
      <p:sp>
        <p:nvSpPr>
          <p:cNvPr id="7" name="Text 4"/>
          <p:cNvSpPr/>
          <p:nvPr/>
        </p:nvSpPr>
        <p:spPr>
          <a:xfrm>
            <a:off x="681228" y="4810162"/>
            <a:ext cx="5349240" cy="205740"/>
          </a:xfrm>
          <a:prstGeom prst="rect">
            <a:avLst/>
          </a:prstGeom>
          <a:noFill/>
          <a:ln/>
        </p:spPr>
        <p:txBody>
          <a:bodyPr wrap="square" lIns="0" tIns="0" rIns="0" bIns="0" rtlCol="0" anchor="ctr"/>
          <a:lstStyle/>
          <a:p>
            <a:pPr marL="0" indent="0">
              <a:buNone/>
            </a:pPr>
            <a:r>
              <a:rPr lang="en-US" sz="1250" dirty="0">
                <a:solidFill>
                  <a:srgbClr val="D8F6F0"/>
                </a:solidFill>
                <a:latin typeface="Aptos" pitchFamily="34" charset="0"/>
                <a:ea typeface="Aptos" pitchFamily="34" charset="-122"/>
                <a:cs typeface="Aptos" pitchFamily="34" charset="-120"/>
              </a:rPr>
              <a:t>Student Name: Mohammad Riaz </a:t>
            </a:r>
          </a:p>
          <a:p>
            <a:pPr marL="0" indent="0">
              <a:buNone/>
            </a:pPr>
            <a:r>
              <a:rPr lang="en-US" sz="1250" dirty="0">
                <a:solidFill>
                  <a:srgbClr val="D8F6F0"/>
                </a:solidFill>
                <a:latin typeface="Aptos" pitchFamily="34" charset="0"/>
                <a:ea typeface="Aptos" pitchFamily="34" charset="-122"/>
                <a:cs typeface="Aptos" pitchFamily="34" charset="-120"/>
              </a:rPr>
              <a:t>Student ID: 2326121</a:t>
            </a:r>
          </a:p>
          <a:p>
            <a:pPr marL="0" indent="0">
              <a:buNone/>
            </a:pPr>
            <a:endParaRPr lang="en-US" sz="1250" dirty="0">
              <a:solidFill>
                <a:srgbClr val="D8F6F0"/>
              </a:solidFill>
              <a:latin typeface="Aptos" pitchFamily="34" charset="0"/>
              <a:ea typeface="Aptos" pitchFamily="34" charset="-122"/>
              <a:cs typeface="Aptos" pitchFamily="34" charset="-120"/>
            </a:endParaRPr>
          </a:p>
          <a:p>
            <a:pPr marL="0" indent="0">
              <a:buNone/>
            </a:pPr>
            <a:r>
              <a:rPr lang="en-US" sz="1250" dirty="0">
                <a:solidFill>
                  <a:srgbClr val="D8F6F0"/>
                </a:solidFill>
                <a:latin typeface="Aptos" pitchFamily="34" charset="0"/>
                <a:ea typeface="Aptos" pitchFamily="34" charset="-122"/>
                <a:cs typeface="Aptos" pitchFamily="34" charset="-120"/>
              </a:rPr>
              <a:t>Date: 26 June 2026</a:t>
            </a:r>
            <a:endParaRPr lang="en-US" sz="1250" dirty="0"/>
          </a:p>
        </p:txBody>
      </p:sp>
      <p:sp>
        <p:nvSpPr>
          <p:cNvPr id="8" name="Shape 5"/>
          <p:cNvSpPr/>
          <p:nvPr/>
        </p:nvSpPr>
        <p:spPr>
          <a:xfrm>
            <a:off x="667512" y="5644580"/>
            <a:ext cx="2926080" cy="0"/>
          </a:xfrm>
          <a:prstGeom prst="line">
            <a:avLst/>
          </a:prstGeom>
          <a:noFill/>
          <a:ln w="38100">
            <a:solidFill>
              <a:srgbClr val="A3E635"/>
            </a:solidFill>
            <a:prstDash val="solid"/>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pic>
        <p:nvPicPr>
          <p:cNvPr id="15" name="Picture 14" descr="EV Charger Installations in Cardiff - The Full EV">
            <a:extLst>
              <a:ext uri="{FF2B5EF4-FFF2-40B4-BE49-F238E27FC236}">
                <a16:creationId xmlns:a16="http://schemas.microsoft.com/office/drawing/2014/main" id="{16F45312-17D6-094E-A5B1-DA9C9E1447A1}"/>
              </a:ext>
            </a:extLst>
          </p:cNvPr>
          <p:cNvPicPr>
            <a:picLocks noChangeAspect="1"/>
          </p:cNvPicPr>
          <p:nvPr/>
        </p:nvPicPr>
        <p:blipFill>
          <a:blip r:embed="rId3"/>
          <a:srcRect r="18292"/>
          <a:stretch>
            <a:fillRect/>
          </a:stretch>
        </p:blipFill>
        <p:spPr>
          <a:xfrm>
            <a:off x="7296619" y="1436917"/>
            <a:ext cx="4499430" cy="4690402"/>
          </a:xfrm>
          <a:prstGeom prst="rect">
            <a:avLst/>
          </a:prstGeom>
        </p:spPr>
      </p:pic>
      <p:sp>
        <p:nvSpPr>
          <p:cNvPr id="2" name="Text 0"/>
          <p:cNvSpPr/>
          <p:nvPr/>
        </p:nvSpPr>
        <p:spPr>
          <a:xfrm>
            <a:off x="548640" y="193766"/>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RESEARCH CONTEXT</a:t>
            </a:r>
            <a:endParaRPr lang="en-US" sz="900" dirty="0"/>
          </a:p>
        </p:txBody>
      </p:sp>
      <p:sp>
        <p:nvSpPr>
          <p:cNvPr id="3" name="Text 1"/>
          <p:cNvSpPr/>
          <p:nvPr/>
        </p:nvSpPr>
        <p:spPr>
          <a:xfrm>
            <a:off x="548640" y="532094"/>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Introduction</a:t>
            </a:r>
            <a:endParaRPr lang="en-US" sz="2800" dirty="0"/>
          </a:p>
        </p:txBody>
      </p:sp>
      <p:sp>
        <p:nvSpPr>
          <p:cNvPr id="4" name="Shape 2"/>
          <p:cNvSpPr/>
          <p:nvPr/>
        </p:nvSpPr>
        <p:spPr>
          <a:xfrm>
            <a:off x="548640" y="1227038"/>
            <a:ext cx="2194560" cy="0"/>
          </a:xfrm>
          <a:prstGeom prst="line">
            <a:avLst/>
          </a:prstGeom>
          <a:noFill/>
          <a:ln w="25400">
            <a:solidFill>
              <a:srgbClr val="14B8A6"/>
            </a:solidFill>
            <a:prstDash val="solid"/>
          </a:ln>
        </p:spPr>
        <p:txBody>
          <a:bodyPr/>
          <a:lstStyle/>
          <a:p>
            <a:endParaRPr lang="en-US"/>
          </a:p>
        </p:txBody>
      </p:sp>
      <p:sp>
        <p:nvSpPr>
          <p:cNvPr id="6" name="Shape 3"/>
          <p:cNvSpPr/>
          <p:nvPr/>
        </p:nvSpPr>
        <p:spPr>
          <a:xfrm>
            <a:off x="7296619" y="5562600"/>
            <a:ext cx="4499430" cy="545592"/>
          </a:xfrm>
          <a:prstGeom prst="rect">
            <a:avLst/>
          </a:prstGeom>
          <a:solidFill>
            <a:srgbClr val="0B1F2A">
              <a:alpha val="85000"/>
            </a:srgbClr>
          </a:solidFill>
          <a:ln w="12700">
            <a:solidFill>
              <a:srgbClr val="333333">
                <a:alpha val="0"/>
              </a:srgbClr>
            </a:solidFill>
            <a:prstDash val="solid"/>
          </a:ln>
        </p:spPr>
        <p:txBody>
          <a:bodyPr/>
          <a:lstStyle/>
          <a:p>
            <a:endParaRPr lang="en-US"/>
          </a:p>
        </p:txBody>
      </p:sp>
      <p:sp>
        <p:nvSpPr>
          <p:cNvPr id="7" name="Text 4"/>
          <p:cNvSpPr/>
          <p:nvPr/>
        </p:nvSpPr>
        <p:spPr>
          <a:xfrm>
            <a:off x="7402286" y="5680600"/>
            <a:ext cx="4238026" cy="384048"/>
          </a:xfrm>
          <a:prstGeom prst="rect">
            <a:avLst/>
          </a:prstGeom>
          <a:noFill/>
          <a:ln/>
        </p:spPr>
        <p:txBody>
          <a:bodyPr wrap="square" lIns="0" tIns="0" rIns="0" bIns="0" rtlCol="0" anchor="ctr"/>
          <a:lstStyle/>
          <a:p>
            <a:r>
              <a:rPr lang="en-US" sz="1050" b="1" dirty="0">
                <a:solidFill>
                  <a:srgbClr val="FFFFFF"/>
                </a:solidFill>
                <a:latin typeface="Aptos" pitchFamily="34" charset="0"/>
                <a:ea typeface="Aptos" pitchFamily="34" charset="-122"/>
                <a:cs typeface="Aptos" pitchFamily="34" charset="-120"/>
              </a:rPr>
              <a:t>Local context: EV charging infrastructure in Cardiff (The Full EV (2026). </a:t>
            </a:r>
            <a:endParaRPr lang="en-US" sz="1050" dirty="0"/>
          </a:p>
        </p:txBody>
      </p:sp>
      <p:sp>
        <p:nvSpPr>
          <p:cNvPr id="8" name="Text 5"/>
          <p:cNvSpPr/>
          <p:nvPr/>
        </p:nvSpPr>
        <p:spPr>
          <a:xfrm>
            <a:off x="548640" y="1436916"/>
            <a:ext cx="3545554" cy="2438395"/>
          </a:xfrm>
          <a:prstGeom prst="rect">
            <a:avLst/>
          </a:prstGeom>
          <a:solidFill>
            <a:srgbClr val="FFFFFF"/>
          </a:solidFill>
          <a:ln w="15240">
            <a:solidFill>
              <a:srgbClr val="0F766E">
                <a:alpha val="92000"/>
              </a:srgbClr>
            </a:solidFill>
          </a:ln>
        </p:spPr>
        <p:txBody>
          <a:bodyPr wrap="square" rtlCol="0" anchor="t">
            <a:normAutofit fontScale="62500" lnSpcReduction="20000"/>
          </a:bodyPr>
          <a:lstStyle/>
          <a:p>
            <a:pPr marL="0" indent="0">
              <a:buNone/>
            </a:pPr>
            <a:r>
              <a:rPr lang="en-US" sz="2600" b="1" dirty="0">
                <a:solidFill>
                  <a:srgbClr val="0B1F2A"/>
                </a:solidFill>
                <a:latin typeface="Aptos" pitchFamily="34" charset="0"/>
                <a:ea typeface="Aptos" pitchFamily="34" charset="-122"/>
                <a:cs typeface="Aptos" pitchFamily="34" charset="-120"/>
              </a:rPr>
              <a:t>Background</a:t>
            </a:r>
          </a:p>
          <a:p>
            <a:pPr marL="0" indent="0">
              <a:buNone/>
            </a:pPr>
            <a:endParaRPr lang="en-US" sz="1600" b="1" dirty="0">
              <a:solidFill>
                <a:srgbClr val="0B1F2A"/>
              </a:solidFill>
              <a:latin typeface="Aptos" pitchFamily="34" charset="0"/>
              <a:ea typeface="Aptos" pitchFamily="34" charset="-122"/>
              <a:cs typeface="Aptos" pitchFamily="34" charset="-120"/>
            </a:endParaRPr>
          </a:p>
          <a:p>
            <a:r>
              <a:rPr lang="en-US" sz="2200" dirty="0">
                <a:solidFill>
                  <a:srgbClr val="16212D"/>
                </a:solidFill>
                <a:latin typeface="Aptos" pitchFamily="34" charset="0"/>
              </a:rPr>
              <a:t>Electric vehicle adoption has become an important business and sustainability issue as the UK moves towards low-carbon transport and reduced dependence on petrol and diesel vehicles. </a:t>
            </a:r>
          </a:p>
          <a:p>
            <a:endParaRPr lang="en-US" sz="2200" dirty="0">
              <a:solidFill>
                <a:srgbClr val="16212D"/>
              </a:solidFill>
              <a:latin typeface="Aptos" pitchFamily="34" charset="0"/>
            </a:endParaRPr>
          </a:p>
          <a:p>
            <a:r>
              <a:rPr lang="en-US" sz="2200" dirty="0">
                <a:solidFill>
                  <a:srgbClr val="16212D"/>
                </a:solidFill>
                <a:latin typeface="Aptos" pitchFamily="34" charset="0"/>
              </a:rPr>
              <a:t>The UK Government aims to ensure that 80% of new cars and 70% of new vans sold in Great Britain are zero emission by 2030, rising to 100% by 2035 (Department for Transport, 2024).</a:t>
            </a:r>
            <a:r>
              <a:rPr lang="en-US" sz="1500" b="1" dirty="0">
                <a:solidFill>
                  <a:srgbClr val="0B1F2A"/>
                </a:solidFill>
                <a:latin typeface="Aptos" pitchFamily="34" charset="0"/>
                <a:ea typeface="Aptos" pitchFamily="34" charset="-122"/>
                <a:cs typeface="Aptos" pitchFamily="34" charset="-120"/>
              </a:rPr>
              <a:t>
</a:t>
            </a:r>
          </a:p>
        </p:txBody>
      </p:sp>
      <p:sp>
        <p:nvSpPr>
          <p:cNvPr id="9" name="Text 6"/>
          <p:cNvSpPr/>
          <p:nvPr/>
        </p:nvSpPr>
        <p:spPr>
          <a:xfrm>
            <a:off x="4267199" y="1436916"/>
            <a:ext cx="2856415" cy="2438394"/>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Research aim</a:t>
            </a:r>
            <a:r>
              <a:rPr lang="en-US" sz="1500" b="1" dirty="0">
                <a:solidFill>
                  <a:srgbClr val="0B1F2A"/>
                </a:solidFill>
                <a:latin typeface="Aptos" pitchFamily="34" charset="0"/>
                <a:ea typeface="Aptos" pitchFamily="34" charset="-122"/>
                <a:cs typeface="Aptos" pitchFamily="34" charset="-120"/>
              </a:rPr>
              <a:t>
</a:t>
            </a:r>
            <a:endParaRPr lang="en-US" sz="1500" dirty="0"/>
          </a:p>
          <a:p>
            <a:pPr marL="0" indent="0">
              <a:buNone/>
            </a:pPr>
            <a:r>
              <a:rPr lang="en-US" sz="1400" dirty="0">
                <a:solidFill>
                  <a:srgbClr val="16212D"/>
                </a:solidFill>
                <a:latin typeface="Aptos" pitchFamily="34" charset="0"/>
                <a:ea typeface="Aptos" pitchFamily="34" charset="-122"/>
                <a:cs typeface="Aptos" pitchFamily="34" charset="-120"/>
              </a:rPr>
              <a:t>To examine the impact of environmental and technological determinants on electric vehicle adoption intention among regular car users in Cardiff, UK.</a:t>
            </a:r>
            <a:endParaRPr lang="en-US" sz="1500" dirty="0"/>
          </a:p>
        </p:txBody>
      </p:sp>
      <p:sp>
        <p:nvSpPr>
          <p:cNvPr id="10" name="Text 7"/>
          <p:cNvSpPr/>
          <p:nvPr/>
        </p:nvSpPr>
        <p:spPr>
          <a:xfrm>
            <a:off x="548640" y="4086737"/>
            <a:ext cx="3545554" cy="2021455"/>
          </a:xfrm>
          <a:prstGeom prst="rect">
            <a:avLst/>
          </a:prstGeom>
          <a:solidFill>
            <a:srgbClr val="DBEAFE"/>
          </a:solidFill>
          <a:ln w="15240">
            <a:solidFill>
              <a:srgbClr val="60A5FA">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Central question</a:t>
            </a:r>
            <a:r>
              <a:rPr lang="en-US" sz="1500" b="1" dirty="0">
                <a:solidFill>
                  <a:srgbClr val="0B1F2A"/>
                </a:solidFill>
                <a:latin typeface="Aptos" pitchFamily="34" charset="0"/>
                <a:ea typeface="Aptos" pitchFamily="34" charset="-122"/>
                <a:cs typeface="Aptos" pitchFamily="34" charset="-120"/>
              </a:rPr>
              <a:t>
</a:t>
            </a:r>
            <a:endParaRPr lang="en-US" sz="1500" dirty="0"/>
          </a:p>
          <a:p>
            <a:pPr marL="0" indent="0">
              <a:buNone/>
            </a:pPr>
            <a:r>
              <a:rPr lang="en-US" sz="1400" dirty="0">
                <a:solidFill>
                  <a:srgbClr val="16212D"/>
                </a:solidFill>
                <a:latin typeface="Aptos" pitchFamily="34" charset="0"/>
                <a:ea typeface="Aptos" pitchFamily="34" charset="-122"/>
                <a:cs typeface="Aptos" pitchFamily="34" charset="-120"/>
              </a:rPr>
              <a:t>How do environmental awareness, technological readiness, perceived ease of use and charging confidence shape EV adoption intention?</a:t>
            </a:r>
            <a:endParaRPr lang="en-US" sz="1500" dirty="0"/>
          </a:p>
        </p:txBody>
      </p:sp>
      <p:sp>
        <p:nvSpPr>
          <p:cNvPr id="11" name="Text 8"/>
          <p:cNvSpPr/>
          <p:nvPr/>
        </p:nvSpPr>
        <p:spPr>
          <a:xfrm>
            <a:off x="4267199" y="4086738"/>
            <a:ext cx="2856415" cy="2021454"/>
          </a:xfrm>
          <a:prstGeom prst="rect">
            <a:avLst/>
          </a:prstGeom>
          <a:solidFill>
            <a:srgbClr val="FEF3C7"/>
          </a:solidFill>
          <a:ln w="15240">
            <a:solidFill>
              <a:srgbClr val="F59E0B">
                <a:alpha val="92000"/>
              </a:srgbClr>
            </a:solidFill>
          </a:ln>
        </p:spPr>
        <p:txBody>
          <a:bodyPr wrap="square" rtlCol="0" anchor="t">
            <a:normAutofit fontScale="92500" lnSpcReduction="20000"/>
          </a:bodyPr>
          <a:lstStyle/>
          <a:p>
            <a:pPr marL="0" indent="0">
              <a:buNone/>
            </a:pPr>
            <a:r>
              <a:rPr lang="en-US" sz="1700" b="1" dirty="0">
                <a:solidFill>
                  <a:srgbClr val="0B1F2A"/>
                </a:solidFill>
                <a:latin typeface="Aptos" pitchFamily="34" charset="0"/>
                <a:ea typeface="Aptos" pitchFamily="34" charset="-122"/>
                <a:cs typeface="Aptos" pitchFamily="34" charset="-120"/>
              </a:rPr>
              <a:t>Workplace importance</a:t>
            </a:r>
            <a:r>
              <a:rPr lang="en-US" sz="1500" b="1" dirty="0">
                <a:solidFill>
                  <a:srgbClr val="0B1F2A"/>
                </a:solidFill>
                <a:latin typeface="Aptos" pitchFamily="34" charset="0"/>
                <a:ea typeface="Aptos" pitchFamily="34" charset="-122"/>
                <a:cs typeface="Aptos" pitchFamily="34" charset="-120"/>
              </a:rPr>
              <a:t>
</a:t>
            </a:r>
            <a:endParaRPr lang="en-US" sz="1500" dirty="0"/>
          </a:p>
          <a:p>
            <a:r>
              <a:rPr lang="en-US" sz="1500" dirty="0">
                <a:solidFill>
                  <a:srgbClr val="16212D"/>
                </a:solidFill>
                <a:latin typeface="Aptos" pitchFamily="34" charset="0"/>
                <a:ea typeface="Aptos" pitchFamily="34" charset="-122"/>
                <a:cs typeface="Aptos" pitchFamily="34" charset="-120"/>
              </a:rPr>
              <a:t>The findings are significant because they can help car makers, dealerships, charging service providers, and policy makers improve their marketing and education strategies for customers and increase adoption (Dutta and Hwang, 2021, Salari 2022).</a:t>
            </a:r>
            <a:endParaRPr lang="en-US" sz="1500" dirty="0"/>
          </a:p>
        </p:txBody>
      </p:sp>
      <p:sp>
        <p:nvSpPr>
          <p:cNvPr id="13" name="Text 10"/>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396240"/>
            <a:ext cx="3200400" cy="198120"/>
          </a:xfrm>
          <a:prstGeom prst="rect">
            <a:avLst/>
          </a:prstGeom>
          <a:noFill/>
          <a:ln/>
        </p:spPr>
        <p:txBody>
          <a:bodyPr wrap="square" lIns="0" tIns="0" rIns="0" bIns="0" rtlCol="0" anchor="ctr"/>
          <a:lstStyle/>
          <a:p>
            <a:r>
              <a:rPr lang="en-US" sz="750" b="1" dirty="0">
                <a:solidFill>
                  <a:srgbClr val="007E75"/>
                </a:solidFill>
                <a:latin typeface="Aptos" pitchFamily="34" charset="0"/>
                <a:ea typeface="Aptos" pitchFamily="34" charset="-122"/>
                <a:cs typeface="Aptos" pitchFamily="34" charset="-120"/>
              </a:rPr>
              <a:t>APPROACH AND DATA COLLECTION</a:t>
            </a:r>
            <a:endParaRPr lang="en-US" sz="750" dirty="0"/>
          </a:p>
        </p:txBody>
      </p:sp>
      <p:sp>
        <p:nvSpPr>
          <p:cNvPr id="3" name="Shape 1"/>
          <p:cNvSpPr/>
          <p:nvPr/>
        </p:nvSpPr>
        <p:spPr>
          <a:xfrm>
            <a:off x="2933700" y="495300"/>
            <a:ext cx="571500" cy="0"/>
          </a:xfrm>
          <a:prstGeom prst="line">
            <a:avLst/>
          </a:prstGeom>
          <a:noFill/>
          <a:ln w="17780">
            <a:solidFill>
              <a:srgbClr val="007E75"/>
            </a:solidFill>
            <a:prstDash val="solid"/>
          </a:ln>
        </p:spPr>
        <p:txBody>
          <a:bodyPr/>
          <a:lstStyle/>
          <a:p>
            <a:endParaRPr lang="en-US" sz="1500"/>
          </a:p>
        </p:txBody>
      </p:sp>
      <p:sp>
        <p:nvSpPr>
          <p:cNvPr id="4" name="Shape 2"/>
          <p:cNvSpPr/>
          <p:nvPr/>
        </p:nvSpPr>
        <p:spPr>
          <a:xfrm>
            <a:off x="3566160" y="449580"/>
            <a:ext cx="60960" cy="60960"/>
          </a:xfrm>
          <a:prstGeom prst="ellipse">
            <a:avLst/>
          </a:prstGeom>
          <a:solidFill>
            <a:srgbClr val="007E75"/>
          </a:solidFill>
          <a:ln w="12700">
            <a:solidFill>
              <a:srgbClr val="007E75"/>
            </a:solidFill>
            <a:prstDash val="solid"/>
          </a:ln>
        </p:spPr>
        <p:txBody>
          <a:bodyPr/>
          <a:lstStyle/>
          <a:p>
            <a:endParaRPr lang="en-US" sz="1500"/>
          </a:p>
        </p:txBody>
      </p:sp>
      <p:sp>
        <p:nvSpPr>
          <p:cNvPr id="5" name="Text 3"/>
          <p:cNvSpPr/>
          <p:nvPr/>
        </p:nvSpPr>
        <p:spPr>
          <a:xfrm>
            <a:off x="457200" y="723900"/>
            <a:ext cx="6858000" cy="495300"/>
          </a:xfrm>
          <a:prstGeom prst="rect">
            <a:avLst/>
          </a:prstGeom>
          <a:noFill/>
          <a:ln/>
        </p:spPr>
        <p:txBody>
          <a:bodyPr wrap="square" lIns="0" tIns="0" rIns="0" bIns="0" rtlCol="0" anchor="ctr">
            <a:normAutofit/>
          </a:bodyPr>
          <a:lstStyle/>
          <a:p>
            <a:r>
              <a:rPr lang="en-US" sz="2833" b="1" dirty="0">
                <a:solidFill>
                  <a:srgbClr val="0B1E34"/>
                </a:solidFill>
                <a:latin typeface="Aptos Display" pitchFamily="34" charset="0"/>
                <a:ea typeface="Aptos Display" pitchFamily="34" charset="-122"/>
                <a:cs typeface="Aptos Display" pitchFamily="34" charset="-120"/>
              </a:rPr>
              <a:t>Methodology: Research Design</a:t>
            </a:r>
            <a:endParaRPr lang="en-US" sz="2833" dirty="0"/>
          </a:p>
        </p:txBody>
      </p:sp>
      <p:sp>
        <p:nvSpPr>
          <p:cNvPr id="6" name="Shape 4"/>
          <p:cNvSpPr/>
          <p:nvPr/>
        </p:nvSpPr>
        <p:spPr>
          <a:xfrm>
            <a:off x="457200" y="1379220"/>
            <a:ext cx="2133600" cy="0"/>
          </a:xfrm>
          <a:prstGeom prst="line">
            <a:avLst/>
          </a:prstGeom>
          <a:noFill/>
          <a:ln w="27940">
            <a:solidFill>
              <a:srgbClr val="00B8A9"/>
            </a:solidFill>
            <a:prstDash val="solid"/>
          </a:ln>
        </p:spPr>
        <p:txBody>
          <a:bodyPr/>
          <a:lstStyle/>
          <a:p>
            <a:endParaRPr lang="en-US" sz="1500"/>
          </a:p>
        </p:txBody>
      </p:sp>
      <p:pic>
        <p:nvPicPr>
          <p:cNvPr id="7" name="Image 0" descr="/mnt/data/editable_assets/survey_ev_visual.png"/>
          <p:cNvPicPr>
            <a:picLocks noChangeAspect="1"/>
          </p:cNvPicPr>
          <p:nvPr/>
        </p:nvPicPr>
        <p:blipFill>
          <a:blip r:embed="rId3"/>
          <a:srcRect t="8387" b="8387"/>
          <a:stretch/>
        </p:blipFill>
        <p:spPr>
          <a:xfrm>
            <a:off x="7924800" y="535640"/>
            <a:ext cx="4267200" cy="1638300"/>
          </a:xfrm>
          <a:prstGeom prst="rect">
            <a:avLst/>
          </a:prstGeom>
        </p:spPr>
      </p:pic>
      <p:sp>
        <p:nvSpPr>
          <p:cNvPr id="16" name="Shape 13"/>
          <p:cNvSpPr/>
          <p:nvPr/>
        </p:nvSpPr>
        <p:spPr>
          <a:xfrm>
            <a:off x="457200" y="2654299"/>
            <a:ext cx="3657600" cy="1524000"/>
          </a:xfrm>
          <a:prstGeom prst="roundRect">
            <a:avLst>
              <a:gd name="adj" fmla="val 4000"/>
            </a:avLst>
          </a:prstGeom>
          <a:solidFill>
            <a:srgbClr val="FFFFFF"/>
          </a:solidFill>
          <a:ln w="12700">
            <a:solidFill>
              <a:srgbClr val="007E75"/>
            </a:solidFill>
            <a:prstDash val="solid"/>
          </a:ln>
          <a:effectLst>
            <a:outerShdw blurRad="12700" dist="50800" dir="2700000" algn="bl" rotWithShape="0">
              <a:srgbClr val="CCCCCC">
                <a:alpha val="12000"/>
              </a:srgbClr>
            </a:outerShdw>
          </a:effectLst>
        </p:spPr>
        <p:txBody>
          <a:bodyPr/>
          <a:lstStyle/>
          <a:p>
            <a:endParaRPr lang="en-US" sz="1500"/>
          </a:p>
        </p:txBody>
      </p:sp>
      <p:sp>
        <p:nvSpPr>
          <p:cNvPr id="17" name="Shape 14"/>
          <p:cNvSpPr/>
          <p:nvPr/>
        </p:nvSpPr>
        <p:spPr>
          <a:xfrm>
            <a:off x="457200" y="2654299"/>
            <a:ext cx="53340" cy="1524000"/>
          </a:xfrm>
          <a:prstGeom prst="rect">
            <a:avLst/>
          </a:prstGeom>
          <a:solidFill>
            <a:srgbClr val="007E75"/>
          </a:solidFill>
          <a:ln w="12700">
            <a:solidFill>
              <a:srgbClr val="007E75">
                <a:alpha val="0"/>
              </a:srgbClr>
            </a:solidFill>
            <a:prstDash val="solid"/>
          </a:ln>
        </p:spPr>
        <p:txBody>
          <a:bodyPr/>
          <a:lstStyle/>
          <a:p>
            <a:endParaRPr lang="en-US" sz="1500"/>
          </a:p>
        </p:txBody>
      </p:sp>
      <p:sp>
        <p:nvSpPr>
          <p:cNvPr id="18" name="Shape 15"/>
          <p:cNvSpPr/>
          <p:nvPr/>
        </p:nvSpPr>
        <p:spPr>
          <a:xfrm>
            <a:off x="670560" y="2867659"/>
            <a:ext cx="441960" cy="441960"/>
          </a:xfrm>
          <a:prstGeom prst="ellipse">
            <a:avLst/>
          </a:prstGeom>
          <a:solidFill>
            <a:srgbClr val="007E75">
              <a:alpha val="95000"/>
            </a:srgbClr>
          </a:solidFill>
          <a:ln w="12700">
            <a:solidFill>
              <a:srgbClr val="007E75">
                <a:alpha val="0"/>
              </a:srgbClr>
            </a:solidFill>
            <a:prstDash val="solid"/>
          </a:ln>
        </p:spPr>
        <p:txBody>
          <a:bodyPr/>
          <a:lstStyle/>
          <a:p>
            <a:endParaRPr lang="en-US" sz="1500"/>
          </a:p>
        </p:txBody>
      </p:sp>
      <p:sp>
        <p:nvSpPr>
          <p:cNvPr id="19" name="Text 16"/>
          <p:cNvSpPr/>
          <p:nvPr/>
        </p:nvSpPr>
        <p:spPr>
          <a:xfrm>
            <a:off x="6705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20" name="Text 17"/>
          <p:cNvSpPr/>
          <p:nvPr/>
        </p:nvSpPr>
        <p:spPr>
          <a:xfrm>
            <a:off x="1257300" y="2905759"/>
            <a:ext cx="27051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Data collection method</a:t>
            </a:r>
            <a:endParaRPr lang="en-US" sz="1400" dirty="0"/>
          </a:p>
        </p:txBody>
      </p:sp>
      <p:sp>
        <p:nvSpPr>
          <p:cNvPr id="21" name="Shape 18"/>
          <p:cNvSpPr/>
          <p:nvPr/>
        </p:nvSpPr>
        <p:spPr>
          <a:xfrm>
            <a:off x="1257300" y="3210559"/>
            <a:ext cx="320040" cy="0"/>
          </a:xfrm>
          <a:prstGeom prst="line">
            <a:avLst/>
          </a:prstGeom>
          <a:noFill/>
          <a:ln w="17780">
            <a:solidFill>
              <a:srgbClr val="007E75"/>
            </a:solidFill>
            <a:prstDash val="solid"/>
          </a:ln>
        </p:spPr>
        <p:txBody>
          <a:bodyPr/>
          <a:lstStyle/>
          <a:p>
            <a:endParaRPr lang="en-US" sz="1500"/>
          </a:p>
        </p:txBody>
      </p:sp>
      <p:sp>
        <p:nvSpPr>
          <p:cNvPr id="22" name="Text 19"/>
          <p:cNvSpPr/>
          <p:nvPr/>
        </p:nvSpPr>
        <p:spPr>
          <a:xfrm>
            <a:off x="609600" y="3378199"/>
            <a:ext cx="3352800" cy="723900"/>
          </a:xfrm>
          <a:prstGeom prst="rect">
            <a:avLst/>
          </a:prstGeom>
          <a:noFill/>
          <a:ln/>
        </p:spPr>
        <p:txBody>
          <a:bodyPr wrap="square" lIns="212" tIns="212" rIns="212" bIns="212" rtlCol="0" anchor="t">
            <a:noAutofit/>
          </a:bodyPr>
          <a:lstStyle/>
          <a:p>
            <a:r>
              <a:rPr lang="en-US" sz="1200" dirty="0">
                <a:solidFill>
                  <a:srgbClr val="0B1E34"/>
                </a:solidFill>
                <a:latin typeface="Aptos" pitchFamily="34" charset="0"/>
                <a:ea typeface="Aptos" pitchFamily="34" charset="-122"/>
                <a:cs typeface="Aptos" pitchFamily="34" charset="-120"/>
              </a:rPr>
              <a:t>Structured questionnaire survey</a:t>
            </a:r>
            <a:r>
              <a:rPr lang="en-US" sz="1200" dirty="0"/>
              <a:t> </a:t>
            </a:r>
            <a:r>
              <a:rPr lang="en-US" sz="1200" dirty="0">
                <a:solidFill>
                  <a:srgbClr val="0B1E34"/>
                </a:solidFill>
                <a:latin typeface="Aptos" pitchFamily="34" charset="0"/>
                <a:ea typeface="Aptos" pitchFamily="34" charset="-122"/>
                <a:cs typeface="Aptos" pitchFamily="34" charset="-120"/>
              </a:rPr>
              <a:t>with closed-ended Likert-scale</a:t>
            </a:r>
            <a:r>
              <a:rPr lang="en-US" sz="1200" dirty="0"/>
              <a:t> </a:t>
            </a:r>
            <a:r>
              <a:rPr lang="en-US" sz="1200" dirty="0">
                <a:solidFill>
                  <a:srgbClr val="0B1E34"/>
                </a:solidFill>
                <a:latin typeface="Aptos" pitchFamily="34" charset="0"/>
                <a:ea typeface="Aptos" pitchFamily="34" charset="-122"/>
                <a:cs typeface="Aptos" pitchFamily="34" charset="-120"/>
              </a:rPr>
              <a:t>questions to measure key EV</a:t>
            </a:r>
            <a:r>
              <a:rPr lang="en-US" sz="1200" dirty="0"/>
              <a:t> </a:t>
            </a:r>
            <a:r>
              <a:rPr lang="en-US" sz="1200" dirty="0">
                <a:solidFill>
                  <a:srgbClr val="0B1E34"/>
                </a:solidFill>
                <a:latin typeface="Aptos" pitchFamily="34" charset="0"/>
                <a:ea typeface="Aptos" pitchFamily="34" charset="-122"/>
                <a:cs typeface="Aptos" pitchFamily="34" charset="-120"/>
              </a:rPr>
              <a:t>adoption constructs consistently.</a:t>
            </a:r>
            <a:endParaRPr lang="en-US" sz="1200" dirty="0"/>
          </a:p>
        </p:txBody>
      </p:sp>
      <p:sp>
        <p:nvSpPr>
          <p:cNvPr id="23" name="Shape 20"/>
          <p:cNvSpPr/>
          <p:nvPr/>
        </p:nvSpPr>
        <p:spPr>
          <a:xfrm>
            <a:off x="4305300" y="2654299"/>
            <a:ext cx="3467100" cy="1524000"/>
          </a:xfrm>
          <a:prstGeom prst="roundRect">
            <a:avLst>
              <a:gd name="adj" fmla="val 4000"/>
            </a:avLst>
          </a:prstGeom>
          <a:solidFill>
            <a:srgbClr val="E9FBF8"/>
          </a:solidFill>
          <a:ln w="12700">
            <a:solidFill>
              <a:srgbClr val="00B8A9"/>
            </a:solidFill>
            <a:prstDash val="solid"/>
          </a:ln>
          <a:effectLst>
            <a:outerShdw blurRad="12700" dist="50800" dir="2700000" algn="bl" rotWithShape="0">
              <a:srgbClr val="CCCCCC">
                <a:alpha val="12000"/>
              </a:srgbClr>
            </a:outerShdw>
          </a:effectLst>
        </p:spPr>
        <p:txBody>
          <a:bodyPr/>
          <a:lstStyle/>
          <a:p>
            <a:endParaRPr lang="en-US" sz="1500"/>
          </a:p>
        </p:txBody>
      </p:sp>
      <p:sp>
        <p:nvSpPr>
          <p:cNvPr id="24" name="Shape 21"/>
          <p:cNvSpPr/>
          <p:nvPr/>
        </p:nvSpPr>
        <p:spPr>
          <a:xfrm>
            <a:off x="4305300" y="2654299"/>
            <a:ext cx="53340" cy="1524000"/>
          </a:xfrm>
          <a:prstGeom prst="rect">
            <a:avLst/>
          </a:prstGeom>
          <a:solidFill>
            <a:srgbClr val="00B8A9"/>
          </a:solidFill>
          <a:ln w="12700">
            <a:solidFill>
              <a:srgbClr val="00B8A9">
                <a:alpha val="0"/>
              </a:srgbClr>
            </a:solidFill>
            <a:prstDash val="solid"/>
          </a:ln>
        </p:spPr>
        <p:txBody>
          <a:bodyPr/>
          <a:lstStyle/>
          <a:p>
            <a:endParaRPr lang="en-US" sz="1500"/>
          </a:p>
        </p:txBody>
      </p:sp>
      <p:sp>
        <p:nvSpPr>
          <p:cNvPr id="25" name="Shape 22"/>
          <p:cNvSpPr/>
          <p:nvPr/>
        </p:nvSpPr>
        <p:spPr>
          <a:xfrm>
            <a:off x="4518660" y="2867659"/>
            <a:ext cx="441960" cy="441960"/>
          </a:xfrm>
          <a:prstGeom prst="ellipse">
            <a:avLst/>
          </a:prstGeom>
          <a:solidFill>
            <a:srgbClr val="00B8A9">
              <a:alpha val="95000"/>
            </a:srgbClr>
          </a:solidFill>
          <a:ln w="12700">
            <a:solidFill>
              <a:srgbClr val="00B8A9">
                <a:alpha val="0"/>
              </a:srgbClr>
            </a:solidFill>
            <a:prstDash val="solid"/>
          </a:ln>
        </p:spPr>
        <p:txBody>
          <a:bodyPr/>
          <a:lstStyle/>
          <a:p>
            <a:endParaRPr lang="en-US" sz="1500"/>
          </a:p>
        </p:txBody>
      </p:sp>
      <p:sp>
        <p:nvSpPr>
          <p:cNvPr id="26" name="Text 23"/>
          <p:cNvSpPr/>
          <p:nvPr/>
        </p:nvSpPr>
        <p:spPr>
          <a:xfrm>
            <a:off x="45186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27" name="Text 24"/>
          <p:cNvSpPr/>
          <p:nvPr/>
        </p:nvSpPr>
        <p:spPr>
          <a:xfrm>
            <a:off x="5105400" y="2905759"/>
            <a:ext cx="25146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Target population</a:t>
            </a:r>
            <a:endParaRPr lang="en-US" sz="1400" dirty="0"/>
          </a:p>
        </p:txBody>
      </p:sp>
      <p:sp>
        <p:nvSpPr>
          <p:cNvPr id="28" name="Shape 25"/>
          <p:cNvSpPr/>
          <p:nvPr/>
        </p:nvSpPr>
        <p:spPr>
          <a:xfrm>
            <a:off x="5105400" y="3210559"/>
            <a:ext cx="320040" cy="0"/>
          </a:xfrm>
          <a:prstGeom prst="line">
            <a:avLst/>
          </a:prstGeom>
          <a:noFill/>
          <a:ln w="17780">
            <a:solidFill>
              <a:srgbClr val="00B8A9"/>
            </a:solidFill>
            <a:prstDash val="solid"/>
          </a:ln>
        </p:spPr>
        <p:txBody>
          <a:bodyPr/>
          <a:lstStyle/>
          <a:p>
            <a:endParaRPr lang="en-US" sz="1500"/>
          </a:p>
        </p:txBody>
      </p:sp>
      <p:sp>
        <p:nvSpPr>
          <p:cNvPr id="29" name="Text 26"/>
          <p:cNvSpPr/>
          <p:nvPr/>
        </p:nvSpPr>
        <p:spPr>
          <a:xfrm>
            <a:off x="4518660" y="3378199"/>
            <a:ext cx="3101340" cy="7239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Regular car users living in or</a:t>
            </a:r>
            <a:r>
              <a:rPr lang="en-US" sz="1200" dirty="0"/>
              <a:t> </a:t>
            </a:r>
            <a:r>
              <a:rPr lang="en-US" sz="1200" dirty="0">
                <a:solidFill>
                  <a:srgbClr val="0B1E34"/>
                </a:solidFill>
                <a:latin typeface="Aptos" pitchFamily="34" charset="0"/>
                <a:ea typeface="Aptos" pitchFamily="34" charset="-122"/>
                <a:cs typeface="Aptos" pitchFamily="34" charset="-120"/>
              </a:rPr>
              <a:t>around Cardiff, including people</a:t>
            </a:r>
            <a:r>
              <a:rPr lang="en-US" sz="1200" dirty="0"/>
              <a:t> </a:t>
            </a:r>
            <a:r>
              <a:rPr lang="en-US" sz="1200" dirty="0">
                <a:solidFill>
                  <a:srgbClr val="0B1E34"/>
                </a:solidFill>
                <a:latin typeface="Aptos" pitchFamily="34" charset="0"/>
                <a:ea typeface="Aptos" pitchFamily="34" charset="-122"/>
                <a:cs typeface="Aptos" pitchFamily="34" charset="-120"/>
              </a:rPr>
              <a:t>who drive weekly or more often.</a:t>
            </a:r>
            <a:endParaRPr lang="en-US" sz="1200" dirty="0"/>
          </a:p>
        </p:txBody>
      </p:sp>
      <p:sp>
        <p:nvSpPr>
          <p:cNvPr id="30" name="Shape 27"/>
          <p:cNvSpPr/>
          <p:nvPr/>
        </p:nvSpPr>
        <p:spPr>
          <a:xfrm>
            <a:off x="7962900" y="2654299"/>
            <a:ext cx="3771900" cy="1524000"/>
          </a:xfrm>
          <a:prstGeom prst="roundRect">
            <a:avLst>
              <a:gd name="adj" fmla="val 4000"/>
            </a:avLst>
          </a:prstGeom>
          <a:solidFill>
            <a:srgbClr val="FFFFFF"/>
          </a:solidFill>
          <a:ln w="12700">
            <a:solidFill>
              <a:srgbClr val="007E75"/>
            </a:solidFill>
            <a:prstDash val="solid"/>
          </a:ln>
          <a:effectLst>
            <a:outerShdw blurRad="12700" dist="50800" dir="2700000" algn="bl" rotWithShape="0">
              <a:srgbClr val="CCCCCC">
                <a:alpha val="12000"/>
              </a:srgbClr>
            </a:outerShdw>
          </a:effectLst>
        </p:spPr>
        <p:txBody>
          <a:bodyPr/>
          <a:lstStyle/>
          <a:p>
            <a:endParaRPr lang="en-US" sz="1500"/>
          </a:p>
        </p:txBody>
      </p:sp>
      <p:sp>
        <p:nvSpPr>
          <p:cNvPr id="31" name="Shape 28"/>
          <p:cNvSpPr/>
          <p:nvPr/>
        </p:nvSpPr>
        <p:spPr>
          <a:xfrm>
            <a:off x="7962900" y="2654299"/>
            <a:ext cx="53340" cy="1524000"/>
          </a:xfrm>
          <a:prstGeom prst="rect">
            <a:avLst/>
          </a:prstGeom>
          <a:solidFill>
            <a:srgbClr val="007E75"/>
          </a:solidFill>
          <a:ln w="12700">
            <a:solidFill>
              <a:srgbClr val="007E75">
                <a:alpha val="0"/>
              </a:srgbClr>
            </a:solidFill>
            <a:prstDash val="solid"/>
          </a:ln>
        </p:spPr>
        <p:txBody>
          <a:bodyPr/>
          <a:lstStyle/>
          <a:p>
            <a:endParaRPr lang="en-US" sz="1500"/>
          </a:p>
        </p:txBody>
      </p:sp>
      <p:sp>
        <p:nvSpPr>
          <p:cNvPr id="32" name="Shape 29"/>
          <p:cNvSpPr/>
          <p:nvPr/>
        </p:nvSpPr>
        <p:spPr>
          <a:xfrm>
            <a:off x="8176260" y="2867659"/>
            <a:ext cx="441960" cy="441960"/>
          </a:xfrm>
          <a:prstGeom prst="ellipse">
            <a:avLst/>
          </a:prstGeom>
          <a:solidFill>
            <a:srgbClr val="007E75">
              <a:alpha val="95000"/>
            </a:srgbClr>
          </a:solidFill>
          <a:ln w="12700">
            <a:solidFill>
              <a:srgbClr val="007E75">
                <a:alpha val="0"/>
              </a:srgbClr>
            </a:solidFill>
            <a:prstDash val="solid"/>
          </a:ln>
        </p:spPr>
        <p:txBody>
          <a:bodyPr/>
          <a:lstStyle/>
          <a:p>
            <a:endParaRPr lang="en-US" sz="1500"/>
          </a:p>
        </p:txBody>
      </p:sp>
      <p:sp>
        <p:nvSpPr>
          <p:cNvPr id="33" name="Text 30"/>
          <p:cNvSpPr/>
          <p:nvPr/>
        </p:nvSpPr>
        <p:spPr>
          <a:xfrm>
            <a:off x="81762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34" name="Text 31"/>
          <p:cNvSpPr/>
          <p:nvPr/>
        </p:nvSpPr>
        <p:spPr>
          <a:xfrm>
            <a:off x="8763000" y="2905759"/>
            <a:ext cx="28194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Sample size</a:t>
            </a:r>
            <a:endParaRPr lang="en-US" sz="1400" dirty="0"/>
          </a:p>
        </p:txBody>
      </p:sp>
      <p:sp>
        <p:nvSpPr>
          <p:cNvPr id="35" name="Shape 32"/>
          <p:cNvSpPr/>
          <p:nvPr/>
        </p:nvSpPr>
        <p:spPr>
          <a:xfrm>
            <a:off x="8763000" y="3210559"/>
            <a:ext cx="320040" cy="0"/>
          </a:xfrm>
          <a:prstGeom prst="line">
            <a:avLst/>
          </a:prstGeom>
          <a:noFill/>
          <a:ln w="17780">
            <a:solidFill>
              <a:srgbClr val="007E75"/>
            </a:solidFill>
            <a:prstDash val="solid"/>
          </a:ln>
        </p:spPr>
        <p:txBody>
          <a:bodyPr/>
          <a:lstStyle/>
          <a:p>
            <a:endParaRPr lang="en-US" sz="1500"/>
          </a:p>
        </p:txBody>
      </p:sp>
      <p:sp>
        <p:nvSpPr>
          <p:cNvPr id="36" name="Text 33"/>
          <p:cNvSpPr/>
          <p:nvPr/>
        </p:nvSpPr>
        <p:spPr>
          <a:xfrm>
            <a:off x="8206740" y="3378199"/>
            <a:ext cx="3375660" cy="7239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80 participants. Suitable for a</a:t>
            </a:r>
            <a:r>
              <a:rPr lang="en-US" sz="1200" dirty="0"/>
              <a:t> </a:t>
            </a:r>
            <a:r>
              <a:rPr lang="en-US" sz="1200" dirty="0">
                <a:solidFill>
                  <a:srgbClr val="0B1E34"/>
                </a:solidFill>
                <a:latin typeface="Aptos" pitchFamily="34" charset="0"/>
                <a:ea typeface="Aptos" pitchFamily="34" charset="-122"/>
                <a:cs typeface="Aptos" pitchFamily="34" charset="-120"/>
              </a:rPr>
              <a:t>student research project and</a:t>
            </a:r>
            <a:r>
              <a:rPr lang="en-US" sz="1200" dirty="0"/>
              <a:t> </a:t>
            </a:r>
            <a:r>
              <a:rPr lang="en-US" sz="1200" dirty="0">
                <a:solidFill>
                  <a:srgbClr val="0B1E34"/>
                </a:solidFill>
                <a:latin typeface="Aptos" pitchFamily="34" charset="0"/>
                <a:ea typeface="Aptos" pitchFamily="34" charset="-122"/>
                <a:cs typeface="Aptos" pitchFamily="34" charset="-120"/>
              </a:rPr>
              <a:t>enough to generate preliminary</a:t>
            </a:r>
            <a:r>
              <a:rPr lang="en-US" sz="1200" dirty="0"/>
              <a:t> </a:t>
            </a:r>
            <a:r>
              <a:rPr lang="en-US" sz="1200" dirty="0">
                <a:solidFill>
                  <a:srgbClr val="0B1E34"/>
                </a:solidFill>
                <a:latin typeface="Aptos" pitchFamily="34" charset="0"/>
                <a:ea typeface="Aptos" pitchFamily="34" charset="-122"/>
                <a:cs typeface="Aptos" pitchFamily="34" charset="-120"/>
              </a:rPr>
              <a:t>numerical insights.</a:t>
            </a:r>
            <a:endParaRPr lang="en-US" sz="1200" dirty="0"/>
          </a:p>
        </p:txBody>
      </p:sp>
      <p:sp>
        <p:nvSpPr>
          <p:cNvPr id="37" name="Shape 34"/>
          <p:cNvSpPr/>
          <p:nvPr/>
        </p:nvSpPr>
        <p:spPr>
          <a:xfrm>
            <a:off x="457200" y="4673599"/>
            <a:ext cx="5486400" cy="1295400"/>
          </a:xfrm>
          <a:prstGeom prst="roundRect">
            <a:avLst>
              <a:gd name="adj" fmla="val 4706"/>
            </a:avLst>
          </a:prstGeom>
          <a:solidFill>
            <a:srgbClr val="F3F8FF"/>
          </a:solidFill>
          <a:ln w="12700">
            <a:solidFill>
              <a:srgbClr val="2F80ED"/>
            </a:solidFill>
            <a:prstDash val="solid"/>
          </a:ln>
          <a:effectLst>
            <a:outerShdw blurRad="12700" dist="50800" dir="2700000" algn="bl" rotWithShape="0">
              <a:srgbClr val="CCCCCC">
                <a:alpha val="12000"/>
              </a:srgbClr>
            </a:outerShdw>
          </a:effectLst>
        </p:spPr>
        <p:txBody>
          <a:bodyPr/>
          <a:lstStyle/>
          <a:p>
            <a:endParaRPr lang="en-US" sz="1500"/>
          </a:p>
        </p:txBody>
      </p:sp>
      <p:sp>
        <p:nvSpPr>
          <p:cNvPr id="38" name="Shape 35"/>
          <p:cNvSpPr/>
          <p:nvPr/>
        </p:nvSpPr>
        <p:spPr>
          <a:xfrm>
            <a:off x="457200" y="4673599"/>
            <a:ext cx="53340" cy="1295400"/>
          </a:xfrm>
          <a:prstGeom prst="rect">
            <a:avLst/>
          </a:prstGeom>
          <a:solidFill>
            <a:srgbClr val="2F80ED"/>
          </a:solidFill>
          <a:ln w="12700">
            <a:solidFill>
              <a:srgbClr val="2F80ED">
                <a:alpha val="0"/>
              </a:srgbClr>
            </a:solidFill>
            <a:prstDash val="solid"/>
          </a:ln>
        </p:spPr>
        <p:txBody>
          <a:bodyPr/>
          <a:lstStyle/>
          <a:p>
            <a:endParaRPr lang="en-US" sz="1500"/>
          </a:p>
        </p:txBody>
      </p:sp>
      <p:sp>
        <p:nvSpPr>
          <p:cNvPr id="39" name="Shape 36"/>
          <p:cNvSpPr/>
          <p:nvPr/>
        </p:nvSpPr>
        <p:spPr>
          <a:xfrm>
            <a:off x="670560" y="4886959"/>
            <a:ext cx="441960" cy="441960"/>
          </a:xfrm>
          <a:prstGeom prst="ellipse">
            <a:avLst/>
          </a:prstGeom>
          <a:solidFill>
            <a:srgbClr val="2F80ED">
              <a:alpha val="95000"/>
            </a:srgbClr>
          </a:solidFill>
          <a:ln w="12700">
            <a:solidFill>
              <a:srgbClr val="2F80ED">
                <a:alpha val="0"/>
              </a:srgbClr>
            </a:solidFill>
            <a:prstDash val="solid"/>
          </a:ln>
        </p:spPr>
        <p:txBody>
          <a:bodyPr/>
          <a:lstStyle/>
          <a:p>
            <a:endParaRPr lang="en-US" sz="1500"/>
          </a:p>
        </p:txBody>
      </p:sp>
      <p:sp>
        <p:nvSpPr>
          <p:cNvPr id="40" name="Text 37"/>
          <p:cNvSpPr/>
          <p:nvPr/>
        </p:nvSpPr>
        <p:spPr>
          <a:xfrm>
            <a:off x="670560" y="49936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41" name="Text 38"/>
          <p:cNvSpPr/>
          <p:nvPr/>
        </p:nvSpPr>
        <p:spPr>
          <a:xfrm>
            <a:off x="1257300" y="4925059"/>
            <a:ext cx="45339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Sampling technique</a:t>
            </a:r>
            <a:endParaRPr lang="en-US" sz="1400" dirty="0"/>
          </a:p>
        </p:txBody>
      </p:sp>
      <p:sp>
        <p:nvSpPr>
          <p:cNvPr id="42" name="Shape 39"/>
          <p:cNvSpPr/>
          <p:nvPr/>
        </p:nvSpPr>
        <p:spPr>
          <a:xfrm>
            <a:off x="1257300" y="5229859"/>
            <a:ext cx="320040" cy="0"/>
          </a:xfrm>
          <a:prstGeom prst="line">
            <a:avLst/>
          </a:prstGeom>
          <a:noFill/>
          <a:ln w="17780">
            <a:solidFill>
              <a:srgbClr val="2F80ED"/>
            </a:solidFill>
            <a:prstDash val="solid"/>
          </a:ln>
        </p:spPr>
        <p:txBody>
          <a:bodyPr/>
          <a:lstStyle/>
          <a:p>
            <a:endParaRPr lang="en-US" sz="1500"/>
          </a:p>
        </p:txBody>
      </p:sp>
      <p:sp>
        <p:nvSpPr>
          <p:cNvPr id="43" name="Text 40"/>
          <p:cNvSpPr/>
          <p:nvPr/>
        </p:nvSpPr>
        <p:spPr>
          <a:xfrm>
            <a:off x="609600" y="5397499"/>
            <a:ext cx="5181600" cy="4953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Purposive sampling because participants must match</a:t>
            </a:r>
            <a:r>
              <a:rPr lang="en-US" sz="1200" dirty="0"/>
              <a:t> </a:t>
            </a:r>
            <a:r>
              <a:rPr lang="en-US" sz="1200" dirty="0">
                <a:solidFill>
                  <a:srgbClr val="0B1E34"/>
                </a:solidFill>
                <a:latin typeface="Aptos" pitchFamily="34" charset="0"/>
                <a:ea typeface="Aptos" pitchFamily="34" charset="-122"/>
                <a:cs typeface="Aptos" pitchFamily="34" charset="-120"/>
              </a:rPr>
              <a:t>Specific criteria: regular car use and the Cardiff area Relevance (</a:t>
            </a:r>
            <a:r>
              <a:rPr lang="en-US" sz="1200" dirty="0" err="1">
                <a:solidFill>
                  <a:srgbClr val="0B1E34"/>
                </a:solidFill>
                <a:latin typeface="Aptos" pitchFamily="34" charset="0"/>
                <a:ea typeface="Aptos" pitchFamily="34" charset="-122"/>
                <a:cs typeface="Aptos" pitchFamily="34" charset="-120"/>
              </a:rPr>
              <a:t>Etikan</a:t>
            </a:r>
            <a:r>
              <a:rPr lang="en-US" sz="1200" dirty="0">
                <a:solidFill>
                  <a:srgbClr val="0B1E34"/>
                </a:solidFill>
                <a:latin typeface="Aptos" pitchFamily="34" charset="0"/>
                <a:ea typeface="Aptos" pitchFamily="34" charset="-122"/>
                <a:cs typeface="Aptos" pitchFamily="34" charset="-120"/>
              </a:rPr>
              <a:t> et al., 2016).</a:t>
            </a:r>
            <a:endParaRPr lang="en-US" sz="1200" dirty="0"/>
          </a:p>
        </p:txBody>
      </p:sp>
      <p:sp>
        <p:nvSpPr>
          <p:cNvPr id="44" name="Shape 41"/>
          <p:cNvSpPr/>
          <p:nvPr/>
        </p:nvSpPr>
        <p:spPr>
          <a:xfrm>
            <a:off x="6134100" y="4673599"/>
            <a:ext cx="5600700" cy="1295400"/>
          </a:xfrm>
          <a:prstGeom prst="roundRect">
            <a:avLst>
              <a:gd name="adj" fmla="val 4706"/>
            </a:avLst>
          </a:prstGeom>
          <a:solidFill>
            <a:srgbClr val="FFF8DF"/>
          </a:solidFill>
          <a:ln w="12700">
            <a:solidFill>
              <a:srgbClr val="F2A900"/>
            </a:solidFill>
            <a:prstDash val="solid"/>
          </a:ln>
          <a:effectLst>
            <a:outerShdw blurRad="12700" dist="50800" dir="2700000" algn="bl" rotWithShape="0">
              <a:srgbClr val="CCCCCC">
                <a:alpha val="12000"/>
              </a:srgbClr>
            </a:outerShdw>
          </a:effectLst>
        </p:spPr>
        <p:txBody>
          <a:bodyPr/>
          <a:lstStyle/>
          <a:p>
            <a:endParaRPr lang="en-US" sz="1500"/>
          </a:p>
        </p:txBody>
      </p:sp>
      <p:sp>
        <p:nvSpPr>
          <p:cNvPr id="45" name="Shape 42"/>
          <p:cNvSpPr/>
          <p:nvPr/>
        </p:nvSpPr>
        <p:spPr>
          <a:xfrm>
            <a:off x="6134100" y="4673599"/>
            <a:ext cx="53340" cy="1295400"/>
          </a:xfrm>
          <a:prstGeom prst="rect">
            <a:avLst/>
          </a:prstGeom>
          <a:solidFill>
            <a:srgbClr val="F2A900"/>
          </a:solidFill>
          <a:ln w="12700">
            <a:solidFill>
              <a:srgbClr val="F2A900">
                <a:alpha val="0"/>
              </a:srgbClr>
            </a:solidFill>
            <a:prstDash val="solid"/>
          </a:ln>
        </p:spPr>
        <p:txBody>
          <a:bodyPr/>
          <a:lstStyle/>
          <a:p>
            <a:endParaRPr lang="en-US" sz="1500"/>
          </a:p>
        </p:txBody>
      </p:sp>
      <p:sp>
        <p:nvSpPr>
          <p:cNvPr id="46" name="Shape 43"/>
          <p:cNvSpPr/>
          <p:nvPr/>
        </p:nvSpPr>
        <p:spPr>
          <a:xfrm>
            <a:off x="6347460" y="4886959"/>
            <a:ext cx="441960" cy="441960"/>
          </a:xfrm>
          <a:prstGeom prst="ellipse">
            <a:avLst/>
          </a:prstGeom>
          <a:solidFill>
            <a:srgbClr val="F2A900">
              <a:alpha val="95000"/>
            </a:srgbClr>
          </a:solidFill>
          <a:ln w="12700">
            <a:solidFill>
              <a:srgbClr val="F2A900">
                <a:alpha val="0"/>
              </a:srgbClr>
            </a:solidFill>
            <a:prstDash val="solid"/>
          </a:ln>
        </p:spPr>
        <p:txBody>
          <a:bodyPr/>
          <a:lstStyle/>
          <a:p>
            <a:endParaRPr lang="en-US" sz="1500"/>
          </a:p>
        </p:txBody>
      </p:sp>
      <p:sp>
        <p:nvSpPr>
          <p:cNvPr id="47" name="Text 44"/>
          <p:cNvSpPr/>
          <p:nvPr/>
        </p:nvSpPr>
        <p:spPr>
          <a:xfrm>
            <a:off x="6347460" y="49936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48" name="Text 45"/>
          <p:cNvSpPr/>
          <p:nvPr/>
        </p:nvSpPr>
        <p:spPr>
          <a:xfrm>
            <a:off x="6934200" y="4925059"/>
            <a:ext cx="46482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Planned analysis</a:t>
            </a:r>
            <a:endParaRPr lang="en-US" sz="1400" dirty="0"/>
          </a:p>
        </p:txBody>
      </p:sp>
      <p:sp>
        <p:nvSpPr>
          <p:cNvPr id="49" name="Shape 46"/>
          <p:cNvSpPr/>
          <p:nvPr/>
        </p:nvSpPr>
        <p:spPr>
          <a:xfrm>
            <a:off x="6934200" y="5229859"/>
            <a:ext cx="320040" cy="0"/>
          </a:xfrm>
          <a:prstGeom prst="line">
            <a:avLst/>
          </a:prstGeom>
          <a:noFill/>
          <a:ln w="17780">
            <a:solidFill>
              <a:srgbClr val="F2A900"/>
            </a:solidFill>
            <a:prstDash val="solid"/>
          </a:ln>
        </p:spPr>
        <p:txBody>
          <a:bodyPr/>
          <a:lstStyle/>
          <a:p>
            <a:endParaRPr lang="en-US" sz="1500"/>
          </a:p>
        </p:txBody>
      </p:sp>
      <p:sp>
        <p:nvSpPr>
          <p:cNvPr id="50" name="Text 47"/>
          <p:cNvSpPr/>
          <p:nvPr/>
        </p:nvSpPr>
        <p:spPr>
          <a:xfrm>
            <a:off x="6377940" y="5397499"/>
            <a:ext cx="5204460" cy="4953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SPSS will be used for descriptive statistics, correlation</a:t>
            </a:r>
            <a:r>
              <a:rPr lang="en-US" sz="1200" dirty="0"/>
              <a:t> </a:t>
            </a:r>
            <a:r>
              <a:rPr lang="en-US" sz="1200" dirty="0">
                <a:solidFill>
                  <a:srgbClr val="0B1E34"/>
                </a:solidFill>
                <a:latin typeface="Aptos" pitchFamily="34" charset="0"/>
                <a:ea typeface="Aptos" pitchFamily="34" charset="-122"/>
                <a:cs typeface="Aptos" pitchFamily="34" charset="-120"/>
              </a:rPr>
              <a:t>analysis and regression analysis to identify significant Predictors (Field, 2024).</a:t>
            </a:r>
            <a:endParaRPr lang="en-US" sz="1200" dirty="0"/>
          </a:p>
        </p:txBody>
      </p:sp>
      <p:sp>
        <p:nvSpPr>
          <p:cNvPr id="52" name="Shape 49"/>
          <p:cNvSpPr/>
          <p:nvPr/>
        </p:nvSpPr>
        <p:spPr>
          <a:xfrm>
            <a:off x="11277600" y="6385560"/>
            <a:ext cx="502920" cy="274320"/>
          </a:xfrm>
          <a:prstGeom prst="roundRect">
            <a:avLst>
              <a:gd name="adj" fmla="val 13889"/>
            </a:avLst>
          </a:prstGeom>
          <a:solidFill>
            <a:srgbClr val="007E75"/>
          </a:solidFill>
          <a:ln w="12700">
            <a:solidFill>
              <a:srgbClr val="007E75">
                <a:alpha val="0"/>
              </a:srgbClr>
            </a:solidFill>
            <a:prstDash val="solid"/>
          </a:ln>
        </p:spPr>
        <p:txBody>
          <a:bodyPr/>
          <a:lstStyle/>
          <a:p>
            <a:endParaRPr lang="en-US" sz="1500"/>
          </a:p>
        </p:txBody>
      </p:sp>
      <p:sp>
        <p:nvSpPr>
          <p:cNvPr id="53" name="Text 50"/>
          <p:cNvSpPr/>
          <p:nvPr/>
        </p:nvSpPr>
        <p:spPr>
          <a:xfrm>
            <a:off x="11277600" y="6438900"/>
            <a:ext cx="502920" cy="121920"/>
          </a:xfrm>
          <a:prstGeom prst="rect">
            <a:avLst/>
          </a:prstGeom>
          <a:noFill/>
          <a:ln/>
        </p:spPr>
        <p:txBody>
          <a:bodyPr wrap="square" lIns="0" tIns="0" rIns="0" bIns="0" rtlCol="0" anchor="ctr"/>
          <a:lstStyle/>
          <a:p>
            <a:pPr algn="ctr"/>
            <a:r>
              <a:rPr lang="en-US" sz="667" b="1" dirty="0">
                <a:solidFill>
                  <a:srgbClr val="FFFFFF"/>
                </a:solidFill>
                <a:latin typeface="Aptos" pitchFamily="34" charset="0"/>
                <a:ea typeface="Aptos" pitchFamily="34" charset="-122"/>
                <a:cs typeface="Aptos" pitchFamily="34" charset="-120"/>
              </a:rPr>
              <a:t>03</a:t>
            </a:r>
            <a:endParaRPr lang="en-US" sz="667" dirty="0"/>
          </a:p>
        </p:txBody>
      </p:sp>
      <p:sp>
        <p:nvSpPr>
          <p:cNvPr id="59" name="Text 3">
            <a:extLst>
              <a:ext uri="{FF2B5EF4-FFF2-40B4-BE49-F238E27FC236}">
                <a16:creationId xmlns:a16="http://schemas.microsoft.com/office/drawing/2014/main" id="{D25A367A-C435-C6E2-4BAD-45BB511967B9}"/>
              </a:ext>
            </a:extLst>
          </p:cNvPr>
          <p:cNvSpPr/>
          <p:nvPr/>
        </p:nvSpPr>
        <p:spPr>
          <a:xfrm>
            <a:off x="4173415" y="1621589"/>
            <a:ext cx="1963535" cy="595830"/>
          </a:xfrm>
          <a:prstGeom prst="rect">
            <a:avLst/>
          </a:prstGeom>
          <a:solidFill>
            <a:schemeClr val="bg2">
              <a:lumMod val="50000"/>
            </a:schemeClr>
          </a:solidFill>
          <a:ln>
            <a:solidFill>
              <a:srgbClr val="00B1A3"/>
            </a:solidFill>
          </a:ln>
        </p:spPr>
        <p:txBody>
          <a:bodyPr wrap="square" lIns="254" tIns="254" rIns="254" bIns="254" rtlCol="0" anchor="ctr"/>
          <a:lstStyle/>
          <a:p>
            <a:pPr algn="ctr"/>
            <a:r>
              <a:rPr lang="en-US" sz="1400" b="1" dirty="0">
                <a:solidFill>
                  <a:schemeClr val="bg1"/>
                </a:solidFill>
                <a:latin typeface="Aptos Display" pitchFamily="34" charset="0"/>
              </a:rPr>
              <a:t>Methodological Choice: Quantitative</a:t>
            </a:r>
          </a:p>
        </p:txBody>
      </p:sp>
      <p:sp>
        <p:nvSpPr>
          <p:cNvPr id="60" name="Text 4">
            <a:extLst>
              <a:ext uri="{FF2B5EF4-FFF2-40B4-BE49-F238E27FC236}">
                <a16:creationId xmlns:a16="http://schemas.microsoft.com/office/drawing/2014/main" id="{BB2F5C39-5877-39AB-0ABD-575DB6A70025}"/>
              </a:ext>
            </a:extLst>
          </p:cNvPr>
          <p:cNvSpPr/>
          <p:nvPr/>
        </p:nvSpPr>
        <p:spPr>
          <a:xfrm>
            <a:off x="457200" y="1636828"/>
            <a:ext cx="1490569" cy="580592"/>
          </a:xfrm>
          <a:prstGeom prst="rect">
            <a:avLst/>
          </a:prstGeom>
          <a:solidFill>
            <a:srgbClr val="112A3A"/>
          </a:solidFill>
          <a:ln>
            <a:solidFill>
              <a:srgbClr val="00B1A3"/>
            </a:solidFill>
          </a:ln>
        </p:spPr>
        <p:txBody>
          <a:bodyPr wrap="square" lIns="254" tIns="254" rIns="254" bIns="254" rtlCol="0" anchor="ctr"/>
          <a:lstStyle/>
          <a:p>
            <a:pPr marL="0" indent="0" algn="ctr">
              <a:buNone/>
            </a:pPr>
            <a:r>
              <a:rPr lang="en-US" sz="1400" b="1" dirty="0">
                <a:solidFill>
                  <a:schemeClr val="bg1"/>
                </a:solidFill>
                <a:latin typeface="Aptos Display" pitchFamily="34" charset="0"/>
              </a:rPr>
              <a:t>Philosophy: Positivist</a:t>
            </a:r>
          </a:p>
        </p:txBody>
      </p:sp>
      <p:sp>
        <p:nvSpPr>
          <p:cNvPr id="61" name="Text 5">
            <a:extLst>
              <a:ext uri="{FF2B5EF4-FFF2-40B4-BE49-F238E27FC236}">
                <a16:creationId xmlns:a16="http://schemas.microsoft.com/office/drawing/2014/main" id="{997E60CE-5E4A-4FAA-2E05-DFC54503F929}"/>
              </a:ext>
            </a:extLst>
          </p:cNvPr>
          <p:cNvSpPr/>
          <p:nvPr/>
        </p:nvSpPr>
        <p:spPr>
          <a:xfrm>
            <a:off x="2133600" y="1630681"/>
            <a:ext cx="1853984" cy="586740"/>
          </a:xfrm>
          <a:prstGeom prst="rect">
            <a:avLst/>
          </a:prstGeom>
          <a:solidFill>
            <a:srgbClr val="006467"/>
          </a:solidFill>
          <a:ln>
            <a:solidFill>
              <a:srgbClr val="00B1A3"/>
            </a:solidFill>
          </a:ln>
        </p:spPr>
        <p:txBody>
          <a:bodyPr wrap="square" lIns="254" tIns="254" rIns="254" bIns="254" rtlCol="0" anchor="ctr"/>
          <a:lstStyle/>
          <a:p>
            <a:pPr algn="ctr"/>
            <a:r>
              <a:rPr lang="en-US" sz="1400" b="1" dirty="0">
                <a:solidFill>
                  <a:srgbClr val="FFFFFF"/>
                </a:solidFill>
                <a:latin typeface="Aptos" pitchFamily="34" charset="0"/>
                <a:ea typeface="Aptos" pitchFamily="34" charset="-122"/>
                <a:cs typeface="Aptos" pitchFamily="34" charset="-120"/>
              </a:rPr>
              <a:t> </a:t>
            </a:r>
            <a:r>
              <a:rPr lang="en-US" sz="1400" b="1" dirty="0">
                <a:solidFill>
                  <a:schemeClr val="bg1"/>
                </a:solidFill>
                <a:latin typeface="Aptos Display" pitchFamily="34" charset="0"/>
              </a:rPr>
              <a:t>Approach: Deductive</a:t>
            </a:r>
          </a:p>
        </p:txBody>
      </p:sp>
      <p:sp>
        <p:nvSpPr>
          <p:cNvPr id="62" name="Text 6">
            <a:extLst>
              <a:ext uri="{FF2B5EF4-FFF2-40B4-BE49-F238E27FC236}">
                <a16:creationId xmlns:a16="http://schemas.microsoft.com/office/drawing/2014/main" id="{7624D231-D690-FABD-CFD6-78E8AEE0743B}"/>
              </a:ext>
            </a:extLst>
          </p:cNvPr>
          <p:cNvSpPr/>
          <p:nvPr/>
        </p:nvSpPr>
        <p:spPr>
          <a:xfrm>
            <a:off x="6289350" y="1621588"/>
            <a:ext cx="1495121" cy="595831"/>
          </a:xfrm>
          <a:prstGeom prst="rect">
            <a:avLst/>
          </a:prstGeom>
          <a:solidFill>
            <a:srgbClr val="112A3A"/>
          </a:solidFill>
          <a:ln>
            <a:solidFill>
              <a:srgbClr val="00B1A3"/>
            </a:solidFill>
          </a:ln>
        </p:spPr>
        <p:txBody>
          <a:bodyPr wrap="square" lIns="254" tIns="254" rIns="254" bIns="254" rtlCol="0" anchor="ctr"/>
          <a:lstStyle/>
          <a:p>
            <a:pPr indent="0" algn="ctr">
              <a:buNone/>
            </a:pPr>
            <a:r>
              <a:rPr lang="en-US" sz="1400" b="1" dirty="0">
                <a:solidFill>
                  <a:schemeClr val="bg1"/>
                </a:solidFill>
                <a:latin typeface="Aptos Display" pitchFamily="34" charset="0"/>
              </a:rPr>
              <a:t>Time Horizon:</a:t>
            </a:r>
          </a:p>
          <a:p>
            <a:pPr indent="0" algn="ctr">
              <a:buNone/>
            </a:pPr>
            <a:r>
              <a:rPr lang="en-US" sz="1400" b="1" dirty="0">
                <a:solidFill>
                  <a:schemeClr val="bg1"/>
                </a:solidFill>
                <a:latin typeface="Aptos Display" pitchFamily="34" charset="0"/>
              </a:rPr>
              <a:t>Cross-sectional</a:t>
            </a:r>
          </a:p>
        </p:txBody>
      </p:sp>
      <p:sp>
        <p:nvSpPr>
          <p:cNvPr id="63" name="TextBox 62">
            <a:extLst>
              <a:ext uri="{FF2B5EF4-FFF2-40B4-BE49-F238E27FC236}">
                <a16:creationId xmlns:a16="http://schemas.microsoft.com/office/drawing/2014/main" id="{8D043DE5-14C3-8647-712A-792FDBE42401}"/>
              </a:ext>
            </a:extLst>
          </p:cNvPr>
          <p:cNvSpPr txBox="1"/>
          <p:nvPr/>
        </p:nvSpPr>
        <p:spPr>
          <a:xfrm>
            <a:off x="510903" y="2303045"/>
            <a:ext cx="6110514" cy="270711"/>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(Saunders, Lewis and Thornhill, 2019; Bryman, 2016; Creswell and Creswell, 2023).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QUALITY OF THE METHOD</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Methodology: Reliability &amp; Validity</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658368" y="1645920"/>
            <a:ext cx="4754880" cy="384048"/>
          </a:xfrm>
          <a:prstGeom prst="rect">
            <a:avLst/>
          </a:prstGeom>
          <a:noFill/>
          <a:ln/>
        </p:spPr>
        <p:txBody>
          <a:bodyPr wrap="square" lIns="0" tIns="0" rIns="0" bIns="0" rtlCol="0" anchor="ctr"/>
          <a:lstStyle/>
          <a:p>
            <a:pPr marL="0" indent="0">
              <a:buNone/>
            </a:pPr>
            <a:r>
              <a:rPr lang="en-US" sz="2400" b="1" dirty="0">
                <a:solidFill>
                  <a:srgbClr val="0F766E"/>
                </a:solidFill>
                <a:latin typeface="Aptos Display" pitchFamily="34" charset="0"/>
                <a:ea typeface="Aptos Display" pitchFamily="34" charset="-122"/>
                <a:cs typeface="Aptos Display" pitchFamily="34" charset="-120"/>
              </a:rPr>
              <a:t>Reliability</a:t>
            </a:r>
            <a:endParaRPr lang="en-US" sz="2400" dirty="0"/>
          </a:p>
        </p:txBody>
      </p:sp>
      <p:sp>
        <p:nvSpPr>
          <p:cNvPr id="6" name="Text 4"/>
          <p:cNvSpPr/>
          <p:nvPr/>
        </p:nvSpPr>
        <p:spPr>
          <a:xfrm>
            <a:off x="6446520" y="1645920"/>
            <a:ext cx="4754880" cy="384048"/>
          </a:xfrm>
          <a:prstGeom prst="rect">
            <a:avLst/>
          </a:prstGeom>
          <a:noFill/>
          <a:ln/>
        </p:spPr>
        <p:txBody>
          <a:bodyPr wrap="square" lIns="0" tIns="0" rIns="0" bIns="0" rtlCol="0" anchor="ctr"/>
          <a:lstStyle/>
          <a:p>
            <a:pPr marL="0" indent="0">
              <a:buNone/>
            </a:pPr>
            <a:r>
              <a:rPr lang="en-US" sz="2400" b="1" dirty="0">
                <a:solidFill>
                  <a:srgbClr val="0F766E"/>
                </a:solidFill>
                <a:latin typeface="Aptos Display" pitchFamily="34" charset="0"/>
                <a:ea typeface="Aptos Display" pitchFamily="34" charset="-122"/>
                <a:cs typeface="Aptos Display" pitchFamily="34" charset="-120"/>
              </a:rPr>
              <a:t>Validity</a:t>
            </a:r>
            <a:endParaRPr lang="en-US" sz="2400" dirty="0"/>
          </a:p>
        </p:txBody>
      </p:sp>
      <p:sp>
        <p:nvSpPr>
          <p:cNvPr id="7" name="Text 5"/>
          <p:cNvSpPr/>
          <p:nvPr/>
        </p:nvSpPr>
        <p:spPr>
          <a:xfrm>
            <a:off x="658368" y="2267712"/>
            <a:ext cx="4800600" cy="1368694"/>
          </a:xfrm>
          <a:prstGeom prst="rect">
            <a:avLst/>
          </a:prstGeom>
          <a:solidFill>
            <a:srgbClr val="FFFFFF"/>
          </a:solidFill>
          <a:ln w="15240">
            <a:solidFill>
              <a:srgbClr val="0F766E">
                <a:alpha val="92000"/>
              </a:srgbClr>
            </a:solidFill>
          </a:ln>
        </p:spPr>
        <p:txBody>
          <a:bodyPr wrap="square" rtlCol="0" anchor="t">
            <a:normAutofit/>
          </a:bodyPr>
          <a:lstStyle/>
          <a:p>
            <a:pPr marL="0" indent="0">
              <a:buNone/>
            </a:pPr>
            <a:r>
              <a:rPr lang="en-US" b="1" dirty="0" err="1">
                <a:solidFill>
                  <a:srgbClr val="0B1F2A"/>
                </a:solidFill>
                <a:latin typeface="Aptos" pitchFamily="34" charset="0"/>
                <a:ea typeface="Aptos" pitchFamily="34" charset="-122"/>
                <a:cs typeface="Aptos" pitchFamily="34" charset="-120"/>
              </a:rPr>
              <a:t>Standardised</a:t>
            </a:r>
            <a:r>
              <a:rPr lang="en-US" b="1" dirty="0">
                <a:solidFill>
                  <a:srgbClr val="0B1F2A"/>
                </a:solidFill>
                <a:latin typeface="Aptos" pitchFamily="34" charset="0"/>
                <a:ea typeface="Aptos" pitchFamily="34" charset="-122"/>
                <a:cs typeface="Aptos" pitchFamily="34" charset="-120"/>
              </a:rPr>
              <a:t> questions</a:t>
            </a:r>
            <a:endParaRPr lang="en-US" sz="1400" dirty="0"/>
          </a:p>
          <a:p>
            <a:pPr marL="0" indent="0">
              <a:buNone/>
            </a:pPr>
            <a:r>
              <a:rPr lang="en-US" sz="1600" dirty="0">
                <a:solidFill>
                  <a:srgbClr val="16212D"/>
                </a:solidFill>
                <a:latin typeface="Aptos" pitchFamily="34" charset="0"/>
                <a:ea typeface="Aptos" pitchFamily="34" charset="-122"/>
                <a:cs typeface="Aptos" pitchFamily="34" charset="-120"/>
              </a:rPr>
              <a:t>All participants answer the same structured questions, improving consistency across responses.</a:t>
            </a:r>
            <a:endParaRPr lang="en-US" dirty="0"/>
          </a:p>
        </p:txBody>
      </p:sp>
      <p:sp>
        <p:nvSpPr>
          <p:cNvPr id="8" name="Text 6"/>
          <p:cNvSpPr/>
          <p:nvPr/>
        </p:nvSpPr>
        <p:spPr>
          <a:xfrm>
            <a:off x="658368" y="3851220"/>
            <a:ext cx="4800600" cy="1065346"/>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Consistent scale</a:t>
            </a:r>
            <a:endParaRPr lang="en-US" dirty="0"/>
          </a:p>
          <a:p>
            <a:r>
              <a:rPr lang="en-US" sz="1600" dirty="0">
                <a:solidFill>
                  <a:srgbClr val="16212D"/>
                </a:solidFill>
                <a:latin typeface="Aptos" pitchFamily="34" charset="0"/>
                <a:ea typeface="Aptos" pitchFamily="34" charset="-122"/>
                <a:cs typeface="Aptos" pitchFamily="34" charset="-120"/>
              </a:rPr>
              <a:t>Likert-scale items provide comparable numerical data for SPSS analysis </a:t>
            </a:r>
            <a:r>
              <a:rPr lang="en-US" sz="1600" dirty="0">
                <a:solidFill>
                  <a:srgbClr val="0B1E34"/>
                </a:solidFill>
                <a:latin typeface="Aptos" pitchFamily="34" charset="0"/>
                <a:ea typeface="Aptos" pitchFamily="34" charset="-122"/>
                <a:cs typeface="Aptos" pitchFamily="34" charset="-120"/>
              </a:rPr>
              <a:t>(Field, 2024)</a:t>
            </a:r>
            <a:r>
              <a:rPr lang="en-US" sz="1600" dirty="0">
                <a:solidFill>
                  <a:srgbClr val="16212D"/>
                </a:solidFill>
                <a:latin typeface="Aptos" pitchFamily="34" charset="0"/>
                <a:ea typeface="Aptos" pitchFamily="34" charset="-122"/>
                <a:cs typeface="Aptos" pitchFamily="34" charset="-120"/>
              </a:rPr>
              <a:t>.</a:t>
            </a:r>
            <a:endParaRPr lang="en-US" sz="1600" dirty="0"/>
          </a:p>
        </p:txBody>
      </p:sp>
      <p:sp>
        <p:nvSpPr>
          <p:cNvPr id="9" name="Text 7"/>
          <p:cNvSpPr/>
          <p:nvPr/>
        </p:nvSpPr>
        <p:spPr>
          <a:xfrm>
            <a:off x="658368" y="5190886"/>
            <a:ext cx="4800600" cy="1005840"/>
          </a:xfrm>
          <a:prstGeom prst="rect">
            <a:avLst/>
          </a:prstGeom>
          <a:solidFill>
            <a:srgbClr val="E6FFFA"/>
          </a:solidFill>
          <a:ln w="15240">
            <a:solidFill>
              <a:srgbClr val="14B8A6">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Pilot testing</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The questionnaire can be piloted to identify unclear wording before data collection.</a:t>
            </a:r>
            <a:endParaRPr lang="en-US" sz="1600" dirty="0"/>
          </a:p>
        </p:txBody>
      </p:sp>
      <p:sp>
        <p:nvSpPr>
          <p:cNvPr id="10" name="Text 8"/>
          <p:cNvSpPr/>
          <p:nvPr/>
        </p:nvSpPr>
        <p:spPr>
          <a:xfrm>
            <a:off x="6446520" y="2267712"/>
            <a:ext cx="5257800" cy="1368694"/>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Theory alignment</a:t>
            </a:r>
            <a:endParaRPr lang="en-US" dirty="0"/>
          </a:p>
          <a:p>
            <a:r>
              <a:rPr lang="en-US" sz="1600" dirty="0">
                <a:solidFill>
                  <a:srgbClr val="16212D"/>
                </a:solidFill>
                <a:latin typeface="Aptos" pitchFamily="34" charset="0"/>
              </a:rPr>
              <a:t>Items are linked to the Theory of Planned </a:t>
            </a:r>
            <a:r>
              <a:rPr lang="en-US" sz="1600" dirty="0" err="1">
                <a:solidFill>
                  <a:srgbClr val="16212D"/>
                </a:solidFill>
                <a:latin typeface="Aptos" pitchFamily="34" charset="0"/>
              </a:rPr>
              <a:t>Behaviour</a:t>
            </a:r>
            <a:r>
              <a:rPr lang="en-US" sz="1600" dirty="0">
                <a:solidFill>
                  <a:srgbClr val="16212D"/>
                </a:solidFill>
                <a:latin typeface="Aptos" pitchFamily="34" charset="0"/>
              </a:rPr>
              <a:t>, Technology Acceptance Model and Diffusion of Innovation concepts, helping capture the intended constructs (Ajzen, 1991; Davis, 1989</a:t>
            </a:r>
            <a:r>
              <a:rPr lang="en-GB" dirty="0">
                <a:solidFill>
                  <a:srgbClr val="16212D"/>
                </a:solidFill>
                <a:latin typeface="Aptos" pitchFamily="34" charset="0"/>
              </a:rPr>
              <a:t>; </a:t>
            </a:r>
            <a:r>
              <a:rPr lang="en-US" dirty="0">
                <a:solidFill>
                  <a:srgbClr val="16212D"/>
                </a:solidFill>
                <a:latin typeface="Aptos" pitchFamily="34" charset="0"/>
              </a:rPr>
              <a:t>Rogers, 2003). </a:t>
            </a:r>
          </a:p>
        </p:txBody>
      </p:sp>
      <p:sp>
        <p:nvSpPr>
          <p:cNvPr id="11" name="Text 9"/>
          <p:cNvSpPr/>
          <p:nvPr/>
        </p:nvSpPr>
        <p:spPr>
          <a:xfrm>
            <a:off x="6446519" y="3910726"/>
            <a:ext cx="5257795" cy="1057798"/>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Construct coverage</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Questions cover environmental awareness, perceived benefits, readiness, ease of use, charging confidence and adoption intention.</a:t>
            </a:r>
            <a:endParaRPr lang="en-US" sz="1600" dirty="0"/>
          </a:p>
        </p:txBody>
      </p:sp>
      <p:sp>
        <p:nvSpPr>
          <p:cNvPr id="12" name="Text 10"/>
          <p:cNvSpPr/>
          <p:nvPr/>
        </p:nvSpPr>
        <p:spPr>
          <a:xfrm>
            <a:off x="6446519" y="5190886"/>
            <a:ext cx="5257785" cy="1005840"/>
          </a:xfrm>
          <a:prstGeom prst="rect">
            <a:avLst/>
          </a:prstGeom>
          <a:solidFill>
            <a:srgbClr val="DBEAFE"/>
          </a:solidFill>
          <a:ln w="15240">
            <a:solidFill>
              <a:srgbClr val="60A5FA">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Relevant participants</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Purposive sampling supports validity by focusing on regular Cardiff car users who fit the research question.</a:t>
            </a:r>
            <a:endParaRPr lang="en-US" sz="1600" dirty="0"/>
          </a:p>
        </p:txBody>
      </p:sp>
      <p:sp>
        <p:nvSpPr>
          <p:cNvPr id="13" name="Shape 11"/>
          <p:cNvSpPr/>
          <p:nvPr/>
        </p:nvSpPr>
        <p:spPr>
          <a:xfrm>
            <a:off x="6053328" y="1755648"/>
            <a:ext cx="0" cy="4251960"/>
          </a:xfrm>
          <a:prstGeom prst="line">
            <a:avLst/>
          </a:prstGeom>
          <a:noFill/>
          <a:ln w="15240">
            <a:solidFill>
              <a:srgbClr val="D7E1EA"/>
            </a:solidFill>
            <a:prstDash val="solid"/>
          </a:ln>
        </p:spPr>
        <p:txBody>
          <a:bodyPr/>
          <a:lstStyle/>
          <a:p>
            <a:endParaRPr lang="en-US"/>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04</a:t>
            </a:r>
            <a:endParaRPr lang="en-US" sz="900" dirty="0"/>
          </a:p>
        </p:txBody>
      </p:sp>
      <p:sp>
        <p:nvSpPr>
          <p:cNvPr id="14" name="Shape 16">
            <a:extLst>
              <a:ext uri="{FF2B5EF4-FFF2-40B4-BE49-F238E27FC236}">
                <a16:creationId xmlns:a16="http://schemas.microsoft.com/office/drawing/2014/main" id="{4C1DA870-3880-7294-A858-6B5F8A9DCE0D}"/>
              </a:ext>
            </a:extLst>
          </p:cNvPr>
          <p:cNvSpPr/>
          <p:nvPr/>
        </p:nvSpPr>
        <p:spPr>
          <a:xfrm>
            <a:off x="626364" y="2245648"/>
            <a:ext cx="45719" cy="1405269"/>
          </a:xfrm>
          <a:prstGeom prst="rect">
            <a:avLst/>
          </a:prstGeom>
          <a:solidFill>
            <a:srgbClr val="007E75"/>
          </a:solidFill>
          <a:ln w="12700">
            <a:solidFill>
              <a:srgbClr val="007E75">
                <a:alpha val="0"/>
              </a:srgbClr>
            </a:solidFill>
            <a:prstDash val="solid"/>
          </a:ln>
        </p:spPr>
        <p:txBody>
          <a:bodyPr/>
          <a:lstStyle/>
          <a:p>
            <a:endParaRPr lang="en-US"/>
          </a:p>
        </p:txBody>
      </p:sp>
      <p:sp>
        <p:nvSpPr>
          <p:cNvPr id="16" name="Shape 16">
            <a:extLst>
              <a:ext uri="{FF2B5EF4-FFF2-40B4-BE49-F238E27FC236}">
                <a16:creationId xmlns:a16="http://schemas.microsoft.com/office/drawing/2014/main" id="{FC58A0FD-3CA0-AB87-EF5B-B4B48CD719BC}"/>
              </a:ext>
            </a:extLst>
          </p:cNvPr>
          <p:cNvSpPr/>
          <p:nvPr/>
        </p:nvSpPr>
        <p:spPr>
          <a:xfrm>
            <a:off x="6400800" y="2253198"/>
            <a:ext cx="45719" cy="1405269"/>
          </a:xfrm>
          <a:prstGeom prst="rect">
            <a:avLst/>
          </a:prstGeom>
          <a:solidFill>
            <a:srgbClr val="007E75"/>
          </a:solidFill>
          <a:ln w="12700">
            <a:solidFill>
              <a:srgbClr val="007E75">
                <a:alpha val="0"/>
              </a:srgbClr>
            </a:solidFill>
            <a:prstDash val="solid"/>
          </a:ln>
        </p:spPr>
        <p:txBody>
          <a:bodyPr/>
          <a:lstStyle/>
          <a:p>
            <a:endParaRPr lang="en-US"/>
          </a:p>
        </p:txBody>
      </p:sp>
      <p:sp>
        <p:nvSpPr>
          <p:cNvPr id="17" name="Shape 16">
            <a:extLst>
              <a:ext uri="{FF2B5EF4-FFF2-40B4-BE49-F238E27FC236}">
                <a16:creationId xmlns:a16="http://schemas.microsoft.com/office/drawing/2014/main" id="{B2B7597A-E763-1D9C-5F41-68FCA29C675E}"/>
              </a:ext>
            </a:extLst>
          </p:cNvPr>
          <p:cNvSpPr/>
          <p:nvPr/>
        </p:nvSpPr>
        <p:spPr>
          <a:xfrm>
            <a:off x="6400799" y="3888665"/>
            <a:ext cx="45719" cy="1094374"/>
          </a:xfrm>
          <a:prstGeom prst="rect">
            <a:avLst/>
          </a:prstGeom>
          <a:solidFill>
            <a:srgbClr val="007E75"/>
          </a:solidFill>
          <a:ln w="12700">
            <a:solidFill>
              <a:srgbClr val="007E75">
                <a:alpha val="0"/>
              </a:srgbClr>
            </a:solidFill>
            <a:prstDash val="solid"/>
          </a:ln>
        </p:spPr>
        <p:txBody>
          <a:bodyPr/>
          <a:lstStyle/>
          <a:p>
            <a:endParaRPr lang="en-US"/>
          </a:p>
        </p:txBody>
      </p:sp>
      <p:sp>
        <p:nvSpPr>
          <p:cNvPr id="18" name="Shape 16">
            <a:extLst>
              <a:ext uri="{FF2B5EF4-FFF2-40B4-BE49-F238E27FC236}">
                <a16:creationId xmlns:a16="http://schemas.microsoft.com/office/drawing/2014/main" id="{20B172CF-0380-8850-88E8-780B39EC0465}"/>
              </a:ext>
            </a:extLst>
          </p:cNvPr>
          <p:cNvSpPr/>
          <p:nvPr/>
        </p:nvSpPr>
        <p:spPr>
          <a:xfrm>
            <a:off x="618018" y="3836706"/>
            <a:ext cx="45719" cy="1094374"/>
          </a:xfrm>
          <a:prstGeom prst="rect">
            <a:avLst/>
          </a:prstGeom>
          <a:solidFill>
            <a:srgbClr val="007E75"/>
          </a:solidFill>
          <a:ln w="12700">
            <a:solidFill>
              <a:srgbClr val="007E75">
                <a:alpha val="0"/>
              </a:srgbClr>
            </a:solidFill>
            <a:prstDash val="solid"/>
          </a:ln>
        </p:spPr>
        <p:txBody>
          <a:bodyPr/>
          <a:lstStyle/>
          <a:p>
            <a:endParaRPr lang="en-US"/>
          </a:p>
        </p:txBody>
      </p:sp>
      <p:sp>
        <p:nvSpPr>
          <p:cNvPr id="19" name="Shape 16">
            <a:extLst>
              <a:ext uri="{FF2B5EF4-FFF2-40B4-BE49-F238E27FC236}">
                <a16:creationId xmlns:a16="http://schemas.microsoft.com/office/drawing/2014/main" id="{8C055908-00EC-F418-730D-1110505AE375}"/>
              </a:ext>
            </a:extLst>
          </p:cNvPr>
          <p:cNvSpPr/>
          <p:nvPr/>
        </p:nvSpPr>
        <p:spPr>
          <a:xfrm>
            <a:off x="609673" y="5190885"/>
            <a:ext cx="45719" cy="1020357"/>
          </a:xfrm>
          <a:prstGeom prst="rect">
            <a:avLst/>
          </a:prstGeom>
          <a:solidFill>
            <a:srgbClr val="007E75"/>
          </a:solidFill>
          <a:ln w="12700">
            <a:solidFill>
              <a:srgbClr val="007E75">
                <a:alpha val="0"/>
              </a:srgbClr>
            </a:solidFill>
            <a:prstDash val="solid"/>
          </a:ln>
        </p:spPr>
        <p:txBody>
          <a:bodyPr/>
          <a:lstStyle/>
          <a:p>
            <a:endParaRPr lang="en-US"/>
          </a:p>
        </p:txBody>
      </p:sp>
      <p:sp>
        <p:nvSpPr>
          <p:cNvPr id="20" name="Shape 16">
            <a:extLst>
              <a:ext uri="{FF2B5EF4-FFF2-40B4-BE49-F238E27FC236}">
                <a16:creationId xmlns:a16="http://schemas.microsoft.com/office/drawing/2014/main" id="{D17AA67D-6085-64D9-8530-DC120AB4E7BF}"/>
              </a:ext>
            </a:extLst>
          </p:cNvPr>
          <p:cNvSpPr/>
          <p:nvPr/>
        </p:nvSpPr>
        <p:spPr>
          <a:xfrm>
            <a:off x="6398622" y="5190885"/>
            <a:ext cx="45719" cy="1020357"/>
          </a:xfrm>
          <a:prstGeom prst="rect">
            <a:avLst/>
          </a:prstGeom>
          <a:solidFill>
            <a:srgbClr val="007E75"/>
          </a:solidFill>
          <a:ln w="12700">
            <a:solidFill>
              <a:srgbClr val="007E75">
                <a:alpha val="0"/>
              </a:srgbClr>
            </a:solidFill>
            <a:prstDash val="solid"/>
          </a:ln>
        </p:spPr>
        <p:txBody>
          <a:bodyPr/>
          <a:lstStyle/>
          <a:p>
            <a:endParaRPr lang="en-US"/>
          </a:p>
        </p:txBody>
      </p:sp>
      <p:pic>
        <p:nvPicPr>
          <p:cNvPr id="21" name="Image 0" descr="/mnt/data/editable_assets/validity_visual.png">
            <a:extLst>
              <a:ext uri="{FF2B5EF4-FFF2-40B4-BE49-F238E27FC236}">
                <a16:creationId xmlns:a16="http://schemas.microsoft.com/office/drawing/2014/main" id="{2ACAECEC-E778-F7AA-32B4-AA3AFFA5A13A}"/>
              </a:ext>
            </a:extLst>
          </p:cNvPr>
          <p:cNvPicPr>
            <a:picLocks noChangeAspect="1"/>
          </p:cNvPicPr>
          <p:nvPr/>
        </p:nvPicPr>
        <p:blipFill>
          <a:blip r:embed="rId3"/>
          <a:srcRect l="793" r="793"/>
          <a:stretch/>
        </p:blipFill>
        <p:spPr>
          <a:xfrm>
            <a:off x="8595360" y="271998"/>
            <a:ext cx="2743200" cy="14173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CONSENT AND VOLUNTARY PARTICIPATION</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Ethical Considerations I</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685800" y="1627632"/>
            <a:ext cx="6035040" cy="566928"/>
          </a:xfrm>
          <a:prstGeom prst="rect">
            <a:avLst/>
          </a:prstGeom>
          <a:noFill/>
          <a:ln/>
        </p:spPr>
        <p:txBody>
          <a:bodyPr wrap="square" lIns="254" tIns="254" rIns="254" bIns="254" rtlCol="0" anchor="ctr">
            <a:normAutofit fontScale="85000" lnSpcReduction="10000"/>
          </a:bodyPr>
          <a:lstStyle/>
          <a:p>
            <a:r>
              <a:rPr lang="en-US" sz="1700" dirty="0">
                <a:solidFill>
                  <a:srgbClr val="16212D"/>
                </a:solidFill>
                <a:latin typeface="Aptos" pitchFamily="34" charset="0"/>
                <a:ea typeface="Aptos" pitchFamily="34" charset="-122"/>
                <a:cs typeface="Aptos" pitchFamily="34" charset="-120"/>
              </a:rPr>
              <a:t>Before the survey begins, participants will receive clear information about the study's purpose, what participation involves, and how their data will be used.</a:t>
            </a:r>
            <a:endParaRPr lang="en-US" sz="1700" dirty="0"/>
          </a:p>
        </p:txBody>
      </p:sp>
      <p:sp>
        <p:nvSpPr>
          <p:cNvPr id="6" name="Text 4"/>
          <p:cNvSpPr/>
          <p:nvPr/>
        </p:nvSpPr>
        <p:spPr>
          <a:xfrm>
            <a:off x="731520" y="2487168"/>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1</a:t>
            </a:r>
            <a:endParaRPr lang="en-US" sz="1300" dirty="0"/>
          </a:p>
        </p:txBody>
      </p:sp>
      <p:sp>
        <p:nvSpPr>
          <p:cNvPr id="7" name="Text 5"/>
          <p:cNvSpPr/>
          <p:nvPr/>
        </p:nvSpPr>
        <p:spPr>
          <a:xfrm>
            <a:off x="1225296" y="2468880"/>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Participant information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Explain the research aim, survey topic, expected time and academic purpose.</a:t>
            </a:r>
            <a:endParaRPr lang="en-US" sz="1400" dirty="0"/>
          </a:p>
        </p:txBody>
      </p:sp>
      <p:sp>
        <p:nvSpPr>
          <p:cNvPr id="8" name="Text 6"/>
          <p:cNvSpPr/>
          <p:nvPr/>
        </p:nvSpPr>
        <p:spPr>
          <a:xfrm>
            <a:off x="731520" y="3474720"/>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2</a:t>
            </a:r>
            <a:endParaRPr lang="en-US" sz="1300" dirty="0"/>
          </a:p>
        </p:txBody>
      </p:sp>
      <p:sp>
        <p:nvSpPr>
          <p:cNvPr id="9" name="Text 7"/>
          <p:cNvSpPr/>
          <p:nvPr/>
        </p:nvSpPr>
        <p:spPr>
          <a:xfrm>
            <a:off x="1225296" y="3456432"/>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Informed consent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Collect consent before participants answer any questionnaire items.</a:t>
            </a:r>
            <a:endParaRPr lang="en-US" sz="1400" dirty="0"/>
          </a:p>
        </p:txBody>
      </p:sp>
      <p:sp>
        <p:nvSpPr>
          <p:cNvPr id="10" name="Text 8"/>
          <p:cNvSpPr/>
          <p:nvPr/>
        </p:nvSpPr>
        <p:spPr>
          <a:xfrm>
            <a:off x="731520" y="4462272"/>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3</a:t>
            </a:r>
            <a:endParaRPr lang="en-US" sz="1300" dirty="0"/>
          </a:p>
        </p:txBody>
      </p:sp>
      <p:sp>
        <p:nvSpPr>
          <p:cNvPr id="11" name="Text 9"/>
          <p:cNvSpPr/>
          <p:nvPr/>
        </p:nvSpPr>
        <p:spPr>
          <a:xfrm>
            <a:off x="1225296" y="4443984"/>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Right to withdraw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Participation remains voluntary, and participants can stop before submitting the survey.</a:t>
            </a:r>
            <a:endParaRPr lang="en-US" sz="1400" dirty="0"/>
          </a:p>
        </p:txBody>
      </p:sp>
      <p:sp>
        <p:nvSpPr>
          <p:cNvPr id="12" name="Text 10"/>
          <p:cNvSpPr/>
          <p:nvPr/>
        </p:nvSpPr>
        <p:spPr>
          <a:xfrm>
            <a:off x="7071360" y="3221011"/>
            <a:ext cx="4389120" cy="1747810"/>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Practical application
</a:t>
            </a:r>
            <a:endParaRPr lang="en-US" sz="1800" dirty="0"/>
          </a:p>
          <a:p>
            <a:pPr marL="0" indent="0">
              <a:buNone/>
            </a:pPr>
            <a:r>
              <a:rPr lang="en-US" sz="1500" dirty="0">
                <a:solidFill>
                  <a:srgbClr val="16212D"/>
                </a:solidFill>
                <a:latin typeface="Aptos" pitchFamily="34" charset="0"/>
                <a:ea typeface="Aptos" pitchFamily="34" charset="-122"/>
                <a:cs typeface="Aptos" pitchFamily="34" charset="-120"/>
              </a:rPr>
              <a:t>The questionnaire should include a short consent statement, a tick-box confirmation, and plain-language wording so participants understand the study without pressure.</a:t>
            </a:r>
            <a:endParaRPr lang="en-US" sz="1800" dirty="0"/>
          </a:p>
        </p:txBody>
      </p:sp>
      <p:sp>
        <p:nvSpPr>
          <p:cNvPr id="13" name="Text 11"/>
          <p:cNvSpPr/>
          <p:nvPr/>
        </p:nvSpPr>
        <p:spPr>
          <a:xfrm>
            <a:off x="4107180" y="5540974"/>
            <a:ext cx="3977640" cy="731520"/>
          </a:xfrm>
          <a:prstGeom prst="rect">
            <a:avLst/>
          </a:prstGeom>
          <a:noFill/>
          <a:ln/>
        </p:spPr>
        <p:txBody>
          <a:bodyPr wrap="square" lIns="254" tIns="254" rIns="254" bIns="254" rtlCol="0" anchor="ctr">
            <a:normAutofit/>
          </a:bodyPr>
          <a:lstStyle/>
          <a:p>
            <a:pPr marL="0" indent="0">
              <a:buNone/>
            </a:pPr>
            <a:r>
              <a:rPr lang="en-US" sz="1500" b="1" dirty="0">
                <a:solidFill>
                  <a:srgbClr val="0F766E"/>
                </a:solidFill>
                <a:latin typeface="Aptos" pitchFamily="34" charset="0"/>
                <a:ea typeface="Aptos" pitchFamily="34" charset="-122"/>
                <a:cs typeface="Aptos" pitchFamily="34" charset="-120"/>
              </a:rPr>
              <a:t>✓ Low-risk consumer attitudes survey</a:t>
            </a:r>
            <a:endParaRPr lang="en-US" sz="1500" dirty="0"/>
          </a:p>
          <a:p>
            <a:pPr marL="0" indent="0">
              <a:buNone/>
            </a:pPr>
            <a:r>
              <a:rPr lang="en-US" sz="1500" b="1" dirty="0">
                <a:solidFill>
                  <a:srgbClr val="0F766E"/>
                </a:solidFill>
                <a:latin typeface="Aptos" pitchFamily="34" charset="0"/>
                <a:ea typeface="Aptos" pitchFamily="34" charset="-122"/>
                <a:cs typeface="Aptos" pitchFamily="34" charset="-120"/>
              </a:rPr>
              <a:t>✓ No irrelevant personal data</a:t>
            </a:r>
            <a:endParaRPr lang="en-US" sz="1500" dirty="0"/>
          </a:p>
          <a:p>
            <a:pPr marL="0" indent="0">
              <a:buNone/>
            </a:pPr>
            <a:r>
              <a:rPr lang="en-US" sz="1500" b="1" dirty="0">
                <a:solidFill>
                  <a:srgbClr val="0F766E"/>
                </a:solidFill>
                <a:latin typeface="Aptos" pitchFamily="34" charset="0"/>
                <a:ea typeface="Aptos" pitchFamily="34" charset="-122"/>
                <a:cs typeface="Aptos" pitchFamily="34" charset="-120"/>
              </a:rPr>
              <a:t>✓ Academic use only</a:t>
            </a:r>
            <a:endParaRPr lang="en-US" sz="1500" dirty="0"/>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05</a:t>
            </a:r>
            <a:endParaRPr lang="en-US" sz="900" dirty="0"/>
          </a:p>
        </p:txBody>
      </p:sp>
      <p:pic>
        <p:nvPicPr>
          <p:cNvPr id="14" name="Image 0" descr="/mnt/data/editable_assets/consent_visual.png">
            <a:extLst>
              <a:ext uri="{FF2B5EF4-FFF2-40B4-BE49-F238E27FC236}">
                <a16:creationId xmlns:a16="http://schemas.microsoft.com/office/drawing/2014/main" id="{C4839304-3043-F469-D856-5D5991583D1F}"/>
              </a:ext>
            </a:extLst>
          </p:cNvPr>
          <p:cNvPicPr>
            <a:picLocks noChangeAspect="1"/>
          </p:cNvPicPr>
          <p:nvPr/>
        </p:nvPicPr>
        <p:blipFill>
          <a:blip r:embed="rId3"/>
          <a:srcRect r="-39634" b="15000"/>
          <a:stretch/>
        </p:blipFill>
        <p:spPr>
          <a:xfrm>
            <a:off x="7071360" y="0"/>
            <a:ext cx="7190232" cy="2971800"/>
          </a:xfrm>
          <a:prstGeom prst="rect">
            <a:avLst/>
          </a:prstGeom>
        </p:spPr>
      </p:pic>
      <p:sp>
        <p:nvSpPr>
          <p:cNvPr id="16" name="TextBox 15">
            <a:extLst>
              <a:ext uri="{FF2B5EF4-FFF2-40B4-BE49-F238E27FC236}">
                <a16:creationId xmlns:a16="http://schemas.microsoft.com/office/drawing/2014/main" id="{0A0219D4-C7D7-4A13-A325-FF7D6019E3A0}"/>
              </a:ext>
            </a:extLst>
          </p:cNvPr>
          <p:cNvSpPr txBox="1"/>
          <p:nvPr/>
        </p:nvSpPr>
        <p:spPr>
          <a:xfrm>
            <a:off x="648063" y="5508297"/>
            <a:ext cx="3009537" cy="430887"/>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(Hammer, 2017; Saunders, Lewis and Thornhill, 2019)</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C"/>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62F90539-5A53-9900-EEAA-E76A5C03C8D0}"/>
              </a:ext>
            </a:extLst>
          </p:cNvPr>
          <p:cNvPicPr>
            <a:picLocks noChangeAspect="1"/>
          </p:cNvPicPr>
          <p:nvPr/>
        </p:nvPicPr>
        <p:blipFill>
          <a:blip r:embed="rId3"/>
          <a:stretch>
            <a:fillRect/>
          </a:stretch>
        </p:blipFill>
        <p:spPr>
          <a:xfrm>
            <a:off x="-1" y="0"/>
            <a:ext cx="12198487" cy="6858000"/>
          </a:xfrm>
          <a:prstGeom prst="rect">
            <a:avLst/>
          </a:prstGeom>
        </p:spPr>
      </p:pic>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CONFIDENTIALITY, ANONYMITY AND PROTECTION</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Ethical Considerations II</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478971" y="1697960"/>
            <a:ext cx="2786743" cy="2351526"/>
          </a:xfrm>
          <a:prstGeom prst="rect">
            <a:avLst/>
          </a:prstGeom>
          <a:solidFill>
            <a:srgbClr val="FFFFFF"/>
          </a:solidFill>
          <a:ln w="15240" cap="rnd">
            <a:solidFill>
              <a:srgbClr val="0F766E">
                <a:alpha val="92000"/>
              </a:srgbClr>
            </a:solidFill>
            <a:round/>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Confidentiality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Responses will be kept private and used only for academic research purposes.</a:t>
            </a:r>
            <a:endParaRPr lang="en-US" sz="1600" dirty="0"/>
          </a:p>
        </p:txBody>
      </p:sp>
      <p:sp>
        <p:nvSpPr>
          <p:cNvPr id="6" name="Text 4"/>
          <p:cNvSpPr/>
          <p:nvPr/>
        </p:nvSpPr>
        <p:spPr>
          <a:xfrm>
            <a:off x="3439886" y="1700783"/>
            <a:ext cx="2960914" cy="2348704"/>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Anonymity
</a:t>
            </a:r>
            <a:endParaRPr lang="en-US" sz="1600" dirty="0"/>
          </a:p>
          <a:p>
            <a:r>
              <a:rPr lang="en-US" sz="1400" dirty="0">
                <a:solidFill>
                  <a:srgbClr val="16212D"/>
                </a:solidFill>
                <a:latin typeface="Aptos" pitchFamily="34" charset="0"/>
                <a:ea typeface="Aptos" pitchFamily="34" charset="-122"/>
                <a:cs typeface="Aptos" pitchFamily="34" charset="-120"/>
              </a:rPr>
              <a:t>No names or unnecessarily identifiable data will be collected in the questionnaire.</a:t>
            </a:r>
            <a:endParaRPr lang="en-US" sz="1600" dirty="0"/>
          </a:p>
        </p:txBody>
      </p:sp>
      <p:sp>
        <p:nvSpPr>
          <p:cNvPr id="7" name="Text 5"/>
          <p:cNvSpPr/>
          <p:nvPr/>
        </p:nvSpPr>
        <p:spPr>
          <a:xfrm>
            <a:off x="6574972" y="1700782"/>
            <a:ext cx="2598057" cy="2348704"/>
          </a:xfrm>
          <a:prstGeom prst="rect">
            <a:avLst/>
          </a:prstGeom>
          <a:solidFill>
            <a:srgbClr val="FFFFFF"/>
          </a:solidFill>
          <a:ln w="15240">
            <a:solidFill>
              <a:srgbClr val="0F766E">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Data protection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Data will be stored securely and only retained for the period required by the university.</a:t>
            </a:r>
            <a:endParaRPr lang="en-US" sz="1600" dirty="0"/>
          </a:p>
        </p:txBody>
      </p:sp>
      <p:sp>
        <p:nvSpPr>
          <p:cNvPr id="8" name="Text 6"/>
          <p:cNvSpPr/>
          <p:nvPr/>
        </p:nvSpPr>
        <p:spPr>
          <a:xfrm>
            <a:off x="548640" y="4258388"/>
            <a:ext cx="4516846" cy="1736003"/>
          </a:xfrm>
          <a:prstGeom prst="rect">
            <a:avLst/>
          </a:prstGeom>
          <a:solidFill>
            <a:srgbClr val="DBEAFE"/>
          </a:solidFill>
          <a:ln w="15240">
            <a:solidFill>
              <a:srgbClr val="60A5FA">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Protection from harm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Risk is minimal because questions focus on consumer attitudes and transport choices. Participants should not be asked sensitive or intrusive questions.</a:t>
            </a:r>
            <a:endParaRPr lang="en-US" sz="1600" dirty="0"/>
          </a:p>
        </p:txBody>
      </p:sp>
      <p:sp>
        <p:nvSpPr>
          <p:cNvPr id="9" name="Text 7"/>
          <p:cNvSpPr/>
          <p:nvPr/>
        </p:nvSpPr>
        <p:spPr>
          <a:xfrm>
            <a:off x="5298948" y="4261103"/>
            <a:ext cx="4977166" cy="1733287"/>
          </a:xfrm>
          <a:prstGeom prst="rect">
            <a:avLst/>
          </a:prstGeom>
          <a:solidFill>
            <a:srgbClr val="FEF3C7"/>
          </a:solidFill>
          <a:ln w="15240">
            <a:solidFill>
              <a:srgbClr val="F59E0B">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University ethical guidelines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Ethical approval should be obtained before data collection, and the questionnaire should follow the university’s research ethics process.</a:t>
            </a:r>
            <a:endParaRPr lang="en-US" sz="1600" dirty="0"/>
          </a:p>
        </p:txBody>
      </p:sp>
      <p:sp>
        <p:nvSpPr>
          <p:cNvPr id="11" name="Text 9"/>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06</a:t>
            </a:r>
            <a:endParaRPr lang="en-US" sz="900" dirty="0"/>
          </a:p>
        </p:txBody>
      </p:sp>
      <p:sp>
        <p:nvSpPr>
          <p:cNvPr id="13" name="Shape 6">
            <a:extLst>
              <a:ext uri="{FF2B5EF4-FFF2-40B4-BE49-F238E27FC236}">
                <a16:creationId xmlns:a16="http://schemas.microsoft.com/office/drawing/2014/main" id="{7C625577-FE75-5AD2-6A11-E70AB60C5764}"/>
              </a:ext>
            </a:extLst>
          </p:cNvPr>
          <p:cNvSpPr/>
          <p:nvPr/>
        </p:nvSpPr>
        <p:spPr>
          <a:xfrm flipH="1">
            <a:off x="433252" y="1679804"/>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4" name="Shape 6">
            <a:extLst>
              <a:ext uri="{FF2B5EF4-FFF2-40B4-BE49-F238E27FC236}">
                <a16:creationId xmlns:a16="http://schemas.microsoft.com/office/drawing/2014/main" id="{D25FAE8B-E51F-C517-9ECD-D9A88A5F7D90}"/>
              </a:ext>
            </a:extLst>
          </p:cNvPr>
          <p:cNvSpPr/>
          <p:nvPr/>
        </p:nvSpPr>
        <p:spPr>
          <a:xfrm flipH="1">
            <a:off x="3397433" y="1683446"/>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5" name="Shape 6">
            <a:extLst>
              <a:ext uri="{FF2B5EF4-FFF2-40B4-BE49-F238E27FC236}">
                <a16:creationId xmlns:a16="http://schemas.microsoft.com/office/drawing/2014/main" id="{E9DD98A6-369A-A29D-D18C-C091954563CD}"/>
              </a:ext>
            </a:extLst>
          </p:cNvPr>
          <p:cNvSpPr/>
          <p:nvPr/>
        </p:nvSpPr>
        <p:spPr>
          <a:xfrm flipH="1">
            <a:off x="6574972" y="1676176"/>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6" name="Shape 6">
            <a:extLst>
              <a:ext uri="{FF2B5EF4-FFF2-40B4-BE49-F238E27FC236}">
                <a16:creationId xmlns:a16="http://schemas.microsoft.com/office/drawing/2014/main" id="{1C6A0DD6-53B3-0D31-39F8-6ABE008F916D}"/>
              </a:ext>
            </a:extLst>
          </p:cNvPr>
          <p:cNvSpPr/>
          <p:nvPr/>
        </p:nvSpPr>
        <p:spPr>
          <a:xfrm>
            <a:off x="5280296" y="4258388"/>
            <a:ext cx="45719" cy="1733287"/>
          </a:xfrm>
          <a:prstGeom prst="rect">
            <a:avLst/>
          </a:prstGeom>
          <a:solidFill>
            <a:srgbClr val="007E75"/>
          </a:solidFill>
          <a:ln w="12700">
            <a:solidFill>
              <a:srgbClr val="007E75">
                <a:alpha val="0"/>
              </a:srgbClr>
            </a:solidFill>
            <a:prstDash val="solid"/>
          </a:ln>
        </p:spPr>
        <p:txBody>
          <a:bodyPr/>
          <a:lstStyle/>
          <a:p>
            <a:endParaRPr lang="en-US"/>
          </a:p>
        </p:txBody>
      </p:sp>
      <p:sp>
        <p:nvSpPr>
          <p:cNvPr id="17" name="Shape 6">
            <a:extLst>
              <a:ext uri="{FF2B5EF4-FFF2-40B4-BE49-F238E27FC236}">
                <a16:creationId xmlns:a16="http://schemas.microsoft.com/office/drawing/2014/main" id="{FC5BBA23-5232-2BE8-89E5-772DA0EC81F0}"/>
              </a:ext>
            </a:extLst>
          </p:cNvPr>
          <p:cNvSpPr/>
          <p:nvPr/>
        </p:nvSpPr>
        <p:spPr>
          <a:xfrm>
            <a:off x="525780" y="4281817"/>
            <a:ext cx="45719" cy="1733287"/>
          </a:xfrm>
          <a:prstGeom prst="rect">
            <a:avLst/>
          </a:prstGeom>
          <a:solidFill>
            <a:srgbClr val="007E75"/>
          </a:solidFill>
          <a:ln w="12700">
            <a:solidFill>
              <a:srgbClr val="007E75">
                <a:alpha val="0"/>
              </a:srgbClr>
            </a:solidFill>
            <a:prstDash val="solid"/>
          </a:ln>
        </p:spPr>
        <p:txBody>
          <a:bodyPr/>
          <a:lstStyle/>
          <a:p>
            <a:endParaRPr lang="en-US"/>
          </a:p>
        </p:txBody>
      </p:sp>
      <p:sp>
        <p:nvSpPr>
          <p:cNvPr id="20" name="TextBox 19">
            <a:extLst>
              <a:ext uri="{FF2B5EF4-FFF2-40B4-BE49-F238E27FC236}">
                <a16:creationId xmlns:a16="http://schemas.microsoft.com/office/drawing/2014/main" id="{9DE6BE4D-D36E-6058-5B3D-19B66F2D5FC4}"/>
              </a:ext>
            </a:extLst>
          </p:cNvPr>
          <p:cNvSpPr txBox="1"/>
          <p:nvPr/>
        </p:nvSpPr>
        <p:spPr>
          <a:xfrm>
            <a:off x="525780" y="6157035"/>
            <a:ext cx="5875020" cy="261610"/>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(Hammer, 2017; Saunders, Lewis and Thornhill, 2019; Bryman, 2016)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CHALLENGES AND IMPROVEMENTS</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Limitations &amp; Recommendations</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713232" y="1664208"/>
            <a:ext cx="4937760" cy="329184"/>
          </a:xfrm>
          <a:prstGeom prst="rect">
            <a:avLst/>
          </a:prstGeom>
          <a:noFill/>
          <a:ln/>
        </p:spPr>
        <p:txBody>
          <a:bodyPr wrap="square" lIns="0" tIns="0" rIns="0" bIns="0" rtlCol="0" anchor="ctr"/>
          <a:lstStyle/>
          <a:p>
            <a:pPr marL="0" indent="0">
              <a:buNone/>
            </a:pPr>
            <a:r>
              <a:rPr lang="en-US" sz="2200" b="1" dirty="0">
                <a:solidFill>
                  <a:srgbClr val="0B1F2A"/>
                </a:solidFill>
                <a:latin typeface="Aptos Display" pitchFamily="34" charset="0"/>
                <a:ea typeface="Aptos Display" pitchFamily="34" charset="-122"/>
                <a:cs typeface="Aptos Display" pitchFamily="34" charset="-120"/>
              </a:rPr>
              <a:t>Potential limitations</a:t>
            </a:r>
            <a:endParaRPr lang="en-US" sz="2200" dirty="0"/>
          </a:p>
        </p:txBody>
      </p:sp>
      <p:sp>
        <p:nvSpPr>
          <p:cNvPr id="6" name="Text 4"/>
          <p:cNvSpPr/>
          <p:nvPr/>
        </p:nvSpPr>
        <p:spPr>
          <a:xfrm>
            <a:off x="6419088" y="1664208"/>
            <a:ext cx="4937760" cy="329184"/>
          </a:xfrm>
          <a:prstGeom prst="rect">
            <a:avLst/>
          </a:prstGeom>
          <a:noFill/>
          <a:ln/>
        </p:spPr>
        <p:txBody>
          <a:bodyPr wrap="square" lIns="0" tIns="0" rIns="0" bIns="0" rtlCol="0" anchor="ctr"/>
          <a:lstStyle/>
          <a:p>
            <a:pPr marL="0" indent="0">
              <a:buNone/>
            </a:pPr>
            <a:r>
              <a:rPr lang="en-US" sz="2200" b="1" dirty="0">
                <a:solidFill>
                  <a:srgbClr val="0B1F2A"/>
                </a:solidFill>
                <a:latin typeface="Aptos Display" pitchFamily="34" charset="0"/>
                <a:ea typeface="Aptos Display" pitchFamily="34" charset="-122"/>
                <a:cs typeface="Aptos Display" pitchFamily="34" charset="-120"/>
              </a:rPr>
              <a:t>Future improvements</a:t>
            </a:r>
            <a:endParaRPr lang="en-US" sz="2200" dirty="0"/>
          </a:p>
        </p:txBody>
      </p:sp>
      <p:sp>
        <p:nvSpPr>
          <p:cNvPr id="7" name="Text 5"/>
          <p:cNvSpPr/>
          <p:nvPr/>
        </p:nvSpPr>
        <p:spPr>
          <a:xfrm>
            <a:off x="713232" y="2125472"/>
            <a:ext cx="4892040" cy="892044"/>
          </a:xfrm>
          <a:prstGeom prst="rect">
            <a:avLst/>
          </a:prstGeom>
          <a:solidFill>
            <a:srgbClr val="FEE2E2"/>
          </a:solidFill>
          <a:ln w="15240">
            <a:solidFill>
              <a:srgbClr val="FF0000">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Small sample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N = 80 may reduce generalisability beyond Cardiff.</a:t>
            </a:r>
            <a:endParaRPr lang="en-US" sz="1400" dirty="0"/>
          </a:p>
        </p:txBody>
      </p:sp>
      <p:sp>
        <p:nvSpPr>
          <p:cNvPr id="8" name="Text 6"/>
          <p:cNvSpPr/>
          <p:nvPr/>
        </p:nvSpPr>
        <p:spPr>
          <a:xfrm>
            <a:off x="713232" y="3234434"/>
            <a:ext cx="4892040" cy="892044"/>
          </a:xfrm>
          <a:prstGeom prst="rect">
            <a:avLst/>
          </a:prstGeom>
          <a:solidFill>
            <a:srgbClr val="FEE2E2"/>
          </a:solidFill>
          <a:ln w="15240">
            <a:solidFill>
              <a:srgbClr val="FF0000">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Time limits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 12-week project restricts depth of data collection and follow-up.</a:t>
            </a:r>
            <a:endParaRPr lang="en-US" sz="1400" dirty="0"/>
          </a:p>
        </p:txBody>
      </p:sp>
      <p:sp>
        <p:nvSpPr>
          <p:cNvPr id="9" name="Text 7"/>
          <p:cNvSpPr/>
          <p:nvPr/>
        </p:nvSpPr>
        <p:spPr>
          <a:xfrm>
            <a:off x="713232" y="4343400"/>
            <a:ext cx="4892040" cy="868680"/>
          </a:xfrm>
          <a:prstGeom prst="rect">
            <a:avLst/>
          </a:prstGeom>
          <a:solidFill>
            <a:srgbClr val="FEE2E2"/>
          </a:solidFill>
          <a:ln w="15240">
            <a:solidFill>
              <a:srgbClr val="EF4444">
                <a:alpha val="92000"/>
              </a:srgbClr>
            </a:solidFill>
          </a:ln>
        </p:spPr>
        <p:txBody>
          <a:bodyPr wrap="square" rtlCol="0" anchor="t">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Access and bias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Purposive sampling and self-reported survey answers may create selection or social desirability bias.</a:t>
            </a:r>
            <a:endParaRPr lang="en-US" sz="1400" dirty="0"/>
          </a:p>
        </p:txBody>
      </p:sp>
      <p:sp>
        <p:nvSpPr>
          <p:cNvPr id="10" name="Text 8"/>
          <p:cNvSpPr/>
          <p:nvPr/>
        </p:nvSpPr>
        <p:spPr>
          <a:xfrm>
            <a:off x="6419088" y="2148840"/>
            <a:ext cx="4892040" cy="868680"/>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Broader sample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Include more drivers across Cardiff and other UK cities.</a:t>
            </a:r>
            <a:endParaRPr lang="en-US" sz="1400" dirty="0"/>
          </a:p>
        </p:txBody>
      </p:sp>
      <p:sp>
        <p:nvSpPr>
          <p:cNvPr id="11" name="Text 9"/>
          <p:cNvSpPr/>
          <p:nvPr/>
        </p:nvSpPr>
        <p:spPr>
          <a:xfrm>
            <a:off x="6419088" y="3246120"/>
            <a:ext cx="4892040" cy="868680"/>
          </a:xfrm>
          <a:prstGeom prst="rect">
            <a:avLst/>
          </a:prstGeom>
          <a:solidFill>
            <a:srgbClr val="E6FFFA"/>
          </a:solidFill>
          <a:ln w="15240">
            <a:solidFill>
              <a:srgbClr val="14B8A6">
                <a:alpha val="92000"/>
              </a:srgbClr>
            </a:solidFill>
          </a:ln>
        </p:spPr>
        <p:txBody>
          <a:bodyPr wrap="square" rtlCol="0" anchor="t">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More time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Allow longer recruitment, pilot testing and stronger response checks.</a:t>
            </a:r>
            <a:endParaRPr lang="en-US" sz="1400" dirty="0"/>
          </a:p>
        </p:txBody>
      </p:sp>
      <p:sp>
        <p:nvSpPr>
          <p:cNvPr id="12" name="Text 10"/>
          <p:cNvSpPr/>
          <p:nvPr/>
        </p:nvSpPr>
        <p:spPr>
          <a:xfrm>
            <a:off x="6419088" y="4343400"/>
            <a:ext cx="4892040" cy="868680"/>
          </a:xfrm>
          <a:prstGeom prst="rect">
            <a:avLst/>
          </a:prstGeom>
          <a:solidFill>
            <a:srgbClr val="E7FFFA"/>
          </a:solidFill>
          <a:ln w="15240">
            <a:solidFill>
              <a:srgbClr val="36BEAD"/>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Mixed methods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Add interviews to explain the reasons behind survey patterns.</a:t>
            </a:r>
            <a:endParaRPr lang="en-US" sz="1400" dirty="0"/>
          </a:p>
        </p:txBody>
      </p:sp>
      <p:sp>
        <p:nvSpPr>
          <p:cNvPr id="13" name="Shape 11"/>
          <p:cNvSpPr/>
          <p:nvPr/>
        </p:nvSpPr>
        <p:spPr>
          <a:xfrm>
            <a:off x="6053328" y="1920240"/>
            <a:ext cx="0" cy="3977640"/>
          </a:xfrm>
          <a:prstGeom prst="line">
            <a:avLst/>
          </a:prstGeom>
          <a:noFill/>
          <a:ln w="15240">
            <a:solidFill>
              <a:srgbClr val="D7E1EA"/>
            </a:solidFill>
            <a:prstDash val="solid"/>
          </a:ln>
        </p:spPr>
        <p:txBody>
          <a:bodyPr/>
          <a:lstStyle/>
          <a:p>
            <a:endParaRPr lang="en-US"/>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07</a:t>
            </a:r>
            <a:endParaRPr lang="en-US" sz="900" dirty="0"/>
          </a:p>
        </p:txBody>
      </p:sp>
      <p:sp>
        <p:nvSpPr>
          <p:cNvPr id="14" name="Shape 9">
            <a:extLst>
              <a:ext uri="{FF2B5EF4-FFF2-40B4-BE49-F238E27FC236}">
                <a16:creationId xmlns:a16="http://schemas.microsoft.com/office/drawing/2014/main" id="{F727F550-598B-DE2A-2C3B-6988509B4077}"/>
              </a:ext>
            </a:extLst>
          </p:cNvPr>
          <p:cNvSpPr/>
          <p:nvPr/>
        </p:nvSpPr>
        <p:spPr>
          <a:xfrm>
            <a:off x="678252" y="2125472"/>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6" name="Shape 9">
            <a:extLst>
              <a:ext uri="{FF2B5EF4-FFF2-40B4-BE49-F238E27FC236}">
                <a16:creationId xmlns:a16="http://schemas.microsoft.com/office/drawing/2014/main" id="{CCF267DC-8DD4-6229-EDD1-A1FF907272D2}"/>
              </a:ext>
            </a:extLst>
          </p:cNvPr>
          <p:cNvSpPr/>
          <p:nvPr/>
        </p:nvSpPr>
        <p:spPr>
          <a:xfrm>
            <a:off x="678252" y="3234436"/>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7" name="Shape 9">
            <a:extLst>
              <a:ext uri="{FF2B5EF4-FFF2-40B4-BE49-F238E27FC236}">
                <a16:creationId xmlns:a16="http://schemas.microsoft.com/office/drawing/2014/main" id="{11C964B3-D565-B7F4-F466-35C03EBEB3BA}"/>
              </a:ext>
            </a:extLst>
          </p:cNvPr>
          <p:cNvSpPr/>
          <p:nvPr/>
        </p:nvSpPr>
        <p:spPr>
          <a:xfrm>
            <a:off x="663737" y="4328888"/>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8" name="Shape 30">
            <a:extLst>
              <a:ext uri="{FF2B5EF4-FFF2-40B4-BE49-F238E27FC236}">
                <a16:creationId xmlns:a16="http://schemas.microsoft.com/office/drawing/2014/main" id="{B478A85B-D026-82A4-3F12-96D3F21A6EBB}"/>
              </a:ext>
            </a:extLst>
          </p:cNvPr>
          <p:cNvSpPr/>
          <p:nvPr/>
        </p:nvSpPr>
        <p:spPr>
          <a:xfrm>
            <a:off x="6369594" y="2131133"/>
            <a:ext cx="63997" cy="886385"/>
          </a:xfrm>
          <a:prstGeom prst="rect">
            <a:avLst/>
          </a:prstGeom>
          <a:solidFill>
            <a:srgbClr val="007E75"/>
          </a:solidFill>
          <a:ln w="12700">
            <a:solidFill>
              <a:srgbClr val="007E75">
                <a:alpha val="0"/>
              </a:srgbClr>
            </a:solidFill>
            <a:prstDash val="solid"/>
          </a:ln>
        </p:spPr>
        <p:txBody>
          <a:bodyPr/>
          <a:lstStyle/>
          <a:p>
            <a:endParaRPr lang="en-US"/>
          </a:p>
        </p:txBody>
      </p:sp>
      <p:sp>
        <p:nvSpPr>
          <p:cNvPr id="19" name="Shape 30">
            <a:extLst>
              <a:ext uri="{FF2B5EF4-FFF2-40B4-BE49-F238E27FC236}">
                <a16:creationId xmlns:a16="http://schemas.microsoft.com/office/drawing/2014/main" id="{0E6F3B0D-6AD3-DB5C-E5AE-02CEE35B2BFA}"/>
              </a:ext>
            </a:extLst>
          </p:cNvPr>
          <p:cNvSpPr/>
          <p:nvPr/>
        </p:nvSpPr>
        <p:spPr>
          <a:xfrm>
            <a:off x="6387078" y="3244523"/>
            <a:ext cx="63997" cy="886385"/>
          </a:xfrm>
          <a:prstGeom prst="rect">
            <a:avLst/>
          </a:prstGeom>
          <a:solidFill>
            <a:srgbClr val="007E75"/>
          </a:solidFill>
          <a:ln w="12700">
            <a:solidFill>
              <a:srgbClr val="007E75">
                <a:alpha val="0"/>
              </a:srgbClr>
            </a:solidFill>
            <a:prstDash val="solid"/>
          </a:ln>
        </p:spPr>
        <p:txBody>
          <a:bodyPr/>
          <a:lstStyle/>
          <a:p>
            <a:endParaRPr lang="en-US"/>
          </a:p>
        </p:txBody>
      </p:sp>
      <p:sp>
        <p:nvSpPr>
          <p:cNvPr id="20" name="Shape 30">
            <a:extLst>
              <a:ext uri="{FF2B5EF4-FFF2-40B4-BE49-F238E27FC236}">
                <a16:creationId xmlns:a16="http://schemas.microsoft.com/office/drawing/2014/main" id="{F3FFF635-4292-4AA1-DDDB-49872EB1F1F0}"/>
              </a:ext>
            </a:extLst>
          </p:cNvPr>
          <p:cNvSpPr/>
          <p:nvPr/>
        </p:nvSpPr>
        <p:spPr>
          <a:xfrm>
            <a:off x="6384107" y="4341514"/>
            <a:ext cx="63997" cy="886385"/>
          </a:xfrm>
          <a:prstGeom prst="rect">
            <a:avLst/>
          </a:prstGeom>
          <a:solidFill>
            <a:srgbClr val="007E75"/>
          </a:solidFill>
          <a:ln w="12700">
            <a:solidFill>
              <a:srgbClr val="007E75">
                <a:alpha val="0"/>
              </a:srgbClr>
            </a:solidFill>
            <a:prstDash val="solid"/>
          </a:ln>
        </p:spPr>
        <p:txBody>
          <a:bodyPr/>
          <a:lstStyle/>
          <a:p>
            <a:endParaRPr lang="en-US"/>
          </a:p>
        </p:txBody>
      </p:sp>
      <p:pic>
        <p:nvPicPr>
          <p:cNvPr id="21" name="Image 0" descr="/mnt/data/editable_assets/limitations_visual.png">
            <a:extLst>
              <a:ext uri="{FF2B5EF4-FFF2-40B4-BE49-F238E27FC236}">
                <a16:creationId xmlns:a16="http://schemas.microsoft.com/office/drawing/2014/main" id="{5E846CB1-CCC6-313F-FA0C-DE5A4FBC7B92}"/>
              </a:ext>
            </a:extLst>
          </p:cNvPr>
          <p:cNvPicPr>
            <a:picLocks noChangeAspect="1"/>
          </p:cNvPicPr>
          <p:nvPr/>
        </p:nvPicPr>
        <p:blipFill>
          <a:blip r:embed="rId3"/>
          <a:srcRect t="5199" b="5199"/>
          <a:stretch/>
        </p:blipFill>
        <p:spPr>
          <a:xfrm>
            <a:off x="9262292" y="223593"/>
            <a:ext cx="2743200" cy="1325880"/>
          </a:xfrm>
          <a:prstGeom prst="rect">
            <a:avLst/>
          </a:prstGeom>
        </p:spPr>
      </p:pic>
      <p:sp>
        <p:nvSpPr>
          <p:cNvPr id="22" name="TextBox 21">
            <a:extLst>
              <a:ext uri="{FF2B5EF4-FFF2-40B4-BE49-F238E27FC236}">
                <a16:creationId xmlns:a16="http://schemas.microsoft.com/office/drawing/2014/main" id="{5D837ED2-3C7C-C914-112D-F13A38D12300}"/>
              </a:ext>
            </a:extLst>
          </p:cNvPr>
          <p:cNvSpPr txBox="1"/>
          <p:nvPr/>
        </p:nvSpPr>
        <p:spPr>
          <a:xfrm>
            <a:off x="548640" y="5829571"/>
            <a:ext cx="6110514" cy="261610"/>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a:t>
            </a:r>
            <a:r>
              <a:rPr lang="en-US" sz="1100" dirty="0" err="1">
                <a:solidFill>
                  <a:srgbClr val="0B1E34"/>
                </a:solidFill>
                <a:latin typeface="Aptos" pitchFamily="34" charset="0"/>
                <a:ea typeface="Aptos" pitchFamily="34" charset="-122"/>
                <a:cs typeface="Aptos" pitchFamily="34" charset="-120"/>
              </a:rPr>
              <a:t>Etikan</a:t>
            </a:r>
            <a:r>
              <a:rPr lang="en-US" sz="1100" dirty="0">
                <a:solidFill>
                  <a:srgbClr val="0B1E34"/>
                </a:solidFill>
                <a:latin typeface="Aptos" pitchFamily="34" charset="0"/>
                <a:ea typeface="Aptos" pitchFamily="34" charset="-122"/>
                <a:cs typeface="Aptos" pitchFamily="34" charset="-120"/>
              </a:rPr>
              <a:t> et al., 2016; </a:t>
            </a:r>
            <a:r>
              <a:rPr lang="en-US" sz="1100" dirty="0">
                <a:solidFill>
                  <a:srgbClr val="16212D"/>
                </a:solidFill>
                <a:latin typeface="Arial" panose="020B0604020202020204" pitchFamily="34" charset="0"/>
                <a:ea typeface="Aptos" pitchFamily="34" charset="-122"/>
                <a:cs typeface="Arial" panose="020B0604020202020204" pitchFamily="34" charset="0"/>
              </a:rPr>
              <a:t>Saunders, Lewis and Thornhill, Creswell and Creswell, 2023).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1F2A"/>
        </a:solidFill>
        <a:effectLst/>
      </p:bgPr>
    </p:bg>
    <p:spTree>
      <p:nvGrpSpPr>
        <p:cNvPr id="1" name=""/>
        <p:cNvGrpSpPr/>
        <p:nvPr/>
      </p:nvGrpSpPr>
      <p:grpSpPr>
        <a:xfrm>
          <a:off x="0" y="0"/>
          <a:ext cx="0" cy="0"/>
          <a:chOff x="0" y="0"/>
          <a:chExt cx="0" cy="0"/>
        </a:xfrm>
      </p:grpSpPr>
      <p:sp>
        <p:nvSpPr>
          <p:cNvPr id="2" name="Text 0"/>
          <p:cNvSpPr/>
          <p:nvPr/>
        </p:nvSpPr>
        <p:spPr>
          <a:xfrm>
            <a:off x="685800" y="594360"/>
            <a:ext cx="10789920" cy="640080"/>
          </a:xfrm>
          <a:prstGeom prst="rect">
            <a:avLst/>
          </a:prstGeom>
          <a:noFill/>
          <a:ln/>
        </p:spPr>
        <p:txBody>
          <a:bodyPr wrap="square" lIns="0" tIns="0" rIns="0" bIns="0" rtlCol="0" anchor="ctr"/>
          <a:lstStyle/>
          <a:p>
            <a:pPr marL="0" indent="0">
              <a:buNone/>
            </a:pPr>
            <a:r>
              <a:rPr lang="en-US" sz="3400" b="1" dirty="0">
                <a:solidFill>
                  <a:srgbClr val="FFFFFF"/>
                </a:solidFill>
                <a:latin typeface="Aptos Display" pitchFamily="34" charset="0"/>
                <a:ea typeface="Aptos Display" pitchFamily="34" charset="-122"/>
                <a:cs typeface="Aptos Display" pitchFamily="34" charset="-120"/>
              </a:rPr>
              <a:t>Conclusion</a:t>
            </a:r>
            <a:endParaRPr lang="en-US" sz="3400" dirty="0"/>
          </a:p>
        </p:txBody>
      </p:sp>
      <p:sp>
        <p:nvSpPr>
          <p:cNvPr id="3" name="Text 1"/>
          <p:cNvSpPr/>
          <p:nvPr/>
        </p:nvSpPr>
        <p:spPr>
          <a:xfrm>
            <a:off x="713232" y="1353312"/>
            <a:ext cx="10515600" cy="530352"/>
          </a:xfrm>
          <a:prstGeom prst="rect">
            <a:avLst/>
          </a:prstGeom>
          <a:noFill/>
          <a:ln/>
        </p:spPr>
        <p:txBody>
          <a:bodyPr wrap="square" lIns="254" tIns="254" rIns="254" bIns="254" rtlCol="0" anchor="ctr">
            <a:normAutofit/>
          </a:bodyPr>
          <a:lstStyle/>
          <a:p>
            <a:pPr marL="0" indent="0">
              <a:buNone/>
            </a:pPr>
            <a:r>
              <a:rPr lang="en-US" sz="1700" dirty="0">
                <a:solidFill>
                  <a:srgbClr val="CDEFE9"/>
                </a:solidFill>
                <a:latin typeface="Aptos" pitchFamily="34" charset="0"/>
                <a:ea typeface="Aptos" pitchFamily="34" charset="-122"/>
                <a:cs typeface="Aptos" pitchFamily="34" charset="-120"/>
              </a:rPr>
              <a:t>To conclude, this proposal focuses on how environmental and technological determinants impact electric vehicle adoption intention among regular car users in Cardiff.</a:t>
            </a:r>
            <a:endParaRPr lang="en-US" sz="1700" dirty="0"/>
          </a:p>
        </p:txBody>
      </p:sp>
      <p:sp>
        <p:nvSpPr>
          <p:cNvPr id="4" name="Text 2"/>
          <p:cNvSpPr/>
          <p:nvPr/>
        </p:nvSpPr>
        <p:spPr>
          <a:xfrm>
            <a:off x="777240" y="2240280"/>
            <a:ext cx="3246120" cy="1828800"/>
          </a:xfrm>
          <a:prstGeom prst="rect">
            <a:avLst/>
          </a:prstGeom>
          <a:solidFill>
            <a:srgbClr val="E6FFFA"/>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Method</a:t>
            </a:r>
          </a:p>
          <a:p>
            <a:pPr marL="0" indent="0">
              <a:buNone/>
            </a:pPr>
            <a:r>
              <a:rPr lang="en-US" sz="1800" b="1" dirty="0">
                <a:solidFill>
                  <a:srgbClr val="0B1F2A"/>
                </a:solidFill>
                <a:latin typeface="Aptos" pitchFamily="34" charset="0"/>
                <a:ea typeface="Aptos" pitchFamily="34" charset="-122"/>
                <a:cs typeface="Aptos" pitchFamily="34" charset="-120"/>
              </a:rPr>
              <a:t>
</a:t>
            </a:r>
            <a:r>
              <a:rPr lang="en-US" sz="1500" dirty="0">
                <a:solidFill>
                  <a:srgbClr val="16212D"/>
                </a:solidFill>
                <a:latin typeface="Aptos" pitchFamily="34" charset="0"/>
              </a:rPr>
              <a:t>The study will be quantitative, positivist, deductive and cross-sectional. Data will be gathered by a structured questionnaire and </a:t>
            </a:r>
            <a:r>
              <a:rPr lang="en-US" sz="1500" dirty="0" err="1">
                <a:solidFill>
                  <a:srgbClr val="16212D"/>
                </a:solidFill>
                <a:latin typeface="Aptos" pitchFamily="34" charset="0"/>
              </a:rPr>
              <a:t>analysed</a:t>
            </a:r>
            <a:r>
              <a:rPr lang="en-US" sz="1500" dirty="0">
                <a:solidFill>
                  <a:srgbClr val="16212D"/>
                </a:solidFill>
                <a:latin typeface="Aptos" pitchFamily="34" charset="0"/>
              </a:rPr>
              <a:t> by SPSS. </a:t>
            </a:r>
          </a:p>
        </p:txBody>
      </p:sp>
      <p:sp>
        <p:nvSpPr>
          <p:cNvPr id="5" name="Text 3"/>
          <p:cNvSpPr/>
          <p:nvPr/>
        </p:nvSpPr>
        <p:spPr>
          <a:xfrm>
            <a:off x="4462272" y="2240280"/>
            <a:ext cx="3246120" cy="1828800"/>
          </a:xfrm>
          <a:prstGeom prst="rect">
            <a:avLst/>
          </a:prstGeom>
          <a:solidFill>
            <a:srgbClr val="DBEAFE"/>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Ethics
</a:t>
            </a:r>
            <a:endParaRPr lang="en-US" sz="1800" dirty="0"/>
          </a:p>
          <a:p>
            <a:pPr marL="0" indent="0">
              <a:buNone/>
            </a:pPr>
            <a:r>
              <a:rPr lang="en-US" sz="1400" dirty="0">
                <a:solidFill>
                  <a:srgbClr val="16212D"/>
                </a:solidFill>
                <a:latin typeface="Aptos" pitchFamily="34" charset="0"/>
                <a:ea typeface="Aptos" pitchFamily="34" charset="-122"/>
                <a:cs typeface="Aptos" pitchFamily="34" charset="-120"/>
              </a:rPr>
              <a:t>The study will use informed consent, voluntary participation, confidentiality, anonymity and university ethical approval.</a:t>
            </a:r>
            <a:endParaRPr lang="en-US" sz="1800" dirty="0"/>
          </a:p>
        </p:txBody>
      </p:sp>
      <p:sp>
        <p:nvSpPr>
          <p:cNvPr id="6" name="Text 4"/>
          <p:cNvSpPr/>
          <p:nvPr/>
        </p:nvSpPr>
        <p:spPr>
          <a:xfrm>
            <a:off x="8156448" y="2240280"/>
            <a:ext cx="3246120" cy="1828800"/>
          </a:xfrm>
          <a:prstGeom prst="rect">
            <a:avLst/>
          </a:prstGeom>
          <a:solidFill>
            <a:srgbClr val="FEF3C7"/>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Limitations
</a:t>
            </a:r>
            <a:endParaRPr lang="en-US" sz="1800" dirty="0"/>
          </a:p>
          <a:p>
            <a:pPr marL="0" indent="0">
              <a:buNone/>
            </a:pPr>
            <a:r>
              <a:rPr lang="en-US" sz="1400" dirty="0">
                <a:solidFill>
                  <a:srgbClr val="16212D"/>
                </a:solidFill>
                <a:latin typeface="Aptos" pitchFamily="34" charset="0"/>
                <a:ea typeface="Aptos" pitchFamily="34" charset="-122"/>
                <a:cs typeface="Aptos" pitchFamily="34" charset="-120"/>
              </a:rPr>
              <a:t>Main issues include small sample size, time limits, access challenges and potential response bias.</a:t>
            </a:r>
            <a:endParaRPr lang="en-US" sz="1800" dirty="0"/>
          </a:p>
        </p:txBody>
      </p:sp>
      <p:sp>
        <p:nvSpPr>
          <p:cNvPr id="7" name="Text 5"/>
          <p:cNvSpPr/>
          <p:nvPr/>
        </p:nvSpPr>
        <p:spPr>
          <a:xfrm>
            <a:off x="960120" y="4983480"/>
            <a:ext cx="10287000" cy="594360"/>
          </a:xfrm>
          <a:prstGeom prst="rect">
            <a:avLst/>
          </a:prstGeom>
          <a:noFill/>
          <a:ln/>
        </p:spPr>
        <p:txBody>
          <a:bodyPr wrap="square" lIns="381" tIns="381" rIns="381" bIns="381" rtlCol="0" anchor="ctr">
            <a:normAutofit lnSpcReduction="10000"/>
          </a:bodyPr>
          <a:lstStyle/>
          <a:p>
            <a:pPr marL="0" indent="0" algn="ctr">
              <a:buNone/>
            </a:pPr>
            <a:r>
              <a:rPr lang="en-US" sz="2000" b="1" dirty="0">
                <a:solidFill>
                  <a:srgbClr val="FFFFFF"/>
                </a:solidFill>
                <a:latin typeface="Aptos Display" pitchFamily="34" charset="0"/>
                <a:ea typeface="Aptos Display" pitchFamily="34" charset="-122"/>
                <a:cs typeface="Aptos Display" pitchFamily="34" charset="-120"/>
              </a:rPr>
              <a:t>In general, the research can help </a:t>
            </a:r>
            <a:r>
              <a:rPr lang="en-US" sz="2000" b="1" dirty="0" err="1">
                <a:solidFill>
                  <a:srgbClr val="FFFFFF"/>
                </a:solidFill>
                <a:latin typeface="Aptos Display" pitchFamily="34" charset="0"/>
                <a:ea typeface="Aptos Display" pitchFamily="34" charset="-122"/>
                <a:cs typeface="Aptos Display" pitchFamily="34" charset="-120"/>
              </a:rPr>
              <a:t>organisations</a:t>
            </a:r>
            <a:r>
              <a:rPr lang="en-US" sz="2000" b="1" dirty="0">
                <a:solidFill>
                  <a:srgbClr val="FFFFFF"/>
                </a:solidFill>
                <a:latin typeface="Aptos Display" pitchFamily="34" charset="0"/>
                <a:ea typeface="Aptos Display" pitchFamily="34" charset="-122"/>
                <a:cs typeface="Aptos Display" pitchFamily="34" charset="-120"/>
              </a:rPr>
              <a:t> to understand what motivates or demotivates the regular car user to think about EVs.</a:t>
            </a:r>
            <a:endParaRPr lang="en-US" sz="2000" dirty="0"/>
          </a:p>
        </p:txBody>
      </p:sp>
      <p:sp>
        <p:nvSpPr>
          <p:cNvPr id="8" name="Text 6"/>
          <p:cNvSpPr/>
          <p:nvPr/>
        </p:nvSpPr>
        <p:spPr>
          <a:xfrm>
            <a:off x="11173968" y="6419088"/>
            <a:ext cx="502920" cy="256032"/>
          </a:xfrm>
          <a:prstGeom prst="rect">
            <a:avLst/>
          </a:prstGeom>
          <a:solidFill>
            <a:srgbClr val="A3E635"/>
          </a:solidFill>
          <a:ln/>
        </p:spPr>
        <p:txBody>
          <a:bodyPr wrap="square" lIns="381" tIns="381" rIns="381" bIns="381" rtlCol="0" anchor="ctr"/>
          <a:lstStyle/>
          <a:p>
            <a:pPr marL="0" indent="0" algn="ctr">
              <a:buNone/>
            </a:pPr>
            <a:r>
              <a:rPr lang="en-US" sz="900" b="1" dirty="0">
                <a:solidFill>
                  <a:srgbClr val="0B1F2A"/>
                </a:solidFill>
                <a:latin typeface="Aptos" pitchFamily="34" charset="0"/>
                <a:ea typeface="Aptos" pitchFamily="34" charset="-122"/>
                <a:cs typeface="Aptos" pitchFamily="34" charset="-120"/>
              </a:rPr>
              <a:t>08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C"/>
        </a:solidFill>
        <a:effectLst/>
      </p:bgPr>
    </p:bg>
    <p:spTree>
      <p:nvGrpSpPr>
        <p:cNvPr id="1" name=""/>
        <p:cNvGrpSpPr/>
        <p:nvPr/>
      </p:nvGrpSpPr>
      <p:grpSpPr>
        <a:xfrm>
          <a:off x="0" y="0"/>
          <a:ext cx="0" cy="0"/>
          <a:chOff x="0" y="0"/>
          <a:chExt cx="0" cy="0"/>
        </a:xfrm>
      </p:grpSpPr>
      <p:sp>
        <p:nvSpPr>
          <p:cNvPr id="3" name="Text 1"/>
          <p:cNvSpPr/>
          <p:nvPr/>
        </p:nvSpPr>
        <p:spPr>
          <a:xfrm>
            <a:off x="272871"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References</a:t>
            </a:r>
            <a:endParaRPr lang="en-US" sz="2800" dirty="0"/>
          </a:p>
        </p:txBody>
      </p:sp>
      <p:sp>
        <p:nvSpPr>
          <p:cNvPr id="4" name="Shape 2"/>
          <p:cNvSpPr/>
          <p:nvPr/>
        </p:nvSpPr>
        <p:spPr>
          <a:xfrm>
            <a:off x="272871"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368084" y="1751293"/>
            <a:ext cx="11809401" cy="4754867"/>
          </a:xfrm>
          <a:prstGeom prst="rect">
            <a:avLst/>
          </a:prstGeom>
          <a:noFill/>
          <a:ln/>
        </p:spPr>
        <p:txBody>
          <a:bodyPr wrap="square" lIns="254" tIns="254" rIns="254" bIns="254" rtlCol="0" anchor="ctr">
            <a:normAutofit fontScale="77500" lnSpcReduction="20000"/>
          </a:bodyPr>
          <a:lstStyle/>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Ajzen, I. (1991). The theory of planned behaviour, Organisational Behaviour and Human Decision Processes, 50(2), pp.179–211.</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Bryman, A. (2016). Social Research Methods. 5th edn. Oxford: Oxford University Press.</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Creswell, J.W. and Creswell, J.D. (2023). Research Design: Qualitative, Quantitative, and Mixed Methods Approaches. 6th edn. Thousand Oaks: Sage.</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Davis, F.D. (1989). Perceived usefulness, perceived ease of use, and user acceptance of information technology, MIS Quarterly, 13(3), pp.319–340.</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Department for Transport (2024). Pathway for zero-emission vehicle transition by 2035 becomes law. London: Department for Transport. Available at: </a:t>
            </a:r>
            <a:r>
              <a:rPr lang="en-US" sz="1400" dirty="0">
                <a:solidFill>
                  <a:srgbClr val="16212D"/>
                </a:solidFill>
                <a:latin typeface="Arial" panose="020B0604020202020204" pitchFamily="34" charset="0"/>
                <a:ea typeface="Aptos" pitchFamily="34" charset="-122"/>
                <a:cs typeface="Arial" panose="020B0604020202020204" pitchFamily="34" charset="0"/>
                <a:hlinkClick r:id="rId3"/>
              </a:rPr>
              <a:t>https://www.gov.uk/government/news/pathway-for-zero-emission-vehicle-transition-by-2035-becomes-law</a:t>
            </a:r>
            <a:r>
              <a:rPr lang="en-US" sz="1400" dirty="0">
                <a:solidFill>
                  <a:srgbClr val="16212D"/>
                </a:solidFill>
                <a:latin typeface="Arial" panose="020B0604020202020204" pitchFamily="34" charset="0"/>
                <a:ea typeface="Aptos" pitchFamily="34" charset="-122"/>
                <a:cs typeface="Arial" panose="020B0604020202020204" pitchFamily="34" charset="0"/>
              </a:rPr>
              <a:t>  </a:t>
            </a:r>
          </a:p>
          <a:p>
            <a:pPr marL="342900" indent="-342900">
              <a:lnSpc>
                <a:spcPct val="120000"/>
              </a:lnSpc>
              <a:buFont typeface="+mj-lt"/>
              <a:buAutoNum type="arabicPeriod"/>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Dutta, B. and Hwang, H.G. (2021). Consumers’ purchase intentions of green electric vehicles, Sustainability, 13(21), p.12025.</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err="1">
                <a:solidFill>
                  <a:srgbClr val="16212D"/>
                </a:solidFill>
                <a:latin typeface="Arial" panose="020B0604020202020204" pitchFamily="34" charset="0"/>
                <a:ea typeface="Aptos" pitchFamily="34" charset="-122"/>
                <a:cs typeface="Arial" panose="020B0604020202020204" pitchFamily="34" charset="0"/>
              </a:rPr>
              <a:t>Etikan</a:t>
            </a:r>
            <a:r>
              <a:rPr lang="en-US" sz="1400" dirty="0">
                <a:solidFill>
                  <a:srgbClr val="16212D"/>
                </a:solidFill>
                <a:latin typeface="Arial" panose="020B0604020202020204" pitchFamily="34" charset="0"/>
                <a:ea typeface="Aptos" pitchFamily="34" charset="-122"/>
                <a:cs typeface="Arial" panose="020B0604020202020204" pitchFamily="34" charset="0"/>
              </a:rPr>
              <a:t>, I., Musa, S.A. and </a:t>
            </a:r>
            <a:r>
              <a:rPr lang="en-US" sz="1400" dirty="0" err="1">
                <a:solidFill>
                  <a:srgbClr val="16212D"/>
                </a:solidFill>
                <a:latin typeface="Arial" panose="020B0604020202020204" pitchFamily="34" charset="0"/>
                <a:ea typeface="Aptos" pitchFamily="34" charset="-122"/>
                <a:cs typeface="Arial" panose="020B0604020202020204" pitchFamily="34" charset="0"/>
              </a:rPr>
              <a:t>Alkassim</a:t>
            </a:r>
            <a:r>
              <a:rPr lang="en-US" sz="1400" dirty="0">
                <a:solidFill>
                  <a:srgbClr val="16212D"/>
                </a:solidFill>
                <a:latin typeface="Arial" panose="020B0604020202020204" pitchFamily="34" charset="0"/>
                <a:ea typeface="Aptos" pitchFamily="34" charset="-122"/>
                <a:cs typeface="Arial" panose="020B0604020202020204" pitchFamily="34" charset="0"/>
              </a:rPr>
              <a:t>, R.S. (2016). Comparison of convenience sampling and purposive sampling, American Journal of Theoretical and Applied Statistics, 5(1), pp.1–4.</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Field, A. (2024). Discovering Statistics Using IBM SPSS Statistics. London: Sage Publications.</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Hammer, M.J. (2017, March). Ethical Considerations for Data Collection Using Surveys. In Oncology nursing forum (Vol. 44, No. 2).</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Rogers, E.M. (2003). Diffusion of Innovations. 5th </a:t>
            </a:r>
            <a:r>
              <a:rPr lang="en-US" sz="1400" dirty="0" err="1">
                <a:solidFill>
                  <a:srgbClr val="16212D"/>
                </a:solidFill>
                <a:latin typeface="Arial" panose="020B0604020202020204" pitchFamily="34" charset="0"/>
                <a:ea typeface="Aptos" pitchFamily="34" charset="-122"/>
                <a:cs typeface="Arial" panose="020B0604020202020204" pitchFamily="34" charset="0"/>
              </a:rPr>
              <a:t>edn</a:t>
            </a:r>
            <a:r>
              <a:rPr lang="en-US" sz="1400" dirty="0">
                <a:solidFill>
                  <a:srgbClr val="16212D"/>
                </a:solidFill>
                <a:latin typeface="Arial" panose="020B0604020202020204" pitchFamily="34" charset="0"/>
                <a:ea typeface="Aptos" pitchFamily="34" charset="-122"/>
                <a:cs typeface="Arial" panose="020B0604020202020204" pitchFamily="34" charset="0"/>
              </a:rPr>
              <a:t>. New York: Free Press.</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Saunders, M.N.K., Lewis, P. and Thornhill, A. (2019). Research Methods for Business Students. 8th </a:t>
            </a:r>
            <a:r>
              <a:rPr lang="en-US" sz="1400" dirty="0" err="1">
                <a:solidFill>
                  <a:srgbClr val="16212D"/>
                </a:solidFill>
                <a:latin typeface="Arial" panose="020B0604020202020204" pitchFamily="34" charset="0"/>
                <a:ea typeface="Aptos" pitchFamily="34" charset="-122"/>
                <a:cs typeface="Arial" panose="020B0604020202020204" pitchFamily="34" charset="0"/>
              </a:rPr>
              <a:t>edn</a:t>
            </a:r>
            <a:r>
              <a:rPr lang="en-US" sz="1400" dirty="0">
                <a:solidFill>
                  <a:srgbClr val="16212D"/>
                </a:solidFill>
                <a:latin typeface="Arial" panose="020B0604020202020204" pitchFamily="34" charset="0"/>
                <a:ea typeface="Aptos" pitchFamily="34" charset="-122"/>
                <a:cs typeface="Arial" panose="020B0604020202020204" pitchFamily="34" charset="0"/>
              </a:rPr>
              <a:t>. New York: Pearson.</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Salari, N. (2022). Electric vehicles adoption </a:t>
            </a:r>
            <a:r>
              <a:rPr lang="en-US" sz="1400" dirty="0" err="1">
                <a:solidFill>
                  <a:srgbClr val="16212D"/>
                </a:solidFill>
                <a:latin typeface="Arial" panose="020B0604020202020204" pitchFamily="34" charset="0"/>
                <a:cs typeface="Arial" panose="020B0604020202020204" pitchFamily="34" charset="0"/>
              </a:rPr>
              <a:t>behaviour</a:t>
            </a:r>
            <a:r>
              <a:rPr lang="en-US" sz="1400" dirty="0">
                <a:solidFill>
                  <a:srgbClr val="16212D"/>
                </a:solidFill>
                <a:latin typeface="Arial" panose="020B0604020202020204" pitchFamily="34" charset="0"/>
                <a:cs typeface="Arial" panose="020B0604020202020204" pitchFamily="34" charset="0"/>
              </a:rPr>
              <a:t>: </a:t>
            </a:r>
            <a:r>
              <a:rPr lang="en-US" sz="1400" dirty="0" err="1">
                <a:solidFill>
                  <a:srgbClr val="16212D"/>
                </a:solidFill>
                <a:latin typeface="Arial" panose="020B0604020202020204" pitchFamily="34" charset="0"/>
                <a:cs typeface="Arial" panose="020B0604020202020204" pitchFamily="34" charset="0"/>
              </a:rPr>
              <a:t>Synthesising</a:t>
            </a:r>
            <a:r>
              <a:rPr lang="en-US" sz="1400" dirty="0">
                <a:solidFill>
                  <a:srgbClr val="16212D"/>
                </a:solidFill>
                <a:latin typeface="Arial" panose="020B0604020202020204" pitchFamily="34" charset="0"/>
                <a:cs typeface="Arial" panose="020B0604020202020204" pitchFamily="34" charset="0"/>
              </a:rPr>
              <a:t> the technology readiness index with environmentalism values and instrumental attributes, Transportation Research Part A: Policy and Practice, 164, pp.60–81.</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The Full EV (2026). EV Charger Installations in Cardiff - The Full EV. [online] The Full EV. Available at: </a:t>
            </a:r>
            <a:r>
              <a:rPr lang="en-US" sz="1400" dirty="0">
                <a:solidFill>
                  <a:srgbClr val="16212D"/>
                </a:solidFill>
                <a:latin typeface="Arial" panose="020B0604020202020204" pitchFamily="34" charset="0"/>
                <a:cs typeface="Arial" panose="020B0604020202020204" pitchFamily="34" charset="0"/>
                <a:hlinkClick r:id="rId4"/>
              </a:rPr>
              <a:t>https://thefullev.co.uk/ev-charger-installation-cardiff/</a:t>
            </a:r>
            <a:r>
              <a:rPr lang="en-US" sz="1400" dirty="0">
                <a:solidFill>
                  <a:srgbClr val="16212D"/>
                </a:solidFill>
                <a:latin typeface="Arial" panose="020B0604020202020204" pitchFamily="34" charset="0"/>
                <a:cs typeface="Arial" panose="020B0604020202020204" pitchFamily="34" charset="0"/>
              </a:rPr>
              <a:t> [Accessed 26 Jun. 2026].</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p:txBody>
      </p:sp>
      <p:sp>
        <p:nvSpPr>
          <p:cNvPr id="6" name="Text 4"/>
          <p:cNvSpPr/>
          <p:nvPr/>
        </p:nvSpPr>
        <p:spPr>
          <a:xfrm>
            <a:off x="6051879" y="1533581"/>
            <a:ext cx="5239512" cy="4443982"/>
          </a:xfrm>
          <a:prstGeom prst="rect">
            <a:avLst/>
          </a:prstGeom>
          <a:noFill/>
          <a:ln/>
        </p:spPr>
        <p:txBody>
          <a:bodyPr wrap="square" lIns="254" tIns="254" rIns="254" bIns="254" rtlCol="0" anchor="ctr">
            <a:normAutofit/>
          </a:bodyPr>
          <a:lstStyle/>
          <a:p>
            <a:pPr marL="342900" indent="-342900">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p:txBody>
      </p:sp>
      <p:sp>
        <p:nvSpPr>
          <p:cNvPr id="9" name="Text 7"/>
          <p:cNvSpPr/>
          <p:nvPr/>
        </p:nvSpPr>
        <p:spPr>
          <a:xfrm>
            <a:off x="10925631"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23A86-15B4-B668-0A8C-17DEAA7B6A52}"/>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400C6A71-012E-94A2-55CC-9A2D04F4EC0F}"/>
              </a:ext>
            </a:extLst>
          </p:cNvPr>
          <p:cNvSpPr/>
          <p:nvPr/>
        </p:nvSpPr>
        <p:spPr>
          <a:xfrm>
            <a:off x="272871"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rPr>
              <a:t>Appendixes</a:t>
            </a:r>
            <a:r>
              <a:rPr lang="en-US" sz="2800" b="1">
                <a:solidFill>
                  <a:srgbClr val="0B1F2A"/>
                </a:solidFill>
                <a:latin typeface="Aptos Display" pitchFamily="34" charset="0"/>
              </a:rPr>
              <a:t>: Gantt </a:t>
            </a:r>
            <a:r>
              <a:rPr lang="en-US" sz="2800" b="1" dirty="0">
                <a:solidFill>
                  <a:srgbClr val="0B1F2A"/>
                </a:solidFill>
                <a:latin typeface="Aptos Display" pitchFamily="34" charset="0"/>
              </a:rPr>
              <a:t>Chart </a:t>
            </a:r>
            <a:endParaRPr lang="en-US" sz="2800" dirty="0"/>
          </a:p>
        </p:txBody>
      </p:sp>
      <p:sp>
        <p:nvSpPr>
          <p:cNvPr id="4" name="Shape 2">
            <a:extLst>
              <a:ext uri="{FF2B5EF4-FFF2-40B4-BE49-F238E27FC236}">
                <a16:creationId xmlns:a16="http://schemas.microsoft.com/office/drawing/2014/main" id="{40F728DF-84BA-DCAC-8875-31C61AEA5895}"/>
              </a:ext>
            </a:extLst>
          </p:cNvPr>
          <p:cNvSpPr/>
          <p:nvPr/>
        </p:nvSpPr>
        <p:spPr>
          <a:xfrm>
            <a:off x="272871" y="1444752"/>
            <a:ext cx="2194560" cy="0"/>
          </a:xfrm>
          <a:prstGeom prst="line">
            <a:avLst/>
          </a:prstGeom>
          <a:noFill/>
          <a:ln w="25400">
            <a:solidFill>
              <a:srgbClr val="14B8A6"/>
            </a:solidFill>
            <a:prstDash val="solid"/>
          </a:ln>
        </p:spPr>
        <p:txBody>
          <a:bodyPr/>
          <a:lstStyle/>
          <a:p>
            <a:endParaRPr lang="en-US"/>
          </a:p>
        </p:txBody>
      </p:sp>
      <p:sp>
        <p:nvSpPr>
          <p:cNvPr id="6" name="Text 4">
            <a:extLst>
              <a:ext uri="{FF2B5EF4-FFF2-40B4-BE49-F238E27FC236}">
                <a16:creationId xmlns:a16="http://schemas.microsoft.com/office/drawing/2014/main" id="{415A70C9-5980-262B-C3BC-7C8165B2C5E1}"/>
              </a:ext>
            </a:extLst>
          </p:cNvPr>
          <p:cNvSpPr/>
          <p:nvPr/>
        </p:nvSpPr>
        <p:spPr>
          <a:xfrm>
            <a:off x="6051879" y="1533581"/>
            <a:ext cx="5239512" cy="4443982"/>
          </a:xfrm>
          <a:prstGeom prst="rect">
            <a:avLst/>
          </a:prstGeom>
          <a:noFill/>
          <a:ln/>
        </p:spPr>
        <p:txBody>
          <a:bodyPr wrap="square" lIns="254" tIns="254" rIns="254" bIns="254" rtlCol="0" anchor="ctr">
            <a:normAutofit/>
          </a:bodyPr>
          <a:lstStyle/>
          <a:p>
            <a:pPr marL="342900" indent="-342900">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p:txBody>
      </p:sp>
      <p:sp>
        <p:nvSpPr>
          <p:cNvPr id="9" name="Text 7">
            <a:extLst>
              <a:ext uri="{FF2B5EF4-FFF2-40B4-BE49-F238E27FC236}">
                <a16:creationId xmlns:a16="http://schemas.microsoft.com/office/drawing/2014/main" id="{14699F46-E19C-5625-1DA7-EF88A6C1CB09}"/>
              </a:ext>
            </a:extLst>
          </p:cNvPr>
          <p:cNvSpPr/>
          <p:nvPr/>
        </p:nvSpPr>
        <p:spPr>
          <a:xfrm>
            <a:off x="10925631"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09</a:t>
            </a:r>
            <a:endParaRPr lang="en-US" sz="900" dirty="0"/>
          </a:p>
        </p:txBody>
      </p:sp>
      <p:graphicFrame>
        <p:nvGraphicFramePr>
          <p:cNvPr id="8" name="Table 7">
            <a:extLst>
              <a:ext uri="{FF2B5EF4-FFF2-40B4-BE49-F238E27FC236}">
                <a16:creationId xmlns:a16="http://schemas.microsoft.com/office/drawing/2014/main" id="{E809E669-691E-ECDD-418C-D5EF7EB5B865}"/>
              </a:ext>
            </a:extLst>
          </p:cNvPr>
          <p:cNvGraphicFramePr>
            <a:graphicFrameLocks noGrp="1"/>
          </p:cNvGraphicFramePr>
          <p:nvPr>
            <p:extLst>
              <p:ext uri="{D42A27DB-BD31-4B8C-83A1-F6EECF244321}">
                <p14:modId xmlns:p14="http://schemas.microsoft.com/office/powerpoint/2010/main" val="2153531184"/>
              </p:ext>
            </p:extLst>
          </p:nvPr>
        </p:nvGraphicFramePr>
        <p:xfrm>
          <a:off x="701040" y="1572769"/>
          <a:ext cx="10789920" cy="5007214"/>
        </p:xfrm>
        <a:graphic>
          <a:graphicData uri="http://schemas.openxmlformats.org/drawingml/2006/table">
            <a:tbl>
              <a:tblPr firstRow="1" firstCol="1" bandRow="1">
                <a:tableStyleId>{5C22544A-7EE6-4342-B048-85BDC9FD1C3A}</a:tableStyleId>
              </a:tblPr>
              <a:tblGrid>
                <a:gridCol w="2776510">
                  <a:extLst>
                    <a:ext uri="{9D8B030D-6E8A-4147-A177-3AD203B41FA5}">
                      <a16:colId xmlns:a16="http://schemas.microsoft.com/office/drawing/2014/main" val="1518152873"/>
                    </a:ext>
                  </a:extLst>
                </a:gridCol>
                <a:gridCol w="1115659">
                  <a:extLst>
                    <a:ext uri="{9D8B030D-6E8A-4147-A177-3AD203B41FA5}">
                      <a16:colId xmlns:a16="http://schemas.microsoft.com/office/drawing/2014/main" val="1503889882"/>
                    </a:ext>
                  </a:extLst>
                </a:gridCol>
                <a:gridCol w="635926">
                  <a:extLst>
                    <a:ext uri="{9D8B030D-6E8A-4147-A177-3AD203B41FA5}">
                      <a16:colId xmlns:a16="http://schemas.microsoft.com/office/drawing/2014/main" val="1414908749"/>
                    </a:ext>
                  </a:extLst>
                </a:gridCol>
                <a:gridCol w="634845">
                  <a:extLst>
                    <a:ext uri="{9D8B030D-6E8A-4147-A177-3AD203B41FA5}">
                      <a16:colId xmlns:a16="http://schemas.microsoft.com/office/drawing/2014/main" val="2124763902"/>
                    </a:ext>
                  </a:extLst>
                </a:gridCol>
                <a:gridCol w="562698">
                  <a:extLst>
                    <a:ext uri="{9D8B030D-6E8A-4147-A177-3AD203B41FA5}">
                      <a16:colId xmlns:a16="http://schemas.microsoft.com/office/drawing/2014/main" val="1239909715"/>
                    </a:ext>
                  </a:extLst>
                </a:gridCol>
                <a:gridCol w="562698">
                  <a:extLst>
                    <a:ext uri="{9D8B030D-6E8A-4147-A177-3AD203B41FA5}">
                      <a16:colId xmlns:a16="http://schemas.microsoft.com/office/drawing/2014/main" val="3141552385"/>
                    </a:ext>
                  </a:extLst>
                </a:gridCol>
                <a:gridCol w="562698">
                  <a:extLst>
                    <a:ext uri="{9D8B030D-6E8A-4147-A177-3AD203B41FA5}">
                      <a16:colId xmlns:a16="http://schemas.microsoft.com/office/drawing/2014/main" val="3204631128"/>
                    </a:ext>
                  </a:extLst>
                </a:gridCol>
                <a:gridCol w="562698">
                  <a:extLst>
                    <a:ext uri="{9D8B030D-6E8A-4147-A177-3AD203B41FA5}">
                      <a16:colId xmlns:a16="http://schemas.microsoft.com/office/drawing/2014/main" val="1601896355"/>
                    </a:ext>
                  </a:extLst>
                </a:gridCol>
                <a:gridCol w="562698">
                  <a:extLst>
                    <a:ext uri="{9D8B030D-6E8A-4147-A177-3AD203B41FA5}">
                      <a16:colId xmlns:a16="http://schemas.microsoft.com/office/drawing/2014/main" val="2797669144"/>
                    </a:ext>
                  </a:extLst>
                </a:gridCol>
                <a:gridCol w="562698">
                  <a:extLst>
                    <a:ext uri="{9D8B030D-6E8A-4147-A177-3AD203B41FA5}">
                      <a16:colId xmlns:a16="http://schemas.microsoft.com/office/drawing/2014/main" val="1275893593"/>
                    </a:ext>
                  </a:extLst>
                </a:gridCol>
                <a:gridCol w="562698">
                  <a:extLst>
                    <a:ext uri="{9D8B030D-6E8A-4147-A177-3AD203B41FA5}">
                      <a16:colId xmlns:a16="http://schemas.microsoft.com/office/drawing/2014/main" val="2786211234"/>
                    </a:ext>
                  </a:extLst>
                </a:gridCol>
                <a:gridCol w="562698">
                  <a:extLst>
                    <a:ext uri="{9D8B030D-6E8A-4147-A177-3AD203B41FA5}">
                      <a16:colId xmlns:a16="http://schemas.microsoft.com/office/drawing/2014/main" val="1929297574"/>
                    </a:ext>
                  </a:extLst>
                </a:gridCol>
                <a:gridCol w="562698">
                  <a:extLst>
                    <a:ext uri="{9D8B030D-6E8A-4147-A177-3AD203B41FA5}">
                      <a16:colId xmlns:a16="http://schemas.microsoft.com/office/drawing/2014/main" val="3746011311"/>
                    </a:ext>
                  </a:extLst>
                </a:gridCol>
                <a:gridCol w="562698">
                  <a:extLst>
                    <a:ext uri="{9D8B030D-6E8A-4147-A177-3AD203B41FA5}">
                      <a16:colId xmlns:a16="http://schemas.microsoft.com/office/drawing/2014/main" val="2180666940"/>
                    </a:ext>
                  </a:extLst>
                </a:gridCol>
              </a:tblGrid>
              <a:tr h="350168">
                <a:tc>
                  <a:txBody>
                    <a:bodyPr/>
                    <a:lstStyle/>
                    <a:p>
                      <a:pPr marL="0" marR="0" algn="ctr">
                        <a:lnSpc>
                          <a:spcPct val="150000"/>
                        </a:lnSpc>
                        <a:spcBef>
                          <a:spcPts val="600"/>
                        </a:spcBef>
                        <a:spcAft>
                          <a:spcPts val="1400"/>
                        </a:spcAft>
                        <a:buNone/>
                      </a:pPr>
                      <a:r>
                        <a:rPr lang="en-US" sz="1000" kern="0" dirty="0">
                          <a:effectLst/>
                        </a:rPr>
                        <a:t>Activity</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solidFill>
                            <a:schemeClr val="bg1"/>
                          </a:solidFill>
                          <a:effectLst/>
                        </a:rPr>
                        <a:t>Phase</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Week 1</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2</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3</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4</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5</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6</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7</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8</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9</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10</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11</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12</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50831168"/>
                  </a:ext>
                </a:extLst>
              </a:tr>
              <a:tr h="409741">
                <a:tc>
                  <a:txBody>
                    <a:bodyPr/>
                    <a:lstStyle/>
                    <a:p>
                      <a:pPr marL="0" marR="0" algn="l">
                        <a:lnSpc>
                          <a:spcPct val="150000"/>
                        </a:lnSpc>
                        <a:spcBef>
                          <a:spcPts val="600"/>
                        </a:spcBef>
                        <a:spcAft>
                          <a:spcPts val="1400"/>
                        </a:spcAft>
                        <a:buNone/>
                      </a:pPr>
                      <a:r>
                        <a:rPr lang="en-US" sz="1000" kern="0" dirty="0" err="1">
                          <a:solidFill>
                            <a:schemeClr val="tx1"/>
                          </a:solidFill>
                          <a:effectLst/>
                        </a:rPr>
                        <a:t>Finalise</a:t>
                      </a:r>
                      <a:r>
                        <a:rPr lang="en-US" sz="1000" kern="0" dirty="0">
                          <a:solidFill>
                            <a:schemeClr val="tx1"/>
                          </a:solidFill>
                          <a:effectLst/>
                        </a:rPr>
                        <a:t> research title, aim, objectives and research questions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Planning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75981259"/>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Conduct initial literature search and </a:t>
                      </a:r>
                      <a:r>
                        <a:rPr lang="en-US" sz="1000" kern="0" dirty="0" err="1">
                          <a:solidFill>
                            <a:schemeClr val="tx1"/>
                          </a:solidFill>
                          <a:effectLst/>
                        </a:rPr>
                        <a:t>organise</a:t>
                      </a:r>
                      <a:r>
                        <a:rPr lang="en-US" sz="1000" kern="0" dirty="0">
                          <a:solidFill>
                            <a:schemeClr val="tx1"/>
                          </a:solidFill>
                          <a:effectLst/>
                        </a:rPr>
                        <a:t> key sources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Planning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69736030"/>
                  </a:ext>
                </a:extLst>
              </a:tr>
              <a:tr h="290582">
                <a:tc>
                  <a:txBody>
                    <a:bodyPr/>
                    <a:lstStyle/>
                    <a:p>
                      <a:pPr marL="0" marR="0" algn="l">
                        <a:lnSpc>
                          <a:spcPct val="150000"/>
                        </a:lnSpc>
                        <a:spcBef>
                          <a:spcPts val="600"/>
                        </a:spcBef>
                        <a:spcAft>
                          <a:spcPts val="1400"/>
                        </a:spcAft>
                        <a:buNone/>
                      </a:pPr>
                      <a:r>
                        <a:rPr lang="en-US" sz="1000" kern="0" dirty="0">
                          <a:solidFill>
                            <a:schemeClr val="tx1"/>
                          </a:solidFill>
                          <a:effectLst/>
                        </a:rPr>
                        <a:t>Write literature review and theoretical framework</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Literature Review</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1A3"/>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6BEAD"/>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1770829"/>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Develop methodology and draft survey questionnaire</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Methodology</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977317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Submit ethics application and revise survey if required</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Ethics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07904182"/>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Receive ethics approval and pilot test questionnaire</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Ethics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84097770"/>
                  </a:ext>
                </a:extLst>
              </a:tr>
              <a:tr h="230995">
                <a:tc>
                  <a:txBody>
                    <a:bodyPr/>
                    <a:lstStyle/>
                    <a:p>
                      <a:pPr marL="0" marR="0" algn="l">
                        <a:lnSpc>
                          <a:spcPct val="150000"/>
                        </a:lnSpc>
                        <a:spcBef>
                          <a:spcPts val="600"/>
                        </a:spcBef>
                        <a:spcAft>
                          <a:spcPts val="1400"/>
                        </a:spcAft>
                        <a:buNone/>
                      </a:pPr>
                      <a:r>
                        <a:rPr lang="en-US" sz="1000" kern="0" dirty="0">
                          <a:solidFill>
                            <a:schemeClr val="tx1"/>
                          </a:solidFill>
                          <a:effectLst/>
                        </a:rPr>
                        <a:t>Collect survey data from participants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Collection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9175071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Continue data collection and check response quality</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Collection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3619760"/>
                  </a:ext>
                </a:extLst>
              </a:tr>
              <a:tr h="230995">
                <a:tc>
                  <a:txBody>
                    <a:bodyPr/>
                    <a:lstStyle/>
                    <a:p>
                      <a:pPr marL="0" marR="0" algn="l">
                        <a:lnSpc>
                          <a:spcPct val="150000"/>
                        </a:lnSpc>
                        <a:spcBef>
                          <a:spcPts val="600"/>
                        </a:spcBef>
                        <a:spcAft>
                          <a:spcPts val="1400"/>
                        </a:spcAft>
                        <a:buNone/>
                      </a:pPr>
                      <a:r>
                        <a:rPr lang="en-US" sz="1000" kern="0" dirty="0">
                          <a:solidFill>
                            <a:schemeClr val="tx1"/>
                          </a:solidFill>
                          <a:effectLst/>
                        </a:rPr>
                        <a:t>Clean, code and enter data into SPSS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Preparation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7851284"/>
                  </a:ext>
                </a:extLst>
              </a:tr>
              <a:tr h="409741">
                <a:tc>
                  <a:txBody>
                    <a:bodyPr/>
                    <a:lstStyle/>
                    <a:p>
                      <a:pPr marL="0" marR="0" algn="l">
                        <a:lnSpc>
                          <a:spcPct val="150000"/>
                        </a:lnSpc>
                        <a:spcBef>
                          <a:spcPts val="600"/>
                        </a:spcBef>
                        <a:spcAft>
                          <a:spcPts val="1400"/>
                        </a:spcAft>
                        <a:buNone/>
                      </a:pPr>
                      <a:r>
                        <a:rPr lang="en-US" sz="1000" kern="0" dirty="0">
                          <a:solidFill>
                            <a:schemeClr val="tx1"/>
                          </a:solidFill>
                          <a:effectLst/>
                        </a:rPr>
                        <a:t>Conduct descriptive statistics, correlation and regression analysis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Analysis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59193108"/>
                  </a:ext>
                </a:extLst>
              </a:tr>
              <a:tr h="290568">
                <a:tc>
                  <a:txBody>
                    <a:bodyPr/>
                    <a:lstStyle/>
                    <a:p>
                      <a:pPr marL="0" marR="0" algn="l">
                        <a:lnSpc>
                          <a:spcPct val="150000"/>
                        </a:lnSpc>
                        <a:spcBef>
                          <a:spcPts val="600"/>
                        </a:spcBef>
                        <a:spcAft>
                          <a:spcPts val="1400"/>
                        </a:spcAft>
                        <a:buNone/>
                      </a:pPr>
                      <a:r>
                        <a:rPr lang="en-US" sz="1000" kern="0" dirty="0">
                          <a:solidFill>
                            <a:schemeClr val="tx1"/>
                          </a:solidFill>
                          <a:effectLst/>
                        </a:rPr>
                        <a:t>Write findings, discussion and conclusion</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Writing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7955116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Final proofreading, formatting, referencing and submission</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Submission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extLst>
                  <a:ext uri="{0D108BD9-81ED-4DB2-BD59-A6C34878D82A}">
                    <a16:rowId xmlns:a16="http://schemas.microsoft.com/office/drawing/2014/main" val="2077024244"/>
                  </a:ext>
                </a:extLst>
              </a:tr>
            </a:tbl>
          </a:graphicData>
        </a:graphic>
      </p:graphicFrame>
    </p:spTree>
    <p:extLst>
      <p:ext uri="{BB962C8B-B14F-4D97-AF65-F5344CB8AC3E}">
        <p14:creationId xmlns:p14="http://schemas.microsoft.com/office/powerpoint/2010/main" val="1700862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458</TotalTime>
  <Words>2793</Words>
  <Application>Microsoft Macintosh PowerPoint</Application>
  <PresentationFormat>Widescreen</PresentationFormat>
  <Paragraphs>359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Author</cp:lastModifiedBy>
  <cp:revision>16</cp:revision>
  <dcterms:created xsi:type="dcterms:W3CDTF">2026-06-26T09:58:32Z</dcterms:created>
  <dcterms:modified xsi:type="dcterms:W3CDTF">2026-06-26T20:07:11Z</dcterms:modified>
  <cp:category/>
</cp:coreProperties>
</file>