
<file path=[Content_Types].xml><?xml version="1.0" encoding="utf-8"?>
<Types xmlns="http://schemas.openxmlformats.org/package/2006/content-types">
  <Default Extension="7kkXRSdrjMRh4VAeGRYvzgHaGe" ContentType="image/jpeg"/>
  <Default Extension="emf" ContentType="image/x-emf"/>
  <Default Extension="fntdata" ContentType="application/x-fontdata"/>
  <Default Extension="gif" ContentType="image/gif"/>
  <Default Extension="JFFTo6eaJG4GHkVBZuh1BAHaE7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PplZdmRSbVM3I-NZbHx4gHaHa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heme/themeOverride7.xml" ContentType="application/vnd.openxmlformats-officedocument.themeOverride+xml"/>
  <Override PartName="/ppt/ink/ink1.xml" ContentType="application/inkml+xml"/>
  <Override PartName="/ppt/notesSlides/notesSlide9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61"/>
  </p:notesMasterIdLst>
  <p:sldIdLst>
    <p:sldId id="382" r:id="rId4"/>
    <p:sldId id="770" r:id="rId5"/>
    <p:sldId id="771" r:id="rId6"/>
    <p:sldId id="773" r:id="rId7"/>
    <p:sldId id="387" r:id="rId8"/>
    <p:sldId id="554" r:id="rId9"/>
    <p:sldId id="738" r:id="rId10"/>
    <p:sldId id="739" r:id="rId11"/>
    <p:sldId id="740" r:id="rId12"/>
    <p:sldId id="741" r:id="rId13"/>
    <p:sldId id="774" r:id="rId14"/>
    <p:sldId id="775" r:id="rId15"/>
    <p:sldId id="745" r:id="rId16"/>
    <p:sldId id="367" r:id="rId17"/>
    <p:sldId id="790" r:id="rId18"/>
    <p:sldId id="791" r:id="rId19"/>
    <p:sldId id="750" r:id="rId20"/>
    <p:sldId id="792" r:id="rId21"/>
    <p:sldId id="776" r:id="rId22"/>
    <p:sldId id="794" r:id="rId23"/>
    <p:sldId id="751" r:id="rId24"/>
    <p:sldId id="747" r:id="rId25"/>
    <p:sldId id="778" r:id="rId26"/>
    <p:sldId id="777" r:id="rId27"/>
    <p:sldId id="795" r:id="rId28"/>
    <p:sldId id="767" r:id="rId29"/>
    <p:sldId id="781" r:id="rId30"/>
    <p:sldId id="780" r:id="rId31"/>
    <p:sldId id="779" r:id="rId32"/>
    <p:sldId id="782" r:id="rId33"/>
    <p:sldId id="394" r:id="rId34"/>
    <p:sldId id="749" r:id="rId35"/>
    <p:sldId id="796" r:id="rId36"/>
    <p:sldId id="772" r:id="rId37"/>
    <p:sldId id="769" r:id="rId38"/>
    <p:sldId id="797" r:id="rId39"/>
    <p:sldId id="798" r:id="rId40"/>
    <p:sldId id="799" r:id="rId41"/>
    <p:sldId id="800" r:id="rId42"/>
    <p:sldId id="801" r:id="rId43"/>
    <p:sldId id="784" r:id="rId44"/>
    <p:sldId id="785" r:id="rId45"/>
    <p:sldId id="786" r:id="rId46"/>
    <p:sldId id="802" r:id="rId47"/>
    <p:sldId id="752" r:id="rId48"/>
    <p:sldId id="783" r:id="rId49"/>
    <p:sldId id="753" r:id="rId50"/>
    <p:sldId id="768" r:id="rId51"/>
    <p:sldId id="803" r:id="rId52"/>
    <p:sldId id="804" r:id="rId53"/>
    <p:sldId id="805" r:id="rId54"/>
    <p:sldId id="806" r:id="rId55"/>
    <p:sldId id="807" r:id="rId56"/>
    <p:sldId id="808" r:id="rId57"/>
    <p:sldId id="809" r:id="rId58"/>
    <p:sldId id="810" r:id="rId59"/>
    <p:sldId id="811" r:id="rId60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62"/>
      <p:bold r:id="rId63"/>
      <p:italic r:id="rId64"/>
      <p:boldItalic r:id="rId65"/>
    </p:embeddedFont>
    <p:embeddedFont>
      <p:font typeface="Calibri Light" panose="020F0302020204030204" pitchFamily="34" charset="0"/>
      <p:regular r:id="rId66"/>
      <p:italic r:id="rId67"/>
    </p:embeddedFont>
    <p:embeddedFont>
      <p:font typeface="Microsoft YaHei" panose="020B0503020204020204" pitchFamily="34" charset="-122"/>
      <p:regular r:id="rId68"/>
      <p:bold r:id="rId69"/>
    </p:embeddedFont>
    <p:embeddedFont>
      <p:font typeface="SimSun" panose="02010600030101010101" pitchFamily="2" charset="-122"/>
      <p:regular r:id="rId70"/>
    </p:embeddedFont>
    <p:embeddedFont>
      <p:font typeface="STKaiti" panose="02010600040101010101" pitchFamily="2" charset="-122"/>
      <p:regular r:id="rId71"/>
    </p:embeddedFont>
    <p:embeddedFont>
      <p:font typeface="Wingdings 2" panose="05020102010507070707" pitchFamily="18" charset="2"/>
      <p:regular r:id="rId72"/>
    </p:embeddedFont>
    <p:embeddedFont>
      <p:font typeface="楷体" panose="02010609060101010101" pitchFamily="49" charset="-122"/>
      <p:regular r:id="rId73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FFA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48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font" Target="fonts/font2.fntdata"/><Relationship Id="rId68" Type="http://schemas.openxmlformats.org/officeDocument/2006/relationships/font" Target="fonts/font7.fntdata"/><Relationship Id="rId76" Type="http://schemas.openxmlformats.org/officeDocument/2006/relationships/theme" Target="theme/theme1.xml"/><Relationship Id="rId7" Type="http://schemas.openxmlformats.org/officeDocument/2006/relationships/slide" Target="slides/slide4.xml"/><Relationship Id="rId71" Type="http://schemas.openxmlformats.org/officeDocument/2006/relationships/font" Target="fonts/font10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font" Target="fonts/font5.fntdata"/><Relationship Id="rId7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font" Target="fonts/font4.fntdata"/><Relationship Id="rId73" Type="http://schemas.openxmlformats.org/officeDocument/2006/relationships/font" Target="fonts/font12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font" Target="fonts/font3.fntdata"/><Relationship Id="rId69" Type="http://schemas.openxmlformats.org/officeDocument/2006/relationships/font" Target="fonts/font8.fntdata"/><Relationship Id="rId77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font" Target="fonts/font11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font" Target="fonts/font6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font" Target="fonts/font1.fntdata"/><Relationship Id="rId70" Type="http://schemas.openxmlformats.org/officeDocument/2006/relationships/font" Target="fonts/font9.fntdata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62.13592" units="1/cm"/>
          <inkml:channelProperty channel="Y" name="resolution" value="62.42775" units="1/cm"/>
          <inkml:channelProperty channel="T" name="resolution" value="1" units="1/dev"/>
        </inkml:channelProperties>
      </inkml:inkSource>
      <inkml:timestamp xml:id="ts0" timeString="2020-04-23T12:58:29.770"/>
    </inkml:context>
    <inkml:brush xml:id="br0">
      <inkml:brushProperty name="width" value="0.035" units="cm"/>
      <inkml:brushProperty name="height" value="0.035" units="cm"/>
      <inkml:brushProperty name="color" value="#ED1C24"/>
      <inkml:brushProperty name="fitToCurve" value="1"/>
    </inkml:brush>
  </inkml:definitions>
  <inkml:trace contextRef="#ctx0" brushRef="#br0">173 105 0,'-56'0'343,"28"0"-327,28 29 31,-29 27-16,29-28 16,-56 0-31,56 29 62,0-29-47,0 0-15,0 1 46,0 27 48,0-28-64,0 0 17,28 57-47,-28-57-1,28 1 1,-28 27-1,57-28 17,-29-28-32,0 28 31,0 29-15,29-29-1,-29 0-15,0 1 16,1-29 62,27 56-47,-28-28 0,0-28-15,57 28 0,-28-28-1,27 29-15,-56-29 16,1 0-16,27 56 16,-28-56 15,1 0-31,27 28 31,-28-28-31,29 0 16,-1 0-16,1 0 15,-29 0-15,28 0 16,-28 0-16,1 0 31,27 0-15,-28 0-16,1 0 15,-1 0-15,0 0 16,0 0-16,29 0 16,-1 0-1,1 0-15,27-56 16,-56 56 15,1 0-31,-1-28 63,28 28-63,-27-29 15,-29-27 17,28 28-17,28 0 1,-56-1 15,0 1-15,28 0-1,-28 0 1,29-1 0,-29-27-1,28 28 1,-28 0 15,0-29 32,0 29-48,0 0-15,0-1 31,0-27-15,0 28 78,0 0-79,0-29 17,0 29-17,0-29 1,0 1 0,-28 56 15,-29-28-31,29 28 15,-28 0 1,-1 0-16,1-28 16,-29-1-1,57 29 1,0 0 0,-1-56-16,-27 56 31,-1 0 0,1 0-31,28 0 16,-29-28-1,1 28-15,-1 0 16,29 0 0,0 0-1,0 0-15,-29 0 16,1 0-1,-1 0 1,29 0-16,-56 0 16,-1 0-1,57 0 1,-29 0-16,1 0 16,-1 0-1,29 0-15,0 0 16,0 0-16,-1 0 15,1 0 1,-28 0 0,28 0-1,-1 0 17,-27 0-17,28 0 32,-1 0 62,1 0-93,-28 0 109,28 28-94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4D98C671-09AC-4E9E-99E8-8DBF677B64FA}" type="datetime1">
              <a:rPr lang="zh-CN" altLang="en-US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2355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29B52AEE-E7E7-4EBF-9C2A-C4F12A9E7B93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560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662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6788" cy="1414957800"/>
          </a:xfrm>
        </p:spPr>
      </p:sp>
      <p:sp>
        <p:nvSpPr>
          <p:cNvPr id="2765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6788" cy="1414957800"/>
          </a:xfrm>
        </p:spPr>
      </p:sp>
      <p:sp>
        <p:nvSpPr>
          <p:cNvPr id="286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174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可以举例笔是我的电脑是我的杯子是我的，不是你的。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替换练习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4D98C671-09AC-4E9E-99E8-8DBF677B64FA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B52AEE-E7E7-4EBF-9C2A-C4F12A9E7B93}" type="slidenum">
              <a:rPr lang="zh-CN" altLang="en-US" smtClean="0"/>
              <a:pPr>
                <a:defRPr/>
              </a:pPr>
              <a:t>18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3082124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277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379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要是学生自己造不出来，就可以借鉴图片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4D98C671-09AC-4E9E-99E8-8DBF677B64FA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B52AEE-E7E7-4EBF-9C2A-C4F12A9E7B93}" type="slidenum">
              <a:rPr lang="zh-CN" altLang="en-US" smtClean="0"/>
              <a:pPr>
                <a:defRPr/>
              </a:pPr>
              <a:t>27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689286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让学生互相问答最喜欢的颜色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4D98C671-09AC-4E9E-99E8-8DBF677B64FA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B52AEE-E7E7-4EBF-9C2A-C4F12A9E7B93}" type="slidenum">
              <a:rPr lang="zh-CN" altLang="en-US" smtClean="0"/>
              <a:pPr>
                <a:defRPr/>
              </a:pPr>
              <a:t>30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870915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8A8D89-B106-4029-9679-DC0EB106BBC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6E5A56-67CE-4CF4-946E-A582780D054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27BF71-4777-411F-827B-B5E9D53BDBBD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0A649-D99A-44E5-9428-66E962E6E54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837A2F-DBA5-4AE4-9199-E92ED4121B06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BA088A-089A-4906-9580-8A89DCDB71F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10C9AE-5601-492F-BCE1-BA7144C77EEA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BCE83-8B04-4649-9375-194AB91F9AD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9BB575-0AF2-4A09-BC33-386399B0AAC9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0AABD-D2AC-45B0-8BE9-35FC6E39F7F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A94D04-4016-4718-AD0A-5F43B35C105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11EB56-3563-46A4-9EA1-2CADBE9C323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22294-1E87-48C3-9584-5943577D482B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87B7F7-41E1-483E-9EE3-6262FC7031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4B9D89-AB80-4EA0-B49D-C0D1361ADFE5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7701E4-0911-4D72-ABA7-BDCAFD2344A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7E491B-7895-4FEF-B258-46C679AE297B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D183F-5C27-4BF9-8CFC-0F1A7A36616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F7BE58-8FD9-4115-8032-7AC83167C755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8A0F78-6FFC-4345-96A2-CF2437B9BC0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04060D-3E8A-436B-BAC5-00C2D5763D0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CA1EAB-3871-407C-AD51-B90EBF33BAC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21421-EE46-4A89-BEA0-54DB59DF3448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47D4CA-A08F-45E6-889E-5BFB9214913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942443-B287-41D9-99B2-0F39ED7496A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19F538-B3CC-437E-9998-406E6AD088EF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419E7-410F-45ED-BDE3-D3794FE67512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A7D4ED-6E0E-4E5D-A789-6D968A1BA6F7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CD3322-6E94-45B8-8775-E5C8BA76AA9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5F029-488E-4138-8B7B-E5F28A5297BF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BE2D4A-B5BB-45E7-B604-B4F259556D99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70288-9C91-4FF6-A796-C5F577E2461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825A03-E50E-4107-92FF-019545334B7A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DDDB7-19A7-4567-8258-79E87E66B007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CFE5B8-7343-42A0-919E-DC4366DD4ED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43CBC2-779C-407B-9D9C-48CAB36FA993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9A6A71-73C5-4C6A-B49D-A91DCF0CA502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69D23B-9DC5-419C-ABDB-A290E6EF9E3A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C0F138-35EF-4F4E-95B8-9F59ACBDA075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84110C-7E71-4634-A1BB-A4533102A25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EB5F89-C4A5-4452-B5F5-FC50178CB062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8585C7-46B8-49AD-A00D-2147B3097B37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333486-7A43-40C3-AB8C-E70E39EA5F6C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95B7DE-875C-45C6-8BB1-E254CE41FAF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1CEAF986-8076-4236-A74C-7D06A4D9204D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2812856D-B552-4A34-A2BF-6AD88307F49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2" name="矩形 3"/>
          <p:cNvSpPr>
            <a:spLocks noChangeArrowheads="1"/>
          </p:cNvSpPr>
          <p:nvPr/>
        </p:nvSpPr>
        <p:spPr bwMode="auto">
          <a:xfrm>
            <a:off x="0" y="6167438"/>
            <a:ext cx="2327275" cy="179387"/>
          </a:xfrm>
          <a:prstGeom prst="rect">
            <a:avLst/>
          </a:prstGeom>
          <a:solidFill>
            <a:srgbClr val="F79646">
              <a:alpha val="93999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3" name="矩形 8"/>
          <p:cNvSpPr>
            <a:spLocks noChangeArrowheads="1"/>
          </p:cNvSpPr>
          <p:nvPr/>
        </p:nvSpPr>
        <p:spPr bwMode="auto">
          <a:xfrm>
            <a:off x="2327275" y="6167438"/>
            <a:ext cx="2260600" cy="179387"/>
          </a:xfrm>
          <a:prstGeom prst="rect">
            <a:avLst/>
          </a:prstGeom>
          <a:solidFill>
            <a:srgbClr val="4BACC6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4" name="矩形 9"/>
          <p:cNvSpPr>
            <a:spLocks noChangeArrowheads="1"/>
          </p:cNvSpPr>
          <p:nvPr/>
        </p:nvSpPr>
        <p:spPr bwMode="auto">
          <a:xfrm>
            <a:off x="4587875" y="6167438"/>
            <a:ext cx="2260600" cy="179387"/>
          </a:xfrm>
          <a:prstGeom prst="rect">
            <a:avLst/>
          </a:prstGeom>
          <a:solidFill>
            <a:srgbClr val="C0504D">
              <a:alpha val="92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5" name="矩形 10"/>
          <p:cNvSpPr>
            <a:spLocks noChangeArrowheads="1"/>
          </p:cNvSpPr>
          <p:nvPr/>
        </p:nvSpPr>
        <p:spPr bwMode="auto">
          <a:xfrm>
            <a:off x="6848475" y="6167438"/>
            <a:ext cx="2295525" cy="179387"/>
          </a:xfrm>
          <a:prstGeom prst="rect">
            <a:avLst/>
          </a:prstGeom>
          <a:solidFill>
            <a:srgbClr val="000000">
              <a:alpha val="3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6" name="矩形 6"/>
          <p:cNvSpPr>
            <a:spLocks noChangeArrowheads="1"/>
          </p:cNvSpPr>
          <p:nvPr/>
        </p:nvSpPr>
        <p:spPr bwMode="auto">
          <a:xfrm>
            <a:off x="0" y="247650"/>
            <a:ext cx="2260600" cy="71438"/>
          </a:xfrm>
          <a:prstGeom prst="rect">
            <a:avLst/>
          </a:prstGeom>
          <a:solidFill>
            <a:srgbClr val="F79646">
              <a:alpha val="93999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7" name="矩形 7"/>
          <p:cNvSpPr>
            <a:spLocks noChangeArrowheads="1"/>
          </p:cNvSpPr>
          <p:nvPr/>
        </p:nvSpPr>
        <p:spPr bwMode="auto">
          <a:xfrm>
            <a:off x="2260600" y="247650"/>
            <a:ext cx="2260600" cy="71438"/>
          </a:xfrm>
          <a:prstGeom prst="rect">
            <a:avLst/>
          </a:prstGeom>
          <a:solidFill>
            <a:srgbClr val="4BACC6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8" name="矩形 12"/>
          <p:cNvSpPr>
            <a:spLocks noChangeArrowheads="1"/>
          </p:cNvSpPr>
          <p:nvPr/>
        </p:nvSpPr>
        <p:spPr bwMode="auto">
          <a:xfrm>
            <a:off x="4521200" y="247650"/>
            <a:ext cx="2260600" cy="71438"/>
          </a:xfrm>
          <a:prstGeom prst="rect">
            <a:avLst/>
          </a:prstGeom>
          <a:solidFill>
            <a:srgbClr val="C0504D">
              <a:alpha val="92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9" name="矩形 13"/>
          <p:cNvSpPr>
            <a:spLocks noChangeArrowheads="1"/>
          </p:cNvSpPr>
          <p:nvPr/>
        </p:nvSpPr>
        <p:spPr bwMode="auto">
          <a:xfrm>
            <a:off x="6781800" y="247650"/>
            <a:ext cx="2362200" cy="71438"/>
          </a:xfrm>
          <a:prstGeom prst="rect">
            <a:avLst/>
          </a:prstGeom>
          <a:solidFill>
            <a:srgbClr val="000000">
              <a:alpha val="3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7822CBD-4284-4930-AA5F-4E227732390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F0DCAD79-9EBD-458C-822A-E5EC2483463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vPplZdmRSbVM3I-NZbHx4gHaHa"/><Relationship Id="rId7" Type="http://schemas.openxmlformats.org/officeDocument/2006/relationships/image" Target="../media/image16.7kkXRSdrjMRh4VAeGRYvzgHaGe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jpeg"/><Relationship Id="rId4" Type="http://schemas.openxmlformats.org/officeDocument/2006/relationships/image" Target="../media/image14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7kkXRSdrjMRh4VAeGRYvzgHaGe"/><Relationship Id="rId3" Type="http://schemas.openxmlformats.org/officeDocument/2006/relationships/image" Target="../media/image20.jpeg"/><Relationship Id="rId7" Type="http://schemas.openxmlformats.org/officeDocument/2006/relationships/image" Target="../media/image22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5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em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12.vPplZdmRSbVM3I-NZbHx4gHaHa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JFFTo6eaJG4GHkVBZuh1BAHaE7"/><Relationship Id="rId5" Type="http://schemas.openxmlformats.org/officeDocument/2006/relationships/image" Target="../media/image33.jpeg"/><Relationship Id="rId4" Type="http://schemas.openxmlformats.org/officeDocument/2006/relationships/image" Target="../media/image32.jp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12.vPplZdmRSbVM3I-NZbHx4gHaHa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32.jp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gif"/><Relationship Id="rId2" Type="http://schemas.openxmlformats.org/officeDocument/2006/relationships/image" Target="../media/image46.gif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gif"/><Relationship Id="rId2" Type="http://schemas.openxmlformats.org/officeDocument/2006/relationships/image" Target="../media/image48.gif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gif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gif"/><Relationship Id="rId2" Type="http://schemas.openxmlformats.org/officeDocument/2006/relationships/image" Target="../media/image51.gif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gif"/><Relationship Id="rId2" Type="http://schemas.openxmlformats.org/officeDocument/2006/relationships/image" Target="../media/image53.gif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gif"/><Relationship Id="rId2" Type="http://schemas.openxmlformats.org/officeDocument/2006/relationships/image" Target="../media/image55.gif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gif"/><Relationship Id="rId2" Type="http://schemas.openxmlformats.org/officeDocument/2006/relationships/image" Target="../media/image57.gif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gif"/><Relationship Id="rId2" Type="http://schemas.openxmlformats.org/officeDocument/2006/relationships/image" Target="../media/image59.gif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gif"/><Relationship Id="rId2" Type="http://schemas.openxmlformats.org/officeDocument/2006/relationships/image" Target="../media/image61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>
                <a:solidFill>
                  <a:srgbClr val="FF6600"/>
                </a:solidFill>
              </a:rPr>
              <a:t>第</a:t>
            </a:r>
            <a:r>
              <a:rPr lang="en-US" altLang="zh-CN" sz="4800">
                <a:solidFill>
                  <a:srgbClr val="FF6600"/>
                </a:solidFill>
              </a:rPr>
              <a:t> </a:t>
            </a:r>
            <a:r>
              <a:rPr lang="zh-CN" altLang="en-US" sz="4800">
                <a:solidFill>
                  <a:srgbClr val="FF6600"/>
                </a:solidFill>
              </a:rPr>
              <a:t>3</a:t>
            </a:r>
            <a:r>
              <a:rPr lang="en-US" altLang="zh-CN" sz="4800">
                <a:solidFill>
                  <a:srgbClr val="FF6600"/>
                </a:solidFill>
              </a:rPr>
              <a:t> </a:t>
            </a:r>
            <a:r>
              <a:rPr lang="zh-CN" altLang="en-US" sz="4800">
                <a:solidFill>
                  <a:srgbClr val="FF6600"/>
                </a:solidFill>
              </a:rPr>
              <a:t>课</a:t>
            </a:r>
            <a:endParaRPr lang="zh-CN" alt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>
                <a:solidFill>
                  <a:srgbClr val="000000"/>
                </a:solidFill>
              </a:rPr>
              <a:t>左边那个红色的是我的</a:t>
            </a:r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E7FEB00-6263-496C-ACE5-07CD4743D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2295" y="3131820"/>
            <a:ext cx="8010525" cy="5018088"/>
          </a:xfrm>
        </p:spPr>
        <p:txBody>
          <a:bodyPr/>
          <a:lstStyle/>
          <a:p>
            <a:pPr marL="0" indent="0">
              <a:buNone/>
            </a:pPr>
            <a:r>
              <a:rPr lang="en-US" altLang="zh-CN" sz="6000" dirty="0"/>
              <a:t>Review</a:t>
            </a:r>
            <a:endParaRPr lang="zh-CN" altLang="en-US" sz="6000" dirty="0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F6542C9-2556-43DC-AAEB-5FA88D0AA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0942443-B287-41D9-99B2-0F39ED7496A1}" type="datetime1">
              <a:rPr lang="zh-CN" altLang="en-US" smtClean="0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26991614"/>
      </p:ext>
    </p:extLst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241A935-010E-45B0-8DAB-772F84822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118ACB2-C66A-44AF-BF9C-25A863BE0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975" y="1079500"/>
            <a:ext cx="8368665" cy="5018088"/>
          </a:xfrm>
        </p:spPr>
        <p:txBody>
          <a:bodyPr/>
          <a:lstStyle/>
          <a:p>
            <a:r>
              <a:rPr lang="zh-CN" altLang="en-US" sz="2400" dirty="0"/>
              <a:t>他为什么很少生病</a:t>
            </a:r>
            <a:r>
              <a:rPr lang="en-US" altLang="zh-CN" sz="2400" dirty="0"/>
              <a:t>? </a:t>
            </a:r>
            <a:r>
              <a:rPr lang="en-US" altLang="zh-CN" sz="2400" dirty="0" err="1"/>
              <a:t>tā</a:t>
            </a:r>
            <a:r>
              <a:rPr lang="en-US" altLang="zh-CN" sz="2400" dirty="0"/>
              <a:t> </a:t>
            </a:r>
            <a:r>
              <a:rPr lang="en-US" altLang="zh-CN" sz="2400" dirty="0" err="1"/>
              <a:t>wéi</a:t>
            </a:r>
            <a:r>
              <a:rPr lang="en-US" altLang="zh-CN" sz="2400" dirty="0"/>
              <a:t> </a:t>
            </a:r>
            <a:r>
              <a:rPr lang="en-US" altLang="zh-CN" sz="2400" dirty="0" err="1"/>
              <a:t>shí</a:t>
            </a:r>
            <a:r>
              <a:rPr lang="en-US" altLang="zh-CN" sz="2400" dirty="0"/>
              <a:t> me </a:t>
            </a:r>
            <a:r>
              <a:rPr lang="en-US" altLang="zh-CN" sz="2400" dirty="0" err="1"/>
              <a:t>hěn</a:t>
            </a:r>
            <a:r>
              <a:rPr lang="en-US" altLang="zh-CN" sz="2400" dirty="0"/>
              <a:t> </a:t>
            </a:r>
            <a:r>
              <a:rPr lang="en-US" altLang="zh-CN" sz="2400" dirty="0" err="1"/>
              <a:t>shǎo</a:t>
            </a:r>
            <a:r>
              <a:rPr lang="en-US" altLang="zh-CN" sz="2400" dirty="0"/>
              <a:t> </a:t>
            </a:r>
            <a:r>
              <a:rPr lang="en-US" altLang="zh-CN" sz="2400" dirty="0" err="1"/>
              <a:t>shēng</a:t>
            </a:r>
            <a:r>
              <a:rPr lang="en-US" altLang="zh-CN" sz="2400" dirty="0"/>
              <a:t> </a:t>
            </a:r>
            <a:r>
              <a:rPr lang="en-US" altLang="zh-CN" sz="2400" dirty="0" err="1"/>
              <a:t>bìng</a:t>
            </a:r>
            <a:r>
              <a:rPr lang="en-US" altLang="zh-CN" sz="2400" dirty="0"/>
              <a:t> ?</a:t>
            </a:r>
          </a:p>
          <a:p>
            <a:endParaRPr lang="en-US" altLang="zh-CN" sz="2400" dirty="0"/>
          </a:p>
          <a:p>
            <a:r>
              <a:rPr lang="zh-CN" altLang="en-US" sz="2400" dirty="0"/>
              <a:t>他每天几点起床？  </a:t>
            </a:r>
            <a:r>
              <a:rPr lang="en-US" altLang="zh-CN" sz="2400" dirty="0" err="1"/>
              <a:t>tā</a:t>
            </a:r>
            <a:r>
              <a:rPr lang="en-US" altLang="zh-CN" sz="2400" dirty="0"/>
              <a:t> </a:t>
            </a:r>
            <a:r>
              <a:rPr lang="en-US" altLang="zh-CN" sz="2400" dirty="0" err="1"/>
              <a:t>měi</a:t>
            </a:r>
            <a:r>
              <a:rPr lang="en-US" altLang="zh-CN" sz="2400" dirty="0"/>
              <a:t> </a:t>
            </a:r>
            <a:r>
              <a:rPr lang="en-US" altLang="zh-CN" sz="2400" dirty="0" err="1"/>
              <a:t>tiān</a:t>
            </a:r>
            <a:r>
              <a:rPr lang="en-US" altLang="zh-CN" sz="2400" dirty="0"/>
              <a:t> </a:t>
            </a:r>
            <a:r>
              <a:rPr lang="en-US" altLang="zh-CN" sz="2400" dirty="0" err="1"/>
              <a:t>jǐ</a:t>
            </a:r>
            <a:r>
              <a:rPr lang="en-US" altLang="zh-CN" sz="2400" dirty="0"/>
              <a:t> </a:t>
            </a:r>
            <a:r>
              <a:rPr lang="en-US" altLang="zh-CN" sz="2400" dirty="0" err="1"/>
              <a:t>diǎn</a:t>
            </a:r>
            <a:r>
              <a:rPr lang="en-US" altLang="zh-CN" sz="2400" dirty="0"/>
              <a:t> </a:t>
            </a:r>
            <a:r>
              <a:rPr lang="en-US" altLang="zh-CN" sz="2400" dirty="0" err="1"/>
              <a:t>qǐ</a:t>
            </a:r>
            <a:r>
              <a:rPr lang="en-US" altLang="zh-CN" sz="2400" dirty="0"/>
              <a:t> </a:t>
            </a:r>
            <a:r>
              <a:rPr lang="en-US" altLang="zh-CN" sz="2400" dirty="0" err="1"/>
              <a:t>chuáng</a:t>
            </a:r>
            <a:r>
              <a:rPr lang="en-US" altLang="zh-CN" sz="2400" dirty="0"/>
              <a:t> </a:t>
            </a:r>
            <a:r>
              <a:rPr lang="zh-CN" altLang="en-US" sz="2400" dirty="0"/>
              <a:t>？</a:t>
            </a:r>
            <a:endParaRPr lang="en-US" altLang="zh-CN" sz="2400" dirty="0"/>
          </a:p>
          <a:p>
            <a:endParaRPr lang="en-US" altLang="zh-CN" sz="2400" dirty="0"/>
          </a:p>
          <a:p>
            <a:r>
              <a:rPr lang="zh-CN" altLang="en-US" sz="2400" dirty="0"/>
              <a:t>她现在身体怎么样？ </a:t>
            </a:r>
            <a:r>
              <a:rPr lang="en-US" altLang="zh-CN" sz="2400" dirty="0" err="1"/>
              <a:t>tā</a:t>
            </a:r>
            <a:r>
              <a:rPr lang="en-US" altLang="zh-CN" sz="2400" dirty="0"/>
              <a:t> </a:t>
            </a:r>
            <a:r>
              <a:rPr lang="en-US" altLang="zh-CN" sz="2400" dirty="0" err="1"/>
              <a:t>xiàn</a:t>
            </a:r>
            <a:r>
              <a:rPr lang="en-US" altLang="zh-CN" sz="2400" dirty="0"/>
              <a:t> </a:t>
            </a:r>
            <a:r>
              <a:rPr lang="en-US" altLang="zh-CN" sz="2400" dirty="0" err="1"/>
              <a:t>zài</a:t>
            </a:r>
            <a:r>
              <a:rPr lang="en-US" altLang="zh-CN" sz="2400" dirty="0"/>
              <a:t> </a:t>
            </a:r>
            <a:r>
              <a:rPr lang="en-US" altLang="zh-CN" sz="2400" dirty="0" err="1"/>
              <a:t>shēn</a:t>
            </a:r>
            <a:r>
              <a:rPr lang="en-US" altLang="zh-CN" sz="2400" dirty="0"/>
              <a:t> </a:t>
            </a:r>
            <a:r>
              <a:rPr lang="en-US" altLang="zh-CN" sz="2400" dirty="0" err="1"/>
              <a:t>tǐ</a:t>
            </a:r>
            <a:r>
              <a:rPr lang="en-US" altLang="zh-CN" sz="2400" dirty="0"/>
              <a:t> </a:t>
            </a:r>
            <a:r>
              <a:rPr lang="en-US" altLang="zh-CN" sz="2400" dirty="0" err="1"/>
              <a:t>zěn</a:t>
            </a:r>
            <a:r>
              <a:rPr lang="en-US" altLang="zh-CN" sz="2400" dirty="0"/>
              <a:t> me </a:t>
            </a:r>
            <a:r>
              <a:rPr lang="en-US" altLang="zh-CN" sz="2400" dirty="0" err="1"/>
              <a:t>yàng</a:t>
            </a:r>
            <a:r>
              <a:rPr lang="en-US" altLang="zh-CN" sz="2400" dirty="0"/>
              <a:t> </a:t>
            </a:r>
            <a:r>
              <a:rPr lang="zh-CN" altLang="en-US" sz="2400" dirty="0"/>
              <a:t>？</a:t>
            </a:r>
            <a:endParaRPr lang="en-US" altLang="zh-CN" sz="2400" dirty="0"/>
          </a:p>
          <a:p>
            <a:endParaRPr lang="en-US" altLang="zh-CN" sz="2400" dirty="0"/>
          </a:p>
          <a:p>
            <a:r>
              <a:rPr lang="zh-CN" altLang="en-US" sz="2400" dirty="0"/>
              <a:t>大卫今年多高？多大？</a:t>
            </a:r>
            <a:r>
              <a:rPr lang="en-US" altLang="zh-CN" sz="2400" dirty="0" err="1"/>
              <a:t>dà</a:t>
            </a:r>
            <a:r>
              <a:rPr lang="en-US" altLang="zh-CN" sz="2400" dirty="0"/>
              <a:t> </a:t>
            </a:r>
            <a:r>
              <a:rPr lang="en-US" altLang="zh-CN" sz="2400" dirty="0" err="1"/>
              <a:t>wèi</a:t>
            </a:r>
            <a:r>
              <a:rPr lang="en-US" altLang="zh-CN" sz="2400" dirty="0"/>
              <a:t> </a:t>
            </a:r>
            <a:r>
              <a:rPr lang="en-US" altLang="zh-CN" sz="2400" dirty="0" err="1"/>
              <a:t>jīn</a:t>
            </a:r>
            <a:r>
              <a:rPr lang="en-US" altLang="zh-CN" sz="2400" dirty="0"/>
              <a:t> </a:t>
            </a:r>
            <a:r>
              <a:rPr lang="en-US" altLang="zh-CN" sz="2400" dirty="0" err="1"/>
              <a:t>nián</a:t>
            </a:r>
            <a:r>
              <a:rPr lang="en-US" altLang="zh-CN" sz="2400" dirty="0"/>
              <a:t> </a:t>
            </a:r>
            <a:r>
              <a:rPr lang="en-US" altLang="zh-CN" sz="2400" dirty="0" err="1"/>
              <a:t>duō</a:t>
            </a:r>
            <a:r>
              <a:rPr lang="en-US" altLang="zh-CN" sz="2400" dirty="0"/>
              <a:t> </a:t>
            </a:r>
            <a:r>
              <a:rPr lang="en-US" altLang="zh-CN" sz="2400" dirty="0" err="1"/>
              <a:t>gāo</a:t>
            </a:r>
            <a:r>
              <a:rPr lang="en-US" altLang="zh-CN" sz="2400" dirty="0"/>
              <a:t> </a:t>
            </a:r>
            <a:r>
              <a:rPr lang="zh-CN" altLang="en-US" sz="2400" dirty="0"/>
              <a:t>？</a:t>
            </a:r>
            <a:r>
              <a:rPr lang="en-US" altLang="zh-CN" sz="2400" dirty="0" err="1"/>
              <a:t>duō</a:t>
            </a:r>
            <a:r>
              <a:rPr lang="en-US" altLang="zh-CN" sz="2400" dirty="0"/>
              <a:t> </a:t>
            </a:r>
            <a:r>
              <a:rPr lang="en-US" altLang="zh-CN" sz="2400" dirty="0" err="1"/>
              <a:t>dà</a:t>
            </a:r>
            <a:r>
              <a:rPr lang="zh-CN" altLang="en-US" sz="2400" dirty="0"/>
              <a:t>？</a:t>
            </a:r>
            <a:endParaRPr lang="en-US" altLang="zh-CN" sz="2400" dirty="0"/>
          </a:p>
          <a:p>
            <a:endParaRPr lang="en-US" altLang="zh-CN" sz="2400" dirty="0"/>
          </a:p>
          <a:p>
            <a:r>
              <a:rPr lang="zh-CN" altLang="en-US" sz="2400" dirty="0"/>
              <a:t>张老师星期六休息吗？</a:t>
            </a:r>
            <a:r>
              <a:rPr lang="en-US" altLang="zh-CN" sz="2400" dirty="0"/>
              <a:t> </a:t>
            </a:r>
            <a:r>
              <a:rPr lang="en-US" altLang="zh-CN" sz="2400" dirty="0" err="1"/>
              <a:t>zhāng</a:t>
            </a:r>
            <a:r>
              <a:rPr lang="en-US" altLang="zh-CN" sz="2400" dirty="0"/>
              <a:t> </a:t>
            </a:r>
            <a:r>
              <a:rPr lang="en-US" altLang="zh-CN" sz="2400" dirty="0" err="1"/>
              <a:t>lǎo</a:t>
            </a:r>
            <a:r>
              <a:rPr lang="en-US" altLang="zh-CN" sz="2400" dirty="0"/>
              <a:t> </a:t>
            </a:r>
            <a:r>
              <a:rPr lang="en-US" altLang="zh-CN" sz="2400" dirty="0" err="1"/>
              <a:t>shī</a:t>
            </a:r>
            <a:r>
              <a:rPr lang="en-US" altLang="zh-CN" sz="2400" dirty="0"/>
              <a:t> </a:t>
            </a:r>
            <a:r>
              <a:rPr lang="en-US" altLang="zh-CN" sz="2400" dirty="0" err="1"/>
              <a:t>xīng</a:t>
            </a:r>
            <a:r>
              <a:rPr lang="en-US" altLang="zh-CN" sz="2400" dirty="0"/>
              <a:t> </a:t>
            </a:r>
            <a:r>
              <a:rPr lang="en-US" altLang="zh-CN" sz="2400" dirty="0" err="1"/>
              <a:t>qī</a:t>
            </a:r>
            <a:r>
              <a:rPr lang="en-US" altLang="zh-CN" sz="2400" dirty="0"/>
              <a:t> </a:t>
            </a:r>
            <a:r>
              <a:rPr lang="en-US" altLang="zh-CN" sz="2400" dirty="0" err="1"/>
              <a:t>liù</a:t>
            </a:r>
            <a:r>
              <a:rPr lang="en-US" altLang="zh-CN" sz="2400" dirty="0"/>
              <a:t> </a:t>
            </a:r>
            <a:r>
              <a:rPr lang="en-US" altLang="zh-CN" sz="2400" dirty="0" err="1"/>
              <a:t>xiū</a:t>
            </a:r>
            <a:r>
              <a:rPr lang="en-US" altLang="zh-CN" sz="2400" dirty="0"/>
              <a:t> </a:t>
            </a:r>
            <a:r>
              <a:rPr lang="en-US" altLang="zh-CN" sz="2400" dirty="0" err="1"/>
              <a:t>xī</a:t>
            </a:r>
            <a:r>
              <a:rPr lang="en-US" altLang="zh-CN" sz="2400" dirty="0"/>
              <a:t> ma </a:t>
            </a:r>
            <a:r>
              <a:rPr lang="zh-CN" altLang="en-US" sz="2400" dirty="0"/>
              <a:t>？ </a:t>
            </a:r>
          </a:p>
        </p:txBody>
      </p:sp>
    </p:spTree>
    <p:extLst>
      <p:ext uri="{BB962C8B-B14F-4D97-AF65-F5344CB8AC3E}">
        <p14:creationId xmlns:p14="http://schemas.microsoft.com/office/powerpoint/2010/main" val="38133350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64918BA-88A5-4BA0-B0D7-5E7E29BC7C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480" y="289560"/>
            <a:ext cx="8361680" cy="6466840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dirty="0">
                <a:solidFill>
                  <a:srgbClr val="00B050"/>
                </a:solidFill>
              </a:rPr>
              <a:t>手表   </a:t>
            </a:r>
            <a:r>
              <a:rPr lang="en-US" altLang="zh-CN" dirty="0" err="1">
                <a:solidFill>
                  <a:srgbClr val="00B050"/>
                </a:solidFill>
              </a:rPr>
              <a:t>shǒubiǎo</a:t>
            </a:r>
            <a:r>
              <a:rPr lang="en-US" altLang="zh-CN" dirty="0">
                <a:solidFill>
                  <a:srgbClr val="00B050"/>
                </a:solidFill>
              </a:rPr>
              <a:t>               </a:t>
            </a:r>
            <a:r>
              <a:rPr lang="zh-CN" altLang="en-US" dirty="0">
                <a:solidFill>
                  <a:srgbClr val="00B050"/>
                </a:solidFill>
              </a:rPr>
              <a:t>千     </a:t>
            </a:r>
            <a:r>
              <a:rPr lang="en-US" altLang="zh-CN" dirty="0" err="1">
                <a:solidFill>
                  <a:srgbClr val="00B050"/>
                </a:solidFill>
              </a:rPr>
              <a:t>qiān</a:t>
            </a:r>
            <a:endParaRPr lang="en-US" altLang="zh-CN" dirty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dirty="0">
                <a:solidFill>
                  <a:srgbClr val="00B050"/>
                </a:solidFill>
              </a:rPr>
              <a:t>报纸   </a:t>
            </a:r>
            <a:r>
              <a:rPr lang="en-US" altLang="zh-CN" dirty="0" err="1">
                <a:solidFill>
                  <a:srgbClr val="00B050"/>
                </a:solidFill>
              </a:rPr>
              <a:t>bàozhǐ</a:t>
            </a:r>
            <a:r>
              <a:rPr lang="zh-CN" altLang="en-US" dirty="0">
                <a:solidFill>
                  <a:srgbClr val="00B050"/>
                </a:solidFill>
              </a:rPr>
              <a:t>                   送     </a:t>
            </a:r>
            <a:r>
              <a:rPr lang="en-US" altLang="zh-CN" dirty="0" err="1">
                <a:solidFill>
                  <a:srgbClr val="00B050"/>
                </a:solidFill>
              </a:rPr>
              <a:t>sòng</a:t>
            </a:r>
            <a:r>
              <a:rPr lang="en-US" altLang="zh-CN" dirty="0">
                <a:solidFill>
                  <a:srgbClr val="00B050"/>
                </a:solidFill>
              </a:rPr>
              <a:t> 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dirty="0">
                <a:solidFill>
                  <a:srgbClr val="00B050"/>
                </a:solidFill>
              </a:rPr>
              <a:t>一下   </a:t>
            </a:r>
            <a:r>
              <a:rPr lang="en-US" altLang="zh-CN" dirty="0" err="1">
                <a:solidFill>
                  <a:srgbClr val="00B050"/>
                </a:solidFill>
              </a:rPr>
              <a:t>yíxià</a:t>
            </a:r>
            <a:r>
              <a:rPr lang="en-US" altLang="zh-CN" dirty="0">
                <a:solidFill>
                  <a:srgbClr val="00B050"/>
                </a:solidFill>
              </a:rPr>
              <a:t>                      </a:t>
            </a:r>
            <a:r>
              <a:rPr lang="zh-CN" altLang="en-US" dirty="0">
                <a:solidFill>
                  <a:srgbClr val="00B050"/>
                </a:solidFill>
              </a:rPr>
              <a:t>牛奶</a:t>
            </a:r>
            <a:r>
              <a:rPr lang="en-US" altLang="zh-CN" dirty="0">
                <a:solidFill>
                  <a:srgbClr val="00B050"/>
                </a:solidFill>
              </a:rPr>
              <a:t>   </a:t>
            </a:r>
            <a:r>
              <a:rPr lang="en-US" altLang="zh-CN" dirty="0" err="1">
                <a:solidFill>
                  <a:srgbClr val="00B050"/>
                </a:solidFill>
              </a:rPr>
              <a:t>niúnǎi</a:t>
            </a:r>
            <a:endParaRPr lang="en-US" altLang="zh-CN" dirty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dirty="0">
                <a:solidFill>
                  <a:srgbClr val="00B050"/>
                </a:solidFill>
              </a:rPr>
              <a:t>房间   </a:t>
            </a:r>
            <a:r>
              <a:rPr lang="en-US" altLang="zh-CN" dirty="0" err="1">
                <a:solidFill>
                  <a:srgbClr val="00B050"/>
                </a:solidFill>
              </a:rPr>
              <a:t>fángjiān</a:t>
            </a:r>
            <a:r>
              <a:rPr lang="en-US" altLang="zh-CN" dirty="0">
                <a:solidFill>
                  <a:srgbClr val="00B050"/>
                </a:solidFill>
              </a:rPr>
              <a:t>                 </a:t>
            </a:r>
            <a:r>
              <a:rPr lang="zh-CN" altLang="en-US" dirty="0">
                <a:solidFill>
                  <a:srgbClr val="00B050"/>
                </a:solidFill>
              </a:rPr>
              <a:t>丈夫   </a:t>
            </a:r>
            <a:r>
              <a:rPr lang="en-US" altLang="zh-CN" dirty="0" err="1">
                <a:solidFill>
                  <a:srgbClr val="00B050"/>
                </a:solidFill>
              </a:rPr>
              <a:t>zhàngfu</a:t>
            </a:r>
            <a:r>
              <a:rPr lang="zh-CN" altLang="en-US" dirty="0">
                <a:solidFill>
                  <a:srgbClr val="00B050"/>
                </a:solidFill>
              </a:rPr>
              <a:t> </a:t>
            </a:r>
            <a:endParaRPr lang="en-US" altLang="zh-CN" dirty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dirty="0">
                <a:solidFill>
                  <a:srgbClr val="00B050"/>
                </a:solidFill>
              </a:rPr>
              <a:t>旁边   </a:t>
            </a:r>
            <a:r>
              <a:rPr lang="en-US" altLang="zh-CN" dirty="0" err="1">
                <a:solidFill>
                  <a:srgbClr val="00B050"/>
                </a:solidFill>
              </a:rPr>
              <a:t>pángbiān</a:t>
            </a:r>
            <a:r>
              <a:rPr lang="en-US" altLang="zh-CN" dirty="0">
                <a:solidFill>
                  <a:srgbClr val="00B050"/>
                </a:solidFill>
              </a:rPr>
              <a:t>               </a:t>
            </a:r>
            <a:r>
              <a:rPr lang="zh-CN" altLang="en-US" dirty="0">
                <a:solidFill>
                  <a:srgbClr val="00B050"/>
                </a:solidFill>
              </a:rPr>
              <a:t>真      </a:t>
            </a:r>
            <a:r>
              <a:rPr lang="en-US" altLang="zh-CN" dirty="0" err="1">
                <a:solidFill>
                  <a:srgbClr val="00B050"/>
                </a:solidFill>
              </a:rPr>
              <a:t>zhēn</a:t>
            </a:r>
            <a:endParaRPr lang="en-US" altLang="zh-CN" dirty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dirty="0">
                <a:solidFill>
                  <a:srgbClr val="00B050"/>
                </a:solidFill>
              </a:rPr>
              <a:t>粉色   </a:t>
            </a:r>
            <a:r>
              <a:rPr lang="en-US" altLang="zh-CN" dirty="0" err="1">
                <a:solidFill>
                  <a:srgbClr val="00B050"/>
                </a:solidFill>
              </a:rPr>
              <a:t>fěnsè</a:t>
            </a:r>
            <a:r>
              <a:rPr lang="en-US" altLang="zh-CN" dirty="0">
                <a:solidFill>
                  <a:srgbClr val="00B050"/>
                </a:solidFill>
              </a:rPr>
              <a:t>                     </a:t>
            </a:r>
            <a:r>
              <a:rPr lang="zh-CN" altLang="en-US" dirty="0">
                <a:solidFill>
                  <a:srgbClr val="00B050"/>
                </a:solidFill>
              </a:rPr>
              <a:t>颜色  </a:t>
            </a:r>
            <a:r>
              <a:rPr lang="en-US" altLang="zh-CN" dirty="0" err="1">
                <a:solidFill>
                  <a:srgbClr val="00B050"/>
                </a:solidFill>
              </a:rPr>
              <a:t>yánsè</a:t>
            </a:r>
            <a:r>
              <a:rPr lang="zh-CN" altLang="en-US" dirty="0">
                <a:solidFill>
                  <a:srgbClr val="00B050"/>
                </a:solidFill>
              </a:rPr>
              <a:t> </a:t>
            </a:r>
            <a:endParaRPr lang="en-US" altLang="zh-CN" dirty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dirty="0">
                <a:solidFill>
                  <a:srgbClr val="00B050"/>
                </a:solidFill>
              </a:rPr>
              <a:t>左边   </a:t>
            </a:r>
            <a:r>
              <a:rPr lang="en-US" altLang="zh-CN" dirty="0" err="1">
                <a:solidFill>
                  <a:srgbClr val="00B050"/>
                </a:solidFill>
              </a:rPr>
              <a:t>zuǒbian</a:t>
            </a:r>
            <a:r>
              <a:rPr lang="en-US" altLang="zh-CN" dirty="0">
                <a:solidFill>
                  <a:srgbClr val="00B050"/>
                </a:solidFill>
              </a:rPr>
              <a:t>                 </a:t>
            </a:r>
            <a:r>
              <a:rPr lang="zh-CN" altLang="en-US" dirty="0">
                <a:solidFill>
                  <a:srgbClr val="00B050"/>
                </a:solidFill>
              </a:rPr>
              <a:t>红色  </a:t>
            </a:r>
            <a:r>
              <a:rPr lang="en-US" altLang="zh-CN" dirty="0" err="1">
                <a:solidFill>
                  <a:srgbClr val="00B050"/>
                </a:solidFill>
              </a:rPr>
              <a:t>hóngsè</a:t>
            </a:r>
            <a:endParaRPr lang="en-US" altLang="zh-CN" dirty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zh-CN" altLang="en-US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221226526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28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27" name="AutoShape 25">
            <a:extLst>
              <a:ext uri="{FF2B5EF4-FFF2-40B4-BE49-F238E27FC236}">
                <a16:creationId xmlns:a16="http://schemas.microsoft.com/office/drawing/2014/main" id="{2A9DEA7E-8FD5-45F7-9F6C-21218CFA2B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1400" y="155494"/>
            <a:ext cx="6805612" cy="205279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8" name="文本框 152">
            <a:extLst>
              <a:ext uri="{FF2B5EF4-FFF2-40B4-BE49-F238E27FC236}">
                <a16:creationId xmlns:a16="http://schemas.microsoft.com/office/drawing/2014/main" id="{B75526D4-67F4-4041-9A9C-7D2255F61D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8385" y="356393"/>
            <a:ext cx="259718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一块（</a:t>
            </a:r>
            <a:r>
              <a:rPr lang="en-US" altLang="zh-CN" sz="2400" dirty="0" err="1"/>
              <a:t>kuài</a:t>
            </a:r>
            <a:r>
              <a:rPr lang="zh-CN" altLang="en-US" sz="2400" dirty="0"/>
              <a:t>）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手表</a:t>
            </a:r>
          </a:p>
        </p:txBody>
      </p:sp>
      <p:sp>
        <p:nvSpPr>
          <p:cNvPr id="29" name="文本框 152">
            <a:extLst>
              <a:ext uri="{FF2B5EF4-FFF2-40B4-BE49-F238E27FC236}">
                <a16:creationId xmlns:a16="http://schemas.microsoft.com/office/drawing/2014/main" id="{AE78D63C-6F5D-43E0-8AEF-88F2BC30F6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7123" y="951059"/>
            <a:ext cx="4381816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手表能看时间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手表  手机   左手   右（</a:t>
            </a:r>
            <a:r>
              <a:rPr lang="en-US" altLang="zh-CN" sz="2400" dirty="0" err="1"/>
              <a:t>yòu</a:t>
            </a:r>
            <a:r>
              <a:rPr lang="zh-CN" altLang="en-US" sz="2400" dirty="0"/>
              <a:t>）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手</a:t>
            </a:r>
          </a:p>
        </p:txBody>
      </p:sp>
      <p:sp>
        <p:nvSpPr>
          <p:cNvPr id="30" name="圆角矩形 38">
            <a:extLst>
              <a:ext uri="{FF2B5EF4-FFF2-40B4-BE49-F238E27FC236}">
                <a16:creationId xmlns:a16="http://schemas.microsoft.com/office/drawing/2014/main" id="{F190B9D9-D7F6-4DA3-9048-D2CCEA505E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650" y="29289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2" name="文本框 78">
            <a:extLst>
              <a:ext uri="{FF2B5EF4-FFF2-40B4-BE49-F238E27FC236}">
                <a16:creationId xmlns:a16="http://schemas.microsoft.com/office/drawing/2014/main" id="{D20CE163-A92C-4E63-A527-4D9E42DE4A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8837" y="311943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/>
              <a:t>手表</a:t>
            </a:r>
          </a:p>
        </p:txBody>
      </p:sp>
      <p:pic>
        <p:nvPicPr>
          <p:cNvPr id="33" name="Picture 13" descr="u=1326497749,1344650144&amp;fm=21&amp;gp=0[1]">
            <a:extLst>
              <a:ext uri="{FF2B5EF4-FFF2-40B4-BE49-F238E27FC236}">
                <a16:creationId xmlns:a16="http://schemas.microsoft.com/office/drawing/2014/main" id="{79657BCC-4E7D-46F0-9091-E2277A2F3E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9245" y="356393"/>
            <a:ext cx="2155825" cy="14001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4" name="AutoShape 25">
            <a:extLst>
              <a:ext uri="{FF2B5EF4-FFF2-40B4-BE49-F238E27FC236}">
                <a16:creationId xmlns:a16="http://schemas.microsoft.com/office/drawing/2014/main" id="{2A93A676-651D-4EC6-98C5-FCF7D4B948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8385" y="2538957"/>
            <a:ext cx="6785927" cy="175872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6" name="文本框 152">
            <a:extLst>
              <a:ext uri="{FF2B5EF4-FFF2-40B4-BE49-F238E27FC236}">
                <a16:creationId xmlns:a16="http://schemas.microsoft.com/office/drawing/2014/main" id="{3548A5B8-5FB6-4A02-BAEC-ED5463FE86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7122" y="2727775"/>
            <a:ext cx="6594157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一千  三千   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十千（一万）</a:t>
            </a: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十  百  千   万（</a:t>
            </a:r>
            <a:r>
              <a:rPr lang="en-US" altLang="zh-CN" sz="2400" dirty="0" err="1"/>
              <a:t>wàn</a:t>
            </a:r>
            <a:r>
              <a:rPr lang="zh-CN" altLang="en-US" sz="2400" dirty="0"/>
              <a:t>）</a:t>
            </a:r>
            <a:endParaRPr lang="zh-CN" altLang="en-US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7" name="圆角矩形 38">
            <a:extLst>
              <a:ext uri="{FF2B5EF4-FFF2-40B4-BE49-F238E27FC236}">
                <a16:creationId xmlns:a16="http://schemas.microsoft.com/office/drawing/2014/main" id="{522AF543-0DB6-4F4C-9463-5B6A3AC3DA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5635" y="267635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8" name="文本框 78">
            <a:extLst>
              <a:ext uri="{FF2B5EF4-FFF2-40B4-BE49-F238E27FC236}">
                <a16:creationId xmlns:a16="http://schemas.microsoft.com/office/drawing/2014/main" id="{8A657FB4-A316-4330-91E2-14917A1DA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728" y="2695405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 dirty="0"/>
              <a:t>千</a:t>
            </a:r>
          </a:p>
        </p:txBody>
      </p:sp>
      <p:sp>
        <p:nvSpPr>
          <p:cNvPr id="40" name="AutoShape 25">
            <a:extLst>
              <a:ext uri="{FF2B5EF4-FFF2-40B4-BE49-F238E27FC236}">
                <a16:creationId xmlns:a16="http://schemas.microsoft.com/office/drawing/2014/main" id="{3778F3E6-A60D-4C05-A0C5-665FB8C4AE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2663" y="4727458"/>
            <a:ext cx="6864349" cy="213054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41" name="文本框 152">
            <a:extLst>
              <a:ext uri="{FF2B5EF4-FFF2-40B4-BE49-F238E27FC236}">
                <a16:creationId xmlns:a16="http://schemas.microsoft.com/office/drawing/2014/main" id="{490BA2CC-2705-41B2-9890-030ECBDF8F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1400" y="4916276"/>
            <a:ext cx="6262687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一张（</a:t>
            </a:r>
            <a:r>
              <a:rPr lang="en-US" altLang="zh-CN" sz="2400" dirty="0" err="1"/>
              <a:t>zhāng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）报纸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一份（</a:t>
            </a:r>
            <a:r>
              <a:rPr lang="en-US" altLang="zh-CN" sz="2400" dirty="0" err="1"/>
              <a:t>fèn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）报纸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看报纸   读报纸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zh-CN" altLang="en-US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42" name="圆角矩形 38">
            <a:extLst>
              <a:ext uri="{FF2B5EF4-FFF2-40B4-BE49-F238E27FC236}">
                <a16:creationId xmlns:a16="http://schemas.microsoft.com/office/drawing/2014/main" id="{4D541C3D-C2B2-4E9F-B645-75E6658354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9913" y="486485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43" name="文本框 78">
            <a:extLst>
              <a:ext uri="{FF2B5EF4-FFF2-40B4-BE49-F238E27FC236}">
                <a16:creationId xmlns:a16="http://schemas.microsoft.com/office/drawing/2014/main" id="{D44B347E-9DE9-48DE-B362-F973DB4625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668" y="4883906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 dirty="0"/>
              <a:t>报纸</a:t>
            </a:r>
          </a:p>
        </p:txBody>
      </p:sp>
      <p:pic>
        <p:nvPicPr>
          <p:cNvPr id="44" name="Picture 15" descr="u=3637822884,495186645&amp;fm=21&amp;gp=0[1]">
            <a:extLst>
              <a:ext uri="{FF2B5EF4-FFF2-40B4-BE49-F238E27FC236}">
                <a16:creationId xmlns:a16="http://schemas.microsoft.com/office/drawing/2014/main" id="{5B609DA0-DE2F-4061-BA50-32E4BAD4FE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89542" y="4913367"/>
            <a:ext cx="2437287" cy="17587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bldLvl="0" animBg="1" autoUpdateAnimBg="0"/>
      <p:bldP spid="28" grpId="0" bldLvl="0" autoUpdateAnimBg="0"/>
      <p:bldP spid="29" grpId="0" bldLvl="0" autoUpdateAnimBg="0"/>
      <p:bldP spid="34" grpId="0" bldLvl="0" animBg="1" autoUpdateAnimBg="0"/>
      <p:bldP spid="36" grpId="0" bldLvl="0" autoUpdateAnimBg="0"/>
      <p:bldP spid="40" grpId="0" bldLvl="0" animBg="1" autoUpdateAnimBg="0"/>
      <p:bldP spid="41" grpId="0" bldLvl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14DF061A-216C-4ABB-9C6B-6D2B90B7DE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4385" y="405357"/>
            <a:ext cx="6785927" cy="175872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6" name="文本框 152">
            <a:extLst>
              <a:ext uri="{FF2B5EF4-FFF2-40B4-BE49-F238E27FC236}">
                <a16:creationId xmlns:a16="http://schemas.microsoft.com/office/drawing/2014/main" id="{9020C9B6-CFB8-42E1-8D5F-0F4B5C4687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3122" y="594175"/>
            <a:ext cx="659415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送报纸   送一张报纸   送一份报纸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男（</a:t>
            </a:r>
            <a:r>
              <a:rPr lang="en-US" altLang="zh-CN" sz="2400" dirty="0" err="1"/>
              <a:t>nán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）的    女的    送报纸的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2C9AA488-816E-48AA-AC1B-A3BE161DA9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635" y="54275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8" name="文本框 78">
            <a:extLst>
              <a:ext uri="{FF2B5EF4-FFF2-40B4-BE49-F238E27FC236}">
                <a16:creationId xmlns:a16="http://schemas.microsoft.com/office/drawing/2014/main" id="{D42B1564-9DA8-47EB-8DD5-3A2769307B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5728" y="561805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 dirty="0"/>
              <a:t>送</a:t>
            </a:r>
          </a:p>
        </p:txBody>
      </p:sp>
      <p:sp>
        <p:nvSpPr>
          <p:cNvPr id="19" name="AutoShape 25">
            <a:extLst>
              <a:ext uri="{FF2B5EF4-FFF2-40B4-BE49-F238E27FC236}">
                <a16:creationId xmlns:a16="http://schemas.microsoft.com/office/drawing/2014/main" id="{4BF49077-AC99-49B4-927D-61CEEFAF5C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9471" y="2660876"/>
            <a:ext cx="6953566" cy="2297203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0" name="文本框 152">
            <a:extLst>
              <a:ext uri="{FF2B5EF4-FFF2-40B4-BE49-F238E27FC236}">
                <a16:creationId xmlns:a16="http://schemas.microsoft.com/office/drawing/2014/main" id="{917EDCCA-8B74-405D-A3DC-1847264421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8209" y="2849695"/>
            <a:ext cx="6953566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看一下   听一下    说一下   写一下   读一下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：明天下雨吗？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：不知道，我看一下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weather forecast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（天气预报）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1" name="圆角矩形 38">
            <a:extLst>
              <a:ext uri="{FF2B5EF4-FFF2-40B4-BE49-F238E27FC236}">
                <a16:creationId xmlns:a16="http://schemas.microsoft.com/office/drawing/2014/main" id="{0898DD1F-3361-404E-8253-F3CA7355B9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1" y="27982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2" name="文本框 78">
            <a:extLst>
              <a:ext uri="{FF2B5EF4-FFF2-40B4-BE49-F238E27FC236}">
                <a16:creationId xmlns:a16="http://schemas.microsoft.com/office/drawing/2014/main" id="{172518A8-7C5C-4BBB-B530-48DABAC6BA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0476" y="2817325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 dirty="0"/>
              <a:t>一下</a:t>
            </a:r>
          </a:p>
        </p:txBody>
      </p:sp>
      <p:sp>
        <p:nvSpPr>
          <p:cNvPr id="23" name="AutoShape 25">
            <a:extLst>
              <a:ext uri="{FF2B5EF4-FFF2-40B4-BE49-F238E27FC236}">
                <a16:creationId xmlns:a16="http://schemas.microsoft.com/office/drawing/2014/main" id="{1F31D076-1A3F-414A-B8CC-1C31FF8D08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9471" y="5171493"/>
            <a:ext cx="7313929" cy="168650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4" name="文本框 152">
            <a:extLst>
              <a:ext uri="{FF2B5EF4-FFF2-40B4-BE49-F238E27FC236}">
                <a16:creationId xmlns:a16="http://schemas.microsoft.com/office/drawing/2014/main" id="{A2021D7E-0CB7-4D52-8791-BC57A1D57B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8209" y="5274011"/>
            <a:ext cx="7810734" cy="1583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牛   牛奶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羊（</a:t>
            </a:r>
            <a:r>
              <a:rPr lang="en-US" altLang="zh-CN" sz="2400" dirty="0" err="1"/>
              <a:t>yáng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） 羊奶        豆（</a:t>
            </a:r>
            <a:r>
              <a:rPr lang="en-US" altLang="zh-CN" sz="2400" dirty="0" err="1"/>
              <a:t>dòu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）   豆奶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喝牛奶    早上喝牛奶   早饭有牛奶和面包（</a:t>
            </a:r>
            <a:r>
              <a:rPr lang="en-US" altLang="zh-CN" sz="2400" dirty="0" err="1"/>
              <a:t>miàn</a:t>
            </a:r>
            <a:r>
              <a:rPr lang="en-US" altLang="zh-CN" sz="2400" dirty="0"/>
              <a:t> </a:t>
            </a:r>
            <a:r>
              <a:rPr lang="en-US" altLang="zh-CN" sz="2400" dirty="0" err="1"/>
              <a:t>bāo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）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5" name="圆角矩形 38">
            <a:extLst>
              <a:ext uri="{FF2B5EF4-FFF2-40B4-BE49-F238E27FC236}">
                <a16:creationId xmlns:a16="http://schemas.microsoft.com/office/drawing/2014/main" id="{AF5F2134-5095-4CA4-A7E9-2B0EF00063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1" y="5308891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6" name="文本框 78">
            <a:extLst>
              <a:ext uri="{FF2B5EF4-FFF2-40B4-BE49-F238E27FC236}">
                <a16:creationId xmlns:a16="http://schemas.microsoft.com/office/drawing/2014/main" id="{BCD254EE-77AC-4ABE-80D9-A775612FB2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0476" y="5327941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 dirty="0"/>
              <a:t>牛奶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16" grpId="0" bldLvl="0" autoUpdateAnimBg="0"/>
      <p:bldP spid="19" grpId="0" bldLvl="0" animBg="1" autoUpdateAnimBg="0"/>
      <p:bldP spid="20" grpId="0" bldLvl="0" autoUpdateAnimBg="0"/>
      <p:bldP spid="23" grpId="0" bldLvl="0" animBg="1" autoUpdateAnimBg="0"/>
      <p:bldP spid="24" grpId="0" bldLvl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6" name="圆角矩形 38">
            <a:extLst>
              <a:ext uri="{FF2B5EF4-FFF2-40B4-BE49-F238E27FC236}">
                <a16:creationId xmlns:a16="http://schemas.microsoft.com/office/drawing/2014/main" id="{E9BAF2C5-4CFD-4683-80AA-450488A243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6406" y="585788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7" name="文本框 85">
            <a:extLst>
              <a:ext uri="{FF2B5EF4-FFF2-40B4-BE49-F238E27FC236}">
                <a16:creationId xmlns:a16="http://schemas.microsoft.com/office/drawing/2014/main" id="{BB444DBC-AE7B-4B16-9742-B1C1D47325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881" y="606426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房间</a:t>
            </a:r>
            <a:endParaRPr lang="zh-CN" altLang="en-US"/>
          </a:p>
        </p:txBody>
      </p:sp>
      <p:sp>
        <p:nvSpPr>
          <p:cNvPr id="20" name="AutoShape 25">
            <a:extLst>
              <a:ext uri="{FF2B5EF4-FFF2-40B4-BE49-F238E27FC236}">
                <a16:creationId xmlns:a16="http://schemas.microsoft.com/office/drawing/2014/main" id="{B60E85E7-F3F3-486D-A3AB-8E1A1E807E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8518" y="288926"/>
            <a:ext cx="6765925" cy="297817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1" name="Text Box 17">
            <a:extLst>
              <a:ext uri="{FF2B5EF4-FFF2-40B4-BE49-F238E27FC236}">
                <a16:creationId xmlns:a16="http://schemas.microsoft.com/office/drawing/2014/main" id="{68CC0D7F-8133-44D3-9694-C1988CB0E5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1886" y="575629"/>
            <a:ext cx="6482557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桌子  椅子     房子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房间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间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（个）房间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漂亮的房间   房间很大    房间不大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solidFill>
                  <a:srgbClr val="00B05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中间</a:t>
            </a:r>
            <a:r>
              <a:rPr lang="en-US" altLang="zh-CN" sz="2400" b="1" dirty="0">
                <a:solidFill>
                  <a:srgbClr val="00B05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middle</a:t>
            </a:r>
            <a:endParaRPr lang="zh-CN" altLang="en-US" sz="2400" b="1" dirty="0">
              <a:solidFill>
                <a:srgbClr val="00B05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pic>
        <p:nvPicPr>
          <p:cNvPr id="23" name="Picture 19" descr="u=816993146,2519773030&amp;fm=21&amp;gp=0[1]">
            <a:extLst>
              <a:ext uri="{FF2B5EF4-FFF2-40B4-BE49-F238E27FC236}">
                <a16:creationId xmlns:a16="http://schemas.microsoft.com/office/drawing/2014/main" id="{8C601236-FF85-4F5D-9ED1-9D07AB6C7B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0918" y="585788"/>
            <a:ext cx="2278063" cy="169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圆角矩形 38">
            <a:extLst>
              <a:ext uri="{FF2B5EF4-FFF2-40B4-BE49-F238E27FC236}">
                <a16:creationId xmlns:a16="http://schemas.microsoft.com/office/drawing/2014/main" id="{BD6DFB14-D75D-4C7F-B9E4-CF030CA054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6406" y="3622994"/>
            <a:ext cx="1336675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5" name="文本框 88">
            <a:extLst>
              <a:ext uri="{FF2B5EF4-FFF2-40B4-BE49-F238E27FC236}">
                <a16:creationId xmlns:a16="http://schemas.microsoft.com/office/drawing/2014/main" id="{106A0BFB-61E8-4C23-BE76-0669450843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9131" y="3630931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丈夫</a:t>
            </a:r>
            <a:endParaRPr lang="zh-CN" altLang="en-US"/>
          </a:p>
        </p:txBody>
      </p:sp>
      <p:sp>
        <p:nvSpPr>
          <p:cNvPr id="27" name="AutoShape 25">
            <a:extLst>
              <a:ext uri="{FF2B5EF4-FFF2-40B4-BE49-F238E27FC236}">
                <a16:creationId xmlns:a16="http://schemas.microsoft.com/office/drawing/2014/main" id="{F3A3C883-4FB5-4BE7-BB77-C31B90DC65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2806" y="3378518"/>
            <a:ext cx="6661151" cy="348138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8" name="Text Box 19">
            <a:extLst>
              <a:ext uri="{FF2B5EF4-FFF2-40B4-BE49-F238E27FC236}">
                <a16:creationId xmlns:a16="http://schemas.microsoft.com/office/drawing/2014/main" id="{934F234E-10CF-43C2-B742-365F94BA81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4094" y="3545206"/>
            <a:ext cx="2054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妻子和丈夫</a:t>
            </a:r>
          </a:p>
        </p:txBody>
      </p:sp>
      <p:sp>
        <p:nvSpPr>
          <p:cNvPr id="29" name="Text Box 20">
            <a:extLst>
              <a:ext uri="{FF2B5EF4-FFF2-40B4-BE49-F238E27FC236}">
                <a16:creationId xmlns:a16="http://schemas.microsoft.com/office/drawing/2014/main" id="{3D778B62-D35D-4E5A-B428-6F83287CC3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1106" y="3529331"/>
            <a:ext cx="26955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丈夫在房间读报纸</a:t>
            </a:r>
          </a:p>
        </p:txBody>
      </p:sp>
      <p:pic>
        <p:nvPicPr>
          <p:cNvPr id="30" name="Picture 21" descr="u=3458635315,3707232752&amp;fm=21&amp;gp=0[1]">
            <a:extLst>
              <a:ext uri="{FF2B5EF4-FFF2-40B4-BE49-F238E27FC236}">
                <a16:creationId xmlns:a16="http://schemas.microsoft.com/office/drawing/2014/main" id="{B3A68CFC-7EE5-4671-BFC9-71BE5FF57E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74094" y="4145281"/>
            <a:ext cx="2063750" cy="168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22" descr="u=3297266879,595567278&amp;fm=21&amp;gp=0[1]">
            <a:extLst>
              <a:ext uri="{FF2B5EF4-FFF2-40B4-BE49-F238E27FC236}">
                <a16:creationId xmlns:a16="http://schemas.microsoft.com/office/drawing/2014/main" id="{4890E1A1-A3B8-411A-9BFD-A82CED4C8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72894" y="4207194"/>
            <a:ext cx="15240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Text Box 19">
            <a:extLst>
              <a:ext uri="{FF2B5EF4-FFF2-40B4-BE49-F238E27FC236}">
                <a16:creationId xmlns:a16="http://schemas.microsoft.com/office/drawing/2014/main" id="{1B00ECE3-770B-48F2-B4FB-8C30A1227C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7294" y="6136007"/>
            <a:ext cx="596074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：谁是你丈夫？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：读报纸的是我丈夫。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 autoUpdateAnimBg="0"/>
      <p:bldP spid="21" grpId="0" bldLvl="0" autoUpdateAnimBg="0"/>
      <p:bldP spid="27" grpId="0" bldLvl="0" animBg="1" autoUpdateAnimBg="0"/>
      <p:bldP spid="28" grpId="0" bldLvl="0" autoUpdateAnimBg="0"/>
      <p:bldP spid="29" grpId="0" bldLvl="0" autoUpdateAnimBg="0"/>
      <p:bldP spid="32" grpId="0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03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9" name="圆角矩形 38">
            <a:extLst>
              <a:ext uri="{FF2B5EF4-FFF2-40B4-BE49-F238E27FC236}">
                <a16:creationId xmlns:a16="http://schemas.microsoft.com/office/drawing/2014/main" id="{7160C109-E2D7-4AAF-9206-0B842B2DB4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163" y="1479234"/>
            <a:ext cx="1336675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0" name="文本框 88">
            <a:extLst>
              <a:ext uri="{FF2B5EF4-FFF2-40B4-BE49-F238E27FC236}">
                <a16:creationId xmlns:a16="http://schemas.microsoft.com/office/drawing/2014/main" id="{5921B289-7E18-4264-A7A7-BDC699EBCE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6888" y="1487171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旁边</a:t>
            </a:r>
            <a:endParaRPr lang="zh-CN" altLang="en-US" dirty="0"/>
          </a:p>
        </p:txBody>
      </p:sp>
      <p:sp>
        <p:nvSpPr>
          <p:cNvPr id="21" name="AutoShape 25">
            <a:extLst>
              <a:ext uri="{FF2B5EF4-FFF2-40B4-BE49-F238E27FC236}">
                <a16:creationId xmlns:a16="http://schemas.microsoft.com/office/drawing/2014/main" id="{D2B68216-EAE3-417A-A25A-0377A64741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2806" y="228918"/>
            <a:ext cx="6854031" cy="653764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2" name="Text Box 19">
            <a:extLst>
              <a:ext uri="{FF2B5EF4-FFF2-40B4-BE49-F238E27FC236}">
                <a16:creationId xmlns:a16="http://schemas.microsoft.com/office/drawing/2014/main" id="{2C06BD6D-5894-4A2C-B72F-EC2F938FCF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3304" y="730886"/>
            <a:ext cx="6633533" cy="710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旁边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：书在哪儿？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：书在电脑旁边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左边</a:t>
            </a:r>
            <a:r>
              <a:rPr lang="en-US" altLang="zh-CN" sz="2400" dirty="0" err="1"/>
              <a:t>zuǒ</a:t>
            </a:r>
            <a:r>
              <a:rPr lang="en-US" altLang="zh-CN" sz="2400" dirty="0"/>
              <a:t>   </a:t>
            </a:r>
            <a:r>
              <a:rPr lang="zh-CN" altLang="en-US" sz="2400" dirty="0"/>
              <a:t>右边</a:t>
            </a:r>
            <a:r>
              <a:rPr lang="en-US" altLang="zh-CN" sz="2400" dirty="0" err="1"/>
              <a:t>yòu</a:t>
            </a:r>
            <a:r>
              <a:rPr lang="en-US" altLang="zh-CN" sz="2400" dirty="0"/>
              <a:t>   </a:t>
            </a:r>
            <a:r>
              <a:rPr lang="zh-CN" altLang="en-US" sz="2400" dirty="0"/>
              <a:t>前边</a:t>
            </a:r>
            <a:r>
              <a:rPr lang="en-US" altLang="zh-CN" sz="2400" dirty="0" err="1"/>
              <a:t>qián</a:t>
            </a:r>
            <a:r>
              <a:rPr lang="en-US" altLang="zh-CN" sz="2400" dirty="0"/>
              <a:t>     </a:t>
            </a:r>
            <a:r>
              <a:rPr lang="zh-CN" altLang="en-US" sz="2400" dirty="0"/>
              <a:t>后边</a:t>
            </a:r>
            <a:r>
              <a:rPr lang="en-US" altLang="zh-CN" sz="2400" dirty="0" err="1"/>
              <a:t>hòu</a:t>
            </a:r>
            <a:r>
              <a:rPr lang="en-US" altLang="zh-CN" sz="2400" dirty="0"/>
              <a:t>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中间</a:t>
            </a:r>
            <a:endParaRPr lang="en-US" altLang="zh-CN" sz="2400" dirty="0"/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 </a:t>
            </a:r>
            <a:r>
              <a:rPr lang="en-US" altLang="zh-CN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left            right           front              back     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 </a:t>
            </a:r>
            <a:r>
              <a:rPr lang="en-US" altLang="zh-CN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middle</a:t>
            </a:r>
          </a:p>
          <a:p>
            <a:pPr>
              <a:buFontTx/>
              <a:buNone/>
            </a:pP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solidFill>
                  <a:srgbClr val="00B05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图书馆</a:t>
            </a:r>
            <a:r>
              <a:rPr lang="en-US" altLang="zh-CN" sz="2400" dirty="0" err="1"/>
              <a:t>túshūguǎn</a:t>
            </a:r>
            <a:r>
              <a:rPr lang="en-US" altLang="zh-CN" sz="2400" dirty="0"/>
              <a:t>                </a:t>
            </a:r>
            <a:r>
              <a:rPr lang="zh-CN" altLang="en-US" sz="2400" dirty="0">
                <a:solidFill>
                  <a:srgbClr val="00B050"/>
                </a:solidFill>
              </a:rPr>
              <a:t>体育馆</a:t>
            </a:r>
            <a:r>
              <a:rPr lang="en-US" altLang="zh-CN" sz="2400" dirty="0" err="1"/>
              <a:t>tǐ</a:t>
            </a:r>
            <a:r>
              <a:rPr lang="en-US" altLang="zh-CN" sz="2400" dirty="0"/>
              <a:t> </a:t>
            </a:r>
            <a:r>
              <a:rPr lang="en-US" altLang="zh-CN" sz="2400" dirty="0" err="1"/>
              <a:t>yùguǎn</a:t>
            </a:r>
            <a:endParaRPr lang="en-US" altLang="zh-CN" sz="2400" dirty="0"/>
          </a:p>
          <a:p>
            <a:pPr>
              <a:buFontTx/>
              <a:buNone/>
            </a:pPr>
            <a:r>
              <a:rPr lang="en-US" altLang="zh-CN" sz="2400" b="1" dirty="0">
                <a:solidFill>
                  <a:srgbClr val="00B05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    </a:t>
            </a:r>
            <a:r>
              <a:rPr lang="en-US" altLang="zh-CN" sz="2400" b="1" dirty="0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library                                     gymnasium</a:t>
            </a:r>
          </a:p>
          <a:p>
            <a:pPr>
              <a:buFontTx/>
              <a:buNone/>
            </a:pPr>
            <a:endParaRPr lang="en-US" altLang="zh-CN" sz="2400" b="1" dirty="0">
              <a:solidFill>
                <a:srgbClr val="00B05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solidFill>
                  <a:srgbClr val="00B05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教学楼</a:t>
            </a:r>
            <a:r>
              <a:rPr lang="en-US" altLang="zh-CN" sz="2400" dirty="0" err="1"/>
              <a:t>jiàoxué</a:t>
            </a:r>
            <a:r>
              <a:rPr lang="en-US" altLang="zh-CN" sz="2400" dirty="0"/>
              <a:t> </a:t>
            </a:r>
            <a:r>
              <a:rPr lang="en-US" altLang="zh-CN" sz="2400" dirty="0" err="1"/>
              <a:t>lóu</a:t>
            </a:r>
            <a:r>
              <a:rPr lang="zh-CN" altLang="en-US" sz="2400" b="1" dirty="0">
                <a:solidFill>
                  <a:srgbClr val="00B05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               食堂</a:t>
            </a:r>
            <a:r>
              <a:rPr lang="en-US" altLang="zh-CN" sz="2400" dirty="0" err="1"/>
              <a:t>shítáng</a:t>
            </a:r>
            <a:endParaRPr lang="en-US" altLang="zh-CN" sz="2400" b="1" dirty="0">
              <a:solidFill>
                <a:srgbClr val="00B05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solidFill>
                  <a:srgbClr val="00B05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  </a:t>
            </a:r>
            <a:r>
              <a:rPr lang="en-US" altLang="zh-CN" sz="2400" b="1" dirty="0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teaching building                       dinning hall</a:t>
            </a:r>
          </a:p>
          <a:p>
            <a:pPr>
              <a:buFontTx/>
              <a:buNone/>
            </a:pPr>
            <a:endParaRPr lang="en-US" altLang="zh-CN" sz="2400" b="1" dirty="0">
              <a:solidFill>
                <a:srgbClr val="00B05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solidFill>
                  <a:srgbClr val="00B05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医务室</a:t>
            </a:r>
            <a:r>
              <a:rPr lang="en-US" altLang="zh-CN" sz="2400" dirty="0" err="1"/>
              <a:t>yīwùshì</a:t>
            </a:r>
            <a:r>
              <a:rPr lang="zh-CN" altLang="en-US" sz="2400" b="1" dirty="0">
                <a:solidFill>
                  <a:srgbClr val="00B05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                     操场</a:t>
            </a:r>
            <a:r>
              <a:rPr lang="en-US" altLang="zh-CN" sz="2400" dirty="0" err="1"/>
              <a:t>cāochǎng</a:t>
            </a:r>
            <a:endParaRPr lang="en-US" altLang="zh-CN" sz="2400" b="1" dirty="0">
              <a:solidFill>
                <a:srgbClr val="00B05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  </a:t>
            </a:r>
            <a:r>
              <a:rPr lang="en-US" altLang="zh-CN" sz="2400" b="1" dirty="0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infirmary                                   sports </a:t>
            </a:r>
            <a:r>
              <a:rPr lang="en-US" altLang="zh-CN" sz="2400" b="1" dirty="0" err="1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groud</a:t>
            </a:r>
            <a:endParaRPr lang="en-US" altLang="zh-CN" sz="2400" b="1" dirty="0">
              <a:solidFill>
                <a:srgbClr val="7030A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zh-CN" altLang="en-US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ldLvl="0" animBg="1" autoUpdateAnimBg="0"/>
      <p:bldP spid="22" grpId="0" bldLvl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圆角矩形 38"/>
          <p:cNvSpPr>
            <a:spLocks noChangeArrowheads="1"/>
          </p:cNvSpPr>
          <p:nvPr/>
        </p:nvSpPr>
        <p:spPr bwMode="auto">
          <a:xfrm>
            <a:off x="456406" y="43370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9222" name="文本框 85"/>
          <p:cNvSpPr>
            <a:spLocks noChangeArrowheads="1"/>
          </p:cNvSpPr>
          <p:nvPr/>
        </p:nvSpPr>
        <p:spPr bwMode="auto">
          <a:xfrm>
            <a:off x="700881" y="45434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真</a:t>
            </a:r>
            <a:endParaRPr lang="zh-CN" altLang="en-US" dirty="0"/>
          </a:p>
        </p:txBody>
      </p:sp>
      <p:cxnSp>
        <p:nvCxnSpPr>
          <p:cNvPr id="922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3324" name="AutoShape 25"/>
          <p:cNvSpPr>
            <a:spLocks noChangeArrowheads="1"/>
          </p:cNvSpPr>
          <p:nvPr/>
        </p:nvSpPr>
        <p:spPr bwMode="auto">
          <a:xfrm>
            <a:off x="2118518" y="136844"/>
            <a:ext cx="6569076" cy="3094036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3329" name="Text Box 17"/>
          <p:cNvSpPr txBox="1">
            <a:spLocks noChangeArrowheads="1"/>
          </p:cNvSpPr>
          <p:nvPr/>
        </p:nvSpPr>
        <p:spPr bwMode="auto">
          <a:xfrm>
            <a:off x="2661443" y="305118"/>
            <a:ext cx="5588477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真漂亮   真大     真好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她的眼睛真漂亮！你的手真漂亮！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你的手机真漂亮！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你的房间真大！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你真好！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你的眼睛和手都真漂亮！</a:t>
            </a:r>
          </a:p>
        </p:txBody>
      </p:sp>
      <p:sp>
        <p:nvSpPr>
          <p:cNvPr id="20" name="圆角矩形 38">
            <a:extLst>
              <a:ext uri="{FF2B5EF4-FFF2-40B4-BE49-F238E27FC236}">
                <a16:creationId xmlns:a16="http://schemas.microsoft.com/office/drawing/2014/main" id="{AA250A25-9938-4AE1-990E-663CAC71DE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6406" y="3755709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1" name="文本框 85">
            <a:extLst>
              <a:ext uri="{FF2B5EF4-FFF2-40B4-BE49-F238E27FC236}">
                <a16:creationId xmlns:a16="http://schemas.microsoft.com/office/drawing/2014/main" id="{59B6FD14-267A-4903-B2AF-7826123B74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881" y="377634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粉色</a:t>
            </a:r>
            <a:endParaRPr lang="zh-CN" altLang="en-US" dirty="0"/>
          </a:p>
        </p:txBody>
      </p:sp>
      <p:sp>
        <p:nvSpPr>
          <p:cNvPr id="22" name="AutoShape 25">
            <a:extLst>
              <a:ext uri="{FF2B5EF4-FFF2-40B4-BE49-F238E27FC236}">
                <a16:creationId xmlns:a16="http://schemas.microsoft.com/office/drawing/2014/main" id="{6DA0D7A0-78AA-4314-9C74-DE08370D14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7411" y="3674430"/>
            <a:ext cx="6905626" cy="3046726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3" name="Text Box 17">
            <a:extLst>
              <a:ext uri="{FF2B5EF4-FFF2-40B4-BE49-F238E27FC236}">
                <a16:creationId xmlns:a16="http://schemas.microsoft.com/office/drawing/2014/main" id="{4D68D1EC-9478-4063-A964-627B78FE8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8883" y="3946518"/>
            <a:ext cx="5588477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红色  蓝色   紫色   白色   黑色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粉色的手机   红色的手机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：你的手机是哪个？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：粉色的。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4" grpId="0" bldLvl="0" animBg="1" autoUpdateAnimBg="0"/>
      <p:bldP spid="13329" grpId="0" bldLvl="0" autoUpdateAnimBg="0"/>
      <p:bldP spid="22" grpId="0" bldLvl="0" animBg="1" autoUpdateAnimBg="0"/>
      <p:bldP spid="23" grpId="0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圆角矩形 38"/>
          <p:cNvSpPr>
            <a:spLocks noChangeArrowheads="1"/>
          </p:cNvSpPr>
          <p:nvPr/>
        </p:nvSpPr>
        <p:spPr bwMode="auto">
          <a:xfrm>
            <a:off x="358775" y="466408"/>
            <a:ext cx="1336675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0247" name="文本框 88"/>
          <p:cNvSpPr>
            <a:spLocks noChangeArrowheads="1"/>
          </p:cNvSpPr>
          <p:nvPr/>
        </p:nvSpPr>
        <p:spPr bwMode="auto">
          <a:xfrm>
            <a:off x="571500" y="474345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颜色</a:t>
            </a:r>
            <a:endParaRPr lang="zh-CN" altLang="en-US" dirty="0"/>
          </a:p>
        </p:txBody>
      </p:sp>
      <p:cxnSp>
        <p:nvCxnSpPr>
          <p:cNvPr id="10251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372" name="AutoShape 25"/>
          <p:cNvSpPr>
            <a:spLocks noChangeArrowheads="1"/>
          </p:cNvSpPr>
          <p:nvPr/>
        </p:nvSpPr>
        <p:spPr bwMode="auto">
          <a:xfrm>
            <a:off x="2035175" y="221933"/>
            <a:ext cx="6240463" cy="26590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5379" name="Text Box 19"/>
          <p:cNvSpPr txBox="1">
            <a:spLocks noChangeArrowheads="1"/>
          </p:cNvSpPr>
          <p:nvPr/>
        </p:nvSpPr>
        <p:spPr bwMode="auto">
          <a:xfrm>
            <a:off x="2176463" y="388620"/>
            <a:ext cx="5585777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：你的手机什么颜色？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：我的手机是粉色的。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粉色。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2" grpId="0" bldLvl="0" animBg="1" autoUpdateAnimBg="0"/>
      <p:bldP spid="15379" grpId="0" bldLvl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E3BB18B-9CEF-4C8C-8B75-9C64D493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76960" y="5839233"/>
            <a:ext cx="1478281" cy="476250"/>
          </a:xfrm>
        </p:spPr>
        <p:txBody>
          <a:bodyPr/>
          <a:lstStyle/>
          <a:p>
            <a:pPr>
              <a:defRPr/>
            </a:pPr>
            <a:r>
              <a:rPr lang="zh-CN" altLang="en-US" sz="2800" dirty="0">
                <a:solidFill>
                  <a:srgbClr val="00B050"/>
                </a:solidFill>
              </a:rPr>
              <a:t>真</a:t>
            </a:r>
            <a:r>
              <a:rPr lang="en-US" altLang="zh-CN" sz="2800" dirty="0" err="1">
                <a:solidFill>
                  <a:srgbClr val="00B050"/>
                </a:solidFill>
              </a:rPr>
              <a:t>zhēn</a:t>
            </a:r>
            <a:endParaRPr lang="en-US" altLang="zh-CN" sz="2800" dirty="0">
              <a:solidFill>
                <a:srgbClr val="00B05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DEFC9F98-C773-4A8D-BE0A-390FA3D6E377}"/>
              </a:ext>
            </a:extLst>
          </p:cNvPr>
          <p:cNvSpPr txBox="1"/>
          <p:nvPr/>
        </p:nvSpPr>
        <p:spPr>
          <a:xfrm>
            <a:off x="345440" y="499923"/>
            <a:ext cx="2346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手表</a:t>
            </a:r>
            <a:r>
              <a:rPr lang="en-US" altLang="zh-CN" sz="2800" dirty="0" err="1">
                <a:solidFill>
                  <a:srgbClr val="00B050"/>
                </a:solidFill>
              </a:rPr>
              <a:t>shǒubiǎo</a:t>
            </a:r>
            <a:endParaRPr lang="en-US" altLang="zh-CN" sz="28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0882087B-9459-4D66-ABED-28EAA5FF5D8B}"/>
              </a:ext>
            </a:extLst>
          </p:cNvPr>
          <p:cNvSpPr txBox="1"/>
          <p:nvPr/>
        </p:nvSpPr>
        <p:spPr>
          <a:xfrm>
            <a:off x="3718560" y="1049030"/>
            <a:ext cx="1351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千</a:t>
            </a:r>
            <a:r>
              <a:rPr lang="en-US" altLang="zh-CN" sz="2800" dirty="0" err="1">
                <a:solidFill>
                  <a:srgbClr val="00B050"/>
                </a:solidFill>
              </a:rPr>
              <a:t>qiān</a:t>
            </a:r>
            <a:endParaRPr lang="zh-CN" altLang="en-US" sz="28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1C881B4-BA12-4FB8-B0D3-5C507B4BEC43}"/>
              </a:ext>
            </a:extLst>
          </p:cNvPr>
          <p:cNvSpPr txBox="1"/>
          <p:nvPr/>
        </p:nvSpPr>
        <p:spPr>
          <a:xfrm>
            <a:off x="523241" y="2973804"/>
            <a:ext cx="203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报纸</a:t>
            </a:r>
            <a:r>
              <a:rPr lang="en-US" altLang="zh-CN" sz="2800" dirty="0" err="1">
                <a:solidFill>
                  <a:srgbClr val="00B050"/>
                </a:solidFill>
              </a:rPr>
              <a:t>bàozhǐ</a:t>
            </a:r>
            <a:endParaRPr lang="zh-CN" altLang="en-US" sz="28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F4CA7BC-4F6C-4A39-B980-1FE5B62AAE12}"/>
              </a:ext>
            </a:extLst>
          </p:cNvPr>
          <p:cNvSpPr txBox="1"/>
          <p:nvPr/>
        </p:nvSpPr>
        <p:spPr>
          <a:xfrm>
            <a:off x="5709920" y="1574800"/>
            <a:ext cx="1351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送</a:t>
            </a:r>
            <a:r>
              <a:rPr lang="en-US" altLang="zh-CN" sz="2800" dirty="0" err="1">
                <a:solidFill>
                  <a:srgbClr val="00B050"/>
                </a:solidFill>
              </a:rPr>
              <a:t>sòng</a:t>
            </a:r>
            <a:endParaRPr lang="zh-CN" altLang="en-US" sz="28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A35390EA-F3B9-436C-9A74-89CACCE2232D}"/>
              </a:ext>
            </a:extLst>
          </p:cNvPr>
          <p:cNvSpPr txBox="1"/>
          <p:nvPr/>
        </p:nvSpPr>
        <p:spPr>
          <a:xfrm>
            <a:off x="3616960" y="2445519"/>
            <a:ext cx="1706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一下</a:t>
            </a:r>
            <a:r>
              <a:rPr lang="en-US" altLang="zh-CN" sz="2800" dirty="0" err="1">
                <a:solidFill>
                  <a:srgbClr val="00B050"/>
                </a:solidFill>
              </a:rPr>
              <a:t>yíxià</a:t>
            </a:r>
            <a:endParaRPr lang="zh-CN" altLang="en-US" sz="28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1E3B5C6F-B0B7-46D4-82E5-34FFC803E88B}"/>
              </a:ext>
            </a:extLst>
          </p:cNvPr>
          <p:cNvSpPr txBox="1"/>
          <p:nvPr/>
        </p:nvSpPr>
        <p:spPr>
          <a:xfrm>
            <a:off x="1412240" y="4126519"/>
            <a:ext cx="1981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牛奶</a:t>
            </a:r>
            <a:r>
              <a:rPr lang="en-US" altLang="zh-CN" sz="2800" dirty="0" err="1">
                <a:solidFill>
                  <a:srgbClr val="00B050"/>
                </a:solidFill>
              </a:rPr>
              <a:t>niúnǎi</a:t>
            </a:r>
            <a:endParaRPr lang="en-US" altLang="zh-CN" sz="28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98D55103-C045-45DF-BA40-6943440EF755}"/>
              </a:ext>
            </a:extLst>
          </p:cNvPr>
          <p:cNvSpPr txBox="1"/>
          <p:nvPr/>
        </p:nvSpPr>
        <p:spPr>
          <a:xfrm>
            <a:off x="5491480" y="3364087"/>
            <a:ext cx="21945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房间</a:t>
            </a:r>
            <a:r>
              <a:rPr lang="en-US" altLang="zh-CN" sz="2800" dirty="0" err="1">
                <a:solidFill>
                  <a:srgbClr val="00B050"/>
                </a:solidFill>
              </a:rPr>
              <a:t>fángjiān</a:t>
            </a:r>
            <a:endParaRPr lang="zh-CN" altLang="en-US" sz="28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76A4A86E-CC61-423C-B5D1-6027DAB4DD47}"/>
              </a:ext>
            </a:extLst>
          </p:cNvPr>
          <p:cNvSpPr txBox="1"/>
          <p:nvPr/>
        </p:nvSpPr>
        <p:spPr>
          <a:xfrm>
            <a:off x="6136640" y="284480"/>
            <a:ext cx="2661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丈夫</a:t>
            </a:r>
            <a:r>
              <a:rPr lang="en-US" altLang="zh-CN" sz="2800" dirty="0" err="1">
                <a:solidFill>
                  <a:srgbClr val="00B050"/>
                </a:solidFill>
              </a:rPr>
              <a:t>zhàngfu</a:t>
            </a:r>
            <a:endParaRPr lang="zh-CN" altLang="en-US" sz="28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39286FB5-BE81-4385-A15C-6A154E57E36F}"/>
              </a:ext>
            </a:extLst>
          </p:cNvPr>
          <p:cNvSpPr txBox="1"/>
          <p:nvPr/>
        </p:nvSpPr>
        <p:spPr>
          <a:xfrm>
            <a:off x="6217920" y="4590408"/>
            <a:ext cx="2641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旁边</a:t>
            </a:r>
            <a:r>
              <a:rPr lang="en-US" altLang="zh-CN" sz="2800" dirty="0" err="1">
                <a:solidFill>
                  <a:srgbClr val="00B050"/>
                </a:solidFill>
              </a:rPr>
              <a:t>pángbiān</a:t>
            </a:r>
            <a:endParaRPr lang="zh-CN" altLang="en-US" sz="28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0D371179-1FCD-4740-AD0B-B01E6723EEF6}"/>
              </a:ext>
            </a:extLst>
          </p:cNvPr>
          <p:cNvSpPr txBox="1"/>
          <p:nvPr/>
        </p:nvSpPr>
        <p:spPr>
          <a:xfrm>
            <a:off x="7284719" y="2127607"/>
            <a:ext cx="18592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粉色</a:t>
            </a:r>
            <a:r>
              <a:rPr lang="en-US" altLang="zh-CN" sz="2800" dirty="0" err="1">
                <a:solidFill>
                  <a:srgbClr val="00B050"/>
                </a:solidFill>
              </a:rPr>
              <a:t>fěnsè</a:t>
            </a:r>
            <a:endParaRPr lang="zh-CN" altLang="en-US" sz="28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366C3035-9AE9-4366-9A01-B0E24044395A}"/>
              </a:ext>
            </a:extLst>
          </p:cNvPr>
          <p:cNvSpPr txBox="1"/>
          <p:nvPr/>
        </p:nvSpPr>
        <p:spPr>
          <a:xfrm>
            <a:off x="1097280" y="1695361"/>
            <a:ext cx="213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颜色</a:t>
            </a:r>
            <a:r>
              <a:rPr lang="en-US" altLang="zh-CN" sz="2800" dirty="0" err="1">
                <a:solidFill>
                  <a:srgbClr val="00B050"/>
                </a:solidFill>
              </a:rPr>
              <a:t>yánsè</a:t>
            </a:r>
            <a:endParaRPr lang="zh-CN" altLang="en-US" sz="28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8DD36EB5-B075-46A4-A579-AB3E67820AEE}"/>
              </a:ext>
            </a:extLst>
          </p:cNvPr>
          <p:cNvSpPr txBox="1"/>
          <p:nvPr/>
        </p:nvSpPr>
        <p:spPr>
          <a:xfrm>
            <a:off x="3210560" y="5017624"/>
            <a:ext cx="2275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左边</a:t>
            </a:r>
            <a:r>
              <a:rPr lang="en-US" altLang="zh-CN" sz="2800" dirty="0" err="1">
                <a:solidFill>
                  <a:srgbClr val="00B050"/>
                </a:solidFill>
              </a:rPr>
              <a:t>zuǒbian</a:t>
            </a:r>
            <a:endParaRPr lang="zh-CN" altLang="en-US" sz="2800" dirty="0">
              <a:solidFill>
                <a:srgbClr val="00B050"/>
              </a:solidFill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341768A3-A823-4963-8F0F-D78CB9A5A255}"/>
              </a:ext>
            </a:extLst>
          </p:cNvPr>
          <p:cNvSpPr txBox="1"/>
          <p:nvPr/>
        </p:nvSpPr>
        <p:spPr>
          <a:xfrm>
            <a:off x="6685280" y="6053873"/>
            <a:ext cx="2275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红色</a:t>
            </a:r>
            <a:r>
              <a:rPr lang="en-US" altLang="zh-CN" sz="2800" dirty="0" err="1">
                <a:solidFill>
                  <a:srgbClr val="00B050"/>
                </a:solidFill>
              </a:rPr>
              <a:t>hóngsè</a:t>
            </a:r>
            <a:endParaRPr lang="zh-CN" altLang="en-US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323885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EE19644-3453-43F4-8B79-565DF8EA6C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7360" y="5737225"/>
            <a:ext cx="2133600" cy="476250"/>
          </a:xfrm>
        </p:spPr>
        <p:txBody>
          <a:bodyPr/>
          <a:lstStyle/>
          <a:p>
            <a:pPr>
              <a:defRPr/>
            </a:pPr>
            <a:r>
              <a:rPr lang="en-US" altLang="zh-CN" sz="3200" dirty="0">
                <a:solidFill>
                  <a:srgbClr val="00B050"/>
                </a:solidFill>
              </a:rPr>
              <a:t>thousand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79D6687A-A106-48D9-8116-1AC765BE8071}"/>
              </a:ext>
            </a:extLst>
          </p:cNvPr>
          <p:cNvSpPr txBox="1"/>
          <p:nvPr/>
        </p:nvSpPr>
        <p:spPr>
          <a:xfrm>
            <a:off x="609600" y="497840"/>
            <a:ext cx="2275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watch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2E6C875-A165-4C00-9035-0E73A86EDB03}"/>
              </a:ext>
            </a:extLst>
          </p:cNvPr>
          <p:cNvSpPr txBox="1"/>
          <p:nvPr/>
        </p:nvSpPr>
        <p:spPr>
          <a:xfrm>
            <a:off x="2306320" y="1625600"/>
            <a:ext cx="2519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newspaper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5ECEDC39-637E-4999-8BB2-66FE36977308}"/>
              </a:ext>
            </a:extLst>
          </p:cNvPr>
          <p:cNvSpPr txBox="1"/>
          <p:nvPr/>
        </p:nvSpPr>
        <p:spPr>
          <a:xfrm>
            <a:off x="7051040" y="426720"/>
            <a:ext cx="1727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send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376C5E4-85A5-4B26-9008-87C809F226AD}"/>
              </a:ext>
            </a:extLst>
          </p:cNvPr>
          <p:cNvSpPr txBox="1"/>
          <p:nvPr/>
        </p:nvSpPr>
        <p:spPr>
          <a:xfrm>
            <a:off x="609600" y="2854960"/>
            <a:ext cx="1849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room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2463D84C-D289-4E93-BE10-25A2687CEA75}"/>
              </a:ext>
            </a:extLst>
          </p:cNvPr>
          <p:cNvSpPr txBox="1"/>
          <p:nvPr/>
        </p:nvSpPr>
        <p:spPr>
          <a:xfrm>
            <a:off x="6675120" y="2299732"/>
            <a:ext cx="1991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husband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A3C19077-DBFF-4B45-BB69-E273B8CB9D2B}"/>
              </a:ext>
            </a:extLst>
          </p:cNvPr>
          <p:cNvSpPr txBox="1"/>
          <p:nvPr/>
        </p:nvSpPr>
        <p:spPr>
          <a:xfrm>
            <a:off x="3901440" y="2735292"/>
            <a:ext cx="1564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beside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326BA861-DCEA-4874-93AB-C62E7D913086}"/>
              </a:ext>
            </a:extLst>
          </p:cNvPr>
          <p:cNvSpPr txBox="1"/>
          <p:nvPr/>
        </p:nvSpPr>
        <p:spPr>
          <a:xfrm>
            <a:off x="6675120" y="4669095"/>
            <a:ext cx="2743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err="1">
                <a:solidFill>
                  <a:srgbClr val="00B050"/>
                </a:solidFill>
              </a:rPr>
              <a:t>really,indeed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8C73FB72-35AB-4BA3-AB28-D3FC2C3A5DD1}"/>
              </a:ext>
            </a:extLst>
          </p:cNvPr>
          <p:cNvSpPr txBox="1"/>
          <p:nvPr/>
        </p:nvSpPr>
        <p:spPr>
          <a:xfrm>
            <a:off x="3332480" y="6138892"/>
            <a:ext cx="2133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pink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D632744-D80E-4848-B479-1B1A632058CA}"/>
              </a:ext>
            </a:extLst>
          </p:cNvPr>
          <p:cNvSpPr txBox="1"/>
          <p:nvPr/>
        </p:nvSpPr>
        <p:spPr>
          <a:xfrm>
            <a:off x="6888480" y="5709920"/>
            <a:ext cx="1259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color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5A27EDBB-0E77-4DA5-BB82-CBBD3798152A}"/>
              </a:ext>
            </a:extLst>
          </p:cNvPr>
          <p:cNvSpPr txBox="1"/>
          <p:nvPr/>
        </p:nvSpPr>
        <p:spPr>
          <a:xfrm>
            <a:off x="132080" y="4062851"/>
            <a:ext cx="2418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left side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C1FA26C2-6573-4527-A6C4-40303CB0E743}"/>
              </a:ext>
            </a:extLst>
          </p:cNvPr>
          <p:cNvSpPr txBox="1"/>
          <p:nvPr/>
        </p:nvSpPr>
        <p:spPr>
          <a:xfrm>
            <a:off x="4409440" y="426720"/>
            <a:ext cx="1056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red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62FE4F6C-EE5C-4383-8561-3E94FC6A1FF4}"/>
              </a:ext>
            </a:extLst>
          </p:cNvPr>
          <p:cNvSpPr txBox="1"/>
          <p:nvPr/>
        </p:nvSpPr>
        <p:spPr>
          <a:xfrm>
            <a:off x="5171440" y="1371600"/>
            <a:ext cx="1534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milk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AA0F5330-6BA9-45C6-B104-E6E2C11B2A2D}"/>
              </a:ext>
            </a:extLst>
          </p:cNvPr>
          <p:cNvSpPr txBox="1"/>
          <p:nvPr/>
        </p:nvSpPr>
        <p:spPr>
          <a:xfrm>
            <a:off x="2885440" y="3891914"/>
            <a:ext cx="31902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indicating an act or an attempt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89268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75CA864B-2B48-4098-830E-DD6D77393F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4562"/>
            <a:ext cx="9144000" cy="6188875"/>
          </a:xfrm>
          <a:prstGeom prst="rect">
            <a:avLst/>
          </a:prstGeom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FB94AC3C-9EF8-45ED-8EB0-42C55B170540}"/>
              </a:ext>
            </a:extLst>
          </p:cNvPr>
          <p:cNvSpPr txBox="1"/>
          <p:nvPr/>
        </p:nvSpPr>
        <p:spPr>
          <a:xfrm>
            <a:off x="1833880" y="491333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AE7C59F0-B668-4E84-81F6-60B63FD7AA83}"/>
              </a:ext>
            </a:extLst>
          </p:cNvPr>
          <p:cNvSpPr txBox="1"/>
          <p:nvPr/>
        </p:nvSpPr>
        <p:spPr>
          <a:xfrm>
            <a:off x="1940243" y="553222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58F8A95F-76E4-4547-AA53-3A02D9929294}"/>
              </a:ext>
            </a:extLst>
          </p:cNvPr>
          <p:cNvSpPr txBox="1"/>
          <p:nvPr/>
        </p:nvSpPr>
        <p:spPr>
          <a:xfrm>
            <a:off x="5122863" y="567979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BC876E72-6E58-488A-B612-144C588D163D}"/>
              </a:ext>
            </a:extLst>
          </p:cNvPr>
          <p:cNvSpPr txBox="1"/>
          <p:nvPr/>
        </p:nvSpPr>
        <p:spPr>
          <a:xfrm>
            <a:off x="7752080" y="4838496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28AF1D35-0237-47D4-A8B7-518825358E36}"/>
              </a:ext>
            </a:extLst>
          </p:cNvPr>
          <p:cNvSpPr txBox="1"/>
          <p:nvPr/>
        </p:nvSpPr>
        <p:spPr>
          <a:xfrm>
            <a:off x="5181600" y="477678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8EBF70A2-6C16-4BEB-9FA8-B2D4CFDACCA2}"/>
              </a:ext>
            </a:extLst>
          </p:cNvPr>
          <p:cNvSpPr txBox="1"/>
          <p:nvPr/>
        </p:nvSpPr>
        <p:spPr>
          <a:xfrm>
            <a:off x="7752080" y="567979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微信图片_20181113142342"/>
          <p:cNvPicPr>
            <a:picLocks noChangeAspect="1"/>
          </p:cNvPicPr>
          <p:nvPr/>
        </p:nvPicPr>
        <p:blipFill>
          <a:blip r:embed="rId2"/>
          <a:srcRect l="4109" t="2903" r="13599" b="3902"/>
          <a:stretch>
            <a:fillRect/>
          </a:stretch>
        </p:blipFill>
        <p:spPr>
          <a:xfrm rot="16200000">
            <a:off x="827723" y="1203962"/>
            <a:ext cx="4700111" cy="629459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6397625" y="309085"/>
            <a:ext cx="2746375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rgbClr val="FF0000"/>
                </a:solidFill>
              </a:rPr>
              <a:t>T</a:t>
            </a:r>
            <a:r>
              <a:rPr lang="zh-CN" altLang="en-US" sz="2000" b="1" dirty="0">
                <a:solidFill>
                  <a:srgbClr val="FF0000"/>
                </a:solidFill>
              </a:rPr>
              <a:t>úshū ɡuǎn zài  nǎr </a:t>
            </a:r>
          </a:p>
          <a:p>
            <a:r>
              <a:rPr lang="zh-CN" altLang="en-US" sz="2000" b="1" dirty="0"/>
              <a:t>图书 馆 在 哪儿？</a:t>
            </a:r>
          </a:p>
          <a:p>
            <a:endParaRPr lang="zh-CN" altLang="en-US" sz="2000" b="1" dirty="0"/>
          </a:p>
          <a:p>
            <a:r>
              <a:rPr lang="en-US" altLang="zh-CN" sz="2000" b="1" dirty="0">
                <a:solidFill>
                  <a:srgbClr val="FF0000"/>
                </a:solidFill>
              </a:rPr>
              <a:t>C</a:t>
            </a:r>
            <a:r>
              <a:rPr lang="zh-CN" altLang="en-US" sz="2000" b="1" dirty="0">
                <a:solidFill>
                  <a:srgbClr val="FF0000"/>
                </a:solidFill>
              </a:rPr>
              <a:t>āochǎnɡ zài nǎr</a:t>
            </a:r>
          </a:p>
          <a:p>
            <a:r>
              <a:rPr lang="zh-CN" altLang="en-US" sz="2000" b="1" dirty="0"/>
              <a:t>操     场       在 哪儿？</a:t>
            </a:r>
          </a:p>
          <a:p>
            <a:endParaRPr lang="zh-CN" altLang="en-US" sz="2000" b="1" dirty="0"/>
          </a:p>
          <a:p>
            <a:r>
              <a:rPr lang="en-US" altLang="zh-CN" sz="2000" b="1" dirty="0"/>
              <a:t> </a:t>
            </a:r>
            <a:r>
              <a:rPr lang="en-US" altLang="zh-CN" sz="2000" b="1" dirty="0">
                <a:solidFill>
                  <a:srgbClr val="FF0000"/>
                </a:solidFill>
              </a:rPr>
              <a:t>Y</a:t>
            </a:r>
            <a:r>
              <a:rPr lang="zh-CN" altLang="en-US" sz="2000" b="1" dirty="0">
                <a:solidFill>
                  <a:srgbClr val="FF0000"/>
                </a:solidFill>
              </a:rPr>
              <a:t>īwù   shì zài nǎr</a:t>
            </a:r>
          </a:p>
          <a:p>
            <a:r>
              <a:rPr lang="zh-CN" altLang="en-US" sz="2000" b="1" dirty="0"/>
              <a:t>医务    室    在  哪儿？</a:t>
            </a:r>
            <a:endParaRPr lang="en-US" altLang="zh-CN" sz="2000" b="1" dirty="0"/>
          </a:p>
          <a:p>
            <a:endParaRPr lang="en-US" altLang="zh-CN" sz="2000" b="1" dirty="0"/>
          </a:p>
          <a:p>
            <a:r>
              <a:rPr lang="en-US" altLang="zh-CN" sz="2000" b="1" dirty="0" err="1">
                <a:solidFill>
                  <a:srgbClr val="FF0000"/>
                </a:solidFill>
              </a:rPr>
              <a:t>shítáng</a:t>
            </a:r>
            <a:r>
              <a:rPr lang="en-US" altLang="zh-CN" sz="2000" b="1" dirty="0">
                <a:solidFill>
                  <a:srgbClr val="FF0000"/>
                </a:solidFill>
              </a:rPr>
              <a:t> </a:t>
            </a:r>
            <a:r>
              <a:rPr lang="zh-CN" altLang="en-US" sz="2000" b="1" dirty="0">
                <a:solidFill>
                  <a:srgbClr val="FF0000"/>
                </a:solidFill>
              </a:rPr>
              <a:t>zài nǎr</a:t>
            </a:r>
            <a:endParaRPr lang="en-US" altLang="zh-CN" sz="2000" b="1" dirty="0">
              <a:solidFill>
                <a:srgbClr val="FF0000"/>
              </a:solidFill>
            </a:endParaRPr>
          </a:p>
          <a:p>
            <a:r>
              <a:rPr lang="zh-CN" altLang="en-US" sz="2000" b="1" dirty="0"/>
              <a:t> 食  堂   在  哪儿？</a:t>
            </a:r>
            <a:endParaRPr lang="en-US" altLang="zh-CN" sz="2000" b="1" dirty="0"/>
          </a:p>
          <a:p>
            <a:endParaRPr lang="en-US" altLang="zh-CN" sz="2000" b="1" dirty="0"/>
          </a:p>
          <a:p>
            <a:r>
              <a:rPr lang="en-US" altLang="zh-CN" sz="2000" b="1" dirty="0" err="1">
                <a:solidFill>
                  <a:srgbClr val="FF0000"/>
                </a:solidFill>
              </a:rPr>
              <a:t>tú</a:t>
            </a:r>
            <a:r>
              <a:rPr lang="en-US" altLang="zh-CN" sz="2000" b="1" dirty="0">
                <a:solidFill>
                  <a:srgbClr val="FF0000"/>
                </a:solidFill>
              </a:rPr>
              <a:t> </a:t>
            </a:r>
            <a:r>
              <a:rPr lang="en-US" altLang="zh-CN" sz="2000" b="1" dirty="0" err="1">
                <a:solidFill>
                  <a:srgbClr val="FF0000"/>
                </a:solidFill>
              </a:rPr>
              <a:t>shū</a:t>
            </a:r>
            <a:r>
              <a:rPr lang="en-US" altLang="zh-CN" sz="2000" b="1" dirty="0">
                <a:solidFill>
                  <a:srgbClr val="FF0000"/>
                </a:solidFill>
              </a:rPr>
              <a:t> </a:t>
            </a:r>
            <a:r>
              <a:rPr lang="en-US" altLang="zh-CN" sz="2000" b="1" dirty="0" err="1">
                <a:solidFill>
                  <a:srgbClr val="FF0000"/>
                </a:solidFill>
              </a:rPr>
              <a:t>guǎn</a:t>
            </a:r>
            <a:r>
              <a:rPr lang="en-US" altLang="zh-CN" sz="2000" b="1" dirty="0">
                <a:solidFill>
                  <a:srgbClr val="FF0000"/>
                </a:solidFill>
              </a:rPr>
              <a:t> </a:t>
            </a:r>
            <a:r>
              <a:rPr lang="zh-CN" altLang="en-US" sz="2000" b="1" dirty="0">
                <a:solidFill>
                  <a:srgbClr val="FF0000"/>
                </a:solidFill>
              </a:rPr>
              <a:t>zài nǎr</a:t>
            </a:r>
            <a:endParaRPr lang="en-US" altLang="zh-CN" sz="2000" b="1" dirty="0">
              <a:solidFill>
                <a:srgbClr val="FF0000"/>
              </a:solidFill>
            </a:endParaRPr>
          </a:p>
          <a:p>
            <a:endParaRPr lang="en-US" altLang="zh-CN" sz="2000" dirty="0">
              <a:solidFill>
                <a:srgbClr val="111111"/>
              </a:solidFill>
              <a:latin typeface="py"/>
            </a:endParaRPr>
          </a:p>
          <a:p>
            <a:r>
              <a:rPr lang="zh-CN" altLang="en-US" sz="2000" b="1" dirty="0">
                <a:solidFill>
                  <a:srgbClr val="111111"/>
                </a:solidFill>
                <a:latin typeface="py"/>
              </a:rPr>
              <a:t>图 书      馆     在 哪儿？</a:t>
            </a:r>
            <a:endParaRPr lang="en-US" altLang="zh-CN" sz="2000" b="1" dirty="0">
              <a:solidFill>
                <a:srgbClr val="111111"/>
              </a:solidFill>
              <a:latin typeface="py"/>
            </a:endParaRPr>
          </a:p>
          <a:p>
            <a:endParaRPr lang="en-US" altLang="zh-CN" sz="2000" b="1" dirty="0">
              <a:solidFill>
                <a:srgbClr val="111111"/>
              </a:solidFill>
              <a:latin typeface="py"/>
            </a:endParaRPr>
          </a:p>
          <a:p>
            <a:r>
              <a:rPr lang="en-US" altLang="zh-CN" sz="2000" b="1" dirty="0" err="1">
                <a:solidFill>
                  <a:srgbClr val="FF0000"/>
                </a:solidFill>
              </a:rPr>
              <a:t>jiàoxuélóu</a:t>
            </a:r>
            <a:r>
              <a:rPr lang="en-US" altLang="zh-CN" sz="2000" b="1" dirty="0">
                <a:solidFill>
                  <a:srgbClr val="FF0000"/>
                </a:solidFill>
              </a:rPr>
              <a:t> </a:t>
            </a:r>
            <a:r>
              <a:rPr lang="zh-CN" altLang="en-US" sz="2000" b="1" dirty="0">
                <a:solidFill>
                  <a:srgbClr val="FF0000"/>
                </a:solidFill>
              </a:rPr>
              <a:t>zài nǎr</a:t>
            </a:r>
            <a:endParaRPr lang="en-US" altLang="zh-CN" sz="2000" b="1" dirty="0">
              <a:solidFill>
                <a:srgbClr val="FF0000"/>
              </a:solidFill>
            </a:endParaRPr>
          </a:p>
          <a:p>
            <a:endParaRPr lang="en-US" altLang="zh-CN" sz="2000" b="1" i="0" dirty="0">
              <a:solidFill>
                <a:srgbClr val="111111"/>
              </a:solidFill>
              <a:effectLst/>
              <a:latin typeface="py"/>
            </a:endParaRPr>
          </a:p>
          <a:p>
            <a:r>
              <a:rPr lang="zh-CN" altLang="en-US" sz="2000" b="1" dirty="0">
                <a:solidFill>
                  <a:srgbClr val="111111"/>
                </a:solidFill>
                <a:latin typeface="py"/>
              </a:rPr>
              <a:t>教    学 楼      在哪儿？</a:t>
            </a:r>
            <a:endParaRPr lang="en-US" altLang="zh-CN" sz="2000" b="1" dirty="0"/>
          </a:p>
          <a:p>
            <a:endParaRPr lang="en-US" altLang="zh-CN" sz="2000" b="1" dirty="0"/>
          </a:p>
          <a:p>
            <a:endParaRPr lang="zh-CN" altLang="en-US" sz="2000" b="1" dirty="0"/>
          </a:p>
          <a:p>
            <a:endParaRPr lang="zh-CN" altLang="en-US" sz="2000" b="1" dirty="0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0835387A-634C-4265-B554-82872B26BF4F}"/>
              </a:ext>
            </a:extLst>
          </p:cNvPr>
          <p:cNvSpPr txBox="1"/>
          <p:nvPr/>
        </p:nvSpPr>
        <p:spPr>
          <a:xfrm>
            <a:off x="253285" y="309085"/>
            <a:ext cx="57880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B050"/>
                </a:solidFill>
              </a:rPr>
              <a:t>something+</a:t>
            </a:r>
            <a:r>
              <a:rPr lang="zh-CN" altLang="en-US" sz="2800" dirty="0">
                <a:solidFill>
                  <a:srgbClr val="00B050"/>
                </a:solidFill>
              </a:rPr>
              <a:t>在</a:t>
            </a:r>
            <a:r>
              <a:rPr lang="en-US" altLang="zh-CN" sz="2800" dirty="0">
                <a:solidFill>
                  <a:srgbClr val="00B050"/>
                </a:solidFill>
              </a:rPr>
              <a:t>+position</a:t>
            </a:r>
          </a:p>
          <a:p>
            <a:endParaRPr lang="zh-CN" altLang="en-US" sz="2800" dirty="0">
              <a:solidFill>
                <a:srgbClr val="00B050"/>
              </a:solidFill>
            </a:endParaRPr>
          </a:p>
          <a:p>
            <a:r>
              <a:rPr lang="en-US" altLang="zh-CN" sz="2800" dirty="0">
                <a:solidFill>
                  <a:srgbClr val="00B050"/>
                </a:solidFill>
              </a:rPr>
              <a:t>Something+</a:t>
            </a:r>
            <a:r>
              <a:rPr lang="zh-CN" altLang="en-US" sz="2800" dirty="0">
                <a:solidFill>
                  <a:srgbClr val="00B050"/>
                </a:solidFill>
              </a:rPr>
              <a:t>在</a:t>
            </a:r>
            <a:r>
              <a:rPr lang="en-US" altLang="zh-CN" sz="2800" dirty="0">
                <a:solidFill>
                  <a:srgbClr val="00B050"/>
                </a:solidFill>
              </a:rPr>
              <a:t>+</a:t>
            </a:r>
            <a:r>
              <a:rPr lang="en-US" altLang="zh-CN" sz="2800" dirty="0" err="1">
                <a:solidFill>
                  <a:srgbClr val="00B050"/>
                </a:solidFill>
              </a:rPr>
              <a:t>something+position</a:t>
            </a:r>
            <a:endParaRPr lang="en-US" altLang="zh-CN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88097CF0-A936-4E8A-8310-E27FE67EB2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6364"/>
            <a:ext cx="9144000" cy="574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414929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4E8B5AFB-71D2-49AE-9AFF-CA13221EC7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13961"/>
            <a:ext cx="9144000" cy="343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002676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4EC3BFC-E973-4BC6-8339-0845707C5482}" type="slidenum">
              <a:rPr lang="zh-CN" altLang="en-US" smtClean="0"/>
              <a:pPr/>
              <a:t>17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26" name="Text Box 22"/>
          <p:cNvSpPr txBox="1">
            <a:spLocks noChangeArrowheads="1"/>
          </p:cNvSpPr>
          <p:nvPr/>
        </p:nvSpPr>
        <p:spPr bwMode="auto">
          <a:xfrm>
            <a:off x="2279650" y="733425"/>
            <a:ext cx="5685790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这本书不是我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的      </a:t>
            </a:r>
            <a:r>
              <a:rPr lang="zh-CN" altLang="en-US" sz="2800" b="1" dirty="0"/>
              <a:t>。                       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这个杯子是昨天买        </a:t>
            </a:r>
            <a:r>
              <a:rPr lang="zh-CN" altLang="en-US" sz="2800" b="1" dirty="0">
                <a:solidFill>
                  <a:srgbClr val="FF0000"/>
                </a:solidFill>
              </a:rPr>
              <a:t>的      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这块手表是你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的     </a:t>
            </a:r>
            <a:r>
              <a:rPr lang="zh-CN" altLang="en-US" sz="2800" b="1" dirty="0"/>
              <a:t>吗？</a:t>
            </a:r>
          </a:p>
        </p:txBody>
      </p:sp>
      <p:sp>
        <p:nvSpPr>
          <p:cNvPr id="21527" name="圆角矩形 7"/>
          <p:cNvSpPr>
            <a:spLocks noChangeArrowheads="1"/>
          </p:cNvSpPr>
          <p:nvPr/>
        </p:nvSpPr>
        <p:spPr bwMode="auto">
          <a:xfrm>
            <a:off x="544513" y="3084513"/>
            <a:ext cx="6923087" cy="601662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28" name="Text Box 24"/>
          <p:cNvSpPr txBox="1">
            <a:spLocks noChangeArrowheads="1"/>
          </p:cNvSpPr>
          <p:nvPr/>
        </p:nvSpPr>
        <p:spPr bwMode="auto">
          <a:xfrm>
            <a:off x="544513" y="3168650"/>
            <a:ext cx="78787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动词（v.）/形容词（adj.）/代词</a:t>
            </a:r>
            <a:r>
              <a:rPr lang="en-US" altLang="zh-CN" sz="2800" b="1" dirty="0"/>
              <a:t>(pron.)</a:t>
            </a:r>
            <a:r>
              <a:rPr lang="zh-CN" altLang="en-US" sz="2800" b="1" dirty="0"/>
              <a:t>+</a:t>
            </a:r>
            <a:r>
              <a:rPr lang="zh-CN" altLang="en-US" sz="2800" b="1" dirty="0">
                <a:solidFill>
                  <a:srgbClr val="FF0000"/>
                </a:solidFill>
              </a:rPr>
              <a:t>的</a:t>
            </a:r>
          </a:p>
        </p:txBody>
      </p:sp>
      <p:sp>
        <p:nvSpPr>
          <p:cNvPr id="21529" name="Text Box 25"/>
          <p:cNvSpPr txBox="1">
            <a:spLocks noChangeArrowheads="1"/>
          </p:cNvSpPr>
          <p:nvPr/>
        </p:nvSpPr>
        <p:spPr bwMode="auto">
          <a:xfrm>
            <a:off x="2538413" y="4070350"/>
            <a:ext cx="4014787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这支笔不是我</a:t>
            </a:r>
            <a:r>
              <a:rPr lang="zh-CN" altLang="en-US" sz="2800" b="1" dirty="0">
                <a:solidFill>
                  <a:srgbClr val="FF0000"/>
                </a:solidFill>
              </a:rPr>
              <a:t>的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那盒牛奶是昨天喝</a:t>
            </a:r>
            <a:r>
              <a:rPr lang="zh-CN" altLang="en-US" sz="2800" b="1" dirty="0">
                <a:solidFill>
                  <a:srgbClr val="FF0000"/>
                </a:solidFill>
              </a:rPr>
              <a:t>的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我喜欢那件红色</a:t>
            </a:r>
            <a:r>
              <a:rPr lang="zh-CN" altLang="en-US" sz="2800" b="1" dirty="0">
                <a:solidFill>
                  <a:srgbClr val="FF0000"/>
                </a:solidFill>
              </a:rPr>
              <a:t>的</a:t>
            </a:r>
            <a:r>
              <a:rPr lang="zh-CN" altLang="en-US" sz="2800" b="1" dirty="0"/>
              <a:t>。</a:t>
            </a:r>
          </a:p>
        </p:txBody>
      </p:sp>
      <p:sp>
        <p:nvSpPr>
          <p:cNvPr id="12" name="矩形 11"/>
          <p:cNvSpPr/>
          <p:nvPr/>
        </p:nvSpPr>
        <p:spPr bwMode="auto">
          <a:xfrm>
            <a:off x="5795963" y="733425"/>
            <a:ext cx="758825" cy="2192655"/>
          </a:xfrm>
          <a:prstGeom prst="rect">
            <a:avLst/>
          </a:prstGeom>
          <a:noFill/>
          <a:ln w="6350">
            <a:prstDash val="sysDot"/>
            <a:headEnd type="none" w="med" len="med"/>
            <a:tailEnd type="none" w="med" len="med"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1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1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26" grpId="0" bldLvl="0" autoUpdateAnimBg="0"/>
      <p:bldP spid="21527" grpId="0" bldLvl="0" animBg="1" autoUpdateAnimBg="0"/>
      <p:bldP spid="21529" grpId="0" bldLvl="0" autoUpdateAnimBg="0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6406AA55-920B-4D72-8950-3EE6D658D5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4549" y="1986159"/>
            <a:ext cx="1794510" cy="1794510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48D65B95-91C0-4D00-AC71-E683C4B2CF99}"/>
              </a:ext>
            </a:extLst>
          </p:cNvPr>
          <p:cNvSpPr txBox="1"/>
          <p:nvPr/>
        </p:nvSpPr>
        <p:spPr>
          <a:xfrm>
            <a:off x="7558416" y="1350790"/>
            <a:ext cx="15252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00B050"/>
                </a:solidFill>
              </a:rPr>
              <a:t>哥哥的</a:t>
            </a:r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en-US" altLang="zh-CN" sz="2400" dirty="0">
                <a:solidFill>
                  <a:srgbClr val="00B050"/>
                </a:solidFill>
              </a:rPr>
              <a:t>28</a:t>
            </a:r>
            <a:r>
              <a:rPr lang="zh-CN" altLang="en-US" sz="2400" dirty="0">
                <a:solidFill>
                  <a:srgbClr val="00B050"/>
                </a:solidFill>
              </a:rPr>
              <a:t>块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455B13CC-6392-447B-BEBB-A71EFE0FD0A4}"/>
              </a:ext>
            </a:extLst>
          </p:cNvPr>
          <p:cNvSpPr txBox="1"/>
          <p:nvPr/>
        </p:nvSpPr>
        <p:spPr>
          <a:xfrm>
            <a:off x="686898" y="1986583"/>
            <a:ext cx="12106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00B050"/>
                </a:solidFill>
              </a:rPr>
              <a:t>妈妈的</a:t>
            </a:r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en-US" altLang="zh-CN" sz="2400" dirty="0">
                <a:solidFill>
                  <a:srgbClr val="00B050"/>
                </a:solidFill>
              </a:rPr>
              <a:t>224</a:t>
            </a:r>
            <a:r>
              <a:rPr lang="zh-CN" altLang="en-US" sz="2400" dirty="0">
                <a:solidFill>
                  <a:srgbClr val="00B050"/>
                </a:solidFill>
              </a:rPr>
              <a:t>块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D6AB3596-2407-48D7-8BCE-BC533C7532A8}"/>
              </a:ext>
            </a:extLst>
          </p:cNvPr>
          <p:cNvSpPr txBox="1"/>
          <p:nvPr/>
        </p:nvSpPr>
        <p:spPr>
          <a:xfrm>
            <a:off x="3336664" y="2227318"/>
            <a:ext cx="23132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00B050"/>
                </a:solidFill>
              </a:rPr>
              <a:t>老师的 </a:t>
            </a:r>
            <a:r>
              <a:rPr lang="en-US" altLang="zh-CN" sz="2400" dirty="0">
                <a:solidFill>
                  <a:srgbClr val="00B050"/>
                </a:solidFill>
              </a:rPr>
              <a:t>6578</a:t>
            </a:r>
            <a:r>
              <a:rPr lang="zh-CN" altLang="en-US" sz="2400" dirty="0">
                <a:solidFill>
                  <a:srgbClr val="00B050"/>
                </a:solidFill>
              </a:rPr>
              <a:t>块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ABD7FF4B-840C-4C16-AB78-C08BA3A67F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4856" y="119310"/>
            <a:ext cx="1551608" cy="196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>
            <a:extLst>
              <a:ext uri="{FF2B5EF4-FFF2-40B4-BE49-F238E27FC236}">
                <a16:creationId xmlns:a16="http://schemas.microsoft.com/office/drawing/2014/main" id="{3C38997A-B845-461B-B4E0-679660065E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4325" y="5291289"/>
            <a:ext cx="1838959" cy="137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文本框 13">
            <a:extLst>
              <a:ext uri="{FF2B5EF4-FFF2-40B4-BE49-F238E27FC236}">
                <a16:creationId xmlns:a16="http://schemas.microsoft.com/office/drawing/2014/main" id="{8E412B02-0FD8-49A4-9A80-98C5DEAAF312}"/>
              </a:ext>
            </a:extLst>
          </p:cNvPr>
          <p:cNvSpPr txBox="1"/>
          <p:nvPr/>
        </p:nvSpPr>
        <p:spPr>
          <a:xfrm>
            <a:off x="2637006" y="422843"/>
            <a:ext cx="14773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爸爸的</a:t>
            </a:r>
            <a:endParaRPr lang="en-US" altLang="zh-CN" sz="2800" dirty="0"/>
          </a:p>
          <a:p>
            <a:r>
              <a:rPr lang="en-US" altLang="zh-CN" sz="2800" dirty="0"/>
              <a:t>3476</a:t>
            </a:r>
            <a:r>
              <a:rPr lang="zh-CN" altLang="en-US" sz="2800" dirty="0"/>
              <a:t>块</a:t>
            </a: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D7C6183F-BFCD-4D86-82EB-A427BE460508}"/>
              </a:ext>
            </a:extLst>
          </p:cNvPr>
          <p:cNvSpPr txBox="1"/>
          <p:nvPr/>
        </p:nvSpPr>
        <p:spPr>
          <a:xfrm>
            <a:off x="3428031" y="4682115"/>
            <a:ext cx="2221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姐姐的 </a:t>
            </a:r>
            <a:r>
              <a:rPr lang="en-US" altLang="zh-CN" sz="2400" dirty="0"/>
              <a:t>987</a:t>
            </a:r>
            <a:r>
              <a:rPr lang="zh-CN" altLang="en-US" sz="2400" dirty="0"/>
              <a:t>块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43454E49-7296-4750-A56C-740C963230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3702" y="2780544"/>
            <a:ext cx="2857500" cy="2000250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10790774-E033-4673-9F33-40A3E0D008E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4644" y="2712294"/>
            <a:ext cx="1954477" cy="170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324517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6E1103D-69A7-4D16-B083-0BEF5D986A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AF73F03D-2207-4615-93CF-89B524135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5318"/>
            <a:ext cx="9144000" cy="465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643007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51D53378-EDB6-4E73-9F39-94CBDA47D4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04135"/>
            <a:ext cx="9144000" cy="4049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08768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灯片编号占位符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FDB1E4D-53D1-48EB-BDF7-DC627A6B60F0}" type="slidenum">
              <a:rPr lang="zh-CN" altLang="en-US" smtClean="0"/>
              <a:pPr/>
              <a:t>21</a:t>
            </a:fld>
            <a:endParaRPr lang="en-US" altLang="zh-CN" sz="1800"/>
          </a:p>
        </p:txBody>
      </p:sp>
      <p:sp>
        <p:nvSpPr>
          <p:cNvPr id="14339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4340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4341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434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58" name="圆角矩形 7"/>
          <p:cNvSpPr>
            <a:spLocks noChangeArrowheads="1"/>
          </p:cNvSpPr>
          <p:nvPr/>
        </p:nvSpPr>
        <p:spPr bwMode="auto">
          <a:xfrm>
            <a:off x="344488" y="911225"/>
            <a:ext cx="8043862" cy="603250"/>
          </a:xfrm>
          <a:prstGeom prst="roundRect">
            <a:avLst>
              <a:gd name="adj" fmla="val 16667"/>
            </a:avLst>
          </a:prstGeom>
          <a:solidFill>
            <a:srgbClr val="FF00FF">
              <a:alpha val="50195"/>
            </a:srgbClr>
          </a:soli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584200" y="995363"/>
            <a:ext cx="9429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主语</a:t>
            </a: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2279650" y="995363"/>
            <a:ext cx="19240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动词（v.）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4203700" y="996950"/>
            <a:ext cx="102552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</a:rPr>
              <a:t>一下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68738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你             休息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一下  </a:t>
            </a:r>
            <a:r>
              <a:rPr lang="zh-CN" altLang="en-US" sz="2800" b="1" dirty="0"/>
              <a:t>吧。           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687388" y="3667125"/>
            <a:ext cx="68849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我             问 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一下</a:t>
            </a:r>
            <a:r>
              <a:rPr lang="zh-CN" altLang="en-US" sz="2800" b="1" dirty="0"/>
              <a:t>             老师。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68580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我       看  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一下  </a:t>
            </a:r>
            <a:r>
              <a:rPr lang="zh-CN" altLang="en-US" sz="2800" b="1" dirty="0">
                <a:latin typeface="宋体" pitchFamily="2" charset="-122"/>
              </a:rPr>
              <a:t>。      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1231900" y="4595813"/>
            <a:ext cx="371602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他看了</a:t>
            </a:r>
            <a:r>
              <a:rPr lang="zh-CN" altLang="en-US" sz="2400" b="1" dirty="0">
                <a:solidFill>
                  <a:srgbClr val="FF0000"/>
                </a:solidFill>
              </a:rPr>
              <a:t>一下</a:t>
            </a:r>
            <a:r>
              <a:rPr lang="zh-CN" altLang="en-US" sz="2400" b="1" dirty="0"/>
              <a:t>时间。</a:t>
            </a:r>
          </a:p>
          <a:p>
            <a:r>
              <a:rPr lang="zh-CN" altLang="en-US" sz="2400" b="1" dirty="0"/>
              <a:t>我看</a:t>
            </a:r>
            <a:r>
              <a:rPr lang="zh-CN" altLang="en-US" sz="2400" b="1" dirty="0">
                <a:solidFill>
                  <a:srgbClr val="FF0000"/>
                </a:solidFill>
              </a:rPr>
              <a:t>一下</a:t>
            </a:r>
            <a:r>
              <a:rPr lang="zh-CN" altLang="en-US" sz="2400" b="1" dirty="0"/>
              <a:t>你的书。</a:t>
            </a:r>
          </a:p>
          <a:p>
            <a:r>
              <a:rPr lang="zh-CN" altLang="en-US" sz="2400" b="1" dirty="0"/>
              <a:t>让我尝</a:t>
            </a:r>
            <a:r>
              <a:rPr lang="zh-CN" altLang="en-US" sz="2400" b="1" dirty="0">
                <a:solidFill>
                  <a:srgbClr val="FF0000"/>
                </a:solidFill>
              </a:rPr>
              <a:t>一下</a:t>
            </a:r>
            <a:r>
              <a:rPr lang="zh-CN" altLang="en-US" sz="2400" b="1" dirty="0"/>
              <a:t>你做的菜。</a:t>
            </a:r>
          </a:p>
        </p:txBody>
      </p:sp>
      <p:sp>
        <p:nvSpPr>
          <p:cNvPr id="23566" name="Text Box 14"/>
          <p:cNvSpPr txBox="1">
            <a:spLocks noChangeArrowheads="1"/>
          </p:cNvSpPr>
          <p:nvPr/>
        </p:nvSpPr>
        <p:spPr bwMode="auto">
          <a:xfrm>
            <a:off x="5895975" y="1012825"/>
            <a:ext cx="20351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宾语（O.）</a:t>
            </a:r>
          </a:p>
        </p:txBody>
      </p:sp>
      <p:sp>
        <p:nvSpPr>
          <p:cNvPr id="16" name="矩形 15"/>
          <p:cNvSpPr/>
          <p:nvPr/>
        </p:nvSpPr>
        <p:spPr bwMode="auto">
          <a:xfrm>
            <a:off x="4203700" y="1746250"/>
            <a:ext cx="1025525" cy="243840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B4C0B480-029D-4D03-A8FB-9962DAE7582F}"/>
              </a:ext>
            </a:extLst>
          </p:cNvPr>
          <p:cNvSpPr txBox="1"/>
          <p:nvPr/>
        </p:nvSpPr>
        <p:spPr>
          <a:xfrm>
            <a:off x="344488" y="91440"/>
            <a:ext cx="5809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The Numeral Classifier </a:t>
            </a:r>
            <a:r>
              <a:rPr lang="zh-CN" altLang="en-US" sz="2800" dirty="0">
                <a:solidFill>
                  <a:srgbClr val="FF0000"/>
                </a:solidFill>
              </a:rPr>
              <a:t>“一下”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F72E7EC2-AF6C-4714-94DC-81774CBBE721}"/>
              </a:ext>
            </a:extLst>
          </p:cNvPr>
          <p:cNvSpPr txBox="1"/>
          <p:nvPr/>
        </p:nvSpPr>
        <p:spPr>
          <a:xfrm>
            <a:off x="4947921" y="4521200"/>
            <a:ext cx="4302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/>
              <a:t>A:</a:t>
            </a:r>
            <a:r>
              <a:rPr lang="zh-CN" altLang="en-US" sz="3600" dirty="0"/>
              <a:t>请问几点了？</a:t>
            </a:r>
            <a:endParaRPr lang="en-US" altLang="zh-CN" sz="3600" dirty="0"/>
          </a:p>
          <a:p>
            <a:r>
              <a:rPr lang="en-US" altLang="zh-CN" sz="3600" dirty="0"/>
              <a:t>B</a:t>
            </a:r>
            <a:r>
              <a:rPr lang="zh-CN" altLang="en-US" sz="3600" dirty="0"/>
              <a:t>：我看一下，</a:t>
            </a:r>
            <a:r>
              <a:rPr lang="en-US" altLang="zh-CN" sz="3600" dirty="0"/>
              <a:t>3:20</a:t>
            </a:r>
            <a:endParaRPr lang="zh-CN" altLang="en-US" sz="36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with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23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47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23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500"/>
                                        <p:tgtEl>
                                          <p:spTgt spid="23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8" grpId="0" bldLvl="0" animBg="1" autoUpdateAnimBg="0"/>
      <p:bldP spid="23559" grpId="0" bldLvl="0" autoUpdateAnimBg="0"/>
      <p:bldP spid="23560" grpId="0" bldLvl="0" autoUpdateAnimBg="0"/>
      <p:bldP spid="23561" grpId="0" bldLvl="0" autoUpdateAnimBg="0"/>
      <p:bldP spid="23562" grpId="0" bldLvl="0" autoUpdateAnimBg="0"/>
      <p:bldP spid="23563" grpId="0" bldLvl="0" autoUpdateAnimBg="0"/>
      <p:bldP spid="23564" grpId="0" bldLvl="0" autoUpdateAnimBg="0"/>
      <p:bldP spid="23566" grpId="0" bldLvl="0" autoUpdateAnimBg="0"/>
      <p:bldP spid="1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3"/>
          <p:cNvSpPr>
            <a:spLocks noChangeArrowheads="1"/>
          </p:cNvSpPr>
          <p:nvPr/>
        </p:nvSpPr>
        <p:spPr bwMode="auto">
          <a:xfrm>
            <a:off x="471805" y="1067982"/>
            <a:ext cx="6584631" cy="2461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这是</a:t>
            </a: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今天早上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的</a:t>
            </a: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报纸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吗</a:t>
            </a: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？</a:t>
            </a:r>
          </a:p>
          <a:p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不是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，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是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昨天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的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。</a:t>
            </a:r>
            <a:endParaRPr lang="en-US" altLang="zh-CN" sz="2800" b="1" dirty="0">
              <a:solidFill>
                <a:srgbClr val="000066"/>
              </a:solidFill>
              <a:latin typeface="+mn-ea"/>
              <a:ea typeface="+mn-ea"/>
              <a:sym typeface="宋体" pitchFamily="2" charset="-122"/>
            </a:endParaRPr>
          </a:p>
          <a:p>
            <a:r>
              <a:rPr lang="zh-CN" altLang="en-US" sz="2800" b="1" i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（</a:t>
            </a:r>
            <a:r>
              <a:rPr lang="en-US" altLang="zh-CN" sz="2800" i="1" dirty="0">
                <a:latin typeface="+mn-ea"/>
              </a:rPr>
              <a:t> S</a:t>
            </a:r>
            <a:r>
              <a:rPr lang="zh-CN" altLang="en-US" sz="2800" i="1" dirty="0">
                <a:latin typeface="+mn-ea"/>
              </a:rPr>
              <a:t>hì，</a:t>
            </a:r>
            <a:r>
              <a:rPr lang="en-US" altLang="zh-CN" sz="2800" i="1" dirty="0" err="1">
                <a:latin typeface="+mn-ea"/>
              </a:rPr>
              <a:t>zhè</a:t>
            </a:r>
            <a:r>
              <a:rPr lang="en-US" altLang="zh-CN" sz="2800" i="1" dirty="0">
                <a:latin typeface="+mn-ea"/>
              </a:rPr>
              <a:t> </a:t>
            </a:r>
            <a:r>
              <a:rPr lang="zh-CN" altLang="en-US" sz="2800" i="1" dirty="0">
                <a:latin typeface="+mn-ea"/>
              </a:rPr>
              <a:t>shìjīntiān de bàozhǐ</a:t>
            </a:r>
          </a:p>
          <a:p>
            <a:r>
              <a:rPr lang="en-US" altLang="zh-CN" sz="2800" i="1" dirty="0">
                <a:latin typeface="+mn-ea"/>
              </a:rPr>
              <a:t>C: </a:t>
            </a:r>
            <a:r>
              <a:rPr lang="zh-CN" altLang="en-US" sz="2800" i="1" dirty="0">
                <a:solidFill>
                  <a:srgbClr val="FF0000"/>
                </a:solidFill>
                <a:latin typeface="+mn-ea"/>
              </a:rPr>
              <a:t>是</a:t>
            </a:r>
            <a:r>
              <a:rPr lang="zh-CN" altLang="en-US" sz="2800" i="1" dirty="0">
                <a:latin typeface="+mn-ea"/>
              </a:rPr>
              <a:t>， 这 </a:t>
            </a:r>
            <a:r>
              <a:rPr lang="zh-CN" altLang="en-US" sz="2800" i="1" dirty="0">
                <a:solidFill>
                  <a:srgbClr val="FF0000"/>
                </a:solidFill>
                <a:latin typeface="+mn-ea"/>
              </a:rPr>
              <a:t>是</a:t>
            </a:r>
            <a:r>
              <a:rPr lang="zh-CN" altLang="en-US" sz="2800" i="1" dirty="0">
                <a:latin typeface="+mn-ea"/>
              </a:rPr>
              <a:t>  今天    </a:t>
            </a:r>
            <a:r>
              <a:rPr lang="zh-CN" altLang="en-US" sz="2800" i="1" dirty="0">
                <a:solidFill>
                  <a:srgbClr val="FF0000"/>
                </a:solidFill>
                <a:latin typeface="+mn-ea"/>
              </a:rPr>
              <a:t>的 </a:t>
            </a:r>
            <a:r>
              <a:rPr lang="zh-CN" altLang="en-US" sz="2800" i="1" dirty="0">
                <a:solidFill>
                  <a:srgbClr val="0070C0"/>
                </a:solidFill>
                <a:latin typeface="+mn-ea"/>
              </a:rPr>
              <a:t>报 纸</a:t>
            </a:r>
            <a:r>
              <a:rPr lang="zh-CN" altLang="en-US" sz="2800" i="1" dirty="0"/>
              <a:t>。）</a:t>
            </a:r>
            <a:endParaRPr lang="zh-CN" altLang="en-US" sz="2800" b="1" i="1" dirty="0">
              <a:solidFill>
                <a:srgbClr val="000066"/>
              </a:solidFill>
              <a:latin typeface="+mn-ea"/>
              <a:ea typeface="+mn-ea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8675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在家里</a:t>
            </a:r>
            <a:endParaRPr lang="zh-CN" altLang="en-US"/>
          </a:p>
        </p:txBody>
      </p:sp>
      <p:sp>
        <p:nvSpPr>
          <p:cNvPr id="17412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74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7" name="图片 2" descr="报纸">
            <a:extLst>
              <a:ext uri="{FF2B5EF4-FFF2-40B4-BE49-F238E27FC236}">
                <a16:creationId xmlns:a16="http://schemas.microsoft.com/office/drawing/2014/main" id="{9A710D7C-3A6A-4061-A1AF-6E3D0E9BF9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33" t="7445" r="13053"/>
          <a:stretch>
            <a:fillRect/>
          </a:stretch>
        </p:blipFill>
        <p:spPr>
          <a:xfrm>
            <a:off x="7624762" y="1107"/>
            <a:ext cx="1519238" cy="2076601"/>
          </a:xfrm>
          <a:prstGeom prst="rect">
            <a:avLst/>
          </a:prstGeom>
        </p:spPr>
      </p:pic>
      <p:pic>
        <p:nvPicPr>
          <p:cNvPr id="8" name="图片 2" descr="报纸">
            <a:extLst>
              <a:ext uri="{FF2B5EF4-FFF2-40B4-BE49-F238E27FC236}">
                <a16:creationId xmlns:a16="http://schemas.microsoft.com/office/drawing/2014/main" id="{952B2241-410F-44B2-AD1C-11A1E30AF1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33" t="7445" r="13053"/>
          <a:stretch>
            <a:fillRect/>
          </a:stretch>
        </p:blipFill>
        <p:spPr>
          <a:xfrm>
            <a:off x="6870382" y="4457650"/>
            <a:ext cx="1756092" cy="2400350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A16CEE4C-21C7-4395-AA29-1D3CD48EDDF3}"/>
              </a:ext>
            </a:extLst>
          </p:cNvPr>
          <p:cNvSpPr txBox="1"/>
          <p:nvPr/>
        </p:nvSpPr>
        <p:spPr>
          <a:xfrm>
            <a:off x="7826373" y="2246928"/>
            <a:ext cx="1237932" cy="366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4</a:t>
            </a:r>
            <a:r>
              <a:rPr lang="zh-CN" altLang="en-US" dirty="0">
                <a:solidFill>
                  <a:srgbClr val="FF0000"/>
                </a:solidFill>
              </a:rPr>
              <a:t>月</a:t>
            </a:r>
            <a:r>
              <a:rPr lang="en-US" altLang="zh-CN" dirty="0">
                <a:solidFill>
                  <a:srgbClr val="FF0000"/>
                </a:solidFill>
              </a:rPr>
              <a:t>22</a:t>
            </a:r>
            <a:r>
              <a:rPr lang="zh-CN" altLang="en-US" dirty="0">
                <a:solidFill>
                  <a:srgbClr val="FF0000"/>
                </a:solidFill>
              </a:rPr>
              <a:t>日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A26D3D9-36DB-4AA5-8267-29BD472566AB}"/>
              </a:ext>
            </a:extLst>
          </p:cNvPr>
          <p:cNvSpPr txBox="1"/>
          <p:nvPr/>
        </p:nvSpPr>
        <p:spPr>
          <a:xfrm>
            <a:off x="7081836" y="3983875"/>
            <a:ext cx="1489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4</a:t>
            </a:r>
            <a:r>
              <a:rPr lang="zh-CN" altLang="en-US" dirty="0">
                <a:solidFill>
                  <a:srgbClr val="FF0000"/>
                </a:solidFill>
              </a:rPr>
              <a:t>月</a:t>
            </a:r>
            <a:r>
              <a:rPr lang="en-US" altLang="zh-CN" dirty="0">
                <a:solidFill>
                  <a:srgbClr val="FF0000"/>
                </a:solidFill>
              </a:rPr>
              <a:t>23</a:t>
            </a:r>
            <a:r>
              <a:rPr lang="zh-CN" altLang="en-US" dirty="0">
                <a:solidFill>
                  <a:srgbClr val="FF0000"/>
                </a:solidFill>
              </a:rPr>
              <a:t>日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10237F2-EA2C-40C8-960D-2EC19ABAA1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6" y="4835175"/>
            <a:ext cx="1551608" cy="196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EA131987-33C8-4421-B522-D3EBAF2AE6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543" y="5125814"/>
            <a:ext cx="1838959" cy="137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B4E8D701-40D8-45DC-99EA-FC368A1DFC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335" y="4900860"/>
            <a:ext cx="1964373" cy="1904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77E7C1F3-C7DB-4640-85E7-9478DBE579D9}"/>
              </a:ext>
            </a:extLst>
          </p:cNvPr>
          <p:cNvSpPr txBox="1"/>
          <p:nvPr/>
        </p:nvSpPr>
        <p:spPr>
          <a:xfrm>
            <a:off x="1004571" y="4376468"/>
            <a:ext cx="1477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爸爸的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E0BE9DF1-097F-4DD4-BEAD-1E3E743D7DC6}"/>
              </a:ext>
            </a:extLst>
          </p:cNvPr>
          <p:cNvSpPr txBox="1"/>
          <p:nvPr/>
        </p:nvSpPr>
        <p:spPr>
          <a:xfrm>
            <a:off x="2834640" y="4353207"/>
            <a:ext cx="1477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妈妈的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4DBDD61-A4D6-4581-96EE-965C148DDC86}"/>
              </a:ext>
            </a:extLst>
          </p:cNvPr>
          <p:cNvSpPr txBox="1"/>
          <p:nvPr/>
        </p:nvSpPr>
        <p:spPr>
          <a:xfrm>
            <a:off x="5017465" y="4353207"/>
            <a:ext cx="1347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老师的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2" dur="5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6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0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4" dur="5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ldLvl="0" autoUpdateAnimBg="0"/>
      <p:bldP spid="2" grpId="0"/>
      <p:bldP spid="3" grpId="0"/>
      <p:bldP spid="4" grpId="0"/>
      <p:bldP spid="5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3"/>
          <p:cNvSpPr>
            <a:spLocks noChangeArrowheads="1"/>
          </p:cNvSpPr>
          <p:nvPr/>
        </p:nvSpPr>
        <p:spPr bwMode="auto">
          <a:xfrm>
            <a:off x="249871" y="1777065"/>
            <a:ext cx="5827395" cy="1842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chemeClr val="tx2"/>
                </a:solidFill>
                <a:latin typeface="+mn-ea"/>
                <a:ea typeface="+mn-ea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你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听</a:t>
            </a: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，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是不是</a:t>
            </a:r>
            <a:r>
              <a:rPr lang="zh-CN" altLang="en-US" sz="2800" b="1" dirty="0">
                <a:solidFill>
                  <a:srgbClr val="00B050"/>
                </a:solidFill>
                <a:latin typeface="+mn-ea"/>
                <a:ea typeface="+mn-ea"/>
                <a:sym typeface="宋体" pitchFamily="2" charset="-122"/>
              </a:rPr>
              <a:t>送报纸的</a:t>
            </a:r>
            <a:r>
              <a:rPr lang="zh-CN" altLang="en-US" sz="2800" b="1" dirty="0">
                <a:solidFill>
                  <a:srgbClr val="7030A0"/>
                </a:solidFill>
                <a:latin typeface="+mn-ea"/>
                <a:ea typeface="+mn-ea"/>
                <a:sym typeface="宋体" pitchFamily="2" charset="-122"/>
              </a:rPr>
              <a:t>来了</a:t>
            </a: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？</a:t>
            </a:r>
            <a:endParaRPr lang="en-US" altLang="zh-CN" sz="2800" b="1" dirty="0">
              <a:latin typeface="+mn-ea"/>
              <a:ea typeface="+mn-ea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B：我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看一下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，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不是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，是</a:t>
            </a:r>
            <a:r>
              <a:rPr lang="zh-CN" altLang="en-US" sz="2800" b="1" dirty="0">
                <a:solidFill>
                  <a:srgbClr val="00B050"/>
                </a:solidFill>
                <a:latin typeface="+mn-ea"/>
                <a:ea typeface="+mn-ea"/>
                <a:sym typeface="宋体" pitchFamily="2" charset="-122"/>
              </a:rPr>
              <a:t>送牛奶的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。</a:t>
            </a:r>
            <a:endParaRPr lang="en-US" altLang="zh-CN" sz="2800" b="1" dirty="0">
              <a:solidFill>
                <a:srgbClr val="000066"/>
              </a:solidFill>
              <a:latin typeface="+mn-ea"/>
              <a:ea typeface="+mn-ea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FF0000"/>
                </a:solidFill>
                <a:latin typeface="+mn-ea"/>
                <a:sym typeface="宋体" pitchFamily="2" charset="-122"/>
              </a:rPr>
              <a:t>    </a:t>
            </a: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8675" name="Text Box 5"/>
          <p:cNvSpPr>
            <a:spLocks noChangeArrowheads="1"/>
          </p:cNvSpPr>
          <p:nvPr/>
        </p:nvSpPr>
        <p:spPr bwMode="auto">
          <a:xfrm>
            <a:off x="3286966" y="392113"/>
            <a:ext cx="341471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en-US" altLang="zh-CN" sz="2400" b="1" dirty="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Substitution practice</a:t>
            </a:r>
            <a:endParaRPr lang="zh-CN" altLang="en-US" dirty="0"/>
          </a:p>
        </p:txBody>
      </p:sp>
      <p:cxnSp>
        <p:nvCxnSpPr>
          <p:cNvPr id="174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7" name="图片 2" descr="报纸">
            <a:extLst>
              <a:ext uri="{FF2B5EF4-FFF2-40B4-BE49-F238E27FC236}">
                <a16:creationId xmlns:a16="http://schemas.microsoft.com/office/drawing/2014/main" id="{9A710D7C-3A6A-4061-A1AF-6E3D0E9BF9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33" t="7445" r="13053"/>
          <a:stretch>
            <a:fillRect/>
          </a:stretch>
        </p:blipFill>
        <p:spPr>
          <a:xfrm>
            <a:off x="2782642" y="3047056"/>
            <a:ext cx="1519238" cy="2076601"/>
          </a:xfrm>
          <a:prstGeom prst="rect">
            <a:avLst/>
          </a:prstGeom>
        </p:spPr>
      </p:pic>
      <p:pic>
        <p:nvPicPr>
          <p:cNvPr id="10" name="Picture 6">
            <a:extLst>
              <a:ext uri="{FF2B5EF4-FFF2-40B4-BE49-F238E27FC236}">
                <a16:creationId xmlns:a16="http://schemas.microsoft.com/office/drawing/2014/main" id="{45DDD4F7-3EE1-4B28-87A9-276B966B61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964728"/>
            <a:ext cx="1964373" cy="1904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3B3F1D64-3F81-4298-BBC5-1822F8E4C6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3" y="2992995"/>
            <a:ext cx="1551608" cy="196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>
            <a:extLst>
              <a:ext uri="{FF2B5EF4-FFF2-40B4-BE49-F238E27FC236}">
                <a16:creationId xmlns:a16="http://schemas.microsoft.com/office/drawing/2014/main" id="{6A1FA3A1-40A4-4F79-BC58-E52CC005D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871" y="5216137"/>
            <a:ext cx="1838959" cy="137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1EE6AE1A-FBF8-4D12-9A9A-794ACD429C3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8840" y="5178584"/>
            <a:ext cx="2358770" cy="1476795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0E25B3B3-F4FA-48F4-B0FE-B6C7971FBD5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4325" y="3020991"/>
            <a:ext cx="1313756" cy="1904506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EA859057-3F19-4136-9025-4A1FFE15AB0B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0526" y="3246419"/>
            <a:ext cx="1954477" cy="1707075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ED3258FA-142E-4E5C-B245-69B8384BD17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6493" y="5216137"/>
            <a:ext cx="2179338" cy="1525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33662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5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9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ldLvl="0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59F0CE6-27E3-49FD-B3C0-05DD32631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03800"/>
          </a:xfrm>
        </p:spPr>
        <p:txBody>
          <a:bodyPr/>
          <a:lstStyle/>
          <a:p>
            <a:endParaRPr lang="zh-CN" altLang="en-US" dirty="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4A57A4A4-F575-41E8-8872-8B116C0428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36264"/>
            <a:ext cx="9144000" cy="452153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墨迹 1">
                <a:extLst>
                  <a:ext uri="{FF2B5EF4-FFF2-40B4-BE49-F238E27FC236}">
                    <a16:creationId xmlns:a16="http://schemas.microsoft.com/office/drawing/2014/main" id="{4BE8A0D1-7E9D-4B9F-84C7-03C340A901C2}"/>
                  </a:ext>
                </a:extLst>
              </p14:cNvPr>
              <p14:cNvContentPartPr/>
              <p14:nvPr/>
            </p14:nvContentPartPr>
            <p14:xfrm>
              <a:off x="1837560" y="1912800"/>
              <a:ext cx="737640" cy="409320"/>
            </p14:xfrm>
          </p:contentPart>
        </mc:Choice>
        <mc:Fallback xmlns="">
          <p:pic>
            <p:nvPicPr>
              <p:cNvPr id="2" name="墨迹 1">
                <a:extLst>
                  <a:ext uri="{FF2B5EF4-FFF2-40B4-BE49-F238E27FC236}">
                    <a16:creationId xmlns:a16="http://schemas.microsoft.com/office/drawing/2014/main" id="{4BE8A0D1-7E9D-4B9F-84C7-03C340A901C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831440" y="1906680"/>
                <a:ext cx="749880" cy="421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68009928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0E32B1F1-424C-4AC9-ADFF-808B9E92B6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25790"/>
            <a:ext cx="9144000" cy="3406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643328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灯片编号占位符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898CC7A-92CD-45FA-9C1E-6BF6382A00AB}" type="slidenum">
              <a:rPr lang="zh-CN" altLang="en-US" smtClean="0"/>
              <a:pPr/>
              <a:t>26</a:t>
            </a:fld>
            <a:endParaRPr lang="en-US" altLang="zh-CN" sz="1800"/>
          </a:p>
        </p:txBody>
      </p:sp>
      <p:sp>
        <p:nvSpPr>
          <p:cNvPr id="15363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5364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5365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536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5606" name="圆角矩形 7"/>
          <p:cNvSpPr>
            <a:spLocks noChangeArrowheads="1"/>
          </p:cNvSpPr>
          <p:nvPr/>
        </p:nvSpPr>
        <p:spPr bwMode="auto">
          <a:xfrm>
            <a:off x="1564640" y="931863"/>
            <a:ext cx="5764848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2711450" y="931863"/>
            <a:ext cx="19240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</a:t>
            </a:r>
            <a:r>
              <a:rPr lang="zh-CN" altLang="en-US" sz="2800" b="1">
                <a:solidFill>
                  <a:srgbClr val="FF0000"/>
                </a:solidFill>
              </a:rPr>
              <a:t>真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3943350" y="996950"/>
            <a:ext cx="2251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形容词（adj.）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375920" y="2541588"/>
            <a:ext cx="6953568" cy="164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你女儿的房间   </a:t>
            </a:r>
            <a:r>
              <a:rPr lang="zh-CN" altLang="en-US" sz="2800" b="1" dirty="0">
                <a:solidFill>
                  <a:srgbClr val="FF0000"/>
                </a:solidFill>
              </a:rPr>
              <a:t>真         </a:t>
            </a:r>
            <a:r>
              <a:rPr lang="zh-CN" altLang="en-US" sz="2800" b="1" dirty="0"/>
              <a:t>大！           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68580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      今天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真</a:t>
            </a:r>
            <a:r>
              <a:rPr lang="zh-CN" altLang="en-US" sz="2800" b="1" dirty="0">
                <a:latin typeface="宋体" pitchFamily="2" charset="-122"/>
              </a:rPr>
              <a:t>     热啊！     </a:t>
            </a:r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1231900" y="4595813"/>
            <a:ext cx="42545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你们学校的人</a:t>
            </a:r>
            <a:r>
              <a:rPr lang="zh-CN" altLang="en-US" sz="2400" b="1" dirty="0">
                <a:solidFill>
                  <a:srgbClr val="FF0000"/>
                </a:solidFill>
              </a:rPr>
              <a:t>真</a:t>
            </a:r>
            <a:r>
              <a:rPr lang="zh-CN" altLang="en-US" sz="2400" b="1" dirty="0"/>
              <a:t>多！</a:t>
            </a:r>
          </a:p>
          <a:p>
            <a:r>
              <a:rPr lang="zh-CN" altLang="en-US" sz="2400" b="1" dirty="0"/>
              <a:t>           你今天</a:t>
            </a:r>
            <a:r>
              <a:rPr lang="zh-CN" altLang="en-US" sz="2400" b="1" dirty="0">
                <a:solidFill>
                  <a:srgbClr val="FF0000"/>
                </a:solidFill>
              </a:rPr>
              <a:t>真</a:t>
            </a:r>
            <a:r>
              <a:rPr lang="zh-CN" altLang="en-US" sz="2400" b="1" dirty="0"/>
              <a:t>漂亮！</a:t>
            </a:r>
          </a:p>
          <a:p>
            <a:r>
              <a:rPr lang="zh-CN" altLang="en-US" sz="2400" b="1" dirty="0"/>
              <a:t>       你的女儿</a:t>
            </a:r>
            <a:r>
              <a:rPr lang="zh-CN" altLang="en-US" sz="2400" b="1" dirty="0">
                <a:solidFill>
                  <a:srgbClr val="FF0000"/>
                </a:solidFill>
              </a:rPr>
              <a:t>真</a:t>
            </a:r>
            <a:r>
              <a:rPr lang="zh-CN" altLang="en-US" sz="2400" b="1" dirty="0"/>
              <a:t>可爱！</a:t>
            </a:r>
          </a:p>
          <a:p>
            <a:endParaRPr lang="zh-CN" altLang="en-US" sz="2400" b="1" dirty="0"/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687388" y="3695700"/>
            <a:ext cx="51101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   今天天气   </a:t>
            </a:r>
            <a:r>
              <a:rPr lang="zh-CN" altLang="en-US" sz="2800" b="1" dirty="0">
                <a:solidFill>
                  <a:srgbClr val="FF0000"/>
                </a:solidFill>
              </a:rPr>
              <a:t>真          </a:t>
            </a:r>
            <a:r>
              <a:rPr lang="zh-CN" altLang="en-US" sz="2800" b="1" dirty="0"/>
              <a:t>好！</a:t>
            </a:r>
          </a:p>
        </p:txBody>
      </p:sp>
      <p:sp>
        <p:nvSpPr>
          <p:cNvPr id="14" name="矩形 13"/>
          <p:cNvSpPr/>
          <p:nvPr/>
        </p:nvSpPr>
        <p:spPr bwMode="auto">
          <a:xfrm>
            <a:off x="2711450" y="1746250"/>
            <a:ext cx="844550" cy="247267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AD37DED9-6B6E-4AC3-B0F4-666F65946F52}"/>
              </a:ext>
            </a:extLst>
          </p:cNvPr>
          <p:cNvSpPr txBox="1"/>
          <p:nvPr/>
        </p:nvSpPr>
        <p:spPr>
          <a:xfrm>
            <a:off x="375920" y="0"/>
            <a:ext cx="4973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The Modal Adverb </a:t>
            </a:r>
            <a:r>
              <a:rPr lang="zh-CN" altLang="en-US" sz="2800" dirty="0">
                <a:solidFill>
                  <a:srgbClr val="FF0000"/>
                </a:solidFill>
              </a:rPr>
              <a:t>“真”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5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25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25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6" grpId="0" bldLvl="0" animBg="1" autoUpdateAnimBg="0"/>
      <p:bldP spid="25607" grpId="0" bldLvl="0" autoUpdateAnimBg="0"/>
      <p:bldP spid="25608" grpId="0" bldLvl="0" autoUpdateAnimBg="0"/>
      <p:bldP spid="25609" grpId="0" bldLvl="0" autoUpdateAnimBg="0"/>
      <p:bldP spid="25610" grpId="0" bldLvl="0" autoUpdateAnimBg="0"/>
      <p:bldP spid="25612" grpId="0" bldLvl="0" autoUpdateAnimBg="0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0E84B89-00D1-4F81-9B5B-F413348FB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make sentence with</a:t>
            </a:r>
            <a:r>
              <a:rPr lang="zh-CN" altLang="en-US" dirty="0"/>
              <a:t>“真”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12A03294-80BA-4020-92D4-42754434E51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8800" y="2040467"/>
            <a:ext cx="4165600" cy="2777066"/>
          </a:xfrm>
          <a:prstGeom prst="rect">
            <a:avLst/>
          </a:prstGeom>
        </p:spPr>
      </p:pic>
      <p:pic>
        <p:nvPicPr>
          <p:cNvPr id="7" name="内容占位符 6">
            <a:extLst>
              <a:ext uri="{FF2B5EF4-FFF2-40B4-BE49-F238E27FC236}">
                <a16:creationId xmlns:a16="http://schemas.microsoft.com/office/drawing/2014/main" id="{9DE5E961-D91B-4FE4-A5D8-B6B6A0C059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" y="2097483"/>
            <a:ext cx="4284102" cy="2409031"/>
          </a:xfr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6D97CD15-955B-477F-B9E2-DD8DD2EB5C71}"/>
              </a:ext>
            </a:extLst>
          </p:cNvPr>
          <p:cNvSpPr txBox="1"/>
          <p:nvPr/>
        </p:nvSpPr>
        <p:spPr>
          <a:xfrm>
            <a:off x="609600" y="5242560"/>
            <a:ext cx="1645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/>
              <a:t>Emilia Clarke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215232170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6DFDA27-D626-469F-927B-7561AAC1D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rgbClr val="FF0000"/>
                </a:solidFill>
              </a:rPr>
              <a:t>房间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8353331-7A43-4DF4-945A-8D85AF565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160" y="1184232"/>
            <a:ext cx="3230880" cy="1513442"/>
          </a:xfrm>
        </p:spPr>
        <p:txBody>
          <a:bodyPr/>
          <a:lstStyle/>
          <a:p>
            <a:pPr marL="0" indent="0">
              <a:buNone/>
            </a:pPr>
            <a:r>
              <a:rPr lang="en-GB" altLang="zh-CN" sz="1800" dirty="0">
                <a:latin typeface="+mn-ea"/>
              </a:rPr>
              <a:t>N</a:t>
            </a:r>
            <a:r>
              <a:rPr lang="zh-CN" altLang="en-US" sz="1800" dirty="0">
                <a:latin typeface="+mn-ea"/>
              </a:rPr>
              <a:t>ǐjiā yǒu jǐ ɡ</a:t>
            </a:r>
            <a:r>
              <a:rPr lang="en-US" altLang="zh-CN" sz="1800" dirty="0">
                <a:latin typeface="+mn-ea"/>
              </a:rPr>
              <a:t>e  </a:t>
            </a:r>
            <a:r>
              <a:rPr lang="zh-CN" altLang="en-US" sz="1800" dirty="0">
                <a:solidFill>
                  <a:srgbClr val="FF0000"/>
                </a:solidFill>
                <a:latin typeface="+mn-ea"/>
              </a:rPr>
              <a:t>fánɡ</a:t>
            </a:r>
            <a:r>
              <a:rPr lang="zh-CN" altLang="en-US" sz="1800" dirty="0">
                <a:solidFill>
                  <a:srgbClr val="FF0000"/>
                </a:solidFill>
                <a:latin typeface="+mn-ea"/>
                <a:sym typeface="+mn-ea"/>
              </a:rPr>
              <a:t>jiān</a:t>
            </a:r>
            <a:endParaRPr lang="zh-CN" altLang="en-US" sz="1800" dirty="0">
              <a:solidFill>
                <a:srgbClr val="FF0000"/>
              </a:solidFill>
              <a:latin typeface="+mn-ea"/>
            </a:endParaRPr>
          </a:p>
          <a:p>
            <a:pPr marL="0" indent="0">
              <a:buNone/>
            </a:pPr>
            <a:r>
              <a:rPr lang="zh-CN" altLang="en-US" sz="1800" dirty="0">
                <a:latin typeface="+mn-ea"/>
              </a:rPr>
              <a:t>你家  有  几 个  </a:t>
            </a:r>
            <a:r>
              <a:rPr lang="zh-CN" altLang="en-US" sz="1800" dirty="0">
                <a:solidFill>
                  <a:srgbClr val="FF0000"/>
                </a:solidFill>
                <a:latin typeface="+mn-ea"/>
              </a:rPr>
              <a:t>房间 </a:t>
            </a:r>
            <a:r>
              <a:rPr lang="zh-CN" altLang="en-US" sz="1800" dirty="0">
                <a:latin typeface="+mn-ea"/>
              </a:rPr>
              <a:t>？</a:t>
            </a:r>
            <a:endParaRPr lang="en-US" altLang="zh-CN" sz="1800" dirty="0">
              <a:latin typeface="+mn-ea"/>
            </a:endParaRPr>
          </a:p>
          <a:p>
            <a:pPr marL="0" indent="0">
              <a:buNone/>
            </a:pPr>
            <a:r>
              <a:rPr lang="en-US" altLang="zh-CN" sz="1800" dirty="0" err="1">
                <a:solidFill>
                  <a:srgbClr val="00B050"/>
                </a:solidFill>
                <a:latin typeface="+mn-ea"/>
              </a:rPr>
              <a:t>qǐngwèn</a:t>
            </a:r>
            <a:r>
              <a:rPr lang="en-US" altLang="zh-CN" sz="1800" dirty="0">
                <a:solidFill>
                  <a:srgbClr val="00B050"/>
                </a:solidFill>
                <a:latin typeface="+mn-ea"/>
              </a:rPr>
              <a:t> </a:t>
            </a:r>
            <a:r>
              <a:rPr lang="en-US" altLang="zh-CN" sz="1800" dirty="0" err="1">
                <a:solidFill>
                  <a:srgbClr val="00B050"/>
                </a:solidFill>
                <a:latin typeface="+mn-ea"/>
              </a:rPr>
              <a:t>yǒu</a:t>
            </a:r>
            <a:r>
              <a:rPr lang="en-US" altLang="zh-CN" sz="1800" dirty="0">
                <a:solidFill>
                  <a:srgbClr val="00B050"/>
                </a:solidFill>
                <a:latin typeface="+mn-ea"/>
              </a:rPr>
              <a:t> </a:t>
            </a:r>
            <a:r>
              <a:rPr lang="en-US" altLang="zh-CN" sz="1800" dirty="0" err="1">
                <a:solidFill>
                  <a:srgbClr val="00B050"/>
                </a:solidFill>
                <a:latin typeface="+mn-ea"/>
              </a:rPr>
              <a:t>fángjiān</a:t>
            </a:r>
            <a:r>
              <a:rPr lang="en-US" altLang="zh-CN" sz="1800" dirty="0">
                <a:solidFill>
                  <a:srgbClr val="00B050"/>
                </a:solidFill>
                <a:latin typeface="+mn-ea"/>
              </a:rPr>
              <a:t> ma</a:t>
            </a:r>
            <a:r>
              <a:rPr lang="zh-CN" altLang="en-US" sz="1800" dirty="0">
                <a:solidFill>
                  <a:srgbClr val="00B050"/>
                </a:solidFill>
                <a:latin typeface="+mn-ea"/>
              </a:rPr>
              <a:t>？</a:t>
            </a:r>
            <a:r>
              <a:rPr lang="en-US" altLang="zh-CN" sz="1800" dirty="0">
                <a:solidFill>
                  <a:srgbClr val="00B050"/>
                </a:solidFill>
                <a:latin typeface="+mn-ea"/>
              </a:rPr>
              <a:t> </a:t>
            </a:r>
          </a:p>
          <a:p>
            <a:pPr marL="0" indent="0">
              <a:buNone/>
            </a:pPr>
            <a:r>
              <a:rPr lang="zh-CN" altLang="en-US" sz="1800" dirty="0">
                <a:solidFill>
                  <a:srgbClr val="00B050"/>
                </a:solidFill>
                <a:latin typeface="+mn-ea"/>
              </a:rPr>
              <a:t> 请 问，有   房间    吗？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51AB0440-C730-463E-94B3-E56861C1B969}"/>
              </a:ext>
            </a:extLst>
          </p:cNvPr>
          <p:cNvSpPr/>
          <p:nvPr/>
        </p:nvSpPr>
        <p:spPr>
          <a:xfrm>
            <a:off x="0" y="3133190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2800" dirty="0">
                <a:latin typeface="+mn-ea"/>
              </a:rPr>
              <a:t>Z</a:t>
            </a:r>
            <a:r>
              <a:rPr lang="zh-CN" altLang="en-US" sz="2800" dirty="0">
                <a:latin typeface="+mn-ea"/>
              </a:rPr>
              <a:t>hè shì sh</a:t>
            </a:r>
            <a:r>
              <a:rPr lang="en-GB" altLang="zh-CN" sz="2800" dirty="0">
                <a:latin typeface="+mn-ea"/>
                <a:sym typeface="+mn-ea"/>
              </a:rPr>
              <a:t>é</a:t>
            </a:r>
            <a:r>
              <a:rPr lang="en-US" altLang="zh-CN" sz="2800" dirty="0" err="1">
                <a:latin typeface="+mn-ea"/>
                <a:sym typeface="+mn-ea"/>
              </a:rPr>
              <a:t>i</a:t>
            </a:r>
            <a:r>
              <a:rPr lang="zh-CN" altLang="en-US" sz="2800" dirty="0">
                <a:latin typeface="+mn-ea"/>
              </a:rPr>
              <a:t> de fánɡjiān</a:t>
            </a:r>
          </a:p>
          <a:p>
            <a:r>
              <a:rPr lang="zh-CN" altLang="en-US" sz="2800" dirty="0">
                <a:latin typeface="+mn-ea"/>
              </a:rPr>
              <a:t>这  是   谁  的  房间？</a:t>
            </a:r>
          </a:p>
        </p:txBody>
      </p:sp>
      <p:pic>
        <p:nvPicPr>
          <p:cNvPr id="6" name="内容占位符 4">
            <a:extLst>
              <a:ext uri="{FF2B5EF4-FFF2-40B4-BE49-F238E27FC236}">
                <a16:creationId xmlns:a16="http://schemas.microsoft.com/office/drawing/2014/main" id="{C3767FA7-06DD-4ACE-B45F-5570EC2682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408" y="1118282"/>
            <a:ext cx="3052592" cy="2766817"/>
          </a:xfrm>
          <a:prstGeom prst="rect">
            <a:avLst/>
          </a:prstGeom>
        </p:spPr>
      </p:pic>
      <p:pic>
        <p:nvPicPr>
          <p:cNvPr id="7" name="图片 4" descr="房间1">
            <a:extLst>
              <a:ext uri="{FF2B5EF4-FFF2-40B4-BE49-F238E27FC236}">
                <a16:creationId xmlns:a16="http://schemas.microsoft.com/office/drawing/2014/main" id="{D65B3596-EA2D-45B2-83DB-31E4221E9C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1892" y="4817402"/>
            <a:ext cx="3002108" cy="2040598"/>
          </a:xfrm>
          <a:prstGeom prst="rect">
            <a:avLst/>
          </a:prstGeom>
        </p:spPr>
      </p:pic>
      <p:pic>
        <p:nvPicPr>
          <p:cNvPr id="8" name="图片 5">
            <a:extLst>
              <a:ext uri="{FF2B5EF4-FFF2-40B4-BE49-F238E27FC236}">
                <a16:creationId xmlns:a16="http://schemas.microsoft.com/office/drawing/2014/main" id="{36045473-98F2-42F9-9C8E-1F680E1A97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4500223"/>
            <a:ext cx="3002108" cy="2357777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BF26EB19-D463-4F2D-ABB6-88197D0F5BBC}"/>
              </a:ext>
            </a:extLst>
          </p:cNvPr>
          <p:cNvSpPr txBox="1"/>
          <p:nvPr/>
        </p:nvSpPr>
        <p:spPr>
          <a:xfrm>
            <a:off x="2585720" y="5780259"/>
            <a:ext cx="1818640" cy="367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dirty="0">
                <a:solidFill>
                  <a:srgbClr val="00B050"/>
                </a:solidFill>
              </a:rPr>
              <a:t>哥哥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0084FC0D-4269-4600-851E-02DE97C20A60}"/>
              </a:ext>
            </a:extLst>
          </p:cNvPr>
          <p:cNvSpPr txBox="1"/>
          <p:nvPr/>
        </p:nvSpPr>
        <p:spPr>
          <a:xfrm>
            <a:off x="6715760" y="662477"/>
            <a:ext cx="1747520" cy="384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solidFill>
                  <a:srgbClr val="00B050"/>
                </a:solidFill>
              </a:rPr>
              <a:t>爸爸妈妈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699C7CCA-82B1-4645-9378-F87FFB84A4EA}"/>
              </a:ext>
            </a:extLst>
          </p:cNvPr>
          <p:cNvSpPr txBox="1"/>
          <p:nvPr/>
        </p:nvSpPr>
        <p:spPr>
          <a:xfrm>
            <a:off x="6797040" y="4378960"/>
            <a:ext cx="1666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dirty="0">
                <a:solidFill>
                  <a:srgbClr val="00B050"/>
                </a:solidFill>
              </a:rPr>
              <a:t>妹妹</a:t>
            </a:r>
          </a:p>
        </p:txBody>
      </p:sp>
    </p:spTree>
    <p:extLst>
      <p:ext uri="{BB962C8B-B14F-4D97-AF65-F5344CB8AC3E}">
        <p14:creationId xmlns:p14="http://schemas.microsoft.com/office/powerpoint/2010/main" val="1898748267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3"/>
          <p:cNvSpPr>
            <a:spLocks noChangeArrowheads="1"/>
          </p:cNvSpPr>
          <p:nvPr/>
        </p:nvSpPr>
        <p:spPr bwMode="auto">
          <a:xfrm>
            <a:off x="492125" y="1146175"/>
            <a:ext cx="8651875" cy="2978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A：这是谁的房间？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B：这是我和我丈夫的，旁边那个小的房间是我女儿的。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chemeClr val="tx2"/>
                </a:solidFill>
                <a:latin typeface="+mn-ea"/>
                <a:ea typeface="+mn-ea"/>
                <a:sym typeface="宋体" pitchFamily="2" charset="-122"/>
              </a:rPr>
              <a:t>A：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你女儿的房间真漂亮！都是粉色的。</a:t>
            </a:r>
            <a:endParaRPr lang="zh-CN" altLang="en-US" sz="2800" b="1" dirty="0">
              <a:latin typeface="+mn-ea"/>
              <a:ea typeface="+mn-ea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B：是啊，粉色是我女儿最喜欢的颜色。</a:t>
            </a:r>
            <a:endParaRPr lang="zh-CN" altLang="en-US" sz="2800" b="1" dirty="0">
              <a:solidFill>
                <a:srgbClr val="000066"/>
              </a:solidFill>
              <a:latin typeface="+mn-ea"/>
              <a:ea typeface="+mn-ea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9699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在家里</a:t>
            </a:r>
            <a:endParaRPr lang="zh-CN" altLang="en-US"/>
          </a:p>
        </p:txBody>
      </p:sp>
      <p:sp>
        <p:nvSpPr>
          <p:cNvPr id="18436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843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矩形 1">
            <a:extLst>
              <a:ext uri="{FF2B5EF4-FFF2-40B4-BE49-F238E27FC236}">
                <a16:creationId xmlns:a16="http://schemas.microsoft.com/office/drawing/2014/main" id="{D69D81C9-B885-44C4-AEF1-2B6E86594FCE}"/>
              </a:ext>
            </a:extLst>
          </p:cNvPr>
          <p:cNvSpPr/>
          <p:nvPr/>
        </p:nvSpPr>
        <p:spPr>
          <a:xfrm>
            <a:off x="1515533" y="4420279"/>
            <a:ext cx="644313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zh-CN" altLang="en-US" sz="2400" i="1" dirty="0">
                <a:solidFill>
                  <a:srgbClr val="00B050"/>
                </a:solidFill>
              </a:rPr>
              <a:t>问</a:t>
            </a:r>
            <a:r>
              <a:rPr lang="en-US" altLang="zh-CN" sz="2400" i="1" dirty="0">
                <a:solidFill>
                  <a:srgbClr val="00B050"/>
                </a:solidFill>
              </a:rPr>
              <a:t>1</a:t>
            </a:r>
            <a:r>
              <a:rPr lang="zh-CN" altLang="en-US" sz="2400" i="1" dirty="0">
                <a:solidFill>
                  <a:srgbClr val="00B050"/>
                </a:solidFill>
              </a:rPr>
              <a:t>：旁边那个小的房间是谁的？</a:t>
            </a:r>
            <a:endParaRPr lang="en-US" altLang="zh-CN" sz="2400" i="1" dirty="0">
              <a:solidFill>
                <a:srgbClr val="00B050"/>
              </a:solidFill>
            </a:endParaRPr>
          </a:p>
          <a:p>
            <a:pPr>
              <a:buNone/>
            </a:pPr>
            <a:r>
              <a:rPr lang="zh-CN" altLang="en-US" sz="2400" i="1" dirty="0">
                <a:solidFill>
                  <a:srgbClr val="00B050"/>
                </a:solidFill>
              </a:rPr>
              <a:t>答</a:t>
            </a:r>
            <a:r>
              <a:rPr lang="en-US" altLang="zh-CN" sz="2400" i="1" dirty="0">
                <a:solidFill>
                  <a:srgbClr val="00B050"/>
                </a:solidFill>
              </a:rPr>
              <a:t>1</a:t>
            </a:r>
            <a:r>
              <a:rPr lang="zh-CN" altLang="en-US" sz="2400" i="1" dirty="0">
                <a:solidFill>
                  <a:srgbClr val="00B050"/>
                </a:solidFill>
              </a:rPr>
              <a:t>：旁边那个小的房间是她女儿的。</a:t>
            </a:r>
            <a:endParaRPr lang="en-US" altLang="zh-CN" sz="2400" i="1" dirty="0">
              <a:solidFill>
                <a:srgbClr val="00B050"/>
              </a:solidFill>
            </a:endParaRPr>
          </a:p>
          <a:p>
            <a:pPr>
              <a:buNone/>
            </a:pPr>
            <a:r>
              <a:rPr lang="zh-CN" altLang="en-US" sz="2400" i="1" dirty="0">
                <a:solidFill>
                  <a:srgbClr val="00B050"/>
                </a:solidFill>
              </a:rPr>
              <a:t>问</a:t>
            </a:r>
            <a:r>
              <a:rPr lang="en-US" altLang="zh-CN" sz="2400" i="1" dirty="0">
                <a:solidFill>
                  <a:srgbClr val="00B050"/>
                </a:solidFill>
              </a:rPr>
              <a:t>2</a:t>
            </a:r>
            <a:r>
              <a:rPr lang="zh-CN" altLang="en-US" sz="2400" i="1" dirty="0">
                <a:solidFill>
                  <a:srgbClr val="00B050"/>
                </a:solidFill>
              </a:rPr>
              <a:t>：她女儿的房间怎么样？</a:t>
            </a:r>
            <a:endParaRPr lang="en-US" altLang="zh-CN" sz="2400" i="1" dirty="0">
              <a:solidFill>
                <a:srgbClr val="00B050"/>
              </a:solidFill>
            </a:endParaRPr>
          </a:p>
          <a:p>
            <a:pPr>
              <a:buNone/>
            </a:pPr>
            <a:r>
              <a:rPr lang="zh-CN" altLang="en-US" sz="2400" i="1" dirty="0">
                <a:solidFill>
                  <a:srgbClr val="00B050"/>
                </a:solidFill>
              </a:rPr>
              <a:t>答</a:t>
            </a:r>
            <a:r>
              <a:rPr lang="en-US" altLang="zh-CN" sz="2400" i="1" dirty="0">
                <a:solidFill>
                  <a:srgbClr val="00B050"/>
                </a:solidFill>
              </a:rPr>
              <a:t>2</a:t>
            </a:r>
            <a:r>
              <a:rPr lang="zh-CN" altLang="en-US" sz="2400" i="1" dirty="0">
                <a:solidFill>
                  <a:srgbClr val="00B050"/>
                </a:solidFill>
              </a:rPr>
              <a:t>：她女儿的房间真漂亮！</a:t>
            </a:r>
            <a:endParaRPr lang="en-US" altLang="zh-CN" sz="2400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694869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2" dur="5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6" dur="50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0" dur="500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4" dur="500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ldLvl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0F659A5-9580-4042-98BB-65BD5D790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225989"/>
          </a:xfrm>
        </p:spPr>
        <p:txBody>
          <a:bodyPr/>
          <a:lstStyle/>
          <a:p>
            <a:r>
              <a:rPr lang="en-US" altLang="zh-CN" sz="2800" dirty="0">
                <a:latin typeface="+mn-ea"/>
              </a:rPr>
              <a:t>N</a:t>
            </a:r>
            <a:r>
              <a:rPr lang="zh-CN" altLang="en-US" sz="2800" dirty="0">
                <a:latin typeface="+mn-ea"/>
              </a:rPr>
              <a:t>ǐ</a:t>
            </a:r>
            <a:r>
              <a:rPr lang="en-GB" altLang="zh-CN" sz="2800" dirty="0">
                <a:latin typeface="+mn-ea"/>
                <a:sym typeface="+mn-ea"/>
              </a:rPr>
              <a:t>z</a:t>
            </a:r>
            <a:r>
              <a:rPr lang="zh-CN" altLang="en-US" sz="2800" dirty="0">
                <a:latin typeface="+mn-ea"/>
                <a:sym typeface="+mn-ea"/>
              </a:rPr>
              <a:t>uì</a:t>
            </a:r>
            <a:r>
              <a:rPr lang="zh-CN" altLang="en-US" sz="2800" dirty="0">
                <a:latin typeface="+mn-ea"/>
              </a:rPr>
              <a:t> xǐhuān shénme yánsè</a:t>
            </a:r>
            <a:br>
              <a:rPr lang="zh-CN" altLang="en-US" sz="2800" dirty="0">
                <a:latin typeface="+mn-ea"/>
              </a:rPr>
            </a:br>
            <a:r>
              <a:rPr lang="zh-CN" altLang="en-US" sz="2800" dirty="0">
                <a:latin typeface="+mn-ea"/>
              </a:rPr>
              <a:t> 你 最  喜欢   什么   颜色？</a:t>
            </a:r>
            <a:br>
              <a:rPr lang="en-US" altLang="zh-CN" sz="2800" dirty="0">
                <a:latin typeface="+mn-ea"/>
              </a:rPr>
            </a:br>
            <a:br>
              <a:rPr lang="en-US" altLang="zh-CN" sz="2800" dirty="0">
                <a:latin typeface="+mn-ea"/>
              </a:rPr>
            </a:br>
            <a:r>
              <a:rPr lang="zh-CN" altLang="en-US" sz="2800" dirty="0">
                <a:solidFill>
                  <a:srgbClr val="FF0000"/>
                </a:solidFill>
                <a:latin typeface="+mn-ea"/>
              </a:rPr>
              <a:t>*色是我最喜欢的颜色。</a:t>
            </a:r>
            <a:br>
              <a:rPr lang="en-US" altLang="zh-CN" sz="2800" dirty="0">
                <a:latin typeface="+mn-ea"/>
              </a:rPr>
            </a:br>
            <a:endParaRPr lang="zh-CN" altLang="en-US" sz="2800" dirty="0"/>
          </a:p>
        </p:txBody>
      </p:sp>
      <p:sp>
        <p:nvSpPr>
          <p:cNvPr id="5" name="内容占位符 4">
            <a:extLst>
              <a:ext uri="{FF2B5EF4-FFF2-40B4-BE49-F238E27FC236}">
                <a16:creationId xmlns:a16="http://schemas.microsoft.com/office/drawing/2014/main" id="{74CB591D-C44B-4C8D-9116-C5D923C7444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3042920"/>
            <a:ext cx="8544560" cy="216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70C0"/>
                </a:solidFill>
              </a:rPr>
              <a:t>lánsè蓝色</a:t>
            </a:r>
            <a:r>
              <a:rPr lang="zh-CN" altLang="en-US" sz="3200" dirty="0"/>
              <a:t>                      </a:t>
            </a:r>
            <a:r>
              <a:rPr lang="zh-CN" altLang="en-US" sz="3200" dirty="0">
                <a:solidFill>
                  <a:srgbClr val="5C4A42"/>
                </a:solidFill>
              </a:rPr>
              <a:t> </a:t>
            </a:r>
            <a:r>
              <a:rPr lang="zh-CN" altLang="en-US" sz="3200" dirty="0">
                <a:solidFill>
                  <a:srgbClr val="FF0000"/>
                </a:solidFill>
              </a:rPr>
              <a:t>hónɡsè红色</a:t>
            </a:r>
            <a:r>
              <a:rPr lang="zh-CN" altLang="en-US" sz="3200" dirty="0"/>
              <a:t>                    </a:t>
            </a:r>
            <a:r>
              <a:rPr lang="zh-CN" altLang="en-US" sz="3200" dirty="0">
                <a:solidFill>
                  <a:srgbClr val="7030A0"/>
                </a:solidFill>
              </a:rPr>
              <a:t>zǐsè</a:t>
            </a:r>
            <a:r>
              <a:rPr lang="zh-CN" altLang="en-US" sz="3200" b="1" dirty="0">
                <a:solidFill>
                  <a:srgbClr val="7030A0"/>
                </a:solidFill>
              </a:rPr>
              <a:t>紫色</a:t>
            </a:r>
            <a:r>
              <a:rPr lang="zh-CN" altLang="en-US" b="1" dirty="0">
                <a:solidFill>
                  <a:srgbClr val="7030A0"/>
                </a:solidFill>
              </a:rPr>
              <a:t>                         </a:t>
            </a:r>
            <a:r>
              <a:rPr lang="zh-CN" altLang="en-US" sz="3200" dirty="0">
                <a:solidFill>
                  <a:schemeClr val="tx1"/>
                </a:solidFill>
                <a:effectLst/>
              </a:rPr>
              <a:t>báisè</a:t>
            </a:r>
            <a:r>
              <a:rPr lang="zh-CN" altLang="en-US" sz="320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白色</a:t>
            </a:r>
            <a:r>
              <a:rPr lang="zh-CN" alt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/>
              <a:t>                      hēisè黑色</a:t>
            </a:r>
            <a:r>
              <a:rPr lang="zh-CN" altLang="en-US" sz="3200" dirty="0">
                <a:solidFill>
                  <a:schemeClr val="accent2"/>
                </a:solidFill>
              </a:rPr>
              <a:t>                      </a:t>
            </a:r>
            <a:r>
              <a:rPr lang="zh-CN" altLang="en-US" sz="3200" dirty="0">
                <a:solidFill>
                  <a:srgbClr val="BB313E"/>
                </a:solidFill>
              </a:rPr>
              <a:t>fěnsè粉色</a:t>
            </a:r>
          </a:p>
          <a:p>
            <a:r>
              <a:rPr lang="zh-CN" altLang="en-US" sz="3200" dirty="0">
                <a:solidFill>
                  <a:srgbClr val="00B050"/>
                </a:solidFill>
              </a:rPr>
              <a:t>lǜsè绿色                        </a:t>
            </a:r>
            <a:r>
              <a:rPr lang="zh-CN" altLang="en-US" sz="3200" dirty="0">
                <a:solidFill>
                  <a:srgbClr val="FFFF00"/>
                </a:solidFill>
              </a:rPr>
              <a:t>huánɡsè黄色</a:t>
            </a:r>
          </a:p>
        </p:txBody>
      </p:sp>
    </p:spTree>
    <p:extLst>
      <p:ext uri="{BB962C8B-B14F-4D97-AF65-F5344CB8AC3E}">
        <p14:creationId xmlns:p14="http://schemas.microsoft.com/office/powerpoint/2010/main" val="952767790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圆角矩形 4"/>
          <p:cNvSpPr/>
          <p:nvPr/>
        </p:nvSpPr>
        <p:spPr>
          <a:xfrm>
            <a:off x="6878955" y="4108766"/>
            <a:ext cx="2265045" cy="927735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圆角矩形 5"/>
          <p:cNvSpPr/>
          <p:nvPr/>
        </p:nvSpPr>
        <p:spPr>
          <a:xfrm>
            <a:off x="540068" y="1643776"/>
            <a:ext cx="1936909" cy="97678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圆角矩形 6"/>
          <p:cNvSpPr/>
          <p:nvPr/>
        </p:nvSpPr>
        <p:spPr>
          <a:xfrm>
            <a:off x="3468529" y="4043044"/>
            <a:ext cx="1937861" cy="927735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圆角矩形 7"/>
          <p:cNvSpPr/>
          <p:nvPr/>
        </p:nvSpPr>
        <p:spPr>
          <a:xfrm>
            <a:off x="3468529" y="1643776"/>
            <a:ext cx="2219801" cy="862013"/>
          </a:xfrm>
          <a:prstGeom prst="roundRect">
            <a:avLst/>
          </a:prstGeom>
          <a:solidFill>
            <a:srgbClr val="FD6FC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圆角矩形 8"/>
          <p:cNvSpPr/>
          <p:nvPr/>
        </p:nvSpPr>
        <p:spPr>
          <a:xfrm>
            <a:off x="540068" y="4108766"/>
            <a:ext cx="2265045" cy="862013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圆角矩形 9"/>
          <p:cNvSpPr/>
          <p:nvPr/>
        </p:nvSpPr>
        <p:spPr>
          <a:xfrm>
            <a:off x="6907848" y="1758552"/>
            <a:ext cx="1937385" cy="862013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圆角矩形 10"/>
          <p:cNvSpPr/>
          <p:nvPr/>
        </p:nvSpPr>
        <p:spPr>
          <a:xfrm>
            <a:off x="3586876" y="5795566"/>
            <a:ext cx="2265045" cy="953453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46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2CFCE51F-8C3F-442F-B699-7F1D31F41C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05165"/>
            <a:ext cx="9144000" cy="5447669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3"/>
          <p:cNvSpPr>
            <a:spLocks noChangeArrowheads="1"/>
          </p:cNvSpPr>
          <p:nvPr/>
        </p:nvSpPr>
        <p:spPr bwMode="auto">
          <a:xfrm>
            <a:off x="1476376" y="377265"/>
            <a:ext cx="6589396" cy="1169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你看见我的杯子了吗？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cxnSp>
        <p:nvCxnSpPr>
          <p:cNvPr id="1946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C28C95C1-76FA-4B46-93E3-6E8BB206E9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4745" y="1090954"/>
            <a:ext cx="1794510" cy="1794510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7998D7B2-8B0A-40CA-BCF2-3709BCA234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833" y="3294041"/>
            <a:ext cx="1438594" cy="1444127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075F5F95-F4F0-4A5D-BD9D-1BB42BA482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5772" y="5280045"/>
            <a:ext cx="1525270" cy="152527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C17B3FA3-9C0C-461E-9CFF-CA940BE42F9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3944" y="2210206"/>
            <a:ext cx="1617342" cy="1617342"/>
          </a:xfrm>
          <a:prstGeom prst="rect">
            <a:avLst/>
          </a:prstGeom>
        </p:spPr>
      </p:pic>
      <p:sp>
        <p:nvSpPr>
          <p:cNvPr id="14" name="文本框 13">
            <a:extLst>
              <a:ext uri="{FF2B5EF4-FFF2-40B4-BE49-F238E27FC236}">
                <a16:creationId xmlns:a16="http://schemas.microsoft.com/office/drawing/2014/main" id="{1F6A50BF-D03C-4C9E-82E2-184171156E0D}"/>
              </a:ext>
            </a:extLst>
          </p:cNvPr>
          <p:cNvSpPr txBox="1"/>
          <p:nvPr/>
        </p:nvSpPr>
        <p:spPr>
          <a:xfrm>
            <a:off x="6210940" y="6019070"/>
            <a:ext cx="1525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00B050"/>
                </a:solidFill>
              </a:rPr>
              <a:t>前边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3C3D6BDB-A564-4E8F-BFD8-675E8EF25E7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3859" y="3429000"/>
            <a:ext cx="2036653" cy="1617342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:a16="http://schemas.microsoft.com/office/drawing/2014/main" id="{5386A3D7-B28E-405D-BD68-C0556F16DBE9}"/>
              </a:ext>
            </a:extLst>
          </p:cNvPr>
          <p:cNvSpPr txBox="1"/>
          <p:nvPr/>
        </p:nvSpPr>
        <p:spPr>
          <a:xfrm>
            <a:off x="5600705" y="1426577"/>
            <a:ext cx="1525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00B050"/>
                </a:solidFill>
              </a:rPr>
              <a:t>后边</a:t>
            </a: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46BBE4AB-C28F-487A-8634-9004BE72D19D}"/>
              </a:ext>
            </a:extLst>
          </p:cNvPr>
          <p:cNvSpPr txBox="1"/>
          <p:nvPr/>
        </p:nvSpPr>
        <p:spPr>
          <a:xfrm>
            <a:off x="713741" y="5049212"/>
            <a:ext cx="1525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00B050"/>
                </a:solidFill>
              </a:rPr>
              <a:t>左边</a:t>
            </a: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AEFF3D29-84F6-4CE6-AA76-6799383C9C29}"/>
              </a:ext>
            </a:extLst>
          </p:cNvPr>
          <p:cNvSpPr txBox="1"/>
          <p:nvPr/>
        </p:nvSpPr>
        <p:spPr>
          <a:xfrm>
            <a:off x="7419980" y="4250373"/>
            <a:ext cx="1525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00B050"/>
                </a:solidFill>
              </a:rPr>
              <a:t>右边</a:t>
            </a: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DBAE8F03-6676-4BD6-9E5A-5A5687DC2CD4}"/>
              </a:ext>
            </a:extLst>
          </p:cNvPr>
          <p:cNvSpPr txBox="1"/>
          <p:nvPr/>
        </p:nvSpPr>
        <p:spPr>
          <a:xfrm>
            <a:off x="4133695" y="3103874"/>
            <a:ext cx="1525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00B050"/>
                </a:solidFill>
              </a:rPr>
              <a:t>中间</a:t>
            </a:r>
          </a:p>
        </p:txBody>
      </p:sp>
    </p:spTree>
    <p:extLst>
      <p:ext uri="{BB962C8B-B14F-4D97-AF65-F5344CB8AC3E}">
        <p14:creationId xmlns:p14="http://schemas.microsoft.com/office/powerpoint/2010/main" val="16304090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1651853-0EB0-401B-94AD-AFA3D4591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8802"/>
          </a:xfrm>
        </p:spPr>
        <p:txBody>
          <a:bodyPr/>
          <a:lstStyle/>
          <a:p>
            <a:pPr algn="l"/>
            <a:r>
              <a:rPr lang="en-US" altLang="zh-CN" sz="2000" dirty="0">
                <a:solidFill>
                  <a:srgbClr val="FF0000"/>
                </a:solidFill>
              </a:rPr>
              <a:t>Answer the questions based on the dialogs</a:t>
            </a:r>
            <a:endParaRPr lang="zh-CN" altLang="en-US" sz="2000" dirty="0">
              <a:solidFill>
                <a:srgbClr val="FF0000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91BE003-5D5B-4F2E-AE5D-3A83ACE42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615680" cy="4525963"/>
          </a:xfrm>
        </p:spPr>
        <p:txBody>
          <a:bodyPr/>
          <a:lstStyle/>
          <a:p>
            <a:r>
              <a:rPr lang="zh-CN" altLang="en-US" sz="2400" dirty="0"/>
              <a:t>爸爸的手表多少钱？</a:t>
            </a:r>
            <a:r>
              <a:rPr lang="en-US" altLang="zh-CN" sz="2400" dirty="0" err="1"/>
              <a:t>bà</a:t>
            </a:r>
            <a:r>
              <a:rPr lang="en-US" altLang="zh-CN" sz="2400" dirty="0"/>
              <a:t> </a:t>
            </a:r>
            <a:r>
              <a:rPr lang="en-US" altLang="zh-CN" sz="2400" dirty="0" err="1"/>
              <a:t>bà</a:t>
            </a:r>
            <a:r>
              <a:rPr lang="en-US" altLang="zh-CN" sz="2400" dirty="0"/>
              <a:t> de </a:t>
            </a:r>
            <a:r>
              <a:rPr lang="en-US" altLang="zh-CN" sz="2400" dirty="0" err="1"/>
              <a:t>shǒu</a:t>
            </a:r>
            <a:r>
              <a:rPr lang="en-US" altLang="zh-CN" sz="2400" dirty="0"/>
              <a:t> </a:t>
            </a:r>
            <a:r>
              <a:rPr lang="en-US" altLang="zh-CN" sz="2400" dirty="0" err="1"/>
              <a:t>biǎo</a:t>
            </a:r>
            <a:r>
              <a:rPr lang="en-US" altLang="zh-CN" sz="2400" dirty="0"/>
              <a:t> </a:t>
            </a:r>
            <a:r>
              <a:rPr lang="en-US" altLang="zh-CN" sz="2400" dirty="0" err="1"/>
              <a:t>duō</a:t>
            </a:r>
            <a:r>
              <a:rPr lang="en-US" altLang="zh-CN" sz="2400" dirty="0"/>
              <a:t> </a:t>
            </a:r>
            <a:r>
              <a:rPr lang="en-US" altLang="zh-CN" sz="2400" dirty="0" err="1"/>
              <a:t>shǎo</a:t>
            </a:r>
            <a:r>
              <a:rPr lang="en-US" altLang="zh-CN" sz="2400" dirty="0"/>
              <a:t> </a:t>
            </a:r>
            <a:r>
              <a:rPr lang="en-US" altLang="zh-CN" sz="2400" dirty="0" err="1"/>
              <a:t>qián</a:t>
            </a:r>
            <a:r>
              <a:rPr lang="en-US" altLang="zh-CN" sz="2400" dirty="0"/>
              <a:t> </a:t>
            </a:r>
            <a:r>
              <a:rPr lang="zh-CN" altLang="en-US" sz="2400" dirty="0"/>
              <a:t>？</a:t>
            </a:r>
            <a:endParaRPr lang="en-US" altLang="zh-CN" sz="2400" dirty="0"/>
          </a:p>
          <a:p>
            <a:endParaRPr lang="en-US" altLang="zh-CN" sz="2400" dirty="0"/>
          </a:p>
          <a:p>
            <a:r>
              <a:rPr lang="zh-CN" altLang="en-US" sz="2400" dirty="0"/>
              <a:t>送报纸的来了吗？  </a:t>
            </a:r>
            <a:r>
              <a:rPr lang="fr-FR" altLang="zh-CN" sz="2400" dirty="0"/>
              <a:t>sòng bào zhǐ de lái le ma </a:t>
            </a:r>
            <a:r>
              <a:rPr lang="zh-CN" altLang="fr-FR" sz="2400" dirty="0"/>
              <a:t>？</a:t>
            </a:r>
            <a:endParaRPr lang="en-US" altLang="zh-CN" sz="2400" dirty="0"/>
          </a:p>
          <a:p>
            <a:endParaRPr lang="en-US" altLang="zh-CN" sz="2400" dirty="0"/>
          </a:p>
          <a:p>
            <a:r>
              <a:rPr lang="zh-CN" altLang="en-US" sz="2400" dirty="0"/>
              <a:t>旁边那个小的房间是谁的？</a:t>
            </a:r>
            <a:r>
              <a:rPr lang="en-US" altLang="zh-CN" sz="2400" dirty="0" err="1"/>
              <a:t>páng</a:t>
            </a:r>
            <a:r>
              <a:rPr lang="en-US" altLang="zh-CN" sz="2400" dirty="0"/>
              <a:t> </a:t>
            </a:r>
            <a:r>
              <a:rPr lang="en-US" altLang="zh-CN" sz="2400" dirty="0" err="1"/>
              <a:t>biān</a:t>
            </a:r>
            <a:r>
              <a:rPr lang="en-US" altLang="zh-CN" sz="2400" dirty="0"/>
              <a:t> </a:t>
            </a:r>
            <a:r>
              <a:rPr lang="en-US" altLang="zh-CN" sz="2400" dirty="0" err="1"/>
              <a:t>nà</a:t>
            </a:r>
            <a:r>
              <a:rPr lang="en-US" altLang="zh-CN" sz="2400" dirty="0"/>
              <a:t> </a:t>
            </a:r>
            <a:r>
              <a:rPr lang="en-US" altLang="zh-CN" sz="2400" dirty="0" err="1"/>
              <a:t>gè</a:t>
            </a:r>
            <a:r>
              <a:rPr lang="en-US" altLang="zh-CN" sz="2400" dirty="0"/>
              <a:t> </a:t>
            </a:r>
            <a:r>
              <a:rPr lang="en-US" altLang="zh-CN" sz="2400" dirty="0" err="1"/>
              <a:t>xiǎo</a:t>
            </a:r>
            <a:r>
              <a:rPr lang="en-US" altLang="zh-CN" sz="2400" dirty="0"/>
              <a:t> de </a:t>
            </a:r>
            <a:r>
              <a:rPr lang="en-US" altLang="zh-CN" sz="2400" dirty="0" err="1"/>
              <a:t>fáng</a:t>
            </a:r>
            <a:r>
              <a:rPr lang="en-US" altLang="zh-CN" sz="2400" dirty="0"/>
              <a:t> </a:t>
            </a:r>
            <a:r>
              <a:rPr lang="en-US" altLang="zh-CN" sz="2400" dirty="0" err="1"/>
              <a:t>jiān</a:t>
            </a:r>
            <a:r>
              <a:rPr lang="en-US" altLang="zh-CN" sz="2400" dirty="0"/>
              <a:t> </a:t>
            </a:r>
            <a:r>
              <a:rPr lang="en-US" altLang="zh-CN" sz="2400" dirty="0" err="1"/>
              <a:t>shì</a:t>
            </a:r>
            <a:r>
              <a:rPr lang="en-US" altLang="zh-CN" sz="2400" dirty="0"/>
              <a:t> </a:t>
            </a:r>
            <a:r>
              <a:rPr lang="en-US" altLang="zh-CN" sz="2400" dirty="0" err="1"/>
              <a:t>shuí</a:t>
            </a:r>
            <a:r>
              <a:rPr lang="en-US" altLang="zh-CN" sz="2400" dirty="0"/>
              <a:t> de </a:t>
            </a:r>
            <a:r>
              <a:rPr lang="zh-CN" altLang="en-US" sz="2400" dirty="0"/>
              <a:t>？</a:t>
            </a:r>
            <a:endParaRPr lang="en-US" altLang="zh-CN" sz="2400" dirty="0"/>
          </a:p>
          <a:p>
            <a:endParaRPr lang="en-US" altLang="zh-CN" sz="2400" dirty="0"/>
          </a:p>
          <a:p>
            <a:r>
              <a:rPr lang="zh-CN" altLang="en-US" sz="2400" dirty="0"/>
              <a:t>她女儿的房间怎么样？</a:t>
            </a:r>
            <a:r>
              <a:rPr lang="en-US" altLang="zh-CN" sz="2400" dirty="0" err="1"/>
              <a:t>tā</a:t>
            </a:r>
            <a:r>
              <a:rPr lang="en-US" altLang="zh-CN" sz="2400" dirty="0"/>
              <a:t> </a:t>
            </a:r>
            <a:r>
              <a:rPr lang="en-US" altLang="zh-CN" sz="2400" dirty="0" err="1"/>
              <a:t>nǚ</a:t>
            </a:r>
            <a:r>
              <a:rPr lang="en-US" altLang="zh-CN" sz="2400" dirty="0"/>
              <a:t> </a:t>
            </a:r>
            <a:r>
              <a:rPr lang="en-US" altLang="zh-CN" sz="2400" dirty="0" err="1"/>
              <a:t>ér</a:t>
            </a:r>
            <a:r>
              <a:rPr lang="en-US" altLang="zh-CN" sz="2400" dirty="0"/>
              <a:t> de </a:t>
            </a:r>
            <a:r>
              <a:rPr lang="en-US" altLang="zh-CN" sz="2400" dirty="0" err="1"/>
              <a:t>fáng</a:t>
            </a:r>
            <a:r>
              <a:rPr lang="en-US" altLang="zh-CN" sz="2400" dirty="0"/>
              <a:t> </a:t>
            </a:r>
            <a:r>
              <a:rPr lang="en-US" altLang="zh-CN" sz="2400" dirty="0" err="1"/>
              <a:t>jiān</a:t>
            </a:r>
            <a:r>
              <a:rPr lang="en-US" altLang="zh-CN" sz="2400" dirty="0"/>
              <a:t> </a:t>
            </a:r>
            <a:r>
              <a:rPr lang="en-US" altLang="zh-CN" sz="2400" dirty="0" err="1"/>
              <a:t>zěn</a:t>
            </a:r>
            <a:r>
              <a:rPr lang="en-US" altLang="zh-CN" sz="2400" dirty="0"/>
              <a:t> me </a:t>
            </a:r>
            <a:r>
              <a:rPr lang="en-US" altLang="zh-CN" sz="2400" dirty="0" err="1"/>
              <a:t>yàng</a:t>
            </a:r>
            <a:r>
              <a:rPr lang="en-US" altLang="zh-CN" sz="2400" dirty="0"/>
              <a:t> </a:t>
            </a:r>
            <a:r>
              <a:rPr lang="zh-CN" altLang="en-US" sz="2400" dirty="0"/>
              <a:t>？</a:t>
            </a:r>
            <a:endParaRPr lang="en-US" altLang="zh-CN" sz="2400" dirty="0"/>
          </a:p>
          <a:p>
            <a:endParaRPr lang="en-US" altLang="zh-CN" sz="2400" dirty="0"/>
          </a:p>
          <a:p>
            <a:r>
              <a:rPr lang="zh-CN" altLang="en-US" sz="2400" dirty="0"/>
              <a:t>哪个杯子是她的？</a:t>
            </a:r>
            <a:r>
              <a:rPr lang="en-US" altLang="zh-CN" sz="2400" dirty="0" err="1"/>
              <a:t>nǎ</a:t>
            </a:r>
            <a:r>
              <a:rPr lang="en-US" altLang="zh-CN" sz="2400" dirty="0"/>
              <a:t> </a:t>
            </a:r>
            <a:r>
              <a:rPr lang="en-US" altLang="zh-CN" sz="2400" dirty="0" err="1"/>
              <a:t>gè</a:t>
            </a:r>
            <a:r>
              <a:rPr lang="en-US" altLang="zh-CN" sz="2400" dirty="0"/>
              <a:t> </a:t>
            </a:r>
            <a:r>
              <a:rPr lang="en-US" altLang="zh-CN" sz="2400" dirty="0" err="1"/>
              <a:t>bēi</a:t>
            </a:r>
            <a:r>
              <a:rPr lang="en-US" altLang="zh-CN" sz="2400" dirty="0"/>
              <a:t> </a:t>
            </a:r>
            <a:r>
              <a:rPr lang="en-US" altLang="zh-CN" sz="2400" dirty="0" err="1"/>
              <a:t>zǐ</a:t>
            </a:r>
            <a:r>
              <a:rPr lang="en-US" altLang="zh-CN" sz="2400" dirty="0"/>
              <a:t> </a:t>
            </a:r>
            <a:r>
              <a:rPr lang="en-US" altLang="zh-CN" sz="2400" dirty="0" err="1"/>
              <a:t>shì</a:t>
            </a:r>
            <a:r>
              <a:rPr lang="en-US" altLang="zh-CN" sz="2400" dirty="0"/>
              <a:t> </a:t>
            </a:r>
            <a:r>
              <a:rPr lang="en-US" altLang="zh-CN" sz="2400" dirty="0" err="1"/>
              <a:t>tā</a:t>
            </a:r>
            <a:r>
              <a:rPr lang="en-US" altLang="zh-CN" sz="2400" dirty="0"/>
              <a:t> de </a:t>
            </a:r>
            <a:r>
              <a:rPr lang="zh-CN" altLang="en-US" sz="2400" dirty="0"/>
              <a:t>？</a:t>
            </a:r>
          </a:p>
        </p:txBody>
      </p:sp>
      <p:cxnSp>
        <p:nvCxnSpPr>
          <p:cNvPr id="4" name="AutoShape 4">
            <a:extLst>
              <a:ext uri="{FF2B5EF4-FFF2-40B4-BE49-F238E27FC236}">
                <a16:creationId xmlns:a16="http://schemas.microsoft.com/office/drawing/2014/main" id="{5FBF53E8-57B1-4BB7-B4CB-C3D0D2630A08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</p:spTree>
    <p:extLst>
      <p:ext uri="{BB962C8B-B14F-4D97-AF65-F5344CB8AC3E}">
        <p14:creationId xmlns:p14="http://schemas.microsoft.com/office/powerpoint/2010/main" val="156102060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7A42C20D-85C7-49F8-B985-65C6FA22DD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60673"/>
            <a:ext cx="9144000" cy="3936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058645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AECB863D-AA5E-43D1-92B8-4D04F6FC94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95804"/>
            <a:ext cx="9144000" cy="3666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776496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D69D269B-97FD-4ED1-A3DD-806DD9B55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83328"/>
            <a:ext cx="9144000" cy="449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520508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734C9DCF-AFA2-49F0-813F-00EC5C3A9B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81487"/>
            <a:ext cx="9144000" cy="5495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238576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DBE90A8D-6285-4461-8008-EA182F683C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68759"/>
            <a:ext cx="9144000" cy="2920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508677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6BB0E110-C633-46A9-8DA4-323F8B5DC6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5860"/>
            <a:ext cx="9144000" cy="368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461021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C408BE64-808E-4903-B505-3895F895A9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7582"/>
            <a:ext cx="2590800" cy="1895475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68F98B50-D40D-431A-91B0-856C86D121D3}"/>
              </a:ext>
            </a:extLst>
          </p:cNvPr>
          <p:cNvSpPr txBox="1"/>
          <p:nvPr/>
        </p:nvSpPr>
        <p:spPr>
          <a:xfrm>
            <a:off x="101600" y="162560"/>
            <a:ext cx="8768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rgbClr val="FF0000"/>
                </a:solidFill>
              </a:rPr>
              <a:t>3.  Describe the pictures using the newly-learned language points and words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F62732-8332-4761-AC3E-70832F4C434E}"/>
              </a:ext>
            </a:extLst>
          </p:cNvPr>
          <p:cNvSpPr txBox="1"/>
          <p:nvPr/>
        </p:nvSpPr>
        <p:spPr>
          <a:xfrm>
            <a:off x="101600" y="3318747"/>
            <a:ext cx="86055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 err="1"/>
              <a:t>wàimiàn</a:t>
            </a:r>
            <a:r>
              <a:rPr lang="en-US" altLang="zh-CN" sz="2800" dirty="0"/>
              <a:t> </a:t>
            </a:r>
            <a:r>
              <a:rPr lang="en-US" altLang="zh-CN" sz="2800" dirty="0" err="1"/>
              <a:t>xià</a:t>
            </a:r>
            <a:r>
              <a:rPr lang="en-US" altLang="zh-CN" sz="2800" dirty="0"/>
              <a:t> </a:t>
            </a:r>
            <a:r>
              <a:rPr lang="en-US" altLang="zh-CN" sz="2800" dirty="0" err="1"/>
              <a:t>yǔ</a:t>
            </a:r>
            <a:r>
              <a:rPr lang="zh-CN" altLang="en-US" sz="2800" dirty="0"/>
              <a:t>，</a:t>
            </a:r>
            <a:r>
              <a:rPr lang="en-US" altLang="zh-CN" sz="2800" dirty="0" err="1"/>
              <a:t>tāmen</a:t>
            </a:r>
            <a:r>
              <a:rPr lang="en-US" altLang="zh-CN" sz="2800" dirty="0"/>
              <a:t> </a:t>
            </a:r>
            <a:r>
              <a:rPr lang="en-US" altLang="zh-CN" sz="2800" dirty="0" err="1"/>
              <a:t>dōu</a:t>
            </a:r>
            <a:r>
              <a:rPr lang="en-US" altLang="zh-CN" sz="2800" dirty="0"/>
              <a:t> </a:t>
            </a:r>
            <a:r>
              <a:rPr lang="en-US" altLang="zh-CN" sz="2800" dirty="0" err="1"/>
              <a:t>zài</a:t>
            </a:r>
            <a:r>
              <a:rPr lang="en-US" altLang="zh-CN" sz="2800" dirty="0"/>
              <a:t>                  li ne</a:t>
            </a:r>
          </a:p>
          <a:p>
            <a:r>
              <a:rPr lang="zh-CN" altLang="en-US" sz="2800" dirty="0"/>
              <a:t>外   面    下 雨，  他们     都   在</a:t>
            </a:r>
            <a:r>
              <a:rPr lang="en-US" altLang="zh-CN" sz="2800" dirty="0"/>
              <a:t>________ </a:t>
            </a:r>
            <a:r>
              <a:rPr lang="zh-CN" altLang="en-US" sz="2800" dirty="0"/>
              <a:t>里呢。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zh-CN" altLang="en-US" sz="2800" dirty="0"/>
              <a:t>外面  </a:t>
            </a:r>
            <a:r>
              <a:rPr lang="en-US" altLang="zh-CN" sz="2800" dirty="0"/>
              <a:t>outside</a:t>
            </a:r>
          </a:p>
          <a:p>
            <a:r>
              <a:rPr lang="zh-CN" altLang="en-US" sz="2800" dirty="0"/>
              <a:t>里面  </a:t>
            </a:r>
            <a:r>
              <a:rPr lang="en-US" altLang="zh-CN" sz="2800" dirty="0"/>
              <a:t>inside</a:t>
            </a:r>
          </a:p>
          <a:p>
            <a:endParaRPr lang="en-US" altLang="zh-CN" sz="2800" dirty="0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D8CA3CBA-F99D-439F-8726-0EB71654473B}"/>
              </a:ext>
            </a:extLst>
          </p:cNvPr>
          <p:cNvSpPr txBox="1"/>
          <p:nvPr/>
        </p:nvSpPr>
        <p:spPr>
          <a:xfrm>
            <a:off x="5384800" y="3190240"/>
            <a:ext cx="1686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 err="1">
                <a:solidFill>
                  <a:srgbClr val="FF0000"/>
                </a:solidFill>
              </a:rPr>
              <a:t>fángjiān</a:t>
            </a:r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zh-CN" altLang="en-US" sz="2800" dirty="0">
                <a:solidFill>
                  <a:srgbClr val="FF0000"/>
                </a:solidFill>
              </a:rPr>
              <a:t>房    间</a:t>
            </a:r>
          </a:p>
        </p:txBody>
      </p:sp>
    </p:spTree>
    <p:extLst>
      <p:ext uri="{BB962C8B-B14F-4D97-AF65-F5344CB8AC3E}">
        <p14:creationId xmlns:p14="http://schemas.microsoft.com/office/powerpoint/2010/main" val="248540263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03E8FC2A-CC51-4F84-B6A8-C2E3D7825A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4675" y="1045845"/>
            <a:ext cx="2219325" cy="1962150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E25AAE69-4ACC-4713-A523-88C62288FDEC}"/>
              </a:ext>
            </a:extLst>
          </p:cNvPr>
          <p:cNvSpPr txBox="1"/>
          <p:nvPr/>
        </p:nvSpPr>
        <p:spPr>
          <a:xfrm>
            <a:off x="508000" y="3931920"/>
            <a:ext cx="8636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/>
              <a:t>lǐ</a:t>
            </a:r>
            <a:r>
              <a:rPr lang="en-US" altLang="zh-CN" sz="2400" dirty="0"/>
              <a:t> </a:t>
            </a:r>
            <a:r>
              <a:rPr lang="en-US" altLang="zh-CN" sz="2400" dirty="0" err="1"/>
              <a:t>xiānshēng</a:t>
            </a:r>
            <a:r>
              <a:rPr lang="en-US" altLang="zh-CN" sz="2400" dirty="0"/>
              <a:t> de </a:t>
            </a:r>
            <a:r>
              <a:rPr lang="en-US" altLang="zh-CN" sz="2400" dirty="0" err="1"/>
              <a:t>shǒubiǎo</a:t>
            </a:r>
            <a:r>
              <a:rPr lang="en-US" altLang="zh-CN" sz="2400" dirty="0"/>
              <a:t> </a:t>
            </a:r>
            <a:r>
              <a:rPr lang="en-US" altLang="zh-CN" sz="2400" dirty="0" err="1"/>
              <a:t>hěn</a:t>
            </a:r>
            <a:r>
              <a:rPr lang="en-US" altLang="zh-CN" sz="2400" dirty="0"/>
              <a:t> </a:t>
            </a:r>
            <a:r>
              <a:rPr lang="en-US" altLang="zh-CN" sz="2400" dirty="0" err="1"/>
              <a:t>hǎo</a:t>
            </a:r>
            <a:r>
              <a:rPr lang="en-US" altLang="zh-CN" sz="2400" dirty="0"/>
              <a:t>   </a:t>
            </a:r>
            <a:r>
              <a:rPr lang="en-US" altLang="zh-CN" sz="2400" dirty="0" err="1"/>
              <a:t>sān</a:t>
            </a:r>
            <a:r>
              <a:rPr lang="en-US" altLang="zh-CN" sz="2400" dirty="0"/>
              <a:t>              </a:t>
            </a:r>
            <a:r>
              <a:rPr lang="en-US" altLang="zh-CN" sz="2400" dirty="0" err="1"/>
              <a:t>duō</a:t>
            </a:r>
            <a:r>
              <a:rPr lang="en-US" altLang="zh-CN" sz="2400" dirty="0"/>
              <a:t> </a:t>
            </a:r>
            <a:r>
              <a:rPr lang="en-US" altLang="zh-CN" sz="2400" dirty="0" err="1"/>
              <a:t>kuài</a:t>
            </a:r>
            <a:r>
              <a:rPr lang="en-US" altLang="zh-CN" sz="2400" dirty="0"/>
              <a:t> </a:t>
            </a:r>
            <a:r>
              <a:rPr lang="en-US" altLang="zh-CN" sz="2400" dirty="0" err="1"/>
              <a:t>qián</a:t>
            </a:r>
            <a:endParaRPr lang="en-US" altLang="zh-CN" sz="2400" dirty="0"/>
          </a:p>
          <a:p>
            <a:r>
              <a:rPr lang="zh-CN" altLang="en-US" sz="2400" dirty="0"/>
              <a:t>李  先生        的   手表       很    好，三     </a:t>
            </a:r>
            <a:r>
              <a:rPr lang="en-US" altLang="zh-CN" sz="2400" dirty="0"/>
              <a:t>_____</a:t>
            </a:r>
            <a:r>
              <a:rPr lang="zh-CN" altLang="en-US" sz="2400" dirty="0"/>
              <a:t>   多   块     钱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814BC42A-493F-4F10-9405-5B601A3F0787}"/>
              </a:ext>
            </a:extLst>
          </p:cNvPr>
          <p:cNvSpPr txBox="1"/>
          <p:nvPr/>
        </p:nvSpPr>
        <p:spPr>
          <a:xfrm>
            <a:off x="6156960" y="3808810"/>
            <a:ext cx="924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 err="1">
                <a:solidFill>
                  <a:srgbClr val="FF0000"/>
                </a:solidFill>
              </a:rPr>
              <a:t>qiān</a:t>
            </a:r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zh-CN" altLang="en-US" sz="2800" dirty="0">
                <a:solidFill>
                  <a:srgbClr val="FF0000"/>
                </a:solidFill>
              </a:rPr>
              <a:t>千</a:t>
            </a:r>
          </a:p>
        </p:txBody>
      </p:sp>
    </p:spTree>
    <p:extLst>
      <p:ext uri="{BB962C8B-B14F-4D97-AF65-F5344CB8AC3E}">
        <p14:creationId xmlns:p14="http://schemas.microsoft.com/office/powerpoint/2010/main" val="376511385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FDFBB768-1120-4268-AF33-52DC5E0F4F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09750" cy="2733675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16297AB9-F75A-4E11-8E93-56DD39106720}"/>
              </a:ext>
            </a:extLst>
          </p:cNvPr>
          <p:cNvSpPr txBox="1"/>
          <p:nvPr/>
        </p:nvSpPr>
        <p:spPr>
          <a:xfrm>
            <a:off x="2428240" y="1381760"/>
            <a:ext cx="6624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/>
              <a:t>wǒ</a:t>
            </a:r>
            <a:r>
              <a:rPr lang="en-US" altLang="zh-CN" sz="2400" dirty="0"/>
              <a:t> </a:t>
            </a:r>
            <a:r>
              <a:rPr lang="en-US" altLang="zh-CN" sz="2400" dirty="0" err="1"/>
              <a:t>juéde</a:t>
            </a:r>
            <a:r>
              <a:rPr lang="en-US" altLang="zh-CN" sz="2400" dirty="0"/>
              <a:t> </a:t>
            </a:r>
            <a:r>
              <a:rPr lang="en-US" altLang="zh-CN" sz="2400" dirty="0" err="1"/>
              <a:t>zuǒbiān</a:t>
            </a:r>
            <a:r>
              <a:rPr lang="en-US" altLang="zh-CN" sz="2400" dirty="0"/>
              <a:t> </a:t>
            </a:r>
            <a:r>
              <a:rPr lang="en-US" altLang="zh-CN" sz="2400" dirty="0" err="1"/>
              <a:t>nàgè</a:t>
            </a:r>
            <a:r>
              <a:rPr lang="en-US" altLang="zh-CN" sz="2400" dirty="0"/>
              <a:t>              de </a:t>
            </a:r>
            <a:r>
              <a:rPr lang="en-US" altLang="zh-CN" sz="2400" dirty="0" err="1"/>
              <a:t>piàoliàng</a:t>
            </a:r>
            <a:endParaRPr lang="en-US" altLang="zh-CN" sz="2400" dirty="0"/>
          </a:p>
          <a:p>
            <a:r>
              <a:rPr lang="zh-CN" altLang="en-US" sz="2400" dirty="0"/>
              <a:t>我  觉得     左边     那个</a:t>
            </a:r>
            <a:r>
              <a:rPr lang="en-US" altLang="zh-CN" sz="2400" dirty="0"/>
              <a:t>_____    </a:t>
            </a:r>
            <a:r>
              <a:rPr lang="zh-CN" altLang="en-US" sz="2400" dirty="0"/>
              <a:t>的   漂亮。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4A2F1B61-DA57-462B-80FB-5B1769FEAD5F}"/>
              </a:ext>
            </a:extLst>
          </p:cNvPr>
          <p:cNvSpPr txBox="1"/>
          <p:nvPr/>
        </p:nvSpPr>
        <p:spPr>
          <a:xfrm>
            <a:off x="5598160" y="1381760"/>
            <a:ext cx="132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FF0000"/>
                </a:solidFill>
              </a:rPr>
              <a:t>hóng</a:t>
            </a:r>
            <a:r>
              <a:rPr lang="en-US" altLang="zh-CN" sz="2400" dirty="0">
                <a:solidFill>
                  <a:srgbClr val="FF0000"/>
                </a:solidFill>
              </a:rPr>
              <a:t> </a:t>
            </a:r>
            <a:r>
              <a:rPr lang="en-US" altLang="zh-CN" sz="2400" dirty="0" err="1">
                <a:solidFill>
                  <a:srgbClr val="FF0000"/>
                </a:solidFill>
              </a:rPr>
              <a:t>sè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zh-CN" altLang="en-US" sz="2400" dirty="0">
                <a:solidFill>
                  <a:srgbClr val="FF0000"/>
                </a:solidFill>
              </a:rPr>
              <a:t>红色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03696359-B83C-4C8B-A2B6-ABA3FDE5E5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4875" y="3428999"/>
            <a:ext cx="7448550" cy="2333625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50737B5E-1B4A-4974-9AD2-ABAF02EDEB7D}"/>
              </a:ext>
            </a:extLst>
          </p:cNvPr>
          <p:cNvSpPr txBox="1"/>
          <p:nvPr/>
        </p:nvSpPr>
        <p:spPr>
          <a:xfrm>
            <a:off x="2428240" y="3921760"/>
            <a:ext cx="904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FF0000"/>
                </a:solidFill>
              </a:rPr>
              <a:t>sòng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zh-CN" altLang="en-US" sz="2400" dirty="0">
                <a:solidFill>
                  <a:srgbClr val="FF0000"/>
                </a:solidFill>
              </a:rPr>
              <a:t>送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AF77BA0-C08D-4DB1-88B3-F7EB0C0A8353}"/>
              </a:ext>
            </a:extLst>
          </p:cNvPr>
          <p:cNvSpPr txBox="1"/>
          <p:nvPr/>
        </p:nvSpPr>
        <p:spPr>
          <a:xfrm>
            <a:off x="1524000" y="4752757"/>
            <a:ext cx="904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FF0000"/>
                </a:solidFill>
              </a:rPr>
              <a:t>sòng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zh-CN" altLang="en-US" sz="2400" dirty="0">
                <a:solidFill>
                  <a:srgbClr val="FF0000"/>
                </a:solidFill>
              </a:rPr>
              <a:t>送</a:t>
            </a:r>
          </a:p>
        </p:txBody>
      </p:sp>
    </p:spTree>
    <p:extLst>
      <p:ext uri="{BB962C8B-B14F-4D97-AF65-F5344CB8AC3E}">
        <p14:creationId xmlns:p14="http://schemas.microsoft.com/office/powerpoint/2010/main" val="286360744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3D2A6732-28D0-494E-BD4C-E1B10717F8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194"/>
            <a:ext cx="9144000" cy="6779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810787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48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grpSp>
        <p:nvGrpSpPr>
          <p:cNvPr id="2" name="组合 1"/>
          <p:cNvGrpSpPr>
            <a:grpSpLocks/>
          </p:cNvGrpSpPr>
          <p:nvPr/>
        </p:nvGrpSpPr>
        <p:grpSpPr bwMode="auto">
          <a:xfrm>
            <a:off x="4797425" y="2592388"/>
            <a:ext cx="3648075" cy="2805112"/>
            <a:chOff x="0" y="0"/>
            <a:chExt cx="3648302" cy="2806209"/>
          </a:xfrm>
        </p:grpSpPr>
        <p:sp>
          <p:nvSpPr>
            <p:cNvPr id="20489" name="Text Box 13"/>
            <p:cNvSpPr>
              <a:spLocks noChangeArrowheads="1"/>
            </p:cNvSpPr>
            <p:nvPr/>
          </p:nvSpPr>
          <p:spPr bwMode="auto">
            <a:xfrm>
              <a:off x="125639" y="1"/>
              <a:ext cx="3522663" cy="28062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/>
            <a:lstStyle/>
            <a:p>
              <a:pPr eaLnBrk="1" hangingPunct="1">
                <a:lnSpc>
                  <a:spcPct val="13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词语：</a:t>
              </a:r>
            </a:p>
            <a:p>
              <a:pPr eaLnBrk="1" hangingPunct="1">
                <a:lnSpc>
                  <a:spcPct val="15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真、旁边、红色、一下</a:t>
              </a:r>
            </a:p>
            <a:p>
              <a:pPr eaLnBrk="1" hangingPunct="1">
                <a:lnSpc>
                  <a:spcPct val="16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句型：</a:t>
              </a:r>
            </a:p>
            <a:p>
              <a:pPr eaLnBrk="1" hangingPunct="1">
                <a:lnSpc>
                  <a:spcPct val="13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1. 我看一下。</a:t>
              </a:r>
            </a:p>
            <a:p>
              <a:pPr eaLnBrk="1" hangingPunct="1">
                <a:lnSpc>
                  <a:spcPct val="13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2. 这是你的吗？</a:t>
              </a:r>
              <a:endParaRPr lang="zh-CN" altLang="en-US" sz="2000" b="1" dirty="0">
                <a:latin typeface="楷体" pitchFamily="49" charset="-122"/>
                <a:ea typeface="楷体" pitchFamily="49" charset="-122"/>
                <a:sym typeface="华文楷体" pitchFamily="2" charset="-122"/>
              </a:endParaRPr>
            </a:p>
          </p:txBody>
        </p:sp>
      </p:grpSp>
      <p:sp>
        <p:nvSpPr>
          <p:cNvPr id="31750" name="Text Box 6"/>
          <p:cNvSpPr>
            <a:spLocks noChangeArrowheads="1"/>
          </p:cNvSpPr>
          <p:nvPr/>
        </p:nvSpPr>
        <p:spPr bwMode="auto">
          <a:xfrm>
            <a:off x="498474" y="2555874"/>
            <a:ext cx="4073525" cy="3544753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 dirty="0">
                <a:latin typeface="宋体" pitchFamily="2" charset="-122"/>
                <a:sym typeface="宋体" pitchFamily="2" charset="-122"/>
              </a:rPr>
              <a:t>马克：这个红色的杯子是你的吗？</a:t>
            </a:r>
            <a:endParaRPr lang="zh-CN" altLang="en-US" sz="20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大卫：不是我的，</a:t>
            </a:r>
            <a:r>
              <a:rPr lang="zh-CN" altLang="en-US" sz="2000" b="1" dirty="0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......。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 dirty="0">
                <a:latin typeface="宋体" pitchFamily="2" charset="-122"/>
                <a:sym typeface="宋体" pitchFamily="2" charset="-122"/>
              </a:rPr>
              <a:t>马克：旁边粉色的杯子是你的吗？</a:t>
            </a:r>
            <a:endParaRPr lang="zh-CN" altLang="en-US" sz="20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 dirty="0">
                <a:solidFill>
                  <a:srgbClr val="606060"/>
                </a:solidFill>
                <a:latin typeface="宋体" pitchFamily="2" charset="-122"/>
                <a:sym typeface="宋体" pitchFamily="2" charset="-122"/>
              </a:rPr>
              <a:t>大卫：是我的，你的杯子是什么颜色的？</a:t>
            </a:r>
            <a:endParaRPr lang="zh-CN" altLang="en-US" sz="2000" b="1" dirty="0">
              <a:solidFill>
                <a:srgbClr val="60606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 dirty="0">
                <a:latin typeface="宋体" pitchFamily="2" charset="-122"/>
                <a:sym typeface="宋体" pitchFamily="2" charset="-122"/>
              </a:rPr>
              <a:t>马克：我</a:t>
            </a:r>
            <a:r>
              <a:rPr lang="zh-CN" altLang="en-US" sz="20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  <a:endParaRPr lang="en-US" altLang="zh-CN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b="1" dirty="0">
                <a:solidFill>
                  <a:srgbClr val="606060"/>
                </a:solidFill>
                <a:latin typeface="宋体" pitchFamily="2" charset="-122"/>
                <a:sym typeface="宋体" pitchFamily="2" charset="-122"/>
              </a:rPr>
              <a:t>大卫：</a:t>
            </a:r>
            <a:r>
              <a:rPr lang="zh-CN" altLang="en-US" b="1" i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你的</a:t>
            </a:r>
            <a:r>
              <a:rPr lang="en-US" altLang="zh-CN" b="1" i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…</a:t>
            </a:r>
            <a:r>
              <a:rPr lang="zh-CN" altLang="en-US" b="1" i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真漂亮！</a:t>
            </a:r>
            <a:endParaRPr lang="en-US" altLang="zh-CN" b="1" i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b="1" dirty="0">
                <a:latin typeface="宋体" pitchFamily="2" charset="-122"/>
                <a:sym typeface="宋体" pitchFamily="2" charset="-122"/>
              </a:rPr>
              <a:t>马克：</a:t>
            </a:r>
            <a:r>
              <a:rPr lang="zh-CN" altLang="en-US" b="1" i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啊，*色是我最喜欢的颜色。</a:t>
            </a:r>
          </a:p>
        </p:txBody>
      </p:sp>
      <p:sp>
        <p:nvSpPr>
          <p:cNvPr id="31751" name="Text Box 9"/>
          <p:cNvSpPr>
            <a:spLocks noChangeArrowheads="1"/>
          </p:cNvSpPr>
          <p:nvPr/>
        </p:nvSpPr>
        <p:spPr bwMode="auto">
          <a:xfrm>
            <a:off x="498475" y="1004888"/>
            <a:ext cx="7646988" cy="1285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两个人一组，把几个同学和老师的笔、书、杯子等物品放在一起，然后通过询问确定哪个物品是谁的。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准备时间5分钟。</a:t>
            </a:r>
            <a:endParaRPr lang="zh-CN" altLang="en-US" dirty="0"/>
          </a:p>
        </p:txBody>
      </p:sp>
      <p:sp>
        <p:nvSpPr>
          <p:cNvPr id="31752" name="Text Box 11"/>
          <p:cNvSpPr>
            <a:spLocks noChangeArrowheads="1"/>
          </p:cNvSpPr>
          <p:nvPr/>
        </p:nvSpPr>
        <p:spPr bwMode="auto">
          <a:xfrm>
            <a:off x="4019550" y="171450"/>
            <a:ext cx="182614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3200" b="1" dirty="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双人活动</a:t>
            </a:r>
          </a:p>
        </p:txBody>
      </p:sp>
      <p:sp>
        <p:nvSpPr>
          <p:cNvPr id="20487" name="Text Box 9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  <p:sp>
        <p:nvSpPr>
          <p:cNvPr id="20488" name="Text Box 10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17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317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 bldLvl="0" animBg="1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6406AA55-920B-4D72-8950-3EE6D658D5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4549" y="1986159"/>
            <a:ext cx="1794510" cy="179451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7576FAF1-7DE2-47D9-9373-E2CD6DDBA6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8790" y="2916660"/>
            <a:ext cx="1438594" cy="1444127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48D65B95-91C0-4D00-AC71-E683C4B2CF99}"/>
              </a:ext>
            </a:extLst>
          </p:cNvPr>
          <p:cNvSpPr txBox="1"/>
          <p:nvPr/>
        </p:nvSpPr>
        <p:spPr>
          <a:xfrm>
            <a:off x="7558416" y="1350790"/>
            <a:ext cx="1525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Jenny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455B13CC-6392-447B-BEBB-A71EFE0FD0A4}"/>
              </a:ext>
            </a:extLst>
          </p:cNvPr>
          <p:cNvSpPr txBox="1"/>
          <p:nvPr/>
        </p:nvSpPr>
        <p:spPr>
          <a:xfrm>
            <a:off x="686898" y="1986583"/>
            <a:ext cx="12106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Alysia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D6AB3596-2407-48D7-8BCE-BC533C7532A8}"/>
              </a:ext>
            </a:extLst>
          </p:cNvPr>
          <p:cNvSpPr txBox="1"/>
          <p:nvPr/>
        </p:nvSpPr>
        <p:spPr>
          <a:xfrm>
            <a:off x="3782773" y="2133142"/>
            <a:ext cx="12106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00B050"/>
                </a:solidFill>
              </a:rPr>
              <a:t>老师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EDF36694-4138-4910-8303-210DB377DD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255" y="2688512"/>
            <a:ext cx="1525270" cy="1525270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ABD7FF4B-840C-4C16-AB78-C08BA3A67F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2282" y="66669"/>
            <a:ext cx="1551608" cy="196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>
            <a:extLst>
              <a:ext uri="{FF2B5EF4-FFF2-40B4-BE49-F238E27FC236}">
                <a16:creationId xmlns:a16="http://schemas.microsoft.com/office/drawing/2014/main" id="{3C38997A-B845-461B-B4E0-679660065E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4325" y="5291289"/>
            <a:ext cx="1838959" cy="137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文本框 13">
            <a:extLst>
              <a:ext uri="{FF2B5EF4-FFF2-40B4-BE49-F238E27FC236}">
                <a16:creationId xmlns:a16="http://schemas.microsoft.com/office/drawing/2014/main" id="{8E412B02-0FD8-49A4-9A80-98C5DEAAF312}"/>
              </a:ext>
            </a:extLst>
          </p:cNvPr>
          <p:cNvSpPr txBox="1"/>
          <p:nvPr/>
        </p:nvSpPr>
        <p:spPr>
          <a:xfrm>
            <a:off x="2637006" y="422843"/>
            <a:ext cx="1477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Jenny</a:t>
            </a:r>
            <a:endParaRPr lang="zh-CN" altLang="en-US" dirty="0"/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D7C6183F-BFCD-4D86-82EB-A427BE460508}"/>
              </a:ext>
            </a:extLst>
          </p:cNvPr>
          <p:cNvSpPr txBox="1"/>
          <p:nvPr/>
        </p:nvSpPr>
        <p:spPr>
          <a:xfrm>
            <a:off x="3762380" y="4710009"/>
            <a:ext cx="1477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Alysia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738415927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1309688" y="1530350"/>
            <a:ext cx="6873875" cy="2228850"/>
          </a:xfrm>
          <a:prstGeom prst="rect">
            <a:avLst/>
          </a:prstGeom>
          <a:solidFill>
            <a:srgbClr val="FF6600">
              <a:alpha val="20000"/>
            </a:srgbClr>
          </a:solidFill>
          <a:ln w="12700">
            <a:solidFill>
              <a:srgbClr val="FF6600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>
              <a:buFontTx/>
              <a:buNone/>
            </a:pPr>
            <a:endParaRPr lang="zh-CN" altLang="zh-CN"/>
          </a:p>
        </p:txBody>
      </p:sp>
      <p:cxnSp>
        <p:nvCxnSpPr>
          <p:cNvPr id="2150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C44F00"/>
            </a:solidFill>
            <a:round/>
            <a:headEnd/>
            <a:tailEnd/>
          </a:ln>
        </p:spPr>
      </p:cxnSp>
      <p:sp>
        <p:nvSpPr>
          <p:cNvPr id="32772" name="Text Box 4"/>
          <p:cNvSpPr>
            <a:spLocks noChangeArrowheads="1"/>
          </p:cNvSpPr>
          <p:nvPr/>
        </p:nvSpPr>
        <p:spPr bwMode="auto">
          <a:xfrm>
            <a:off x="1309688" y="1530350"/>
            <a:ext cx="6908800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手表、报纸、牛奶、房间、丈夫、红色</a:t>
            </a:r>
          </a:p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真、一下、“的”</a:t>
            </a:r>
          </a:p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S + v.  + 一下+宾语。</a:t>
            </a: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2" dur="500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bldLvl="0" animBg="1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48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31750" name="Text Box 6"/>
          <p:cNvSpPr>
            <a:spLocks noChangeArrowheads="1"/>
          </p:cNvSpPr>
          <p:nvPr/>
        </p:nvSpPr>
        <p:spPr bwMode="auto">
          <a:xfrm>
            <a:off x="498475" y="2555875"/>
            <a:ext cx="4019550" cy="789383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>
              <a:lnSpc>
                <a:spcPct val="130000"/>
              </a:lnSpc>
              <a:buFontTx/>
              <a:buNone/>
            </a:pPr>
            <a:r>
              <a:rPr lang="zh-CN" altLang="en-US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左边的房间是我爸爸妈妈的，他们的房间很大。......</a:t>
            </a:r>
          </a:p>
        </p:txBody>
      </p:sp>
      <p:sp>
        <p:nvSpPr>
          <p:cNvPr id="31751" name="Text Box 9"/>
          <p:cNvSpPr>
            <a:spLocks noChangeArrowheads="1"/>
          </p:cNvSpPr>
          <p:nvPr/>
        </p:nvSpPr>
        <p:spPr bwMode="auto">
          <a:xfrm>
            <a:off x="498475" y="1004888"/>
            <a:ext cx="7646988" cy="454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边画边介绍你家的房间。</a:t>
            </a:r>
          </a:p>
        </p:txBody>
      </p:sp>
      <p:sp>
        <p:nvSpPr>
          <p:cNvPr id="31752" name="Text Box 11"/>
          <p:cNvSpPr>
            <a:spLocks noChangeArrowheads="1"/>
          </p:cNvSpPr>
          <p:nvPr/>
        </p:nvSpPr>
        <p:spPr bwMode="auto">
          <a:xfrm>
            <a:off x="4019550" y="171450"/>
            <a:ext cx="182614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3200" b="1" dirty="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双人活动</a:t>
            </a:r>
          </a:p>
        </p:txBody>
      </p:sp>
      <p:sp>
        <p:nvSpPr>
          <p:cNvPr id="20487" name="Text Box 9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  <p:sp>
        <p:nvSpPr>
          <p:cNvPr id="20488" name="Text Box 10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53947704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17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 bldLvl="0" animBg="1" autoUpdateAnimBg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691A2677-50E8-4438-BEFB-FE9B3311AF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5250" y="20002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17A929A-C3C8-48E0-BE3B-27AC4F140B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13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1896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42E7CAD-7E4A-4F46-8B36-961579DE87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9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80C4AD66-7F47-4C3B-9017-0C2023F2AD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17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50809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B4D3427C-CACB-4C1F-BD77-B4FEBA01C8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978119"/>
      </p:ext>
    </p:extLst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48829F37-788B-4BB9-BA9F-AE7CFE7B47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50" y="18478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40217781-88A0-4445-9A20-15A1963804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5890" y="18478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71407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7FFE255-4176-4E36-BD69-09B289398C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21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EE40BCC0-050B-4513-B7F3-E582CC9CF3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8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94125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290CA86-B57D-4FAC-BA34-0BCEEA4DB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29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6FD909F9-05AF-4801-B37A-EA53128F7B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0212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96460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2DE2703-E319-4C51-9277-92B90A344D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210" y="188849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3337683A-2AD1-42F7-BE74-1F5731F0C7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4930" y="188849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93539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20A49552-7B4C-4360-A2FB-FD810FA2CC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250" y="187833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0DC874D0-413A-4FE6-A5C6-C15F535B55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2210" y="187833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24211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E2B23ED-C5CE-44E2-986E-325079C39E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20987678-8795-482B-9E89-DFD5DA538F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60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63108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680</TotalTime>
  <Pages>0</Pages>
  <Words>1594</Words>
  <Characters>0</Characters>
  <Application>Microsoft Office PowerPoint</Application>
  <DocSecurity>0</DocSecurity>
  <PresentationFormat>全屏显示(4:3)</PresentationFormat>
  <Lines>0</Lines>
  <Paragraphs>311</Paragraphs>
  <Slides>57</Slides>
  <Notes>11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57</vt:i4>
      </vt:variant>
    </vt:vector>
  </HeadingPairs>
  <TitlesOfParts>
    <vt:vector size="71" baseType="lpstr">
      <vt:lpstr>SimSun</vt:lpstr>
      <vt:lpstr>Calibri</vt:lpstr>
      <vt:lpstr>Microsoft YaHei</vt:lpstr>
      <vt:lpstr>STKaiti</vt:lpstr>
      <vt:lpstr>Wingdings 2</vt:lpstr>
      <vt:lpstr>py</vt:lpstr>
      <vt:lpstr>Arial</vt:lpstr>
      <vt:lpstr>Wingdings</vt:lpstr>
      <vt:lpstr>楷体</vt:lpstr>
      <vt:lpstr>Times New Roman</vt:lpstr>
      <vt:lpstr>Calibri Light</vt:lpstr>
      <vt:lpstr>默认设计模板</vt:lpstr>
      <vt:lpstr>1_A000120150209A07PWBG</vt:lpstr>
      <vt:lpstr>自定义设计方案</vt:lpstr>
      <vt:lpstr>第 3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make sentence with“真”</vt:lpstr>
      <vt:lpstr>房间</vt:lpstr>
      <vt:lpstr>PowerPoint 演示文稿</vt:lpstr>
      <vt:lpstr>Nǐzuì xǐhuān shénme yánsè  你 最  喜欢   什么   颜色？  *色是我最喜欢的颜色。 </vt:lpstr>
      <vt:lpstr>PowerPoint 演示文稿</vt:lpstr>
      <vt:lpstr>PowerPoint 演示文稿</vt:lpstr>
      <vt:lpstr>PowerPoint 演示文稿</vt:lpstr>
      <vt:lpstr>Answer the questions based on the dialogs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190</cp:revision>
  <dcterms:created xsi:type="dcterms:W3CDTF">2013-01-25T01:44:00Z</dcterms:created>
  <dcterms:modified xsi:type="dcterms:W3CDTF">2021-01-07T11:40:02Z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