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2"/>
  </p:notesMasterIdLst>
  <p:sldIdLst>
    <p:sldId id="256" r:id="rId2"/>
    <p:sldId id="257" r:id="rId3"/>
    <p:sldId id="259" r:id="rId4"/>
    <p:sldId id="261" r:id="rId5"/>
    <p:sldId id="263" r:id="rId6"/>
    <p:sldId id="265" r:id="rId7"/>
    <p:sldId id="266" r:id="rId8"/>
    <p:sldId id="267" r:id="rId9"/>
    <p:sldId id="268" r:id="rId10"/>
    <p:sldId id="270" r:id="rId11"/>
  </p:sldIdLst>
  <p:sldSz cx="9144000" cy="5143500" type="screen16x9"/>
  <p:notesSz cx="6858000" cy="9144000"/>
  <p:embeddedFontLst>
    <p:embeddedFont>
      <p:font typeface="Barlow SemiBold" panose="00000700000000000000" pitchFamily="2" charset="0"/>
      <p:regular r:id="rId13"/>
      <p:bold r:id="rId14"/>
      <p:italic r:id="rId15"/>
      <p:boldItalic r:id="rId16"/>
    </p:embeddedFont>
    <p:embeddedFont>
      <p:font typeface="Commissioner" panose="020B0604020202020204" charset="0"/>
      <p:regular r:id="rId17"/>
      <p:bold r:id="rId18"/>
    </p:embeddedFont>
    <p:embeddedFont>
      <p:font typeface="Commissioner ExtraBold" panose="020B0604020202020204" charset="0"/>
      <p:bold r:id="rId19"/>
    </p:embeddedFont>
    <p:embeddedFont>
      <p:font typeface="Syne" panose="020B0604020202020204"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A2E91F2-0A2C-4D92-B405-C22D31B6C02E}">
  <a:tblStyle styleId="{FA2E91F2-0A2C-4D92-B405-C22D31B6C02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3" d="100"/>
          <a:sy n="73" d="100"/>
        </p:scale>
        <p:origin x="1080" y="2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anisuzzaman" userId="994f96b838843173" providerId="LiveId" clId="{FC7A711B-AEAC-4AEA-9E50-9FCD569D449A}"/>
    <pc:docChg chg="undo custSel addSld delSld modSld">
      <pc:chgData name="md anisuzzaman" userId="994f96b838843173" providerId="LiveId" clId="{FC7A711B-AEAC-4AEA-9E50-9FCD569D449A}" dt="2026-03-15T18:46:05.390" v="473" actId="47"/>
      <pc:docMkLst>
        <pc:docMk/>
      </pc:docMkLst>
      <pc:sldChg chg="addSp delSp modSp mod">
        <pc:chgData name="md anisuzzaman" userId="994f96b838843173" providerId="LiveId" clId="{FC7A711B-AEAC-4AEA-9E50-9FCD569D449A}" dt="2026-03-15T18:44:20.596" v="472" actId="20577"/>
        <pc:sldMkLst>
          <pc:docMk/>
          <pc:sldMk cId="0" sldId="256"/>
        </pc:sldMkLst>
        <pc:spChg chg="mod">
          <ac:chgData name="md anisuzzaman" userId="994f96b838843173" providerId="LiveId" clId="{FC7A711B-AEAC-4AEA-9E50-9FCD569D449A}" dt="2026-03-15T18:44:20.596" v="472" actId="20577"/>
          <ac:spMkLst>
            <pc:docMk/>
            <pc:sldMk cId="0" sldId="256"/>
            <ac:spMk id="296" creationId="{00000000-0000-0000-0000-000000000000}"/>
          </ac:spMkLst>
        </pc:spChg>
        <pc:spChg chg="mod">
          <ac:chgData name="md anisuzzaman" userId="994f96b838843173" providerId="LiveId" clId="{FC7A711B-AEAC-4AEA-9E50-9FCD569D449A}" dt="2026-03-15T18:41:30.828" v="471" actId="1076"/>
          <ac:spMkLst>
            <pc:docMk/>
            <pc:sldMk cId="0" sldId="256"/>
            <ac:spMk id="297" creationId="{00000000-0000-0000-0000-000000000000}"/>
          </ac:spMkLst>
        </pc:spChg>
        <pc:spChg chg="add del mod">
          <ac:chgData name="md anisuzzaman" userId="994f96b838843173" providerId="LiveId" clId="{FC7A711B-AEAC-4AEA-9E50-9FCD569D449A}" dt="2026-03-15T18:41:22.907" v="470" actId="1076"/>
          <ac:spMkLst>
            <pc:docMk/>
            <pc:sldMk cId="0" sldId="256"/>
            <ac:spMk id="298" creationId="{00000000-0000-0000-0000-000000000000}"/>
          </ac:spMkLst>
        </pc:spChg>
      </pc:sldChg>
      <pc:sldChg chg="del">
        <pc:chgData name="md anisuzzaman" userId="994f96b838843173" providerId="LiveId" clId="{FC7A711B-AEAC-4AEA-9E50-9FCD569D449A}" dt="2026-03-15T18:46:05.390" v="473" actId="47"/>
        <pc:sldMkLst>
          <pc:docMk/>
          <pc:sldMk cId="1962064206" sldId="269"/>
        </pc:sldMkLst>
      </pc:sldChg>
      <pc:sldChg chg="new del">
        <pc:chgData name="md anisuzzaman" userId="994f96b838843173" providerId="LiveId" clId="{FC7A711B-AEAC-4AEA-9E50-9FCD569D449A}" dt="2026-03-15T18:36:48.348" v="212" actId="47"/>
        <pc:sldMkLst>
          <pc:docMk/>
          <pc:sldMk cId="3448178747" sldId="271"/>
        </pc:sldMkLst>
      </pc:sldChg>
      <pc:sldMasterChg chg="delSldLayout">
        <pc:chgData name="md anisuzzaman" userId="994f96b838843173" providerId="LiveId" clId="{FC7A711B-AEAC-4AEA-9E50-9FCD569D449A}" dt="2026-03-15T18:36:48.348" v="212" actId="47"/>
        <pc:sldMasterMkLst>
          <pc:docMk/>
          <pc:sldMasterMk cId="0" sldId="2147483682"/>
        </pc:sldMasterMkLst>
        <pc:sldLayoutChg chg="del">
          <pc:chgData name="md anisuzzaman" userId="994f96b838843173" providerId="LiveId" clId="{FC7A711B-AEAC-4AEA-9E50-9FCD569D449A}" dt="2026-03-15T18:36:48.348" v="212" actId="47"/>
          <pc:sldLayoutMkLst>
            <pc:docMk/>
            <pc:sldMasterMk cId="0" sldId="2147483682"/>
            <pc:sldLayoutMk cId="0" sldId="214748368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97882580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e710ee6ade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e710ee6ade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Since the death of Jenny’s father, 16-year-old she has been taking care of her mother over the past five years. Her father would take care of her mother who was memory and mobility impaired. After his death, Jenny cooks, cleans, shops and helps her mother in the administrative work. So Jenny was a young nanny in an important developmental stage. Adolescents are school-centered, friendship-centered, identity-centered, and emotional-centered. The care giving that Jenny took may have compromised her adolescence and mental health.</a:t>
            </a:r>
          </a:p>
          <a:p>
            <a:r>
              <a:rPr lang="en-US" sz="1100" b="0" i="0" u="none" strike="noStrike" cap="none" dirty="0">
                <a:solidFill>
                  <a:srgbClr val="000000"/>
                </a:solidFill>
                <a:effectLst/>
                <a:latin typeface="Arial"/>
                <a:ea typeface="Arial"/>
                <a:cs typeface="Arial"/>
                <a:sym typeface="Arial"/>
              </a:rPr>
              <a:t>The Attachment Theory by John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was used to analyze the situation of Jenny. This theory describes the influence of the early interactions of caregivers and children on future emotional stability,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and social relationships </a:t>
            </a:r>
            <a:r>
              <a:rPr lang="en-GB" sz="1100" b="0" i="0" u="none" strike="noStrike" cap="none" dirty="0">
                <a:solidFill>
                  <a:srgbClr val="000000"/>
                </a:solidFill>
                <a:effectLst/>
                <a:latin typeface="Arial"/>
                <a:ea typeface="Arial"/>
                <a:cs typeface="Arial"/>
                <a:sym typeface="Arial"/>
              </a:rPr>
              <a:t>(Fletcher and </a:t>
            </a:r>
            <a:r>
              <a:rPr lang="en-GB" sz="1100" b="0" i="0" u="none" strike="noStrike" cap="none" dirty="0" err="1">
                <a:solidFill>
                  <a:srgbClr val="000000"/>
                </a:solidFill>
                <a:effectLst/>
                <a:latin typeface="Arial"/>
                <a:ea typeface="Arial"/>
                <a:cs typeface="Arial"/>
                <a:sym typeface="Arial"/>
              </a:rPr>
              <a:t>Gallichan</a:t>
            </a:r>
            <a:r>
              <a:rPr lang="en-GB" sz="1100" b="0" i="0" u="none" strike="noStrike" cap="none" dirty="0">
                <a:solidFill>
                  <a:srgbClr val="000000"/>
                </a:solidFill>
                <a:effectLst/>
                <a:latin typeface="Arial"/>
                <a:ea typeface="Arial"/>
                <a:cs typeface="Arial"/>
                <a:sym typeface="Arial"/>
              </a:rPr>
              <a:t>, 2016)</a:t>
            </a:r>
            <a:r>
              <a:rPr lang="en-US" sz="1100" b="0" i="0" u="none" strike="noStrike" cap="none" dirty="0">
                <a:solidFill>
                  <a:srgbClr val="000000"/>
                </a:solidFill>
                <a:effectLst/>
                <a:latin typeface="Arial"/>
                <a:ea typeface="Arial"/>
                <a:cs typeface="Arial"/>
                <a:sym typeface="Arial"/>
              </a:rPr>
              <a:t>. Attachment theory has significance in health and social care as healthy and helpful relationships contribute to psychological development.</a:t>
            </a:r>
          </a:p>
          <a:p>
            <a:r>
              <a:rPr lang="en-US" sz="1100" b="0" i="0" u="none" strike="noStrike" cap="none" dirty="0">
                <a:solidFill>
                  <a:srgbClr val="000000"/>
                </a:solidFill>
                <a:effectLst/>
                <a:latin typeface="Arial"/>
                <a:ea typeface="Arial"/>
                <a:cs typeface="Arial"/>
                <a:sym typeface="Arial"/>
              </a:rPr>
              <a:t>The attachment theory proposed by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is used in the context of the life of Jenny in this lecture </a:t>
            </a:r>
            <a:r>
              <a:rPr lang="en-GB" sz="1100" b="0" i="0" u="none" strike="noStrike" cap="none" dirty="0">
                <a:solidFill>
                  <a:srgbClr val="000000"/>
                </a:solidFill>
                <a:effectLst/>
                <a:latin typeface="Arial"/>
                <a:ea typeface="Arial"/>
                <a:cs typeface="Arial"/>
                <a:sym typeface="Arial"/>
              </a:rPr>
              <a:t>(Holden, 2017)</a:t>
            </a:r>
            <a:r>
              <a:rPr lang="en-US" sz="1100" b="0" i="0" u="none" strike="noStrike" cap="none" dirty="0">
                <a:solidFill>
                  <a:srgbClr val="000000"/>
                </a:solidFill>
                <a:effectLst/>
                <a:latin typeface="Arial"/>
                <a:ea typeface="Arial"/>
                <a:cs typeface="Arial"/>
                <a:sym typeface="Arial"/>
              </a:rPr>
              <a:t>. The relatives and caretakers of Jenny might have affected her development. The lecture will improve the health of Jenny. The psychological development of the child will also take into account her biological as well as environmental aspects. Lastly, the strengths and weaknesses of the theory will be considered in terms of application in health and social care.</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e811cd5716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e811cd5716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Overview of the chosen Theory</a:t>
            </a:r>
          </a:p>
          <a:p>
            <a:r>
              <a:rPr lang="en-US" sz="1100" b="0" i="0" u="none" strike="noStrike" cap="none" dirty="0">
                <a:solidFill>
                  <a:srgbClr val="000000"/>
                </a:solidFill>
                <a:effectLst/>
                <a:latin typeface="Arial"/>
                <a:ea typeface="Arial"/>
                <a:cs typeface="Arial"/>
                <a:sym typeface="Arial"/>
              </a:rPr>
              <a:t>Attachment theory was created in the middle of the 20 </a:t>
            </a:r>
            <a:r>
              <a:rPr lang="en-US" sz="1100" b="0" i="0" u="none" strike="noStrike" cap="none" dirty="0" err="1">
                <a:solidFill>
                  <a:srgbClr val="000000"/>
                </a:solidFill>
                <a:effectLst/>
                <a:latin typeface="Arial"/>
                <a:ea typeface="Arial"/>
                <a:cs typeface="Arial"/>
                <a:sym typeface="Arial"/>
              </a:rPr>
              <a:t>th</a:t>
            </a:r>
            <a:r>
              <a:rPr lang="en-US" sz="1100" b="0" i="0" u="none" strike="noStrike" cap="none" dirty="0">
                <a:solidFill>
                  <a:srgbClr val="000000"/>
                </a:solidFill>
                <a:effectLst/>
                <a:latin typeface="Arial"/>
                <a:ea typeface="Arial"/>
                <a:cs typeface="Arial"/>
                <a:sym typeface="Arial"/>
              </a:rPr>
              <a:t> century by John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believed that to prosper, children are physically disposed to establish emotional bonds with their primary caregivers </a:t>
            </a:r>
            <a:r>
              <a:rPr lang="en-GB" sz="1100" b="0" i="0" u="none" strike="noStrike" cap="none" dirty="0">
                <a:solidFill>
                  <a:srgbClr val="000000"/>
                </a:solidFill>
                <a:effectLst/>
                <a:latin typeface="Arial"/>
                <a:ea typeface="Arial"/>
                <a:cs typeface="Arial"/>
                <a:sym typeface="Arial"/>
              </a:rPr>
              <a:t>(van </a:t>
            </a:r>
            <a:r>
              <a:rPr lang="en-GB" sz="1100" b="0" i="0" u="none" strike="noStrike" cap="none" dirty="0" err="1">
                <a:solidFill>
                  <a:srgbClr val="000000"/>
                </a:solidFill>
                <a:effectLst/>
                <a:latin typeface="Arial"/>
                <a:ea typeface="Arial"/>
                <a:cs typeface="Arial"/>
                <a:sym typeface="Arial"/>
              </a:rPr>
              <a:t>Rosmalen</a:t>
            </a:r>
            <a:r>
              <a:rPr lang="en-GB" sz="1100" b="0" i="0" u="none" strike="noStrike" cap="none" dirty="0">
                <a:solidFill>
                  <a:srgbClr val="000000"/>
                </a:solidFill>
                <a:effectLst/>
                <a:latin typeface="Arial"/>
                <a:ea typeface="Arial"/>
                <a:cs typeface="Arial"/>
                <a:sym typeface="Arial"/>
              </a:rPr>
              <a:t>, van der Horst and van der Veer, 2016)</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is of the opinion that the early attachments have an influence on the mental health,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and relationships.</a:t>
            </a:r>
          </a:p>
          <a:p>
            <a:r>
              <a:rPr lang="en-US" sz="1100" b="0" i="0" u="none" strike="noStrike" cap="none" dirty="0">
                <a:solidFill>
                  <a:srgbClr val="000000"/>
                </a:solidFill>
                <a:effectLst/>
                <a:latin typeface="Arial"/>
                <a:ea typeface="Arial"/>
                <a:cs typeface="Arial"/>
                <a:sym typeface="Arial"/>
              </a:rPr>
              <a:t>The attachment theory focuses on safe bases. The secure base </a:t>
            </a:r>
            <a:r>
              <a:rPr lang="en-US" sz="1100" b="0" i="0" u="none" strike="noStrike" cap="none" dirty="0" err="1">
                <a:solidFill>
                  <a:srgbClr val="000000"/>
                </a:solidFill>
                <a:effectLst/>
                <a:latin typeface="Arial"/>
                <a:ea typeface="Arial"/>
                <a:cs typeface="Arial"/>
                <a:sym typeface="Arial"/>
              </a:rPr>
              <a:t>carers</a:t>
            </a:r>
            <a:r>
              <a:rPr lang="en-US" sz="1100" b="0" i="0" u="none" strike="noStrike" cap="none" dirty="0">
                <a:solidFill>
                  <a:srgbClr val="000000"/>
                </a:solidFill>
                <a:effectLst/>
                <a:latin typeface="Arial"/>
                <a:ea typeface="Arial"/>
                <a:cs typeface="Arial"/>
                <a:sym typeface="Arial"/>
              </a:rPr>
              <a:t> are supportive, consultative and safe. Through the </a:t>
            </a:r>
            <a:r>
              <a:rPr lang="en-US" sz="1100" b="0" i="0" u="none" strike="noStrike" cap="none" dirty="0" err="1">
                <a:solidFill>
                  <a:srgbClr val="000000"/>
                </a:solidFill>
                <a:effectLst/>
                <a:latin typeface="Arial"/>
                <a:ea typeface="Arial"/>
                <a:cs typeface="Arial"/>
                <a:sym typeface="Arial"/>
              </a:rPr>
              <a:t>carers</a:t>
            </a:r>
            <a:r>
              <a:rPr lang="en-US" sz="1100" b="0" i="0" u="none" strike="noStrike" cap="none" dirty="0">
                <a:solidFill>
                  <a:srgbClr val="000000"/>
                </a:solidFill>
                <a:effectLst/>
                <a:latin typeface="Arial"/>
                <a:ea typeface="Arial"/>
                <a:cs typeface="Arial"/>
                <a:sym typeface="Arial"/>
              </a:rPr>
              <a:t>, children are made to feel safe when they inquisitively explore and become independent. The rupture of these relationships may lead to feelings of anxiety, low self-esteem, and trust problems among children.</a:t>
            </a:r>
          </a:p>
          <a:p>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lays emphasis on the internal working model. This conceptual framework is developed through the initial experiences with caretakers. This mental image is what determines the future perception of self-, other-, and relationship. Children who are stressed or lost might possess negative connection expectations and children who have positive connection expectations may be found to have positive and supportive care.</a:t>
            </a:r>
          </a:p>
          <a:p>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proposed a critical period of infancy. He believes that the early years of life are supposed to form close ties </a:t>
            </a:r>
            <a:r>
              <a:rPr lang="en-GB" sz="1100" b="0" i="0" u="none" strike="noStrike" cap="none" dirty="0">
                <a:solidFill>
                  <a:srgbClr val="000000"/>
                </a:solidFill>
                <a:effectLst/>
                <a:latin typeface="Arial"/>
                <a:ea typeface="Arial"/>
                <a:cs typeface="Arial"/>
                <a:sym typeface="Arial"/>
              </a:rPr>
              <a:t>(Behrens, Jones-Mason and </a:t>
            </a:r>
            <a:r>
              <a:rPr lang="en-GB" sz="1100" b="0" i="0" u="none" strike="noStrike" cap="none" dirty="0" err="1">
                <a:solidFill>
                  <a:srgbClr val="000000"/>
                </a:solidFill>
                <a:effectLst/>
                <a:latin typeface="Arial"/>
                <a:ea typeface="Arial"/>
                <a:cs typeface="Arial"/>
                <a:sym typeface="Arial"/>
              </a:rPr>
              <a:t>Forslund</a:t>
            </a:r>
            <a:r>
              <a:rPr lang="en-GB" sz="1100" b="0" i="0" u="none" strike="noStrike" cap="none" dirty="0">
                <a:solidFill>
                  <a:srgbClr val="000000"/>
                </a:solidFill>
                <a:effectLst/>
                <a:latin typeface="Arial"/>
                <a:ea typeface="Arial"/>
                <a:cs typeface="Arial"/>
                <a:sym typeface="Arial"/>
              </a:rPr>
              <a:t>, 2025)</a:t>
            </a:r>
            <a:r>
              <a:rPr lang="en-US" sz="1100" b="0" i="0" u="none" strike="noStrike" cap="none" dirty="0">
                <a:solidFill>
                  <a:srgbClr val="000000"/>
                </a:solidFill>
                <a:effectLst/>
                <a:latin typeface="Arial"/>
                <a:ea typeface="Arial"/>
                <a:cs typeface="Arial"/>
                <a:sym typeface="Arial"/>
              </a:rPr>
              <a:t>. Such separation or sadness may be disruption of emotional development by breaking these relationships. Hence, the social and emotional growth of a child is influenced by the early relationships.</a:t>
            </a:r>
          </a:p>
          <a:p>
            <a:r>
              <a:rPr lang="en-US" sz="1100" b="0" i="0" u="none" strike="noStrike" cap="none" dirty="0">
                <a:solidFill>
                  <a:srgbClr val="000000"/>
                </a:solidFill>
                <a:effectLst/>
                <a:latin typeface="Arial"/>
                <a:ea typeface="Arial"/>
                <a:cs typeface="Arial"/>
                <a:sym typeface="Arial"/>
              </a:rPr>
              <a:t>Attachment theory is essential to the early childhood development due to its effects on personality and coping skills and relationships through childhood emotional attachments.</a:t>
            </a:r>
          </a:p>
          <a:p>
            <a:r>
              <a:rPr lang="en-US" sz="1100" b="0" i="0" u="none" strike="noStrike" cap="none" dirty="0">
                <a:solidFill>
                  <a:srgbClr val="000000"/>
                </a:solidFill>
                <a:effectLst/>
                <a:latin typeface="Arial"/>
                <a:ea typeface="Arial"/>
                <a:cs typeface="Arial"/>
                <a:sym typeface="Arial"/>
              </a:rPr>
              <a:t>Knowledge of attachment enables health and social care workers to comprehend the effects of events at early stages on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and emotional needs.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e710ee6ade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ge710ee6ade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Connection of the Theory with the situation of Jenny</a:t>
            </a:r>
          </a:p>
          <a:p>
            <a:r>
              <a:rPr lang="en-US" sz="1100" b="0" i="0" u="none" strike="noStrike" cap="none" dirty="0">
                <a:solidFill>
                  <a:srgbClr val="000000"/>
                </a:solidFill>
                <a:effectLst/>
                <a:latin typeface="Arial"/>
                <a:ea typeface="Arial"/>
                <a:cs typeface="Arial"/>
                <a:sym typeface="Arial"/>
              </a:rPr>
              <a:t>The attachment theory can be used to explain the five years of Jenny. Jenny lost a father at a tender age, perhaps ruining a crucial attachment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Fearon</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Roisman</a:t>
            </a:r>
            <a:r>
              <a:rPr lang="en-GB" sz="1100" b="0" i="0" u="none" strike="noStrike" cap="none" dirty="0">
                <a:solidFill>
                  <a:srgbClr val="000000"/>
                </a:solidFill>
                <a:effectLst/>
                <a:latin typeface="Arial"/>
                <a:ea typeface="Arial"/>
                <a:cs typeface="Arial"/>
                <a:sym typeface="Arial"/>
              </a:rPr>
              <a:t>, 2017)</a:t>
            </a:r>
            <a:r>
              <a:rPr lang="en-US" sz="1100" b="0" i="0" u="none" strike="noStrike" cap="none" dirty="0">
                <a:solidFill>
                  <a:srgbClr val="000000"/>
                </a:solidFill>
                <a:effectLst/>
                <a:latin typeface="Arial"/>
                <a:ea typeface="Arial"/>
                <a:cs typeface="Arial"/>
                <a:sym typeface="Arial"/>
              </a:rPr>
              <a:t>. The death of a parent may cause anxiety and insecurity in children and adolescents. Such disruptions, according to the notion presented by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can negatively affect the emotional and safety growth of a child.</a:t>
            </a:r>
          </a:p>
          <a:p>
            <a:r>
              <a:rPr lang="en-US" sz="1100" b="0" i="0" u="none" strike="noStrike" cap="none" dirty="0">
                <a:solidFill>
                  <a:srgbClr val="000000"/>
                </a:solidFill>
                <a:effectLst/>
                <a:latin typeface="Arial"/>
                <a:ea typeface="Arial"/>
                <a:cs typeface="Arial"/>
                <a:sym typeface="Arial"/>
              </a:rPr>
              <a:t>Jenny was lost and took care of her mother. She gives caring as opposed to taking. This can be reversed in cases where the child is carrying out adult duties. This puts pressure on the kids and interferes with their growth.</a:t>
            </a:r>
          </a:p>
          <a:p>
            <a:r>
              <a:rPr lang="en-US" sz="1100" b="0" i="0" u="none" strike="noStrike" cap="none" dirty="0">
                <a:solidFill>
                  <a:srgbClr val="000000"/>
                </a:solidFill>
                <a:effectLst/>
                <a:latin typeface="Arial"/>
                <a:ea typeface="Arial"/>
                <a:cs typeface="Arial"/>
                <a:sym typeface="Arial"/>
              </a:rPr>
              <a:t>Responsibilities can also leave Jenny difficult to have friends. Adolescence is associated with peer association and autonomy. Housework could be a constraint on the social and educational time that Jenny has </a:t>
            </a:r>
            <a:r>
              <a:rPr lang="en-GB" sz="1100" b="0" i="0" u="none" strike="noStrike" cap="none" dirty="0">
                <a:solidFill>
                  <a:srgbClr val="000000"/>
                </a:solidFill>
                <a:effectLst/>
                <a:latin typeface="Arial"/>
                <a:ea typeface="Arial"/>
                <a:cs typeface="Arial"/>
                <a:sym typeface="Arial"/>
              </a:rPr>
              <a:t>(Clifford, 2017)</a:t>
            </a:r>
            <a:r>
              <a:rPr lang="en-US" sz="1100" b="0" i="0" u="none" strike="noStrike" cap="none" dirty="0">
                <a:solidFill>
                  <a:srgbClr val="000000"/>
                </a:solidFill>
                <a:effectLst/>
                <a:latin typeface="Arial"/>
                <a:ea typeface="Arial"/>
                <a:cs typeface="Arial"/>
                <a:sym typeface="Arial"/>
              </a:rPr>
              <a:t>. To the attachment theory, supportive relationship </a:t>
            </a:r>
            <a:r>
              <a:rPr lang="en-US" sz="1100" b="0" i="0" u="none" strike="noStrike" cap="none" dirty="0" err="1">
                <a:solidFill>
                  <a:srgbClr val="000000"/>
                </a:solidFill>
                <a:effectLst/>
                <a:latin typeface="Arial"/>
                <a:ea typeface="Arial"/>
                <a:cs typeface="Arial"/>
                <a:sym typeface="Arial"/>
              </a:rPr>
              <a:t>stabilises</a:t>
            </a:r>
            <a:r>
              <a:rPr lang="en-US" sz="1100" b="0" i="0" u="none" strike="noStrike" cap="none" dirty="0">
                <a:solidFill>
                  <a:srgbClr val="000000"/>
                </a:solidFill>
                <a:effectLst/>
                <a:latin typeface="Arial"/>
                <a:ea typeface="Arial"/>
                <a:cs typeface="Arial"/>
                <a:sym typeface="Arial"/>
              </a:rPr>
              <a:t> emotions. Jenny could lose self-esteem and health because of loneliness and stress.</a:t>
            </a:r>
          </a:p>
          <a:p>
            <a:r>
              <a:rPr lang="en-US" sz="1100" b="0" i="0" u="none" strike="noStrike" cap="none" dirty="0">
                <a:solidFill>
                  <a:srgbClr val="000000"/>
                </a:solidFill>
                <a:effectLst/>
                <a:latin typeface="Arial"/>
                <a:ea typeface="Arial"/>
                <a:cs typeface="Arial"/>
                <a:sym typeface="Arial"/>
              </a:rPr>
              <a:t>The mother daughter relationship that Jenny had could be a victim of care giving. Parental care can teach parents to become closer and it can also impose pressure and burdens on youth. As a teenager, Jenny might be under the pressure to satisfy her mother during the grief period.</a:t>
            </a:r>
          </a:p>
          <a:p>
            <a:r>
              <a:rPr lang="en-US" sz="1100" b="0" i="0" u="none" strike="noStrike" cap="none" dirty="0">
                <a:solidFill>
                  <a:srgbClr val="000000"/>
                </a:solidFill>
                <a:effectLst/>
                <a:latin typeface="Arial"/>
                <a:ea typeface="Arial"/>
                <a:cs typeface="Arial"/>
                <a:sym typeface="Arial"/>
              </a:rPr>
              <a:t>Attachment theory may require Jenny to find more mental development through more emotional interactions with the world beyond the home.</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e710ee6ade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e710ee6ade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dirty="0"/>
              <a:t>Recommended Strategies and Interventions</a:t>
            </a:r>
          </a:p>
          <a:p>
            <a:r>
              <a:rPr lang="en-US" sz="1100" dirty="0"/>
              <a:t>The attachment theory provides different Jenny-supporting activities. The strategies enhance the supportive relationships and reduce her stress as a young </a:t>
            </a:r>
            <a:r>
              <a:rPr lang="en-US" sz="1100" dirty="0" err="1"/>
              <a:t>carer</a:t>
            </a:r>
            <a:r>
              <a:rPr lang="en-US" sz="1100" dirty="0"/>
              <a:t>.</a:t>
            </a:r>
          </a:p>
          <a:p>
            <a:r>
              <a:rPr lang="en-US" sz="1100" dirty="0"/>
              <a:t>Jenny can initially refer to social services or youth </a:t>
            </a:r>
            <a:r>
              <a:rPr lang="en-US" sz="1100" dirty="0" err="1"/>
              <a:t>carers</a:t>
            </a:r>
            <a:r>
              <a:rPr lang="en-US" sz="1100" dirty="0"/>
              <a:t> group. These services can assist her mother in the housework or community care. By reducing her responsibilities Jenny would be able to concentrate in school, friends and self-improvement.</a:t>
            </a:r>
          </a:p>
          <a:p>
            <a:r>
              <a:rPr lang="en-US" sz="1100" dirty="0"/>
              <a:t>Jenny might require </a:t>
            </a:r>
            <a:r>
              <a:rPr lang="en-US" sz="1100" dirty="0" err="1"/>
              <a:t>counselling</a:t>
            </a:r>
            <a:r>
              <a:rPr lang="en-US" sz="1100" dirty="0"/>
              <a:t> to combat her father death and her obligations </a:t>
            </a:r>
            <a:r>
              <a:rPr lang="en-GB" sz="1100" dirty="0"/>
              <a:t>(</a:t>
            </a:r>
            <a:r>
              <a:rPr lang="en-GB" sz="1100" dirty="0" err="1"/>
              <a:t>Robledo</a:t>
            </a:r>
            <a:r>
              <a:rPr lang="en-GB" sz="1100" dirty="0"/>
              <a:t> et al., 2022)</a:t>
            </a:r>
            <a:r>
              <a:rPr lang="en-US" sz="1100" dirty="0"/>
              <a:t>. The specialist would be able to overcome stress, sadness, and phobias with the help of a trained therapist. Attachment theory claims that trusted persons can make the children feel secure and empathize.</a:t>
            </a:r>
          </a:p>
          <a:p>
            <a:r>
              <a:rPr lang="en-US" sz="1100" dirty="0"/>
              <a:t>Third, schools help Jenny. Teacher or </a:t>
            </a:r>
            <a:r>
              <a:rPr lang="en-US" sz="1100" dirty="0" err="1"/>
              <a:t>counsellors</a:t>
            </a:r>
            <a:r>
              <a:rPr lang="en-US" sz="1100" dirty="0"/>
              <a:t> might monitor her well being and help in her academics. She can also receive mentoring or peer support through schools. Emotional stability can be facilitated by good teacher-student relationships.</a:t>
            </a:r>
          </a:p>
          <a:p>
            <a:r>
              <a:rPr lang="en-US" sz="1100" dirty="0"/>
              <a:t>Another strategy is to get Jenny interested in social and leisure activities. The identity and self-esteem of the youth can be enhanced by friends, interests, and youth clubs. Attachment theory postulates that positive relationships and social experiences enhance confidence and resilience of kids.</a:t>
            </a:r>
          </a:p>
          <a:p>
            <a:r>
              <a:rPr lang="en-US" sz="1100" dirty="0"/>
              <a:t>The community services can offer home care or medical support to the mobility and the memory of the mother to Jenny. Sharing care will help Jenny develop and cope with her lifestyle.</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e710ee6ade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e710ee6ade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Biological and Environmental Factors</a:t>
            </a:r>
          </a:p>
          <a:p>
            <a:r>
              <a:rPr lang="en-US" sz="1100" b="0" i="0" u="none" strike="noStrike" cap="none" dirty="0">
                <a:solidFill>
                  <a:srgbClr val="000000"/>
                </a:solidFill>
                <a:effectLst/>
                <a:latin typeface="Arial"/>
                <a:ea typeface="Arial"/>
                <a:cs typeface="Arial"/>
                <a:sym typeface="Arial"/>
              </a:rPr>
              <a:t>The psychological development is influenced by biology and environment. Both can make Jenny grow emotionally and psychologically.</a:t>
            </a:r>
          </a:p>
          <a:p>
            <a:r>
              <a:rPr lang="en-US" sz="1100" b="0" i="0" u="none" strike="noStrike" cap="none" dirty="0">
                <a:solidFill>
                  <a:srgbClr val="000000"/>
                </a:solidFill>
                <a:effectLst/>
                <a:latin typeface="Arial"/>
                <a:ea typeface="Arial"/>
                <a:cs typeface="Arial"/>
                <a:sym typeface="Arial"/>
              </a:rPr>
              <a:t>Biological causes involve the genetics, brain development and the stress. Emotional regulation and decision making are acquired by the brain in the course of adolescence </a:t>
            </a:r>
            <a:r>
              <a:rPr lang="en-GB" sz="1100" b="0" i="0" u="none" strike="noStrike" cap="none" dirty="0">
                <a:solidFill>
                  <a:srgbClr val="000000"/>
                </a:solidFill>
                <a:effectLst/>
                <a:latin typeface="Arial"/>
                <a:ea typeface="Arial"/>
                <a:cs typeface="Arial"/>
                <a:sym typeface="Arial"/>
              </a:rPr>
              <a:t>(van der Horst, van </a:t>
            </a:r>
            <a:r>
              <a:rPr lang="en-GB" sz="1100" b="0" i="0" u="none" strike="noStrike" cap="none" dirty="0" err="1">
                <a:solidFill>
                  <a:srgbClr val="000000"/>
                </a:solidFill>
                <a:effectLst/>
                <a:latin typeface="Arial"/>
                <a:ea typeface="Arial"/>
                <a:cs typeface="Arial"/>
                <a:sym typeface="Arial"/>
              </a:rPr>
              <a:t>Rosmalen</a:t>
            </a:r>
            <a:r>
              <a:rPr lang="en-GB" sz="1100" b="0" i="0" u="none" strike="noStrike" cap="none" dirty="0">
                <a:solidFill>
                  <a:srgbClr val="000000"/>
                </a:solidFill>
                <a:effectLst/>
                <a:latin typeface="Arial"/>
                <a:ea typeface="Arial"/>
                <a:cs typeface="Arial"/>
                <a:sym typeface="Arial"/>
              </a:rPr>
              <a:t> and van der Veer, 2025)</a:t>
            </a:r>
            <a:r>
              <a:rPr lang="en-US" sz="1100" b="0" i="0" u="none" strike="noStrike" cap="none" dirty="0">
                <a:solidFill>
                  <a:srgbClr val="000000"/>
                </a:solidFill>
                <a:effectLst/>
                <a:latin typeface="Arial"/>
                <a:ea typeface="Arial"/>
                <a:cs typeface="Arial"/>
                <a:sym typeface="Arial"/>
              </a:rPr>
              <a:t>. Emotional stress or pressure can have an impact on mood, attention, and mental health.</a:t>
            </a:r>
          </a:p>
          <a:p>
            <a:r>
              <a:rPr lang="en-US" sz="1100" b="0" i="0" u="none" strike="noStrike" cap="none" dirty="0">
                <a:solidFill>
                  <a:srgbClr val="000000"/>
                </a:solidFill>
                <a:effectLst/>
                <a:latin typeface="Arial"/>
                <a:ea typeface="Arial"/>
                <a:cs typeface="Arial"/>
                <a:sym typeface="Arial"/>
              </a:rPr>
              <a:t>Jenny is influenced by the environment on the health front. The father death, mother illness and her home-making are all influencing her growth. Such incidents could be a concern to teenagers and inhibit their actions.</a:t>
            </a:r>
          </a:p>
          <a:p>
            <a:r>
              <a:rPr lang="en-US" sz="1100" b="0" i="0" u="none" strike="noStrike" cap="none" dirty="0">
                <a:solidFill>
                  <a:srgbClr val="000000"/>
                </a:solidFill>
                <a:effectLst/>
                <a:latin typeface="Arial"/>
                <a:ea typeface="Arial"/>
                <a:cs typeface="Arial"/>
                <a:sym typeface="Arial"/>
              </a:rPr>
              <a:t>Good conditions also realize that Jenny can develop. Social services, extended family, school, and community groups decrease stress and give emotional security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Khadka</a:t>
            </a:r>
            <a:r>
              <a:rPr lang="en-GB" sz="1100" b="0" i="0" u="none" strike="noStrike" cap="none" dirty="0">
                <a:solidFill>
                  <a:srgbClr val="000000"/>
                </a:solidFill>
                <a:effectLst/>
                <a:latin typeface="Arial"/>
                <a:ea typeface="Arial"/>
                <a:cs typeface="Arial"/>
                <a:sym typeface="Arial"/>
              </a:rPr>
              <a:t>, 2022)</a:t>
            </a:r>
            <a:r>
              <a:rPr lang="en-US" sz="1100" b="0" i="0" u="none" strike="noStrike" cap="none" dirty="0">
                <a:solidFill>
                  <a:srgbClr val="000000"/>
                </a:solidFill>
                <a:effectLst/>
                <a:latin typeface="Arial"/>
                <a:ea typeface="Arial"/>
                <a:cs typeface="Arial"/>
                <a:sym typeface="Arial"/>
              </a:rPr>
              <a:t>. Resilience and coping skills are learnt by the </a:t>
            </a:r>
            <a:r>
              <a:rPr lang="en-US" sz="1100" b="0" i="0" u="none" strike="noStrike" cap="none" dirty="0" err="1">
                <a:solidFill>
                  <a:srgbClr val="000000"/>
                </a:solidFill>
                <a:effectLst/>
                <a:latin typeface="Arial"/>
                <a:ea typeface="Arial"/>
                <a:cs typeface="Arial"/>
                <a:sym typeface="Arial"/>
              </a:rPr>
              <a:t>yout</a:t>
            </a:r>
            <a:r>
              <a:rPr lang="en-GB" sz="1100" b="0" i="0" u="none" strike="noStrike" cap="none" dirty="0">
                <a:solidFill>
                  <a:srgbClr val="000000"/>
                </a:solidFill>
                <a:effectLst/>
                <a:latin typeface="Arial"/>
                <a:ea typeface="Arial"/>
                <a:cs typeface="Arial"/>
                <a:sym typeface="Arial"/>
              </a:rPr>
              <a:t>h within positive environments</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a:solidFill>
                  <a:srgbClr val="000000"/>
                </a:solidFill>
                <a:effectLst/>
                <a:latin typeface="Arial"/>
                <a:ea typeface="Arial"/>
                <a:cs typeface="Arial"/>
                <a:sym typeface="Arial"/>
              </a:rPr>
              <a:t>Attachment theory strikes a balance between the biological and environmental factors and strong and supportive relationships. Through continuous adult and peer support, Jenny is able to control her mental health.</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Strengths of the Theory</a:t>
            </a:r>
          </a:p>
          <a:p>
            <a:r>
              <a:rPr lang="en-US" sz="1100" b="0" i="0" u="none" strike="noStrike" cap="none" dirty="0">
                <a:solidFill>
                  <a:srgbClr val="000000"/>
                </a:solidFill>
                <a:effectLst/>
                <a:latin typeface="Arial"/>
                <a:ea typeface="Arial"/>
                <a:cs typeface="Arial"/>
                <a:sym typeface="Arial"/>
              </a:rPr>
              <a:t>Attachment theory enhances health and social services. It promotes the initial emotional growth by experiences. This assists clinicians with the influence of family and care to conduct and health.</a:t>
            </a:r>
          </a:p>
          <a:p>
            <a:r>
              <a:rPr lang="en-US" sz="1100" b="0" i="0" u="none" strike="noStrike" cap="none" dirty="0">
                <a:solidFill>
                  <a:srgbClr val="000000"/>
                </a:solidFill>
                <a:effectLst/>
                <a:latin typeface="Arial"/>
                <a:ea typeface="Arial"/>
                <a:cs typeface="Arial"/>
                <a:sym typeface="Arial"/>
              </a:rPr>
              <a:t>The strengths consist of some research in support of the idea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Karbowa-Płowens</a:t>
            </a:r>
            <a:r>
              <a:rPr lang="en-GB" sz="1100" b="0" i="0" u="none" strike="noStrike" cap="none" dirty="0">
                <a:solidFill>
                  <a:srgbClr val="000000"/>
                </a:solidFill>
                <a:effectLst/>
                <a:latin typeface="Arial"/>
                <a:ea typeface="Arial"/>
                <a:cs typeface="Arial"/>
                <a:sym typeface="Arial"/>
              </a:rPr>
              <a:t>, 2021)</a:t>
            </a:r>
            <a:r>
              <a:rPr lang="en-US" sz="1100" b="0" i="0" u="none" strike="noStrike" cap="none" dirty="0">
                <a:solidFill>
                  <a:srgbClr val="000000"/>
                </a:solidFill>
                <a:effectLst/>
                <a:latin typeface="Arial"/>
                <a:ea typeface="Arial"/>
                <a:cs typeface="Arial"/>
                <a:sym typeface="Arial"/>
              </a:rPr>
              <a:t>. Secure attachments, which are psychological researches, enrich adult emotional control, self-esteem, and connections. It assists students such as Jenny to realize their emotional needs.</a:t>
            </a:r>
          </a:p>
          <a:p>
            <a:r>
              <a:rPr lang="en-US" sz="1100" b="0" i="0" u="none" strike="noStrike" cap="none" dirty="0">
                <a:solidFill>
                  <a:srgbClr val="000000"/>
                </a:solidFill>
                <a:effectLst/>
                <a:latin typeface="Arial"/>
                <a:ea typeface="Arial"/>
                <a:cs typeface="Arial"/>
                <a:sym typeface="Arial"/>
              </a:rPr>
              <a:t>Attachment theory enhances effective therapies. It encourages stable and nurturing relationships among youth who have been the victims of loss or trauma. The theory indicates that Jenny can get in contact with teachers, </a:t>
            </a:r>
            <a:r>
              <a:rPr lang="en-US" sz="1100" b="0" i="0" u="none" strike="noStrike" cap="none" dirty="0" err="1">
                <a:solidFill>
                  <a:srgbClr val="000000"/>
                </a:solidFill>
                <a:effectLst/>
                <a:latin typeface="Arial"/>
                <a:ea typeface="Arial"/>
                <a:cs typeface="Arial"/>
                <a:sym typeface="Arial"/>
              </a:rPr>
              <a:t>counsellors</a:t>
            </a:r>
            <a:r>
              <a:rPr lang="en-US" sz="1100" b="0" i="0" u="none" strike="noStrike" cap="none" dirty="0">
                <a:solidFill>
                  <a:srgbClr val="000000"/>
                </a:solidFill>
                <a:effectLst/>
                <a:latin typeface="Arial"/>
                <a:ea typeface="Arial"/>
                <a:cs typeface="Arial"/>
                <a:sym typeface="Arial"/>
              </a:rPr>
              <a:t>, and community workers who can help her to be emotionally stable.</a:t>
            </a:r>
          </a:p>
          <a:p>
            <a:r>
              <a:rPr lang="en-US" sz="1100" b="0" i="0" u="none" strike="noStrike" cap="none" dirty="0">
                <a:solidFill>
                  <a:srgbClr val="000000"/>
                </a:solidFill>
                <a:effectLst/>
                <a:latin typeface="Arial"/>
                <a:ea typeface="Arial"/>
                <a:cs typeface="Arial"/>
                <a:sym typeface="Arial"/>
              </a:rPr>
              <a:t>And lastly, it is widely used in health, social care and education. Attachment-based strategies involve professionals dealing with </a:t>
            </a:r>
            <a:r>
              <a:rPr lang="en-US" sz="1100" b="0" i="0" u="none" strike="noStrike" cap="none" dirty="0" err="1">
                <a:solidFill>
                  <a:srgbClr val="000000"/>
                </a:solidFill>
                <a:effectLst/>
                <a:latin typeface="Arial"/>
                <a:ea typeface="Arial"/>
                <a:cs typeface="Arial"/>
                <a:sym typeface="Arial"/>
              </a:rPr>
              <a:t>traumatised</a:t>
            </a:r>
            <a:r>
              <a:rPr lang="en-US" sz="1100" b="0" i="0" u="none" strike="noStrike" cap="none" dirty="0">
                <a:solidFill>
                  <a:srgbClr val="000000"/>
                </a:solidFill>
                <a:effectLst/>
                <a:latin typeface="Arial"/>
                <a:ea typeface="Arial"/>
                <a:cs typeface="Arial"/>
                <a:sym typeface="Arial"/>
              </a:rPr>
              <a:t>, lost, or disturbed children and adolescents.</a:t>
            </a:r>
          </a:p>
          <a:p>
            <a:endParaRPr lang="en-US" dirty="0"/>
          </a:p>
        </p:txBody>
      </p:sp>
    </p:spTree>
    <p:extLst>
      <p:ext uri="{BB962C8B-B14F-4D97-AF65-F5344CB8AC3E}">
        <p14:creationId xmlns:p14="http://schemas.microsoft.com/office/powerpoint/2010/main" val="1877550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Disadvantages of the Theory</a:t>
            </a:r>
          </a:p>
          <a:p>
            <a:r>
              <a:rPr lang="en-US" sz="1100" b="0" i="0" u="none" strike="noStrike" cap="none" dirty="0">
                <a:solidFill>
                  <a:srgbClr val="000000"/>
                </a:solidFill>
                <a:effectLst/>
                <a:latin typeface="Arial"/>
                <a:ea typeface="Arial"/>
                <a:cs typeface="Arial"/>
                <a:sym typeface="Arial"/>
              </a:rPr>
              <a:t>The attachment theory is effective but imperfect. Its focus on early infancy might underrate later life events. The bad attachment patterns may be transformed into positive interactions with children and adults.</a:t>
            </a:r>
          </a:p>
          <a:p>
            <a:r>
              <a:rPr lang="en-US" sz="1100" b="0" i="0" u="none" strike="noStrike" cap="none" dirty="0">
                <a:solidFill>
                  <a:srgbClr val="000000"/>
                </a:solidFill>
                <a:effectLst/>
                <a:latin typeface="Arial"/>
                <a:ea typeface="Arial"/>
                <a:cs typeface="Arial"/>
                <a:sym typeface="Arial"/>
              </a:rPr>
              <a:t>The other drawback is that it can </a:t>
            </a:r>
            <a:r>
              <a:rPr lang="en-US" sz="1100" b="0" i="0" u="none" strike="noStrike" cap="none" dirty="0" err="1">
                <a:solidFill>
                  <a:srgbClr val="000000"/>
                </a:solidFill>
                <a:effectLst/>
                <a:latin typeface="Arial"/>
                <a:ea typeface="Arial"/>
                <a:cs typeface="Arial"/>
                <a:sym typeface="Arial"/>
              </a:rPr>
              <a:t>overemphasise</a:t>
            </a:r>
            <a:r>
              <a:rPr lang="en-US" sz="1100" b="0" i="0" u="none" strike="noStrike" cap="none" dirty="0">
                <a:solidFill>
                  <a:srgbClr val="000000"/>
                </a:solidFill>
                <a:effectLst/>
                <a:latin typeface="Arial"/>
                <a:ea typeface="Arial"/>
                <a:cs typeface="Arial"/>
                <a:sym typeface="Arial"/>
              </a:rPr>
              <a:t> the main care giving person, in most cases, the mother. Most children are very much attached to parents, grandparents, teachers and so on. A more expansive social group can have an influence on emotional development.</a:t>
            </a:r>
          </a:p>
          <a:p>
            <a:r>
              <a:rPr lang="en-US" sz="1100" b="0" i="0" u="none" strike="noStrike" cap="none" dirty="0">
                <a:solidFill>
                  <a:srgbClr val="000000"/>
                </a:solidFill>
                <a:effectLst/>
                <a:latin typeface="Arial"/>
                <a:ea typeface="Arial"/>
                <a:cs typeface="Arial"/>
                <a:sym typeface="Arial"/>
              </a:rPr>
              <a:t>Attachment theory might fail to take cultures into consideration. Parenting and family structure is different in various cultures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Ein-Dor</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Hirschberger</a:t>
            </a:r>
            <a:r>
              <a:rPr lang="en-GB" sz="1100" b="0" i="0" u="none" strike="noStrike" cap="none" dirty="0">
                <a:solidFill>
                  <a:srgbClr val="000000"/>
                </a:solidFill>
                <a:effectLst/>
                <a:latin typeface="Arial"/>
                <a:ea typeface="Arial"/>
                <a:cs typeface="Arial"/>
                <a:sym typeface="Arial"/>
              </a:rPr>
              <a:t>, 2016)</a:t>
            </a:r>
            <a:r>
              <a:rPr lang="en-US" sz="1100" b="0" i="0" u="none" strike="noStrike" cap="none" dirty="0">
                <a:solidFill>
                  <a:srgbClr val="000000"/>
                </a:solidFill>
                <a:effectLst/>
                <a:latin typeface="Arial"/>
                <a:ea typeface="Arial"/>
                <a:cs typeface="Arial"/>
                <a:sym typeface="Arial"/>
              </a:rPr>
              <a:t>. There are cultures where young children are forcefully taken to assist in chores. The psychological implications of the caring role of Jenny can have different meanings in other cultures.</a:t>
            </a:r>
          </a:p>
          <a:p>
            <a:r>
              <a:rPr lang="en-US" sz="1100" b="0" i="0" u="none" strike="noStrike" cap="none" dirty="0">
                <a:solidFill>
                  <a:srgbClr val="000000"/>
                </a:solidFill>
                <a:effectLst/>
                <a:latin typeface="Arial"/>
                <a:ea typeface="Arial"/>
                <a:cs typeface="Arial"/>
                <a:sym typeface="Arial"/>
              </a:rPr>
              <a:t>The theory can overlook social injustice, financial and support services since it focuses on emotions. These aspects can have an effect on the well-being of youth.</a:t>
            </a:r>
          </a:p>
          <a:p>
            <a:r>
              <a:rPr lang="en-US" sz="1100" b="0" i="0" u="none" strike="noStrike" cap="none" dirty="0">
                <a:solidFill>
                  <a:srgbClr val="000000"/>
                </a:solidFill>
                <a:effectLst/>
                <a:latin typeface="Arial"/>
                <a:ea typeface="Arial"/>
                <a:cs typeface="Arial"/>
                <a:sym typeface="Arial"/>
              </a:rPr>
              <a:t> </a:t>
            </a:r>
          </a:p>
        </p:txBody>
      </p:sp>
    </p:spTree>
    <p:extLst>
      <p:ext uri="{BB962C8B-B14F-4D97-AF65-F5344CB8AC3E}">
        <p14:creationId xmlns:p14="http://schemas.microsoft.com/office/powerpoint/2010/main" val="1877550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Conclusion </a:t>
            </a:r>
          </a:p>
          <a:p>
            <a:r>
              <a:rPr lang="en-US" sz="1100" b="0" i="0" u="none" strike="noStrike" cap="none" dirty="0">
                <a:solidFill>
                  <a:srgbClr val="000000"/>
                </a:solidFill>
                <a:effectLst/>
                <a:latin typeface="Arial"/>
                <a:ea typeface="Arial"/>
                <a:cs typeface="Arial"/>
                <a:sym typeface="Arial"/>
              </a:rPr>
              <a:t>Jenny at the age of 16 years assists her mother in case of the demise of her father. The Attachment Theory developed by John </a:t>
            </a:r>
            <a:r>
              <a:rPr lang="en-US" sz="1100" b="0" i="0" u="none" strike="noStrike" cap="none" dirty="0" err="1">
                <a:solidFill>
                  <a:srgbClr val="000000"/>
                </a:solidFill>
                <a:effectLst/>
                <a:latin typeface="Arial"/>
                <a:ea typeface="Arial"/>
                <a:cs typeface="Arial"/>
                <a:sym typeface="Arial"/>
              </a:rPr>
              <a:t>Bowlby</a:t>
            </a:r>
            <a:r>
              <a:rPr lang="en-US" sz="1100" b="0" i="0" u="none" strike="noStrike" cap="none" dirty="0">
                <a:solidFill>
                  <a:srgbClr val="000000"/>
                </a:solidFill>
                <a:effectLst/>
                <a:latin typeface="Arial"/>
                <a:ea typeface="Arial"/>
                <a:cs typeface="Arial"/>
                <a:sym typeface="Arial"/>
              </a:rPr>
              <a:t> made us comprehend her situation. The theory is discussing the impact of relations with </a:t>
            </a:r>
            <a:r>
              <a:rPr lang="en-US" sz="1100" b="0" i="0" u="none" strike="noStrike" cap="none" dirty="0" err="1">
                <a:solidFill>
                  <a:srgbClr val="000000"/>
                </a:solidFill>
                <a:effectLst/>
                <a:latin typeface="Arial"/>
                <a:ea typeface="Arial"/>
                <a:cs typeface="Arial"/>
                <a:sym typeface="Arial"/>
              </a:rPr>
              <a:t>carers</a:t>
            </a:r>
            <a:r>
              <a:rPr lang="en-US" sz="1100" b="0" i="0" u="none" strike="noStrike" cap="none" dirty="0">
                <a:solidFill>
                  <a:srgbClr val="000000"/>
                </a:solidFill>
                <a:effectLst/>
                <a:latin typeface="Arial"/>
                <a:ea typeface="Arial"/>
                <a:cs typeface="Arial"/>
                <a:sym typeface="Arial"/>
              </a:rPr>
              <a:t> on mental development and emotional stability. Jenny received assistance in young parents, therapy, school assistance, socialization events and mother assistance. Such projects help to lessen the workplace stress of Jenny and provide her with additional assistance. It discussed biological and external influences which impacted on her development. There are merits and demerits to the attachment theory. Young caretakers require psychological assistance, secure communications, and realistic assistance so that they can mature properly.</a:t>
            </a:r>
          </a:p>
          <a:p>
            <a:endParaRPr lang="en-US" dirty="0"/>
          </a:p>
        </p:txBody>
      </p:sp>
    </p:spTree>
    <p:extLst>
      <p:ext uri="{BB962C8B-B14F-4D97-AF65-F5344CB8AC3E}">
        <p14:creationId xmlns:p14="http://schemas.microsoft.com/office/powerpoint/2010/main" val="1660944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2714574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730625" y="4473225"/>
            <a:ext cx="4115987" cy="769394"/>
          </a:xfrm>
          <a:custGeom>
            <a:avLst/>
            <a:gdLst/>
            <a:ahLst/>
            <a:cxnLst/>
            <a:rect l="l" t="t" r="r" b="b"/>
            <a:pathLst>
              <a:path w="85129" h="15913" extrusionOk="0">
                <a:moveTo>
                  <a:pt x="81192" y="11976"/>
                </a:moveTo>
                <a:cubicBezTo>
                  <a:pt x="76022" y="6973"/>
                  <a:pt x="68016" y="4037"/>
                  <a:pt x="61511" y="7073"/>
                </a:cubicBezTo>
                <a:cubicBezTo>
                  <a:pt x="58643" y="8407"/>
                  <a:pt x="56207" y="10575"/>
                  <a:pt x="53005" y="11075"/>
                </a:cubicBezTo>
                <a:cubicBezTo>
                  <a:pt x="51437" y="11342"/>
                  <a:pt x="49803" y="11242"/>
                  <a:pt x="48202" y="10975"/>
                </a:cubicBezTo>
                <a:cubicBezTo>
                  <a:pt x="46434" y="10608"/>
                  <a:pt x="44666" y="10008"/>
                  <a:pt x="43031" y="9241"/>
                </a:cubicBezTo>
                <a:cubicBezTo>
                  <a:pt x="38795" y="7239"/>
                  <a:pt x="34992" y="4304"/>
                  <a:pt x="30689" y="2403"/>
                </a:cubicBezTo>
                <a:cubicBezTo>
                  <a:pt x="26353" y="568"/>
                  <a:pt x="21016" y="1"/>
                  <a:pt x="17180" y="2803"/>
                </a:cubicBezTo>
                <a:cubicBezTo>
                  <a:pt x="15745" y="3870"/>
                  <a:pt x="14611" y="5338"/>
                  <a:pt x="13143" y="6405"/>
                </a:cubicBezTo>
                <a:cubicBezTo>
                  <a:pt x="10942" y="8040"/>
                  <a:pt x="8140" y="8640"/>
                  <a:pt x="5671" y="9741"/>
                </a:cubicBezTo>
                <a:cubicBezTo>
                  <a:pt x="3336" y="10842"/>
                  <a:pt x="1335" y="13210"/>
                  <a:pt x="1" y="15912"/>
                </a:cubicBezTo>
                <a:lnTo>
                  <a:pt x="44032" y="15912"/>
                </a:lnTo>
                <a:lnTo>
                  <a:pt x="85128" y="15912"/>
                </a:lnTo>
                <a:cubicBezTo>
                  <a:pt x="83727" y="14678"/>
                  <a:pt x="82526" y="13244"/>
                  <a:pt x="81192" y="1197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6965275" y="-156625"/>
            <a:ext cx="2453450" cy="1580500"/>
          </a:xfrm>
          <a:custGeom>
            <a:avLst/>
            <a:gdLst/>
            <a:ahLst/>
            <a:cxnLst/>
            <a:rect l="l" t="t" r="r" b="b"/>
            <a:pathLst>
              <a:path w="98138" h="63220" extrusionOk="0">
                <a:moveTo>
                  <a:pt x="2536" y="0"/>
                </a:moveTo>
                <a:cubicBezTo>
                  <a:pt x="768" y="2535"/>
                  <a:pt x="1" y="5704"/>
                  <a:pt x="535" y="8740"/>
                </a:cubicBezTo>
                <a:cubicBezTo>
                  <a:pt x="2036" y="17146"/>
                  <a:pt x="12410" y="20982"/>
                  <a:pt x="15879" y="28721"/>
                </a:cubicBezTo>
                <a:cubicBezTo>
                  <a:pt x="17914" y="33257"/>
                  <a:pt x="17280" y="38561"/>
                  <a:pt x="16513" y="43465"/>
                </a:cubicBezTo>
                <a:cubicBezTo>
                  <a:pt x="16079" y="46100"/>
                  <a:pt x="15612" y="48869"/>
                  <a:pt x="16446" y="51437"/>
                </a:cubicBezTo>
                <a:cubicBezTo>
                  <a:pt x="17046" y="53238"/>
                  <a:pt x="18181" y="54739"/>
                  <a:pt x="19448" y="56107"/>
                </a:cubicBezTo>
                <a:cubicBezTo>
                  <a:pt x="23932" y="60782"/>
                  <a:pt x="30436" y="63219"/>
                  <a:pt x="36910" y="63219"/>
                </a:cubicBezTo>
                <a:cubicBezTo>
                  <a:pt x="41754" y="63219"/>
                  <a:pt x="46583" y="61855"/>
                  <a:pt x="50537" y="59042"/>
                </a:cubicBezTo>
                <a:cubicBezTo>
                  <a:pt x="56375" y="54873"/>
                  <a:pt x="60044" y="48301"/>
                  <a:pt x="65548" y="43732"/>
                </a:cubicBezTo>
                <a:cubicBezTo>
                  <a:pt x="70526" y="39593"/>
                  <a:pt x="76988" y="37341"/>
                  <a:pt x="83454" y="37341"/>
                </a:cubicBezTo>
                <a:cubicBezTo>
                  <a:pt x="84180" y="37341"/>
                  <a:pt x="84905" y="37370"/>
                  <a:pt x="85629" y="37427"/>
                </a:cubicBezTo>
                <a:cubicBezTo>
                  <a:pt x="89591" y="37744"/>
                  <a:pt x="93614" y="38905"/>
                  <a:pt x="97525" y="38905"/>
                </a:cubicBezTo>
                <a:cubicBezTo>
                  <a:pt x="97730" y="38905"/>
                  <a:pt x="97934" y="38901"/>
                  <a:pt x="98138" y="38895"/>
                </a:cubicBezTo>
                <a:lnTo>
                  <a:pt x="981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836925" y="-539850"/>
            <a:ext cx="3075550" cy="1928900"/>
          </a:xfrm>
          <a:custGeom>
            <a:avLst/>
            <a:gdLst/>
            <a:ahLst/>
            <a:cxnLst/>
            <a:rect l="l" t="t" r="r" b="b"/>
            <a:pathLst>
              <a:path w="123022" h="77156" extrusionOk="0">
                <a:moveTo>
                  <a:pt x="5338" y="334"/>
                </a:moveTo>
                <a:cubicBezTo>
                  <a:pt x="0" y="9707"/>
                  <a:pt x="4504" y="20548"/>
                  <a:pt x="12242" y="26986"/>
                </a:cubicBezTo>
                <a:cubicBezTo>
                  <a:pt x="16345" y="30355"/>
                  <a:pt x="21582" y="31990"/>
                  <a:pt x="25519" y="35626"/>
                </a:cubicBezTo>
                <a:cubicBezTo>
                  <a:pt x="30622" y="40363"/>
                  <a:pt x="29121" y="47801"/>
                  <a:pt x="27754" y="53806"/>
                </a:cubicBezTo>
                <a:cubicBezTo>
                  <a:pt x="26586" y="58876"/>
                  <a:pt x="25585" y="64380"/>
                  <a:pt x="28521" y="69083"/>
                </a:cubicBezTo>
                <a:cubicBezTo>
                  <a:pt x="31089" y="73253"/>
                  <a:pt x="36526" y="75421"/>
                  <a:pt x="41130" y="76088"/>
                </a:cubicBezTo>
                <a:cubicBezTo>
                  <a:pt x="46600" y="76889"/>
                  <a:pt x="51537" y="74254"/>
                  <a:pt x="55907" y="71351"/>
                </a:cubicBezTo>
                <a:cubicBezTo>
                  <a:pt x="60977" y="67982"/>
                  <a:pt x="65614" y="63913"/>
                  <a:pt x="71451" y="61845"/>
                </a:cubicBezTo>
                <a:cubicBezTo>
                  <a:pt x="76121" y="60177"/>
                  <a:pt x="81225" y="60143"/>
                  <a:pt x="86095" y="60577"/>
                </a:cubicBezTo>
                <a:cubicBezTo>
                  <a:pt x="91466" y="61077"/>
                  <a:pt x="97103" y="62145"/>
                  <a:pt x="102007" y="64413"/>
                </a:cubicBezTo>
                <a:cubicBezTo>
                  <a:pt x="109412" y="67849"/>
                  <a:pt x="114315" y="75221"/>
                  <a:pt x="122488" y="77056"/>
                </a:cubicBezTo>
                <a:cubicBezTo>
                  <a:pt x="122855" y="77156"/>
                  <a:pt x="123022" y="76555"/>
                  <a:pt x="122655" y="76488"/>
                </a:cubicBezTo>
                <a:cubicBezTo>
                  <a:pt x="117184" y="75254"/>
                  <a:pt x="113014" y="71418"/>
                  <a:pt x="108745" y="68082"/>
                </a:cubicBezTo>
                <a:cubicBezTo>
                  <a:pt x="104342" y="64680"/>
                  <a:pt x="99772" y="62545"/>
                  <a:pt x="94334" y="61344"/>
                </a:cubicBezTo>
                <a:cubicBezTo>
                  <a:pt x="88497" y="60043"/>
                  <a:pt x="82393" y="59343"/>
                  <a:pt x="76422" y="60077"/>
                </a:cubicBezTo>
                <a:cubicBezTo>
                  <a:pt x="70751" y="60811"/>
                  <a:pt x="65947" y="63546"/>
                  <a:pt x="61378" y="66748"/>
                </a:cubicBezTo>
                <a:cubicBezTo>
                  <a:pt x="56441" y="70217"/>
                  <a:pt x="51571" y="74354"/>
                  <a:pt x="45466" y="75488"/>
                </a:cubicBezTo>
                <a:cubicBezTo>
                  <a:pt x="39295" y="76655"/>
                  <a:pt x="31423" y="73320"/>
                  <a:pt x="28421" y="67716"/>
                </a:cubicBezTo>
                <a:cubicBezTo>
                  <a:pt x="25252" y="61811"/>
                  <a:pt x="28621" y="54239"/>
                  <a:pt x="29521" y="48168"/>
                </a:cubicBezTo>
                <a:cubicBezTo>
                  <a:pt x="30189" y="43398"/>
                  <a:pt x="29388" y="38695"/>
                  <a:pt x="25919" y="35192"/>
                </a:cubicBezTo>
                <a:cubicBezTo>
                  <a:pt x="23717" y="32991"/>
                  <a:pt x="20749" y="31556"/>
                  <a:pt x="18047" y="30122"/>
                </a:cubicBezTo>
                <a:cubicBezTo>
                  <a:pt x="14778" y="28321"/>
                  <a:pt x="11842" y="26152"/>
                  <a:pt x="9340" y="23384"/>
                </a:cubicBezTo>
                <a:cubicBezTo>
                  <a:pt x="3736" y="17313"/>
                  <a:pt x="1602" y="8106"/>
                  <a:pt x="5871" y="701"/>
                </a:cubicBezTo>
                <a:cubicBezTo>
                  <a:pt x="6071" y="301"/>
                  <a:pt x="5538" y="0"/>
                  <a:pt x="5338" y="3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3995726">
            <a:off x="-130622" y="3655115"/>
            <a:ext cx="2199510" cy="1987525"/>
          </a:xfrm>
          <a:custGeom>
            <a:avLst/>
            <a:gdLst/>
            <a:ahLst/>
            <a:cxnLst/>
            <a:rect l="l" t="t" r="r" b="b"/>
            <a:pathLst>
              <a:path w="69217" h="62546" extrusionOk="0">
                <a:moveTo>
                  <a:pt x="68549" y="368"/>
                </a:moveTo>
                <a:cubicBezTo>
                  <a:pt x="68015" y="5004"/>
                  <a:pt x="65680" y="9007"/>
                  <a:pt x="62211" y="12043"/>
                </a:cubicBezTo>
                <a:cubicBezTo>
                  <a:pt x="58542" y="15312"/>
                  <a:pt x="54005" y="16446"/>
                  <a:pt x="49202" y="16313"/>
                </a:cubicBezTo>
                <a:cubicBezTo>
                  <a:pt x="44932" y="16179"/>
                  <a:pt x="41163" y="16413"/>
                  <a:pt x="38327" y="19948"/>
                </a:cubicBezTo>
                <a:cubicBezTo>
                  <a:pt x="35592" y="23284"/>
                  <a:pt x="35559" y="27821"/>
                  <a:pt x="35259" y="31857"/>
                </a:cubicBezTo>
                <a:cubicBezTo>
                  <a:pt x="34825" y="37328"/>
                  <a:pt x="32824" y="41564"/>
                  <a:pt x="27553" y="43766"/>
                </a:cubicBezTo>
                <a:cubicBezTo>
                  <a:pt x="23550" y="45433"/>
                  <a:pt x="19080" y="45433"/>
                  <a:pt x="14844" y="45667"/>
                </a:cubicBezTo>
                <a:cubicBezTo>
                  <a:pt x="11141" y="45867"/>
                  <a:pt x="7305" y="46501"/>
                  <a:pt x="4470" y="49136"/>
                </a:cubicBezTo>
                <a:cubicBezTo>
                  <a:pt x="1201" y="52172"/>
                  <a:pt x="467" y="57942"/>
                  <a:pt x="33" y="62145"/>
                </a:cubicBezTo>
                <a:cubicBezTo>
                  <a:pt x="0" y="62546"/>
                  <a:pt x="634" y="62546"/>
                  <a:pt x="667" y="62145"/>
                </a:cubicBezTo>
                <a:cubicBezTo>
                  <a:pt x="1234" y="56541"/>
                  <a:pt x="2469" y="49803"/>
                  <a:pt x="8239" y="47468"/>
                </a:cubicBezTo>
                <a:cubicBezTo>
                  <a:pt x="12342" y="45800"/>
                  <a:pt x="17079" y="46367"/>
                  <a:pt x="21382" y="45867"/>
                </a:cubicBezTo>
                <a:cubicBezTo>
                  <a:pt x="24751" y="45500"/>
                  <a:pt x="28520" y="44633"/>
                  <a:pt x="31222" y="42398"/>
                </a:cubicBezTo>
                <a:cubicBezTo>
                  <a:pt x="34525" y="39696"/>
                  <a:pt x="35492" y="35993"/>
                  <a:pt x="35859" y="31857"/>
                </a:cubicBezTo>
                <a:cubicBezTo>
                  <a:pt x="36326" y="26720"/>
                  <a:pt x="36493" y="21016"/>
                  <a:pt x="41396" y="17980"/>
                </a:cubicBezTo>
                <a:cubicBezTo>
                  <a:pt x="43698" y="16613"/>
                  <a:pt x="46667" y="16813"/>
                  <a:pt x="49202" y="16880"/>
                </a:cubicBezTo>
                <a:cubicBezTo>
                  <a:pt x="51337" y="16946"/>
                  <a:pt x="53372" y="16846"/>
                  <a:pt x="55440" y="16313"/>
                </a:cubicBezTo>
                <a:cubicBezTo>
                  <a:pt x="62745" y="14478"/>
                  <a:pt x="68349" y="7706"/>
                  <a:pt x="69183" y="334"/>
                </a:cubicBezTo>
                <a:cubicBezTo>
                  <a:pt x="69216" y="1"/>
                  <a:pt x="68582" y="1"/>
                  <a:pt x="68549" y="3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644234">
            <a:off x="6088289" y="3622766"/>
            <a:ext cx="3520410" cy="1799358"/>
          </a:xfrm>
          <a:custGeom>
            <a:avLst/>
            <a:gdLst/>
            <a:ahLst/>
            <a:cxnLst/>
            <a:rect l="l" t="t" r="r" b="b"/>
            <a:pathLst>
              <a:path w="48102" h="24585" extrusionOk="0">
                <a:moveTo>
                  <a:pt x="46834" y="4870"/>
                </a:moveTo>
                <a:cubicBezTo>
                  <a:pt x="45533" y="1835"/>
                  <a:pt x="41997" y="0"/>
                  <a:pt x="38762" y="601"/>
                </a:cubicBezTo>
                <a:cubicBezTo>
                  <a:pt x="35626" y="1168"/>
                  <a:pt x="33358" y="3536"/>
                  <a:pt x="31023" y="5838"/>
                </a:cubicBezTo>
                <a:cubicBezTo>
                  <a:pt x="29121" y="7706"/>
                  <a:pt x="27153" y="9540"/>
                  <a:pt x="24652" y="10308"/>
                </a:cubicBezTo>
                <a:cubicBezTo>
                  <a:pt x="19314" y="11875"/>
                  <a:pt x="13544" y="7939"/>
                  <a:pt x="8173" y="9273"/>
                </a:cubicBezTo>
                <a:cubicBezTo>
                  <a:pt x="4671" y="10141"/>
                  <a:pt x="2202" y="13043"/>
                  <a:pt x="968" y="16512"/>
                </a:cubicBezTo>
                <a:cubicBezTo>
                  <a:pt x="368" y="18146"/>
                  <a:pt x="34" y="19881"/>
                  <a:pt x="1" y="21582"/>
                </a:cubicBezTo>
                <a:cubicBezTo>
                  <a:pt x="1" y="22583"/>
                  <a:pt x="34" y="23584"/>
                  <a:pt x="268" y="24584"/>
                </a:cubicBezTo>
                <a:lnTo>
                  <a:pt x="7439" y="24584"/>
                </a:lnTo>
                <a:lnTo>
                  <a:pt x="37194" y="24584"/>
                </a:lnTo>
                <a:cubicBezTo>
                  <a:pt x="37928" y="23384"/>
                  <a:pt x="38795" y="22216"/>
                  <a:pt x="39696" y="21149"/>
                </a:cubicBezTo>
                <a:cubicBezTo>
                  <a:pt x="41764" y="18747"/>
                  <a:pt x="44032" y="16545"/>
                  <a:pt x="45667" y="13843"/>
                </a:cubicBezTo>
                <a:cubicBezTo>
                  <a:pt x="47268" y="11175"/>
                  <a:pt x="48102" y="7772"/>
                  <a:pt x="46834" y="4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98250" y="-738525"/>
            <a:ext cx="3075543" cy="2222829"/>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430479">
            <a:off x="48915" y="-222860"/>
            <a:ext cx="2155859" cy="1948081"/>
          </a:xfrm>
          <a:custGeom>
            <a:avLst/>
            <a:gdLst/>
            <a:ahLst/>
            <a:cxnLst/>
            <a:rect l="l" t="t" r="r" b="b"/>
            <a:pathLst>
              <a:path w="69217" h="62546" extrusionOk="0">
                <a:moveTo>
                  <a:pt x="68549" y="368"/>
                </a:moveTo>
                <a:cubicBezTo>
                  <a:pt x="68015" y="5004"/>
                  <a:pt x="65680" y="9007"/>
                  <a:pt x="62211" y="12043"/>
                </a:cubicBezTo>
                <a:cubicBezTo>
                  <a:pt x="58542" y="15312"/>
                  <a:pt x="54005" y="16446"/>
                  <a:pt x="49202" y="16313"/>
                </a:cubicBezTo>
                <a:cubicBezTo>
                  <a:pt x="44932" y="16179"/>
                  <a:pt x="41163" y="16413"/>
                  <a:pt x="38327" y="19948"/>
                </a:cubicBezTo>
                <a:cubicBezTo>
                  <a:pt x="35592" y="23284"/>
                  <a:pt x="35559" y="27821"/>
                  <a:pt x="35259" y="31857"/>
                </a:cubicBezTo>
                <a:cubicBezTo>
                  <a:pt x="34825" y="37328"/>
                  <a:pt x="32824" y="41564"/>
                  <a:pt x="27553" y="43766"/>
                </a:cubicBezTo>
                <a:cubicBezTo>
                  <a:pt x="23550" y="45433"/>
                  <a:pt x="19080" y="45433"/>
                  <a:pt x="14844" y="45667"/>
                </a:cubicBezTo>
                <a:cubicBezTo>
                  <a:pt x="11141" y="45867"/>
                  <a:pt x="7305" y="46501"/>
                  <a:pt x="4470" y="49136"/>
                </a:cubicBezTo>
                <a:cubicBezTo>
                  <a:pt x="1201" y="52172"/>
                  <a:pt x="467" y="57942"/>
                  <a:pt x="33" y="62145"/>
                </a:cubicBezTo>
                <a:cubicBezTo>
                  <a:pt x="0" y="62546"/>
                  <a:pt x="634" y="62546"/>
                  <a:pt x="667" y="62145"/>
                </a:cubicBezTo>
                <a:cubicBezTo>
                  <a:pt x="1234" y="56541"/>
                  <a:pt x="2469" y="49803"/>
                  <a:pt x="8239" y="47468"/>
                </a:cubicBezTo>
                <a:cubicBezTo>
                  <a:pt x="12342" y="45800"/>
                  <a:pt x="17079" y="46367"/>
                  <a:pt x="21382" y="45867"/>
                </a:cubicBezTo>
                <a:cubicBezTo>
                  <a:pt x="24751" y="45500"/>
                  <a:pt x="28520" y="44633"/>
                  <a:pt x="31222" y="42398"/>
                </a:cubicBezTo>
                <a:cubicBezTo>
                  <a:pt x="34525" y="39696"/>
                  <a:pt x="35492" y="35993"/>
                  <a:pt x="35859" y="31857"/>
                </a:cubicBezTo>
                <a:cubicBezTo>
                  <a:pt x="36326" y="26720"/>
                  <a:pt x="36493" y="21016"/>
                  <a:pt x="41396" y="17980"/>
                </a:cubicBezTo>
                <a:cubicBezTo>
                  <a:pt x="43698" y="16613"/>
                  <a:pt x="46667" y="16813"/>
                  <a:pt x="49202" y="16880"/>
                </a:cubicBezTo>
                <a:cubicBezTo>
                  <a:pt x="51337" y="16946"/>
                  <a:pt x="53372" y="16846"/>
                  <a:pt x="55440" y="16313"/>
                </a:cubicBezTo>
                <a:cubicBezTo>
                  <a:pt x="62745" y="14478"/>
                  <a:pt x="68349" y="7706"/>
                  <a:pt x="69183" y="334"/>
                </a:cubicBezTo>
                <a:cubicBezTo>
                  <a:pt x="69216" y="1"/>
                  <a:pt x="68582" y="1"/>
                  <a:pt x="68549" y="36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098900" y="3115900"/>
            <a:ext cx="2290125" cy="2206451"/>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1597000" y="1369050"/>
            <a:ext cx="5115900" cy="1917600"/>
          </a:xfrm>
          <a:prstGeom prst="rect">
            <a:avLst/>
          </a:prstGeom>
        </p:spPr>
        <p:txBody>
          <a:bodyPr spcFirstLastPara="1" wrap="square" lIns="0" tIns="0" rIns="0" bIns="0" anchor="t" anchorCtr="0">
            <a:noAutofit/>
          </a:bodyPr>
          <a:lstStyle>
            <a:lvl1pPr marL="0" marR="0" lvl="0" indent="0" algn="l" rtl="0">
              <a:lnSpc>
                <a:spcPct val="90000"/>
              </a:lnSpc>
              <a:spcBef>
                <a:spcPts val="0"/>
              </a:spcBef>
              <a:spcAft>
                <a:spcPts val="0"/>
              </a:spcAft>
              <a:buSzPts val="5200"/>
              <a:buFont typeface="Commissioner"/>
              <a:buNone/>
              <a:defRPr sz="5000">
                <a:latin typeface="Commissioner ExtraBold"/>
                <a:ea typeface="Commissioner ExtraBold"/>
                <a:cs typeface="Commissioner ExtraBold"/>
                <a:sym typeface="Commissioner ExtraBo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1762900" y="3607600"/>
            <a:ext cx="3563100" cy="2949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6"/>
        <p:cNvGrpSpPr/>
        <p:nvPr/>
      </p:nvGrpSpPr>
      <p:grpSpPr>
        <a:xfrm>
          <a:off x="0" y="0"/>
          <a:ext cx="0" cy="0"/>
          <a:chOff x="0" y="0"/>
          <a:chExt cx="0" cy="0"/>
        </a:xfrm>
      </p:grpSpPr>
      <p:sp>
        <p:nvSpPr>
          <p:cNvPr id="27" name="Google Shape;27;p4"/>
          <p:cNvSpPr/>
          <p:nvPr/>
        </p:nvSpPr>
        <p:spPr>
          <a:xfrm>
            <a:off x="-1276825" y="-338425"/>
            <a:ext cx="3566904" cy="891281"/>
          </a:xfrm>
          <a:custGeom>
            <a:avLst/>
            <a:gdLst/>
            <a:ahLst/>
            <a:cxnLst/>
            <a:rect l="l" t="t" r="r" b="b"/>
            <a:pathLst>
              <a:path w="62079" h="15512" extrusionOk="0">
                <a:moveTo>
                  <a:pt x="34" y="1"/>
                </a:moveTo>
                <a:cubicBezTo>
                  <a:pt x="1" y="2502"/>
                  <a:pt x="201" y="4971"/>
                  <a:pt x="1202" y="7206"/>
                </a:cubicBezTo>
                <a:cubicBezTo>
                  <a:pt x="2669" y="10541"/>
                  <a:pt x="5772" y="13043"/>
                  <a:pt x="9241" y="14211"/>
                </a:cubicBezTo>
                <a:cubicBezTo>
                  <a:pt x="9608" y="14344"/>
                  <a:pt x="10008" y="14478"/>
                  <a:pt x="10408" y="14544"/>
                </a:cubicBezTo>
                <a:cubicBezTo>
                  <a:pt x="14378" y="15512"/>
                  <a:pt x="18581" y="14945"/>
                  <a:pt x="22384" y="13477"/>
                </a:cubicBezTo>
                <a:cubicBezTo>
                  <a:pt x="23084" y="13177"/>
                  <a:pt x="23851" y="12876"/>
                  <a:pt x="24552" y="12543"/>
                </a:cubicBezTo>
                <a:cubicBezTo>
                  <a:pt x="27187" y="11342"/>
                  <a:pt x="29722" y="9974"/>
                  <a:pt x="32524" y="9341"/>
                </a:cubicBezTo>
                <a:cubicBezTo>
                  <a:pt x="35927" y="8540"/>
                  <a:pt x="39462" y="8974"/>
                  <a:pt x="42965" y="9207"/>
                </a:cubicBezTo>
                <a:cubicBezTo>
                  <a:pt x="46034" y="9474"/>
                  <a:pt x="49069" y="9574"/>
                  <a:pt x="51971" y="8840"/>
                </a:cubicBezTo>
                <a:cubicBezTo>
                  <a:pt x="56475" y="7673"/>
                  <a:pt x="60277" y="4270"/>
                  <a:pt x="62079" y="1"/>
                </a:cubicBezTo>
                <a:lnTo>
                  <a:pt x="3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10800000">
            <a:off x="6583825" y="4295000"/>
            <a:ext cx="3566904" cy="891281"/>
          </a:xfrm>
          <a:custGeom>
            <a:avLst/>
            <a:gdLst/>
            <a:ahLst/>
            <a:cxnLst/>
            <a:rect l="l" t="t" r="r" b="b"/>
            <a:pathLst>
              <a:path w="62079" h="15512" extrusionOk="0">
                <a:moveTo>
                  <a:pt x="34" y="1"/>
                </a:moveTo>
                <a:cubicBezTo>
                  <a:pt x="1" y="2502"/>
                  <a:pt x="201" y="4971"/>
                  <a:pt x="1202" y="7206"/>
                </a:cubicBezTo>
                <a:cubicBezTo>
                  <a:pt x="2669" y="10541"/>
                  <a:pt x="5772" y="13043"/>
                  <a:pt x="9241" y="14211"/>
                </a:cubicBezTo>
                <a:cubicBezTo>
                  <a:pt x="9608" y="14344"/>
                  <a:pt x="10008" y="14478"/>
                  <a:pt x="10408" y="14544"/>
                </a:cubicBezTo>
                <a:cubicBezTo>
                  <a:pt x="14378" y="15512"/>
                  <a:pt x="18581" y="14945"/>
                  <a:pt x="22384" y="13477"/>
                </a:cubicBezTo>
                <a:cubicBezTo>
                  <a:pt x="23084" y="13177"/>
                  <a:pt x="23851" y="12876"/>
                  <a:pt x="24552" y="12543"/>
                </a:cubicBezTo>
                <a:cubicBezTo>
                  <a:pt x="27187" y="11342"/>
                  <a:pt x="29722" y="9974"/>
                  <a:pt x="32524" y="9341"/>
                </a:cubicBezTo>
                <a:cubicBezTo>
                  <a:pt x="35927" y="8540"/>
                  <a:pt x="39462" y="8974"/>
                  <a:pt x="42965" y="9207"/>
                </a:cubicBezTo>
                <a:cubicBezTo>
                  <a:pt x="46034" y="9474"/>
                  <a:pt x="49069" y="9574"/>
                  <a:pt x="51971" y="8840"/>
                </a:cubicBezTo>
                <a:cubicBezTo>
                  <a:pt x="56475" y="7673"/>
                  <a:pt x="60277" y="4270"/>
                  <a:pt x="62079" y="1"/>
                </a:cubicBezTo>
                <a:lnTo>
                  <a:pt x="3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a:off x="-706900" y="-259775"/>
            <a:ext cx="2531000" cy="1293450"/>
          </a:xfrm>
          <a:custGeom>
            <a:avLst/>
            <a:gdLst/>
            <a:ahLst/>
            <a:cxnLst/>
            <a:rect l="l" t="t" r="r" b="b"/>
            <a:pathLst>
              <a:path w="101240" h="51738" extrusionOk="0">
                <a:moveTo>
                  <a:pt x="100572" y="234"/>
                </a:moveTo>
                <a:cubicBezTo>
                  <a:pt x="96369" y="2669"/>
                  <a:pt x="93000" y="6139"/>
                  <a:pt x="90531" y="10342"/>
                </a:cubicBezTo>
                <a:cubicBezTo>
                  <a:pt x="89364" y="12343"/>
                  <a:pt x="88530" y="14511"/>
                  <a:pt x="87930" y="16746"/>
                </a:cubicBezTo>
                <a:cubicBezTo>
                  <a:pt x="87162" y="19581"/>
                  <a:pt x="87029" y="22584"/>
                  <a:pt x="86162" y="25352"/>
                </a:cubicBezTo>
                <a:cubicBezTo>
                  <a:pt x="83827" y="32624"/>
                  <a:pt x="75354" y="33091"/>
                  <a:pt x="69150" y="31490"/>
                </a:cubicBezTo>
                <a:cubicBezTo>
                  <a:pt x="64513" y="30322"/>
                  <a:pt x="59476" y="27687"/>
                  <a:pt x="55206" y="31223"/>
                </a:cubicBezTo>
                <a:cubicBezTo>
                  <a:pt x="53572" y="32624"/>
                  <a:pt x="52671" y="34726"/>
                  <a:pt x="51737" y="36594"/>
                </a:cubicBezTo>
                <a:cubicBezTo>
                  <a:pt x="50369" y="39362"/>
                  <a:pt x="48702" y="41797"/>
                  <a:pt x="46133" y="43632"/>
                </a:cubicBezTo>
                <a:cubicBezTo>
                  <a:pt x="40162" y="47802"/>
                  <a:pt x="34692" y="43899"/>
                  <a:pt x="29488" y="40763"/>
                </a:cubicBezTo>
                <a:cubicBezTo>
                  <a:pt x="20582" y="35326"/>
                  <a:pt x="9307" y="37494"/>
                  <a:pt x="3002" y="45700"/>
                </a:cubicBezTo>
                <a:cubicBezTo>
                  <a:pt x="1701" y="47368"/>
                  <a:pt x="801" y="49236"/>
                  <a:pt x="134" y="51204"/>
                </a:cubicBezTo>
                <a:cubicBezTo>
                  <a:pt x="0" y="51571"/>
                  <a:pt x="567" y="51738"/>
                  <a:pt x="701" y="51371"/>
                </a:cubicBezTo>
                <a:cubicBezTo>
                  <a:pt x="2702" y="45667"/>
                  <a:pt x="7139" y="41297"/>
                  <a:pt x="12843" y="39296"/>
                </a:cubicBezTo>
                <a:cubicBezTo>
                  <a:pt x="19181" y="37061"/>
                  <a:pt x="25485" y="38862"/>
                  <a:pt x="30889" y="42364"/>
                </a:cubicBezTo>
                <a:cubicBezTo>
                  <a:pt x="35092" y="45033"/>
                  <a:pt x="39195" y="47301"/>
                  <a:pt x="44198" y="45400"/>
                </a:cubicBezTo>
                <a:cubicBezTo>
                  <a:pt x="48802" y="43665"/>
                  <a:pt x="51037" y="39462"/>
                  <a:pt x="53138" y="35359"/>
                </a:cubicBezTo>
                <a:cubicBezTo>
                  <a:pt x="54639" y="32457"/>
                  <a:pt x="56574" y="30222"/>
                  <a:pt x="60076" y="30056"/>
                </a:cubicBezTo>
                <a:cubicBezTo>
                  <a:pt x="63345" y="29889"/>
                  <a:pt x="66648" y="31523"/>
                  <a:pt x="69717" y="32324"/>
                </a:cubicBezTo>
                <a:cubicBezTo>
                  <a:pt x="74220" y="33458"/>
                  <a:pt x="79724" y="33491"/>
                  <a:pt x="83493" y="30322"/>
                </a:cubicBezTo>
                <a:cubicBezTo>
                  <a:pt x="87729" y="26787"/>
                  <a:pt x="87396" y="21216"/>
                  <a:pt x="88730" y="16312"/>
                </a:cubicBezTo>
                <a:cubicBezTo>
                  <a:pt x="90231" y="10809"/>
                  <a:pt x="93800" y="5938"/>
                  <a:pt x="98304" y="2469"/>
                </a:cubicBezTo>
                <a:cubicBezTo>
                  <a:pt x="99138" y="1835"/>
                  <a:pt x="100038" y="1302"/>
                  <a:pt x="100906" y="768"/>
                </a:cubicBezTo>
                <a:cubicBezTo>
                  <a:pt x="101239" y="568"/>
                  <a:pt x="100906" y="1"/>
                  <a:pt x="100572" y="2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txBox="1">
            <a:spLocks noGrp="1"/>
          </p:cNvSpPr>
          <p:nvPr>
            <p:ph type="title"/>
          </p:nvPr>
        </p:nvSpPr>
        <p:spPr>
          <a:xfrm>
            <a:off x="713250" y="469500"/>
            <a:ext cx="7717500" cy="453900"/>
          </a:xfrm>
          <a:prstGeom prst="rect">
            <a:avLst/>
          </a:prstGeom>
        </p:spPr>
        <p:txBody>
          <a:bodyPr spcFirstLastPara="1" wrap="square" lIns="0" tIns="0" rIns="0" bIns="0" anchor="t" anchorCtr="0">
            <a:noAutofit/>
          </a:bodyPr>
          <a:lstStyle>
            <a:lvl1pPr lvl="0" algn="ctr">
              <a:spcBef>
                <a:spcPts val="0"/>
              </a:spcBef>
              <a:spcAft>
                <a:spcPts val="0"/>
              </a:spcAft>
              <a:buSzPts val="2800"/>
              <a:buNone/>
              <a:defRPr sz="3100">
                <a:latin typeface="Commissioner ExtraBold"/>
                <a:ea typeface="Commissioner ExtraBold"/>
                <a:cs typeface="Commissioner ExtraBold"/>
                <a:sym typeface="Commissioner ExtraBold"/>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1" name="Google Shape;31;p4"/>
          <p:cNvSpPr txBox="1">
            <a:spLocks noGrp="1"/>
          </p:cNvSpPr>
          <p:nvPr>
            <p:ph type="subTitle" idx="1"/>
          </p:nvPr>
        </p:nvSpPr>
        <p:spPr>
          <a:xfrm>
            <a:off x="713200" y="1525025"/>
            <a:ext cx="7717500" cy="31695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800"/>
              <a:buAutoNum type="arabicPeriod"/>
              <a:defRPr sz="1200"/>
            </a:lvl1pPr>
            <a:lvl2pPr lvl="1" rtl="0">
              <a:lnSpc>
                <a:spcPct val="100000"/>
              </a:lnSpc>
              <a:spcBef>
                <a:spcPts val="0"/>
              </a:spcBef>
              <a:spcAft>
                <a:spcPts val="0"/>
              </a:spcAft>
              <a:buSzPts val="1400"/>
              <a:buAutoNum type="alphaLcPeriod"/>
              <a:defRPr sz="1200"/>
            </a:lvl2pPr>
            <a:lvl3pPr lvl="2" rtl="0">
              <a:lnSpc>
                <a:spcPct val="100000"/>
              </a:lnSpc>
              <a:spcBef>
                <a:spcPts val="0"/>
              </a:spcBef>
              <a:spcAft>
                <a:spcPts val="0"/>
              </a:spcAft>
              <a:buSzPts val="1400"/>
              <a:buAutoNum type="romanLcPeriod"/>
              <a:defRPr sz="1200"/>
            </a:lvl3pPr>
            <a:lvl4pPr lvl="3" rtl="0">
              <a:lnSpc>
                <a:spcPct val="100000"/>
              </a:lnSpc>
              <a:spcBef>
                <a:spcPts val="0"/>
              </a:spcBef>
              <a:spcAft>
                <a:spcPts val="0"/>
              </a:spcAft>
              <a:buSzPts val="1400"/>
              <a:buAutoNum type="arabicPeriod"/>
              <a:defRPr sz="1200"/>
            </a:lvl4pPr>
            <a:lvl5pPr lvl="4" rtl="0">
              <a:lnSpc>
                <a:spcPct val="100000"/>
              </a:lnSpc>
              <a:spcBef>
                <a:spcPts val="0"/>
              </a:spcBef>
              <a:spcAft>
                <a:spcPts val="0"/>
              </a:spcAft>
              <a:buSzPts val="1400"/>
              <a:buAutoNum type="alphaLcPeriod"/>
              <a:defRPr sz="1200"/>
            </a:lvl5pPr>
            <a:lvl6pPr lvl="5" rtl="0">
              <a:lnSpc>
                <a:spcPct val="100000"/>
              </a:lnSpc>
              <a:spcBef>
                <a:spcPts val="0"/>
              </a:spcBef>
              <a:spcAft>
                <a:spcPts val="0"/>
              </a:spcAft>
              <a:buSzPts val="1400"/>
              <a:buAutoNum type="romanLcPeriod"/>
              <a:defRPr sz="1200"/>
            </a:lvl6pPr>
            <a:lvl7pPr lvl="6" rtl="0">
              <a:lnSpc>
                <a:spcPct val="100000"/>
              </a:lnSpc>
              <a:spcBef>
                <a:spcPts val="0"/>
              </a:spcBef>
              <a:spcAft>
                <a:spcPts val="0"/>
              </a:spcAft>
              <a:buSzPts val="1400"/>
              <a:buAutoNum type="arabicPeriod"/>
              <a:defRPr sz="1200"/>
            </a:lvl7pPr>
            <a:lvl8pPr lvl="7" rtl="0">
              <a:lnSpc>
                <a:spcPct val="100000"/>
              </a:lnSpc>
              <a:spcBef>
                <a:spcPts val="0"/>
              </a:spcBef>
              <a:spcAft>
                <a:spcPts val="0"/>
              </a:spcAft>
              <a:buSzPts val="1400"/>
              <a:buAutoNum type="alphaLcPeriod"/>
              <a:defRPr sz="1200"/>
            </a:lvl8pPr>
            <a:lvl9pPr lvl="8" rtl="0">
              <a:lnSpc>
                <a:spcPct val="100000"/>
              </a:lnSpc>
              <a:spcBef>
                <a:spcPts val="0"/>
              </a:spcBef>
              <a:spcAft>
                <a:spcPts val="0"/>
              </a:spcAft>
              <a:buSzPts val="1400"/>
              <a:buAutoNum type="romanLcPeriod"/>
              <a:defRPr sz="12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rot="-5400000" flipH="1">
            <a:off x="-534003" y="-410922"/>
            <a:ext cx="2365353" cy="2540748"/>
          </a:xfrm>
          <a:custGeom>
            <a:avLst/>
            <a:gdLst/>
            <a:ahLst/>
            <a:cxnLst/>
            <a:rect l="l" t="t" r="r" b="b"/>
            <a:pathLst>
              <a:path w="53539" h="57509" extrusionOk="0">
                <a:moveTo>
                  <a:pt x="8006" y="49169"/>
                </a:moveTo>
                <a:cubicBezTo>
                  <a:pt x="8307" y="47268"/>
                  <a:pt x="7973" y="45333"/>
                  <a:pt x="8273" y="43399"/>
                </a:cubicBezTo>
                <a:cubicBezTo>
                  <a:pt x="8707" y="40330"/>
                  <a:pt x="10942" y="37528"/>
                  <a:pt x="13844" y="36327"/>
                </a:cubicBezTo>
                <a:cubicBezTo>
                  <a:pt x="16646" y="35193"/>
                  <a:pt x="19815" y="35526"/>
                  <a:pt x="22817" y="35393"/>
                </a:cubicBezTo>
                <a:cubicBezTo>
                  <a:pt x="25819" y="35259"/>
                  <a:pt x="29188" y="34425"/>
                  <a:pt x="30789" y="31890"/>
                </a:cubicBezTo>
                <a:cubicBezTo>
                  <a:pt x="31523" y="30689"/>
                  <a:pt x="31790" y="29255"/>
                  <a:pt x="32057" y="27887"/>
                </a:cubicBezTo>
                <a:cubicBezTo>
                  <a:pt x="32524" y="25753"/>
                  <a:pt x="33058" y="23651"/>
                  <a:pt x="34158" y="21750"/>
                </a:cubicBezTo>
                <a:cubicBezTo>
                  <a:pt x="35226" y="19882"/>
                  <a:pt x="36994" y="18314"/>
                  <a:pt x="39129" y="17847"/>
                </a:cubicBezTo>
                <a:cubicBezTo>
                  <a:pt x="40530" y="17547"/>
                  <a:pt x="42031" y="17747"/>
                  <a:pt x="43498" y="17680"/>
                </a:cubicBezTo>
                <a:cubicBezTo>
                  <a:pt x="47368" y="17413"/>
                  <a:pt x="50837" y="14978"/>
                  <a:pt x="53205" y="11876"/>
                </a:cubicBezTo>
                <a:cubicBezTo>
                  <a:pt x="53339" y="11709"/>
                  <a:pt x="53405" y="11576"/>
                  <a:pt x="53539" y="11409"/>
                </a:cubicBezTo>
                <a:cubicBezTo>
                  <a:pt x="52505" y="9541"/>
                  <a:pt x="51404" y="7473"/>
                  <a:pt x="49369" y="6706"/>
                </a:cubicBezTo>
                <a:cubicBezTo>
                  <a:pt x="45867" y="5405"/>
                  <a:pt x="42398" y="8974"/>
                  <a:pt x="38695" y="9241"/>
                </a:cubicBezTo>
                <a:cubicBezTo>
                  <a:pt x="35726" y="9508"/>
                  <a:pt x="33058" y="7673"/>
                  <a:pt x="30522" y="6072"/>
                </a:cubicBezTo>
                <a:cubicBezTo>
                  <a:pt x="24718" y="2536"/>
                  <a:pt x="17513" y="1"/>
                  <a:pt x="11209" y="2536"/>
                </a:cubicBezTo>
                <a:cubicBezTo>
                  <a:pt x="9674" y="3170"/>
                  <a:pt x="8206" y="4070"/>
                  <a:pt x="6972" y="5171"/>
                </a:cubicBezTo>
                <a:cubicBezTo>
                  <a:pt x="4504" y="7306"/>
                  <a:pt x="2636" y="10141"/>
                  <a:pt x="1668" y="13244"/>
                </a:cubicBezTo>
                <a:cubicBezTo>
                  <a:pt x="167" y="18181"/>
                  <a:pt x="835" y="23651"/>
                  <a:pt x="1" y="28688"/>
                </a:cubicBezTo>
                <a:lnTo>
                  <a:pt x="1" y="57509"/>
                </a:lnTo>
                <a:cubicBezTo>
                  <a:pt x="134" y="57442"/>
                  <a:pt x="267" y="57409"/>
                  <a:pt x="368" y="57409"/>
                </a:cubicBezTo>
                <a:cubicBezTo>
                  <a:pt x="4204" y="56274"/>
                  <a:pt x="7439" y="53072"/>
                  <a:pt x="8006" y="4916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9"/>
          <p:cNvSpPr/>
          <p:nvPr/>
        </p:nvSpPr>
        <p:spPr>
          <a:xfrm rot="10800000">
            <a:off x="-2149526" y="3143152"/>
            <a:ext cx="4858076" cy="3129548"/>
          </a:xfrm>
          <a:custGeom>
            <a:avLst/>
            <a:gdLst/>
            <a:ahLst/>
            <a:cxnLst/>
            <a:rect l="l" t="t" r="r" b="b"/>
            <a:pathLst>
              <a:path w="98138" h="63220" extrusionOk="0">
                <a:moveTo>
                  <a:pt x="2536" y="0"/>
                </a:moveTo>
                <a:cubicBezTo>
                  <a:pt x="768" y="2535"/>
                  <a:pt x="1" y="5704"/>
                  <a:pt x="535" y="8740"/>
                </a:cubicBezTo>
                <a:cubicBezTo>
                  <a:pt x="2036" y="17146"/>
                  <a:pt x="12410" y="20982"/>
                  <a:pt x="15879" y="28721"/>
                </a:cubicBezTo>
                <a:cubicBezTo>
                  <a:pt x="17914" y="33257"/>
                  <a:pt x="17280" y="38561"/>
                  <a:pt x="16513" y="43465"/>
                </a:cubicBezTo>
                <a:cubicBezTo>
                  <a:pt x="16079" y="46100"/>
                  <a:pt x="15612" y="48869"/>
                  <a:pt x="16446" y="51437"/>
                </a:cubicBezTo>
                <a:cubicBezTo>
                  <a:pt x="17046" y="53238"/>
                  <a:pt x="18181" y="54739"/>
                  <a:pt x="19448" y="56107"/>
                </a:cubicBezTo>
                <a:cubicBezTo>
                  <a:pt x="23932" y="60782"/>
                  <a:pt x="30436" y="63219"/>
                  <a:pt x="36910" y="63219"/>
                </a:cubicBezTo>
                <a:cubicBezTo>
                  <a:pt x="41754" y="63219"/>
                  <a:pt x="46583" y="61855"/>
                  <a:pt x="50537" y="59042"/>
                </a:cubicBezTo>
                <a:cubicBezTo>
                  <a:pt x="56375" y="54873"/>
                  <a:pt x="60044" y="48301"/>
                  <a:pt x="65548" y="43732"/>
                </a:cubicBezTo>
                <a:cubicBezTo>
                  <a:pt x="70526" y="39593"/>
                  <a:pt x="76988" y="37341"/>
                  <a:pt x="83454" y="37341"/>
                </a:cubicBezTo>
                <a:cubicBezTo>
                  <a:pt x="84180" y="37341"/>
                  <a:pt x="84905" y="37370"/>
                  <a:pt x="85629" y="37427"/>
                </a:cubicBezTo>
                <a:cubicBezTo>
                  <a:pt x="89591" y="37744"/>
                  <a:pt x="93614" y="38905"/>
                  <a:pt x="97525" y="38905"/>
                </a:cubicBezTo>
                <a:cubicBezTo>
                  <a:pt x="97730" y="38905"/>
                  <a:pt x="97934" y="38901"/>
                  <a:pt x="98138" y="38895"/>
                </a:cubicBezTo>
                <a:lnTo>
                  <a:pt x="981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9"/>
          <p:cNvSpPr/>
          <p:nvPr/>
        </p:nvSpPr>
        <p:spPr>
          <a:xfrm>
            <a:off x="7519300" y="3392550"/>
            <a:ext cx="1917225" cy="1847175"/>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9"/>
          <p:cNvSpPr/>
          <p:nvPr/>
        </p:nvSpPr>
        <p:spPr>
          <a:xfrm rot="-1037058">
            <a:off x="-168127" y="-141641"/>
            <a:ext cx="1977187" cy="527877"/>
          </a:xfrm>
          <a:custGeom>
            <a:avLst/>
            <a:gdLst/>
            <a:ahLst/>
            <a:cxnLst/>
            <a:rect l="l" t="t" r="r" b="b"/>
            <a:pathLst>
              <a:path w="79091" h="21116" extrusionOk="0">
                <a:moveTo>
                  <a:pt x="267" y="434"/>
                </a:moveTo>
                <a:cubicBezTo>
                  <a:pt x="1" y="7006"/>
                  <a:pt x="3503" y="13044"/>
                  <a:pt x="8874" y="16713"/>
                </a:cubicBezTo>
                <a:cubicBezTo>
                  <a:pt x="15178" y="21116"/>
                  <a:pt x="22683" y="19982"/>
                  <a:pt x="29355" y="17113"/>
                </a:cubicBezTo>
                <a:cubicBezTo>
                  <a:pt x="33358" y="15379"/>
                  <a:pt x="37160" y="13177"/>
                  <a:pt x="41063" y="11342"/>
                </a:cubicBezTo>
                <a:cubicBezTo>
                  <a:pt x="45733" y="9207"/>
                  <a:pt x="50703" y="8040"/>
                  <a:pt x="55840" y="7873"/>
                </a:cubicBezTo>
                <a:cubicBezTo>
                  <a:pt x="60644" y="7740"/>
                  <a:pt x="65214" y="9207"/>
                  <a:pt x="69984" y="9474"/>
                </a:cubicBezTo>
                <a:cubicBezTo>
                  <a:pt x="73320" y="9674"/>
                  <a:pt x="76755" y="8574"/>
                  <a:pt x="78857" y="5905"/>
                </a:cubicBezTo>
                <a:cubicBezTo>
                  <a:pt x="79090" y="5572"/>
                  <a:pt x="78657" y="5171"/>
                  <a:pt x="78390" y="5471"/>
                </a:cubicBezTo>
                <a:cubicBezTo>
                  <a:pt x="75655" y="9007"/>
                  <a:pt x="71151" y="9141"/>
                  <a:pt x="67048" y="8540"/>
                </a:cubicBezTo>
                <a:cubicBezTo>
                  <a:pt x="63012" y="7973"/>
                  <a:pt x="59176" y="7173"/>
                  <a:pt x="55040" y="7239"/>
                </a:cubicBezTo>
                <a:cubicBezTo>
                  <a:pt x="47334" y="7506"/>
                  <a:pt x="40663" y="10675"/>
                  <a:pt x="33891" y="14144"/>
                </a:cubicBezTo>
                <a:cubicBezTo>
                  <a:pt x="26986" y="17680"/>
                  <a:pt x="19281" y="20916"/>
                  <a:pt x="11609" y="17513"/>
                </a:cubicBezTo>
                <a:cubicBezTo>
                  <a:pt x="5004" y="14578"/>
                  <a:pt x="501" y="7506"/>
                  <a:pt x="801" y="334"/>
                </a:cubicBezTo>
                <a:cubicBezTo>
                  <a:pt x="868" y="1"/>
                  <a:pt x="267" y="1"/>
                  <a:pt x="267" y="43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9"/>
          <p:cNvSpPr txBox="1">
            <a:spLocks noGrp="1"/>
          </p:cNvSpPr>
          <p:nvPr>
            <p:ph type="title"/>
          </p:nvPr>
        </p:nvSpPr>
        <p:spPr>
          <a:xfrm>
            <a:off x="2446975" y="1870148"/>
            <a:ext cx="4864500" cy="645000"/>
          </a:xfrm>
          <a:prstGeom prst="rect">
            <a:avLst/>
          </a:prstGeom>
        </p:spPr>
        <p:txBody>
          <a:bodyPr spcFirstLastPara="1" wrap="square" lIns="0" tIns="0" rIns="0" bIns="0" anchor="t" anchorCtr="0">
            <a:noAutofit/>
          </a:bodyPr>
          <a:lstStyle>
            <a:lvl1pPr lvl="0" algn="r" rtl="0">
              <a:lnSpc>
                <a:spcPct val="90000"/>
              </a:lnSpc>
              <a:spcBef>
                <a:spcPts val="0"/>
              </a:spcBef>
              <a:spcAft>
                <a:spcPts val="0"/>
              </a:spcAft>
              <a:buSzPts val="5200"/>
              <a:buFont typeface="Commissioner"/>
              <a:buNone/>
              <a:defRPr sz="4500">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65" name="Google Shape;65;p9"/>
          <p:cNvSpPr txBox="1">
            <a:spLocks noGrp="1"/>
          </p:cNvSpPr>
          <p:nvPr>
            <p:ph type="subTitle" idx="1"/>
          </p:nvPr>
        </p:nvSpPr>
        <p:spPr>
          <a:xfrm>
            <a:off x="2444575" y="2758163"/>
            <a:ext cx="4866900" cy="13692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p:cSld name="CUSTOM_2">
    <p:spTree>
      <p:nvGrpSpPr>
        <p:cNvPr id="1" name="Shape 100"/>
        <p:cNvGrpSpPr/>
        <p:nvPr/>
      </p:nvGrpSpPr>
      <p:grpSpPr>
        <a:xfrm>
          <a:off x="0" y="0"/>
          <a:ext cx="0" cy="0"/>
          <a:chOff x="0" y="0"/>
          <a:chExt cx="0" cy="0"/>
        </a:xfrm>
      </p:grpSpPr>
      <p:sp>
        <p:nvSpPr>
          <p:cNvPr id="101" name="Google Shape;101;p15"/>
          <p:cNvSpPr/>
          <p:nvPr/>
        </p:nvSpPr>
        <p:spPr>
          <a:xfrm rot="10800000" flipH="1">
            <a:off x="6726600" y="-233325"/>
            <a:ext cx="2947210" cy="1506323"/>
          </a:xfrm>
          <a:custGeom>
            <a:avLst/>
            <a:gdLst/>
            <a:ahLst/>
            <a:cxnLst/>
            <a:rect l="l" t="t" r="r" b="b"/>
            <a:pathLst>
              <a:path w="48102" h="24585" extrusionOk="0">
                <a:moveTo>
                  <a:pt x="46834" y="4870"/>
                </a:moveTo>
                <a:cubicBezTo>
                  <a:pt x="45533" y="1835"/>
                  <a:pt x="41997" y="0"/>
                  <a:pt x="38762" y="601"/>
                </a:cubicBezTo>
                <a:cubicBezTo>
                  <a:pt x="35626" y="1168"/>
                  <a:pt x="33358" y="3536"/>
                  <a:pt x="31023" y="5838"/>
                </a:cubicBezTo>
                <a:cubicBezTo>
                  <a:pt x="29121" y="7706"/>
                  <a:pt x="27153" y="9540"/>
                  <a:pt x="24652" y="10308"/>
                </a:cubicBezTo>
                <a:cubicBezTo>
                  <a:pt x="19314" y="11875"/>
                  <a:pt x="13544" y="7939"/>
                  <a:pt x="8173" y="9273"/>
                </a:cubicBezTo>
                <a:cubicBezTo>
                  <a:pt x="4671" y="10141"/>
                  <a:pt x="2202" y="13043"/>
                  <a:pt x="968" y="16512"/>
                </a:cubicBezTo>
                <a:cubicBezTo>
                  <a:pt x="368" y="18146"/>
                  <a:pt x="34" y="19881"/>
                  <a:pt x="1" y="21582"/>
                </a:cubicBezTo>
                <a:cubicBezTo>
                  <a:pt x="1" y="22583"/>
                  <a:pt x="34" y="23584"/>
                  <a:pt x="268" y="24584"/>
                </a:cubicBezTo>
                <a:lnTo>
                  <a:pt x="7439" y="24584"/>
                </a:lnTo>
                <a:lnTo>
                  <a:pt x="37194" y="24584"/>
                </a:lnTo>
                <a:cubicBezTo>
                  <a:pt x="37928" y="23384"/>
                  <a:pt x="38795" y="22216"/>
                  <a:pt x="39696" y="21149"/>
                </a:cubicBezTo>
                <a:cubicBezTo>
                  <a:pt x="41764" y="18747"/>
                  <a:pt x="44032" y="16545"/>
                  <a:pt x="45667" y="13843"/>
                </a:cubicBezTo>
                <a:cubicBezTo>
                  <a:pt x="47268" y="11175"/>
                  <a:pt x="48102" y="7772"/>
                  <a:pt x="46834" y="4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5"/>
          <p:cNvSpPr/>
          <p:nvPr/>
        </p:nvSpPr>
        <p:spPr>
          <a:xfrm rot="10800000" flipH="1">
            <a:off x="-798250" y="3199269"/>
            <a:ext cx="3075543" cy="2222829"/>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5"/>
          <p:cNvSpPr/>
          <p:nvPr/>
        </p:nvSpPr>
        <p:spPr>
          <a:xfrm rot="10369521" flipH="1">
            <a:off x="-177835" y="3407852"/>
            <a:ext cx="2155859" cy="1948081"/>
          </a:xfrm>
          <a:custGeom>
            <a:avLst/>
            <a:gdLst/>
            <a:ahLst/>
            <a:cxnLst/>
            <a:rect l="l" t="t" r="r" b="b"/>
            <a:pathLst>
              <a:path w="69217" h="62546" extrusionOk="0">
                <a:moveTo>
                  <a:pt x="68549" y="368"/>
                </a:moveTo>
                <a:cubicBezTo>
                  <a:pt x="68015" y="5004"/>
                  <a:pt x="65680" y="9007"/>
                  <a:pt x="62211" y="12043"/>
                </a:cubicBezTo>
                <a:cubicBezTo>
                  <a:pt x="58542" y="15312"/>
                  <a:pt x="54005" y="16446"/>
                  <a:pt x="49202" y="16313"/>
                </a:cubicBezTo>
                <a:cubicBezTo>
                  <a:pt x="44932" y="16179"/>
                  <a:pt x="41163" y="16413"/>
                  <a:pt x="38327" y="19948"/>
                </a:cubicBezTo>
                <a:cubicBezTo>
                  <a:pt x="35592" y="23284"/>
                  <a:pt x="35559" y="27821"/>
                  <a:pt x="35259" y="31857"/>
                </a:cubicBezTo>
                <a:cubicBezTo>
                  <a:pt x="34825" y="37328"/>
                  <a:pt x="32824" y="41564"/>
                  <a:pt x="27553" y="43766"/>
                </a:cubicBezTo>
                <a:cubicBezTo>
                  <a:pt x="23550" y="45433"/>
                  <a:pt x="19080" y="45433"/>
                  <a:pt x="14844" y="45667"/>
                </a:cubicBezTo>
                <a:cubicBezTo>
                  <a:pt x="11141" y="45867"/>
                  <a:pt x="7305" y="46501"/>
                  <a:pt x="4470" y="49136"/>
                </a:cubicBezTo>
                <a:cubicBezTo>
                  <a:pt x="1201" y="52172"/>
                  <a:pt x="467" y="57942"/>
                  <a:pt x="33" y="62145"/>
                </a:cubicBezTo>
                <a:cubicBezTo>
                  <a:pt x="0" y="62546"/>
                  <a:pt x="634" y="62546"/>
                  <a:pt x="667" y="62145"/>
                </a:cubicBezTo>
                <a:cubicBezTo>
                  <a:pt x="1234" y="56541"/>
                  <a:pt x="2469" y="49803"/>
                  <a:pt x="8239" y="47468"/>
                </a:cubicBezTo>
                <a:cubicBezTo>
                  <a:pt x="12342" y="45800"/>
                  <a:pt x="17079" y="46367"/>
                  <a:pt x="21382" y="45867"/>
                </a:cubicBezTo>
                <a:cubicBezTo>
                  <a:pt x="24751" y="45500"/>
                  <a:pt x="28520" y="44633"/>
                  <a:pt x="31222" y="42398"/>
                </a:cubicBezTo>
                <a:cubicBezTo>
                  <a:pt x="34525" y="39696"/>
                  <a:pt x="35492" y="35993"/>
                  <a:pt x="35859" y="31857"/>
                </a:cubicBezTo>
                <a:cubicBezTo>
                  <a:pt x="36326" y="26720"/>
                  <a:pt x="36493" y="21016"/>
                  <a:pt x="41396" y="17980"/>
                </a:cubicBezTo>
                <a:cubicBezTo>
                  <a:pt x="43698" y="16613"/>
                  <a:pt x="46667" y="16813"/>
                  <a:pt x="49202" y="16880"/>
                </a:cubicBezTo>
                <a:cubicBezTo>
                  <a:pt x="51337" y="16946"/>
                  <a:pt x="53372" y="16846"/>
                  <a:pt x="55440" y="16313"/>
                </a:cubicBezTo>
                <a:cubicBezTo>
                  <a:pt x="62745" y="14478"/>
                  <a:pt x="68349" y="7706"/>
                  <a:pt x="69183" y="334"/>
                </a:cubicBezTo>
                <a:cubicBezTo>
                  <a:pt x="69216" y="1"/>
                  <a:pt x="68582" y="1"/>
                  <a:pt x="68549" y="36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5"/>
          <p:cNvSpPr/>
          <p:nvPr/>
        </p:nvSpPr>
        <p:spPr>
          <a:xfrm rot="10800000" flipH="1">
            <a:off x="7318425" y="-149877"/>
            <a:ext cx="1917225" cy="1847175"/>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5"/>
          <p:cNvSpPr txBox="1">
            <a:spLocks noGrp="1"/>
          </p:cNvSpPr>
          <p:nvPr>
            <p:ph type="title"/>
          </p:nvPr>
        </p:nvSpPr>
        <p:spPr>
          <a:xfrm>
            <a:off x="2140950" y="1473238"/>
            <a:ext cx="4864500" cy="800100"/>
          </a:xfrm>
          <a:prstGeom prst="rect">
            <a:avLst/>
          </a:prstGeom>
        </p:spPr>
        <p:txBody>
          <a:bodyPr spcFirstLastPara="1" wrap="square" lIns="0" tIns="0" rIns="0" bIns="0" anchor="t" anchorCtr="0">
            <a:noAutofit/>
          </a:bodyPr>
          <a:lstStyle>
            <a:lvl1pPr lvl="0" rtl="0">
              <a:lnSpc>
                <a:spcPct val="90000"/>
              </a:lnSpc>
              <a:spcBef>
                <a:spcPts val="0"/>
              </a:spcBef>
              <a:spcAft>
                <a:spcPts val="0"/>
              </a:spcAft>
              <a:buSzPts val="5200"/>
              <a:buFont typeface="Commissioner"/>
              <a:buNone/>
              <a:defRPr sz="4500">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06" name="Google Shape;106;p15"/>
          <p:cNvSpPr txBox="1">
            <a:spLocks noGrp="1"/>
          </p:cNvSpPr>
          <p:nvPr>
            <p:ph type="subTitle" idx="1"/>
          </p:nvPr>
        </p:nvSpPr>
        <p:spPr>
          <a:xfrm>
            <a:off x="2138550" y="2361274"/>
            <a:ext cx="4866900" cy="1255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18"/>
        <p:cNvGrpSpPr/>
        <p:nvPr/>
      </p:nvGrpSpPr>
      <p:grpSpPr>
        <a:xfrm>
          <a:off x="0" y="0"/>
          <a:ext cx="0" cy="0"/>
          <a:chOff x="0" y="0"/>
          <a:chExt cx="0" cy="0"/>
        </a:xfrm>
      </p:grpSpPr>
      <p:sp>
        <p:nvSpPr>
          <p:cNvPr id="119" name="Google Shape;119;p17"/>
          <p:cNvSpPr/>
          <p:nvPr/>
        </p:nvSpPr>
        <p:spPr>
          <a:xfrm flipH="1">
            <a:off x="5818606" y="-1008971"/>
            <a:ext cx="3641723" cy="3911762"/>
          </a:xfrm>
          <a:custGeom>
            <a:avLst/>
            <a:gdLst/>
            <a:ahLst/>
            <a:cxnLst/>
            <a:rect l="l" t="t" r="r" b="b"/>
            <a:pathLst>
              <a:path w="53539" h="57509" extrusionOk="0">
                <a:moveTo>
                  <a:pt x="8006" y="49169"/>
                </a:moveTo>
                <a:cubicBezTo>
                  <a:pt x="8307" y="47268"/>
                  <a:pt x="7973" y="45333"/>
                  <a:pt x="8273" y="43399"/>
                </a:cubicBezTo>
                <a:cubicBezTo>
                  <a:pt x="8707" y="40330"/>
                  <a:pt x="10942" y="37528"/>
                  <a:pt x="13844" y="36327"/>
                </a:cubicBezTo>
                <a:cubicBezTo>
                  <a:pt x="16646" y="35193"/>
                  <a:pt x="19815" y="35526"/>
                  <a:pt x="22817" y="35393"/>
                </a:cubicBezTo>
                <a:cubicBezTo>
                  <a:pt x="25819" y="35259"/>
                  <a:pt x="29188" y="34425"/>
                  <a:pt x="30789" y="31890"/>
                </a:cubicBezTo>
                <a:cubicBezTo>
                  <a:pt x="31523" y="30689"/>
                  <a:pt x="31790" y="29255"/>
                  <a:pt x="32057" y="27887"/>
                </a:cubicBezTo>
                <a:cubicBezTo>
                  <a:pt x="32524" y="25753"/>
                  <a:pt x="33058" y="23651"/>
                  <a:pt x="34158" y="21750"/>
                </a:cubicBezTo>
                <a:cubicBezTo>
                  <a:pt x="35226" y="19882"/>
                  <a:pt x="36994" y="18314"/>
                  <a:pt x="39129" y="17847"/>
                </a:cubicBezTo>
                <a:cubicBezTo>
                  <a:pt x="40530" y="17547"/>
                  <a:pt x="42031" y="17747"/>
                  <a:pt x="43498" y="17680"/>
                </a:cubicBezTo>
                <a:cubicBezTo>
                  <a:pt x="47368" y="17413"/>
                  <a:pt x="50837" y="14978"/>
                  <a:pt x="53205" y="11876"/>
                </a:cubicBezTo>
                <a:cubicBezTo>
                  <a:pt x="53339" y="11709"/>
                  <a:pt x="53405" y="11576"/>
                  <a:pt x="53539" y="11409"/>
                </a:cubicBezTo>
                <a:cubicBezTo>
                  <a:pt x="52505" y="9541"/>
                  <a:pt x="51404" y="7473"/>
                  <a:pt x="49369" y="6706"/>
                </a:cubicBezTo>
                <a:cubicBezTo>
                  <a:pt x="45867" y="5405"/>
                  <a:pt x="42398" y="8974"/>
                  <a:pt x="38695" y="9241"/>
                </a:cubicBezTo>
                <a:cubicBezTo>
                  <a:pt x="35726" y="9508"/>
                  <a:pt x="33058" y="7673"/>
                  <a:pt x="30522" y="6072"/>
                </a:cubicBezTo>
                <a:cubicBezTo>
                  <a:pt x="24718" y="2536"/>
                  <a:pt x="17513" y="1"/>
                  <a:pt x="11209" y="2536"/>
                </a:cubicBezTo>
                <a:cubicBezTo>
                  <a:pt x="9674" y="3170"/>
                  <a:pt x="8206" y="4070"/>
                  <a:pt x="6972" y="5171"/>
                </a:cubicBezTo>
                <a:cubicBezTo>
                  <a:pt x="4504" y="7306"/>
                  <a:pt x="2636" y="10141"/>
                  <a:pt x="1668" y="13244"/>
                </a:cubicBezTo>
                <a:cubicBezTo>
                  <a:pt x="167" y="18181"/>
                  <a:pt x="835" y="23651"/>
                  <a:pt x="1" y="28688"/>
                </a:cubicBezTo>
                <a:lnTo>
                  <a:pt x="1" y="57509"/>
                </a:lnTo>
                <a:cubicBezTo>
                  <a:pt x="134" y="57442"/>
                  <a:pt x="267" y="57409"/>
                  <a:pt x="368" y="57409"/>
                </a:cubicBezTo>
                <a:cubicBezTo>
                  <a:pt x="4204" y="56274"/>
                  <a:pt x="7439" y="53072"/>
                  <a:pt x="8006" y="491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7"/>
          <p:cNvSpPr/>
          <p:nvPr/>
        </p:nvSpPr>
        <p:spPr>
          <a:xfrm flipH="1">
            <a:off x="6437789" y="909179"/>
            <a:ext cx="1080149" cy="1062207"/>
          </a:xfrm>
          <a:custGeom>
            <a:avLst/>
            <a:gdLst/>
            <a:ahLst/>
            <a:cxnLst/>
            <a:rect l="l" t="t" r="r" b="b"/>
            <a:pathLst>
              <a:path w="28054" h="27588" extrusionOk="0">
                <a:moveTo>
                  <a:pt x="20915" y="1969"/>
                </a:moveTo>
                <a:cubicBezTo>
                  <a:pt x="20548" y="1635"/>
                  <a:pt x="20114" y="1302"/>
                  <a:pt x="19647" y="1035"/>
                </a:cubicBezTo>
                <a:cubicBezTo>
                  <a:pt x="17779" y="1"/>
                  <a:pt x="15244" y="168"/>
                  <a:pt x="13576" y="1535"/>
                </a:cubicBezTo>
                <a:cubicBezTo>
                  <a:pt x="11608" y="3070"/>
                  <a:pt x="10608" y="5805"/>
                  <a:pt x="9707" y="8040"/>
                </a:cubicBezTo>
                <a:cubicBezTo>
                  <a:pt x="9640" y="8173"/>
                  <a:pt x="9607" y="8240"/>
                  <a:pt x="9574" y="8374"/>
                </a:cubicBezTo>
                <a:cubicBezTo>
                  <a:pt x="8573" y="10809"/>
                  <a:pt x="7305" y="12043"/>
                  <a:pt x="4970" y="13411"/>
                </a:cubicBezTo>
                <a:cubicBezTo>
                  <a:pt x="4136" y="13911"/>
                  <a:pt x="3236" y="14411"/>
                  <a:pt x="2569" y="15145"/>
                </a:cubicBezTo>
                <a:cubicBezTo>
                  <a:pt x="0" y="17714"/>
                  <a:pt x="934" y="22417"/>
                  <a:pt x="3769" y="24685"/>
                </a:cubicBezTo>
                <a:cubicBezTo>
                  <a:pt x="7439" y="27587"/>
                  <a:pt x="12876" y="26853"/>
                  <a:pt x="17179" y="25019"/>
                </a:cubicBezTo>
                <a:cubicBezTo>
                  <a:pt x="17980" y="24685"/>
                  <a:pt x="18747" y="24318"/>
                  <a:pt x="19481" y="23885"/>
                </a:cubicBezTo>
                <a:cubicBezTo>
                  <a:pt x="21182" y="22917"/>
                  <a:pt x="22783" y="21750"/>
                  <a:pt x="23984" y="20215"/>
                </a:cubicBezTo>
                <a:cubicBezTo>
                  <a:pt x="28053" y="14978"/>
                  <a:pt x="25652" y="6072"/>
                  <a:pt x="20915" y="19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7"/>
          <p:cNvSpPr/>
          <p:nvPr/>
        </p:nvSpPr>
        <p:spPr>
          <a:xfrm rot="10800000">
            <a:off x="5526361" y="3306202"/>
            <a:ext cx="3897993" cy="1992042"/>
          </a:xfrm>
          <a:custGeom>
            <a:avLst/>
            <a:gdLst/>
            <a:ahLst/>
            <a:cxnLst/>
            <a:rect l="l" t="t" r="r" b="b"/>
            <a:pathLst>
              <a:path w="101240" h="51738" extrusionOk="0">
                <a:moveTo>
                  <a:pt x="100572" y="234"/>
                </a:moveTo>
                <a:cubicBezTo>
                  <a:pt x="96369" y="2669"/>
                  <a:pt x="93000" y="6139"/>
                  <a:pt x="90531" y="10342"/>
                </a:cubicBezTo>
                <a:cubicBezTo>
                  <a:pt x="89364" y="12343"/>
                  <a:pt x="88530" y="14511"/>
                  <a:pt x="87930" y="16746"/>
                </a:cubicBezTo>
                <a:cubicBezTo>
                  <a:pt x="87162" y="19581"/>
                  <a:pt x="87029" y="22584"/>
                  <a:pt x="86162" y="25352"/>
                </a:cubicBezTo>
                <a:cubicBezTo>
                  <a:pt x="83827" y="32624"/>
                  <a:pt x="75354" y="33091"/>
                  <a:pt x="69150" y="31490"/>
                </a:cubicBezTo>
                <a:cubicBezTo>
                  <a:pt x="64513" y="30322"/>
                  <a:pt x="59476" y="27687"/>
                  <a:pt x="55206" y="31223"/>
                </a:cubicBezTo>
                <a:cubicBezTo>
                  <a:pt x="53572" y="32624"/>
                  <a:pt x="52671" y="34726"/>
                  <a:pt x="51737" y="36594"/>
                </a:cubicBezTo>
                <a:cubicBezTo>
                  <a:pt x="50369" y="39362"/>
                  <a:pt x="48702" y="41797"/>
                  <a:pt x="46133" y="43632"/>
                </a:cubicBezTo>
                <a:cubicBezTo>
                  <a:pt x="40162" y="47802"/>
                  <a:pt x="34692" y="43899"/>
                  <a:pt x="29488" y="40763"/>
                </a:cubicBezTo>
                <a:cubicBezTo>
                  <a:pt x="20582" y="35326"/>
                  <a:pt x="9307" y="37494"/>
                  <a:pt x="3002" y="45700"/>
                </a:cubicBezTo>
                <a:cubicBezTo>
                  <a:pt x="1701" y="47368"/>
                  <a:pt x="801" y="49236"/>
                  <a:pt x="134" y="51204"/>
                </a:cubicBezTo>
                <a:cubicBezTo>
                  <a:pt x="0" y="51571"/>
                  <a:pt x="567" y="51738"/>
                  <a:pt x="701" y="51371"/>
                </a:cubicBezTo>
                <a:cubicBezTo>
                  <a:pt x="2702" y="45667"/>
                  <a:pt x="7139" y="41297"/>
                  <a:pt x="12843" y="39296"/>
                </a:cubicBezTo>
                <a:cubicBezTo>
                  <a:pt x="19181" y="37061"/>
                  <a:pt x="25485" y="38862"/>
                  <a:pt x="30889" y="42364"/>
                </a:cubicBezTo>
                <a:cubicBezTo>
                  <a:pt x="35092" y="45033"/>
                  <a:pt x="39195" y="47301"/>
                  <a:pt x="44198" y="45400"/>
                </a:cubicBezTo>
                <a:cubicBezTo>
                  <a:pt x="48802" y="43665"/>
                  <a:pt x="51037" y="39462"/>
                  <a:pt x="53138" y="35359"/>
                </a:cubicBezTo>
                <a:cubicBezTo>
                  <a:pt x="54639" y="32457"/>
                  <a:pt x="56574" y="30222"/>
                  <a:pt x="60076" y="30056"/>
                </a:cubicBezTo>
                <a:cubicBezTo>
                  <a:pt x="63345" y="29889"/>
                  <a:pt x="66648" y="31523"/>
                  <a:pt x="69717" y="32324"/>
                </a:cubicBezTo>
                <a:cubicBezTo>
                  <a:pt x="74220" y="33458"/>
                  <a:pt x="79724" y="33491"/>
                  <a:pt x="83493" y="30322"/>
                </a:cubicBezTo>
                <a:cubicBezTo>
                  <a:pt x="87729" y="26787"/>
                  <a:pt x="87396" y="21216"/>
                  <a:pt x="88730" y="16312"/>
                </a:cubicBezTo>
                <a:cubicBezTo>
                  <a:pt x="90231" y="10809"/>
                  <a:pt x="93800" y="5938"/>
                  <a:pt x="98304" y="2469"/>
                </a:cubicBezTo>
                <a:cubicBezTo>
                  <a:pt x="99138" y="1835"/>
                  <a:pt x="100038" y="1302"/>
                  <a:pt x="100906" y="768"/>
                </a:cubicBezTo>
                <a:cubicBezTo>
                  <a:pt x="101239" y="568"/>
                  <a:pt x="100906" y="1"/>
                  <a:pt x="100572" y="2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7"/>
          <p:cNvSpPr/>
          <p:nvPr/>
        </p:nvSpPr>
        <p:spPr>
          <a:xfrm>
            <a:off x="-19325" y="-87300"/>
            <a:ext cx="3138011" cy="1353475"/>
          </a:xfrm>
          <a:custGeom>
            <a:avLst/>
            <a:gdLst/>
            <a:ahLst/>
            <a:cxnLst/>
            <a:rect l="l" t="t" r="r" b="b"/>
            <a:pathLst>
              <a:path w="66515" h="28689" extrusionOk="0">
                <a:moveTo>
                  <a:pt x="58376" y="1202"/>
                </a:moveTo>
                <a:lnTo>
                  <a:pt x="1" y="1202"/>
                </a:lnTo>
                <a:lnTo>
                  <a:pt x="1" y="28688"/>
                </a:lnTo>
                <a:cubicBezTo>
                  <a:pt x="835" y="23684"/>
                  <a:pt x="167" y="18214"/>
                  <a:pt x="1669" y="13244"/>
                </a:cubicBezTo>
                <a:cubicBezTo>
                  <a:pt x="2636" y="10141"/>
                  <a:pt x="4471" y="7306"/>
                  <a:pt x="6972" y="5171"/>
                </a:cubicBezTo>
                <a:cubicBezTo>
                  <a:pt x="8207" y="4070"/>
                  <a:pt x="9674" y="3170"/>
                  <a:pt x="11242" y="2536"/>
                </a:cubicBezTo>
                <a:cubicBezTo>
                  <a:pt x="17513" y="1"/>
                  <a:pt x="24752" y="2503"/>
                  <a:pt x="30522" y="6072"/>
                </a:cubicBezTo>
                <a:cubicBezTo>
                  <a:pt x="33091" y="7640"/>
                  <a:pt x="35760" y="9474"/>
                  <a:pt x="38695" y="9241"/>
                </a:cubicBezTo>
                <a:cubicBezTo>
                  <a:pt x="42464" y="8974"/>
                  <a:pt x="45867" y="5371"/>
                  <a:pt x="49369" y="6706"/>
                </a:cubicBezTo>
                <a:cubicBezTo>
                  <a:pt x="51371" y="7473"/>
                  <a:pt x="52505" y="9541"/>
                  <a:pt x="53539" y="11409"/>
                </a:cubicBezTo>
                <a:cubicBezTo>
                  <a:pt x="53539" y="11409"/>
                  <a:pt x="53539" y="11476"/>
                  <a:pt x="53606" y="11476"/>
                </a:cubicBezTo>
                <a:cubicBezTo>
                  <a:pt x="54640" y="13344"/>
                  <a:pt x="56141" y="15345"/>
                  <a:pt x="58242" y="15545"/>
                </a:cubicBezTo>
                <a:cubicBezTo>
                  <a:pt x="60844" y="15812"/>
                  <a:pt x="62846" y="13244"/>
                  <a:pt x="63746" y="10842"/>
                </a:cubicBezTo>
                <a:cubicBezTo>
                  <a:pt x="64947" y="7806"/>
                  <a:pt x="65347" y="4237"/>
                  <a:pt x="66515" y="1235"/>
                </a:cubicBezTo>
                <a:lnTo>
                  <a:pt x="58376" y="123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7"/>
          <p:cNvSpPr txBox="1">
            <a:spLocks noGrp="1"/>
          </p:cNvSpPr>
          <p:nvPr>
            <p:ph type="title"/>
          </p:nvPr>
        </p:nvSpPr>
        <p:spPr>
          <a:xfrm>
            <a:off x="1709188" y="1440719"/>
            <a:ext cx="3264300" cy="407100"/>
          </a:xfrm>
          <a:prstGeom prst="rect">
            <a:avLst/>
          </a:prstGeom>
        </p:spPr>
        <p:txBody>
          <a:bodyPr spcFirstLastPara="1" wrap="square" lIns="0" tIns="0" rIns="0" bIns="0" anchor="t" anchorCtr="0">
            <a:noAutofit/>
          </a:bodyPr>
          <a:lstStyle>
            <a:lvl1pPr lvl="0" algn="l" rtl="0">
              <a:lnSpc>
                <a:spcPct val="90000"/>
              </a:lnSpc>
              <a:spcBef>
                <a:spcPts val="0"/>
              </a:spcBef>
              <a:spcAft>
                <a:spcPts val="0"/>
              </a:spcAft>
              <a:buSzPts val="5200"/>
              <a:buFont typeface="Commissioner"/>
              <a:buNone/>
              <a:defRPr>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24" name="Google Shape;124;p17"/>
          <p:cNvSpPr txBox="1">
            <a:spLocks noGrp="1"/>
          </p:cNvSpPr>
          <p:nvPr>
            <p:ph type="subTitle" idx="1"/>
          </p:nvPr>
        </p:nvSpPr>
        <p:spPr>
          <a:xfrm>
            <a:off x="1708738" y="1936372"/>
            <a:ext cx="3265200" cy="17664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125"/>
        <p:cNvGrpSpPr/>
        <p:nvPr/>
      </p:nvGrpSpPr>
      <p:grpSpPr>
        <a:xfrm>
          <a:off x="0" y="0"/>
          <a:ext cx="0" cy="0"/>
          <a:chOff x="0" y="0"/>
          <a:chExt cx="0" cy="0"/>
        </a:xfrm>
      </p:grpSpPr>
      <p:sp>
        <p:nvSpPr>
          <p:cNvPr id="126" name="Google Shape;126;p18"/>
          <p:cNvSpPr/>
          <p:nvPr/>
        </p:nvSpPr>
        <p:spPr>
          <a:xfrm>
            <a:off x="576600" y="3109350"/>
            <a:ext cx="4460258" cy="2279644"/>
          </a:xfrm>
          <a:custGeom>
            <a:avLst/>
            <a:gdLst/>
            <a:ahLst/>
            <a:cxnLst/>
            <a:rect l="l" t="t" r="r" b="b"/>
            <a:pathLst>
              <a:path w="48102" h="24585" extrusionOk="0">
                <a:moveTo>
                  <a:pt x="46834" y="4870"/>
                </a:moveTo>
                <a:cubicBezTo>
                  <a:pt x="45533" y="1835"/>
                  <a:pt x="41997" y="0"/>
                  <a:pt x="38762" y="601"/>
                </a:cubicBezTo>
                <a:cubicBezTo>
                  <a:pt x="35626" y="1168"/>
                  <a:pt x="33358" y="3536"/>
                  <a:pt x="31023" y="5838"/>
                </a:cubicBezTo>
                <a:cubicBezTo>
                  <a:pt x="29121" y="7706"/>
                  <a:pt x="27153" y="9540"/>
                  <a:pt x="24652" y="10308"/>
                </a:cubicBezTo>
                <a:cubicBezTo>
                  <a:pt x="19314" y="11875"/>
                  <a:pt x="13544" y="7939"/>
                  <a:pt x="8173" y="9273"/>
                </a:cubicBezTo>
                <a:cubicBezTo>
                  <a:pt x="4671" y="10141"/>
                  <a:pt x="2202" y="13043"/>
                  <a:pt x="968" y="16512"/>
                </a:cubicBezTo>
                <a:cubicBezTo>
                  <a:pt x="368" y="18146"/>
                  <a:pt x="34" y="19881"/>
                  <a:pt x="1" y="21582"/>
                </a:cubicBezTo>
                <a:cubicBezTo>
                  <a:pt x="1" y="22583"/>
                  <a:pt x="34" y="23584"/>
                  <a:pt x="268" y="24584"/>
                </a:cubicBezTo>
                <a:lnTo>
                  <a:pt x="7439" y="24584"/>
                </a:lnTo>
                <a:lnTo>
                  <a:pt x="37194" y="24584"/>
                </a:lnTo>
                <a:cubicBezTo>
                  <a:pt x="37928" y="23384"/>
                  <a:pt x="38795" y="22216"/>
                  <a:pt x="39696" y="21149"/>
                </a:cubicBezTo>
                <a:cubicBezTo>
                  <a:pt x="41764" y="18747"/>
                  <a:pt x="44032" y="16545"/>
                  <a:pt x="45667" y="13843"/>
                </a:cubicBezTo>
                <a:cubicBezTo>
                  <a:pt x="47268" y="11175"/>
                  <a:pt x="48102" y="7772"/>
                  <a:pt x="46834" y="487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8"/>
          <p:cNvSpPr/>
          <p:nvPr/>
        </p:nvSpPr>
        <p:spPr>
          <a:xfrm>
            <a:off x="3918840" y="4487355"/>
            <a:ext cx="946605" cy="720462"/>
          </a:xfrm>
          <a:custGeom>
            <a:avLst/>
            <a:gdLst/>
            <a:ahLst/>
            <a:cxnLst/>
            <a:rect l="l" t="t" r="r" b="b"/>
            <a:pathLst>
              <a:path w="18715" h="14244" extrusionOk="0">
                <a:moveTo>
                  <a:pt x="15445" y="1735"/>
                </a:moveTo>
                <a:cubicBezTo>
                  <a:pt x="14378" y="1034"/>
                  <a:pt x="13044" y="534"/>
                  <a:pt x="11442" y="334"/>
                </a:cubicBezTo>
                <a:cubicBezTo>
                  <a:pt x="9674" y="67"/>
                  <a:pt x="7840" y="0"/>
                  <a:pt x="6205" y="634"/>
                </a:cubicBezTo>
                <a:cubicBezTo>
                  <a:pt x="3970" y="1468"/>
                  <a:pt x="2369" y="3536"/>
                  <a:pt x="1535" y="5804"/>
                </a:cubicBezTo>
                <a:cubicBezTo>
                  <a:pt x="635" y="8206"/>
                  <a:pt x="1" y="11542"/>
                  <a:pt x="501" y="14244"/>
                </a:cubicBezTo>
                <a:lnTo>
                  <a:pt x="16880" y="14244"/>
                </a:lnTo>
                <a:cubicBezTo>
                  <a:pt x="17013" y="14077"/>
                  <a:pt x="17113" y="13910"/>
                  <a:pt x="17180" y="13810"/>
                </a:cubicBezTo>
                <a:cubicBezTo>
                  <a:pt x="17880" y="12543"/>
                  <a:pt x="18181" y="11142"/>
                  <a:pt x="18347" y="9707"/>
                </a:cubicBezTo>
                <a:cubicBezTo>
                  <a:pt x="18714" y="6038"/>
                  <a:pt x="17814" y="3336"/>
                  <a:pt x="15445" y="173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8"/>
          <p:cNvSpPr/>
          <p:nvPr/>
        </p:nvSpPr>
        <p:spPr>
          <a:xfrm rot="-10445712">
            <a:off x="82197" y="-539280"/>
            <a:ext cx="3641534" cy="3508483"/>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8"/>
          <p:cNvSpPr/>
          <p:nvPr/>
        </p:nvSpPr>
        <p:spPr>
          <a:xfrm>
            <a:off x="1966325" y="1334050"/>
            <a:ext cx="622125" cy="600725"/>
          </a:xfrm>
          <a:custGeom>
            <a:avLst/>
            <a:gdLst/>
            <a:ahLst/>
            <a:cxnLst/>
            <a:rect l="l" t="t" r="r" b="b"/>
            <a:pathLst>
              <a:path w="24885" h="24029" extrusionOk="0">
                <a:moveTo>
                  <a:pt x="15284" y="0"/>
                </a:moveTo>
                <a:cubicBezTo>
                  <a:pt x="14056" y="0"/>
                  <a:pt x="12888" y="355"/>
                  <a:pt x="12109" y="1291"/>
                </a:cubicBezTo>
                <a:cubicBezTo>
                  <a:pt x="10541" y="3192"/>
                  <a:pt x="11542" y="5627"/>
                  <a:pt x="11241" y="7829"/>
                </a:cubicBezTo>
                <a:cubicBezTo>
                  <a:pt x="10941" y="10164"/>
                  <a:pt x="9574" y="11498"/>
                  <a:pt x="7539" y="12699"/>
                </a:cubicBezTo>
                <a:cubicBezTo>
                  <a:pt x="5838" y="13700"/>
                  <a:pt x="4003" y="14467"/>
                  <a:pt x="2502" y="15768"/>
                </a:cubicBezTo>
                <a:cubicBezTo>
                  <a:pt x="1034" y="17035"/>
                  <a:pt x="0" y="19137"/>
                  <a:pt x="600" y="20972"/>
                </a:cubicBezTo>
                <a:cubicBezTo>
                  <a:pt x="667" y="21138"/>
                  <a:pt x="734" y="21339"/>
                  <a:pt x="834" y="21505"/>
                </a:cubicBezTo>
                <a:cubicBezTo>
                  <a:pt x="1501" y="22806"/>
                  <a:pt x="2935" y="23640"/>
                  <a:pt x="4437" y="23874"/>
                </a:cubicBezTo>
                <a:cubicBezTo>
                  <a:pt x="5020" y="23981"/>
                  <a:pt x="5656" y="24029"/>
                  <a:pt x="6315" y="24029"/>
                </a:cubicBezTo>
                <a:cubicBezTo>
                  <a:pt x="8108" y="24029"/>
                  <a:pt x="10072" y="23679"/>
                  <a:pt x="11608" y="23240"/>
                </a:cubicBezTo>
                <a:cubicBezTo>
                  <a:pt x="16045" y="21906"/>
                  <a:pt x="20014" y="18970"/>
                  <a:pt x="22449" y="15001"/>
                </a:cubicBezTo>
                <a:cubicBezTo>
                  <a:pt x="23917" y="12632"/>
                  <a:pt x="24884" y="9797"/>
                  <a:pt x="24284" y="7095"/>
                </a:cubicBezTo>
                <a:cubicBezTo>
                  <a:pt x="23584" y="3926"/>
                  <a:pt x="20882" y="1491"/>
                  <a:pt x="17879" y="457"/>
                </a:cubicBezTo>
                <a:cubicBezTo>
                  <a:pt x="17062" y="180"/>
                  <a:pt x="16157" y="0"/>
                  <a:pt x="152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8"/>
          <p:cNvSpPr txBox="1">
            <a:spLocks noGrp="1"/>
          </p:cNvSpPr>
          <p:nvPr>
            <p:ph type="title"/>
          </p:nvPr>
        </p:nvSpPr>
        <p:spPr>
          <a:xfrm>
            <a:off x="4942838" y="1440719"/>
            <a:ext cx="3264300" cy="407100"/>
          </a:xfrm>
          <a:prstGeom prst="rect">
            <a:avLst/>
          </a:prstGeom>
        </p:spPr>
        <p:txBody>
          <a:bodyPr spcFirstLastPara="1" wrap="square" lIns="0" tIns="0" rIns="0" bIns="0" anchor="t" anchorCtr="0">
            <a:noAutofit/>
          </a:bodyPr>
          <a:lstStyle>
            <a:lvl1pPr lvl="0" algn="r" rtl="0">
              <a:lnSpc>
                <a:spcPct val="90000"/>
              </a:lnSpc>
              <a:spcBef>
                <a:spcPts val="0"/>
              </a:spcBef>
              <a:spcAft>
                <a:spcPts val="0"/>
              </a:spcAft>
              <a:buSzPts val="5200"/>
              <a:buFont typeface="Commissioner"/>
              <a:buNone/>
              <a:defRPr>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31" name="Google Shape;131;p18"/>
          <p:cNvSpPr txBox="1">
            <a:spLocks noGrp="1"/>
          </p:cNvSpPr>
          <p:nvPr>
            <p:ph type="subTitle" idx="1"/>
          </p:nvPr>
        </p:nvSpPr>
        <p:spPr>
          <a:xfrm>
            <a:off x="4942388" y="1936372"/>
            <a:ext cx="3265200" cy="17664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17">
    <p:spTree>
      <p:nvGrpSpPr>
        <p:cNvPr id="1" name="Shape 280"/>
        <p:cNvGrpSpPr/>
        <p:nvPr/>
      </p:nvGrpSpPr>
      <p:grpSpPr>
        <a:xfrm>
          <a:off x="0" y="0"/>
          <a:ext cx="0" cy="0"/>
          <a:chOff x="0" y="0"/>
          <a:chExt cx="0" cy="0"/>
        </a:xfrm>
      </p:grpSpPr>
      <p:sp>
        <p:nvSpPr>
          <p:cNvPr id="281" name="Google Shape;281;p33"/>
          <p:cNvSpPr/>
          <p:nvPr/>
        </p:nvSpPr>
        <p:spPr>
          <a:xfrm>
            <a:off x="6430655" y="1855978"/>
            <a:ext cx="6884659" cy="4975843"/>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3"/>
          <p:cNvSpPr/>
          <p:nvPr/>
        </p:nvSpPr>
        <p:spPr>
          <a:xfrm>
            <a:off x="-362825" y="-320375"/>
            <a:ext cx="5841347" cy="2519468"/>
          </a:xfrm>
          <a:custGeom>
            <a:avLst/>
            <a:gdLst/>
            <a:ahLst/>
            <a:cxnLst/>
            <a:rect l="l" t="t" r="r" b="b"/>
            <a:pathLst>
              <a:path w="66515" h="28689" extrusionOk="0">
                <a:moveTo>
                  <a:pt x="58376" y="1202"/>
                </a:moveTo>
                <a:lnTo>
                  <a:pt x="1" y="1202"/>
                </a:lnTo>
                <a:lnTo>
                  <a:pt x="1" y="28688"/>
                </a:lnTo>
                <a:cubicBezTo>
                  <a:pt x="835" y="23684"/>
                  <a:pt x="167" y="18214"/>
                  <a:pt x="1669" y="13244"/>
                </a:cubicBezTo>
                <a:cubicBezTo>
                  <a:pt x="2636" y="10141"/>
                  <a:pt x="4471" y="7306"/>
                  <a:pt x="6972" y="5171"/>
                </a:cubicBezTo>
                <a:cubicBezTo>
                  <a:pt x="8207" y="4070"/>
                  <a:pt x="9674" y="3170"/>
                  <a:pt x="11242" y="2536"/>
                </a:cubicBezTo>
                <a:cubicBezTo>
                  <a:pt x="17513" y="1"/>
                  <a:pt x="24752" y="2503"/>
                  <a:pt x="30522" y="6072"/>
                </a:cubicBezTo>
                <a:cubicBezTo>
                  <a:pt x="33091" y="7640"/>
                  <a:pt x="35760" y="9474"/>
                  <a:pt x="38695" y="9241"/>
                </a:cubicBezTo>
                <a:cubicBezTo>
                  <a:pt x="42464" y="8974"/>
                  <a:pt x="45867" y="5371"/>
                  <a:pt x="49369" y="6706"/>
                </a:cubicBezTo>
                <a:cubicBezTo>
                  <a:pt x="51371" y="7473"/>
                  <a:pt x="52505" y="9541"/>
                  <a:pt x="53539" y="11409"/>
                </a:cubicBezTo>
                <a:cubicBezTo>
                  <a:pt x="53539" y="11409"/>
                  <a:pt x="53539" y="11476"/>
                  <a:pt x="53606" y="11476"/>
                </a:cubicBezTo>
                <a:cubicBezTo>
                  <a:pt x="54640" y="13344"/>
                  <a:pt x="56141" y="15345"/>
                  <a:pt x="58242" y="15545"/>
                </a:cubicBezTo>
                <a:cubicBezTo>
                  <a:pt x="60844" y="15812"/>
                  <a:pt x="62846" y="13244"/>
                  <a:pt x="63746" y="10842"/>
                </a:cubicBezTo>
                <a:cubicBezTo>
                  <a:pt x="64947" y="7806"/>
                  <a:pt x="65347" y="4237"/>
                  <a:pt x="66515" y="1235"/>
                </a:cubicBezTo>
                <a:lnTo>
                  <a:pt x="58376" y="123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3"/>
          <p:cNvSpPr/>
          <p:nvPr/>
        </p:nvSpPr>
        <p:spPr>
          <a:xfrm>
            <a:off x="6705700" y="2199100"/>
            <a:ext cx="3543224" cy="3413764"/>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0" tIns="0" rIns="0" bIns="0" anchor="b" anchorCtr="0">
            <a:noAutofit/>
          </a:bodyPr>
          <a:lstStyle>
            <a:lvl1pPr marL="0" marR="0" lvl="0" indent="0" algn="ctr" rtl="0">
              <a:lnSpc>
                <a:spcPct val="100000"/>
              </a:lnSpc>
              <a:spcBef>
                <a:spcPts val="0"/>
              </a:spcBef>
              <a:spcAft>
                <a:spcPts val="0"/>
              </a:spcAft>
              <a:buClr>
                <a:schemeClr val="dk2"/>
              </a:buClr>
              <a:buSzPts val="2800"/>
              <a:buFont typeface="Barlow SemiBold"/>
              <a:buNone/>
              <a:defRPr sz="3100">
                <a:solidFill>
                  <a:schemeClr val="dk2"/>
                </a:solidFill>
                <a:latin typeface="Commissioner ExtraBold"/>
                <a:ea typeface="Commissioner ExtraBold"/>
                <a:cs typeface="Commissioner ExtraBold"/>
                <a:sym typeface="Commissioner ExtraBold"/>
              </a:defRPr>
            </a:lvl1pPr>
            <a:lvl2pPr lvl="1">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2pPr>
            <a:lvl3pPr lvl="2">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3pPr>
            <a:lvl4pPr lvl="3">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4pPr>
            <a:lvl5pPr lvl="4">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5pPr>
            <a:lvl6pPr lvl="5">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6pPr>
            <a:lvl7pPr lvl="6">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7pPr>
            <a:lvl8pPr lvl="7">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8pPr>
            <a:lvl9pPr lvl="8">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0" tIns="0" rIns="0" bIns="0" anchor="t" anchorCtr="0">
            <a:noAutofit/>
          </a:bodyPr>
          <a:lstStyle>
            <a:lvl1pPr marL="457200" lvl="0" indent="-342900">
              <a:lnSpc>
                <a:spcPct val="100000"/>
              </a:lnSpc>
              <a:spcBef>
                <a:spcPts val="0"/>
              </a:spcBef>
              <a:spcAft>
                <a:spcPts val="0"/>
              </a:spcAft>
              <a:buClr>
                <a:schemeClr val="dk1"/>
              </a:buClr>
              <a:buSzPts val="1800"/>
              <a:buFont typeface="Syne"/>
              <a:buChar char="●"/>
              <a:defRPr sz="1800">
                <a:solidFill>
                  <a:schemeClr val="dk1"/>
                </a:solidFill>
                <a:latin typeface="Syne"/>
                <a:ea typeface="Syne"/>
                <a:cs typeface="Syne"/>
                <a:sym typeface="Syne"/>
              </a:defRPr>
            </a:lvl1pPr>
            <a:lvl2pPr marL="914400" lvl="1"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2pPr>
            <a:lvl3pPr marL="1371600" lvl="2"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3pPr>
            <a:lvl4pPr marL="1828800" lvl="3"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4pPr>
            <a:lvl5pPr marL="2286000" lvl="4"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5pPr>
            <a:lvl6pPr marL="2743200" lvl="5"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6pPr>
            <a:lvl7pPr marL="3200400" lvl="6"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7pPr>
            <a:lvl8pPr marL="3657600" lvl="7"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8pPr>
            <a:lvl9pPr marL="4114800" lvl="8"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5" r:id="rId3"/>
    <p:sldLayoutId id="2147483658" r:id="rId4"/>
    <p:sldLayoutId id="2147483661" r:id="rId5"/>
    <p:sldLayoutId id="2147483663" r:id="rId6"/>
    <p:sldLayoutId id="2147483664" r:id="rId7"/>
    <p:sldLayoutId id="2147483679"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37"/>
          <p:cNvSpPr txBox="1">
            <a:spLocks noGrp="1"/>
          </p:cNvSpPr>
          <p:nvPr>
            <p:ph type="ctrTitle"/>
          </p:nvPr>
        </p:nvSpPr>
        <p:spPr>
          <a:xfrm>
            <a:off x="1597000" y="1369050"/>
            <a:ext cx="5783312" cy="2570852"/>
          </a:xfrm>
          <a:prstGeom prst="rect">
            <a:avLst/>
          </a:prstGeom>
        </p:spPr>
        <p:txBody>
          <a:bodyPr spcFirstLastPara="1" wrap="square" lIns="0" tIns="0" rIns="0" bIns="0" anchor="t" anchorCtr="0">
            <a:noAutofit/>
          </a:bodyPr>
          <a:lstStyle/>
          <a:p>
            <a:pPr lvl="0"/>
            <a:r>
              <a:rPr lang="en-US" sz="1800" b="1" dirty="0">
                <a:latin typeface="Times New Roman" panose="02020603050405020304" pitchFamily="18" charset="0"/>
                <a:cs typeface="Times New Roman" panose="02020603050405020304" pitchFamily="18" charset="0"/>
              </a:rPr>
              <a:t>Module Title: Psychology in Health and Social</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 Care</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Module Number:LCHS4010</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Student name: </a:t>
            </a:r>
            <a:r>
              <a:rPr lang="en-US" sz="1800" b="1" dirty="0" err="1">
                <a:latin typeface="Times New Roman" panose="02020603050405020304" pitchFamily="18" charset="0"/>
                <a:cs typeface="Times New Roman" panose="02020603050405020304" pitchFamily="18" charset="0"/>
              </a:rPr>
              <a:t>Sheneya</a:t>
            </a:r>
            <a:r>
              <a:rPr lang="en-US" sz="1800" b="1" dirty="0">
                <a:latin typeface="Times New Roman" panose="02020603050405020304" pitchFamily="18" charset="0"/>
                <a:cs typeface="Times New Roman" panose="02020603050405020304" pitchFamily="18" charset="0"/>
              </a:rPr>
              <a:t> Akther Peya</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Student ID: 2442413</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Lecturer’s Name: Shepherd Ziko</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Acknowledgement of the use of AI: I confirm that I have not used any form of AI in my assignment. I confirm I have copies of my drafts, notes and other resources I have used to prepare my assignment. </a:t>
            </a:r>
            <a:br>
              <a:rPr lang="en-US" sz="1800" b="1" dirty="0">
                <a:latin typeface="Times New Roman" panose="02020603050405020304" pitchFamily="18" charset="0"/>
                <a:cs typeface="Times New Roman" panose="02020603050405020304" pitchFamily="18" charset="0"/>
              </a:rPr>
            </a:br>
            <a:br>
              <a:rPr lang="en-US" sz="1800" b="1" dirty="0">
                <a:latin typeface="Times New Roman" panose="02020603050405020304" pitchFamily="18" charset="0"/>
                <a:cs typeface="Times New Roman" panose="02020603050405020304" pitchFamily="18" charset="0"/>
              </a:rPr>
            </a:br>
            <a:br>
              <a:rPr lang="en-US" sz="1800" b="1" dirty="0">
                <a:latin typeface="Times New Roman" panose="02020603050405020304" pitchFamily="18" charset="0"/>
                <a:cs typeface="Times New Roman" panose="02020603050405020304" pitchFamily="18" charset="0"/>
              </a:rPr>
            </a:br>
            <a:endParaRPr sz="1800" b="1" dirty="0">
              <a:latin typeface="Times New Roman" panose="02020603050405020304" pitchFamily="18" charset="0"/>
              <a:cs typeface="Times New Roman" panose="02020603050405020304" pitchFamily="18" charset="0"/>
            </a:endParaRPr>
          </a:p>
        </p:txBody>
      </p:sp>
      <p:sp>
        <p:nvSpPr>
          <p:cNvPr id="297" name="Google Shape;297;p37"/>
          <p:cNvSpPr/>
          <p:nvPr/>
        </p:nvSpPr>
        <p:spPr>
          <a:xfrm>
            <a:off x="1913722" y="4103874"/>
            <a:ext cx="3983112" cy="576064"/>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7"/>
          <p:cNvSpPr txBox="1">
            <a:spLocks noGrp="1"/>
          </p:cNvSpPr>
          <p:nvPr>
            <p:ph type="subTitle" idx="1"/>
          </p:nvPr>
        </p:nvSpPr>
        <p:spPr>
          <a:xfrm>
            <a:off x="2123728" y="4103874"/>
            <a:ext cx="3563100" cy="294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2000" b="1" dirty="0">
                <a:latin typeface="Times New Roman" panose="02020603050405020304" pitchFamily="18" charset="0"/>
                <a:cs typeface="Times New Roman" panose="02020603050405020304" pitchFamily="18" charset="0"/>
              </a:rPr>
              <a:t>Assignment no:Assessment 1</a:t>
            </a:r>
            <a:endParaRPr sz="2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38"/>
          <p:cNvSpPr txBox="1">
            <a:spLocks noGrp="1"/>
          </p:cNvSpPr>
          <p:nvPr>
            <p:ph type="title"/>
          </p:nvPr>
        </p:nvSpPr>
        <p:spPr>
          <a:xfrm>
            <a:off x="713250" y="469500"/>
            <a:ext cx="7717500" cy="4539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Introduction</a:t>
            </a:r>
            <a:endParaRPr sz="2800" b="1" dirty="0">
              <a:latin typeface="Times New Roman" panose="02020603050405020304" pitchFamily="18" charset="0"/>
              <a:cs typeface="Times New Roman" panose="02020603050405020304" pitchFamily="18" charset="0"/>
            </a:endParaRPr>
          </a:p>
        </p:txBody>
      </p:sp>
      <p:sp>
        <p:nvSpPr>
          <p:cNvPr id="304" name="Google Shape;304;p38"/>
          <p:cNvSpPr txBox="1">
            <a:spLocks noGrp="1"/>
          </p:cNvSpPr>
          <p:nvPr>
            <p:ph type="subTitle" idx="1"/>
          </p:nvPr>
        </p:nvSpPr>
        <p:spPr>
          <a:xfrm>
            <a:off x="467544" y="1347614"/>
            <a:ext cx="4680520" cy="3562935"/>
          </a:xfrm>
          <a:prstGeom prst="rect">
            <a:avLst/>
          </a:prstGeom>
          <a:solidFill>
            <a:schemeClr val="accent2">
              <a:lumMod val="40000"/>
              <a:lumOff val="60000"/>
            </a:schemeClr>
          </a:solidFill>
        </p:spPr>
        <p:txBody>
          <a:bodyPr spcFirstLastPara="1" wrap="square" lIns="0" tIns="0" rIns="0" bIns="0" anchor="t" anchorCtr="0">
            <a:noAutofit/>
          </a:bodyPr>
          <a:lstStyle/>
          <a:p>
            <a:pPr marL="400050" indent="-285750" algn="just">
              <a:buFont typeface="Wingdings" pitchFamily="2" charset="2"/>
              <a:buChar char="§"/>
            </a:pPr>
            <a:r>
              <a:rPr lang="en-US" sz="1400" dirty="0">
                <a:latin typeface="Times New Roman" panose="02020603050405020304" pitchFamily="18" charset="0"/>
                <a:cs typeface="Times New Roman" panose="02020603050405020304" pitchFamily="18" charset="0"/>
              </a:rPr>
              <a:t>Since the death of Jenny’s father, 16-year-old she has been taking care of her mother over the past five years. So Jenny was a young nanny in an important developmental stage. The care giving that Jenny took may have compromised her adolescence and mental health.</a:t>
            </a:r>
          </a:p>
          <a:p>
            <a:pPr marL="400050" indent="-285750" algn="just">
              <a:buFont typeface="Wingdings" pitchFamily="2" charset="2"/>
              <a:buChar char="§"/>
            </a:pPr>
            <a:r>
              <a:rPr lang="en-US" sz="1400" dirty="0">
                <a:latin typeface="Times New Roman" panose="02020603050405020304" pitchFamily="18" charset="0"/>
                <a:cs typeface="Times New Roman" panose="02020603050405020304" pitchFamily="18" charset="0"/>
              </a:rPr>
              <a:t>The Attachment Theory by John </a:t>
            </a: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was used to analyze the situation of Jenny. This theory describes the influence of the early interactions of caregivers and children on future emotional stability, </a:t>
            </a:r>
            <a:r>
              <a:rPr lang="en-US" sz="1400" dirty="0" err="1">
                <a:latin typeface="Times New Roman" panose="02020603050405020304" pitchFamily="18" charset="0"/>
                <a:cs typeface="Times New Roman" panose="02020603050405020304" pitchFamily="18" charset="0"/>
              </a:rPr>
              <a:t>behaviour</a:t>
            </a:r>
            <a:r>
              <a:rPr lang="en-US" sz="1400" dirty="0">
                <a:latin typeface="Times New Roman" panose="02020603050405020304" pitchFamily="18" charset="0"/>
                <a:cs typeface="Times New Roman" panose="02020603050405020304" pitchFamily="18" charset="0"/>
              </a:rPr>
              <a:t> and social relationships </a:t>
            </a:r>
            <a:r>
              <a:rPr lang="en-GB" sz="1400" dirty="0">
                <a:latin typeface="Times New Roman" panose="02020603050405020304" pitchFamily="18" charset="0"/>
                <a:cs typeface="Times New Roman" panose="02020603050405020304" pitchFamily="18" charset="0"/>
              </a:rPr>
              <a:t>(Fletcher and </a:t>
            </a:r>
            <a:r>
              <a:rPr lang="en-GB" sz="1400" dirty="0" err="1">
                <a:latin typeface="Times New Roman" panose="02020603050405020304" pitchFamily="18" charset="0"/>
                <a:cs typeface="Times New Roman" panose="02020603050405020304" pitchFamily="18" charset="0"/>
              </a:rPr>
              <a:t>Gallichan</a:t>
            </a:r>
            <a:r>
              <a:rPr lang="en-GB" sz="1400" dirty="0">
                <a:latin typeface="Times New Roman" panose="02020603050405020304" pitchFamily="18" charset="0"/>
                <a:cs typeface="Times New Roman" panose="02020603050405020304" pitchFamily="18" charset="0"/>
              </a:rPr>
              <a:t>, 2016)</a:t>
            </a:r>
            <a:r>
              <a:rPr lang="en-US" sz="1400" dirty="0">
                <a:latin typeface="Times New Roman" panose="02020603050405020304" pitchFamily="18" charset="0"/>
                <a:cs typeface="Times New Roman" panose="02020603050405020304" pitchFamily="18" charset="0"/>
              </a:rPr>
              <a:t>. </a:t>
            </a:r>
          </a:p>
          <a:p>
            <a:pPr marL="400050" indent="-285750" algn="just">
              <a:buFont typeface="Wingdings" pitchFamily="2" charset="2"/>
              <a:buChar char="§"/>
            </a:pPr>
            <a:r>
              <a:rPr lang="en-US" sz="1400" dirty="0">
                <a:latin typeface="Times New Roman" panose="02020603050405020304" pitchFamily="18" charset="0"/>
                <a:cs typeface="Times New Roman" panose="02020603050405020304" pitchFamily="18" charset="0"/>
              </a:rPr>
              <a:t>The attachment theory proposed by </a:t>
            </a: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is used in the context of the life of Jenny in this lecture </a:t>
            </a:r>
            <a:r>
              <a:rPr lang="en-GB" sz="1400" dirty="0">
                <a:latin typeface="Times New Roman" panose="02020603050405020304" pitchFamily="18" charset="0"/>
                <a:cs typeface="Times New Roman" panose="02020603050405020304" pitchFamily="18" charset="0"/>
              </a:rPr>
              <a:t>(Holden, 2017)</a:t>
            </a:r>
            <a:r>
              <a:rPr lang="en-US" sz="1400" dirty="0">
                <a:latin typeface="Times New Roman" panose="02020603050405020304" pitchFamily="18" charset="0"/>
                <a:cs typeface="Times New Roman" panose="02020603050405020304" pitchFamily="18" charset="0"/>
              </a:rPr>
              <a:t>. The relatives and caretakers of Jenny might have affected her development. Lastly, the strengths and weaknesses of the theory will be considered in terms of application in health and social care.</a:t>
            </a:r>
          </a:p>
        </p:txBody>
      </p:sp>
      <p:pic>
        <p:nvPicPr>
          <p:cNvPr id="1026" name="Picture 2" descr="11,982 Children Giving Gift Mother Royalty-Free Images, Stock Photos &amp;  Pictures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7293" y="1563638"/>
            <a:ext cx="3485187" cy="23762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40"/>
          <p:cNvSpPr txBox="1">
            <a:spLocks noGrp="1"/>
          </p:cNvSpPr>
          <p:nvPr>
            <p:ph type="title"/>
          </p:nvPr>
        </p:nvSpPr>
        <p:spPr>
          <a:xfrm>
            <a:off x="971600" y="339502"/>
            <a:ext cx="7416824" cy="645000"/>
          </a:xfrm>
          <a:prstGeom prst="rect">
            <a:avLst/>
          </a:prstGeom>
        </p:spPr>
        <p:txBody>
          <a:bodyPr spcFirstLastPara="1" wrap="square" lIns="0" tIns="0" rIns="0" bIns="0" anchor="t" anchorCtr="0">
            <a:noAutofit/>
          </a:bodyPr>
          <a:lstStyle/>
          <a:p>
            <a:r>
              <a:rPr lang="en-US" sz="2800" b="1" dirty="0">
                <a:latin typeface="Times New Roman" panose="02020603050405020304" pitchFamily="18" charset="0"/>
                <a:cs typeface="Times New Roman" panose="02020603050405020304" pitchFamily="18" charset="0"/>
              </a:rPr>
              <a:t>Overview of the chosen Theory</a:t>
            </a:r>
          </a:p>
        </p:txBody>
      </p:sp>
      <p:sp>
        <p:nvSpPr>
          <p:cNvPr id="335" name="Google Shape;335;p40"/>
          <p:cNvSpPr txBox="1">
            <a:spLocks noGrp="1"/>
          </p:cNvSpPr>
          <p:nvPr>
            <p:ph type="subTitle" idx="1"/>
          </p:nvPr>
        </p:nvSpPr>
        <p:spPr>
          <a:xfrm>
            <a:off x="3059832" y="1073320"/>
            <a:ext cx="5976664" cy="3946702"/>
          </a:xfrm>
          <a:prstGeom prst="rect">
            <a:avLst/>
          </a:prstGeom>
          <a:solidFill>
            <a:schemeClr val="accent2">
              <a:lumMod val="40000"/>
              <a:lumOff val="60000"/>
            </a:schemeClr>
          </a:solidFill>
        </p:spPr>
        <p:txBody>
          <a:bodyPr spcFirstLastPara="1" wrap="square" lIns="0" tIns="0" rIns="0" bIns="0" anchor="t" anchorCtr="0">
            <a:noAutofit/>
          </a:bodyPr>
          <a:lstStyle/>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Attachment theory was created in the middle of the 20 </a:t>
            </a:r>
            <a:r>
              <a:rPr lang="en-US" sz="1400" dirty="0" err="1">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century by John </a:t>
            </a: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believed that to prosper, children are physically disposed to establish emotional bonds with their primary caregivers </a:t>
            </a:r>
            <a:r>
              <a:rPr lang="en-GB" sz="1400" dirty="0">
                <a:latin typeface="Times New Roman" panose="02020603050405020304" pitchFamily="18" charset="0"/>
                <a:cs typeface="Times New Roman" panose="02020603050405020304" pitchFamily="18" charset="0"/>
              </a:rPr>
              <a:t>(van </a:t>
            </a:r>
            <a:r>
              <a:rPr lang="en-GB" sz="1400" dirty="0" err="1">
                <a:latin typeface="Times New Roman" panose="02020603050405020304" pitchFamily="18" charset="0"/>
                <a:cs typeface="Times New Roman" panose="02020603050405020304" pitchFamily="18" charset="0"/>
              </a:rPr>
              <a:t>Rosmalen</a:t>
            </a:r>
            <a:r>
              <a:rPr lang="en-GB" sz="1400" dirty="0">
                <a:latin typeface="Times New Roman" panose="02020603050405020304" pitchFamily="18" charset="0"/>
                <a:cs typeface="Times New Roman" panose="02020603050405020304" pitchFamily="18" charset="0"/>
              </a:rPr>
              <a:t>, van der Horst and van der Veer, 2016)</a:t>
            </a:r>
            <a:r>
              <a:rPr lang="en-US" sz="1400" dirty="0">
                <a:latin typeface="Times New Roman" panose="02020603050405020304" pitchFamily="18" charset="0"/>
                <a:cs typeface="Times New Roman" panose="02020603050405020304" pitchFamily="18" charset="0"/>
              </a:rPr>
              <a:t>.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The attachment theory focuses on safe bases. The secure base </a:t>
            </a:r>
            <a:r>
              <a:rPr lang="en-US" sz="1400" dirty="0" err="1">
                <a:latin typeface="Times New Roman" panose="02020603050405020304" pitchFamily="18" charset="0"/>
                <a:cs typeface="Times New Roman" panose="02020603050405020304" pitchFamily="18" charset="0"/>
              </a:rPr>
              <a:t>carers</a:t>
            </a:r>
            <a:r>
              <a:rPr lang="en-US" sz="1400" dirty="0">
                <a:latin typeface="Times New Roman" panose="02020603050405020304" pitchFamily="18" charset="0"/>
                <a:cs typeface="Times New Roman" panose="02020603050405020304" pitchFamily="18" charset="0"/>
              </a:rPr>
              <a:t> are supportive, consultative and safe. Through the </a:t>
            </a:r>
            <a:r>
              <a:rPr lang="en-US" sz="1400" dirty="0" err="1">
                <a:latin typeface="Times New Roman" panose="02020603050405020304" pitchFamily="18" charset="0"/>
                <a:cs typeface="Times New Roman" panose="02020603050405020304" pitchFamily="18" charset="0"/>
              </a:rPr>
              <a:t>carers</a:t>
            </a:r>
            <a:r>
              <a:rPr lang="en-US" sz="1400" dirty="0">
                <a:latin typeface="Times New Roman" panose="02020603050405020304" pitchFamily="18" charset="0"/>
                <a:cs typeface="Times New Roman" panose="02020603050405020304" pitchFamily="18" charset="0"/>
              </a:rPr>
              <a:t>, children are made to feel safe when they inquisitively explore and become independent. </a:t>
            </a:r>
          </a:p>
          <a:p>
            <a:pPr algn="just">
              <a:buFont typeface="Wingdings" pitchFamily="2" charset="2"/>
              <a:buChar char="§"/>
            </a:pP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lays emphasis on the internal working model. Children who are stressed or lost might possess negative connection expectations and children who have positive connection expectations may be found to have positive and supportive care.</a:t>
            </a:r>
          </a:p>
          <a:p>
            <a:pPr algn="just">
              <a:buFont typeface="Wingdings" pitchFamily="2" charset="2"/>
              <a:buChar char="§"/>
            </a:pP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proposed a critical period of infancy. He believes that the early years of life are supposed to form close ties </a:t>
            </a:r>
            <a:r>
              <a:rPr lang="en-GB" sz="1400" dirty="0">
                <a:latin typeface="Times New Roman" panose="02020603050405020304" pitchFamily="18" charset="0"/>
                <a:cs typeface="Times New Roman" panose="02020603050405020304" pitchFamily="18" charset="0"/>
              </a:rPr>
              <a:t>(Behrens, Jones-Mason and </a:t>
            </a:r>
            <a:r>
              <a:rPr lang="en-GB" sz="1400" dirty="0" err="1">
                <a:latin typeface="Times New Roman" panose="02020603050405020304" pitchFamily="18" charset="0"/>
                <a:cs typeface="Times New Roman" panose="02020603050405020304" pitchFamily="18" charset="0"/>
              </a:rPr>
              <a:t>Forslund</a:t>
            </a:r>
            <a:r>
              <a:rPr lang="en-GB" sz="1400" dirty="0">
                <a:latin typeface="Times New Roman" panose="02020603050405020304" pitchFamily="18" charset="0"/>
                <a:cs typeface="Times New Roman" panose="02020603050405020304" pitchFamily="18" charset="0"/>
              </a:rPr>
              <a:t>, 2025)</a:t>
            </a:r>
            <a:r>
              <a:rPr lang="en-US" sz="1400" dirty="0">
                <a:latin typeface="Times New Roman" panose="02020603050405020304" pitchFamily="18" charset="0"/>
                <a:cs typeface="Times New Roman" panose="02020603050405020304" pitchFamily="18" charset="0"/>
              </a:rPr>
              <a:t>.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Attachment theory is essential to the early childhood development due to its effects on personality and coping skills and relationships through childhood emotional attachments.</a:t>
            </a:r>
          </a:p>
        </p:txBody>
      </p:sp>
      <p:pic>
        <p:nvPicPr>
          <p:cNvPr id="2050" name="Picture 2" descr="Attachment Theory In Psychology Explain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668" y="1419622"/>
            <a:ext cx="2776900" cy="25785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42"/>
          <p:cNvSpPr txBox="1">
            <a:spLocks noGrp="1"/>
          </p:cNvSpPr>
          <p:nvPr>
            <p:ph type="title"/>
          </p:nvPr>
        </p:nvSpPr>
        <p:spPr>
          <a:xfrm>
            <a:off x="467544" y="627534"/>
            <a:ext cx="6480720" cy="800100"/>
          </a:xfrm>
          <a:prstGeom prst="rect">
            <a:avLst/>
          </a:prstGeom>
        </p:spPr>
        <p:txBody>
          <a:bodyPr spcFirstLastPara="1" wrap="square" lIns="0" tIns="0" rIns="0" bIns="0" anchor="t" anchorCtr="0">
            <a:noAutofit/>
          </a:bodyPr>
          <a:lstStyle/>
          <a:p>
            <a:pPr algn="just"/>
            <a:r>
              <a:rPr lang="en-US" sz="2800" b="1" dirty="0">
                <a:latin typeface="Times New Roman" panose="02020603050405020304" pitchFamily="18" charset="0"/>
                <a:cs typeface="Times New Roman" panose="02020603050405020304" pitchFamily="18" charset="0"/>
              </a:rPr>
              <a:t>Connection of the Theory with the situation of Jenny</a:t>
            </a:r>
          </a:p>
        </p:txBody>
      </p:sp>
      <p:sp>
        <p:nvSpPr>
          <p:cNvPr id="361" name="Google Shape;361;p42"/>
          <p:cNvSpPr txBox="1">
            <a:spLocks noGrp="1"/>
          </p:cNvSpPr>
          <p:nvPr>
            <p:ph type="subTitle" idx="1"/>
          </p:nvPr>
        </p:nvSpPr>
        <p:spPr>
          <a:xfrm>
            <a:off x="611560" y="1635646"/>
            <a:ext cx="5472608" cy="3024336"/>
          </a:xfrm>
          <a:prstGeom prst="rect">
            <a:avLst/>
          </a:prstGeom>
          <a:solidFill>
            <a:schemeClr val="accent2">
              <a:lumMod val="40000"/>
              <a:lumOff val="60000"/>
            </a:schemeClr>
          </a:solidFill>
        </p:spPr>
        <p:txBody>
          <a:bodyPr spcFirstLastPara="1" wrap="square" lIns="0" tIns="0" rIns="0" bIns="0" anchor="t" anchorCtr="0">
            <a:noAutofit/>
          </a:bodyPr>
          <a:lstStyle/>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The attachment theory can be used to explain the five years of Jenny. Jenny lost a father at a tender age, perhaps ruining a crucial attachment </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Fearon</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Roisman</a:t>
            </a:r>
            <a:r>
              <a:rPr lang="en-GB" sz="1400" dirty="0">
                <a:latin typeface="Times New Roman" panose="02020603050405020304" pitchFamily="18" charset="0"/>
                <a:cs typeface="Times New Roman" panose="02020603050405020304" pitchFamily="18" charset="0"/>
              </a:rPr>
              <a:t>, 2017)</a:t>
            </a:r>
            <a:r>
              <a:rPr lang="en-US" sz="1400" dirty="0">
                <a:latin typeface="Times New Roman" panose="02020603050405020304" pitchFamily="18" charset="0"/>
                <a:cs typeface="Times New Roman" panose="02020603050405020304" pitchFamily="18" charset="0"/>
              </a:rPr>
              <a:t>. The death of a parent may cause anxiety and insecurity in children and adolescents. Such disruptions, according to the notion presented by </a:t>
            </a:r>
            <a:r>
              <a:rPr lang="en-US" sz="1400" dirty="0" err="1">
                <a:latin typeface="Times New Roman" panose="02020603050405020304" pitchFamily="18" charset="0"/>
                <a:cs typeface="Times New Roman" panose="02020603050405020304" pitchFamily="18" charset="0"/>
              </a:rPr>
              <a:t>Bowlby</a:t>
            </a:r>
            <a:r>
              <a:rPr lang="en-US" sz="1400" dirty="0">
                <a:latin typeface="Times New Roman" panose="02020603050405020304" pitchFamily="18" charset="0"/>
                <a:cs typeface="Times New Roman" panose="02020603050405020304" pitchFamily="18" charset="0"/>
              </a:rPr>
              <a:t>, can negatively affect the emotional and safety growth of a child.</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Jenny was lost and took care of her mother. She gives caring as opposed to taking. This can be reversed in cases where the child is carrying out adult duties. This puts pressure on the kids and interferes with their growth.</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Responsibilities can also leave Jenny difficult to have friends. To the attachment theory, supportive relationship </a:t>
            </a:r>
            <a:r>
              <a:rPr lang="en-US" sz="1400" dirty="0" err="1">
                <a:latin typeface="Times New Roman" panose="02020603050405020304" pitchFamily="18" charset="0"/>
                <a:cs typeface="Times New Roman" panose="02020603050405020304" pitchFamily="18" charset="0"/>
              </a:rPr>
              <a:t>stabilises</a:t>
            </a:r>
            <a:r>
              <a:rPr lang="en-US" sz="1400" dirty="0">
                <a:latin typeface="Times New Roman" panose="02020603050405020304" pitchFamily="18" charset="0"/>
                <a:cs typeface="Times New Roman" panose="02020603050405020304" pitchFamily="18" charset="0"/>
              </a:rPr>
              <a:t> emotions. Jenny could lose self-esteem and health because of loneliness and stress.</a:t>
            </a:r>
          </a:p>
        </p:txBody>
      </p:sp>
      <p:pic>
        <p:nvPicPr>
          <p:cNvPr id="3074" name="Picture 2" descr="PDF) John Bowlby – From Psychoanalysis to Ethology. Unraveling the Roots of Attachment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1347787"/>
            <a:ext cx="2088232" cy="30425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3" name="Google Shape;383;p44"/>
          <p:cNvSpPr txBox="1">
            <a:spLocks noGrp="1"/>
          </p:cNvSpPr>
          <p:nvPr>
            <p:ph type="title"/>
          </p:nvPr>
        </p:nvSpPr>
        <p:spPr>
          <a:xfrm>
            <a:off x="683568" y="483518"/>
            <a:ext cx="8568952" cy="407100"/>
          </a:xfrm>
          <a:prstGeom prst="rect">
            <a:avLst/>
          </a:prstGeom>
        </p:spPr>
        <p:txBody>
          <a:bodyPr spcFirstLastPara="1" wrap="square" lIns="0" tIns="0" rIns="0" bIns="0" anchor="t" anchorCtr="0">
            <a:noAutofit/>
          </a:bodyPr>
          <a:lstStyle/>
          <a:p>
            <a:r>
              <a:rPr lang="en-US" sz="3200" b="1" dirty="0">
                <a:latin typeface="Times New Roman" panose="02020603050405020304" pitchFamily="18" charset="0"/>
                <a:cs typeface="Times New Roman" panose="02020603050405020304" pitchFamily="18" charset="0"/>
              </a:rPr>
              <a:t>Recommended Strategies and Interventions</a:t>
            </a:r>
          </a:p>
        </p:txBody>
      </p:sp>
      <p:sp>
        <p:nvSpPr>
          <p:cNvPr id="384" name="Google Shape;384;p44"/>
          <p:cNvSpPr txBox="1">
            <a:spLocks noGrp="1"/>
          </p:cNvSpPr>
          <p:nvPr>
            <p:ph type="subTitle" idx="1"/>
          </p:nvPr>
        </p:nvSpPr>
        <p:spPr>
          <a:xfrm>
            <a:off x="255340" y="1275606"/>
            <a:ext cx="5328592" cy="3240360"/>
          </a:xfrm>
          <a:prstGeom prst="rect">
            <a:avLst/>
          </a:prstGeom>
          <a:solidFill>
            <a:schemeClr val="accent2">
              <a:lumMod val="40000"/>
              <a:lumOff val="60000"/>
            </a:schemeClr>
          </a:solidFill>
        </p:spPr>
        <p:txBody>
          <a:bodyPr spcFirstLastPara="1" wrap="square" lIns="0" tIns="0" rIns="0" bIns="0" anchor="t" anchorCtr="0">
            <a:noAutofit/>
          </a:bodyPr>
          <a:lstStyle/>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Jenny can initially refer to social services or youth </a:t>
            </a:r>
            <a:r>
              <a:rPr lang="en-US" sz="1400" dirty="0" err="1">
                <a:latin typeface="Times New Roman" panose="02020603050405020304" pitchFamily="18" charset="0"/>
                <a:cs typeface="Times New Roman" panose="02020603050405020304" pitchFamily="18" charset="0"/>
              </a:rPr>
              <a:t>carers</a:t>
            </a:r>
            <a:r>
              <a:rPr lang="en-US" sz="1400" dirty="0">
                <a:latin typeface="Times New Roman" panose="02020603050405020304" pitchFamily="18" charset="0"/>
                <a:cs typeface="Times New Roman" panose="02020603050405020304" pitchFamily="18" charset="0"/>
              </a:rPr>
              <a:t> group. These services can assist her mother in the housework or community care. By reducing her responsibilities Jenny would be able to concentrate in school, friends and self-improvement.</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Jenny might require </a:t>
            </a:r>
            <a:r>
              <a:rPr lang="en-US" sz="1400" dirty="0" err="1">
                <a:latin typeface="Times New Roman" panose="02020603050405020304" pitchFamily="18" charset="0"/>
                <a:cs typeface="Times New Roman" panose="02020603050405020304" pitchFamily="18" charset="0"/>
              </a:rPr>
              <a:t>counselling</a:t>
            </a:r>
            <a:r>
              <a:rPr lang="en-US" sz="1400" dirty="0">
                <a:latin typeface="Times New Roman" panose="02020603050405020304" pitchFamily="18" charset="0"/>
                <a:cs typeface="Times New Roman" panose="02020603050405020304" pitchFamily="18" charset="0"/>
              </a:rPr>
              <a:t> to combat her father death and her obligations </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Robledo</a:t>
            </a:r>
            <a:r>
              <a:rPr lang="en-GB" sz="1400" dirty="0">
                <a:latin typeface="Times New Roman" panose="02020603050405020304" pitchFamily="18" charset="0"/>
                <a:cs typeface="Times New Roman" panose="02020603050405020304" pitchFamily="18" charset="0"/>
              </a:rPr>
              <a:t> et al., 2022)</a:t>
            </a:r>
            <a:r>
              <a:rPr lang="en-US" sz="1400" dirty="0">
                <a:latin typeface="Times New Roman" panose="02020603050405020304" pitchFamily="18" charset="0"/>
                <a:cs typeface="Times New Roman" panose="02020603050405020304" pitchFamily="18" charset="0"/>
              </a:rPr>
              <a:t>. The specialist would be able to overcome stress, sadness, and phobias with the help of a trained therapist.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Third, schools help Jenny. Teacher or </a:t>
            </a:r>
            <a:r>
              <a:rPr lang="en-US" sz="1400" dirty="0" err="1">
                <a:latin typeface="Times New Roman" panose="02020603050405020304" pitchFamily="18" charset="0"/>
                <a:cs typeface="Times New Roman" panose="02020603050405020304" pitchFamily="18" charset="0"/>
              </a:rPr>
              <a:t>counsellors</a:t>
            </a:r>
            <a:r>
              <a:rPr lang="en-US" sz="1400" dirty="0">
                <a:latin typeface="Times New Roman" panose="02020603050405020304" pitchFamily="18" charset="0"/>
                <a:cs typeface="Times New Roman" panose="02020603050405020304" pitchFamily="18" charset="0"/>
              </a:rPr>
              <a:t> might monitor her well being and help in her academics. She can also receive mentoring or peer support through schools.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Another strategy is to get Jenny interested in social and leisure activities. The identity and self-esteem of the youth can be enhanced by friends, interests, and youth clubs. </a:t>
            </a:r>
          </a:p>
        </p:txBody>
      </p:sp>
      <p:pic>
        <p:nvPicPr>
          <p:cNvPr id="4098" name="Picture 2" descr="29,971 Love Care Young Old Stock Photos - Free &amp; Royalty-Free Stock Photos  from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9584" y="1779662"/>
            <a:ext cx="3244258" cy="19442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46"/>
          <p:cNvSpPr txBox="1">
            <a:spLocks noGrp="1"/>
          </p:cNvSpPr>
          <p:nvPr>
            <p:ph type="title"/>
          </p:nvPr>
        </p:nvSpPr>
        <p:spPr>
          <a:xfrm>
            <a:off x="323528" y="339502"/>
            <a:ext cx="8160844" cy="407100"/>
          </a:xfrm>
          <a:prstGeom prst="rect">
            <a:avLst/>
          </a:prstGeom>
        </p:spPr>
        <p:txBody>
          <a:bodyPr spcFirstLastPara="1" wrap="square" lIns="0" tIns="0" rIns="0" bIns="0" anchor="t" anchorCtr="0">
            <a:noAutofit/>
          </a:bodyPr>
          <a:lstStyle/>
          <a:p>
            <a:pPr algn="ctr"/>
            <a:r>
              <a:rPr lang="en-US" b="1" dirty="0">
                <a:latin typeface="Times New Roman" panose="02020603050405020304" pitchFamily="18" charset="0"/>
                <a:cs typeface="Times New Roman" panose="02020603050405020304" pitchFamily="18" charset="0"/>
              </a:rPr>
              <a:t>Biological and Environmental Factors</a:t>
            </a:r>
          </a:p>
        </p:txBody>
      </p:sp>
      <p:sp>
        <p:nvSpPr>
          <p:cNvPr id="404" name="Google Shape;404;p46"/>
          <p:cNvSpPr txBox="1">
            <a:spLocks noGrp="1"/>
          </p:cNvSpPr>
          <p:nvPr>
            <p:ph type="subTitle" idx="1"/>
          </p:nvPr>
        </p:nvSpPr>
        <p:spPr>
          <a:xfrm>
            <a:off x="4572000" y="1059582"/>
            <a:ext cx="4176464" cy="3600400"/>
          </a:xfrm>
          <a:prstGeom prst="rect">
            <a:avLst/>
          </a:prstGeom>
          <a:solidFill>
            <a:schemeClr val="accent2">
              <a:lumMod val="40000"/>
              <a:lumOff val="60000"/>
            </a:schemeClr>
          </a:solidFill>
        </p:spPr>
        <p:txBody>
          <a:bodyPr spcFirstLastPara="1" wrap="square" lIns="0" tIns="0" rIns="0" bIns="0" anchor="t" anchorCtr="0">
            <a:noAutofit/>
          </a:bodyPr>
          <a:lstStyle/>
          <a:p>
            <a:pPr algn="just">
              <a:buFont typeface="Wingdings" pitchFamily="2" charset="2"/>
              <a:buChar char="§"/>
            </a:pPr>
            <a:r>
              <a:rPr lang="en-US" dirty="0">
                <a:latin typeface="Times New Roman" panose="02020603050405020304" pitchFamily="18" charset="0"/>
                <a:cs typeface="Times New Roman" panose="02020603050405020304" pitchFamily="18" charset="0"/>
              </a:rPr>
              <a:t>Biological causes involve the genetics, brain development and the stress. Emotional regulation and decision making are acquired by the brain in the course of adolescence </a:t>
            </a:r>
            <a:r>
              <a:rPr lang="en-GB" dirty="0">
                <a:latin typeface="Times New Roman" panose="02020603050405020304" pitchFamily="18" charset="0"/>
                <a:cs typeface="Times New Roman" panose="02020603050405020304" pitchFamily="18" charset="0"/>
              </a:rPr>
              <a:t>(van der Horst, van </a:t>
            </a:r>
            <a:r>
              <a:rPr lang="en-GB" dirty="0" err="1">
                <a:latin typeface="Times New Roman" panose="02020603050405020304" pitchFamily="18" charset="0"/>
                <a:cs typeface="Times New Roman" panose="02020603050405020304" pitchFamily="18" charset="0"/>
              </a:rPr>
              <a:t>Rosmalen</a:t>
            </a:r>
            <a:r>
              <a:rPr lang="en-GB" dirty="0">
                <a:latin typeface="Times New Roman" panose="02020603050405020304" pitchFamily="18" charset="0"/>
                <a:cs typeface="Times New Roman" panose="02020603050405020304" pitchFamily="18" charset="0"/>
              </a:rPr>
              <a:t> and van der Veer, 2025)</a:t>
            </a:r>
            <a:r>
              <a:rPr lang="en-US" dirty="0">
                <a:latin typeface="Times New Roman" panose="02020603050405020304" pitchFamily="18" charset="0"/>
                <a:cs typeface="Times New Roman" panose="02020603050405020304" pitchFamily="18" charset="0"/>
              </a:rPr>
              <a:t>. Emotional stress or pressure can have an impact on mood, attention, and mental health.</a:t>
            </a:r>
          </a:p>
          <a:p>
            <a:pPr algn="just">
              <a:buFont typeface="Wingdings" pitchFamily="2" charset="2"/>
              <a:buChar char="§"/>
            </a:pPr>
            <a:r>
              <a:rPr lang="en-US" dirty="0">
                <a:latin typeface="Times New Roman" panose="02020603050405020304" pitchFamily="18" charset="0"/>
                <a:cs typeface="Times New Roman" panose="02020603050405020304" pitchFamily="18" charset="0"/>
              </a:rPr>
              <a:t>Jenny is influenced by the environment on the health front. The father death, mother illness and her home-making are all influencing her growth. Such incidents could be a concern to teenagers and inhibit their actions.</a:t>
            </a:r>
          </a:p>
        </p:txBody>
      </p:sp>
      <p:pic>
        <p:nvPicPr>
          <p:cNvPr id="5122" name="Picture 2" descr="38,946 Women Caring Her Family Royalty-Free Images, Stock Photos &amp; Pictures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7300"/>
          <a:stretch/>
        </p:blipFill>
        <p:spPr bwMode="auto">
          <a:xfrm>
            <a:off x="611560" y="1347614"/>
            <a:ext cx="3600400" cy="23962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latin typeface="Times New Roman" panose="02020603050405020304" pitchFamily="18" charset="0"/>
                <a:cs typeface="Times New Roman" panose="02020603050405020304" pitchFamily="18" charset="0"/>
              </a:rPr>
              <a:t>Strengths of the Theory</a:t>
            </a:r>
          </a:p>
        </p:txBody>
      </p:sp>
      <p:sp>
        <p:nvSpPr>
          <p:cNvPr id="3" name="Subtitle 2"/>
          <p:cNvSpPr>
            <a:spLocks noGrp="1"/>
          </p:cNvSpPr>
          <p:nvPr>
            <p:ph type="subTitle" idx="1"/>
          </p:nvPr>
        </p:nvSpPr>
        <p:spPr>
          <a:xfrm>
            <a:off x="251520" y="1338632"/>
            <a:ext cx="5040560" cy="3321350"/>
          </a:xfrm>
          <a:solidFill>
            <a:schemeClr val="accent2">
              <a:lumMod val="40000"/>
              <a:lumOff val="60000"/>
            </a:schemeClr>
          </a:solidFill>
        </p:spPr>
        <p:txBody>
          <a:bodyPr/>
          <a:lstStyle/>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Attachment theory enhances health and social services. It promotes the initial emotional growth by experiences. This assists clinicians with the influence of family and care to conduct and health.</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The strengths consist of some research in support of the idea </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Karbowa-Płowens</a:t>
            </a:r>
            <a:r>
              <a:rPr lang="en-GB" sz="1400" dirty="0">
                <a:latin typeface="Times New Roman" panose="02020603050405020304" pitchFamily="18" charset="0"/>
                <a:cs typeface="Times New Roman" panose="02020603050405020304" pitchFamily="18" charset="0"/>
              </a:rPr>
              <a:t>, 2021)</a:t>
            </a:r>
            <a:r>
              <a:rPr lang="en-US" sz="1400" dirty="0">
                <a:latin typeface="Times New Roman" panose="02020603050405020304" pitchFamily="18" charset="0"/>
                <a:cs typeface="Times New Roman" panose="02020603050405020304" pitchFamily="18" charset="0"/>
              </a:rPr>
              <a:t>. Secure attachments, which are psychological researches, enrich adult emotional control, self-esteem, and connections.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Attachment theory enhances effective therapies. It encourages stable and nurturing relationships among youth who have been the victims of loss or trauma. </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And lastly, it is widely used in health, social care and education. Attachment-based strategies involve professionals dealing with </a:t>
            </a:r>
            <a:r>
              <a:rPr lang="en-US" sz="1400" dirty="0" err="1">
                <a:latin typeface="Times New Roman" panose="02020603050405020304" pitchFamily="18" charset="0"/>
                <a:cs typeface="Times New Roman" panose="02020603050405020304" pitchFamily="18" charset="0"/>
              </a:rPr>
              <a:t>traumatised</a:t>
            </a:r>
            <a:r>
              <a:rPr lang="en-US" sz="1400" dirty="0">
                <a:latin typeface="Times New Roman" panose="02020603050405020304" pitchFamily="18" charset="0"/>
                <a:cs typeface="Times New Roman" panose="02020603050405020304" pitchFamily="18" charset="0"/>
              </a:rPr>
              <a:t>, lost, or disturbed children and adolescents.</a:t>
            </a:r>
          </a:p>
          <a:p>
            <a:pPr algn="just">
              <a:buFont typeface="Wingdings" pitchFamily="2" charset="2"/>
              <a:buChar char="§"/>
            </a:pPr>
            <a:endParaRPr lang="en-US" sz="1400" dirty="0">
              <a:latin typeface="+mn-lt"/>
            </a:endParaRPr>
          </a:p>
        </p:txBody>
      </p:sp>
      <p:pic>
        <p:nvPicPr>
          <p:cNvPr id="6146" name="Picture 2" descr="1,757 Satisfied Mum Royalty-Free Images, Stock Photos &amp; Pictures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8537"/>
          <a:stretch/>
        </p:blipFill>
        <p:spPr bwMode="auto">
          <a:xfrm>
            <a:off x="5508104" y="1851670"/>
            <a:ext cx="3427289" cy="177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32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83518"/>
            <a:ext cx="7717500" cy="453900"/>
          </a:xfrm>
        </p:spPr>
        <p:txBody>
          <a:bodyPr/>
          <a:lstStyle/>
          <a:p>
            <a:r>
              <a:rPr lang="en-US" sz="3200" b="1" dirty="0">
                <a:latin typeface="Times New Roman" panose="02020603050405020304" pitchFamily="18" charset="0"/>
                <a:cs typeface="Times New Roman" panose="02020603050405020304" pitchFamily="18" charset="0"/>
              </a:rPr>
              <a:t>Disadvantages of the Theory</a:t>
            </a:r>
          </a:p>
        </p:txBody>
      </p:sp>
      <p:sp>
        <p:nvSpPr>
          <p:cNvPr id="3" name="Subtitle 2"/>
          <p:cNvSpPr>
            <a:spLocks noGrp="1"/>
          </p:cNvSpPr>
          <p:nvPr>
            <p:ph type="subTitle" idx="1"/>
          </p:nvPr>
        </p:nvSpPr>
        <p:spPr>
          <a:xfrm>
            <a:off x="357296" y="1347614"/>
            <a:ext cx="4934784" cy="3240360"/>
          </a:xfrm>
          <a:solidFill>
            <a:schemeClr val="accent2">
              <a:lumMod val="40000"/>
              <a:lumOff val="60000"/>
            </a:schemeClr>
          </a:solidFill>
        </p:spPr>
        <p:txBody>
          <a:bodyPr/>
          <a:lstStyle/>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The attachment theory is effective but imperfect. Its focus on early infancy might underrate later life events. The bad attachment patterns may be transformed into positive interactions with children and adults.</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The other drawback is that it can </a:t>
            </a:r>
            <a:r>
              <a:rPr lang="en-US" sz="1400" dirty="0" err="1">
                <a:latin typeface="Times New Roman" panose="02020603050405020304" pitchFamily="18" charset="0"/>
                <a:cs typeface="Times New Roman" panose="02020603050405020304" pitchFamily="18" charset="0"/>
              </a:rPr>
              <a:t>overemphasise</a:t>
            </a:r>
            <a:r>
              <a:rPr lang="en-US" sz="1400" dirty="0">
                <a:latin typeface="Times New Roman" panose="02020603050405020304" pitchFamily="18" charset="0"/>
                <a:cs typeface="Times New Roman" panose="02020603050405020304" pitchFamily="18" charset="0"/>
              </a:rPr>
              <a:t> the main care giving person, in most cases, the mother. Most children are very much attached to parents, grandparents, teachers and so on. A more expansive social group can have an influence on emotional development.</a:t>
            </a:r>
          </a:p>
          <a:p>
            <a:pPr algn="just">
              <a:buFont typeface="Wingdings" pitchFamily="2" charset="2"/>
              <a:buChar char="§"/>
            </a:pPr>
            <a:r>
              <a:rPr lang="en-US" sz="1400" dirty="0">
                <a:latin typeface="Times New Roman" panose="02020603050405020304" pitchFamily="18" charset="0"/>
                <a:cs typeface="Times New Roman" panose="02020603050405020304" pitchFamily="18" charset="0"/>
              </a:rPr>
              <a:t>Attachment theory might fail to take cultures into consideration. Parenting and family structure is different in various cultures </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Ein-Dor</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Hirschberger</a:t>
            </a:r>
            <a:r>
              <a:rPr lang="en-GB" sz="1400" dirty="0">
                <a:latin typeface="Times New Roman" panose="02020603050405020304" pitchFamily="18" charset="0"/>
                <a:cs typeface="Times New Roman" panose="02020603050405020304" pitchFamily="18" charset="0"/>
              </a:rPr>
              <a:t>, 2016)</a:t>
            </a:r>
            <a:r>
              <a:rPr lang="en-US" sz="1400" dirty="0">
                <a:latin typeface="Times New Roman" panose="02020603050405020304" pitchFamily="18" charset="0"/>
                <a:cs typeface="Times New Roman" panose="02020603050405020304" pitchFamily="18" charset="0"/>
              </a:rPr>
              <a:t>. There are cultures where young children are forcefully taken to assist in chores.</a:t>
            </a:r>
          </a:p>
          <a:p>
            <a:pPr marL="114300" indent="0">
              <a:buNone/>
            </a:pPr>
            <a:endParaRPr lang="en-US" sz="1400" dirty="0">
              <a:latin typeface="+mn-lt"/>
            </a:endParaRPr>
          </a:p>
          <a:p>
            <a:pPr algn="just">
              <a:buFont typeface="Wingdings" pitchFamily="2" charset="2"/>
              <a:buChar char="§"/>
            </a:pPr>
            <a:endParaRPr lang="en-US" sz="1400" dirty="0">
              <a:latin typeface="+mn-lt"/>
            </a:endParaRPr>
          </a:p>
        </p:txBody>
      </p:sp>
      <p:pic>
        <p:nvPicPr>
          <p:cNvPr id="7170" name="Picture 2" descr="Girl Helping Mother: Over 107,209 Royalty-Free Licensable Stock Photos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9404"/>
          <a:stretch/>
        </p:blipFill>
        <p:spPr bwMode="auto">
          <a:xfrm>
            <a:off x="5508104" y="1779662"/>
            <a:ext cx="3456384" cy="2120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10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latin typeface="Times New Roman" panose="02020603050405020304" pitchFamily="18" charset="0"/>
                <a:cs typeface="Times New Roman" panose="02020603050405020304" pitchFamily="18" charset="0"/>
              </a:rPr>
              <a:t>Conclusion</a:t>
            </a:r>
            <a:r>
              <a:rPr lang="en-US" b="1" dirty="0">
                <a:latin typeface="+mj-lt"/>
              </a:rPr>
              <a:t> </a:t>
            </a:r>
          </a:p>
        </p:txBody>
      </p:sp>
      <p:sp>
        <p:nvSpPr>
          <p:cNvPr id="3" name="Subtitle 2"/>
          <p:cNvSpPr>
            <a:spLocks noGrp="1"/>
          </p:cNvSpPr>
          <p:nvPr>
            <p:ph type="subTitle" idx="1"/>
          </p:nvPr>
        </p:nvSpPr>
        <p:spPr>
          <a:xfrm>
            <a:off x="713200" y="1525025"/>
            <a:ext cx="7717500" cy="2990941"/>
          </a:xfrm>
          <a:solidFill>
            <a:schemeClr val="accent2">
              <a:lumMod val="40000"/>
              <a:lumOff val="60000"/>
            </a:schemeClr>
          </a:solidFill>
        </p:spPr>
        <p:txBody>
          <a:bodyPr/>
          <a:lstStyle/>
          <a:p>
            <a:pPr marL="400050" indent="-285750" algn="just">
              <a:buFont typeface="Wingdings" pitchFamily="2" charset="2"/>
              <a:buChar char="§"/>
            </a:pPr>
            <a:r>
              <a:rPr lang="en-US" sz="1600" dirty="0">
                <a:latin typeface="Times New Roman" panose="02020603050405020304" pitchFamily="18" charset="0"/>
                <a:cs typeface="Times New Roman" panose="02020603050405020304" pitchFamily="18" charset="0"/>
              </a:rPr>
              <a:t>Jenny at the age of 16 years assists her mother in case of the demise of her father. The Attachment Theory developed by John </a:t>
            </a:r>
            <a:r>
              <a:rPr lang="en-US" sz="1600" dirty="0" err="1">
                <a:latin typeface="Times New Roman" panose="02020603050405020304" pitchFamily="18" charset="0"/>
                <a:cs typeface="Times New Roman" panose="02020603050405020304" pitchFamily="18" charset="0"/>
              </a:rPr>
              <a:t>Bowlby</a:t>
            </a:r>
            <a:r>
              <a:rPr lang="en-US" sz="1600" dirty="0">
                <a:latin typeface="Times New Roman" panose="02020603050405020304" pitchFamily="18" charset="0"/>
                <a:cs typeface="Times New Roman" panose="02020603050405020304" pitchFamily="18" charset="0"/>
              </a:rPr>
              <a:t> made us comprehend her situation. The theory is discussing the impact of relations with </a:t>
            </a:r>
            <a:r>
              <a:rPr lang="en-US" sz="1600" dirty="0" err="1">
                <a:latin typeface="Times New Roman" panose="02020603050405020304" pitchFamily="18" charset="0"/>
                <a:cs typeface="Times New Roman" panose="02020603050405020304" pitchFamily="18" charset="0"/>
              </a:rPr>
              <a:t>carers</a:t>
            </a:r>
            <a:r>
              <a:rPr lang="en-US" sz="1600" dirty="0">
                <a:latin typeface="Times New Roman" panose="02020603050405020304" pitchFamily="18" charset="0"/>
                <a:cs typeface="Times New Roman" panose="02020603050405020304" pitchFamily="18" charset="0"/>
              </a:rPr>
              <a:t> on mental development and emotional stability. Jenny received assistance in young parents, therapy, school assistance, socialization events and mother assistance. </a:t>
            </a:r>
          </a:p>
          <a:p>
            <a:pPr marL="400050" indent="-285750" algn="just">
              <a:buFont typeface="Wingdings" pitchFamily="2" charset="2"/>
              <a:buChar char="§"/>
            </a:pPr>
            <a:r>
              <a:rPr lang="en-US" sz="1600" dirty="0">
                <a:latin typeface="Times New Roman" panose="02020603050405020304" pitchFamily="18" charset="0"/>
                <a:cs typeface="Times New Roman" panose="02020603050405020304" pitchFamily="18" charset="0"/>
              </a:rPr>
              <a:t>Such projects help to lessen the workplace stress of Jenny and provide her with additional assistance. It discussed biological and external influences which impacted on her development. </a:t>
            </a:r>
          </a:p>
          <a:p>
            <a:pPr marL="400050" indent="-285750" algn="just">
              <a:buFont typeface="Wingdings" pitchFamily="2" charset="2"/>
              <a:buChar char="§"/>
            </a:pPr>
            <a:r>
              <a:rPr lang="en-US" sz="1600" dirty="0">
                <a:latin typeface="Times New Roman" panose="02020603050405020304" pitchFamily="18" charset="0"/>
                <a:cs typeface="Times New Roman" panose="02020603050405020304" pitchFamily="18" charset="0"/>
              </a:rPr>
              <a:t>There are merits and demerits to the attachment theory. Young caretakers require psychological assistance, secure communications, and realistic assistance so that they can mature properly.</a:t>
            </a:r>
          </a:p>
        </p:txBody>
      </p:sp>
    </p:spTree>
    <p:extLst>
      <p:ext uri="{BB962C8B-B14F-4D97-AF65-F5344CB8AC3E}">
        <p14:creationId xmlns:p14="http://schemas.microsoft.com/office/powerpoint/2010/main" val="2583527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latin typeface="Times New Roman" panose="02020603050405020304" pitchFamily="18" charset="0"/>
                <a:cs typeface="Times New Roman" panose="02020603050405020304" pitchFamily="18" charset="0"/>
              </a:rPr>
              <a:t>Reference List</a:t>
            </a:r>
          </a:p>
        </p:txBody>
      </p:sp>
      <p:sp>
        <p:nvSpPr>
          <p:cNvPr id="3" name="Subtitle 2"/>
          <p:cNvSpPr>
            <a:spLocks noGrp="1"/>
          </p:cNvSpPr>
          <p:nvPr>
            <p:ph type="subTitle" idx="1"/>
          </p:nvPr>
        </p:nvSpPr>
        <p:spPr>
          <a:xfrm>
            <a:off x="683568" y="1131590"/>
            <a:ext cx="7920880" cy="3528392"/>
          </a:xfrm>
          <a:solidFill>
            <a:schemeClr val="accent2">
              <a:lumMod val="40000"/>
              <a:lumOff val="60000"/>
            </a:schemeClr>
          </a:solidFill>
        </p:spPr>
        <p:txBody>
          <a:bodyPr/>
          <a:lstStyle/>
          <a:p>
            <a:pPr algn="just">
              <a:buFont typeface="Wingdings" pitchFamily="2" charset="2"/>
              <a:buChar char="§"/>
            </a:pPr>
            <a:r>
              <a:rPr lang="en-US" dirty="0">
                <a:latin typeface="Times New Roman" panose="02020603050405020304" pitchFamily="18" charset="0"/>
                <a:cs typeface="Times New Roman" panose="02020603050405020304" pitchFamily="18" charset="0"/>
              </a:rPr>
              <a:t>Behrens, K.Y., Jones-Mason, K. and </a:t>
            </a:r>
            <a:r>
              <a:rPr lang="en-US" dirty="0" err="1">
                <a:latin typeface="Times New Roman" panose="02020603050405020304" pitchFamily="18" charset="0"/>
                <a:cs typeface="Times New Roman" panose="02020603050405020304" pitchFamily="18" charset="0"/>
              </a:rPr>
              <a:t>Forslund</a:t>
            </a:r>
            <a:r>
              <a:rPr lang="en-US" dirty="0">
                <a:latin typeface="Times New Roman" panose="02020603050405020304" pitchFamily="18" charset="0"/>
                <a:cs typeface="Times New Roman" panose="02020603050405020304" pitchFamily="18" charset="0"/>
              </a:rPr>
              <a:t>, T. (2025) “John </a:t>
            </a:r>
            <a:r>
              <a:rPr lang="en-US" dirty="0" err="1">
                <a:latin typeface="Times New Roman" panose="02020603050405020304" pitchFamily="18" charset="0"/>
                <a:cs typeface="Times New Roman" panose="02020603050405020304" pitchFamily="18" charset="0"/>
              </a:rPr>
              <a:t>Bowlby’s</a:t>
            </a:r>
            <a:r>
              <a:rPr lang="en-US" dirty="0">
                <a:latin typeface="Times New Roman" panose="02020603050405020304" pitchFamily="18" charset="0"/>
                <a:cs typeface="Times New Roman" panose="02020603050405020304" pitchFamily="18" charset="0"/>
              </a:rPr>
              <a:t> theory of attachment and separation: revisiting his original visions after 50+ years, what we know today, and where to go from here?,” </a:t>
            </a:r>
            <a:r>
              <a:rPr lang="en-US" i="1" dirty="0">
                <a:latin typeface="Times New Roman" panose="02020603050405020304" pitchFamily="18" charset="0"/>
                <a:cs typeface="Times New Roman" panose="02020603050405020304" pitchFamily="18" charset="0"/>
              </a:rPr>
              <a:t>Attachment &amp; Human Development</a:t>
            </a:r>
            <a:r>
              <a:rPr lang="en-US" dirty="0">
                <a:latin typeface="Times New Roman" panose="02020603050405020304" pitchFamily="18" charset="0"/>
                <a:cs typeface="Times New Roman" panose="02020603050405020304" pitchFamily="18" charset="0"/>
              </a:rPr>
              <a:t>, 27(5), pp. 657–661. Available at: https://doi.org/10.1080/14616734.2025.2550829.</a:t>
            </a:r>
          </a:p>
          <a:p>
            <a:pPr algn="just">
              <a:buFont typeface="Wingdings" pitchFamily="2" charset="2"/>
              <a:buChar char="§"/>
            </a:pPr>
            <a:r>
              <a:rPr lang="en-US" dirty="0">
                <a:latin typeface="Times New Roman" panose="02020603050405020304" pitchFamily="18" charset="0"/>
                <a:cs typeface="Times New Roman" panose="02020603050405020304" pitchFamily="18" charset="0"/>
              </a:rPr>
              <a:t>Clifford, M.D. (2017) “Four events in the life of John </a:t>
            </a:r>
            <a:r>
              <a:rPr lang="en-US" dirty="0" err="1">
                <a:latin typeface="Times New Roman" panose="02020603050405020304" pitchFamily="18" charset="0"/>
                <a:cs typeface="Times New Roman" panose="02020603050405020304" pitchFamily="18" charset="0"/>
              </a:rPr>
              <a:t>Bowlby</a:t>
            </a:r>
            <a:r>
              <a:rPr lang="en-US" dirty="0">
                <a:latin typeface="Times New Roman" panose="02020603050405020304" pitchFamily="18" charset="0"/>
                <a:cs typeface="Times New Roman" panose="02020603050405020304" pitchFamily="18" charset="0"/>
              </a:rPr>
              <a:t>: Their contribution to the development of attachment theory,” </a:t>
            </a:r>
            <a:r>
              <a:rPr lang="en-US" i="1" dirty="0">
                <a:latin typeface="Times New Roman" panose="02020603050405020304" pitchFamily="18" charset="0"/>
                <a:cs typeface="Times New Roman" panose="02020603050405020304" pitchFamily="18" charset="0"/>
              </a:rPr>
              <a:t>Attachment (London, England)</a:t>
            </a:r>
            <a:r>
              <a:rPr lang="en-US" dirty="0">
                <a:latin typeface="Times New Roman" panose="02020603050405020304" pitchFamily="18" charset="0"/>
                <a:cs typeface="Times New Roman" panose="02020603050405020304" pitchFamily="18" charset="0"/>
              </a:rPr>
              <a:t>, 11(1), pp. 51–72. Available at: https://doi.org/10.33212/att.v11n1.2017.51.</a:t>
            </a:r>
          </a:p>
          <a:p>
            <a:pPr algn="just">
              <a:buFont typeface="Wingdings" pitchFamily="2" charset="2"/>
              <a:buChar char="§"/>
            </a:pPr>
            <a:r>
              <a:rPr lang="en-US" dirty="0" err="1">
                <a:latin typeface="Times New Roman" panose="02020603050405020304" pitchFamily="18" charset="0"/>
                <a:cs typeface="Times New Roman" panose="02020603050405020304" pitchFamily="18" charset="0"/>
              </a:rPr>
              <a:t>Ein-Dor</a:t>
            </a:r>
            <a:r>
              <a:rPr lang="en-US" dirty="0">
                <a:latin typeface="Times New Roman" panose="02020603050405020304" pitchFamily="18" charset="0"/>
                <a:cs typeface="Times New Roman" panose="02020603050405020304" pitchFamily="18" charset="0"/>
              </a:rPr>
              <a:t>, T. and </a:t>
            </a:r>
            <a:r>
              <a:rPr lang="en-US" dirty="0" err="1">
                <a:latin typeface="Times New Roman" panose="02020603050405020304" pitchFamily="18" charset="0"/>
                <a:cs typeface="Times New Roman" panose="02020603050405020304" pitchFamily="18" charset="0"/>
              </a:rPr>
              <a:t>Hirschberger</a:t>
            </a:r>
            <a:r>
              <a:rPr lang="en-US" dirty="0">
                <a:latin typeface="Times New Roman" panose="02020603050405020304" pitchFamily="18" charset="0"/>
                <a:cs typeface="Times New Roman" panose="02020603050405020304" pitchFamily="18" charset="0"/>
              </a:rPr>
              <a:t>, G. (2016) “Rethinking attachment theory: From a theory of relationships to a theory of individual and group survival,” </a:t>
            </a:r>
            <a:r>
              <a:rPr lang="en-US" i="1" dirty="0">
                <a:latin typeface="Times New Roman" panose="02020603050405020304" pitchFamily="18" charset="0"/>
                <a:cs typeface="Times New Roman" panose="02020603050405020304" pitchFamily="18" charset="0"/>
              </a:rPr>
              <a:t>Current Directions in Psychological Science</a:t>
            </a:r>
            <a:r>
              <a:rPr lang="en-US" dirty="0">
                <a:latin typeface="Times New Roman" panose="02020603050405020304" pitchFamily="18" charset="0"/>
                <a:cs typeface="Times New Roman" panose="02020603050405020304" pitchFamily="18" charset="0"/>
              </a:rPr>
              <a:t>, 25(4), pp. 223–227.</a:t>
            </a:r>
          </a:p>
          <a:p>
            <a:pPr algn="just">
              <a:buFont typeface="Wingdings" pitchFamily="2" charset="2"/>
              <a:buChar char="§"/>
            </a:pPr>
            <a:r>
              <a:rPr lang="en-US" dirty="0" err="1">
                <a:latin typeface="Times New Roman" panose="02020603050405020304" pitchFamily="18" charset="0"/>
                <a:cs typeface="Times New Roman" panose="02020603050405020304" pitchFamily="18" charset="0"/>
              </a:rPr>
              <a:t>Fearon</a:t>
            </a:r>
            <a:r>
              <a:rPr lang="en-US" dirty="0">
                <a:latin typeface="Times New Roman" panose="02020603050405020304" pitchFamily="18" charset="0"/>
                <a:cs typeface="Times New Roman" panose="02020603050405020304" pitchFamily="18" charset="0"/>
              </a:rPr>
              <a:t>, R.P. and </a:t>
            </a:r>
            <a:r>
              <a:rPr lang="en-US" dirty="0" err="1">
                <a:latin typeface="Times New Roman" panose="02020603050405020304" pitchFamily="18" charset="0"/>
                <a:cs typeface="Times New Roman" panose="02020603050405020304" pitchFamily="18" charset="0"/>
              </a:rPr>
              <a:t>Roisman</a:t>
            </a:r>
            <a:r>
              <a:rPr lang="en-US" dirty="0">
                <a:latin typeface="Times New Roman" panose="02020603050405020304" pitchFamily="18" charset="0"/>
                <a:cs typeface="Times New Roman" panose="02020603050405020304" pitchFamily="18" charset="0"/>
              </a:rPr>
              <a:t>, G.I. (2017) “Attachment theory: progress and future directions. Current opinion in psychology,” 15, pp. 131–136.</a:t>
            </a:r>
          </a:p>
          <a:p>
            <a:pPr algn="just">
              <a:buFont typeface="Wingdings" pitchFamily="2" charset="2"/>
              <a:buChar char="§"/>
            </a:pPr>
            <a:r>
              <a:rPr lang="en-US" dirty="0" err="1">
                <a:latin typeface="Times New Roman" panose="02020603050405020304" pitchFamily="18" charset="0"/>
                <a:cs typeface="Times New Roman" panose="02020603050405020304" pitchFamily="18" charset="0"/>
              </a:rPr>
              <a:t>Karbowa-Płowens</a:t>
            </a:r>
            <a:r>
              <a:rPr lang="en-US" dirty="0">
                <a:latin typeface="Times New Roman" panose="02020603050405020304" pitchFamily="18" charset="0"/>
                <a:cs typeface="Times New Roman" panose="02020603050405020304" pitchFamily="18" charset="0"/>
              </a:rPr>
              <a:t>, M. (2021) “John </a:t>
            </a:r>
            <a:r>
              <a:rPr lang="en-US" dirty="0" err="1">
                <a:latin typeface="Times New Roman" panose="02020603050405020304" pitchFamily="18" charset="0"/>
                <a:cs typeface="Times New Roman" panose="02020603050405020304" pitchFamily="18" charset="0"/>
              </a:rPr>
              <a:t>Bowlby</a:t>
            </a:r>
            <a:r>
              <a:rPr lang="en-US" dirty="0">
                <a:latin typeface="Times New Roman" panose="02020603050405020304" pitchFamily="18" charset="0"/>
                <a:cs typeface="Times New Roman" panose="02020603050405020304" pitchFamily="18" charset="0"/>
              </a:rPr>
              <a:t> and attachment theory,” in </a:t>
            </a:r>
            <a:r>
              <a:rPr lang="en-US" i="1" dirty="0">
                <a:latin typeface="Times New Roman" panose="02020603050405020304" pitchFamily="18" charset="0"/>
                <a:cs typeface="Times New Roman" panose="02020603050405020304" pitchFamily="18" charset="0"/>
              </a:rPr>
              <a:t>Encyclopedia of Evolutionary Psychological Science</a:t>
            </a:r>
            <a:r>
              <a:rPr lang="en-US" dirty="0">
                <a:latin typeface="Times New Roman" panose="02020603050405020304" pitchFamily="18" charset="0"/>
                <a:cs typeface="Times New Roman" panose="02020603050405020304" pitchFamily="18" charset="0"/>
              </a:rPr>
              <a:t>. Cham: Springer International Publishing, pp. 4286–4289.</a:t>
            </a:r>
          </a:p>
          <a:p>
            <a:pPr algn="just">
              <a:buFont typeface="Wingdings" pitchFamily="2" charset="2"/>
              <a:buChar char="§"/>
            </a:pPr>
            <a:r>
              <a:rPr lang="en-US" dirty="0" err="1">
                <a:latin typeface="Times New Roman" panose="02020603050405020304" pitchFamily="18" charset="0"/>
                <a:cs typeface="Times New Roman" panose="02020603050405020304" pitchFamily="18" charset="0"/>
              </a:rPr>
              <a:t>Khadka</a:t>
            </a:r>
            <a:r>
              <a:rPr lang="en-US" dirty="0">
                <a:latin typeface="Times New Roman" panose="02020603050405020304" pitchFamily="18" charset="0"/>
                <a:cs typeface="Times New Roman" panose="02020603050405020304" pitchFamily="18" charset="0"/>
              </a:rPr>
              <a:t>, C. (2022) “The evolution of attachment theory: From </a:t>
            </a:r>
            <a:r>
              <a:rPr lang="en-US" dirty="0" err="1">
                <a:latin typeface="Times New Roman" panose="02020603050405020304" pitchFamily="18" charset="0"/>
                <a:cs typeface="Times New Roman" panose="02020603050405020304" pitchFamily="18" charset="0"/>
              </a:rPr>
              <a:t>Bowlby</a:t>
            </a:r>
            <a:r>
              <a:rPr lang="en-US" dirty="0">
                <a:latin typeface="Times New Roman" panose="02020603050405020304" pitchFamily="18" charset="0"/>
                <a:cs typeface="Times New Roman" panose="02020603050405020304" pitchFamily="18" charset="0"/>
              </a:rPr>
              <a:t> to modern perspectives,” </a:t>
            </a:r>
            <a:r>
              <a:rPr lang="en-US" i="1" dirty="0">
                <a:latin typeface="Times New Roman" panose="02020603050405020304" pitchFamily="18" charset="0"/>
                <a:cs typeface="Times New Roman" panose="02020603050405020304" pitchFamily="18" charset="0"/>
              </a:rPr>
              <a:t>TUTA Journal</a:t>
            </a:r>
            <a:r>
              <a:rPr lang="en-US" dirty="0">
                <a:latin typeface="Times New Roman" panose="02020603050405020304" pitchFamily="18" charset="0"/>
                <a:cs typeface="Times New Roman" panose="02020603050405020304" pitchFamily="18" charset="0"/>
              </a:rPr>
              <a:t>, pp. 125–140. Available at: https://doi.org/10.3126/tutaj.v10i1.74328.</a:t>
            </a:r>
          </a:p>
          <a:p>
            <a:pPr algn="just">
              <a:buFont typeface="Wingdings" pitchFamily="2" charset="2"/>
              <a:buChar char="§"/>
            </a:pPr>
            <a:r>
              <a:rPr lang="en-US" dirty="0" err="1">
                <a:latin typeface="Times New Roman" panose="02020603050405020304" pitchFamily="18" charset="0"/>
                <a:cs typeface="Times New Roman" panose="02020603050405020304" pitchFamily="18" charset="0"/>
              </a:rPr>
              <a:t>Robledo</a:t>
            </a:r>
            <a:r>
              <a:rPr lang="en-US" dirty="0">
                <a:latin typeface="Times New Roman" panose="02020603050405020304" pitchFamily="18" charset="0"/>
                <a:cs typeface="Times New Roman" panose="02020603050405020304" pitchFamily="18" charset="0"/>
              </a:rPr>
              <a:t>, J.-P.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(2022) “Back to basics: A re-evaluation of the relevance of imprinting in the genesis of </a:t>
            </a:r>
            <a:r>
              <a:rPr lang="en-US" dirty="0" err="1">
                <a:latin typeface="Times New Roman" panose="02020603050405020304" pitchFamily="18" charset="0"/>
                <a:cs typeface="Times New Roman" panose="02020603050405020304" pitchFamily="18" charset="0"/>
              </a:rPr>
              <a:t>Bowlby’s</a:t>
            </a:r>
            <a:r>
              <a:rPr lang="en-US" dirty="0">
                <a:latin typeface="Times New Roman" panose="02020603050405020304" pitchFamily="18" charset="0"/>
                <a:cs typeface="Times New Roman" panose="02020603050405020304" pitchFamily="18" charset="0"/>
              </a:rPr>
              <a:t> attachment theory,”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13, p. 1033746. Available at: https://doi.org/10.3389/fpsyg.2022.1033746.</a:t>
            </a:r>
          </a:p>
          <a:p>
            <a:pPr algn="just">
              <a:buFont typeface="Wingdings" pitchFamily="2" charset="2"/>
              <a:buChar char="§"/>
            </a:pPr>
            <a:r>
              <a:rPr lang="en-US" dirty="0">
                <a:latin typeface="Times New Roman" panose="02020603050405020304" pitchFamily="18" charset="0"/>
                <a:cs typeface="Times New Roman" panose="02020603050405020304" pitchFamily="18" charset="0"/>
              </a:rPr>
              <a:t>van </a:t>
            </a:r>
            <a:r>
              <a:rPr lang="en-US" dirty="0" err="1">
                <a:latin typeface="Times New Roman" panose="02020603050405020304" pitchFamily="18" charset="0"/>
                <a:cs typeface="Times New Roman" panose="02020603050405020304" pitchFamily="18" charset="0"/>
              </a:rPr>
              <a:t>Rosmalen</a:t>
            </a:r>
            <a:r>
              <a:rPr lang="en-US" dirty="0">
                <a:latin typeface="Times New Roman" panose="02020603050405020304" pitchFamily="18" charset="0"/>
                <a:cs typeface="Times New Roman" panose="02020603050405020304" pitchFamily="18" charset="0"/>
              </a:rPr>
              <a:t>, L., van der Horst, F.C.P. and van der Veer, R. (2016) “From secure dependency to attachment: Mary Ainsworth’s integration of </a:t>
            </a:r>
            <a:r>
              <a:rPr lang="en-US" dirty="0" err="1">
                <a:latin typeface="Times New Roman" panose="02020603050405020304" pitchFamily="18" charset="0"/>
                <a:cs typeface="Times New Roman" panose="02020603050405020304" pitchFamily="18" charset="0"/>
              </a:rPr>
              <a:t>Blatz’s</a:t>
            </a:r>
            <a:r>
              <a:rPr lang="en-US" dirty="0">
                <a:latin typeface="Times New Roman" panose="02020603050405020304" pitchFamily="18" charset="0"/>
                <a:cs typeface="Times New Roman" panose="02020603050405020304" pitchFamily="18" charset="0"/>
              </a:rPr>
              <a:t> security theory into </a:t>
            </a:r>
            <a:r>
              <a:rPr lang="en-US" dirty="0" err="1">
                <a:latin typeface="Times New Roman" panose="02020603050405020304" pitchFamily="18" charset="0"/>
                <a:cs typeface="Times New Roman" panose="02020603050405020304" pitchFamily="18" charset="0"/>
              </a:rPr>
              <a:t>Bowlby’s</a:t>
            </a:r>
            <a:r>
              <a:rPr lang="en-US" dirty="0">
                <a:latin typeface="Times New Roman" panose="02020603050405020304" pitchFamily="18" charset="0"/>
                <a:cs typeface="Times New Roman" panose="02020603050405020304" pitchFamily="18" charset="0"/>
              </a:rPr>
              <a:t> attachment theory,” </a:t>
            </a:r>
            <a:r>
              <a:rPr lang="en-US" i="1" dirty="0">
                <a:latin typeface="Times New Roman" panose="02020603050405020304" pitchFamily="18" charset="0"/>
                <a:cs typeface="Times New Roman" panose="02020603050405020304" pitchFamily="18" charset="0"/>
              </a:rPr>
              <a:t>History of Psychology</a:t>
            </a:r>
            <a:r>
              <a:rPr lang="en-US" dirty="0">
                <a:latin typeface="Times New Roman" panose="02020603050405020304" pitchFamily="18" charset="0"/>
                <a:cs typeface="Times New Roman" panose="02020603050405020304" pitchFamily="18" charset="0"/>
              </a:rPr>
              <a:t>, 19(1), pp. 22–39. Available at: https://doi.org/10.1037/hop0000015.</a:t>
            </a:r>
          </a:p>
        </p:txBody>
      </p:sp>
    </p:spTree>
    <p:extLst>
      <p:ext uri="{BB962C8B-B14F-4D97-AF65-F5344CB8AC3E}">
        <p14:creationId xmlns:p14="http://schemas.microsoft.com/office/powerpoint/2010/main" val="285733153"/>
      </p:ext>
    </p:extLst>
  </p:cSld>
  <p:clrMapOvr>
    <a:masterClrMapping/>
  </p:clrMapOvr>
</p:sld>
</file>

<file path=ppt/theme/theme1.xml><?xml version="1.0" encoding="utf-8"?>
<a:theme xmlns:a="http://schemas.openxmlformats.org/drawingml/2006/main" name="Wind Energy Supplier Pitch Deck by Slidesgo">
  <a:themeElements>
    <a:clrScheme name="Simple Light">
      <a:dk1>
        <a:srgbClr val="2E3338"/>
      </a:dk1>
      <a:lt1>
        <a:srgbClr val="F6EFDC"/>
      </a:lt1>
      <a:dk2>
        <a:srgbClr val="164A4A"/>
      </a:dk2>
      <a:lt2>
        <a:srgbClr val="3F4853"/>
      </a:lt2>
      <a:accent1>
        <a:srgbClr val="81B5A8"/>
      </a:accent1>
      <a:accent2>
        <a:srgbClr val="ADDBD0"/>
      </a:accent2>
      <a:accent3>
        <a:srgbClr val="454318"/>
      </a:accent3>
      <a:accent4>
        <a:srgbClr val="FFFFFF"/>
      </a:accent4>
      <a:accent5>
        <a:srgbClr val="FFFFFF"/>
      </a:accent5>
      <a:accent6>
        <a:srgbClr val="FFFFFF"/>
      </a:accent6>
      <a:hlink>
        <a:srgbClr val="2E33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3355</Words>
  <Application>Microsoft Office PowerPoint</Application>
  <PresentationFormat>On-screen Show (16:9)</PresentationFormat>
  <Paragraphs>88</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Times New Roman</vt:lpstr>
      <vt:lpstr>Commissioner ExtraBold</vt:lpstr>
      <vt:lpstr>Arial</vt:lpstr>
      <vt:lpstr>Wingdings</vt:lpstr>
      <vt:lpstr>Barlow SemiBold</vt:lpstr>
      <vt:lpstr>Syne</vt:lpstr>
      <vt:lpstr>Commissioner</vt:lpstr>
      <vt:lpstr>Wind Energy Supplier Pitch Deck by Slidesgo</vt:lpstr>
      <vt:lpstr>Module Title: Psychology in Health and Social  Care Module Number:LCHS4010 Student name: Sheneya Akther Peya Student ID: 2442413 Lecturer’s Name: Shepherd Ziko Acknowledgement of the use of AI: I confirm that I have not used any form of AI in my assignment. I confirm I have copies of my drafts, notes and other resources I have used to prepare my assignment.    </vt:lpstr>
      <vt:lpstr>Introduction</vt:lpstr>
      <vt:lpstr>Overview of the chosen Theory</vt:lpstr>
      <vt:lpstr>Connection of the Theory with the situation of Jenny</vt:lpstr>
      <vt:lpstr>Recommended Strategies and Interventions</vt:lpstr>
      <vt:lpstr>Biological and Environmental Factors</vt:lpstr>
      <vt:lpstr>Strengths of the Theory</vt:lpstr>
      <vt:lpstr>Disadvantages of the Theory</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md anisuzzaman</cp:lastModifiedBy>
  <cp:revision>1</cp:revision>
  <dcterms:modified xsi:type="dcterms:W3CDTF">2026-03-15T18:46:08Z</dcterms:modified>
</cp:coreProperties>
</file>