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57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1C039A3-A31A-80B0-AA5C-576093C91E5C}" v="441" dt="2025-11-26T09:12:38.2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avrila-Mihail Calin (2420083)" userId="S::2420083@student.uwtsd.ac.uk::f881c493-33f5-447c-9d52-e1c97615b2c2" providerId="AD" clId="Web-{71C039A3-A31A-80B0-AA5C-576093C91E5C}"/>
    <pc:docChg chg="addSld modSld sldOrd">
      <pc:chgData name="Gavrila-Mihail Calin (2420083)" userId="S::2420083@student.uwtsd.ac.uk::f881c493-33f5-447c-9d52-e1c97615b2c2" providerId="AD" clId="Web-{71C039A3-A31A-80B0-AA5C-576093C91E5C}" dt="2025-11-26T09:12:33.467" v="459" actId="20577"/>
      <pc:docMkLst>
        <pc:docMk/>
      </pc:docMkLst>
      <pc:sldChg chg="modSp">
        <pc:chgData name="Gavrila-Mihail Calin (2420083)" userId="S::2420083@student.uwtsd.ac.uk::f881c493-33f5-447c-9d52-e1c97615b2c2" providerId="AD" clId="Web-{71C039A3-A31A-80B0-AA5C-576093C91E5C}" dt="2025-11-26T08:42:48.289" v="49" actId="20577"/>
        <pc:sldMkLst>
          <pc:docMk/>
          <pc:sldMk cId="109857222" sldId="256"/>
        </pc:sldMkLst>
        <pc:spChg chg="mod">
          <ac:chgData name="Gavrila-Mihail Calin (2420083)" userId="S::2420083@student.uwtsd.ac.uk::f881c493-33f5-447c-9d52-e1c97615b2c2" providerId="AD" clId="Web-{71C039A3-A31A-80B0-AA5C-576093C91E5C}" dt="2025-11-26T08:42:32.289" v="40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Gavrila-Mihail Calin (2420083)" userId="S::2420083@student.uwtsd.ac.uk::f881c493-33f5-447c-9d52-e1c97615b2c2" providerId="AD" clId="Web-{71C039A3-A31A-80B0-AA5C-576093C91E5C}" dt="2025-11-26T08:42:48.289" v="49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 ord">
        <pc:chgData name="Gavrila-Mihail Calin (2420083)" userId="S::2420083@student.uwtsd.ac.uk::f881c493-33f5-447c-9d52-e1c97615b2c2" providerId="AD" clId="Web-{71C039A3-A31A-80B0-AA5C-576093C91E5C}" dt="2025-11-26T09:12:33.467" v="459" actId="20577"/>
        <pc:sldMkLst>
          <pc:docMk/>
          <pc:sldMk cId="4139622000" sldId="257"/>
        </pc:sldMkLst>
        <pc:spChg chg="mod">
          <ac:chgData name="Gavrila-Mihail Calin (2420083)" userId="S::2420083@student.uwtsd.ac.uk::f881c493-33f5-447c-9d52-e1c97615b2c2" providerId="AD" clId="Web-{71C039A3-A31A-80B0-AA5C-576093C91E5C}" dt="2025-11-26T09:12:33.467" v="459" actId="20577"/>
          <ac:spMkLst>
            <pc:docMk/>
            <pc:sldMk cId="4139622000" sldId="257"/>
            <ac:spMk id="2" creationId="{8D7807CE-F3FF-C6C4-DE0B-704622786DFB}"/>
          </ac:spMkLst>
        </pc:spChg>
        <pc:spChg chg="mod">
          <ac:chgData name="Gavrila-Mihail Calin (2420083)" userId="S::2420083@student.uwtsd.ac.uk::f881c493-33f5-447c-9d52-e1c97615b2c2" providerId="AD" clId="Web-{71C039A3-A31A-80B0-AA5C-576093C91E5C}" dt="2025-11-26T08:46:30.681" v="81" actId="20577"/>
          <ac:spMkLst>
            <pc:docMk/>
            <pc:sldMk cId="4139622000" sldId="257"/>
            <ac:spMk id="3" creationId="{6B23E33D-1FC2-727E-0F50-9DB175BBC96B}"/>
          </ac:spMkLst>
        </pc:spChg>
      </pc:sldChg>
      <pc:sldChg chg="modSp new ord">
        <pc:chgData name="Gavrila-Mihail Calin (2420083)" userId="S::2420083@student.uwtsd.ac.uk::f881c493-33f5-447c-9d52-e1c97615b2c2" providerId="AD" clId="Web-{71C039A3-A31A-80B0-AA5C-576093C91E5C}" dt="2025-11-26T09:11:34.388" v="446"/>
        <pc:sldMkLst>
          <pc:docMk/>
          <pc:sldMk cId="1647775434" sldId="258"/>
        </pc:sldMkLst>
        <pc:spChg chg="mod">
          <ac:chgData name="Gavrila-Mihail Calin (2420083)" userId="S::2420083@student.uwtsd.ac.uk::f881c493-33f5-447c-9d52-e1c97615b2c2" providerId="AD" clId="Web-{71C039A3-A31A-80B0-AA5C-576093C91E5C}" dt="2025-11-26T08:52:18.341" v="153" actId="20577"/>
          <ac:spMkLst>
            <pc:docMk/>
            <pc:sldMk cId="1647775434" sldId="258"/>
            <ac:spMk id="2" creationId="{CC3CF80F-C73F-385D-A691-C681AB88FED1}"/>
          </ac:spMkLst>
        </pc:spChg>
        <pc:spChg chg="mod">
          <ac:chgData name="Gavrila-Mihail Calin (2420083)" userId="S::2420083@student.uwtsd.ac.uk::f881c493-33f5-447c-9d52-e1c97615b2c2" providerId="AD" clId="Web-{71C039A3-A31A-80B0-AA5C-576093C91E5C}" dt="2025-11-26T08:51:14.309" v="134" actId="20577"/>
          <ac:spMkLst>
            <pc:docMk/>
            <pc:sldMk cId="1647775434" sldId="258"/>
            <ac:spMk id="3" creationId="{9F8A89E2-2045-D537-7544-A7558A92B0B7}"/>
          </ac:spMkLst>
        </pc:spChg>
      </pc:sldChg>
      <pc:sldChg chg="delSp modSp new">
        <pc:chgData name="Gavrila-Mihail Calin (2420083)" userId="S::2420083@student.uwtsd.ac.uk::f881c493-33f5-447c-9d52-e1c97615b2c2" providerId="AD" clId="Web-{71C039A3-A31A-80B0-AA5C-576093C91E5C}" dt="2025-11-26T08:58:06.554" v="214" actId="20577"/>
        <pc:sldMkLst>
          <pc:docMk/>
          <pc:sldMk cId="2972636348" sldId="259"/>
        </pc:sldMkLst>
        <pc:spChg chg="del">
          <ac:chgData name="Gavrila-Mihail Calin (2420083)" userId="S::2420083@student.uwtsd.ac.uk::f881c493-33f5-447c-9d52-e1c97615b2c2" providerId="AD" clId="Web-{71C039A3-A31A-80B0-AA5C-576093C91E5C}" dt="2025-11-26T08:52:36.310" v="155"/>
          <ac:spMkLst>
            <pc:docMk/>
            <pc:sldMk cId="2972636348" sldId="259"/>
            <ac:spMk id="2" creationId="{41F50A1D-2C9A-07EB-FE9E-96DDF8BD0FF0}"/>
          </ac:spMkLst>
        </pc:spChg>
        <pc:spChg chg="mod">
          <ac:chgData name="Gavrila-Mihail Calin (2420083)" userId="S::2420083@student.uwtsd.ac.uk::f881c493-33f5-447c-9d52-e1c97615b2c2" providerId="AD" clId="Web-{71C039A3-A31A-80B0-AA5C-576093C91E5C}" dt="2025-11-26T08:58:06.554" v="214" actId="20577"/>
          <ac:spMkLst>
            <pc:docMk/>
            <pc:sldMk cId="2972636348" sldId="259"/>
            <ac:spMk id="3" creationId="{B474C24F-7705-C58E-1B46-19076DD4A110}"/>
          </ac:spMkLst>
        </pc:spChg>
      </pc:sldChg>
      <pc:sldChg chg="addSp modSp new mod setBg">
        <pc:chgData name="Gavrila-Mihail Calin (2420083)" userId="S::2420083@student.uwtsd.ac.uk::f881c493-33f5-447c-9d52-e1c97615b2c2" providerId="AD" clId="Web-{71C039A3-A31A-80B0-AA5C-576093C91E5C}" dt="2025-11-26T09:05:02.256" v="329" actId="20577"/>
        <pc:sldMkLst>
          <pc:docMk/>
          <pc:sldMk cId="2248622052" sldId="260"/>
        </pc:sldMkLst>
        <pc:spChg chg="mod">
          <ac:chgData name="Gavrila-Mihail Calin (2420083)" userId="S::2420083@student.uwtsd.ac.uk::f881c493-33f5-447c-9d52-e1c97615b2c2" providerId="AD" clId="Web-{71C039A3-A31A-80B0-AA5C-576093C91E5C}" dt="2025-11-26T09:03:01.489" v="302"/>
          <ac:spMkLst>
            <pc:docMk/>
            <pc:sldMk cId="2248622052" sldId="260"/>
            <ac:spMk id="2" creationId="{473F7333-E2A9-607F-2B49-2684D977EC79}"/>
          </ac:spMkLst>
        </pc:spChg>
        <pc:spChg chg="mod">
          <ac:chgData name="Gavrila-Mihail Calin (2420083)" userId="S::2420083@student.uwtsd.ac.uk::f881c493-33f5-447c-9d52-e1c97615b2c2" providerId="AD" clId="Web-{71C039A3-A31A-80B0-AA5C-576093C91E5C}" dt="2025-11-26T09:05:02.256" v="329" actId="20577"/>
          <ac:spMkLst>
            <pc:docMk/>
            <pc:sldMk cId="2248622052" sldId="260"/>
            <ac:spMk id="3" creationId="{FAC08DA4-2933-AB76-BE77-F601613B990F}"/>
          </ac:spMkLst>
        </pc:spChg>
        <pc:spChg chg="add">
          <ac:chgData name="Gavrila-Mihail Calin (2420083)" userId="S::2420083@student.uwtsd.ac.uk::f881c493-33f5-447c-9d52-e1c97615b2c2" providerId="AD" clId="Web-{71C039A3-A31A-80B0-AA5C-576093C91E5C}" dt="2025-11-26T09:03:01.489" v="302"/>
          <ac:spMkLst>
            <pc:docMk/>
            <pc:sldMk cId="2248622052" sldId="260"/>
            <ac:spMk id="8" creationId="{A2679492-7988-4050-9056-542444452411}"/>
          </ac:spMkLst>
        </pc:spChg>
        <pc:spChg chg="add">
          <ac:chgData name="Gavrila-Mihail Calin (2420083)" userId="S::2420083@student.uwtsd.ac.uk::f881c493-33f5-447c-9d52-e1c97615b2c2" providerId="AD" clId="Web-{71C039A3-A31A-80B0-AA5C-576093C91E5C}" dt="2025-11-26T09:03:01.489" v="302"/>
          <ac:spMkLst>
            <pc:docMk/>
            <pc:sldMk cId="2248622052" sldId="260"/>
            <ac:spMk id="10" creationId="{B091B163-7D61-4891-ABCF-5C13D9C418D0}"/>
          </ac:spMkLst>
        </pc:spChg>
        <pc:grpChg chg="add">
          <ac:chgData name="Gavrila-Mihail Calin (2420083)" userId="S::2420083@student.uwtsd.ac.uk::f881c493-33f5-447c-9d52-e1c97615b2c2" providerId="AD" clId="Web-{71C039A3-A31A-80B0-AA5C-576093C91E5C}" dt="2025-11-26T09:03:01.489" v="302"/>
          <ac:grpSpMkLst>
            <pc:docMk/>
            <pc:sldMk cId="2248622052" sldId="260"/>
            <ac:grpSpMk id="12" creationId="{0474DF76-993E-44DE-AFB0-C416182ACECF}"/>
          </ac:grpSpMkLst>
        </pc:grpChg>
        <pc:cxnChg chg="add">
          <ac:chgData name="Gavrila-Mihail Calin (2420083)" userId="S::2420083@student.uwtsd.ac.uk::f881c493-33f5-447c-9d52-e1c97615b2c2" providerId="AD" clId="Web-{71C039A3-A31A-80B0-AA5C-576093C91E5C}" dt="2025-11-26T09:03:01.489" v="302"/>
          <ac:cxnSpMkLst>
            <pc:docMk/>
            <pc:sldMk cId="2248622052" sldId="260"/>
            <ac:cxnSpMk id="17" creationId="{C49DA8F6-BCC1-4447-B54C-57856834B94B}"/>
          </ac:cxnSpMkLst>
        </pc:cxnChg>
      </pc:sldChg>
      <pc:sldChg chg="addSp modSp new mod setBg">
        <pc:chgData name="Gavrila-Mihail Calin (2420083)" userId="S::2420083@student.uwtsd.ac.uk::f881c493-33f5-447c-9d52-e1c97615b2c2" providerId="AD" clId="Web-{71C039A3-A31A-80B0-AA5C-576093C91E5C}" dt="2025-11-26T09:09:02.933" v="403" actId="20577"/>
        <pc:sldMkLst>
          <pc:docMk/>
          <pc:sldMk cId="2216433802" sldId="261"/>
        </pc:sldMkLst>
        <pc:spChg chg="mod">
          <ac:chgData name="Gavrila-Mihail Calin (2420083)" userId="S::2420083@student.uwtsd.ac.uk::f881c493-33f5-447c-9d52-e1c97615b2c2" providerId="AD" clId="Web-{71C039A3-A31A-80B0-AA5C-576093C91E5C}" dt="2025-11-26T09:08:11.385" v="390"/>
          <ac:spMkLst>
            <pc:docMk/>
            <pc:sldMk cId="2216433802" sldId="261"/>
            <ac:spMk id="2" creationId="{E9CA22BC-674B-A4C0-FDA2-6C6DBBF0DDD6}"/>
          </ac:spMkLst>
        </pc:spChg>
        <pc:spChg chg="mod">
          <ac:chgData name="Gavrila-Mihail Calin (2420083)" userId="S::2420083@student.uwtsd.ac.uk::f881c493-33f5-447c-9d52-e1c97615b2c2" providerId="AD" clId="Web-{71C039A3-A31A-80B0-AA5C-576093C91E5C}" dt="2025-11-26T09:09:02.933" v="403" actId="20577"/>
          <ac:spMkLst>
            <pc:docMk/>
            <pc:sldMk cId="2216433802" sldId="261"/>
            <ac:spMk id="3" creationId="{54949962-6D50-C778-7773-1DA6E5624E66}"/>
          </ac:spMkLst>
        </pc:spChg>
        <pc:spChg chg="add">
          <ac:chgData name="Gavrila-Mihail Calin (2420083)" userId="S::2420083@student.uwtsd.ac.uk::f881c493-33f5-447c-9d52-e1c97615b2c2" providerId="AD" clId="Web-{71C039A3-A31A-80B0-AA5C-576093C91E5C}" dt="2025-11-26T09:08:11.385" v="390"/>
          <ac:spMkLst>
            <pc:docMk/>
            <pc:sldMk cId="2216433802" sldId="261"/>
            <ac:spMk id="8" creationId="{907EF6B7-1338-4443-8C46-6A318D952DFD}"/>
          </ac:spMkLst>
        </pc:spChg>
        <pc:spChg chg="add">
          <ac:chgData name="Gavrila-Mihail Calin (2420083)" userId="S::2420083@student.uwtsd.ac.uk::f881c493-33f5-447c-9d52-e1c97615b2c2" providerId="AD" clId="Web-{71C039A3-A31A-80B0-AA5C-576093C91E5C}" dt="2025-11-26T09:08:11.385" v="390"/>
          <ac:spMkLst>
            <pc:docMk/>
            <pc:sldMk cId="2216433802" sldId="261"/>
            <ac:spMk id="10" creationId="{DAAE4CDD-124C-4DCF-9584-B6033B545DD5}"/>
          </ac:spMkLst>
        </pc:spChg>
        <pc:spChg chg="add">
          <ac:chgData name="Gavrila-Mihail Calin (2420083)" userId="S::2420083@student.uwtsd.ac.uk::f881c493-33f5-447c-9d52-e1c97615b2c2" providerId="AD" clId="Web-{71C039A3-A31A-80B0-AA5C-576093C91E5C}" dt="2025-11-26T09:08:11.385" v="390"/>
          <ac:spMkLst>
            <pc:docMk/>
            <pc:sldMk cId="2216433802" sldId="261"/>
            <ac:spMk id="12" creationId="{081E4A58-353D-44AE-B2FC-2A74E2E400F7}"/>
          </ac:spMkLst>
        </pc:spChg>
      </pc:sldChg>
      <pc:sldChg chg="modSp new">
        <pc:chgData name="Gavrila-Mihail Calin (2420083)" userId="S::2420083@student.uwtsd.ac.uk::f881c493-33f5-447c-9d52-e1c97615b2c2" providerId="AD" clId="Web-{71C039A3-A31A-80B0-AA5C-576093C91E5C}" dt="2025-11-26T09:10:30.528" v="427" actId="20577"/>
        <pc:sldMkLst>
          <pc:docMk/>
          <pc:sldMk cId="1897082895" sldId="262"/>
        </pc:sldMkLst>
        <pc:spChg chg="mod">
          <ac:chgData name="Gavrila-Mihail Calin (2420083)" userId="S::2420083@student.uwtsd.ac.uk::f881c493-33f5-447c-9d52-e1c97615b2c2" providerId="AD" clId="Web-{71C039A3-A31A-80B0-AA5C-576093C91E5C}" dt="2025-11-26T09:09:41.996" v="414" actId="20577"/>
          <ac:spMkLst>
            <pc:docMk/>
            <pc:sldMk cId="1897082895" sldId="262"/>
            <ac:spMk id="2" creationId="{0D3484B3-FBB0-7C13-7D08-5A5685B4950B}"/>
          </ac:spMkLst>
        </pc:spChg>
        <pc:spChg chg="mod">
          <ac:chgData name="Gavrila-Mihail Calin (2420083)" userId="S::2420083@student.uwtsd.ac.uk::f881c493-33f5-447c-9d52-e1c97615b2c2" providerId="AD" clId="Web-{71C039A3-A31A-80B0-AA5C-576093C91E5C}" dt="2025-11-26T09:10:30.528" v="427" actId="20577"/>
          <ac:spMkLst>
            <pc:docMk/>
            <pc:sldMk cId="1897082895" sldId="262"/>
            <ac:spMk id="3" creationId="{8A1BD1B5-13EE-CD88-BB99-CAAE6303135D}"/>
          </ac:spMkLst>
        </pc:spChg>
      </pc:sldChg>
      <pc:sldChg chg="modSp new">
        <pc:chgData name="Gavrila-Mihail Calin (2420083)" userId="S::2420083@student.uwtsd.ac.uk::f881c493-33f5-447c-9d52-e1c97615b2c2" providerId="AD" clId="Web-{71C039A3-A31A-80B0-AA5C-576093C91E5C}" dt="2025-11-26T09:11:25.091" v="445" actId="20577"/>
        <pc:sldMkLst>
          <pc:docMk/>
          <pc:sldMk cId="707371565" sldId="263"/>
        </pc:sldMkLst>
        <pc:spChg chg="mod">
          <ac:chgData name="Gavrila-Mihail Calin (2420083)" userId="S::2420083@student.uwtsd.ac.uk::f881c493-33f5-447c-9d52-e1c97615b2c2" providerId="AD" clId="Web-{71C039A3-A31A-80B0-AA5C-576093C91E5C}" dt="2025-11-26T09:10:53.528" v="431" actId="20577"/>
          <ac:spMkLst>
            <pc:docMk/>
            <pc:sldMk cId="707371565" sldId="263"/>
            <ac:spMk id="2" creationId="{03AC6FB9-DBF4-57EA-D955-3F6B080EDD9D}"/>
          </ac:spMkLst>
        </pc:spChg>
        <pc:spChg chg="mod">
          <ac:chgData name="Gavrila-Mihail Calin (2420083)" userId="S::2420083@student.uwtsd.ac.uk::f881c493-33f5-447c-9d52-e1c97615b2c2" providerId="AD" clId="Web-{71C039A3-A31A-80B0-AA5C-576093C91E5C}" dt="2025-11-26T09:11:25.091" v="445" actId="20577"/>
          <ac:spMkLst>
            <pc:docMk/>
            <pc:sldMk cId="707371565" sldId="263"/>
            <ac:spMk id="3" creationId="{24F8FB3C-DE09-7897-BAD4-32324960496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Student : Gavrila-Mihail Calin</a:t>
            </a:r>
            <a:br>
              <a:rPr lang="en-GB" dirty="0"/>
            </a:br>
            <a:r>
              <a:rPr lang="en-GB" dirty="0"/>
              <a:t>student No: 2420083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CF80F-C73F-385D-A691-C681AB88FE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Problem Identification (5W2H)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8A89E2-2045-D537-7544-A7558A92B0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1400" b="1" dirty="0">
                <a:latin typeface="Arial"/>
                <a:ea typeface="+mn-lt"/>
                <a:cs typeface="+mn-lt"/>
              </a:rPr>
              <a:t>What is the problem?</a:t>
            </a:r>
            <a:endParaRPr lang="en-GB" sz="1400" b="1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400" dirty="0">
                <a:latin typeface="Arial"/>
                <a:ea typeface="+mn-lt"/>
                <a:cs typeface="+mn-lt"/>
              </a:rPr>
              <a:t>Green Haven Florists has experienced a 30% decline in in-store sales in the last 12 months. Rising costs and strong competition have weakened profitability.</a:t>
            </a:r>
            <a:endParaRPr lang="en-GB" sz="1400">
              <a:latin typeface="Arial"/>
              <a:cs typeface="Arial"/>
            </a:endParaRPr>
          </a:p>
          <a:p>
            <a:pPr marL="0" indent="0">
              <a:buNone/>
            </a:pPr>
            <a:endParaRPr lang="en-GB" sz="1400" dirty="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400" b="1" dirty="0">
                <a:latin typeface="Arial"/>
                <a:ea typeface="+mn-lt"/>
                <a:cs typeface="+mn-lt"/>
              </a:rPr>
              <a:t>Why is it happening?</a:t>
            </a:r>
            <a:endParaRPr lang="en-GB" sz="1400" b="1">
              <a:latin typeface="Arial"/>
              <a:cs typeface="Arial"/>
            </a:endParaRPr>
          </a:p>
          <a:p>
            <a:pPr>
              <a:buNone/>
            </a:pPr>
            <a:r>
              <a:rPr lang="en-GB" sz="1400" dirty="0">
                <a:latin typeface="Arial"/>
                <a:ea typeface="+mn-lt"/>
                <a:cs typeface="+mn-lt"/>
              </a:rPr>
              <a:t>Customers prefer online shopping, next-day delivery and lower prices.</a:t>
            </a:r>
            <a:endParaRPr lang="en-GB" sz="1400" dirty="0">
              <a:latin typeface="Arial"/>
              <a:cs typeface="Arial"/>
            </a:endParaRPr>
          </a:p>
          <a:p>
            <a:pPr>
              <a:buNone/>
            </a:pPr>
            <a:r>
              <a:rPr lang="en-GB" sz="1400" dirty="0">
                <a:latin typeface="Arial"/>
                <a:ea typeface="+mn-lt"/>
                <a:cs typeface="+mn-lt"/>
              </a:rPr>
              <a:t>* High street activity has decreased.</a:t>
            </a:r>
            <a:endParaRPr lang="en-GB" sz="1400" dirty="0">
              <a:latin typeface="Arial"/>
              <a:cs typeface="Arial"/>
            </a:endParaRPr>
          </a:p>
          <a:p>
            <a:pPr>
              <a:buNone/>
            </a:pPr>
            <a:r>
              <a:rPr lang="en-GB" sz="1400" dirty="0">
                <a:latin typeface="Arial"/>
                <a:ea typeface="+mn-lt"/>
                <a:cs typeface="+mn-lt"/>
              </a:rPr>
              <a:t>* Competitors offer stronger branding and digital engagement.</a:t>
            </a:r>
            <a:endParaRPr lang="en-GB" sz="1400" dirty="0">
              <a:latin typeface="Arial"/>
            </a:endParaRPr>
          </a:p>
          <a:p>
            <a:pPr>
              <a:buNone/>
            </a:pPr>
            <a:endParaRPr lang="en-GB" sz="1800" dirty="0">
              <a:latin typeface="Arial"/>
            </a:endParaRPr>
          </a:p>
          <a:p>
            <a:pPr>
              <a:buNone/>
            </a:pPr>
            <a:r>
              <a:rPr lang="en-GB" sz="1400" b="1" dirty="0">
                <a:latin typeface="Arial"/>
                <a:ea typeface="+mn-lt"/>
                <a:cs typeface="+mn-lt"/>
              </a:rPr>
              <a:t>Who is affected?</a:t>
            </a:r>
            <a:endParaRPr lang="en-GB" sz="1400" b="1">
              <a:latin typeface="Arial"/>
              <a:cs typeface="Arial"/>
            </a:endParaRPr>
          </a:p>
          <a:p>
            <a:pPr>
              <a:buNone/>
            </a:pPr>
            <a:r>
              <a:rPr lang="en-GB" sz="1400" dirty="0">
                <a:latin typeface="Arial"/>
                <a:ea typeface="+mn-lt"/>
                <a:cs typeface="+mn-lt"/>
              </a:rPr>
              <a:t>Owners Liam and Priya</a:t>
            </a:r>
            <a:endParaRPr lang="en-GB" sz="1400">
              <a:latin typeface="Arial"/>
              <a:cs typeface="Arial"/>
            </a:endParaRPr>
          </a:p>
          <a:p>
            <a:pPr>
              <a:buNone/>
            </a:pPr>
            <a:r>
              <a:rPr lang="en-GB" sz="1400" dirty="0">
                <a:latin typeface="Arial"/>
                <a:ea typeface="+mn-lt"/>
                <a:cs typeface="+mn-lt"/>
              </a:rPr>
              <a:t>* Staff</a:t>
            </a:r>
            <a:endParaRPr lang="en-GB" sz="1400">
              <a:latin typeface="Arial"/>
              <a:cs typeface="Arial"/>
            </a:endParaRPr>
          </a:p>
          <a:p>
            <a:pPr>
              <a:buNone/>
            </a:pPr>
            <a:r>
              <a:rPr lang="en-GB" sz="1400" dirty="0">
                <a:latin typeface="Arial"/>
                <a:ea typeface="+mn-lt"/>
                <a:cs typeface="+mn-lt"/>
              </a:rPr>
              <a:t>* Customers who value sustainable products</a:t>
            </a:r>
            <a:endParaRPr lang="en-GB" sz="1400">
              <a:latin typeface="Arial"/>
              <a:cs typeface="Arial"/>
            </a:endParaRPr>
          </a:p>
          <a:p>
            <a:pPr>
              <a:buNone/>
            </a:pPr>
            <a:r>
              <a:rPr lang="en-GB" sz="1400" dirty="0">
                <a:latin typeface="Arial"/>
                <a:ea typeface="+mn-lt"/>
                <a:cs typeface="+mn-lt"/>
              </a:rPr>
              <a:t>* Suppliers of local and imported flowers</a:t>
            </a:r>
            <a:endParaRPr lang="en-GB" sz="1400" dirty="0">
              <a:latin typeface="Arial"/>
            </a:endParaRPr>
          </a:p>
          <a:p>
            <a:pPr>
              <a:buNone/>
            </a:pPr>
            <a:endParaRPr lang="en-GB" sz="1800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dirty="0"/>
          </a:p>
          <a:p>
            <a:endParaRPr lang="en-GB"/>
          </a:p>
          <a:p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77754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74C24F-7705-C58E-1B46-19076DD4A1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30380"/>
            <a:ext cx="10515600" cy="584658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sz="2000" b="1" dirty="0">
                <a:latin typeface="Arial"/>
                <a:ea typeface="+mn-lt"/>
                <a:cs typeface="+mn-lt"/>
              </a:rPr>
              <a:t>Where is the issue occurring?</a:t>
            </a:r>
            <a:endParaRPr lang="en-GB" sz="2000" b="1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000" dirty="0">
                <a:latin typeface="Arial"/>
                <a:ea typeface="+mn-lt"/>
                <a:cs typeface="+mn-lt"/>
              </a:rPr>
              <a:t>At the Norwich high street store, which now has lower footfall.</a:t>
            </a:r>
            <a:endParaRPr lang="en-GB" sz="2000" dirty="0">
              <a:latin typeface="Arial"/>
            </a:endParaRPr>
          </a:p>
          <a:p>
            <a:pPr marL="0" indent="0">
              <a:buNone/>
            </a:pPr>
            <a:endParaRPr lang="en-GB" sz="2000" dirty="0">
              <a:latin typeface="Arial"/>
            </a:endParaRPr>
          </a:p>
          <a:p>
            <a:pPr>
              <a:buNone/>
            </a:pPr>
            <a:r>
              <a:rPr lang="en-GB" sz="2000" b="1" dirty="0">
                <a:latin typeface="Arial"/>
                <a:ea typeface="+mn-lt"/>
                <a:cs typeface="+mn-lt"/>
              </a:rPr>
              <a:t>When did it start?</a:t>
            </a:r>
            <a:endParaRPr lang="en-GB" sz="2000" b="1" dirty="0">
              <a:latin typeface="Arial"/>
              <a:cs typeface="Arial"/>
            </a:endParaRPr>
          </a:p>
          <a:p>
            <a:pPr>
              <a:buNone/>
            </a:pPr>
            <a:r>
              <a:rPr lang="en-GB" sz="2000" dirty="0">
                <a:latin typeface="Arial"/>
                <a:ea typeface="+mn-lt"/>
                <a:cs typeface="+mn-lt"/>
              </a:rPr>
              <a:t>Over the past 12 months, linked to economic inflation and digital changes.</a:t>
            </a:r>
            <a:endParaRPr lang="en-GB" sz="2000">
              <a:latin typeface="Arial"/>
              <a:cs typeface="Arial"/>
            </a:endParaRPr>
          </a:p>
          <a:p>
            <a:pPr>
              <a:buNone/>
            </a:pPr>
            <a:endParaRPr lang="en-GB" sz="2000" dirty="0">
              <a:latin typeface="Arial"/>
              <a:cs typeface="Arial"/>
            </a:endParaRPr>
          </a:p>
          <a:p>
            <a:pPr>
              <a:buNone/>
            </a:pPr>
            <a:r>
              <a:rPr lang="en-GB" sz="2000" b="1" dirty="0">
                <a:latin typeface="Arial"/>
                <a:ea typeface="+mn-lt"/>
                <a:cs typeface="+mn-lt"/>
              </a:rPr>
              <a:t>How is the business being impacted?</a:t>
            </a:r>
            <a:endParaRPr lang="en-GB" sz="2000" b="1" dirty="0">
              <a:latin typeface="Arial"/>
              <a:cs typeface="Arial"/>
            </a:endParaRPr>
          </a:p>
          <a:p>
            <a:r>
              <a:rPr lang="en-GB" sz="2000" dirty="0">
                <a:latin typeface="Arial"/>
                <a:ea typeface="+mn-lt"/>
                <a:cs typeface="+mn-lt"/>
              </a:rPr>
              <a:t>Outdated website</a:t>
            </a:r>
            <a:endParaRPr lang="en-GB" sz="2000" dirty="0">
              <a:latin typeface="Arial"/>
              <a:cs typeface="Arial"/>
            </a:endParaRPr>
          </a:p>
          <a:p>
            <a:r>
              <a:rPr lang="en-GB" sz="2000" dirty="0">
                <a:latin typeface="Arial"/>
                <a:ea typeface="+mn-lt"/>
                <a:cs typeface="+mn-lt"/>
              </a:rPr>
              <a:t>Weak digital marketing</a:t>
            </a:r>
            <a:endParaRPr lang="en-GB" sz="2000" dirty="0">
              <a:latin typeface="Arial"/>
              <a:cs typeface="Arial"/>
            </a:endParaRPr>
          </a:p>
          <a:p>
            <a:r>
              <a:rPr lang="en-GB" sz="2000" dirty="0">
                <a:latin typeface="Arial"/>
                <a:ea typeface="+mn-lt"/>
                <a:cs typeface="+mn-lt"/>
              </a:rPr>
              <a:t>Limited delivery options</a:t>
            </a:r>
            <a:endParaRPr lang="en-GB" sz="2000" dirty="0">
              <a:latin typeface="Arial"/>
              <a:cs typeface="Arial"/>
            </a:endParaRPr>
          </a:p>
          <a:p>
            <a:r>
              <a:rPr lang="en-GB" sz="2000" dirty="0">
                <a:latin typeface="Arial"/>
                <a:ea typeface="+mn-lt"/>
                <a:cs typeface="+mn-lt"/>
              </a:rPr>
              <a:t>Lower customer engagement</a:t>
            </a:r>
            <a:endParaRPr lang="en-GB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2000" dirty="0">
              <a:latin typeface="Arial"/>
              <a:cs typeface="Arial"/>
            </a:endParaRPr>
          </a:p>
          <a:p>
            <a:pPr>
              <a:buNone/>
            </a:pPr>
            <a:r>
              <a:rPr lang="en-GB" sz="2000" b="1" dirty="0">
                <a:latin typeface="Arial"/>
                <a:ea typeface="+mn-lt"/>
                <a:cs typeface="+mn-lt"/>
              </a:rPr>
              <a:t>How much is the impact?</a:t>
            </a:r>
            <a:endParaRPr lang="en-GB" sz="2000" b="1" dirty="0">
              <a:latin typeface="Arial"/>
              <a:cs typeface="Arial"/>
            </a:endParaRPr>
          </a:p>
          <a:p>
            <a:pPr>
              <a:buNone/>
            </a:pPr>
            <a:r>
              <a:rPr lang="en-GB" sz="2000" dirty="0">
                <a:latin typeface="Arial"/>
                <a:ea typeface="+mn-lt"/>
                <a:cs typeface="+mn-lt"/>
              </a:rPr>
              <a:t>A 30% sales decline severely affects revenue and profit margin.</a:t>
            </a:r>
            <a:endParaRPr lang="en-GB" sz="2000" dirty="0">
              <a:latin typeface="Arial"/>
              <a:cs typeface="Arial"/>
            </a:endParaRPr>
          </a:p>
          <a:p>
            <a:pPr>
              <a:buNone/>
            </a:pPr>
            <a:r>
              <a:rPr lang="en-GB" sz="2000" dirty="0">
                <a:latin typeface="Arial"/>
                <a:ea typeface="+mn-lt"/>
                <a:cs typeface="+mn-lt"/>
              </a:rPr>
              <a:t>Rising costs further limit their ability to compete.</a:t>
            </a:r>
            <a:endParaRPr lang="en-GB" dirty="0">
              <a:latin typeface="Arial"/>
            </a:endParaRPr>
          </a:p>
          <a:p>
            <a:pPr marL="0" indent="0">
              <a:buNone/>
            </a:pPr>
            <a:endParaRPr lang="en-GB" sz="2000" dirty="0">
              <a:latin typeface="Arial"/>
              <a:cs typeface="Arial"/>
            </a:endParaRPr>
          </a:p>
          <a:p>
            <a:pPr>
              <a:buNone/>
            </a:pPr>
            <a:endParaRPr lang="en-GB" sz="2000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2000" dirty="0">
              <a:latin typeface="Arial"/>
              <a:cs typeface="Arial"/>
            </a:endParaRPr>
          </a:p>
          <a:p>
            <a:endParaRPr lang="en-GB" dirty="0">
              <a:latin typeface="Aptos" panose="020B0004020202020204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726363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7807CE-F3FF-C6C4-DE0B-704622786D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GREEN HAVEN FLORISTS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23E33D-1FC2-727E-0F50-9DB175BBC9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Today I will be analysing the challenges faced by Green Haven Florists using three key tools: </a:t>
            </a:r>
          </a:p>
          <a:p>
            <a:pPr marL="457200" indent="-457200"/>
            <a:r>
              <a:rPr lang="en-GB" dirty="0">
                <a:ea typeface="+mn-lt"/>
                <a:cs typeface="+mn-lt"/>
              </a:rPr>
              <a:t>the 5W2H problem-identification method </a:t>
            </a:r>
            <a:endParaRPr lang="en-GB">
              <a:ea typeface="+mn-lt"/>
              <a:cs typeface="+mn-lt"/>
            </a:endParaRPr>
          </a:p>
          <a:p>
            <a:pPr marL="457200" indent="-457200"/>
            <a:r>
              <a:rPr lang="en-GB" dirty="0">
                <a:ea typeface="+mn-lt"/>
                <a:cs typeface="+mn-lt"/>
              </a:rPr>
              <a:t>a PESTEL external environment analysis </a:t>
            </a:r>
            <a:endParaRPr lang="en-GB">
              <a:ea typeface="+mn-lt"/>
              <a:cs typeface="+mn-lt"/>
            </a:endParaRPr>
          </a:p>
          <a:p>
            <a:pPr marL="457200" indent="-457200"/>
            <a:r>
              <a:rPr lang="en-GB" dirty="0">
                <a:ea typeface="+mn-lt"/>
                <a:cs typeface="+mn-lt"/>
              </a:rPr>
              <a:t>a Cause-and-Effect (Fishbone) diagram</a:t>
            </a:r>
            <a:endParaRPr lang="en-GB"/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The aim is to understand the root causes of the business’s decline and present key findings.</a:t>
            </a:r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96220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3F7333-E2A9-607F-2B49-2684D977EC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GB" sz="8000">
                <a:solidFill>
                  <a:srgbClr val="FFFFFF"/>
                </a:solidFill>
              </a:rPr>
              <a:t>PESTEL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13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C08DA4-2933-AB76-BE77-F601613B99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GB" sz="100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000" b="1" dirty="0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+mn-lt"/>
              </a:rPr>
              <a:t>Political</a:t>
            </a:r>
            <a:endParaRPr lang="en-GB" sz="1000" b="1" dirty="0">
              <a:solidFill>
                <a:srgbClr val="000000">
                  <a:alpha val="80000"/>
                </a:srgbClr>
              </a:solidFill>
              <a:latin typeface="Arial"/>
              <a:cs typeface="Arial"/>
            </a:endParaRPr>
          </a:p>
          <a:p>
            <a:r>
              <a:rPr lang="en-GB" sz="1000" dirty="0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+mn-lt"/>
              </a:rPr>
              <a:t>Import regulations affect flower availability and pricing (e.g., orchids, tulips).</a:t>
            </a:r>
            <a:endParaRPr lang="en-GB" sz="1000" dirty="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000" b="1" dirty="0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+mn-lt"/>
              </a:rPr>
              <a:t>Economic</a:t>
            </a:r>
            <a:endParaRPr lang="en-GB" sz="1000" b="1" dirty="0">
              <a:solidFill>
                <a:srgbClr val="000000">
                  <a:alpha val="80000"/>
                </a:srgbClr>
              </a:solidFill>
              <a:latin typeface="Arial"/>
              <a:ea typeface="+mn-lt"/>
              <a:cs typeface="+mn-lt"/>
            </a:endParaRPr>
          </a:p>
          <a:p>
            <a:r>
              <a:rPr lang="en-GB" sz="1000" dirty="0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+mn-lt"/>
              </a:rPr>
              <a:t>Inflation increases the cost of imported flowers.</a:t>
            </a:r>
            <a:endParaRPr lang="en-GB" sz="1000" dirty="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r>
              <a:rPr lang="en-GB" sz="1000" dirty="0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+mn-lt"/>
              </a:rPr>
              <a:t>Consumers are more price-conscious.</a:t>
            </a:r>
            <a:endParaRPr lang="en-GB" sz="1000" dirty="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r>
              <a:rPr lang="en-GB" sz="1000" dirty="0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+mn-lt"/>
              </a:rPr>
              <a:t>Operational costs (energy, rent) are rising.</a:t>
            </a:r>
            <a:endParaRPr lang="en-GB" sz="1000" dirty="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000" b="1" dirty="0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+mn-lt"/>
              </a:rPr>
              <a:t>Social</a:t>
            </a:r>
            <a:endParaRPr lang="en-GB" sz="1000" b="1" dirty="0">
              <a:solidFill>
                <a:srgbClr val="000000">
                  <a:alpha val="80000"/>
                </a:srgbClr>
              </a:solidFill>
              <a:latin typeface="Arial"/>
              <a:cs typeface="Arial"/>
            </a:endParaRPr>
          </a:p>
          <a:p>
            <a:r>
              <a:rPr lang="en-GB" sz="1000" dirty="0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+mn-lt"/>
              </a:rPr>
              <a:t> Strong shift toward online convenience.</a:t>
            </a:r>
            <a:endParaRPr lang="en-GB" sz="1000" dirty="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r>
              <a:rPr lang="en-GB" sz="1000" dirty="0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+mn-lt"/>
              </a:rPr>
              <a:t>Customers increasingly prefer eco-friendly products, aligning with Green Haven’s values.</a:t>
            </a:r>
            <a:endParaRPr lang="en-GB" sz="1000" dirty="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000" b="1" dirty="0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+mn-lt"/>
              </a:rPr>
              <a:t>Technological</a:t>
            </a:r>
            <a:endParaRPr lang="en-GB" sz="1000" b="1" dirty="0">
              <a:solidFill>
                <a:srgbClr val="000000">
                  <a:alpha val="80000"/>
                </a:srgbClr>
              </a:solidFill>
              <a:latin typeface="Arial"/>
              <a:cs typeface="Arial"/>
            </a:endParaRPr>
          </a:p>
          <a:p>
            <a:r>
              <a:rPr lang="en-GB" sz="1000" dirty="0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+mn-lt"/>
              </a:rPr>
              <a:t> Green Haven’s website is outdated, not mobile-friendly.</a:t>
            </a:r>
            <a:endParaRPr lang="en-GB" sz="1000" dirty="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r>
              <a:rPr lang="en-GB" sz="1000" dirty="0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+mn-lt"/>
              </a:rPr>
              <a:t>Competitors use social media and digital marketing more effectively.</a:t>
            </a:r>
            <a:endParaRPr lang="en-GB" sz="1000" dirty="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r>
              <a:rPr lang="en-GB" sz="1000" dirty="0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+mn-lt"/>
              </a:rPr>
              <a:t>Consumers expect online ordering and real-time delivery updates.</a:t>
            </a:r>
            <a:endParaRPr lang="en-GB" sz="1000" dirty="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000" b="1" dirty="0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+mn-lt"/>
              </a:rPr>
              <a:t>Environmental</a:t>
            </a:r>
            <a:endParaRPr lang="en-GB" sz="1000" b="1" dirty="0">
              <a:solidFill>
                <a:srgbClr val="000000">
                  <a:alpha val="80000"/>
                </a:srgbClr>
              </a:solidFill>
              <a:latin typeface="Arial"/>
              <a:cs typeface="Arial"/>
            </a:endParaRPr>
          </a:p>
          <a:p>
            <a:r>
              <a:rPr lang="en-GB" sz="1000" dirty="0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+mn-lt"/>
              </a:rPr>
              <a:t>Sustainable packaging is costlier.</a:t>
            </a:r>
            <a:endParaRPr lang="en-GB" sz="1000" dirty="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r>
              <a:rPr lang="en-GB" sz="1000" dirty="0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+mn-lt"/>
              </a:rPr>
              <a:t>Consumers support local sourcing—but local supply is limited.</a:t>
            </a:r>
            <a:endParaRPr lang="en-GB" sz="1000" dirty="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000" b="1" dirty="0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+mn-lt"/>
              </a:rPr>
              <a:t>Legal</a:t>
            </a:r>
            <a:endParaRPr lang="en-GB" sz="1000" b="1" dirty="0">
              <a:solidFill>
                <a:srgbClr val="000000">
                  <a:alpha val="80000"/>
                </a:srgbClr>
              </a:solidFill>
              <a:latin typeface="Arial"/>
              <a:cs typeface="Arial"/>
            </a:endParaRPr>
          </a:p>
          <a:p>
            <a:r>
              <a:rPr lang="en-GB" sz="1000" dirty="0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+mn-lt"/>
              </a:rPr>
              <a:t> Online retail requires compliance with data protection and consumer rights laws.</a:t>
            </a:r>
            <a:endParaRPr lang="en-GB" sz="1000" dirty="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r>
              <a:rPr lang="en-GB" sz="1000" dirty="0">
                <a:solidFill>
                  <a:schemeClr val="tx1">
                    <a:alpha val="80000"/>
                  </a:schemeClr>
                </a:solidFill>
                <a:latin typeface="Arial"/>
                <a:ea typeface="+mn-lt"/>
                <a:cs typeface="+mn-lt"/>
              </a:rPr>
              <a:t>Waste disposal regulations apply to packaging materials.</a:t>
            </a:r>
            <a:endParaRPr lang="en-GB" sz="1000" dirty="0">
              <a:solidFill>
                <a:schemeClr val="tx1">
                  <a:alpha val="80000"/>
                </a:schemeClr>
              </a:solidFill>
              <a:latin typeface="Arial"/>
            </a:endParaRPr>
          </a:p>
          <a:p>
            <a:endParaRPr lang="en-GB" sz="1000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486220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CA22BC-674B-A4C0-FDA2-6C6DBBF0D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CAUSE AND EFFECT (FISHBONE) ANAYLSIS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949962-6D50-C778-7773-1DA6E5624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None/>
            </a:pPr>
            <a:r>
              <a:rPr lang="en-GB" sz="1800" b="1" dirty="0">
                <a:ea typeface="+mn-lt"/>
                <a:cs typeface="+mn-lt"/>
              </a:rPr>
              <a:t>People</a:t>
            </a:r>
            <a:endParaRPr lang="en-US" sz="1800" b="1" dirty="0"/>
          </a:p>
          <a:p>
            <a:pPr>
              <a:buNone/>
            </a:pPr>
            <a:r>
              <a:rPr lang="en-GB" sz="1800" dirty="0">
                <a:ea typeface="+mn-lt"/>
                <a:cs typeface="+mn-lt"/>
              </a:rPr>
              <a:t>Owners lack digital marketing expertise.</a:t>
            </a:r>
            <a:endParaRPr lang="en-GB" sz="1800" dirty="0"/>
          </a:p>
          <a:p>
            <a:pPr>
              <a:buNone/>
            </a:pPr>
            <a:r>
              <a:rPr lang="en-GB" sz="1800" dirty="0">
                <a:ea typeface="+mn-lt"/>
                <a:cs typeface="+mn-lt"/>
              </a:rPr>
              <a:t>Competitors have strong branding and social media engagement.</a:t>
            </a:r>
            <a:endParaRPr lang="en-GB" sz="1800" dirty="0"/>
          </a:p>
          <a:p>
            <a:pPr>
              <a:buNone/>
            </a:pPr>
            <a:r>
              <a:rPr lang="en-GB" sz="1800" b="1" dirty="0">
                <a:ea typeface="+mn-lt"/>
                <a:cs typeface="+mn-lt"/>
              </a:rPr>
              <a:t>Processes</a:t>
            </a:r>
            <a:endParaRPr lang="en-GB" sz="1800" b="1" dirty="0"/>
          </a:p>
          <a:p>
            <a:pPr>
              <a:buNone/>
            </a:pPr>
            <a:r>
              <a:rPr lang="en-GB" sz="1800" dirty="0">
                <a:ea typeface="+mn-lt"/>
                <a:cs typeface="+mn-lt"/>
              </a:rPr>
              <a:t>Outdated ordering and delivery process.</a:t>
            </a:r>
            <a:endParaRPr lang="en-GB" sz="1800" dirty="0"/>
          </a:p>
          <a:p>
            <a:pPr>
              <a:buNone/>
            </a:pPr>
            <a:r>
              <a:rPr lang="en-GB" sz="1800" dirty="0">
                <a:ea typeface="+mn-lt"/>
                <a:cs typeface="+mn-lt"/>
              </a:rPr>
              <a:t>Manual systems slow down service and limit scalability.</a:t>
            </a:r>
          </a:p>
          <a:p>
            <a:pPr>
              <a:buNone/>
            </a:pPr>
            <a:r>
              <a:rPr lang="en-GB" sz="1800" b="1" dirty="0">
                <a:ea typeface="+mn-lt"/>
                <a:cs typeface="+mn-lt"/>
              </a:rPr>
              <a:t>Materials</a:t>
            </a:r>
            <a:endParaRPr lang="en-GB" sz="1800" b="1" dirty="0"/>
          </a:p>
          <a:p>
            <a:pPr>
              <a:buNone/>
            </a:pPr>
            <a:r>
              <a:rPr lang="en-GB" sz="1800" dirty="0">
                <a:ea typeface="+mn-lt"/>
                <a:cs typeface="+mn-lt"/>
              </a:rPr>
              <a:t>Imported flowers have become more expensive.</a:t>
            </a:r>
            <a:endParaRPr lang="en-GB" sz="1800" dirty="0"/>
          </a:p>
          <a:p>
            <a:pPr>
              <a:buNone/>
            </a:pPr>
            <a:r>
              <a:rPr lang="en-GB" sz="1800" dirty="0">
                <a:ea typeface="+mn-lt"/>
                <a:cs typeface="+mn-lt"/>
              </a:rPr>
              <a:t>Sustainable materials cost more.</a:t>
            </a:r>
          </a:p>
          <a:p>
            <a:pPr>
              <a:buNone/>
            </a:pPr>
            <a:r>
              <a:rPr lang="en-GB" sz="1800" b="1" dirty="0">
                <a:ea typeface="+mn-lt"/>
                <a:cs typeface="+mn-lt"/>
              </a:rPr>
              <a:t>Technology</a:t>
            </a:r>
            <a:endParaRPr lang="en-GB" sz="1800" b="1" dirty="0"/>
          </a:p>
          <a:p>
            <a:pPr>
              <a:buNone/>
            </a:pPr>
            <a:r>
              <a:rPr lang="en-GB" sz="1800" dirty="0">
                <a:ea typeface="+mn-lt"/>
                <a:cs typeface="+mn-lt"/>
              </a:rPr>
              <a:t> Website is outdated and not easy to use.</a:t>
            </a:r>
            <a:endParaRPr lang="en-GB" sz="1800" dirty="0"/>
          </a:p>
          <a:p>
            <a:pPr>
              <a:buNone/>
            </a:pPr>
            <a:r>
              <a:rPr lang="en-GB" sz="1800" dirty="0">
                <a:ea typeface="+mn-lt"/>
                <a:cs typeface="+mn-lt"/>
              </a:rPr>
              <a:t>No automation or digital tools for customer engagement.</a:t>
            </a:r>
            <a:endParaRPr lang="en-GB" sz="1800" dirty="0"/>
          </a:p>
          <a:p>
            <a:pPr>
              <a:buNone/>
            </a:pPr>
            <a:r>
              <a:rPr lang="en-GB" sz="1800" b="1" dirty="0">
                <a:ea typeface="+mn-lt"/>
                <a:cs typeface="+mn-lt"/>
              </a:rPr>
              <a:t>Environment</a:t>
            </a:r>
            <a:endParaRPr lang="en-GB" sz="1800" b="1" dirty="0"/>
          </a:p>
          <a:p>
            <a:pPr>
              <a:buNone/>
            </a:pPr>
            <a:r>
              <a:rPr lang="en-GB" sz="1800" dirty="0">
                <a:ea typeface="+mn-lt"/>
                <a:cs typeface="+mn-lt"/>
              </a:rPr>
              <a:t>Declining high street footfall.</a:t>
            </a:r>
            <a:endParaRPr lang="en-GB" sz="1800" dirty="0"/>
          </a:p>
          <a:p>
            <a:pPr>
              <a:buNone/>
            </a:pPr>
            <a:r>
              <a:rPr lang="en-GB" sz="1800" dirty="0">
                <a:ea typeface="+mn-lt"/>
                <a:cs typeface="+mn-lt"/>
              </a:rPr>
              <a:t>Two new competitors in the local market.</a:t>
            </a:r>
            <a:endParaRPr lang="en-GB" sz="1800" dirty="0"/>
          </a:p>
          <a:p>
            <a:pPr marL="0" indent="0">
              <a:buNone/>
            </a:pPr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22164338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484B3-FBB0-7C13-7D08-5A5685B495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KEYS 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1BD1B5-13EE-CD88-BB99-CAAE630313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Arial"/>
                <a:ea typeface="+mn-lt"/>
                <a:cs typeface="+mn-lt"/>
              </a:rPr>
              <a:t>Green Haven’s decline is driven by external market forces (inflation, digital competition) and internal weaknesses (website, marketing).</a:t>
            </a:r>
            <a:endParaRPr lang="en-GB" dirty="0">
              <a:latin typeface="Arial"/>
              <a:cs typeface="Arial"/>
            </a:endParaRPr>
          </a:p>
          <a:p>
            <a:r>
              <a:rPr lang="en-GB" dirty="0">
                <a:latin typeface="Arial"/>
                <a:ea typeface="+mn-lt"/>
                <a:cs typeface="+mn-lt"/>
              </a:rPr>
              <a:t>Without modernising, the business cannot compete with online retailers.</a:t>
            </a:r>
            <a:endParaRPr lang="en-GB" dirty="0">
              <a:latin typeface="Arial"/>
              <a:cs typeface="Arial"/>
            </a:endParaRPr>
          </a:p>
          <a:p>
            <a:r>
              <a:rPr lang="en-GB" dirty="0">
                <a:latin typeface="Arial"/>
                <a:ea typeface="+mn-lt"/>
                <a:cs typeface="+mn-lt"/>
              </a:rPr>
              <a:t>Improving digital operations and expanding online services will be essential for long-term survival.</a:t>
            </a:r>
            <a:endParaRPr lang="en-GB" dirty="0">
              <a:latin typeface="Arial"/>
              <a:cs typeface="Arial"/>
            </a:endParaRPr>
          </a:p>
          <a:p>
            <a:r>
              <a:rPr lang="en-GB" dirty="0">
                <a:latin typeface="Arial"/>
                <a:ea typeface="+mn-lt"/>
                <a:cs typeface="+mn-lt"/>
              </a:rPr>
              <a:t>Their sustainable brand identity still has strong potential — but it must be supported by a modern business model.</a:t>
            </a:r>
            <a:endParaRPr lang="en-GB" dirty="0">
              <a:latin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70828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AC6FB9-DBF4-57EA-D955-3F6B080EDD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F8FB3C-DE09-7897-BAD4-3232496049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Chaffey, D. (2019) Digital Marketing. Pearson.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Grant, R. (2019) Contemporary Strategy Analysis. Wiley.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Johnson, G., Whittington, R. &amp; Scholes, K. (2020) Exploring Strategy. Pearson.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Kotler, P. &amp; Keller, K. (2020) Marketing Management. Pearson.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Retail Gazette (2023) ‘UK High Street Footfall Report’.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73715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Student : Gavrila-Mihail Calin student No: 2420083 </vt:lpstr>
      <vt:lpstr>Problem Identification (5W2H)</vt:lpstr>
      <vt:lpstr>PowerPoint Presentation</vt:lpstr>
      <vt:lpstr>GREEN HAVEN FLORISTS</vt:lpstr>
      <vt:lpstr>PESTEL</vt:lpstr>
      <vt:lpstr>CAUSE AND EFFECT (FISHBONE) ANAYLSIS</vt:lpstr>
      <vt:lpstr>KEYS FINDINGS</vt:lpstr>
      <vt:lpstr>REFRENCES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180</cp:revision>
  <dcterms:created xsi:type="dcterms:W3CDTF">2025-11-26T08:40:53Z</dcterms:created>
  <dcterms:modified xsi:type="dcterms:W3CDTF">2025-11-26T09:12:39Z</dcterms:modified>
</cp:coreProperties>
</file>