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0"/>
  </p:notesMasterIdLst>
  <p:handoutMasterIdLst>
    <p:handoutMasterId r:id="rId21"/>
  </p:handoutMasterIdLst>
  <p:sldIdLst>
    <p:sldId id="315" r:id="rId2"/>
    <p:sldId id="304" r:id="rId3"/>
    <p:sldId id="269" r:id="rId4"/>
    <p:sldId id="274" r:id="rId5"/>
    <p:sldId id="272" r:id="rId6"/>
    <p:sldId id="275" r:id="rId7"/>
    <p:sldId id="276" r:id="rId8"/>
    <p:sldId id="320" r:id="rId9"/>
    <p:sldId id="281" r:id="rId10"/>
    <p:sldId id="277" r:id="rId11"/>
    <p:sldId id="280" r:id="rId12"/>
    <p:sldId id="282" r:id="rId13"/>
    <p:sldId id="322" r:id="rId14"/>
    <p:sldId id="316" r:id="rId15"/>
    <p:sldId id="317" r:id="rId16"/>
    <p:sldId id="318" r:id="rId17"/>
    <p:sldId id="303" r:id="rId18"/>
    <p:sldId id="324" r:id="rId19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400" autoAdjust="0"/>
  </p:normalViewPr>
  <p:slideViewPr>
    <p:cSldViewPr>
      <p:cViewPr varScale="1">
        <p:scale>
          <a:sx n="68" d="100"/>
          <a:sy n="68" d="100"/>
        </p:scale>
        <p:origin x="1882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254DF9D3-76A3-4784-A32F-A1516F678DA8}" type="datetimeFigureOut">
              <a:rPr lang="en-US" smtClean="0"/>
              <a:pPr/>
              <a:t>2/17/2022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2CCBE8B6-CB6D-45A7-A109-BF9E9382631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013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E95DF9-56D5-4D8E-940C-D5EB398DFE18}" type="datetimeFigureOut">
              <a:rPr lang="en-US" smtClean="0"/>
              <a:pPr/>
              <a:t>2/17/2022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16425"/>
            <a:ext cx="5607050" cy="4183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06848-E713-4259-877D-31A69528E4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86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06848-E713-4259-877D-31A69528E49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532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506848-E713-4259-877D-31A69528E491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729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45CF5D5-0598-425B-B4FC-575950E8D7C9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C11B0C1-9C7C-43F6-B6FB-EC59ABF280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3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D306A96-C818-43C2-A0FE-1F6F06EAAAF1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D941BAB-D8CB-4C99-B443-72B7EE320A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373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9D92976-AAC4-4B5C-AC75-4ADC185FBF31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9A2D03A-26F1-4A87-96A7-D662F70464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1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0EA2FE7-4406-404B-9145-462B70CD2DE4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E987AAE-EA40-44DC-85A3-4B8B6CA8B9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25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8308EE5-5ED0-4D4B-BFE1-1E57049B9AA6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9AFC8C5-79DF-4E89-B0D2-C3E108073F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5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98D4E10-C1E3-4F38-9AF4-14FB2C6469CF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A60E380-AB48-4934-B443-A20AF50DEA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97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B003700-0E1B-4B37-996C-B3692159C03F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24D6057-046B-468C-B9C9-3C01CB92BF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46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26F752F-B32C-4B2A-83CA-9D2FB581CC3C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DF94819-AFAE-4B4D-ABFD-ABDD365A74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19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E0FA63B-3829-4BDD-8B0A-31F1C73F8BBE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80CD317-48B7-4C5C-BCF5-723B6F85E7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40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AABC48E-43F1-4B51-BEA2-81174DF91D1A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489E3EC-7537-48DB-9CFB-B4388AFDBA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75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F5E7A4E-758A-454A-A191-92C2105FC76E}" type="datetimeFigureOut">
              <a:rPr lang="en-GB"/>
              <a:pPr>
                <a:defRPr/>
              </a:pPr>
              <a:t>17/02/2022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58678ED-71DF-46E1-9DF2-D19CB6600A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462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78866CC4-FB71-45A1-934C-39BB1D56D5BE}" type="datetimeFigureOut">
              <a:rPr lang="en-GB"/>
              <a:pPr>
                <a:defRPr/>
              </a:pPr>
              <a:t>17/02/2022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128BB919-E5BE-49AA-A2F5-58EA3C31B1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02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7699" y="1911350"/>
            <a:ext cx="7993063" cy="14700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solidFill>
                  <a:schemeClr val="bg1"/>
                </a:solidFill>
              </a:rPr>
              <a:t>INTRODUCTION TO PHYSIOLOGY</a:t>
            </a:r>
            <a:br>
              <a:rPr lang="en-GB" altLang="en-US" b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</a:rPr>
              <a:t>(BMHP5003)</a:t>
            </a:r>
          </a:p>
        </p:txBody>
      </p:sp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2267744" y="4365104"/>
            <a:ext cx="504031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4400" b="1" dirty="0">
                <a:solidFill>
                  <a:schemeClr val="bg1"/>
                </a:solidFill>
                <a:latin typeface="Myriad Pro"/>
              </a:rPr>
              <a:t>Chemicals of Life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4400" b="1" dirty="0">
                <a:solidFill>
                  <a:schemeClr val="bg1"/>
                </a:solidFill>
                <a:latin typeface="Myriad Pro"/>
              </a:rPr>
              <a:t>Week 2 – S1</a:t>
            </a:r>
          </a:p>
        </p:txBody>
      </p:sp>
    </p:spTree>
    <p:extLst>
      <p:ext uri="{BB962C8B-B14F-4D97-AF65-F5344CB8AC3E}">
        <p14:creationId xmlns:p14="http://schemas.microsoft.com/office/powerpoint/2010/main" val="3659656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Lesson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917032"/>
          </a:xfrm>
        </p:spPr>
        <p:txBody>
          <a:bodyPr/>
          <a:lstStyle/>
          <a:p>
            <a:r>
              <a:rPr lang="en-GB" dirty="0"/>
              <a:t>In order to teach this module we will begin with a basic introduction of human biology and then look at:</a:t>
            </a:r>
          </a:p>
          <a:p>
            <a:r>
              <a:rPr lang="en-GB" dirty="0"/>
              <a:t>Basic Atomic structure</a:t>
            </a:r>
          </a:p>
          <a:p>
            <a:r>
              <a:rPr lang="en-GB" dirty="0"/>
              <a:t>Bonding and electrolytes </a:t>
            </a:r>
          </a:p>
          <a:p>
            <a:r>
              <a:rPr lang="en-GB" dirty="0"/>
              <a:t>Outline the structure of organic macromolecules of life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2000" b="1" dirty="0"/>
              <a:t>Fundamental Human Anatomy</a:t>
            </a:r>
          </a:p>
        </p:txBody>
      </p:sp>
      <p:pic>
        <p:nvPicPr>
          <p:cNvPr id="102401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899592" y="548680"/>
            <a:ext cx="756084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939336" cy="3917032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Living tissues are composed of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chemical building blocks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the study of anatomy and physiology depends upon some understanding of biochemistry – the chemistry of life.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Atoms, molecules and compounds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470484"/>
            <a:ext cx="8291264" cy="3917032"/>
          </a:xfrm>
        </p:spPr>
        <p:txBody>
          <a:bodyPr>
            <a:normAutofit fontScale="92500"/>
          </a:bodyPr>
          <a:lstStyle/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Within the body are different levels of structural organisation and complexity. </a:t>
            </a:r>
          </a:p>
          <a:p>
            <a:pPr indent="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The most fundamental of these is chemical. </a:t>
            </a:r>
          </a:p>
          <a:p>
            <a:pPr indent="0">
              <a:buClr>
                <a:schemeClr val="tx1"/>
              </a:buClr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 </a:t>
            </a:r>
          </a:p>
          <a:p>
            <a:pPr indent="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Atoms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combine to form </a:t>
            </a: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molecules/compounds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of which there is a vast range in the body.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Atoms, molecules and compounds</a:t>
            </a:r>
            <a:endParaRPr lang="en-GB" sz="4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All matter in our universe is built of particles called atoms</a:t>
            </a:r>
          </a:p>
          <a:p>
            <a:endParaRPr lang="en-GB" dirty="0"/>
          </a:p>
          <a:p>
            <a:r>
              <a:rPr lang="en-GB" dirty="0"/>
              <a:t>Substances containing two or more types of atom combined are called </a:t>
            </a:r>
            <a:r>
              <a:rPr lang="en-GB" b="1" u="sng" dirty="0"/>
              <a:t>compounds/</a:t>
            </a:r>
            <a:r>
              <a:rPr lang="en-GB" b="1" u="sng" dirty="0" err="1"/>
              <a:t>molucules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For instance, water is a compound containing both </a:t>
            </a:r>
            <a:r>
              <a:rPr lang="en-GB" b="1" u="sng" dirty="0"/>
              <a:t>hydrogen</a:t>
            </a:r>
            <a:r>
              <a:rPr lang="en-GB" b="1" dirty="0"/>
              <a:t> and </a:t>
            </a:r>
            <a:r>
              <a:rPr lang="en-GB" b="1" u="sng" dirty="0"/>
              <a:t>oxygen</a:t>
            </a:r>
            <a:r>
              <a:rPr lang="en-GB" b="1" dirty="0"/>
              <a:t> atoms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3917032"/>
          </a:xfrm>
        </p:spPr>
        <p:txBody>
          <a:bodyPr/>
          <a:lstStyle/>
          <a:p>
            <a:r>
              <a:rPr lang="en-GB" sz="2800" dirty="0"/>
              <a:t>The wide variety of compounds making up living tissues are composed almost entirely of only four: 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carbon, hydrogen, oxygen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nitrogen.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chemeClr val="accent6">
                  <a:lumMod val="75000"/>
                </a:schemeClr>
              </a:solidFill>
            </a:endParaRP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Small amounts (about 4% of body weight) of others are present, including sodium, potassium, calcium and phosphorus.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Atomic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400"/>
              <a:t>	1. An atom consists of a nucleus containing protons and neutrons, with electrons in orbit around the nucleus in shells.</a:t>
            </a:r>
          </a:p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endParaRPr lang="en-US" sz="2400"/>
          </a:p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400"/>
              <a:t>	2. Protons, with a positive charge, are about equal in size to neutrons, which have no charge. 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D028C3-B61A-4933-AB65-EEBA26CE58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980" y="1600201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84850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8C9717-21ED-4B2E-BC7C-CC43E5825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86482"/>
            <a:ext cx="4038600" cy="3816478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4680521"/>
          </a:xfrm>
        </p:spPr>
        <p:txBody>
          <a:bodyPr wrap="square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The electrons are shown in Figure 2.1 above as though they orbit in concentric rings round the nucleus.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These shells represent the different energy levels of the atom’s electrons, not their physical positions.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The first energy level can hold only two electrons and is filled first.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The second energy level can hold only eight electrons and is filled next.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The third and subsequent energy levels hold increasing numbers of electrons, each containing more than the preceding level.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061047"/>
          </a:xfrm>
        </p:spPr>
        <p:txBody>
          <a:bodyPr>
            <a:normAutofit fontScale="85000" lnSpcReduction="20000"/>
          </a:bodyPr>
          <a:lstStyle/>
          <a:p>
            <a:r>
              <a:rPr lang="en-GB" u="sng" dirty="0"/>
              <a:t>Atoms are mainly empty space</a:t>
            </a:r>
            <a:r>
              <a:rPr lang="en-GB" dirty="0"/>
              <a:t>, with a tiny central nucleus containing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protons </a:t>
            </a:r>
            <a:r>
              <a:rPr lang="en-GB" dirty="0"/>
              <a:t>and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neutrons </a:t>
            </a:r>
            <a:r>
              <a:rPr lang="en-GB" dirty="0"/>
              <a:t>surrounded by clouds of tiny orbiting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electrons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. </a:t>
            </a:r>
          </a:p>
          <a:p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/>
              <a:t>Neutrons carry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no electrical charge</a:t>
            </a:r>
            <a:r>
              <a:rPr lang="en-GB" dirty="0"/>
              <a:t>, but protons are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positively charged</a:t>
            </a:r>
            <a:r>
              <a:rPr lang="en-GB" dirty="0"/>
              <a:t>, and electrons are negatively charged. </a:t>
            </a:r>
          </a:p>
          <a:p>
            <a:endParaRPr lang="en-GB" dirty="0"/>
          </a:p>
          <a:p>
            <a:r>
              <a:rPr lang="en-GB" dirty="0"/>
              <a:t>Because atoms contain equal numbers of protons and electrons, they carry no net charge.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pic>
        <p:nvPicPr>
          <p:cNvPr id="11366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/>
          <a:srcRect t="13333"/>
          <a:stretch/>
        </p:blipFill>
        <p:spPr bwMode="auto">
          <a:xfrm>
            <a:off x="1187624" y="1340768"/>
            <a:ext cx="6840760" cy="417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When the atom’s outer electron shell does not contain a stable number of electrons, the atom is reactive and can donate, receive or share electrons with one or more other atoms to achieve stability. </a:t>
            </a:r>
          </a:p>
          <a:p>
            <a:r>
              <a:rPr lang="en-GB" dirty="0"/>
              <a:t>The great number of possible combinations of different types of atom yields the wide range of substances of which the world is built and on which biology is based. </a:t>
            </a:r>
          </a:p>
          <a:p>
            <a:r>
              <a:rPr lang="en-GB" dirty="0"/>
              <a:t>This is described more fully when discussing molecules and compounds.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808"/>
            <a:ext cx="8229600" cy="1143000"/>
          </a:xfrm>
        </p:spPr>
        <p:txBody>
          <a:bodyPr/>
          <a:lstStyle/>
          <a:p>
            <a:r>
              <a:rPr lang="en-GB" b="1" dirty="0"/>
              <a:t>	Chemical Bonding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7" y="1429725"/>
            <a:ext cx="3816425" cy="3917032"/>
          </a:xfrm>
        </p:spPr>
        <p:txBody>
          <a:bodyPr/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Gill Sans MT" pitchFamily="34" charset="0"/>
              </a:rPr>
              <a:t>Atoms form bonds by gaining, losing, or sharing electrons.</a:t>
            </a:r>
            <a:endParaRPr lang="en-US" sz="2400" dirty="0">
              <a:solidFill>
                <a:prstClr val="black"/>
              </a:solidFill>
              <a:latin typeface="Courier New" pitchFamily="49" charset="0"/>
              <a:cs typeface="Courier New" pitchFamily="49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Gill Sans MT" pitchFamily="34" charset="0"/>
              </a:rPr>
              <a:t>Electrons are found in shells around the nucleus.</a:t>
            </a:r>
            <a:endParaRPr lang="en-US" sz="2400" dirty="0">
              <a:solidFill>
                <a:prstClr val="black"/>
              </a:solidFill>
              <a:latin typeface="Courier New" pitchFamily="49" charset="0"/>
              <a:cs typeface="Courier New" pitchFamily="49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prstClr val="black"/>
                </a:solidFill>
                <a:latin typeface="Gill Sans MT" pitchFamily="34" charset="0"/>
              </a:rPr>
              <a:t>The first energy shell holds two electrons; the other energy shells each hold eight electrons when on the outside.</a:t>
            </a:r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7978" y="1052736"/>
            <a:ext cx="5184575" cy="44998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36847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720" y="1500174"/>
            <a:ext cx="8553480" cy="4357718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>
                <a:cs typeface="Times New Roman" pitchFamily="18" charset="0"/>
              </a:rPr>
              <a:t>		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dirty="0"/>
              <a:t>Carbohydrates provide energy for cellular activities and are composed of  carbon, hydrogen, and oxygen.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endParaRPr lang="en-US" sz="2400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dirty="0"/>
              <a:t>Carbohydrates are made from </a:t>
            </a:r>
            <a:r>
              <a:rPr lang="en-US" sz="2400" u="sng" dirty="0"/>
              <a:t>monosaccharides </a:t>
            </a:r>
            <a:r>
              <a:rPr lang="en-US" sz="2400" dirty="0"/>
              <a:t>(simple sugars). 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endParaRPr lang="en-US" sz="2400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u="sng" dirty="0"/>
              <a:t>Disaccharides</a:t>
            </a:r>
            <a:r>
              <a:rPr lang="en-US" sz="2400" dirty="0"/>
              <a:t> are two monosaccharides joined together.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endParaRPr lang="en-US" sz="2400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2400" dirty="0"/>
              <a:t>Complex carbohydrates </a:t>
            </a:r>
            <a:r>
              <a:rPr lang="en-US" sz="2400" u="sng" dirty="0"/>
              <a:t>(polysaccharides</a:t>
            </a:r>
            <a:r>
              <a:rPr lang="en-US" sz="2400" dirty="0"/>
              <a:t>), such as starch, are built of many sugars.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/>
              <a:t>			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>
                <a:cs typeface="Times New Roman" pitchFamily="18" charset="0"/>
              </a:rPr>
              <a:t>	</a:t>
            </a:r>
            <a:endParaRPr lang="en-US" sz="24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/>
              <a:t>			</a:t>
            </a:r>
            <a:endParaRPr lang="en-US" sz="24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>
                <a:cs typeface="Times New Roman" pitchFamily="18" charset="0"/>
              </a:rPr>
              <a:t>			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660" y="620688"/>
            <a:ext cx="8229600" cy="1143000"/>
          </a:xfrm>
        </p:spPr>
        <p:txBody>
          <a:bodyPr/>
          <a:lstStyle/>
          <a:p>
            <a:r>
              <a:rPr lang="en-GB" b="1" dirty="0"/>
              <a:t>ORGANIC SUBSTANCES</a:t>
            </a:r>
            <a:br>
              <a:rPr lang="en-GB" b="1" dirty="0"/>
            </a:br>
            <a:r>
              <a:rPr lang="en-US" sz="4400" b="1" dirty="0">
                <a:cs typeface="Times New Roman" pitchFamily="18" charset="0"/>
              </a:rPr>
              <a:t>1. CARBOHYDRATES</a:t>
            </a:r>
            <a:br>
              <a:rPr lang="en-US" sz="4400" b="1" dirty="0">
                <a:cs typeface="Times New Roman" pitchFamily="18" charset="0"/>
              </a:rPr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09719325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475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475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08434" y="980728"/>
            <a:ext cx="3167422" cy="4176464"/>
          </a:xfrm>
        </p:spPr>
        <p:txBody>
          <a:bodyPr>
            <a:normAutofit fontScale="77500" lnSpcReduction="20000"/>
          </a:bodyPr>
          <a:lstStyle/>
          <a:p>
            <a:pPr algn="just">
              <a:buClr>
                <a:srgbClr val="FF9933"/>
              </a:buClr>
            </a:pPr>
            <a:r>
              <a:rPr lang="en-US" sz="2800" u="sng" dirty="0"/>
              <a:t>Phospholipids</a:t>
            </a:r>
            <a:r>
              <a:rPr lang="en-US" sz="2800" dirty="0"/>
              <a:t> contain glycerol, two fatty acids, and a phosphate group, and are important in cell structures.</a:t>
            </a:r>
          </a:p>
          <a:p>
            <a:pPr algn="just">
              <a:buClr>
                <a:srgbClr val="FF9933"/>
              </a:buClr>
            </a:pPr>
            <a:endParaRPr lang="en-US" sz="2800" dirty="0">
              <a:latin typeface="Courier New" pitchFamily="49" charset="0"/>
              <a:cs typeface="Courier New" pitchFamily="49" charset="0"/>
            </a:endParaRPr>
          </a:p>
          <a:p>
            <a:pPr algn="just">
              <a:buClr>
                <a:srgbClr val="FF9933"/>
              </a:buClr>
            </a:pPr>
            <a:r>
              <a:rPr lang="en-US" sz="2800" u="sng" dirty="0">
                <a:cs typeface="Times New Roman" pitchFamily="18" charset="0"/>
              </a:rPr>
              <a:t>Steroids</a:t>
            </a:r>
            <a:r>
              <a:rPr lang="en-US" sz="2800" dirty="0">
                <a:cs typeface="Times New Roman" pitchFamily="18" charset="0"/>
              </a:rPr>
              <a:t> are complex ring structures, and include cholesterol, which is used to synthesize the sex hormones.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56" y="116632"/>
            <a:ext cx="8229600" cy="692020"/>
          </a:xfrm>
        </p:spPr>
        <p:txBody>
          <a:bodyPr/>
          <a:lstStyle/>
          <a:p>
            <a:r>
              <a:rPr lang="en-GB" b="1" dirty="0"/>
              <a:t>2. LIPIDS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3B5D73-B2BE-4E9C-8414-F60B1E17A9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222"/>
          <a:stretch/>
        </p:blipFill>
        <p:spPr>
          <a:xfrm>
            <a:off x="3664945" y="2852936"/>
            <a:ext cx="5306320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859997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98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4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07504" y="1124744"/>
            <a:ext cx="8928992" cy="4284476"/>
          </a:xfrm>
        </p:spPr>
        <p:txBody>
          <a:bodyPr/>
          <a:lstStyle/>
          <a:p>
            <a:pPr marL="609600" indent="-609600" algn="just">
              <a:buClr>
                <a:srgbClr val="FF9933"/>
              </a:buClr>
              <a:buFont typeface="ZapfDingbats BT" pitchFamily="18" charset="2"/>
              <a:buNone/>
            </a:pPr>
            <a:r>
              <a:rPr lang="en-US" sz="2400" b="1" dirty="0"/>
              <a:t>	</a:t>
            </a:r>
            <a:r>
              <a:rPr lang="en-US" sz="2400" dirty="0"/>
              <a:t>Proteins contain C, O, H, and nitrogen atoms; some also contain sulfur.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400" dirty="0"/>
              <a:t>Building blocks of proteins are the </a:t>
            </a:r>
            <a:r>
              <a:rPr lang="en-US" sz="2400" u="sng" dirty="0"/>
              <a:t>amino acids</a:t>
            </a:r>
            <a:r>
              <a:rPr lang="en-US" sz="2400" dirty="0"/>
              <a:t>, </a:t>
            </a:r>
          </a:p>
          <a:p>
            <a:pPr marL="0" indent="0">
              <a:buNone/>
            </a:pPr>
            <a:r>
              <a:rPr lang="en-GB" sz="2800" b="1" dirty="0"/>
              <a:t>The human body uses amino acids to make proteins to help the body:</a:t>
            </a:r>
            <a:endParaRPr lang="en-GB" sz="2800" dirty="0"/>
          </a:p>
          <a:p>
            <a:r>
              <a:rPr lang="en-GB" sz="2800" dirty="0"/>
              <a:t>Break down food.</a:t>
            </a:r>
          </a:p>
          <a:p>
            <a:r>
              <a:rPr lang="en-GB" sz="2800" dirty="0"/>
              <a:t>Grow.</a:t>
            </a:r>
          </a:p>
          <a:p>
            <a:r>
              <a:rPr lang="en-GB" sz="2800" dirty="0"/>
              <a:t>Repair body tissue.</a:t>
            </a:r>
          </a:p>
          <a:p>
            <a:r>
              <a:rPr lang="en-GB" sz="2800" dirty="0"/>
              <a:t>Perform many other body functions.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endParaRPr lang="en-US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158"/>
            <a:ext cx="8229600" cy="1143000"/>
          </a:xfrm>
        </p:spPr>
        <p:txBody>
          <a:bodyPr/>
          <a:lstStyle/>
          <a:p>
            <a:r>
              <a:rPr lang="en-GB" b="1" dirty="0"/>
              <a:t>3. PROTEINS</a:t>
            </a:r>
          </a:p>
        </p:txBody>
      </p:sp>
    </p:spTree>
    <p:extLst>
      <p:ext uri="{BB962C8B-B14F-4D97-AF65-F5344CB8AC3E}">
        <p14:creationId xmlns:p14="http://schemas.microsoft.com/office/powerpoint/2010/main" val="116867526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829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829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829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829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Waugh, A. and Grant, A., 2014. Ross &amp; Wilson Anatomy and physiology in health and illness E-book. Elsevier Health Sciences, 12</a:t>
            </a:r>
            <a:r>
              <a:rPr lang="en-US" sz="2400" baseline="30000" dirty="0"/>
              <a:t>th</a:t>
            </a:r>
            <a:r>
              <a:rPr lang="en-US" sz="2400" dirty="0"/>
              <a:t> edition.</a:t>
            </a:r>
            <a:endParaRPr lang="en-GB" sz="2400" dirty="0"/>
          </a:p>
          <a:p>
            <a:r>
              <a:rPr lang="en-US" sz="2400" dirty="0" err="1"/>
              <a:t>Peate</a:t>
            </a:r>
            <a:r>
              <a:rPr lang="en-US" sz="2400" dirty="0"/>
              <a:t>, I. and Nair, M., 2015. Anatomy and Physiology for Nurses at a Glance. Chichester: John Wiley &amp; Sons.</a:t>
            </a:r>
            <a:endParaRPr lang="en-GB" sz="2400" dirty="0"/>
          </a:p>
          <a:p>
            <a:r>
              <a:rPr lang="en-US" sz="2400" dirty="0"/>
              <a:t>James, J., Baker, C. and Swain, H.L., 2002. Principles of science for nurses. Oxford: Blackwell Science.</a:t>
            </a:r>
          </a:p>
          <a:p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DE582-440D-41C7-9541-D8204DCB74FB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6A011-7271-4CA5-BA6C-84C934A0D9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5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100732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1724</TotalTime>
  <Words>815</Words>
  <Application>Microsoft Office PowerPoint</Application>
  <PresentationFormat>On-screen Show (4:3)</PresentationFormat>
  <Paragraphs>87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Courier New</vt:lpstr>
      <vt:lpstr>Gill Sans MT</vt:lpstr>
      <vt:lpstr>Myriad Pro</vt:lpstr>
      <vt:lpstr>Wingdings</vt:lpstr>
      <vt:lpstr>ZapfDingbats BT</vt:lpstr>
      <vt:lpstr>20140311PresentationUWTSDTemplate</vt:lpstr>
      <vt:lpstr>INTRODUCTION TO PHYSIOLOGY (BMHP5003)</vt:lpstr>
      <vt:lpstr>Lesson Objectives </vt:lpstr>
      <vt:lpstr>Fundamental Human Anatomy</vt:lpstr>
      <vt:lpstr>Atoms, molecules and compounds</vt:lpstr>
      <vt:lpstr>Atoms, molecules and compounds</vt:lpstr>
      <vt:lpstr>Atoms, molecules and compounds</vt:lpstr>
      <vt:lpstr>Atoms, molecules and compounds</vt:lpstr>
      <vt:lpstr>Atomic Structure</vt:lpstr>
      <vt:lpstr>Atomic Structure</vt:lpstr>
      <vt:lpstr>Atomic Structure</vt:lpstr>
      <vt:lpstr>Atomic Structure</vt:lpstr>
      <vt:lpstr>Atomic Structure</vt:lpstr>
      <vt:lpstr> Chemical Bonding</vt:lpstr>
      <vt:lpstr>ORGANIC SUBSTANCES 1. CARBOHYDRATES </vt:lpstr>
      <vt:lpstr>2. LIPIDS</vt:lpstr>
      <vt:lpstr>3. PROTEINS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Strategy  Week 7</dc:title>
  <dc:creator>Pamela</dc:creator>
  <cp:lastModifiedBy>laila khalfan</cp:lastModifiedBy>
  <cp:revision>180</cp:revision>
  <dcterms:created xsi:type="dcterms:W3CDTF">2012-03-14T14:40:52Z</dcterms:created>
  <dcterms:modified xsi:type="dcterms:W3CDTF">2022-02-17T19:04:03Z</dcterms:modified>
</cp:coreProperties>
</file>