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7" r:id="rId2"/>
    <p:sldId id="260" r:id="rId3"/>
    <p:sldId id="261" r:id="rId4"/>
    <p:sldId id="263" r:id="rId5"/>
    <p:sldId id="264" r:id="rId6"/>
    <p:sldId id="265" r:id="rId7"/>
    <p:sldId id="266" r:id="rId8"/>
    <p:sldId id="285" r:id="rId9"/>
    <p:sldId id="267" r:id="rId10"/>
    <p:sldId id="262" r:id="rId11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5A7AAD-F755-49ED-A64A-C5F7CE9C32F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A4D91-E43E-4573-8DDF-B2DDD1708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8584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alexanderstreet.com/products/mediaplus" TargetMode="External"/><Relationship Id="rId3" Type="http://schemas.openxmlformats.org/officeDocument/2006/relationships/hyperlink" Target="http://search.creativecommons.org/" TargetMode="External"/><Relationship Id="rId7" Type="http://schemas.openxmlformats.org/officeDocument/2006/relationships/hyperlink" Target="http://www.morguefile.com/" TargetMode="External"/><Relationship Id="rId2" Type="http://schemas.openxmlformats.org/officeDocument/2006/relationships/hyperlink" Target="http://images.google.com/advanced_image_searc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Main_Page" TargetMode="External"/><Relationship Id="rId5" Type="http://schemas.openxmlformats.org/officeDocument/2006/relationships/hyperlink" Target="http://www.flickr.com/creativecommons/" TargetMode="External"/><Relationship Id="rId10" Type="http://schemas.openxmlformats.org/officeDocument/2006/relationships/hyperlink" Target="http://www.imageafter.com/" TargetMode="External"/><Relationship Id="rId4" Type="http://schemas.openxmlformats.org/officeDocument/2006/relationships/hyperlink" Target="https://creativecommons.org/licenses/" TargetMode="External"/><Relationship Id="rId9" Type="http://schemas.openxmlformats.org/officeDocument/2006/relationships/hyperlink" Target="http://www.freefoto.com/index.jsp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hyperlink" Target="Study%20Skills%20-%20Presentations%20and%20posters/This%20is%20a%20record%20of%20our%20discussion%20of%20the%20more%20and%20less%20effective%20features%20of%20exemplar%20posters.docx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lti.lse.ac.uk/poster-design-tips/#design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555776" y="558924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Dicks </a:t>
            </a:r>
            <a:r>
              <a:rPr lang="en-GB" sz="2800" b="1" dirty="0" smtClean="0">
                <a:hlinkClick r:id="rId3"/>
              </a:rPr>
              <a:t>ken.dicks@uwtsd.ac.uk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845" y="53652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48679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8213" y="548679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37170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2255" y="2484715"/>
            <a:ext cx="1412776" cy="141277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67744" y="4941168"/>
            <a:ext cx="6271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Poster Presentations: A Workshop</a:t>
            </a:r>
            <a:endParaRPr lang="en-GB" sz="32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Poster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Key Points to remember: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2060848"/>
            <a:ext cx="87849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 assignment is asking you to give a </a:t>
            </a:r>
            <a:r>
              <a:rPr lang="en-GB" sz="2800" u="sng" dirty="0" smtClean="0"/>
              <a:t>presentation</a:t>
            </a:r>
            <a:r>
              <a:rPr lang="en-GB" sz="2800" dirty="0" smtClean="0"/>
              <a:t> based on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This means that you should focus on the presentation as much, if not more, than the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It is an academic assignment not an art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Therefore the content of the poster and your presentation are more important that how it looks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4348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Poster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10558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However…..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844824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You can still make your poster look attractive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There are general guidelines to take into account when creating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These can be different from the guidelines you may have been given in the past for creating wall displays or classroom posters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Academic posters are designed to be used in conferences or seminars in order to get across key points about your research or theories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1839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Things to remember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844824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Use the space effectively; too much content on a poster makes it confusing to read and too little information means that it is not fit for purpose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Leaving spaces on a poster can help to make the information stand out more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Posters should be bright and informative but easy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Use a lighter colour for the background (or leave it white)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8448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Things to remember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916832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Be careful how you use colour; too many colours can make it difficult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</a:t>
            </a:r>
            <a:r>
              <a:rPr lang="en-GB" sz="2800" dirty="0" smtClean="0"/>
              <a:t>ome colours such as blue and red will clash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Red and green together can make the poster difficult to read for people with colour  blindness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 poster should have a clear and logical layout which makes if clear which order it should be read 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This can be achieved by the way you layout the poster, by the use of arrows or by numbering your headings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92074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Things to remember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916832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Graphs, drawings or pictures should be clearly labelled and cited where appropriate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If you are creating your poster in A4 format remember that the font will look larger if it is printed in a larger format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Arial, Verdana, Georgia or </a:t>
            </a:r>
            <a:r>
              <a:rPr lang="en-GB" sz="2800" dirty="0" smtClean="0"/>
              <a:t>Helvetica are good examples of a font to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Keep the word count down; it is often recommended that you should have between 300 and 500 words</a:t>
            </a:r>
            <a:endParaRPr lang="en-GB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3419872" y="609329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Planning your Poster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334" y="6012003"/>
            <a:ext cx="531920" cy="531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8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663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817548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Using Images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340768"/>
            <a:ext cx="87849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i="1" dirty="0"/>
              <a:t>These sites are full of  copyright-free images to use in your posters:</a:t>
            </a:r>
            <a:endParaRPr lang="en-GB" dirty="0"/>
          </a:p>
          <a:p>
            <a:pPr fontAlgn="base"/>
            <a:r>
              <a:rPr lang="en-GB" dirty="0">
                <a:hlinkClick r:id="rId2" tooltip="Google Images"/>
              </a:rPr>
              <a:t>The </a:t>
            </a:r>
            <a:r>
              <a:rPr lang="en-GB" dirty="0">
                <a:hlinkClick r:id="rId3" tooltip="Creative Commons search"/>
              </a:rPr>
              <a:t>Creative Commons search</a:t>
            </a:r>
            <a:r>
              <a:rPr lang="en-GB" dirty="0"/>
              <a:t> allows you to search Google, Yahoo, Flickr and other sites for material that is licensed under the Creative Commons. Many of these allow you to use them without charge in a non-commercial context. Find out </a:t>
            </a:r>
            <a:r>
              <a:rPr lang="en-GB" dirty="0">
                <a:hlinkClick r:id="rId4"/>
              </a:rPr>
              <a:t>about creative commons licenses</a:t>
            </a:r>
            <a:r>
              <a:rPr lang="en-GB" dirty="0"/>
              <a:t>.</a:t>
            </a:r>
          </a:p>
          <a:p>
            <a:pPr fontAlgn="base"/>
            <a:r>
              <a:rPr lang="en-GB" dirty="0">
                <a:hlinkClick r:id="rId2" tooltip="Google Images"/>
              </a:rPr>
              <a:t>Google Creative Commons Images</a:t>
            </a:r>
            <a:r>
              <a:rPr lang="en-GB" dirty="0"/>
              <a:t>. The advanced google search using the ‘usage rights’ filter at the bottom yields usable images as per creative commons licenses.</a:t>
            </a:r>
          </a:p>
          <a:p>
            <a:pPr fontAlgn="base"/>
            <a:r>
              <a:rPr lang="en-GB" dirty="0">
                <a:hlinkClick r:id="rId5" tooltip="Flickr Creative Commons"/>
              </a:rPr>
              <a:t>Flickr Creative Commons</a:t>
            </a:r>
            <a:r>
              <a:rPr lang="en-GB" dirty="0"/>
              <a:t> – images for which the owner has specified a Creative Commons licence</a:t>
            </a:r>
          </a:p>
          <a:p>
            <a:pPr fontAlgn="base"/>
            <a:r>
              <a:rPr lang="en-GB" dirty="0">
                <a:hlinkClick r:id="rId6" tooltip="Wikimedia Commons"/>
              </a:rPr>
              <a:t>Wikimedia Commons</a:t>
            </a:r>
            <a:r>
              <a:rPr lang="en-GB" dirty="0"/>
              <a:t> – archive of free multimedia content submitted by Wikipedia users.</a:t>
            </a:r>
          </a:p>
          <a:p>
            <a:pPr fontAlgn="base"/>
            <a:r>
              <a:rPr lang="en-GB" dirty="0" err="1">
                <a:hlinkClick r:id="rId7" tooltip="MorgueFile"/>
              </a:rPr>
              <a:t>MorgueFile</a:t>
            </a:r>
            <a:r>
              <a:rPr lang="en-GB" dirty="0"/>
              <a:t> – probably the best single source of free high resolution digital stock photographs.</a:t>
            </a:r>
          </a:p>
          <a:p>
            <a:pPr fontAlgn="base"/>
            <a:r>
              <a:rPr lang="en-GB" dirty="0" err="1">
                <a:hlinkClick r:id="rId8"/>
              </a:rPr>
              <a:t>MediaPlus</a:t>
            </a:r>
            <a:r>
              <a:rPr lang="en-GB" dirty="0"/>
              <a:t> – A service delivered to the UK higher and further education community in association with </a:t>
            </a:r>
            <a:r>
              <a:rPr lang="en-GB" dirty="0" err="1"/>
              <a:t>Jisc</a:t>
            </a:r>
            <a:r>
              <a:rPr lang="en-GB" dirty="0"/>
              <a:t>, bringing more than 100,000 videos, images, and sound recordings to your screen</a:t>
            </a:r>
          </a:p>
          <a:p>
            <a:pPr fontAlgn="base"/>
            <a:r>
              <a:rPr lang="en-GB" dirty="0">
                <a:hlinkClick r:id="rId9" tooltip="FreeFoto.com"/>
              </a:rPr>
              <a:t>FreeFoto.com</a:t>
            </a:r>
            <a:r>
              <a:rPr lang="en-GB" dirty="0"/>
              <a:t>. A collection of free photographs for private non-commercial use.</a:t>
            </a:r>
          </a:p>
          <a:p>
            <a:pPr fontAlgn="base"/>
            <a:r>
              <a:rPr lang="en-GB" dirty="0">
                <a:hlinkClick r:id="rId10" tooltip="Image*After"/>
              </a:rPr>
              <a:t>Image*After</a:t>
            </a:r>
            <a:r>
              <a:rPr lang="en-GB" dirty="0"/>
              <a:t> – large, free photo collection, with images free for any use.</a:t>
            </a:r>
          </a:p>
        </p:txBody>
      </p:sp>
    </p:spTree>
    <p:extLst>
      <p:ext uri="{BB962C8B-B14F-4D97-AF65-F5344CB8AC3E}">
        <p14:creationId xmlns:p14="http://schemas.microsoft.com/office/powerpoint/2010/main" val="328295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Evaluating Academic Posters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426684"/>
            <a:ext cx="77768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800" i="1" dirty="0"/>
              <a:t>Look at each of the examples of an academic poster in </a:t>
            </a:r>
            <a:r>
              <a:rPr lang="en-GB" sz="2800" i="1" dirty="0" smtClean="0"/>
              <a:t>turn.</a:t>
            </a:r>
            <a:endParaRPr lang="en-GB" sz="2800" dirty="0"/>
          </a:p>
          <a:p>
            <a:pPr lvl="0" algn="ctr"/>
            <a:r>
              <a:rPr lang="en-GB" sz="2800" i="1" dirty="0"/>
              <a:t>Bearing in mind the guidelines make an evaluation of each poster and identify what features you consider to be more or less </a:t>
            </a:r>
            <a:r>
              <a:rPr lang="en-GB" sz="2800" i="1" dirty="0" smtClean="0"/>
              <a:t>effective.</a:t>
            </a:r>
          </a:p>
          <a:p>
            <a:pPr lvl="0" algn="ctr"/>
            <a:r>
              <a:rPr lang="en-GB" sz="2800" i="1" dirty="0" smtClean="0"/>
              <a:t>Share your thoughts with the group.</a:t>
            </a:r>
            <a:endParaRPr lang="en-GB" sz="2800" dirty="0"/>
          </a:p>
          <a:p>
            <a:pPr algn="ctr"/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4446383"/>
            <a:ext cx="1142857" cy="11428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3199" y="4422688"/>
            <a:ext cx="1142857" cy="1142857"/>
          </a:xfrm>
          <a:prstGeom prst="rect">
            <a:avLst/>
          </a:prstGeom>
        </p:spPr>
      </p:pic>
      <p:pic>
        <p:nvPicPr>
          <p:cNvPr id="6" name="Picture 5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597" y="4391950"/>
            <a:ext cx="1173595" cy="1173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90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9301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When making a presentation, here are a few things you need to think about:</a:t>
            </a:r>
          </a:p>
          <a:p>
            <a:r>
              <a:rPr lang="en-GB" sz="2800" dirty="0" smtClean="0"/>
              <a:t>Your </a:t>
            </a:r>
            <a:r>
              <a:rPr lang="en-GB" sz="2800" b="1" u="sng" dirty="0" smtClean="0"/>
              <a:t>subject </a:t>
            </a:r>
            <a:r>
              <a:rPr lang="en-GB" sz="2800" dirty="0" smtClean="0"/>
              <a:t>e.g. What have you been asked or chosen to talk about</a:t>
            </a:r>
          </a:p>
          <a:p>
            <a:r>
              <a:rPr lang="en-GB" sz="2800" dirty="0" smtClean="0"/>
              <a:t>The </a:t>
            </a:r>
            <a:r>
              <a:rPr lang="en-GB" sz="2800" b="1" u="sng" dirty="0" smtClean="0"/>
              <a:t>length</a:t>
            </a:r>
            <a:r>
              <a:rPr lang="en-GB" sz="2800" dirty="0" smtClean="0"/>
              <a:t> of the presentation e.g. Is it going to be a 10 minute speech, or an hour long seminar?</a:t>
            </a:r>
          </a:p>
          <a:p>
            <a:r>
              <a:rPr lang="en-GB" sz="2800" dirty="0" smtClean="0"/>
              <a:t>Your </a:t>
            </a:r>
            <a:r>
              <a:rPr lang="en-GB" sz="2800" b="1" u="sng" dirty="0" smtClean="0"/>
              <a:t>audience</a:t>
            </a:r>
            <a:r>
              <a:rPr lang="en-GB" sz="2800" dirty="0" smtClean="0"/>
              <a:t>. Who is listening to your presentation? A few co-workers, your boss? Or if it’s in university, perhaps your friends and your lecturer</a:t>
            </a:r>
            <a:r>
              <a:rPr lang="en-GB" sz="2800" dirty="0"/>
              <a:t>?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b="1" u="sng" dirty="0" smtClean="0"/>
              <a:t>purpose</a:t>
            </a:r>
            <a:r>
              <a:rPr lang="en-GB" sz="2800" dirty="0" smtClean="0"/>
              <a:t>. Are you giving information, trying to entertain or try to persuade people of your argument?</a:t>
            </a:r>
          </a:p>
        </p:txBody>
      </p:sp>
    </p:spTree>
    <p:extLst>
      <p:ext uri="{BB962C8B-B14F-4D97-AF65-F5344CB8AC3E}">
        <p14:creationId xmlns:p14="http://schemas.microsoft.com/office/powerpoint/2010/main" val="257216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Bibliography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412776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0000" indent="-457200"/>
            <a:r>
              <a:rPr lang="en-GB" sz="2400" dirty="0" smtClean="0"/>
              <a:t>Cottrell, S (2013) </a:t>
            </a:r>
            <a:r>
              <a:rPr lang="en-GB" sz="2400" i="1" dirty="0" smtClean="0"/>
              <a:t>The Study Skills Handbook 4</a:t>
            </a:r>
            <a:r>
              <a:rPr lang="en-GB" sz="2400" i="1" baseline="30000" dirty="0" smtClean="0"/>
              <a:t>th</a:t>
            </a:r>
            <a:r>
              <a:rPr lang="en-GB" sz="2400" i="1" dirty="0" smtClean="0"/>
              <a:t> Edition </a:t>
            </a:r>
            <a:r>
              <a:rPr lang="en-GB" sz="2400" dirty="0" smtClean="0"/>
              <a:t>Basingstoke: Palgrave</a:t>
            </a:r>
          </a:p>
          <a:p>
            <a:pPr marL="540000" indent="-457200"/>
            <a:endParaRPr lang="en-GB" sz="2400" dirty="0" smtClean="0"/>
          </a:p>
          <a:p>
            <a:pPr marL="540000" indent="-457200"/>
            <a:r>
              <a:rPr lang="en-GB" sz="2400" dirty="0" smtClean="0"/>
              <a:t>London School of Economics (2016) </a:t>
            </a:r>
            <a:r>
              <a:rPr lang="en-GB" sz="2400" i="1" dirty="0" smtClean="0"/>
              <a:t>Poster Design Tips </a:t>
            </a:r>
            <a:r>
              <a:rPr lang="en-GB" sz="2400" dirty="0"/>
              <a:t>Available at </a:t>
            </a:r>
            <a:r>
              <a:rPr lang="en-GB" sz="2400" dirty="0">
                <a:hlinkClick r:id="rId2"/>
              </a:rPr>
              <a:t>http://lti.lse.ac.uk/poster-design-tips/#</a:t>
            </a:r>
            <a:r>
              <a:rPr lang="en-GB" sz="2400" dirty="0" smtClean="0">
                <a:hlinkClick r:id="rId2"/>
              </a:rPr>
              <a:t>design</a:t>
            </a:r>
            <a:r>
              <a:rPr lang="en-GB" sz="2400" dirty="0" smtClean="0"/>
              <a:t> [Accessed 14/11/2016]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470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292</TotalTime>
  <Words>779</Words>
  <Application>Microsoft Office PowerPoint</Application>
  <PresentationFormat>On-screen Show (4:3)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UWTSD PPT Template (lectures)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Evaluating Academic Posters</vt:lpstr>
      <vt:lpstr>PRESENTATIONS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Joanne Davies (Yr Athrofa)</cp:lastModifiedBy>
  <cp:revision>19</cp:revision>
  <cp:lastPrinted>2016-11-15T13:11:27Z</cp:lastPrinted>
  <dcterms:created xsi:type="dcterms:W3CDTF">2016-11-14T14:29:47Z</dcterms:created>
  <dcterms:modified xsi:type="dcterms:W3CDTF">2020-02-17T11:57:13Z</dcterms:modified>
</cp:coreProperties>
</file>