
<file path=[Content_Types].xml><?xml version="1.0" encoding="utf-8"?>
<Types xmlns="http://schemas.openxmlformats.org/package/2006/content-types">
  <Default Extension="png" ContentType="image/png"/>
  <Default Extension="bin" ContentType="application/vnd.openxmlformats-officedocument.oleObject"/>
  <Default Extension="jpeg" ContentType="image/jpeg"/>
  <Default Extension="wmf" ContentType="image/x-wmf"/>
  <Default Extension="emf" ContentType="image/x-emf"/>
  <Default Extension="rels" ContentType="application/vnd.openxmlformats-package.relationships+xml"/>
  <Default Extension="xml" ContentType="application/xml"/>
  <Default Extension="vml" ContentType="application/vnd.openxmlformats-officedocument.vmlDrawing"/>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slides/slide55.xml" ContentType="application/vnd.openxmlformats-officedocument.presentationml.slide+xml"/>
  <Override PartName="/ppt/slides/slide56.xml" ContentType="application/vnd.openxmlformats-officedocument.presentationml.slide+xml"/>
  <Override PartName="/ppt/slides/slide57.xml" ContentType="application/vnd.openxmlformats-officedocument.presentationml.slide+xml"/>
  <Override PartName="/ppt/slides/slide58.xml" ContentType="application/vnd.openxmlformats-officedocument.presentationml.slide+xml"/>
  <Override PartName="/ppt/slides/slide59.xml" ContentType="application/vnd.openxmlformats-officedocument.presentationml.slide+xml"/>
  <Override PartName="/ppt/slides/slide60.xml" ContentType="application/vnd.openxmlformats-officedocument.presentationml.slide+xml"/>
  <Override PartName="/ppt/slides/slide61.xml" ContentType="application/vnd.openxmlformats-officedocument.presentationml.slide+xml"/>
  <Override PartName="/ppt/slides/slide62.xml" ContentType="application/vnd.openxmlformats-officedocument.presentationml.slide+xml"/>
  <Override PartName="/ppt/slides/slide63.xml" ContentType="application/vnd.openxmlformats-officedocument.presentationml.slide+xml"/>
  <Override PartName="/ppt/slides/slide64.xml" ContentType="application/vnd.openxmlformats-officedocument.presentationml.slide+xml"/>
  <Override PartName="/ppt/slides/slide65.xml" ContentType="application/vnd.openxmlformats-officedocument.presentationml.slide+xml"/>
  <Override PartName="/ppt/slides/slide66.xml" ContentType="application/vnd.openxmlformats-officedocument.presentationml.slide+xml"/>
  <Override PartName="/ppt/slides/slide67.xml" ContentType="application/vnd.openxmlformats-officedocument.presentationml.slide+xml"/>
  <Override PartName="/ppt/slides/slide68.xml" ContentType="application/vnd.openxmlformats-officedocument.presentationml.slide+xml"/>
  <Override PartName="/ppt/slides/slide69.xml" ContentType="application/vnd.openxmlformats-officedocument.presentationml.slide+xml"/>
  <Override PartName="/ppt/slides/slide70.xml" ContentType="application/vnd.openxmlformats-officedocument.presentationml.slide+xml"/>
  <Override PartName="/ppt/slides/slide71.xml" ContentType="application/vnd.openxmlformats-officedocument.presentationml.slide+xml"/>
  <Override PartName="/ppt/slides/slide72.xml" ContentType="application/vnd.openxmlformats-officedocument.presentationml.slide+xml"/>
  <Override PartName="/ppt/slides/slide73.xml" ContentType="application/vnd.openxmlformats-officedocument.presentationml.slide+xml"/>
  <Override PartName="/ppt/slides/slide74.xml" ContentType="application/vnd.openxmlformats-officedocument.presentationml.slide+xml"/>
  <Override PartName="/ppt/slides/slide75.xml" ContentType="application/vnd.openxmlformats-officedocument.presentationml.slide+xml"/>
  <Override PartName="/ppt/slides/slide76.xml" ContentType="application/vnd.openxmlformats-officedocument.presentationml.slide+xml"/>
  <Override PartName="/ppt/slides/slide77.xml" ContentType="application/vnd.openxmlformats-officedocument.presentationml.slide+xml"/>
  <Override PartName="/ppt/slides/slide78.xml" ContentType="application/vnd.openxmlformats-officedocument.presentationml.slide+xml"/>
  <Override PartName="/ppt/slides/slide79.xml" ContentType="application/vnd.openxmlformats-officedocument.presentationml.slide+xml"/>
  <Override PartName="/ppt/slides/slide80.xml" ContentType="application/vnd.openxmlformats-officedocument.presentationml.slide+xml"/>
  <Override PartName="/ppt/slides/slide81.xml" ContentType="application/vnd.openxmlformats-officedocument.presentationml.slide+xml"/>
  <Override PartName="/ppt/slides/slide82.xml" ContentType="application/vnd.openxmlformats-officedocument.presentationml.slide+xml"/>
  <Override PartName="/ppt/slides/slide83.xml" ContentType="application/vnd.openxmlformats-officedocument.presentationml.slide+xml"/>
  <Override PartName="/ppt/slides/slide84.xml" ContentType="application/vnd.openxmlformats-officedocument.presentationml.slide+xml"/>
  <Override PartName="/ppt/slides/slide85.xml" ContentType="application/vnd.openxmlformats-officedocument.presentationml.slide+xml"/>
  <Override PartName="/ppt/slides/slide86.xml" ContentType="application/vnd.openxmlformats-officedocument.presentationml.slide+xml"/>
  <Override PartName="/ppt/slides/slide87.xml" ContentType="application/vnd.openxmlformats-officedocument.presentationml.slide+xml"/>
  <Override PartName="/ppt/slides/slide88.xml" ContentType="application/vnd.openxmlformats-officedocument.presentationml.slide+xml"/>
  <Override PartName="/ppt/slides/slide89.xml" ContentType="application/vnd.openxmlformats-officedocument.presentationml.slide+xml"/>
  <Override PartName="/ppt/slides/slide90.xml" ContentType="application/vnd.openxmlformats-officedocument.presentationml.slide+xml"/>
  <Override PartName="/ppt/slides/slide91.xml" ContentType="application/vnd.openxmlformats-officedocument.presentationml.slide+xml"/>
  <Override PartName="/ppt/slides/slide92.xml" ContentType="application/vnd.openxmlformats-officedocument.presentationml.slide+xml"/>
  <Override PartName="/ppt/slides/slide93.xml" ContentType="application/vnd.openxmlformats-officedocument.presentationml.slide+xml"/>
  <Override PartName="/ppt/slides/slide94.xml" ContentType="application/vnd.openxmlformats-officedocument.presentationml.slide+xml"/>
  <Override PartName="/ppt/slides/slide95.xml" ContentType="application/vnd.openxmlformats-officedocument.presentationml.slide+xml"/>
  <Override PartName="/ppt/slides/slide96.xml" ContentType="application/vnd.openxmlformats-officedocument.presentationml.slide+xml"/>
  <Override PartName="/ppt/slides/slide97.xml" ContentType="application/vnd.openxmlformats-officedocument.presentationml.slide+xml"/>
  <Override PartName="/ppt/slides/slide98.xml" ContentType="application/vnd.openxmlformats-officedocument.presentationml.slide+xml"/>
  <Override PartName="/ppt/slides/slide99.xml" ContentType="application/vnd.openxmlformats-officedocument.presentationml.slide+xml"/>
  <Override PartName="/ppt/slides/slide100.xml" ContentType="application/vnd.openxmlformats-officedocument.presentationml.slide+xml"/>
  <Override PartName="/ppt/slides/slide101.xml" ContentType="application/vnd.openxmlformats-officedocument.presentationml.slide+xml"/>
  <Override PartName="/ppt/slides/slide102.xml" ContentType="application/vnd.openxmlformats-officedocument.presentationml.slide+xml"/>
  <Override PartName="/ppt/slides/slide103.xml" ContentType="application/vnd.openxmlformats-officedocument.presentationml.slide+xml"/>
  <Override PartName="/ppt/slides/slide104.xml" ContentType="application/vnd.openxmlformats-officedocument.presentationml.slide+xml"/>
  <Override PartName="/ppt/slides/slide105.xml" ContentType="application/vnd.openxmlformats-officedocument.presentationml.slide+xml"/>
  <Override PartName="/ppt/slides/slide106.xml" ContentType="application/vnd.openxmlformats-officedocument.presentationml.slide+xml"/>
  <Override PartName="/ppt/slides/slide107.xml" ContentType="application/vnd.openxmlformats-officedocument.presentationml.slide+xml"/>
  <Override PartName="/ppt/slides/slide108.xml" ContentType="application/vnd.openxmlformats-officedocument.presentationml.slide+xml"/>
  <Override PartName="/ppt/slides/slide109.xml" ContentType="application/vnd.openxmlformats-officedocument.presentationml.slide+xml"/>
  <Override PartName="/ppt/slides/slide110.xml" ContentType="application/vnd.openxmlformats-officedocument.presentationml.slide+xml"/>
  <Override PartName="/ppt/slides/slide111.xml" ContentType="application/vnd.openxmlformats-officedocument.presentationml.slide+xml"/>
  <Override PartName="/ppt/slides/slide112.xml" ContentType="application/vnd.openxmlformats-officedocument.presentationml.slide+xml"/>
  <Override PartName="/ppt/slides/slide113.xml" ContentType="application/vnd.openxmlformats-officedocument.presentationml.slide+xml"/>
  <Override PartName="/ppt/slides/slide114.xml" ContentType="application/vnd.openxmlformats-officedocument.presentationml.slide+xml"/>
  <Override PartName="/ppt/slides/slide115.xml" ContentType="application/vnd.openxmlformats-officedocument.presentationml.slide+xml"/>
  <Override PartName="/ppt/slides/slide116.xml" ContentType="application/vnd.openxmlformats-officedocument.presentationml.slide+xml"/>
  <Override PartName="/ppt/slides/slide117.xml" ContentType="application/vnd.openxmlformats-officedocument.presentationml.slide+xml"/>
  <Override PartName="/ppt/slides/slide118.xml" ContentType="application/vnd.openxmlformats-officedocument.presentationml.slide+xml"/>
  <Override PartName="/ppt/slides/slide119.xml" ContentType="application/vnd.openxmlformats-officedocument.presentationml.slide+xml"/>
  <Override PartName="/ppt/slides/slide120.xml" ContentType="application/vnd.openxmlformats-officedocument.presentationml.slide+xml"/>
  <Override PartName="/ppt/slides/slide121.xml" ContentType="application/vnd.openxmlformats-officedocument.presentationml.slide+xml"/>
  <Override PartName="/ppt/slides/slide122.xml" ContentType="application/vnd.openxmlformats-officedocument.presentationml.slide+xml"/>
  <Override PartName="/ppt/slides/slide123.xml" ContentType="application/vnd.openxmlformats-officedocument.presentationml.slide+xml"/>
  <Override PartName="/ppt/slides/slide124.xml" ContentType="application/vnd.openxmlformats-officedocument.presentationml.slide+xml"/>
  <Override PartName="/ppt/slides/slide125.xml" ContentType="application/vnd.openxmlformats-officedocument.presentationml.slide+xml"/>
  <Override PartName="/ppt/slides/slide126.xml" ContentType="application/vnd.openxmlformats-officedocument.presentationml.slide+xml"/>
  <Override PartName="/ppt/slides/slide127.xml" ContentType="application/vnd.openxmlformats-officedocument.presentationml.slide+xml"/>
  <Override PartName="/ppt/slides/slide128.xml" ContentType="application/vnd.openxmlformats-officedocument.presentationml.slide+xml"/>
  <Override PartName="/ppt/slides/slide129.xml" ContentType="application/vnd.openxmlformats-officedocument.presentationml.slide+xml"/>
  <Override PartName="/ppt/slides/slide130.xml" ContentType="application/vnd.openxmlformats-officedocument.presentationml.slide+xml"/>
  <Override PartName="/ppt/slides/slide131.xml" ContentType="application/vnd.openxmlformats-officedocument.presentationml.slide+xml"/>
  <Override PartName="/ppt/slides/slide132.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26.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27.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814" r:id="rId1"/>
  </p:sldMasterIdLst>
  <p:notesMasterIdLst>
    <p:notesMasterId r:id="rId134"/>
  </p:notesMasterIdLst>
  <p:handoutMasterIdLst>
    <p:handoutMasterId r:id="rId135"/>
  </p:handoutMasterIdLst>
  <p:sldIdLst>
    <p:sldId id="258" r:id="rId2"/>
    <p:sldId id="538" r:id="rId3"/>
    <p:sldId id="535" r:id="rId4"/>
    <p:sldId id="532" r:id="rId5"/>
    <p:sldId id="485" r:id="rId6"/>
    <p:sldId id="496" r:id="rId7"/>
    <p:sldId id="537" r:id="rId8"/>
    <p:sldId id="492" r:id="rId9"/>
    <p:sldId id="536" r:id="rId10"/>
    <p:sldId id="494" r:id="rId11"/>
    <p:sldId id="493" r:id="rId12"/>
    <p:sldId id="487" r:id="rId13"/>
    <p:sldId id="490" r:id="rId14"/>
    <p:sldId id="497" r:id="rId15"/>
    <p:sldId id="498" r:id="rId16"/>
    <p:sldId id="539" r:id="rId17"/>
    <p:sldId id="499" r:id="rId18"/>
    <p:sldId id="500" r:id="rId19"/>
    <p:sldId id="534" r:id="rId20"/>
    <p:sldId id="491" r:id="rId21"/>
    <p:sldId id="438" r:id="rId22"/>
    <p:sldId id="501" r:id="rId23"/>
    <p:sldId id="504" r:id="rId24"/>
    <p:sldId id="505" r:id="rId25"/>
    <p:sldId id="506" r:id="rId26"/>
    <p:sldId id="502" r:id="rId27"/>
    <p:sldId id="507" r:id="rId28"/>
    <p:sldId id="508" r:id="rId29"/>
    <p:sldId id="509" r:id="rId30"/>
    <p:sldId id="510" r:id="rId31"/>
    <p:sldId id="533" r:id="rId32"/>
    <p:sldId id="511" r:id="rId33"/>
    <p:sldId id="512" r:id="rId34"/>
    <p:sldId id="513" r:id="rId35"/>
    <p:sldId id="514" r:id="rId36"/>
    <p:sldId id="515" r:id="rId37"/>
    <p:sldId id="516" r:id="rId38"/>
    <p:sldId id="517" r:id="rId39"/>
    <p:sldId id="518" r:id="rId40"/>
    <p:sldId id="519" r:id="rId41"/>
    <p:sldId id="520" r:id="rId42"/>
    <p:sldId id="521" r:id="rId43"/>
    <p:sldId id="522" r:id="rId44"/>
    <p:sldId id="523" r:id="rId45"/>
    <p:sldId id="528" r:id="rId46"/>
    <p:sldId id="529" r:id="rId47"/>
    <p:sldId id="530" r:id="rId48"/>
    <p:sldId id="531" r:id="rId49"/>
    <p:sldId id="445" r:id="rId50"/>
    <p:sldId id="446" r:id="rId51"/>
    <p:sldId id="447" r:id="rId52"/>
    <p:sldId id="448" r:id="rId53"/>
    <p:sldId id="449" r:id="rId54"/>
    <p:sldId id="450" r:id="rId55"/>
    <p:sldId id="452" r:id="rId56"/>
    <p:sldId id="453" r:id="rId57"/>
    <p:sldId id="454" r:id="rId58"/>
    <p:sldId id="455" r:id="rId59"/>
    <p:sldId id="456" r:id="rId60"/>
    <p:sldId id="457" r:id="rId61"/>
    <p:sldId id="458" r:id="rId62"/>
    <p:sldId id="459" r:id="rId63"/>
    <p:sldId id="460" r:id="rId64"/>
    <p:sldId id="462" r:id="rId65"/>
    <p:sldId id="463" r:id="rId66"/>
    <p:sldId id="464" r:id="rId67"/>
    <p:sldId id="471" r:id="rId68"/>
    <p:sldId id="472" r:id="rId69"/>
    <p:sldId id="473" r:id="rId70"/>
    <p:sldId id="474" r:id="rId71"/>
    <p:sldId id="475" r:id="rId72"/>
    <p:sldId id="476" r:id="rId73"/>
    <p:sldId id="477" r:id="rId74"/>
    <p:sldId id="478" r:id="rId75"/>
    <p:sldId id="479" r:id="rId76"/>
    <p:sldId id="480" r:id="rId77"/>
    <p:sldId id="481" r:id="rId78"/>
    <p:sldId id="482" r:id="rId79"/>
    <p:sldId id="483" r:id="rId80"/>
    <p:sldId id="484" r:id="rId81"/>
    <p:sldId id="262" r:id="rId82"/>
    <p:sldId id="263" r:id="rId83"/>
    <p:sldId id="264" r:id="rId84"/>
    <p:sldId id="265" r:id="rId85"/>
    <p:sldId id="266" r:id="rId86"/>
    <p:sldId id="267" r:id="rId87"/>
    <p:sldId id="268" r:id="rId88"/>
    <p:sldId id="269" r:id="rId89"/>
    <p:sldId id="394" r:id="rId90"/>
    <p:sldId id="271" r:id="rId91"/>
    <p:sldId id="273" r:id="rId92"/>
    <p:sldId id="274" r:id="rId93"/>
    <p:sldId id="277" r:id="rId94"/>
    <p:sldId id="279" r:id="rId95"/>
    <p:sldId id="280" r:id="rId96"/>
    <p:sldId id="281" r:id="rId97"/>
    <p:sldId id="289" r:id="rId98"/>
    <p:sldId id="290" r:id="rId99"/>
    <p:sldId id="291" r:id="rId100"/>
    <p:sldId id="292" r:id="rId101"/>
    <p:sldId id="293" r:id="rId102"/>
    <p:sldId id="297" r:id="rId103"/>
    <p:sldId id="298" r:id="rId104"/>
    <p:sldId id="299" r:id="rId105"/>
    <p:sldId id="300" r:id="rId106"/>
    <p:sldId id="410" r:id="rId107"/>
    <p:sldId id="411" r:id="rId108"/>
    <p:sldId id="412" r:id="rId109"/>
    <p:sldId id="413" r:id="rId110"/>
    <p:sldId id="414" r:id="rId111"/>
    <p:sldId id="416" r:id="rId112"/>
    <p:sldId id="417" r:id="rId113"/>
    <p:sldId id="418" r:id="rId114"/>
    <p:sldId id="419" r:id="rId115"/>
    <p:sldId id="420" r:id="rId116"/>
    <p:sldId id="421" r:id="rId117"/>
    <p:sldId id="422" r:id="rId118"/>
    <p:sldId id="423" r:id="rId119"/>
    <p:sldId id="424" r:id="rId120"/>
    <p:sldId id="425" r:id="rId121"/>
    <p:sldId id="426" r:id="rId122"/>
    <p:sldId id="427" r:id="rId123"/>
    <p:sldId id="303" r:id="rId124"/>
    <p:sldId id="397" r:id="rId125"/>
    <p:sldId id="398" r:id="rId126"/>
    <p:sldId id="309" r:id="rId127"/>
    <p:sldId id="315" r:id="rId128"/>
    <p:sldId id="322" r:id="rId129"/>
    <p:sldId id="323" r:id="rId130"/>
    <p:sldId id="324" r:id="rId131"/>
    <p:sldId id="325" r:id="rId132"/>
    <p:sldId id="328" r:id="rId133"/>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7641" autoAdjust="0"/>
    <p:restoredTop sz="75259" autoAdjust="0"/>
  </p:normalViewPr>
  <p:slideViewPr>
    <p:cSldViewPr snapToGrid="0">
      <p:cViewPr varScale="1">
        <p:scale>
          <a:sx n="87" d="100"/>
          <a:sy n="87" d="100"/>
        </p:scale>
        <p:origin x="2766" y="9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26" Type="http://schemas.openxmlformats.org/officeDocument/2006/relationships/slide" Target="slides/slide25.xml"/><Relationship Id="rId117" Type="http://schemas.openxmlformats.org/officeDocument/2006/relationships/slide" Target="slides/slide116.xml"/><Relationship Id="rId21" Type="http://schemas.openxmlformats.org/officeDocument/2006/relationships/slide" Target="slides/slide20.xml"/><Relationship Id="rId42" Type="http://schemas.openxmlformats.org/officeDocument/2006/relationships/slide" Target="slides/slide41.xml"/><Relationship Id="rId47" Type="http://schemas.openxmlformats.org/officeDocument/2006/relationships/slide" Target="slides/slide46.xml"/><Relationship Id="rId63" Type="http://schemas.openxmlformats.org/officeDocument/2006/relationships/slide" Target="slides/slide62.xml"/><Relationship Id="rId68" Type="http://schemas.openxmlformats.org/officeDocument/2006/relationships/slide" Target="slides/slide67.xml"/><Relationship Id="rId84" Type="http://schemas.openxmlformats.org/officeDocument/2006/relationships/slide" Target="slides/slide83.xml"/><Relationship Id="rId89" Type="http://schemas.openxmlformats.org/officeDocument/2006/relationships/slide" Target="slides/slide88.xml"/><Relationship Id="rId112" Type="http://schemas.openxmlformats.org/officeDocument/2006/relationships/slide" Target="slides/slide111.xml"/><Relationship Id="rId133" Type="http://schemas.openxmlformats.org/officeDocument/2006/relationships/slide" Target="slides/slide132.xml"/><Relationship Id="rId138" Type="http://schemas.openxmlformats.org/officeDocument/2006/relationships/theme" Target="theme/theme1.xml"/><Relationship Id="rId16" Type="http://schemas.openxmlformats.org/officeDocument/2006/relationships/slide" Target="slides/slide15.xml"/><Relationship Id="rId107" Type="http://schemas.openxmlformats.org/officeDocument/2006/relationships/slide" Target="slides/slide106.xml"/><Relationship Id="rId11" Type="http://schemas.openxmlformats.org/officeDocument/2006/relationships/slide" Target="slides/slide10.xml"/><Relationship Id="rId32" Type="http://schemas.openxmlformats.org/officeDocument/2006/relationships/slide" Target="slides/slide31.xml"/><Relationship Id="rId37" Type="http://schemas.openxmlformats.org/officeDocument/2006/relationships/slide" Target="slides/slide36.xml"/><Relationship Id="rId53" Type="http://schemas.openxmlformats.org/officeDocument/2006/relationships/slide" Target="slides/slide52.xml"/><Relationship Id="rId58" Type="http://schemas.openxmlformats.org/officeDocument/2006/relationships/slide" Target="slides/slide57.xml"/><Relationship Id="rId74" Type="http://schemas.openxmlformats.org/officeDocument/2006/relationships/slide" Target="slides/slide73.xml"/><Relationship Id="rId79" Type="http://schemas.openxmlformats.org/officeDocument/2006/relationships/slide" Target="slides/slide78.xml"/><Relationship Id="rId102" Type="http://schemas.openxmlformats.org/officeDocument/2006/relationships/slide" Target="slides/slide101.xml"/><Relationship Id="rId123" Type="http://schemas.openxmlformats.org/officeDocument/2006/relationships/slide" Target="slides/slide122.xml"/><Relationship Id="rId128" Type="http://schemas.openxmlformats.org/officeDocument/2006/relationships/slide" Target="slides/slide127.xml"/><Relationship Id="rId5" Type="http://schemas.openxmlformats.org/officeDocument/2006/relationships/slide" Target="slides/slide4.xml"/><Relationship Id="rId90" Type="http://schemas.openxmlformats.org/officeDocument/2006/relationships/slide" Target="slides/slide89.xml"/><Relationship Id="rId95" Type="http://schemas.openxmlformats.org/officeDocument/2006/relationships/slide" Target="slides/slide94.xml"/><Relationship Id="rId22" Type="http://schemas.openxmlformats.org/officeDocument/2006/relationships/slide" Target="slides/slide21.xml"/><Relationship Id="rId27" Type="http://schemas.openxmlformats.org/officeDocument/2006/relationships/slide" Target="slides/slide26.xml"/><Relationship Id="rId43" Type="http://schemas.openxmlformats.org/officeDocument/2006/relationships/slide" Target="slides/slide42.xml"/><Relationship Id="rId48" Type="http://schemas.openxmlformats.org/officeDocument/2006/relationships/slide" Target="slides/slide47.xml"/><Relationship Id="rId64" Type="http://schemas.openxmlformats.org/officeDocument/2006/relationships/slide" Target="slides/slide63.xml"/><Relationship Id="rId69" Type="http://schemas.openxmlformats.org/officeDocument/2006/relationships/slide" Target="slides/slide68.xml"/><Relationship Id="rId113" Type="http://schemas.openxmlformats.org/officeDocument/2006/relationships/slide" Target="slides/slide112.xml"/><Relationship Id="rId118" Type="http://schemas.openxmlformats.org/officeDocument/2006/relationships/slide" Target="slides/slide117.xml"/><Relationship Id="rId134" Type="http://schemas.openxmlformats.org/officeDocument/2006/relationships/notesMaster" Target="notesMasters/notesMaster1.xml"/><Relationship Id="rId139" Type="http://schemas.openxmlformats.org/officeDocument/2006/relationships/tableStyles" Target="tableStyles.xml"/><Relationship Id="rId8" Type="http://schemas.openxmlformats.org/officeDocument/2006/relationships/slide" Target="slides/slide7.xml"/><Relationship Id="rId51" Type="http://schemas.openxmlformats.org/officeDocument/2006/relationships/slide" Target="slides/slide50.xml"/><Relationship Id="rId72" Type="http://schemas.openxmlformats.org/officeDocument/2006/relationships/slide" Target="slides/slide71.xml"/><Relationship Id="rId80" Type="http://schemas.openxmlformats.org/officeDocument/2006/relationships/slide" Target="slides/slide79.xml"/><Relationship Id="rId85" Type="http://schemas.openxmlformats.org/officeDocument/2006/relationships/slide" Target="slides/slide84.xml"/><Relationship Id="rId93" Type="http://schemas.openxmlformats.org/officeDocument/2006/relationships/slide" Target="slides/slide92.xml"/><Relationship Id="rId98" Type="http://schemas.openxmlformats.org/officeDocument/2006/relationships/slide" Target="slides/slide97.xml"/><Relationship Id="rId121" Type="http://schemas.openxmlformats.org/officeDocument/2006/relationships/slide" Target="slides/slide120.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slide" Target="slides/slide45.xml"/><Relationship Id="rId59" Type="http://schemas.openxmlformats.org/officeDocument/2006/relationships/slide" Target="slides/slide58.xml"/><Relationship Id="rId67" Type="http://schemas.openxmlformats.org/officeDocument/2006/relationships/slide" Target="slides/slide66.xml"/><Relationship Id="rId103" Type="http://schemas.openxmlformats.org/officeDocument/2006/relationships/slide" Target="slides/slide102.xml"/><Relationship Id="rId108" Type="http://schemas.openxmlformats.org/officeDocument/2006/relationships/slide" Target="slides/slide107.xml"/><Relationship Id="rId116" Type="http://schemas.openxmlformats.org/officeDocument/2006/relationships/slide" Target="slides/slide115.xml"/><Relationship Id="rId124" Type="http://schemas.openxmlformats.org/officeDocument/2006/relationships/slide" Target="slides/slide123.xml"/><Relationship Id="rId129" Type="http://schemas.openxmlformats.org/officeDocument/2006/relationships/slide" Target="slides/slide128.xml"/><Relationship Id="rId137" Type="http://schemas.openxmlformats.org/officeDocument/2006/relationships/viewProps" Target="viewProps.xml"/><Relationship Id="rId20" Type="http://schemas.openxmlformats.org/officeDocument/2006/relationships/slide" Target="slides/slide19.xml"/><Relationship Id="rId41" Type="http://schemas.openxmlformats.org/officeDocument/2006/relationships/slide" Target="slides/slide40.xml"/><Relationship Id="rId54" Type="http://schemas.openxmlformats.org/officeDocument/2006/relationships/slide" Target="slides/slide53.xml"/><Relationship Id="rId62" Type="http://schemas.openxmlformats.org/officeDocument/2006/relationships/slide" Target="slides/slide61.xml"/><Relationship Id="rId70" Type="http://schemas.openxmlformats.org/officeDocument/2006/relationships/slide" Target="slides/slide69.xml"/><Relationship Id="rId75" Type="http://schemas.openxmlformats.org/officeDocument/2006/relationships/slide" Target="slides/slide74.xml"/><Relationship Id="rId83" Type="http://schemas.openxmlformats.org/officeDocument/2006/relationships/slide" Target="slides/slide82.xml"/><Relationship Id="rId88" Type="http://schemas.openxmlformats.org/officeDocument/2006/relationships/slide" Target="slides/slide87.xml"/><Relationship Id="rId91" Type="http://schemas.openxmlformats.org/officeDocument/2006/relationships/slide" Target="slides/slide90.xml"/><Relationship Id="rId96" Type="http://schemas.openxmlformats.org/officeDocument/2006/relationships/slide" Target="slides/slide95.xml"/><Relationship Id="rId111" Type="http://schemas.openxmlformats.org/officeDocument/2006/relationships/slide" Target="slides/slide110.xml"/><Relationship Id="rId132" Type="http://schemas.openxmlformats.org/officeDocument/2006/relationships/slide" Target="slides/slide131.xml"/><Relationship Id="rId1" Type="http://schemas.openxmlformats.org/officeDocument/2006/relationships/slideMaster" Target="slideMasters/slideMaster1.xml"/><Relationship Id="rId6" Type="http://schemas.openxmlformats.org/officeDocument/2006/relationships/slide" Target="slides/slide5.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slide" Target="slides/slide48.xml"/><Relationship Id="rId57" Type="http://schemas.openxmlformats.org/officeDocument/2006/relationships/slide" Target="slides/slide56.xml"/><Relationship Id="rId106" Type="http://schemas.openxmlformats.org/officeDocument/2006/relationships/slide" Target="slides/slide105.xml"/><Relationship Id="rId114" Type="http://schemas.openxmlformats.org/officeDocument/2006/relationships/slide" Target="slides/slide113.xml"/><Relationship Id="rId119" Type="http://schemas.openxmlformats.org/officeDocument/2006/relationships/slide" Target="slides/slide118.xml"/><Relationship Id="rId127" Type="http://schemas.openxmlformats.org/officeDocument/2006/relationships/slide" Target="slides/slide126.xml"/><Relationship Id="rId10" Type="http://schemas.openxmlformats.org/officeDocument/2006/relationships/slide" Target="slides/slide9.xml"/><Relationship Id="rId31" Type="http://schemas.openxmlformats.org/officeDocument/2006/relationships/slide" Target="slides/slide30.xml"/><Relationship Id="rId44" Type="http://schemas.openxmlformats.org/officeDocument/2006/relationships/slide" Target="slides/slide43.xml"/><Relationship Id="rId52" Type="http://schemas.openxmlformats.org/officeDocument/2006/relationships/slide" Target="slides/slide51.xml"/><Relationship Id="rId60" Type="http://schemas.openxmlformats.org/officeDocument/2006/relationships/slide" Target="slides/slide59.xml"/><Relationship Id="rId65" Type="http://schemas.openxmlformats.org/officeDocument/2006/relationships/slide" Target="slides/slide64.xml"/><Relationship Id="rId73" Type="http://schemas.openxmlformats.org/officeDocument/2006/relationships/slide" Target="slides/slide72.xml"/><Relationship Id="rId78" Type="http://schemas.openxmlformats.org/officeDocument/2006/relationships/slide" Target="slides/slide77.xml"/><Relationship Id="rId81" Type="http://schemas.openxmlformats.org/officeDocument/2006/relationships/slide" Target="slides/slide80.xml"/><Relationship Id="rId86" Type="http://schemas.openxmlformats.org/officeDocument/2006/relationships/slide" Target="slides/slide85.xml"/><Relationship Id="rId94" Type="http://schemas.openxmlformats.org/officeDocument/2006/relationships/slide" Target="slides/slide93.xml"/><Relationship Id="rId99" Type="http://schemas.openxmlformats.org/officeDocument/2006/relationships/slide" Target="slides/slide98.xml"/><Relationship Id="rId101" Type="http://schemas.openxmlformats.org/officeDocument/2006/relationships/slide" Target="slides/slide100.xml"/><Relationship Id="rId122" Type="http://schemas.openxmlformats.org/officeDocument/2006/relationships/slide" Target="slides/slide121.xml"/><Relationship Id="rId130" Type="http://schemas.openxmlformats.org/officeDocument/2006/relationships/slide" Target="slides/slide129.xml"/><Relationship Id="rId135" Type="http://schemas.openxmlformats.org/officeDocument/2006/relationships/handoutMaster" Target="handoutMasters/handoutMaster1.xml"/><Relationship Id="rId4" Type="http://schemas.openxmlformats.org/officeDocument/2006/relationships/slide" Target="slides/slide3.xml"/><Relationship Id="rId9" Type="http://schemas.openxmlformats.org/officeDocument/2006/relationships/slide" Target="slides/slide8.xml"/><Relationship Id="rId13" Type="http://schemas.openxmlformats.org/officeDocument/2006/relationships/slide" Target="slides/slide12.xml"/><Relationship Id="rId18" Type="http://schemas.openxmlformats.org/officeDocument/2006/relationships/slide" Target="slides/slide17.xml"/><Relationship Id="rId39" Type="http://schemas.openxmlformats.org/officeDocument/2006/relationships/slide" Target="slides/slide38.xml"/><Relationship Id="rId109" Type="http://schemas.openxmlformats.org/officeDocument/2006/relationships/slide" Target="slides/slide108.xml"/><Relationship Id="rId34" Type="http://schemas.openxmlformats.org/officeDocument/2006/relationships/slide" Target="slides/slide33.xml"/><Relationship Id="rId50" Type="http://schemas.openxmlformats.org/officeDocument/2006/relationships/slide" Target="slides/slide49.xml"/><Relationship Id="rId55" Type="http://schemas.openxmlformats.org/officeDocument/2006/relationships/slide" Target="slides/slide54.xml"/><Relationship Id="rId76" Type="http://schemas.openxmlformats.org/officeDocument/2006/relationships/slide" Target="slides/slide75.xml"/><Relationship Id="rId97" Type="http://schemas.openxmlformats.org/officeDocument/2006/relationships/slide" Target="slides/slide96.xml"/><Relationship Id="rId104" Type="http://schemas.openxmlformats.org/officeDocument/2006/relationships/slide" Target="slides/slide103.xml"/><Relationship Id="rId120" Type="http://schemas.openxmlformats.org/officeDocument/2006/relationships/slide" Target="slides/slide119.xml"/><Relationship Id="rId125" Type="http://schemas.openxmlformats.org/officeDocument/2006/relationships/slide" Target="slides/slide124.xml"/><Relationship Id="rId7" Type="http://schemas.openxmlformats.org/officeDocument/2006/relationships/slide" Target="slides/slide6.xml"/><Relationship Id="rId71" Type="http://schemas.openxmlformats.org/officeDocument/2006/relationships/slide" Target="slides/slide70.xml"/><Relationship Id="rId92" Type="http://schemas.openxmlformats.org/officeDocument/2006/relationships/slide" Target="slides/slide91.xml"/><Relationship Id="rId2" Type="http://schemas.openxmlformats.org/officeDocument/2006/relationships/slide" Target="slides/slide1.xml"/><Relationship Id="rId29" Type="http://schemas.openxmlformats.org/officeDocument/2006/relationships/slide" Target="slides/slide28.xml"/><Relationship Id="rId24" Type="http://schemas.openxmlformats.org/officeDocument/2006/relationships/slide" Target="slides/slide23.xml"/><Relationship Id="rId40" Type="http://schemas.openxmlformats.org/officeDocument/2006/relationships/slide" Target="slides/slide39.xml"/><Relationship Id="rId45" Type="http://schemas.openxmlformats.org/officeDocument/2006/relationships/slide" Target="slides/slide44.xml"/><Relationship Id="rId66" Type="http://schemas.openxmlformats.org/officeDocument/2006/relationships/slide" Target="slides/slide65.xml"/><Relationship Id="rId87" Type="http://schemas.openxmlformats.org/officeDocument/2006/relationships/slide" Target="slides/slide86.xml"/><Relationship Id="rId110" Type="http://schemas.openxmlformats.org/officeDocument/2006/relationships/slide" Target="slides/slide109.xml"/><Relationship Id="rId115" Type="http://schemas.openxmlformats.org/officeDocument/2006/relationships/slide" Target="slides/slide114.xml"/><Relationship Id="rId131" Type="http://schemas.openxmlformats.org/officeDocument/2006/relationships/slide" Target="slides/slide130.xml"/><Relationship Id="rId136" Type="http://schemas.openxmlformats.org/officeDocument/2006/relationships/presProps" Target="presProps.xml"/><Relationship Id="rId61" Type="http://schemas.openxmlformats.org/officeDocument/2006/relationships/slide" Target="slides/slide60.xml"/><Relationship Id="rId82" Type="http://schemas.openxmlformats.org/officeDocument/2006/relationships/slide" Target="slides/slide81.xml"/><Relationship Id="rId19" Type="http://schemas.openxmlformats.org/officeDocument/2006/relationships/slide" Target="slides/slide18.xml"/><Relationship Id="rId14" Type="http://schemas.openxmlformats.org/officeDocument/2006/relationships/slide" Target="slides/slide13.xml"/><Relationship Id="rId30" Type="http://schemas.openxmlformats.org/officeDocument/2006/relationships/slide" Target="slides/slide29.xml"/><Relationship Id="rId35" Type="http://schemas.openxmlformats.org/officeDocument/2006/relationships/slide" Target="slides/slide34.xml"/><Relationship Id="rId56" Type="http://schemas.openxmlformats.org/officeDocument/2006/relationships/slide" Target="slides/slide55.xml"/><Relationship Id="rId77" Type="http://schemas.openxmlformats.org/officeDocument/2006/relationships/slide" Target="slides/slide76.xml"/><Relationship Id="rId100" Type="http://schemas.openxmlformats.org/officeDocument/2006/relationships/slide" Target="slides/slide99.xml"/><Relationship Id="rId105" Type="http://schemas.openxmlformats.org/officeDocument/2006/relationships/slide" Target="slides/slide104.xml"/><Relationship Id="rId126" Type="http://schemas.openxmlformats.org/officeDocument/2006/relationships/slide" Target="slides/slide125.xml"/></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337D60EB-DFE8-4DD8-B433-3A49DD04ED8A}" type="doc">
      <dgm:prSet loTypeId="urn:microsoft.com/office/officeart/2005/8/layout/process1" loCatId="process" qsTypeId="urn:microsoft.com/office/officeart/2005/8/quickstyle/simple1" qsCatId="simple" csTypeId="urn:microsoft.com/office/officeart/2005/8/colors/accent1_2" csCatId="accent1" phldr="1"/>
      <dgm:spPr/>
    </dgm:pt>
    <dgm:pt modelId="{1D86D6DF-CD9F-42A4-83FD-0D38A8212988}">
      <dgm:prSet phldrT="[Text]"/>
      <dgm:spPr/>
      <dgm:t>
        <a:bodyPr/>
        <a:lstStyle/>
        <a:p>
          <a:r>
            <a:rPr lang="en-GB" b="1" dirty="0" smtClean="0">
              <a:solidFill>
                <a:schemeClr val="tx2"/>
              </a:solidFill>
            </a:rPr>
            <a:t>Chapter 1</a:t>
          </a:r>
        </a:p>
        <a:p>
          <a:r>
            <a:rPr lang="en-GB" b="1" dirty="0" smtClean="0">
              <a:solidFill>
                <a:schemeClr val="tx2"/>
              </a:solidFill>
            </a:rPr>
            <a:t>Introduction Background Research question</a:t>
          </a:r>
          <a:endParaRPr lang="en-GB" b="1" dirty="0">
            <a:solidFill>
              <a:schemeClr val="tx2"/>
            </a:solidFill>
          </a:endParaRPr>
        </a:p>
      </dgm:t>
    </dgm:pt>
    <dgm:pt modelId="{A4DB24EB-B677-426E-B01B-1B064C70C402}" type="parTrans" cxnId="{DF0E9A89-8D8F-4A56-98F4-7C7BFA206693}">
      <dgm:prSet/>
      <dgm:spPr/>
      <dgm:t>
        <a:bodyPr/>
        <a:lstStyle/>
        <a:p>
          <a:endParaRPr lang="en-GB"/>
        </a:p>
      </dgm:t>
    </dgm:pt>
    <dgm:pt modelId="{6B7C929A-199B-460C-8D4C-D7562475B66A}" type="sibTrans" cxnId="{DF0E9A89-8D8F-4A56-98F4-7C7BFA206693}">
      <dgm:prSet/>
      <dgm:spPr/>
      <dgm:t>
        <a:bodyPr/>
        <a:lstStyle/>
        <a:p>
          <a:endParaRPr lang="en-GB"/>
        </a:p>
      </dgm:t>
    </dgm:pt>
    <dgm:pt modelId="{8A96B63C-6549-4E6B-8310-705936528941}">
      <dgm:prSet phldrT="[Text]"/>
      <dgm:spPr/>
      <dgm:t>
        <a:bodyPr/>
        <a:lstStyle/>
        <a:p>
          <a:r>
            <a:rPr lang="en-GB" b="1" dirty="0" smtClean="0">
              <a:solidFill>
                <a:schemeClr val="tx2"/>
              </a:solidFill>
            </a:rPr>
            <a:t>Chapter 2Model/theories</a:t>
          </a:r>
        </a:p>
        <a:p>
          <a:r>
            <a:rPr lang="en-GB" b="1" dirty="0" smtClean="0">
              <a:solidFill>
                <a:schemeClr val="tx2"/>
              </a:solidFill>
            </a:rPr>
            <a:t>What explains X?</a:t>
          </a:r>
        </a:p>
        <a:p>
          <a:r>
            <a:rPr lang="en-GB" b="1" dirty="0" smtClean="0">
              <a:solidFill>
                <a:schemeClr val="tx2"/>
              </a:solidFill>
            </a:rPr>
            <a:t>Relevant research</a:t>
          </a:r>
          <a:endParaRPr lang="en-GB" b="1" dirty="0">
            <a:solidFill>
              <a:schemeClr val="tx2"/>
            </a:solidFill>
          </a:endParaRPr>
        </a:p>
      </dgm:t>
    </dgm:pt>
    <dgm:pt modelId="{03819F48-96C8-4369-B0FA-A8C1F9B0B0A0}" type="parTrans" cxnId="{ABA5664F-DD33-4E5D-94AE-E9A1E42E0E55}">
      <dgm:prSet/>
      <dgm:spPr/>
      <dgm:t>
        <a:bodyPr/>
        <a:lstStyle/>
        <a:p>
          <a:endParaRPr lang="en-GB"/>
        </a:p>
      </dgm:t>
    </dgm:pt>
    <dgm:pt modelId="{56EB989A-EB42-4715-A13E-BAA83F4F7F8D}" type="sibTrans" cxnId="{ABA5664F-DD33-4E5D-94AE-E9A1E42E0E55}">
      <dgm:prSet/>
      <dgm:spPr/>
      <dgm:t>
        <a:bodyPr/>
        <a:lstStyle/>
        <a:p>
          <a:endParaRPr lang="en-GB"/>
        </a:p>
      </dgm:t>
    </dgm:pt>
    <dgm:pt modelId="{E43E6D1E-5C58-49A1-9577-A4573A1A72E7}">
      <dgm:prSet phldrT="[Text]"/>
      <dgm:spPr/>
      <dgm:t>
        <a:bodyPr/>
        <a:lstStyle/>
        <a:p>
          <a:r>
            <a:rPr lang="en-GB" b="1" dirty="0" smtClean="0">
              <a:solidFill>
                <a:schemeClr val="tx2"/>
              </a:solidFill>
            </a:rPr>
            <a:t>Chapter 3 Methodology of data collection</a:t>
          </a:r>
          <a:endParaRPr lang="en-GB" b="1" dirty="0">
            <a:solidFill>
              <a:schemeClr val="tx2"/>
            </a:solidFill>
          </a:endParaRPr>
        </a:p>
      </dgm:t>
    </dgm:pt>
    <dgm:pt modelId="{5D4439C0-167C-4FDC-82B5-65EF0233FBAA}" type="parTrans" cxnId="{1A5A0A1B-50EB-4ED9-9CB6-47904219CB3A}">
      <dgm:prSet/>
      <dgm:spPr/>
      <dgm:t>
        <a:bodyPr/>
        <a:lstStyle/>
        <a:p>
          <a:endParaRPr lang="en-GB"/>
        </a:p>
      </dgm:t>
    </dgm:pt>
    <dgm:pt modelId="{7015E850-2316-4BFF-81CC-0A0A8A089283}" type="sibTrans" cxnId="{1A5A0A1B-50EB-4ED9-9CB6-47904219CB3A}">
      <dgm:prSet/>
      <dgm:spPr/>
      <dgm:t>
        <a:bodyPr/>
        <a:lstStyle/>
        <a:p>
          <a:endParaRPr lang="en-GB"/>
        </a:p>
      </dgm:t>
    </dgm:pt>
    <dgm:pt modelId="{7ABF21C1-075F-4F9F-82A0-251DEA2D7FBB}">
      <dgm:prSet/>
      <dgm:spPr/>
      <dgm:t>
        <a:bodyPr/>
        <a:lstStyle/>
        <a:p>
          <a:endParaRPr lang="en-GB" dirty="0" smtClean="0"/>
        </a:p>
        <a:p>
          <a:r>
            <a:rPr lang="en-GB" b="1" dirty="0" smtClean="0">
              <a:solidFill>
                <a:schemeClr val="tx2"/>
              </a:solidFill>
            </a:rPr>
            <a:t>Chapter 5</a:t>
          </a:r>
        </a:p>
        <a:p>
          <a:r>
            <a:rPr lang="en-GB" b="1" dirty="0" smtClean="0">
              <a:solidFill>
                <a:schemeClr val="tx2"/>
              </a:solidFill>
            </a:rPr>
            <a:t>Implications of findings Contribution to body of knowledge</a:t>
          </a:r>
          <a:endParaRPr lang="en-GB" b="1" dirty="0">
            <a:solidFill>
              <a:schemeClr val="tx2"/>
            </a:solidFill>
          </a:endParaRPr>
        </a:p>
      </dgm:t>
    </dgm:pt>
    <dgm:pt modelId="{2739CFBD-1A51-4A1E-BCB6-D8DDF43E8316}" type="parTrans" cxnId="{377B4FFF-09A1-4F80-8881-FED0D67F2C9E}">
      <dgm:prSet/>
      <dgm:spPr/>
      <dgm:t>
        <a:bodyPr/>
        <a:lstStyle/>
        <a:p>
          <a:endParaRPr lang="en-GB"/>
        </a:p>
      </dgm:t>
    </dgm:pt>
    <dgm:pt modelId="{8AF0E8BB-B9BB-4C0F-9396-765F405D4917}" type="sibTrans" cxnId="{377B4FFF-09A1-4F80-8881-FED0D67F2C9E}">
      <dgm:prSet/>
      <dgm:spPr/>
      <dgm:t>
        <a:bodyPr/>
        <a:lstStyle/>
        <a:p>
          <a:endParaRPr lang="en-GB"/>
        </a:p>
      </dgm:t>
    </dgm:pt>
    <dgm:pt modelId="{0FE78E5A-E807-4123-8B86-A55B2165898A}">
      <dgm:prSet/>
      <dgm:spPr/>
      <dgm:t>
        <a:bodyPr/>
        <a:lstStyle/>
        <a:p>
          <a:r>
            <a:rPr lang="en-GB" b="1" dirty="0" smtClean="0">
              <a:solidFill>
                <a:schemeClr val="tx2"/>
              </a:solidFill>
            </a:rPr>
            <a:t>Chapter 4</a:t>
          </a:r>
        </a:p>
        <a:p>
          <a:r>
            <a:rPr lang="en-GB" b="1" dirty="0" smtClean="0">
              <a:solidFill>
                <a:schemeClr val="tx2"/>
              </a:solidFill>
            </a:rPr>
            <a:t>Analysis of data</a:t>
          </a:r>
        </a:p>
        <a:p>
          <a:r>
            <a:rPr lang="en-GB" b="1" dirty="0" smtClean="0">
              <a:solidFill>
                <a:schemeClr val="tx2"/>
              </a:solidFill>
            </a:rPr>
            <a:t>Findings</a:t>
          </a:r>
          <a:endParaRPr lang="en-GB" b="1" dirty="0">
            <a:solidFill>
              <a:schemeClr val="tx2"/>
            </a:solidFill>
          </a:endParaRPr>
        </a:p>
      </dgm:t>
    </dgm:pt>
    <dgm:pt modelId="{1C552E80-F120-4BB3-B6F6-335FE09B70F6}" type="parTrans" cxnId="{7668D9C9-B424-43D1-BDDD-7F33074E03DD}">
      <dgm:prSet/>
      <dgm:spPr/>
      <dgm:t>
        <a:bodyPr/>
        <a:lstStyle/>
        <a:p>
          <a:endParaRPr lang="en-GB"/>
        </a:p>
      </dgm:t>
    </dgm:pt>
    <dgm:pt modelId="{6CAF4798-C6A2-4295-BDDC-5DDDDDA65965}" type="sibTrans" cxnId="{7668D9C9-B424-43D1-BDDD-7F33074E03DD}">
      <dgm:prSet/>
      <dgm:spPr/>
      <dgm:t>
        <a:bodyPr/>
        <a:lstStyle/>
        <a:p>
          <a:endParaRPr lang="en-GB"/>
        </a:p>
      </dgm:t>
    </dgm:pt>
    <dgm:pt modelId="{39458F31-F832-4869-A793-BC45EC9B99D4}" type="pres">
      <dgm:prSet presAssocID="{337D60EB-DFE8-4DD8-B433-3A49DD04ED8A}" presName="Name0" presStyleCnt="0">
        <dgm:presLayoutVars>
          <dgm:dir/>
          <dgm:resizeHandles val="exact"/>
        </dgm:presLayoutVars>
      </dgm:prSet>
      <dgm:spPr/>
    </dgm:pt>
    <dgm:pt modelId="{290C66C4-6CA2-4AC3-95C2-8CDCA5E7774F}" type="pres">
      <dgm:prSet presAssocID="{1D86D6DF-CD9F-42A4-83FD-0D38A8212988}" presName="node" presStyleLbl="node1" presStyleIdx="0" presStyleCnt="5">
        <dgm:presLayoutVars>
          <dgm:bulletEnabled val="1"/>
        </dgm:presLayoutVars>
      </dgm:prSet>
      <dgm:spPr/>
      <dgm:t>
        <a:bodyPr/>
        <a:lstStyle/>
        <a:p>
          <a:endParaRPr lang="en-GB"/>
        </a:p>
      </dgm:t>
    </dgm:pt>
    <dgm:pt modelId="{3470D0F7-5628-401F-9A40-9D9ABEFDA730}" type="pres">
      <dgm:prSet presAssocID="{6B7C929A-199B-460C-8D4C-D7562475B66A}" presName="sibTrans" presStyleLbl="sibTrans2D1" presStyleIdx="0" presStyleCnt="4"/>
      <dgm:spPr/>
      <dgm:t>
        <a:bodyPr/>
        <a:lstStyle/>
        <a:p>
          <a:endParaRPr lang="en-GB"/>
        </a:p>
      </dgm:t>
    </dgm:pt>
    <dgm:pt modelId="{7E09837C-7D29-4F68-A748-F27340D4CE2B}" type="pres">
      <dgm:prSet presAssocID="{6B7C929A-199B-460C-8D4C-D7562475B66A}" presName="connectorText" presStyleLbl="sibTrans2D1" presStyleIdx="0" presStyleCnt="4"/>
      <dgm:spPr/>
      <dgm:t>
        <a:bodyPr/>
        <a:lstStyle/>
        <a:p>
          <a:endParaRPr lang="en-GB"/>
        </a:p>
      </dgm:t>
    </dgm:pt>
    <dgm:pt modelId="{70AC2DA4-25AD-44B0-B46E-F1A9FEEF679B}" type="pres">
      <dgm:prSet presAssocID="{8A96B63C-6549-4E6B-8310-705936528941}" presName="node" presStyleLbl="node1" presStyleIdx="1" presStyleCnt="5">
        <dgm:presLayoutVars>
          <dgm:bulletEnabled val="1"/>
        </dgm:presLayoutVars>
      </dgm:prSet>
      <dgm:spPr/>
      <dgm:t>
        <a:bodyPr/>
        <a:lstStyle/>
        <a:p>
          <a:endParaRPr lang="en-GB"/>
        </a:p>
      </dgm:t>
    </dgm:pt>
    <dgm:pt modelId="{2B768F89-BA7D-4FFF-92B0-7F898D86A5FF}" type="pres">
      <dgm:prSet presAssocID="{56EB989A-EB42-4715-A13E-BAA83F4F7F8D}" presName="sibTrans" presStyleLbl="sibTrans2D1" presStyleIdx="1" presStyleCnt="4"/>
      <dgm:spPr/>
      <dgm:t>
        <a:bodyPr/>
        <a:lstStyle/>
        <a:p>
          <a:endParaRPr lang="en-GB"/>
        </a:p>
      </dgm:t>
    </dgm:pt>
    <dgm:pt modelId="{E65D49F9-29B0-483E-AE77-1295155F77B0}" type="pres">
      <dgm:prSet presAssocID="{56EB989A-EB42-4715-A13E-BAA83F4F7F8D}" presName="connectorText" presStyleLbl="sibTrans2D1" presStyleIdx="1" presStyleCnt="4"/>
      <dgm:spPr/>
      <dgm:t>
        <a:bodyPr/>
        <a:lstStyle/>
        <a:p>
          <a:endParaRPr lang="en-GB"/>
        </a:p>
      </dgm:t>
    </dgm:pt>
    <dgm:pt modelId="{F658B2FD-BF4E-4177-B42B-51B81C8955C8}" type="pres">
      <dgm:prSet presAssocID="{E43E6D1E-5C58-49A1-9577-A4573A1A72E7}" presName="node" presStyleLbl="node1" presStyleIdx="2" presStyleCnt="5">
        <dgm:presLayoutVars>
          <dgm:bulletEnabled val="1"/>
        </dgm:presLayoutVars>
      </dgm:prSet>
      <dgm:spPr/>
      <dgm:t>
        <a:bodyPr/>
        <a:lstStyle/>
        <a:p>
          <a:endParaRPr lang="en-GB"/>
        </a:p>
      </dgm:t>
    </dgm:pt>
    <dgm:pt modelId="{0A1B7B23-DCFA-486E-BE5E-B53F23C1552E}" type="pres">
      <dgm:prSet presAssocID="{7015E850-2316-4BFF-81CC-0A0A8A089283}" presName="sibTrans" presStyleLbl="sibTrans2D1" presStyleIdx="2" presStyleCnt="4"/>
      <dgm:spPr/>
      <dgm:t>
        <a:bodyPr/>
        <a:lstStyle/>
        <a:p>
          <a:endParaRPr lang="en-GB"/>
        </a:p>
      </dgm:t>
    </dgm:pt>
    <dgm:pt modelId="{7B1B47B5-0F77-45F2-9085-5789BE427A2A}" type="pres">
      <dgm:prSet presAssocID="{7015E850-2316-4BFF-81CC-0A0A8A089283}" presName="connectorText" presStyleLbl="sibTrans2D1" presStyleIdx="2" presStyleCnt="4"/>
      <dgm:spPr/>
      <dgm:t>
        <a:bodyPr/>
        <a:lstStyle/>
        <a:p>
          <a:endParaRPr lang="en-GB"/>
        </a:p>
      </dgm:t>
    </dgm:pt>
    <dgm:pt modelId="{F54A6E03-1D0F-4B5C-BD1D-C66B373EEBD6}" type="pres">
      <dgm:prSet presAssocID="{0FE78E5A-E807-4123-8B86-A55B2165898A}" presName="node" presStyleLbl="node1" presStyleIdx="3" presStyleCnt="5">
        <dgm:presLayoutVars>
          <dgm:bulletEnabled val="1"/>
        </dgm:presLayoutVars>
      </dgm:prSet>
      <dgm:spPr/>
      <dgm:t>
        <a:bodyPr/>
        <a:lstStyle/>
        <a:p>
          <a:endParaRPr lang="en-GB"/>
        </a:p>
      </dgm:t>
    </dgm:pt>
    <dgm:pt modelId="{D179D487-C426-4525-9C13-2BEE29926E05}" type="pres">
      <dgm:prSet presAssocID="{6CAF4798-C6A2-4295-BDDC-5DDDDDA65965}" presName="sibTrans" presStyleLbl="sibTrans2D1" presStyleIdx="3" presStyleCnt="4"/>
      <dgm:spPr/>
      <dgm:t>
        <a:bodyPr/>
        <a:lstStyle/>
        <a:p>
          <a:endParaRPr lang="en-GB"/>
        </a:p>
      </dgm:t>
    </dgm:pt>
    <dgm:pt modelId="{7A20F605-ECEB-46A2-AABD-7EC0BE1781D2}" type="pres">
      <dgm:prSet presAssocID="{6CAF4798-C6A2-4295-BDDC-5DDDDDA65965}" presName="connectorText" presStyleLbl="sibTrans2D1" presStyleIdx="3" presStyleCnt="4"/>
      <dgm:spPr/>
      <dgm:t>
        <a:bodyPr/>
        <a:lstStyle/>
        <a:p>
          <a:endParaRPr lang="en-GB"/>
        </a:p>
      </dgm:t>
    </dgm:pt>
    <dgm:pt modelId="{7D20082B-F77D-4AE0-9D7A-BCD69924BC4C}" type="pres">
      <dgm:prSet presAssocID="{7ABF21C1-075F-4F9F-82A0-251DEA2D7FBB}" presName="node" presStyleLbl="node1" presStyleIdx="4" presStyleCnt="5">
        <dgm:presLayoutVars>
          <dgm:bulletEnabled val="1"/>
        </dgm:presLayoutVars>
      </dgm:prSet>
      <dgm:spPr/>
      <dgm:t>
        <a:bodyPr/>
        <a:lstStyle/>
        <a:p>
          <a:endParaRPr lang="en-GB"/>
        </a:p>
      </dgm:t>
    </dgm:pt>
  </dgm:ptLst>
  <dgm:cxnLst>
    <dgm:cxn modelId="{709A451F-9AE0-4DD5-841F-FF83DF8FA6D7}" type="presOf" srcId="{7015E850-2316-4BFF-81CC-0A0A8A089283}" destId="{7B1B47B5-0F77-45F2-9085-5789BE427A2A}" srcOrd="1" destOrd="0" presId="urn:microsoft.com/office/officeart/2005/8/layout/process1"/>
    <dgm:cxn modelId="{27040633-6FC7-4E46-AEC5-69705F862E84}" type="presOf" srcId="{0FE78E5A-E807-4123-8B86-A55B2165898A}" destId="{F54A6E03-1D0F-4B5C-BD1D-C66B373EEBD6}" srcOrd="0" destOrd="0" presId="urn:microsoft.com/office/officeart/2005/8/layout/process1"/>
    <dgm:cxn modelId="{7A29728D-CECE-4A5E-8CC6-35F999EB2208}" type="presOf" srcId="{337D60EB-DFE8-4DD8-B433-3A49DD04ED8A}" destId="{39458F31-F832-4869-A793-BC45EC9B99D4}" srcOrd="0" destOrd="0" presId="urn:microsoft.com/office/officeart/2005/8/layout/process1"/>
    <dgm:cxn modelId="{86736430-35C5-4A31-8766-9972C7B93DD0}" type="presOf" srcId="{7015E850-2316-4BFF-81CC-0A0A8A089283}" destId="{0A1B7B23-DCFA-486E-BE5E-B53F23C1552E}" srcOrd="0" destOrd="0" presId="urn:microsoft.com/office/officeart/2005/8/layout/process1"/>
    <dgm:cxn modelId="{7668D9C9-B424-43D1-BDDD-7F33074E03DD}" srcId="{337D60EB-DFE8-4DD8-B433-3A49DD04ED8A}" destId="{0FE78E5A-E807-4123-8B86-A55B2165898A}" srcOrd="3" destOrd="0" parTransId="{1C552E80-F120-4BB3-B6F6-335FE09B70F6}" sibTransId="{6CAF4798-C6A2-4295-BDDC-5DDDDDA65965}"/>
    <dgm:cxn modelId="{3CFE666F-FBE7-45EF-8A0B-EA1440AD11E9}" type="presOf" srcId="{6B7C929A-199B-460C-8D4C-D7562475B66A}" destId="{7E09837C-7D29-4F68-A748-F27340D4CE2B}" srcOrd="1" destOrd="0" presId="urn:microsoft.com/office/officeart/2005/8/layout/process1"/>
    <dgm:cxn modelId="{732AF057-FAA7-47CC-8B10-212A9629FD75}" type="presOf" srcId="{6CAF4798-C6A2-4295-BDDC-5DDDDDA65965}" destId="{D179D487-C426-4525-9C13-2BEE29926E05}" srcOrd="0" destOrd="0" presId="urn:microsoft.com/office/officeart/2005/8/layout/process1"/>
    <dgm:cxn modelId="{BA997158-09AC-4081-8F21-92F67F858C03}" type="presOf" srcId="{6CAF4798-C6A2-4295-BDDC-5DDDDDA65965}" destId="{7A20F605-ECEB-46A2-AABD-7EC0BE1781D2}" srcOrd="1" destOrd="0" presId="urn:microsoft.com/office/officeart/2005/8/layout/process1"/>
    <dgm:cxn modelId="{212AABC7-3182-4B10-B8CF-B8495E2757DF}" type="presOf" srcId="{E43E6D1E-5C58-49A1-9577-A4573A1A72E7}" destId="{F658B2FD-BF4E-4177-B42B-51B81C8955C8}" srcOrd="0" destOrd="0" presId="urn:microsoft.com/office/officeart/2005/8/layout/process1"/>
    <dgm:cxn modelId="{377B4FFF-09A1-4F80-8881-FED0D67F2C9E}" srcId="{337D60EB-DFE8-4DD8-B433-3A49DD04ED8A}" destId="{7ABF21C1-075F-4F9F-82A0-251DEA2D7FBB}" srcOrd="4" destOrd="0" parTransId="{2739CFBD-1A51-4A1E-BCB6-D8DDF43E8316}" sibTransId="{8AF0E8BB-B9BB-4C0F-9396-765F405D4917}"/>
    <dgm:cxn modelId="{A33740CD-41E9-4708-A9CC-47638E4518FC}" type="presOf" srcId="{8A96B63C-6549-4E6B-8310-705936528941}" destId="{70AC2DA4-25AD-44B0-B46E-F1A9FEEF679B}" srcOrd="0" destOrd="0" presId="urn:microsoft.com/office/officeart/2005/8/layout/process1"/>
    <dgm:cxn modelId="{ABA5664F-DD33-4E5D-94AE-E9A1E42E0E55}" srcId="{337D60EB-DFE8-4DD8-B433-3A49DD04ED8A}" destId="{8A96B63C-6549-4E6B-8310-705936528941}" srcOrd="1" destOrd="0" parTransId="{03819F48-96C8-4369-B0FA-A8C1F9B0B0A0}" sibTransId="{56EB989A-EB42-4715-A13E-BAA83F4F7F8D}"/>
    <dgm:cxn modelId="{16A1AED1-549D-4D05-8EB1-8E66140E38F7}" type="presOf" srcId="{1D86D6DF-CD9F-42A4-83FD-0D38A8212988}" destId="{290C66C4-6CA2-4AC3-95C2-8CDCA5E7774F}" srcOrd="0" destOrd="0" presId="urn:microsoft.com/office/officeart/2005/8/layout/process1"/>
    <dgm:cxn modelId="{13B23DC1-8E89-4A2F-B31B-DC8B10EE3B42}" type="presOf" srcId="{7ABF21C1-075F-4F9F-82A0-251DEA2D7FBB}" destId="{7D20082B-F77D-4AE0-9D7A-BCD69924BC4C}" srcOrd="0" destOrd="0" presId="urn:microsoft.com/office/officeart/2005/8/layout/process1"/>
    <dgm:cxn modelId="{1A5A0A1B-50EB-4ED9-9CB6-47904219CB3A}" srcId="{337D60EB-DFE8-4DD8-B433-3A49DD04ED8A}" destId="{E43E6D1E-5C58-49A1-9577-A4573A1A72E7}" srcOrd="2" destOrd="0" parTransId="{5D4439C0-167C-4FDC-82B5-65EF0233FBAA}" sibTransId="{7015E850-2316-4BFF-81CC-0A0A8A089283}"/>
    <dgm:cxn modelId="{DF0E9A89-8D8F-4A56-98F4-7C7BFA206693}" srcId="{337D60EB-DFE8-4DD8-B433-3A49DD04ED8A}" destId="{1D86D6DF-CD9F-42A4-83FD-0D38A8212988}" srcOrd="0" destOrd="0" parTransId="{A4DB24EB-B677-426E-B01B-1B064C70C402}" sibTransId="{6B7C929A-199B-460C-8D4C-D7562475B66A}"/>
    <dgm:cxn modelId="{3FB97A2C-5C4A-4721-B81F-2D5730B34713}" type="presOf" srcId="{56EB989A-EB42-4715-A13E-BAA83F4F7F8D}" destId="{2B768F89-BA7D-4FFF-92B0-7F898D86A5FF}" srcOrd="0" destOrd="0" presId="urn:microsoft.com/office/officeart/2005/8/layout/process1"/>
    <dgm:cxn modelId="{5BA97440-13CB-4C98-81A3-96C9EC591395}" type="presOf" srcId="{6B7C929A-199B-460C-8D4C-D7562475B66A}" destId="{3470D0F7-5628-401F-9A40-9D9ABEFDA730}" srcOrd="0" destOrd="0" presId="urn:microsoft.com/office/officeart/2005/8/layout/process1"/>
    <dgm:cxn modelId="{FED7D227-597D-4181-BC94-2C2CE48BFC4D}" type="presOf" srcId="{56EB989A-EB42-4715-A13E-BAA83F4F7F8D}" destId="{E65D49F9-29B0-483E-AE77-1295155F77B0}" srcOrd="1" destOrd="0" presId="urn:microsoft.com/office/officeart/2005/8/layout/process1"/>
    <dgm:cxn modelId="{97CD42F4-4DAC-458F-B28E-C48C852A0D29}" type="presParOf" srcId="{39458F31-F832-4869-A793-BC45EC9B99D4}" destId="{290C66C4-6CA2-4AC3-95C2-8CDCA5E7774F}" srcOrd="0" destOrd="0" presId="urn:microsoft.com/office/officeart/2005/8/layout/process1"/>
    <dgm:cxn modelId="{75F903EB-46F8-491C-85A8-B1CE2CCAADFC}" type="presParOf" srcId="{39458F31-F832-4869-A793-BC45EC9B99D4}" destId="{3470D0F7-5628-401F-9A40-9D9ABEFDA730}" srcOrd="1" destOrd="0" presId="urn:microsoft.com/office/officeart/2005/8/layout/process1"/>
    <dgm:cxn modelId="{118EB7F7-E9EE-4C48-97DA-A366FB93E47B}" type="presParOf" srcId="{3470D0F7-5628-401F-9A40-9D9ABEFDA730}" destId="{7E09837C-7D29-4F68-A748-F27340D4CE2B}" srcOrd="0" destOrd="0" presId="urn:microsoft.com/office/officeart/2005/8/layout/process1"/>
    <dgm:cxn modelId="{B046D47B-4D60-4F1E-8251-AAD6DD730934}" type="presParOf" srcId="{39458F31-F832-4869-A793-BC45EC9B99D4}" destId="{70AC2DA4-25AD-44B0-B46E-F1A9FEEF679B}" srcOrd="2" destOrd="0" presId="urn:microsoft.com/office/officeart/2005/8/layout/process1"/>
    <dgm:cxn modelId="{AEB71166-C988-4FE8-8926-81C0D80ACF36}" type="presParOf" srcId="{39458F31-F832-4869-A793-BC45EC9B99D4}" destId="{2B768F89-BA7D-4FFF-92B0-7F898D86A5FF}" srcOrd="3" destOrd="0" presId="urn:microsoft.com/office/officeart/2005/8/layout/process1"/>
    <dgm:cxn modelId="{7F1D7AB8-6827-432C-8654-217A249E48DE}" type="presParOf" srcId="{2B768F89-BA7D-4FFF-92B0-7F898D86A5FF}" destId="{E65D49F9-29B0-483E-AE77-1295155F77B0}" srcOrd="0" destOrd="0" presId="urn:microsoft.com/office/officeart/2005/8/layout/process1"/>
    <dgm:cxn modelId="{906C4260-C257-44C0-9384-CC334703ED78}" type="presParOf" srcId="{39458F31-F832-4869-A793-BC45EC9B99D4}" destId="{F658B2FD-BF4E-4177-B42B-51B81C8955C8}" srcOrd="4" destOrd="0" presId="urn:microsoft.com/office/officeart/2005/8/layout/process1"/>
    <dgm:cxn modelId="{387DCC8D-5EFA-4969-8D34-D6A2C2854ADA}" type="presParOf" srcId="{39458F31-F832-4869-A793-BC45EC9B99D4}" destId="{0A1B7B23-DCFA-486E-BE5E-B53F23C1552E}" srcOrd="5" destOrd="0" presId="urn:microsoft.com/office/officeart/2005/8/layout/process1"/>
    <dgm:cxn modelId="{75014251-2949-4F1A-BA6F-E2C3E1A8A924}" type="presParOf" srcId="{0A1B7B23-DCFA-486E-BE5E-B53F23C1552E}" destId="{7B1B47B5-0F77-45F2-9085-5789BE427A2A}" srcOrd="0" destOrd="0" presId="urn:microsoft.com/office/officeart/2005/8/layout/process1"/>
    <dgm:cxn modelId="{2A079655-59C3-47F6-A9DC-A75C91280C28}" type="presParOf" srcId="{39458F31-F832-4869-A793-BC45EC9B99D4}" destId="{F54A6E03-1D0F-4B5C-BD1D-C66B373EEBD6}" srcOrd="6" destOrd="0" presId="urn:microsoft.com/office/officeart/2005/8/layout/process1"/>
    <dgm:cxn modelId="{81EBCF5D-AA41-4379-9A8F-EC323240C4BD}" type="presParOf" srcId="{39458F31-F832-4869-A793-BC45EC9B99D4}" destId="{D179D487-C426-4525-9C13-2BEE29926E05}" srcOrd="7" destOrd="0" presId="urn:microsoft.com/office/officeart/2005/8/layout/process1"/>
    <dgm:cxn modelId="{F555FB30-A365-4F52-9BDA-B7A656145CAD}" type="presParOf" srcId="{D179D487-C426-4525-9C13-2BEE29926E05}" destId="{7A20F605-ECEB-46A2-AABD-7EC0BE1781D2}" srcOrd="0" destOrd="0" presId="urn:microsoft.com/office/officeart/2005/8/layout/process1"/>
    <dgm:cxn modelId="{6D9CC059-7413-415E-A4A4-59810FC025CA}" type="presParOf" srcId="{39458F31-F832-4869-A793-BC45EC9B99D4}" destId="{7D20082B-F77D-4AE0-9D7A-BCD69924BC4C}" srcOrd="8" destOrd="0" presId="urn:microsoft.com/office/officeart/2005/8/layout/process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5B19334C-962F-AA49-9C32-A8803ADBCF9B}" type="doc">
      <dgm:prSet loTypeId="urn:microsoft.com/office/officeart/2005/8/layout/hProcess9" loCatId="process" qsTypeId="urn:microsoft.com/office/officeart/2005/8/quickstyle/simple4" qsCatId="simple" csTypeId="urn:microsoft.com/office/officeart/2005/8/colors/accent1_2" csCatId="accent1" phldr="1"/>
      <dgm:spPr/>
      <dgm:t>
        <a:bodyPr/>
        <a:lstStyle/>
        <a:p>
          <a:endParaRPr lang="en-US"/>
        </a:p>
      </dgm:t>
    </dgm:pt>
    <dgm:pt modelId="{E6BC5D43-D5E7-2646-A8DA-37D73450866C}">
      <dgm:prSet phldrT="[Text]"/>
      <dgm:spPr/>
      <dgm:t>
        <a:bodyPr/>
        <a:lstStyle/>
        <a:p>
          <a:r>
            <a:rPr lang="en-US" dirty="0"/>
            <a:t>Theory</a:t>
          </a:r>
        </a:p>
      </dgm:t>
    </dgm:pt>
    <dgm:pt modelId="{33010328-5F91-5847-9A3B-4BBC909198D3}" type="parTrans" cxnId="{543E2B5C-0B8B-B343-9593-DBEAD1B1A8B1}">
      <dgm:prSet/>
      <dgm:spPr/>
      <dgm:t>
        <a:bodyPr/>
        <a:lstStyle/>
        <a:p>
          <a:endParaRPr lang="en-US"/>
        </a:p>
      </dgm:t>
    </dgm:pt>
    <dgm:pt modelId="{CD91EE67-9327-D447-8C54-D1A45F7A1BAF}" type="sibTrans" cxnId="{543E2B5C-0B8B-B343-9593-DBEAD1B1A8B1}">
      <dgm:prSet/>
      <dgm:spPr/>
      <dgm:t>
        <a:bodyPr/>
        <a:lstStyle/>
        <a:p>
          <a:endParaRPr lang="en-US"/>
        </a:p>
      </dgm:t>
    </dgm:pt>
    <dgm:pt modelId="{8C899CF3-ED87-8440-933D-AEE764C2CDB3}">
      <dgm:prSet phldrT="[Text]"/>
      <dgm:spPr/>
      <dgm:t>
        <a:bodyPr/>
        <a:lstStyle/>
        <a:p>
          <a:r>
            <a:rPr lang="en-US" dirty="0"/>
            <a:t>Hypothesis</a:t>
          </a:r>
        </a:p>
      </dgm:t>
    </dgm:pt>
    <dgm:pt modelId="{18AC905A-A821-1B43-867C-93A3D6FB983A}" type="parTrans" cxnId="{BD568C84-5271-AC4E-B768-F94FDB4799E1}">
      <dgm:prSet/>
      <dgm:spPr/>
      <dgm:t>
        <a:bodyPr/>
        <a:lstStyle/>
        <a:p>
          <a:endParaRPr lang="en-US"/>
        </a:p>
      </dgm:t>
    </dgm:pt>
    <dgm:pt modelId="{1100BAC5-06A8-0F42-97FB-1A3EF188A0C3}" type="sibTrans" cxnId="{BD568C84-5271-AC4E-B768-F94FDB4799E1}">
      <dgm:prSet/>
      <dgm:spPr/>
      <dgm:t>
        <a:bodyPr/>
        <a:lstStyle/>
        <a:p>
          <a:endParaRPr lang="en-US"/>
        </a:p>
      </dgm:t>
    </dgm:pt>
    <dgm:pt modelId="{10A6D92B-FCEC-D44B-8192-B0BA7C00B27F}">
      <dgm:prSet phldrT="[Text]"/>
      <dgm:spPr/>
      <dgm:t>
        <a:bodyPr/>
        <a:lstStyle/>
        <a:p>
          <a:r>
            <a:rPr lang="en-US" dirty="0"/>
            <a:t>Observation</a:t>
          </a:r>
        </a:p>
      </dgm:t>
    </dgm:pt>
    <dgm:pt modelId="{0BE0779D-D081-6D40-A786-825486E2CF74}" type="parTrans" cxnId="{89437405-222C-5346-9EF3-F74D8D46C76F}">
      <dgm:prSet/>
      <dgm:spPr/>
      <dgm:t>
        <a:bodyPr/>
        <a:lstStyle/>
        <a:p>
          <a:endParaRPr lang="en-US"/>
        </a:p>
      </dgm:t>
    </dgm:pt>
    <dgm:pt modelId="{56032119-F479-0F44-B76B-795F4142E44F}" type="sibTrans" cxnId="{89437405-222C-5346-9EF3-F74D8D46C76F}">
      <dgm:prSet/>
      <dgm:spPr/>
      <dgm:t>
        <a:bodyPr/>
        <a:lstStyle/>
        <a:p>
          <a:endParaRPr lang="en-US"/>
        </a:p>
      </dgm:t>
    </dgm:pt>
    <dgm:pt modelId="{CEC2594A-28DE-5444-831E-18F5A3E2BB11}">
      <dgm:prSet phldrT="[Text]"/>
      <dgm:spPr/>
      <dgm:t>
        <a:bodyPr/>
        <a:lstStyle/>
        <a:p>
          <a:r>
            <a:rPr lang="en-US" dirty="0"/>
            <a:t>Confirmation</a:t>
          </a:r>
        </a:p>
      </dgm:t>
    </dgm:pt>
    <dgm:pt modelId="{4C2AB845-E9A4-C240-BF07-152655E5BC55}" type="parTrans" cxnId="{0F827CCF-0AEB-DF41-BE7B-4E2DB0653AAF}">
      <dgm:prSet/>
      <dgm:spPr/>
      <dgm:t>
        <a:bodyPr/>
        <a:lstStyle/>
        <a:p>
          <a:endParaRPr lang="en-US"/>
        </a:p>
      </dgm:t>
    </dgm:pt>
    <dgm:pt modelId="{E74134E0-E33B-F341-860C-32D79A3BDF23}" type="sibTrans" cxnId="{0F827CCF-0AEB-DF41-BE7B-4E2DB0653AAF}">
      <dgm:prSet/>
      <dgm:spPr/>
      <dgm:t>
        <a:bodyPr/>
        <a:lstStyle/>
        <a:p>
          <a:endParaRPr lang="en-US"/>
        </a:p>
      </dgm:t>
    </dgm:pt>
    <dgm:pt modelId="{D26BD0EC-E49A-7745-8373-8AFA7A32E456}" type="pres">
      <dgm:prSet presAssocID="{5B19334C-962F-AA49-9C32-A8803ADBCF9B}" presName="CompostProcess" presStyleCnt="0">
        <dgm:presLayoutVars>
          <dgm:dir/>
          <dgm:resizeHandles val="exact"/>
        </dgm:presLayoutVars>
      </dgm:prSet>
      <dgm:spPr/>
      <dgm:t>
        <a:bodyPr/>
        <a:lstStyle/>
        <a:p>
          <a:endParaRPr lang="en-GB"/>
        </a:p>
      </dgm:t>
    </dgm:pt>
    <dgm:pt modelId="{5866E939-92B4-C843-AD46-F6F723DADD36}" type="pres">
      <dgm:prSet presAssocID="{5B19334C-962F-AA49-9C32-A8803ADBCF9B}" presName="arrow" presStyleLbl="bgShp" presStyleIdx="0" presStyleCnt="1"/>
      <dgm:spPr/>
    </dgm:pt>
    <dgm:pt modelId="{7D7CB4DF-8566-8945-A961-C6B87B5EE95B}" type="pres">
      <dgm:prSet presAssocID="{5B19334C-962F-AA49-9C32-A8803ADBCF9B}" presName="linearProcess" presStyleCnt="0"/>
      <dgm:spPr/>
    </dgm:pt>
    <dgm:pt modelId="{DA7CE5FF-0F6D-9B47-82E2-A084EE743F44}" type="pres">
      <dgm:prSet presAssocID="{E6BC5D43-D5E7-2646-A8DA-37D73450866C}" presName="textNode" presStyleLbl="node1" presStyleIdx="0" presStyleCnt="4">
        <dgm:presLayoutVars>
          <dgm:bulletEnabled val="1"/>
        </dgm:presLayoutVars>
      </dgm:prSet>
      <dgm:spPr/>
      <dgm:t>
        <a:bodyPr/>
        <a:lstStyle/>
        <a:p>
          <a:endParaRPr lang="en-GB"/>
        </a:p>
      </dgm:t>
    </dgm:pt>
    <dgm:pt modelId="{0949B319-4EBB-5548-A722-6AC6D3934FF9}" type="pres">
      <dgm:prSet presAssocID="{CD91EE67-9327-D447-8C54-D1A45F7A1BAF}" presName="sibTrans" presStyleCnt="0"/>
      <dgm:spPr/>
    </dgm:pt>
    <dgm:pt modelId="{1EDD7C0B-599A-8841-B169-4E9804F7B6EF}" type="pres">
      <dgm:prSet presAssocID="{8C899CF3-ED87-8440-933D-AEE764C2CDB3}" presName="textNode" presStyleLbl="node1" presStyleIdx="1" presStyleCnt="4">
        <dgm:presLayoutVars>
          <dgm:bulletEnabled val="1"/>
        </dgm:presLayoutVars>
      </dgm:prSet>
      <dgm:spPr/>
      <dgm:t>
        <a:bodyPr/>
        <a:lstStyle/>
        <a:p>
          <a:endParaRPr lang="en-GB"/>
        </a:p>
      </dgm:t>
    </dgm:pt>
    <dgm:pt modelId="{9320DE75-9875-6A40-AAC8-49F346DE5121}" type="pres">
      <dgm:prSet presAssocID="{1100BAC5-06A8-0F42-97FB-1A3EF188A0C3}" presName="sibTrans" presStyleCnt="0"/>
      <dgm:spPr/>
    </dgm:pt>
    <dgm:pt modelId="{F8CE04D8-C94E-BE46-8EE9-FE5225892B0F}" type="pres">
      <dgm:prSet presAssocID="{10A6D92B-FCEC-D44B-8192-B0BA7C00B27F}" presName="textNode" presStyleLbl="node1" presStyleIdx="2" presStyleCnt="4">
        <dgm:presLayoutVars>
          <dgm:bulletEnabled val="1"/>
        </dgm:presLayoutVars>
      </dgm:prSet>
      <dgm:spPr/>
      <dgm:t>
        <a:bodyPr/>
        <a:lstStyle/>
        <a:p>
          <a:endParaRPr lang="en-GB"/>
        </a:p>
      </dgm:t>
    </dgm:pt>
    <dgm:pt modelId="{59CB851A-9317-984D-8E47-8FE9231695A1}" type="pres">
      <dgm:prSet presAssocID="{56032119-F479-0F44-B76B-795F4142E44F}" presName="sibTrans" presStyleCnt="0"/>
      <dgm:spPr/>
    </dgm:pt>
    <dgm:pt modelId="{F80428BF-5B00-5C47-9DE0-F80F1F498A0A}" type="pres">
      <dgm:prSet presAssocID="{CEC2594A-28DE-5444-831E-18F5A3E2BB11}" presName="textNode" presStyleLbl="node1" presStyleIdx="3" presStyleCnt="4">
        <dgm:presLayoutVars>
          <dgm:bulletEnabled val="1"/>
        </dgm:presLayoutVars>
      </dgm:prSet>
      <dgm:spPr/>
      <dgm:t>
        <a:bodyPr/>
        <a:lstStyle/>
        <a:p>
          <a:endParaRPr lang="en-GB"/>
        </a:p>
      </dgm:t>
    </dgm:pt>
  </dgm:ptLst>
  <dgm:cxnLst>
    <dgm:cxn modelId="{507A10EC-91EA-4F42-926E-B3A96ECAFF70}" type="presOf" srcId="{E6BC5D43-D5E7-2646-A8DA-37D73450866C}" destId="{DA7CE5FF-0F6D-9B47-82E2-A084EE743F44}" srcOrd="0" destOrd="0" presId="urn:microsoft.com/office/officeart/2005/8/layout/hProcess9"/>
    <dgm:cxn modelId="{543E2B5C-0B8B-B343-9593-DBEAD1B1A8B1}" srcId="{5B19334C-962F-AA49-9C32-A8803ADBCF9B}" destId="{E6BC5D43-D5E7-2646-A8DA-37D73450866C}" srcOrd="0" destOrd="0" parTransId="{33010328-5F91-5847-9A3B-4BBC909198D3}" sibTransId="{CD91EE67-9327-D447-8C54-D1A45F7A1BAF}"/>
    <dgm:cxn modelId="{0F827CCF-0AEB-DF41-BE7B-4E2DB0653AAF}" srcId="{5B19334C-962F-AA49-9C32-A8803ADBCF9B}" destId="{CEC2594A-28DE-5444-831E-18F5A3E2BB11}" srcOrd="3" destOrd="0" parTransId="{4C2AB845-E9A4-C240-BF07-152655E5BC55}" sibTransId="{E74134E0-E33B-F341-860C-32D79A3BDF23}"/>
    <dgm:cxn modelId="{B536EF05-03F5-46C5-A068-80EB7A547FDF}" type="presOf" srcId="{5B19334C-962F-AA49-9C32-A8803ADBCF9B}" destId="{D26BD0EC-E49A-7745-8373-8AFA7A32E456}" srcOrd="0" destOrd="0" presId="urn:microsoft.com/office/officeart/2005/8/layout/hProcess9"/>
    <dgm:cxn modelId="{BD568C84-5271-AC4E-B768-F94FDB4799E1}" srcId="{5B19334C-962F-AA49-9C32-A8803ADBCF9B}" destId="{8C899CF3-ED87-8440-933D-AEE764C2CDB3}" srcOrd="1" destOrd="0" parTransId="{18AC905A-A821-1B43-867C-93A3D6FB983A}" sibTransId="{1100BAC5-06A8-0F42-97FB-1A3EF188A0C3}"/>
    <dgm:cxn modelId="{89437405-222C-5346-9EF3-F74D8D46C76F}" srcId="{5B19334C-962F-AA49-9C32-A8803ADBCF9B}" destId="{10A6D92B-FCEC-D44B-8192-B0BA7C00B27F}" srcOrd="2" destOrd="0" parTransId="{0BE0779D-D081-6D40-A786-825486E2CF74}" sibTransId="{56032119-F479-0F44-B76B-795F4142E44F}"/>
    <dgm:cxn modelId="{B16DDFCD-C934-480C-BA60-B5C5107013E5}" type="presOf" srcId="{8C899CF3-ED87-8440-933D-AEE764C2CDB3}" destId="{1EDD7C0B-599A-8841-B169-4E9804F7B6EF}" srcOrd="0" destOrd="0" presId="urn:microsoft.com/office/officeart/2005/8/layout/hProcess9"/>
    <dgm:cxn modelId="{184FC2FB-EA46-4EB1-A761-364EDAC27FC1}" type="presOf" srcId="{10A6D92B-FCEC-D44B-8192-B0BA7C00B27F}" destId="{F8CE04D8-C94E-BE46-8EE9-FE5225892B0F}" srcOrd="0" destOrd="0" presId="urn:microsoft.com/office/officeart/2005/8/layout/hProcess9"/>
    <dgm:cxn modelId="{9F521C03-A7C8-4415-8058-F486126865E0}" type="presOf" srcId="{CEC2594A-28DE-5444-831E-18F5A3E2BB11}" destId="{F80428BF-5B00-5C47-9DE0-F80F1F498A0A}" srcOrd="0" destOrd="0" presId="urn:microsoft.com/office/officeart/2005/8/layout/hProcess9"/>
    <dgm:cxn modelId="{E67364AF-9462-43A2-A596-BDFFC190AB24}" type="presParOf" srcId="{D26BD0EC-E49A-7745-8373-8AFA7A32E456}" destId="{5866E939-92B4-C843-AD46-F6F723DADD36}" srcOrd="0" destOrd="0" presId="urn:microsoft.com/office/officeart/2005/8/layout/hProcess9"/>
    <dgm:cxn modelId="{5AFA1A95-451A-4B5E-8205-D3E94D0634B3}" type="presParOf" srcId="{D26BD0EC-E49A-7745-8373-8AFA7A32E456}" destId="{7D7CB4DF-8566-8945-A961-C6B87B5EE95B}" srcOrd="1" destOrd="0" presId="urn:microsoft.com/office/officeart/2005/8/layout/hProcess9"/>
    <dgm:cxn modelId="{EF24259D-01C4-4731-9511-5E76C2F531EF}" type="presParOf" srcId="{7D7CB4DF-8566-8945-A961-C6B87B5EE95B}" destId="{DA7CE5FF-0F6D-9B47-82E2-A084EE743F44}" srcOrd="0" destOrd="0" presId="urn:microsoft.com/office/officeart/2005/8/layout/hProcess9"/>
    <dgm:cxn modelId="{ED287ED3-BD3F-4426-824F-FE65C61B852F}" type="presParOf" srcId="{7D7CB4DF-8566-8945-A961-C6B87B5EE95B}" destId="{0949B319-4EBB-5548-A722-6AC6D3934FF9}" srcOrd="1" destOrd="0" presId="urn:microsoft.com/office/officeart/2005/8/layout/hProcess9"/>
    <dgm:cxn modelId="{3FA8D3AF-5887-4E79-A54A-1A54CA1DFDE0}" type="presParOf" srcId="{7D7CB4DF-8566-8945-A961-C6B87B5EE95B}" destId="{1EDD7C0B-599A-8841-B169-4E9804F7B6EF}" srcOrd="2" destOrd="0" presId="urn:microsoft.com/office/officeart/2005/8/layout/hProcess9"/>
    <dgm:cxn modelId="{ADDF8F16-0F41-465A-B941-533850BBCBE3}" type="presParOf" srcId="{7D7CB4DF-8566-8945-A961-C6B87B5EE95B}" destId="{9320DE75-9875-6A40-AAC8-49F346DE5121}" srcOrd="3" destOrd="0" presId="urn:microsoft.com/office/officeart/2005/8/layout/hProcess9"/>
    <dgm:cxn modelId="{166D130B-4A98-4675-9F7B-3E84808E785C}" type="presParOf" srcId="{7D7CB4DF-8566-8945-A961-C6B87B5EE95B}" destId="{F8CE04D8-C94E-BE46-8EE9-FE5225892B0F}" srcOrd="4" destOrd="0" presId="urn:microsoft.com/office/officeart/2005/8/layout/hProcess9"/>
    <dgm:cxn modelId="{209803EE-8B94-46EF-A135-2E5CA9FEA5BD}" type="presParOf" srcId="{7D7CB4DF-8566-8945-A961-C6B87B5EE95B}" destId="{59CB851A-9317-984D-8E47-8FE9231695A1}" srcOrd="5" destOrd="0" presId="urn:microsoft.com/office/officeart/2005/8/layout/hProcess9"/>
    <dgm:cxn modelId="{3251EBC9-299A-4C1B-8491-6A09DAF6749B}" type="presParOf" srcId="{7D7CB4DF-8566-8945-A961-C6B87B5EE95B}" destId="{F80428BF-5B00-5C47-9DE0-F80F1F498A0A}" srcOrd="6" destOrd="0" presId="urn:microsoft.com/office/officeart/2005/8/layout/hProcess9"/>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0CBCC34C-C1AD-2E48-9E0F-0BF2D307923C}" type="doc">
      <dgm:prSet loTypeId="urn:microsoft.com/office/officeart/2005/8/layout/hProcess9" loCatId="process" qsTypeId="urn:microsoft.com/office/officeart/2005/8/quickstyle/simple4" qsCatId="simple" csTypeId="urn:microsoft.com/office/officeart/2005/8/colors/accent1_2" csCatId="accent1" phldr="1"/>
      <dgm:spPr/>
    </dgm:pt>
    <dgm:pt modelId="{97E89C7A-7889-3549-917E-F215FAEC22AC}">
      <dgm:prSet phldrT="[Text]"/>
      <dgm:spPr/>
      <dgm:t>
        <a:bodyPr/>
        <a:lstStyle/>
        <a:p>
          <a:r>
            <a:rPr lang="en-US" dirty="0"/>
            <a:t>Observation</a:t>
          </a:r>
        </a:p>
      </dgm:t>
    </dgm:pt>
    <dgm:pt modelId="{5A7F8263-16F4-D447-A548-5E58B41B7E10}" type="parTrans" cxnId="{38A65232-6C84-4643-B9DD-87BEC4CDC78F}">
      <dgm:prSet/>
      <dgm:spPr/>
      <dgm:t>
        <a:bodyPr/>
        <a:lstStyle/>
        <a:p>
          <a:endParaRPr lang="en-US"/>
        </a:p>
      </dgm:t>
    </dgm:pt>
    <dgm:pt modelId="{B7DE4BAF-A47B-FD44-BCB7-BF175B4E9D90}" type="sibTrans" cxnId="{38A65232-6C84-4643-B9DD-87BEC4CDC78F}">
      <dgm:prSet/>
      <dgm:spPr/>
      <dgm:t>
        <a:bodyPr/>
        <a:lstStyle/>
        <a:p>
          <a:endParaRPr lang="en-US"/>
        </a:p>
      </dgm:t>
    </dgm:pt>
    <dgm:pt modelId="{AC3A75E0-92D6-8043-85DF-E5AF4CCE4469}">
      <dgm:prSet phldrT="[Text]"/>
      <dgm:spPr/>
      <dgm:t>
        <a:bodyPr/>
        <a:lstStyle/>
        <a:p>
          <a:r>
            <a:rPr lang="en-US" dirty="0"/>
            <a:t>Pattern</a:t>
          </a:r>
        </a:p>
      </dgm:t>
    </dgm:pt>
    <dgm:pt modelId="{A2E917BF-6112-8D41-A33A-EE53B2A0FFCE}" type="parTrans" cxnId="{5642F404-18F8-AE4B-A990-248FC4E84F58}">
      <dgm:prSet/>
      <dgm:spPr/>
      <dgm:t>
        <a:bodyPr/>
        <a:lstStyle/>
        <a:p>
          <a:endParaRPr lang="en-US"/>
        </a:p>
      </dgm:t>
    </dgm:pt>
    <dgm:pt modelId="{A9961A26-2514-7148-855B-8885792FED22}" type="sibTrans" cxnId="{5642F404-18F8-AE4B-A990-248FC4E84F58}">
      <dgm:prSet/>
      <dgm:spPr/>
      <dgm:t>
        <a:bodyPr/>
        <a:lstStyle/>
        <a:p>
          <a:endParaRPr lang="en-US"/>
        </a:p>
      </dgm:t>
    </dgm:pt>
    <dgm:pt modelId="{85D55589-AD1E-6B42-A60F-31EC9C1F050C}">
      <dgm:prSet phldrT="[Text]"/>
      <dgm:spPr/>
      <dgm:t>
        <a:bodyPr/>
        <a:lstStyle/>
        <a:p>
          <a:r>
            <a:rPr lang="en-US" dirty="0"/>
            <a:t>Possible Hypothesis</a:t>
          </a:r>
        </a:p>
      </dgm:t>
    </dgm:pt>
    <dgm:pt modelId="{F43F8E9E-61AD-8441-8C09-B9F6BCC31C9D}" type="parTrans" cxnId="{2E272ACC-31E7-C34C-8929-E9145CFB79B6}">
      <dgm:prSet/>
      <dgm:spPr/>
      <dgm:t>
        <a:bodyPr/>
        <a:lstStyle/>
        <a:p>
          <a:endParaRPr lang="en-US"/>
        </a:p>
      </dgm:t>
    </dgm:pt>
    <dgm:pt modelId="{27D22627-294E-FF4B-8071-C2734AC04854}" type="sibTrans" cxnId="{2E272ACC-31E7-C34C-8929-E9145CFB79B6}">
      <dgm:prSet/>
      <dgm:spPr/>
      <dgm:t>
        <a:bodyPr/>
        <a:lstStyle/>
        <a:p>
          <a:endParaRPr lang="en-US"/>
        </a:p>
      </dgm:t>
    </dgm:pt>
    <dgm:pt modelId="{2D4D6B5C-C0B4-894F-92CD-BB48E2525D08}">
      <dgm:prSet/>
      <dgm:spPr/>
      <dgm:t>
        <a:bodyPr/>
        <a:lstStyle/>
        <a:p>
          <a:r>
            <a:rPr lang="en-US" dirty="0"/>
            <a:t>Theory</a:t>
          </a:r>
        </a:p>
      </dgm:t>
    </dgm:pt>
    <dgm:pt modelId="{1240AD84-E133-4C4B-AD65-744364DE7193}" type="parTrans" cxnId="{6607C030-EB83-9742-BA07-C4AF6E5A816C}">
      <dgm:prSet/>
      <dgm:spPr/>
      <dgm:t>
        <a:bodyPr/>
        <a:lstStyle/>
        <a:p>
          <a:endParaRPr lang="en-GB"/>
        </a:p>
      </dgm:t>
    </dgm:pt>
    <dgm:pt modelId="{353E4008-CAEA-FB47-A08C-EDA0DCF555B7}" type="sibTrans" cxnId="{6607C030-EB83-9742-BA07-C4AF6E5A816C}">
      <dgm:prSet/>
      <dgm:spPr/>
      <dgm:t>
        <a:bodyPr/>
        <a:lstStyle/>
        <a:p>
          <a:endParaRPr lang="en-GB"/>
        </a:p>
      </dgm:t>
    </dgm:pt>
    <dgm:pt modelId="{C65F024B-6787-514A-9320-0CAE764FB616}" type="pres">
      <dgm:prSet presAssocID="{0CBCC34C-C1AD-2E48-9E0F-0BF2D307923C}" presName="CompostProcess" presStyleCnt="0">
        <dgm:presLayoutVars>
          <dgm:dir/>
          <dgm:resizeHandles val="exact"/>
        </dgm:presLayoutVars>
      </dgm:prSet>
      <dgm:spPr/>
    </dgm:pt>
    <dgm:pt modelId="{FFE2DAE1-C6FB-434E-A51F-6CAED35D7765}" type="pres">
      <dgm:prSet presAssocID="{0CBCC34C-C1AD-2E48-9E0F-0BF2D307923C}" presName="arrow" presStyleLbl="bgShp" presStyleIdx="0" presStyleCnt="1"/>
      <dgm:spPr/>
    </dgm:pt>
    <dgm:pt modelId="{32176DCB-6EF4-6344-832C-BCD893834189}" type="pres">
      <dgm:prSet presAssocID="{0CBCC34C-C1AD-2E48-9E0F-0BF2D307923C}" presName="linearProcess" presStyleCnt="0"/>
      <dgm:spPr/>
    </dgm:pt>
    <dgm:pt modelId="{4F3CC94B-B957-BA48-A3E1-3788ABED323B}" type="pres">
      <dgm:prSet presAssocID="{97E89C7A-7889-3549-917E-F215FAEC22AC}" presName="textNode" presStyleLbl="node1" presStyleIdx="0" presStyleCnt="4">
        <dgm:presLayoutVars>
          <dgm:bulletEnabled val="1"/>
        </dgm:presLayoutVars>
      </dgm:prSet>
      <dgm:spPr/>
      <dgm:t>
        <a:bodyPr/>
        <a:lstStyle/>
        <a:p>
          <a:endParaRPr lang="en-GB"/>
        </a:p>
      </dgm:t>
    </dgm:pt>
    <dgm:pt modelId="{4EA9329B-4D29-FE40-84E6-ED0AD5CBAFF5}" type="pres">
      <dgm:prSet presAssocID="{B7DE4BAF-A47B-FD44-BCB7-BF175B4E9D90}" presName="sibTrans" presStyleCnt="0"/>
      <dgm:spPr/>
    </dgm:pt>
    <dgm:pt modelId="{22A3197A-5F69-2B42-9929-142D7BED3175}" type="pres">
      <dgm:prSet presAssocID="{AC3A75E0-92D6-8043-85DF-E5AF4CCE4469}" presName="textNode" presStyleLbl="node1" presStyleIdx="1" presStyleCnt="4">
        <dgm:presLayoutVars>
          <dgm:bulletEnabled val="1"/>
        </dgm:presLayoutVars>
      </dgm:prSet>
      <dgm:spPr/>
      <dgm:t>
        <a:bodyPr/>
        <a:lstStyle/>
        <a:p>
          <a:endParaRPr lang="en-GB"/>
        </a:p>
      </dgm:t>
    </dgm:pt>
    <dgm:pt modelId="{D20456EA-2B02-224F-B925-BC167D2507F2}" type="pres">
      <dgm:prSet presAssocID="{A9961A26-2514-7148-855B-8885792FED22}" presName="sibTrans" presStyleCnt="0"/>
      <dgm:spPr/>
    </dgm:pt>
    <dgm:pt modelId="{C34FC0F4-98A1-2740-8520-5145B799A4C6}" type="pres">
      <dgm:prSet presAssocID="{85D55589-AD1E-6B42-A60F-31EC9C1F050C}" presName="textNode" presStyleLbl="node1" presStyleIdx="2" presStyleCnt="4">
        <dgm:presLayoutVars>
          <dgm:bulletEnabled val="1"/>
        </dgm:presLayoutVars>
      </dgm:prSet>
      <dgm:spPr/>
      <dgm:t>
        <a:bodyPr/>
        <a:lstStyle/>
        <a:p>
          <a:endParaRPr lang="en-GB"/>
        </a:p>
      </dgm:t>
    </dgm:pt>
    <dgm:pt modelId="{4C05FB12-A07C-D34F-A7F3-0A7828168034}" type="pres">
      <dgm:prSet presAssocID="{27D22627-294E-FF4B-8071-C2734AC04854}" presName="sibTrans" presStyleCnt="0"/>
      <dgm:spPr/>
    </dgm:pt>
    <dgm:pt modelId="{98C85A13-5EF2-6C41-AAAF-D05AD2C5D29F}" type="pres">
      <dgm:prSet presAssocID="{2D4D6B5C-C0B4-894F-92CD-BB48E2525D08}" presName="textNode" presStyleLbl="node1" presStyleIdx="3" presStyleCnt="4">
        <dgm:presLayoutVars>
          <dgm:bulletEnabled val="1"/>
        </dgm:presLayoutVars>
      </dgm:prSet>
      <dgm:spPr/>
      <dgm:t>
        <a:bodyPr/>
        <a:lstStyle/>
        <a:p>
          <a:endParaRPr lang="en-GB"/>
        </a:p>
      </dgm:t>
    </dgm:pt>
  </dgm:ptLst>
  <dgm:cxnLst>
    <dgm:cxn modelId="{DD3BA511-8AA0-465B-BC50-3C3FB82B0D35}" type="presOf" srcId="{85D55589-AD1E-6B42-A60F-31EC9C1F050C}" destId="{C34FC0F4-98A1-2740-8520-5145B799A4C6}" srcOrd="0" destOrd="0" presId="urn:microsoft.com/office/officeart/2005/8/layout/hProcess9"/>
    <dgm:cxn modelId="{B5B79F5D-5010-47CB-A055-F406EEDEEE41}" type="presOf" srcId="{AC3A75E0-92D6-8043-85DF-E5AF4CCE4469}" destId="{22A3197A-5F69-2B42-9929-142D7BED3175}" srcOrd="0" destOrd="0" presId="urn:microsoft.com/office/officeart/2005/8/layout/hProcess9"/>
    <dgm:cxn modelId="{C8F235E5-6BDA-4DD1-B19A-BA78A3A8F686}" type="presOf" srcId="{2D4D6B5C-C0B4-894F-92CD-BB48E2525D08}" destId="{98C85A13-5EF2-6C41-AAAF-D05AD2C5D29F}" srcOrd="0" destOrd="0" presId="urn:microsoft.com/office/officeart/2005/8/layout/hProcess9"/>
    <dgm:cxn modelId="{38A65232-6C84-4643-B9DD-87BEC4CDC78F}" srcId="{0CBCC34C-C1AD-2E48-9E0F-0BF2D307923C}" destId="{97E89C7A-7889-3549-917E-F215FAEC22AC}" srcOrd="0" destOrd="0" parTransId="{5A7F8263-16F4-D447-A548-5E58B41B7E10}" sibTransId="{B7DE4BAF-A47B-FD44-BCB7-BF175B4E9D90}"/>
    <dgm:cxn modelId="{F615C97A-7142-47B6-A06D-7B1F5DC18202}" type="presOf" srcId="{0CBCC34C-C1AD-2E48-9E0F-0BF2D307923C}" destId="{C65F024B-6787-514A-9320-0CAE764FB616}" srcOrd="0" destOrd="0" presId="urn:microsoft.com/office/officeart/2005/8/layout/hProcess9"/>
    <dgm:cxn modelId="{6607C030-EB83-9742-BA07-C4AF6E5A816C}" srcId="{0CBCC34C-C1AD-2E48-9E0F-0BF2D307923C}" destId="{2D4D6B5C-C0B4-894F-92CD-BB48E2525D08}" srcOrd="3" destOrd="0" parTransId="{1240AD84-E133-4C4B-AD65-744364DE7193}" sibTransId="{353E4008-CAEA-FB47-A08C-EDA0DCF555B7}"/>
    <dgm:cxn modelId="{2E272ACC-31E7-C34C-8929-E9145CFB79B6}" srcId="{0CBCC34C-C1AD-2E48-9E0F-0BF2D307923C}" destId="{85D55589-AD1E-6B42-A60F-31EC9C1F050C}" srcOrd="2" destOrd="0" parTransId="{F43F8E9E-61AD-8441-8C09-B9F6BCC31C9D}" sibTransId="{27D22627-294E-FF4B-8071-C2734AC04854}"/>
    <dgm:cxn modelId="{5642F404-18F8-AE4B-A990-248FC4E84F58}" srcId="{0CBCC34C-C1AD-2E48-9E0F-0BF2D307923C}" destId="{AC3A75E0-92D6-8043-85DF-E5AF4CCE4469}" srcOrd="1" destOrd="0" parTransId="{A2E917BF-6112-8D41-A33A-EE53B2A0FFCE}" sibTransId="{A9961A26-2514-7148-855B-8885792FED22}"/>
    <dgm:cxn modelId="{F0193BAC-0F6F-4F84-B01C-A1F2CF885675}" type="presOf" srcId="{97E89C7A-7889-3549-917E-F215FAEC22AC}" destId="{4F3CC94B-B957-BA48-A3E1-3788ABED323B}" srcOrd="0" destOrd="0" presId="urn:microsoft.com/office/officeart/2005/8/layout/hProcess9"/>
    <dgm:cxn modelId="{6308DA48-F135-4E47-8B72-86621ECDDCEF}" type="presParOf" srcId="{C65F024B-6787-514A-9320-0CAE764FB616}" destId="{FFE2DAE1-C6FB-434E-A51F-6CAED35D7765}" srcOrd="0" destOrd="0" presId="urn:microsoft.com/office/officeart/2005/8/layout/hProcess9"/>
    <dgm:cxn modelId="{95A4ED2C-5B13-4355-A6B1-A92B88615502}" type="presParOf" srcId="{C65F024B-6787-514A-9320-0CAE764FB616}" destId="{32176DCB-6EF4-6344-832C-BCD893834189}" srcOrd="1" destOrd="0" presId="urn:microsoft.com/office/officeart/2005/8/layout/hProcess9"/>
    <dgm:cxn modelId="{82FE4DF5-876D-454F-80DB-A275DCE8890C}" type="presParOf" srcId="{32176DCB-6EF4-6344-832C-BCD893834189}" destId="{4F3CC94B-B957-BA48-A3E1-3788ABED323B}" srcOrd="0" destOrd="0" presId="urn:microsoft.com/office/officeart/2005/8/layout/hProcess9"/>
    <dgm:cxn modelId="{D1E720C5-823C-448A-AFA0-D9C2DDA570E5}" type="presParOf" srcId="{32176DCB-6EF4-6344-832C-BCD893834189}" destId="{4EA9329B-4D29-FE40-84E6-ED0AD5CBAFF5}" srcOrd="1" destOrd="0" presId="urn:microsoft.com/office/officeart/2005/8/layout/hProcess9"/>
    <dgm:cxn modelId="{58D38B0E-37C9-42D5-9DBE-61279E306B9B}" type="presParOf" srcId="{32176DCB-6EF4-6344-832C-BCD893834189}" destId="{22A3197A-5F69-2B42-9929-142D7BED3175}" srcOrd="2" destOrd="0" presId="urn:microsoft.com/office/officeart/2005/8/layout/hProcess9"/>
    <dgm:cxn modelId="{5300F9EB-2E5A-4086-BDCF-1266EABB8E08}" type="presParOf" srcId="{32176DCB-6EF4-6344-832C-BCD893834189}" destId="{D20456EA-2B02-224F-B925-BC167D2507F2}" srcOrd="3" destOrd="0" presId="urn:microsoft.com/office/officeart/2005/8/layout/hProcess9"/>
    <dgm:cxn modelId="{5D6AB837-0424-4879-AA98-ABF9E884F92E}" type="presParOf" srcId="{32176DCB-6EF4-6344-832C-BCD893834189}" destId="{C34FC0F4-98A1-2740-8520-5145B799A4C6}" srcOrd="4" destOrd="0" presId="urn:microsoft.com/office/officeart/2005/8/layout/hProcess9"/>
    <dgm:cxn modelId="{3192E0FF-E04F-4CF1-B525-0DE09B1CABFF}" type="presParOf" srcId="{32176DCB-6EF4-6344-832C-BCD893834189}" destId="{4C05FB12-A07C-D34F-A7F3-0A7828168034}" srcOrd="5" destOrd="0" presId="urn:microsoft.com/office/officeart/2005/8/layout/hProcess9"/>
    <dgm:cxn modelId="{24B749D0-5EEF-4912-B661-80BAA5F165B5}" type="presParOf" srcId="{32176DCB-6EF4-6344-832C-BCD893834189}" destId="{98C85A13-5EF2-6C41-AAAF-D05AD2C5D29F}" srcOrd="6" destOrd="0" presId="urn:microsoft.com/office/officeart/2005/8/layout/hProcess9"/>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90C66C4-6CA2-4AC3-95C2-8CDCA5E7774F}">
      <dsp:nvSpPr>
        <dsp:cNvPr id="0" name=""/>
        <dsp:cNvSpPr/>
      </dsp:nvSpPr>
      <dsp:spPr>
        <a:xfrm>
          <a:off x="4447" y="1781892"/>
          <a:ext cx="1378728" cy="1377382"/>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1910" tIns="41910" rIns="41910" bIns="41910" numCol="1" spcCol="1270" anchor="ctr" anchorCtr="0">
          <a:noAutofit/>
        </a:bodyPr>
        <a:lstStyle/>
        <a:p>
          <a:pPr lvl="0" algn="ctr" defTabSz="488950">
            <a:lnSpc>
              <a:spcPct val="90000"/>
            </a:lnSpc>
            <a:spcBef>
              <a:spcPct val="0"/>
            </a:spcBef>
            <a:spcAft>
              <a:spcPct val="35000"/>
            </a:spcAft>
          </a:pPr>
          <a:r>
            <a:rPr lang="en-GB" sz="1100" b="1" kern="1200" dirty="0" smtClean="0">
              <a:solidFill>
                <a:schemeClr val="tx2"/>
              </a:solidFill>
            </a:rPr>
            <a:t>Chapter 1</a:t>
          </a:r>
        </a:p>
        <a:p>
          <a:pPr lvl="0" algn="ctr" defTabSz="488950">
            <a:lnSpc>
              <a:spcPct val="90000"/>
            </a:lnSpc>
            <a:spcBef>
              <a:spcPct val="0"/>
            </a:spcBef>
            <a:spcAft>
              <a:spcPct val="35000"/>
            </a:spcAft>
          </a:pPr>
          <a:r>
            <a:rPr lang="en-GB" sz="1100" b="1" kern="1200" dirty="0" smtClean="0">
              <a:solidFill>
                <a:schemeClr val="tx2"/>
              </a:solidFill>
            </a:rPr>
            <a:t>Introduction Background Research question</a:t>
          </a:r>
          <a:endParaRPr lang="en-GB" sz="1100" b="1" kern="1200" dirty="0">
            <a:solidFill>
              <a:schemeClr val="tx2"/>
            </a:solidFill>
          </a:endParaRPr>
        </a:p>
      </dsp:txBody>
      <dsp:txXfrm>
        <a:off x="44789" y="1822234"/>
        <a:ext cx="1298044" cy="1296698"/>
      </dsp:txXfrm>
    </dsp:sp>
    <dsp:sp modelId="{3470D0F7-5628-401F-9A40-9D9ABEFDA730}">
      <dsp:nvSpPr>
        <dsp:cNvPr id="0" name=""/>
        <dsp:cNvSpPr/>
      </dsp:nvSpPr>
      <dsp:spPr>
        <a:xfrm>
          <a:off x="1521049" y="2299621"/>
          <a:ext cx="292290" cy="341924"/>
        </a:xfrm>
        <a:prstGeom prst="righ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lvl="0" algn="ctr" defTabSz="400050">
            <a:lnSpc>
              <a:spcPct val="90000"/>
            </a:lnSpc>
            <a:spcBef>
              <a:spcPct val="0"/>
            </a:spcBef>
            <a:spcAft>
              <a:spcPct val="35000"/>
            </a:spcAft>
          </a:pPr>
          <a:endParaRPr lang="en-GB" sz="900" kern="1200"/>
        </a:p>
      </dsp:txBody>
      <dsp:txXfrm>
        <a:off x="1521049" y="2368006"/>
        <a:ext cx="204603" cy="205154"/>
      </dsp:txXfrm>
    </dsp:sp>
    <dsp:sp modelId="{70AC2DA4-25AD-44B0-B46E-F1A9FEEF679B}">
      <dsp:nvSpPr>
        <dsp:cNvPr id="0" name=""/>
        <dsp:cNvSpPr/>
      </dsp:nvSpPr>
      <dsp:spPr>
        <a:xfrm>
          <a:off x="1934667" y="1781892"/>
          <a:ext cx="1378728" cy="1377382"/>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1910" tIns="41910" rIns="41910" bIns="41910" numCol="1" spcCol="1270" anchor="ctr" anchorCtr="0">
          <a:noAutofit/>
        </a:bodyPr>
        <a:lstStyle/>
        <a:p>
          <a:pPr lvl="0" algn="ctr" defTabSz="488950">
            <a:lnSpc>
              <a:spcPct val="90000"/>
            </a:lnSpc>
            <a:spcBef>
              <a:spcPct val="0"/>
            </a:spcBef>
            <a:spcAft>
              <a:spcPct val="35000"/>
            </a:spcAft>
          </a:pPr>
          <a:r>
            <a:rPr lang="en-GB" sz="1100" b="1" kern="1200" dirty="0" smtClean="0">
              <a:solidFill>
                <a:schemeClr val="tx2"/>
              </a:solidFill>
            </a:rPr>
            <a:t>Chapter 2Model/theories</a:t>
          </a:r>
        </a:p>
        <a:p>
          <a:pPr lvl="0" algn="ctr" defTabSz="488950">
            <a:lnSpc>
              <a:spcPct val="90000"/>
            </a:lnSpc>
            <a:spcBef>
              <a:spcPct val="0"/>
            </a:spcBef>
            <a:spcAft>
              <a:spcPct val="35000"/>
            </a:spcAft>
          </a:pPr>
          <a:r>
            <a:rPr lang="en-GB" sz="1100" b="1" kern="1200" dirty="0" smtClean="0">
              <a:solidFill>
                <a:schemeClr val="tx2"/>
              </a:solidFill>
            </a:rPr>
            <a:t>What explains X?</a:t>
          </a:r>
        </a:p>
        <a:p>
          <a:pPr lvl="0" algn="ctr" defTabSz="488950">
            <a:lnSpc>
              <a:spcPct val="90000"/>
            </a:lnSpc>
            <a:spcBef>
              <a:spcPct val="0"/>
            </a:spcBef>
            <a:spcAft>
              <a:spcPct val="35000"/>
            </a:spcAft>
          </a:pPr>
          <a:r>
            <a:rPr lang="en-GB" sz="1100" b="1" kern="1200" dirty="0" smtClean="0">
              <a:solidFill>
                <a:schemeClr val="tx2"/>
              </a:solidFill>
            </a:rPr>
            <a:t>Relevant research</a:t>
          </a:r>
          <a:endParaRPr lang="en-GB" sz="1100" b="1" kern="1200" dirty="0">
            <a:solidFill>
              <a:schemeClr val="tx2"/>
            </a:solidFill>
          </a:endParaRPr>
        </a:p>
      </dsp:txBody>
      <dsp:txXfrm>
        <a:off x="1975009" y="1822234"/>
        <a:ext cx="1298044" cy="1296698"/>
      </dsp:txXfrm>
    </dsp:sp>
    <dsp:sp modelId="{2B768F89-BA7D-4FFF-92B0-7F898D86A5FF}">
      <dsp:nvSpPr>
        <dsp:cNvPr id="0" name=""/>
        <dsp:cNvSpPr/>
      </dsp:nvSpPr>
      <dsp:spPr>
        <a:xfrm>
          <a:off x="3451269" y="2299621"/>
          <a:ext cx="292290" cy="341924"/>
        </a:xfrm>
        <a:prstGeom prst="righ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lvl="0" algn="ctr" defTabSz="400050">
            <a:lnSpc>
              <a:spcPct val="90000"/>
            </a:lnSpc>
            <a:spcBef>
              <a:spcPct val="0"/>
            </a:spcBef>
            <a:spcAft>
              <a:spcPct val="35000"/>
            </a:spcAft>
          </a:pPr>
          <a:endParaRPr lang="en-GB" sz="900" kern="1200"/>
        </a:p>
      </dsp:txBody>
      <dsp:txXfrm>
        <a:off x="3451269" y="2368006"/>
        <a:ext cx="204603" cy="205154"/>
      </dsp:txXfrm>
    </dsp:sp>
    <dsp:sp modelId="{F658B2FD-BF4E-4177-B42B-51B81C8955C8}">
      <dsp:nvSpPr>
        <dsp:cNvPr id="0" name=""/>
        <dsp:cNvSpPr/>
      </dsp:nvSpPr>
      <dsp:spPr>
        <a:xfrm>
          <a:off x="3864887" y="1781892"/>
          <a:ext cx="1378728" cy="1377382"/>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1910" tIns="41910" rIns="41910" bIns="41910" numCol="1" spcCol="1270" anchor="ctr" anchorCtr="0">
          <a:noAutofit/>
        </a:bodyPr>
        <a:lstStyle/>
        <a:p>
          <a:pPr lvl="0" algn="ctr" defTabSz="488950">
            <a:lnSpc>
              <a:spcPct val="90000"/>
            </a:lnSpc>
            <a:spcBef>
              <a:spcPct val="0"/>
            </a:spcBef>
            <a:spcAft>
              <a:spcPct val="35000"/>
            </a:spcAft>
          </a:pPr>
          <a:r>
            <a:rPr lang="en-GB" sz="1100" b="1" kern="1200" dirty="0" smtClean="0">
              <a:solidFill>
                <a:schemeClr val="tx2"/>
              </a:solidFill>
            </a:rPr>
            <a:t>Chapter 3 Methodology of data collection</a:t>
          </a:r>
          <a:endParaRPr lang="en-GB" sz="1100" b="1" kern="1200" dirty="0">
            <a:solidFill>
              <a:schemeClr val="tx2"/>
            </a:solidFill>
          </a:endParaRPr>
        </a:p>
      </dsp:txBody>
      <dsp:txXfrm>
        <a:off x="3905229" y="1822234"/>
        <a:ext cx="1298044" cy="1296698"/>
      </dsp:txXfrm>
    </dsp:sp>
    <dsp:sp modelId="{0A1B7B23-DCFA-486E-BE5E-B53F23C1552E}">
      <dsp:nvSpPr>
        <dsp:cNvPr id="0" name=""/>
        <dsp:cNvSpPr/>
      </dsp:nvSpPr>
      <dsp:spPr>
        <a:xfrm>
          <a:off x="5381489" y="2299621"/>
          <a:ext cx="292290" cy="341924"/>
        </a:xfrm>
        <a:prstGeom prst="righ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lvl="0" algn="ctr" defTabSz="400050">
            <a:lnSpc>
              <a:spcPct val="90000"/>
            </a:lnSpc>
            <a:spcBef>
              <a:spcPct val="0"/>
            </a:spcBef>
            <a:spcAft>
              <a:spcPct val="35000"/>
            </a:spcAft>
          </a:pPr>
          <a:endParaRPr lang="en-GB" sz="900" kern="1200"/>
        </a:p>
      </dsp:txBody>
      <dsp:txXfrm>
        <a:off x="5381489" y="2368006"/>
        <a:ext cx="204603" cy="205154"/>
      </dsp:txXfrm>
    </dsp:sp>
    <dsp:sp modelId="{F54A6E03-1D0F-4B5C-BD1D-C66B373EEBD6}">
      <dsp:nvSpPr>
        <dsp:cNvPr id="0" name=""/>
        <dsp:cNvSpPr/>
      </dsp:nvSpPr>
      <dsp:spPr>
        <a:xfrm>
          <a:off x="5795107" y="1781892"/>
          <a:ext cx="1378728" cy="1377382"/>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1910" tIns="41910" rIns="41910" bIns="41910" numCol="1" spcCol="1270" anchor="ctr" anchorCtr="0">
          <a:noAutofit/>
        </a:bodyPr>
        <a:lstStyle/>
        <a:p>
          <a:pPr lvl="0" algn="ctr" defTabSz="488950">
            <a:lnSpc>
              <a:spcPct val="90000"/>
            </a:lnSpc>
            <a:spcBef>
              <a:spcPct val="0"/>
            </a:spcBef>
            <a:spcAft>
              <a:spcPct val="35000"/>
            </a:spcAft>
          </a:pPr>
          <a:r>
            <a:rPr lang="en-GB" sz="1100" b="1" kern="1200" dirty="0" smtClean="0">
              <a:solidFill>
                <a:schemeClr val="tx2"/>
              </a:solidFill>
            </a:rPr>
            <a:t>Chapter 4</a:t>
          </a:r>
        </a:p>
        <a:p>
          <a:pPr lvl="0" algn="ctr" defTabSz="488950">
            <a:lnSpc>
              <a:spcPct val="90000"/>
            </a:lnSpc>
            <a:spcBef>
              <a:spcPct val="0"/>
            </a:spcBef>
            <a:spcAft>
              <a:spcPct val="35000"/>
            </a:spcAft>
          </a:pPr>
          <a:r>
            <a:rPr lang="en-GB" sz="1100" b="1" kern="1200" dirty="0" smtClean="0">
              <a:solidFill>
                <a:schemeClr val="tx2"/>
              </a:solidFill>
            </a:rPr>
            <a:t>Analysis of data</a:t>
          </a:r>
        </a:p>
        <a:p>
          <a:pPr lvl="0" algn="ctr" defTabSz="488950">
            <a:lnSpc>
              <a:spcPct val="90000"/>
            </a:lnSpc>
            <a:spcBef>
              <a:spcPct val="0"/>
            </a:spcBef>
            <a:spcAft>
              <a:spcPct val="35000"/>
            </a:spcAft>
          </a:pPr>
          <a:r>
            <a:rPr lang="en-GB" sz="1100" b="1" kern="1200" dirty="0" smtClean="0">
              <a:solidFill>
                <a:schemeClr val="tx2"/>
              </a:solidFill>
            </a:rPr>
            <a:t>Findings</a:t>
          </a:r>
          <a:endParaRPr lang="en-GB" sz="1100" b="1" kern="1200" dirty="0">
            <a:solidFill>
              <a:schemeClr val="tx2"/>
            </a:solidFill>
          </a:endParaRPr>
        </a:p>
      </dsp:txBody>
      <dsp:txXfrm>
        <a:off x="5835449" y="1822234"/>
        <a:ext cx="1298044" cy="1296698"/>
      </dsp:txXfrm>
    </dsp:sp>
    <dsp:sp modelId="{D179D487-C426-4525-9C13-2BEE29926E05}">
      <dsp:nvSpPr>
        <dsp:cNvPr id="0" name=""/>
        <dsp:cNvSpPr/>
      </dsp:nvSpPr>
      <dsp:spPr>
        <a:xfrm>
          <a:off x="7311709" y="2299621"/>
          <a:ext cx="292290" cy="341924"/>
        </a:xfrm>
        <a:prstGeom prst="righ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lvl="0" algn="ctr" defTabSz="400050">
            <a:lnSpc>
              <a:spcPct val="90000"/>
            </a:lnSpc>
            <a:spcBef>
              <a:spcPct val="0"/>
            </a:spcBef>
            <a:spcAft>
              <a:spcPct val="35000"/>
            </a:spcAft>
          </a:pPr>
          <a:endParaRPr lang="en-GB" sz="900" kern="1200"/>
        </a:p>
      </dsp:txBody>
      <dsp:txXfrm>
        <a:off x="7311709" y="2368006"/>
        <a:ext cx="204603" cy="205154"/>
      </dsp:txXfrm>
    </dsp:sp>
    <dsp:sp modelId="{7D20082B-F77D-4AE0-9D7A-BCD69924BC4C}">
      <dsp:nvSpPr>
        <dsp:cNvPr id="0" name=""/>
        <dsp:cNvSpPr/>
      </dsp:nvSpPr>
      <dsp:spPr>
        <a:xfrm>
          <a:off x="7725327" y="1781892"/>
          <a:ext cx="1378728" cy="1377382"/>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1910" tIns="41910" rIns="41910" bIns="41910" numCol="1" spcCol="1270" anchor="ctr" anchorCtr="0">
          <a:noAutofit/>
        </a:bodyPr>
        <a:lstStyle/>
        <a:p>
          <a:pPr lvl="0" algn="ctr" defTabSz="488950">
            <a:lnSpc>
              <a:spcPct val="90000"/>
            </a:lnSpc>
            <a:spcBef>
              <a:spcPct val="0"/>
            </a:spcBef>
            <a:spcAft>
              <a:spcPct val="35000"/>
            </a:spcAft>
          </a:pPr>
          <a:endParaRPr lang="en-GB" sz="1100" kern="1200" dirty="0" smtClean="0"/>
        </a:p>
        <a:p>
          <a:pPr lvl="0" algn="ctr" defTabSz="488950">
            <a:lnSpc>
              <a:spcPct val="90000"/>
            </a:lnSpc>
            <a:spcBef>
              <a:spcPct val="0"/>
            </a:spcBef>
            <a:spcAft>
              <a:spcPct val="35000"/>
            </a:spcAft>
          </a:pPr>
          <a:r>
            <a:rPr lang="en-GB" sz="1100" b="1" kern="1200" dirty="0" smtClean="0">
              <a:solidFill>
                <a:schemeClr val="tx2"/>
              </a:solidFill>
            </a:rPr>
            <a:t>Chapter 5</a:t>
          </a:r>
        </a:p>
        <a:p>
          <a:pPr lvl="0" algn="ctr" defTabSz="488950">
            <a:lnSpc>
              <a:spcPct val="90000"/>
            </a:lnSpc>
            <a:spcBef>
              <a:spcPct val="0"/>
            </a:spcBef>
            <a:spcAft>
              <a:spcPct val="35000"/>
            </a:spcAft>
          </a:pPr>
          <a:r>
            <a:rPr lang="en-GB" sz="1100" b="1" kern="1200" dirty="0" smtClean="0">
              <a:solidFill>
                <a:schemeClr val="tx2"/>
              </a:solidFill>
            </a:rPr>
            <a:t>Implications of findings Contribution to body of knowledge</a:t>
          </a:r>
          <a:endParaRPr lang="en-GB" sz="1100" b="1" kern="1200" dirty="0">
            <a:solidFill>
              <a:schemeClr val="tx2"/>
            </a:solidFill>
          </a:endParaRPr>
        </a:p>
      </dsp:txBody>
      <dsp:txXfrm>
        <a:off x="7765669" y="1822234"/>
        <a:ext cx="1298044" cy="1296698"/>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866E939-92B4-C843-AD46-F6F723DADD36}">
      <dsp:nvSpPr>
        <dsp:cNvPr id="0" name=""/>
        <dsp:cNvSpPr/>
      </dsp:nvSpPr>
      <dsp:spPr>
        <a:xfrm>
          <a:off x="652297" y="0"/>
          <a:ext cx="7392703" cy="2489762"/>
        </a:xfrm>
        <a:prstGeom prst="rightArrow">
          <a:avLst/>
        </a:prstGeom>
        <a:solidFill>
          <a:schemeClr val="accent1">
            <a:tint val="40000"/>
            <a:hueOff val="0"/>
            <a:satOff val="0"/>
            <a:lumOff val="0"/>
            <a:alphaOff val="0"/>
          </a:schemeClr>
        </a:solidFill>
        <a:ln>
          <a:noFill/>
        </a:ln>
        <a:effectLst>
          <a:outerShdw blurRad="38100" dist="12700" dir="5400000" algn="ctr" rotWithShape="0">
            <a:srgbClr val="000000">
              <a:alpha val="63000"/>
            </a:srgbClr>
          </a:outerShdw>
        </a:effectLst>
      </dsp:spPr>
      <dsp:style>
        <a:lnRef idx="0">
          <a:scrgbClr r="0" g="0" b="0"/>
        </a:lnRef>
        <a:fillRef idx="1">
          <a:scrgbClr r="0" g="0" b="0"/>
        </a:fillRef>
        <a:effectRef idx="2">
          <a:scrgbClr r="0" g="0" b="0"/>
        </a:effectRef>
        <a:fontRef idx="minor"/>
      </dsp:style>
    </dsp:sp>
    <dsp:sp modelId="{DA7CE5FF-0F6D-9B47-82E2-A084EE743F44}">
      <dsp:nvSpPr>
        <dsp:cNvPr id="0" name=""/>
        <dsp:cNvSpPr/>
      </dsp:nvSpPr>
      <dsp:spPr>
        <a:xfrm>
          <a:off x="7970" y="746928"/>
          <a:ext cx="2001213" cy="995904"/>
        </a:xfrm>
        <a:prstGeom prst="roundRect">
          <a:avLst/>
        </a:prstGeom>
        <a:gradFill rotWithShape="0">
          <a:gsLst>
            <a:gs pos="0">
              <a:schemeClr val="accent1">
                <a:hueOff val="0"/>
                <a:satOff val="0"/>
                <a:lumOff val="0"/>
                <a:alphaOff val="0"/>
                <a:satMod val="100000"/>
                <a:lumMod val="100000"/>
              </a:schemeClr>
            </a:gs>
            <a:gs pos="50000">
              <a:schemeClr val="accent1">
                <a:hueOff val="0"/>
                <a:satOff val="0"/>
                <a:lumOff val="0"/>
                <a:alphaOff val="0"/>
                <a:shade val="99000"/>
                <a:satMod val="105000"/>
                <a:lumMod val="100000"/>
              </a:schemeClr>
            </a:gs>
            <a:gs pos="100000">
              <a:schemeClr val="accent1">
                <a:hueOff val="0"/>
                <a:satOff val="0"/>
                <a:lumOff val="0"/>
                <a:alphaOff val="0"/>
                <a:shade val="98000"/>
                <a:satMod val="105000"/>
                <a:lumMod val="100000"/>
              </a:schemeClr>
            </a:gs>
          </a:gsLst>
          <a:lin ang="5400000" scaled="0"/>
        </a:gradFill>
        <a:ln>
          <a:noFill/>
        </a:ln>
        <a:effectLst>
          <a:outerShdw blurRad="38100" dist="12700" dir="5400000" algn="ctr" rotWithShape="0">
            <a:srgbClr val="000000">
              <a:alpha val="63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80010" tIns="80010" rIns="80010" bIns="80010" numCol="1" spcCol="1270" anchor="ctr" anchorCtr="0">
          <a:noAutofit/>
        </a:bodyPr>
        <a:lstStyle/>
        <a:p>
          <a:pPr lvl="0" algn="ctr" defTabSz="933450">
            <a:lnSpc>
              <a:spcPct val="90000"/>
            </a:lnSpc>
            <a:spcBef>
              <a:spcPct val="0"/>
            </a:spcBef>
            <a:spcAft>
              <a:spcPct val="35000"/>
            </a:spcAft>
          </a:pPr>
          <a:r>
            <a:rPr lang="en-US" sz="2100" kern="1200" dirty="0"/>
            <a:t>Theory</a:t>
          </a:r>
        </a:p>
      </dsp:txBody>
      <dsp:txXfrm>
        <a:off x="56586" y="795544"/>
        <a:ext cx="1903981" cy="898672"/>
      </dsp:txXfrm>
    </dsp:sp>
    <dsp:sp modelId="{1EDD7C0B-599A-8841-B169-4E9804F7B6EF}">
      <dsp:nvSpPr>
        <dsp:cNvPr id="0" name=""/>
        <dsp:cNvSpPr/>
      </dsp:nvSpPr>
      <dsp:spPr>
        <a:xfrm>
          <a:off x="2234685" y="746928"/>
          <a:ext cx="2001213" cy="995904"/>
        </a:xfrm>
        <a:prstGeom prst="roundRect">
          <a:avLst/>
        </a:prstGeom>
        <a:gradFill rotWithShape="0">
          <a:gsLst>
            <a:gs pos="0">
              <a:schemeClr val="accent1">
                <a:hueOff val="0"/>
                <a:satOff val="0"/>
                <a:lumOff val="0"/>
                <a:alphaOff val="0"/>
                <a:satMod val="100000"/>
                <a:lumMod val="100000"/>
              </a:schemeClr>
            </a:gs>
            <a:gs pos="50000">
              <a:schemeClr val="accent1">
                <a:hueOff val="0"/>
                <a:satOff val="0"/>
                <a:lumOff val="0"/>
                <a:alphaOff val="0"/>
                <a:shade val="99000"/>
                <a:satMod val="105000"/>
                <a:lumMod val="100000"/>
              </a:schemeClr>
            </a:gs>
            <a:gs pos="100000">
              <a:schemeClr val="accent1">
                <a:hueOff val="0"/>
                <a:satOff val="0"/>
                <a:lumOff val="0"/>
                <a:alphaOff val="0"/>
                <a:shade val="98000"/>
                <a:satMod val="105000"/>
                <a:lumMod val="100000"/>
              </a:schemeClr>
            </a:gs>
          </a:gsLst>
          <a:lin ang="5400000" scaled="0"/>
        </a:gradFill>
        <a:ln>
          <a:noFill/>
        </a:ln>
        <a:effectLst>
          <a:outerShdw blurRad="38100" dist="12700" dir="5400000" algn="ctr" rotWithShape="0">
            <a:srgbClr val="000000">
              <a:alpha val="63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80010" tIns="80010" rIns="80010" bIns="80010" numCol="1" spcCol="1270" anchor="ctr" anchorCtr="0">
          <a:noAutofit/>
        </a:bodyPr>
        <a:lstStyle/>
        <a:p>
          <a:pPr lvl="0" algn="ctr" defTabSz="933450">
            <a:lnSpc>
              <a:spcPct val="90000"/>
            </a:lnSpc>
            <a:spcBef>
              <a:spcPct val="0"/>
            </a:spcBef>
            <a:spcAft>
              <a:spcPct val="35000"/>
            </a:spcAft>
          </a:pPr>
          <a:r>
            <a:rPr lang="en-US" sz="2100" kern="1200" dirty="0"/>
            <a:t>Hypothesis</a:t>
          </a:r>
        </a:p>
      </dsp:txBody>
      <dsp:txXfrm>
        <a:off x="2283301" y="795544"/>
        <a:ext cx="1903981" cy="898672"/>
      </dsp:txXfrm>
    </dsp:sp>
    <dsp:sp modelId="{F8CE04D8-C94E-BE46-8EE9-FE5225892B0F}">
      <dsp:nvSpPr>
        <dsp:cNvPr id="0" name=""/>
        <dsp:cNvSpPr/>
      </dsp:nvSpPr>
      <dsp:spPr>
        <a:xfrm>
          <a:off x="4461399" y="746928"/>
          <a:ext cx="2001213" cy="995904"/>
        </a:xfrm>
        <a:prstGeom prst="roundRect">
          <a:avLst/>
        </a:prstGeom>
        <a:gradFill rotWithShape="0">
          <a:gsLst>
            <a:gs pos="0">
              <a:schemeClr val="accent1">
                <a:hueOff val="0"/>
                <a:satOff val="0"/>
                <a:lumOff val="0"/>
                <a:alphaOff val="0"/>
                <a:satMod val="100000"/>
                <a:lumMod val="100000"/>
              </a:schemeClr>
            </a:gs>
            <a:gs pos="50000">
              <a:schemeClr val="accent1">
                <a:hueOff val="0"/>
                <a:satOff val="0"/>
                <a:lumOff val="0"/>
                <a:alphaOff val="0"/>
                <a:shade val="99000"/>
                <a:satMod val="105000"/>
                <a:lumMod val="100000"/>
              </a:schemeClr>
            </a:gs>
            <a:gs pos="100000">
              <a:schemeClr val="accent1">
                <a:hueOff val="0"/>
                <a:satOff val="0"/>
                <a:lumOff val="0"/>
                <a:alphaOff val="0"/>
                <a:shade val="98000"/>
                <a:satMod val="105000"/>
                <a:lumMod val="100000"/>
              </a:schemeClr>
            </a:gs>
          </a:gsLst>
          <a:lin ang="5400000" scaled="0"/>
        </a:gradFill>
        <a:ln>
          <a:noFill/>
        </a:ln>
        <a:effectLst>
          <a:outerShdw blurRad="38100" dist="12700" dir="5400000" algn="ctr" rotWithShape="0">
            <a:srgbClr val="000000">
              <a:alpha val="63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80010" tIns="80010" rIns="80010" bIns="80010" numCol="1" spcCol="1270" anchor="ctr" anchorCtr="0">
          <a:noAutofit/>
        </a:bodyPr>
        <a:lstStyle/>
        <a:p>
          <a:pPr lvl="0" algn="ctr" defTabSz="933450">
            <a:lnSpc>
              <a:spcPct val="90000"/>
            </a:lnSpc>
            <a:spcBef>
              <a:spcPct val="0"/>
            </a:spcBef>
            <a:spcAft>
              <a:spcPct val="35000"/>
            </a:spcAft>
          </a:pPr>
          <a:r>
            <a:rPr lang="en-US" sz="2100" kern="1200" dirty="0"/>
            <a:t>Observation</a:t>
          </a:r>
        </a:p>
      </dsp:txBody>
      <dsp:txXfrm>
        <a:off x="4510015" y="795544"/>
        <a:ext cx="1903981" cy="898672"/>
      </dsp:txXfrm>
    </dsp:sp>
    <dsp:sp modelId="{F80428BF-5B00-5C47-9DE0-F80F1F498A0A}">
      <dsp:nvSpPr>
        <dsp:cNvPr id="0" name=""/>
        <dsp:cNvSpPr/>
      </dsp:nvSpPr>
      <dsp:spPr>
        <a:xfrm>
          <a:off x="6688114" y="746928"/>
          <a:ext cx="2001213" cy="995904"/>
        </a:xfrm>
        <a:prstGeom prst="roundRect">
          <a:avLst/>
        </a:prstGeom>
        <a:gradFill rotWithShape="0">
          <a:gsLst>
            <a:gs pos="0">
              <a:schemeClr val="accent1">
                <a:hueOff val="0"/>
                <a:satOff val="0"/>
                <a:lumOff val="0"/>
                <a:alphaOff val="0"/>
                <a:satMod val="100000"/>
                <a:lumMod val="100000"/>
              </a:schemeClr>
            </a:gs>
            <a:gs pos="50000">
              <a:schemeClr val="accent1">
                <a:hueOff val="0"/>
                <a:satOff val="0"/>
                <a:lumOff val="0"/>
                <a:alphaOff val="0"/>
                <a:shade val="99000"/>
                <a:satMod val="105000"/>
                <a:lumMod val="100000"/>
              </a:schemeClr>
            </a:gs>
            <a:gs pos="100000">
              <a:schemeClr val="accent1">
                <a:hueOff val="0"/>
                <a:satOff val="0"/>
                <a:lumOff val="0"/>
                <a:alphaOff val="0"/>
                <a:shade val="98000"/>
                <a:satMod val="105000"/>
                <a:lumMod val="100000"/>
              </a:schemeClr>
            </a:gs>
          </a:gsLst>
          <a:lin ang="5400000" scaled="0"/>
        </a:gradFill>
        <a:ln>
          <a:noFill/>
        </a:ln>
        <a:effectLst>
          <a:outerShdw blurRad="38100" dist="12700" dir="5400000" algn="ctr" rotWithShape="0">
            <a:srgbClr val="000000">
              <a:alpha val="63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80010" tIns="80010" rIns="80010" bIns="80010" numCol="1" spcCol="1270" anchor="ctr" anchorCtr="0">
          <a:noAutofit/>
        </a:bodyPr>
        <a:lstStyle/>
        <a:p>
          <a:pPr lvl="0" algn="ctr" defTabSz="933450">
            <a:lnSpc>
              <a:spcPct val="90000"/>
            </a:lnSpc>
            <a:spcBef>
              <a:spcPct val="0"/>
            </a:spcBef>
            <a:spcAft>
              <a:spcPct val="35000"/>
            </a:spcAft>
          </a:pPr>
          <a:r>
            <a:rPr lang="en-US" sz="2100" kern="1200" dirty="0"/>
            <a:t>Confirmation</a:t>
          </a:r>
        </a:p>
      </dsp:txBody>
      <dsp:txXfrm>
        <a:off x="6736730" y="795544"/>
        <a:ext cx="1903981" cy="898672"/>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FE2DAE1-C6FB-434E-A51F-6CAED35D7765}">
      <dsp:nvSpPr>
        <dsp:cNvPr id="0" name=""/>
        <dsp:cNvSpPr/>
      </dsp:nvSpPr>
      <dsp:spPr>
        <a:xfrm>
          <a:off x="639342" y="0"/>
          <a:ext cx="7245882" cy="3020703"/>
        </a:xfrm>
        <a:prstGeom prst="rightArrow">
          <a:avLst/>
        </a:prstGeom>
        <a:solidFill>
          <a:schemeClr val="accent1">
            <a:tint val="40000"/>
            <a:hueOff val="0"/>
            <a:satOff val="0"/>
            <a:lumOff val="0"/>
            <a:alphaOff val="0"/>
          </a:schemeClr>
        </a:solidFill>
        <a:ln>
          <a:noFill/>
        </a:ln>
        <a:effectLst>
          <a:outerShdw blurRad="38100" dist="12700" dir="5400000" algn="ctr" rotWithShape="0">
            <a:srgbClr val="000000">
              <a:alpha val="63000"/>
            </a:srgbClr>
          </a:outerShdw>
        </a:effectLst>
      </dsp:spPr>
      <dsp:style>
        <a:lnRef idx="0">
          <a:scrgbClr r="0" g="0" b="0"/>
        </a:lnRef>
        <a:fillRef idx="1">
          <a:scrgbClr r="0" g="0" b="0"/>
        </a:fillRef>
        <a:effectRef idx="2">
          <a:scrgbClr r="0" g="0" b="0"/>
        </a:effectRef>
        <a:fontRef idx="minor"/>
      </dsp:style>
    </dsp:sp>
    <dsp:sp modelId="{4F3CC94B-B957-BA48-A3E1-3788ABED323B}">
      <dsp:nvSpPr>
        <dsp:cNvPr id="0" name=""/>
        <dsp:cNvSpPr/>
      </dsp:nvSpPr>
      <dsp:spPr>
        <a:xfrm>
          <a:off x="2952" y="906210"/>
          <a:ext cx="2028051" cy="1208281"/>
        </a:xfrm>
        <a:prstGeom prst="roundRect">
          <a:avLst/>
        </a:prstGeom>
        <a:gradFill rotWithShape="0">
          <a:gsLst>
            <a:gs pos="0">
              <a:schemeClr val="accent1">
                <a:hueOff val="0"/>
                <a:satOff val="0"/>
                <a:lumOff val="0"/>
                <a:alphaOff val="0"/>
                <a:satMod val="100000"/>
                <a:lumMod val="100000"/>
              </a:schemeClr>
            </a:gs>
            <a:gs pos="50000">
              <a:schemeClr val="accent1">
                <a:hueOff val="0"/>
                <a:satOff val="0"/>
                <a:lumOff val="0"/>
                <a:alphaOff val="0"/>
                <a:shade val="99000"/>
                <a:satMod val="105000"/>
                <a:lumMod val="100000"/>
              </a:schemeClr>
            </a:gs>
            <a:gs pos="100000">
              <a:schemeClr val="accent1">
                <a:hueOff val="0"/>
                <a:satOff val="0"/>
                <a:lumOff val="0"/>
                <a:alphaOff val="0"/>
                <a:shade val="98000"/>
                <a:satMod val="105000"/>
                <a:lumMod val="100000"/>
              </a:schemeClr>
            </a:gs>
          </a:gsLst>
          <a:lin ang="5400000" scaled="0"/>
        </a:gradFill>
        <a:ln>
          <a:noFill/>
        </a:ln>
        <a:effectLst>
          <a:outerShdw blurRad="38100" dist="12700" dir="5400000" algn="ctr" rotWithShape="0">
            <a:srgbClr val="000000">
              <a:alpha val="63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87630" tIns="87630" rIns="87630" bIns="87630" numCol="1" spcCol="1270" anchor="ctr" anchorCtr="0">
          <a:noAutofit/>
        </a:bodyPr>
        <a:lstStyle/>
        <a:p>
          <a:pPr lvl="0" algn="ctr" defTabSz="1022350">
            <a:lnSpc>
              <a:spcPct val="90000"/>
            </a:lnSpc>
            <a:spcBef>
              <a:spcPct val="0"/>
            </a:spcBef>
            <a:spcAft>
              <a:spcPct val="35000"/>
            </a:spcAft>
          </a:pPr>
          <a:r>
            <a:rPr lang="en-US" sz="2300" kern="1200" dirty="0"/>
            <a:t>Observation</a:t>
          </a:r>
        </a:p>
      </dsp:txBody>
      <dsp:txXfrm>
        <a:off x="61935" y="965193"/>
        <a:ext cx="1910085" cy="1090315"/>
      </dsp:txXfrm>
    </dsp:sp>
    <dsp:sp modelId="{22A3197A-5F69-2B42-9929-142D7BED3175}">
      <dsp:nvSpPr>
        <dsp:cNvPr id="0" name=""/>
        <dsp:cNvSpPr/>
      </dsp:nvSpPr>
      <dsp:spPr>
        <a:xfrm>
          <a:off x="2166489" y="906210"/>
          <a:ext cx="2028051" cy="1208281"/>
        </a:xfrm>
        <a:prstGeom prst="roundRect">
          <a:avLst/>
        </a:prstGeom>
        <a:gradFill rotWithShape="0">
          <a:gsLst>
            <a:gs pos="0">
              <a:schemeClr val="accent1">
                <a:hueOff val="0"/>
                <a:satOff val="0"/>
                <a:lumOff val="0"/>
                <a:alphaOff val="0"/>
                <a:satMod val="100000"/>
                <a:lumMod val="100000"/>
              </a:schemeClr>
            </a:gs>
            <a:gs pos="50000">
              <a:schemeClr val="accent1">
                <a:hueOff val="0"/>
                <a:satOff val="0"/>
                <a:lumOff val="0"/>
                <a:alphaOff val="0"/>
                <a:shade val="99000"/>
                <a:satMod val="105000"/>
                <a:lumMod val="100000"/>
              </a:schemeClr>
            </a:gs>
            <a:gs pos="100000">
              <a:schemeClr val="accent1">
                <a:hueOff val="0"/>
                <a:satOff val="0"/>
                <a:lumOff val="0"/>
                <a:alphaOff val="0"/>
                <a:shade val="98000"/>
                <a:satMod val="105000"/>
                <a:lumMod val="100000"/>
              </a:schemeClr>
            </a:gs>
          </a:gsLst>
          <a:lin ang="5400000" scaled="0"/>
        </a:gradFill>
        <a:ln>
          <a:noFill/>
        </a:ln>
        <a:effectLst>
          <a:outerShdw blurRad="38100" dist="12700" dir="5400000" algn="ctr" rotWithShape="0">
            <a:srgbClr val="000000">
              <a:alpha val="63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87630" tIns="87630" rIns="87630" bIns="87630" numCol="1" spcCol="1270" anchor="ctr" anchorCtr="0">
          <a:noAutofit/>
        </a:bodyPr>
        <a:lstStyle/>
        <a:p>
          <a:pPr lvl="0" algn="ctr" defTabSz="1022350">
            <a:lnSpc>
              <a:spcPct val="90000"/>
            </a:lnSpc>
            <a:spcBef>
              <a:spcPct val="0"/>
            </a:spcBef>
            <a:spcAft>
              <a:spcPct val="35000"/>
            </a:spcAft>
          </a:pPr>
          <a:r>
            <a:rPr lang="en-US" sz="2300" kern="1200" dirty="0"/>
            <a:t>Pattern</a:t>
          </a:r>
        </a:p>
      </dsp:txBody>
      <dsp:txXfrm>
        <a:off x="2225472" y="965193"/>
        <a:ext cx="1910085" cy="1090315"/>
      </dsp:txXfrm>
    </dsp:sp>
    <dsp:sp modelId="{C34FC0F4-98A1-2740-8520-5145B799A4C6}">
      <dsp:nvSpPr>
        <dsp:cNvPr id="0" name=""/>
        <dsp:cNvSpPr/>
      </dsp:nvSpPr>
      <dsp:spPr>
        <a:xfrm>
          <a:off x="4330026" y="906210"/>
          <a:ext cx="2028051" cy="1208281"/>
        </a:xfrm>
        <a:prstGeom prst="roundRect">
          <a:avLst/>
        </a:prstGeom>
        <a:gradFill rotWithShape="0">
          <a:gsLst>
            <a:gs pos="0">
              <a:schemeClr val="accent1">
                <a:hueOff val="0"/>
                <a:satOff val="0"/>
                <a:lumOff val="0"/>
                <a:alphaOff val="0"/>
                <a:satMod val="100000"/>
                <a:lumMod val="100000"/>
              </a:schemeClr>
            </a:gs>
            <a:gs pos="50000">
              <a:schemeClr val="accent1">
                <a:hueOff val="0"/>
                <a:satOff val="0"/>
                <a:lumOff val="0"/>
                <a:alphaOff val="0"/>
                <a:shade val="99000"/>
                <a:satMod val="105000"/>
                <a:lumMod val="100000"/>
              </a:schemeClr>
            </a:gs>
            <a:gs pos="100000">
              <a:schemeClr val="accent1">
                <a:hueOff val="0"/>
                <a:satOff val="0"/>
                <a:lumOff val="0"/>
                <a:alphaOff val="0"/>
                <a:shade val="98000"/>
                <a:satMod val="105000"/>
                <a:lumMod val="100000"/>
              </a:schemeClr>
            </a:gs>
          </a:gsLst>
          <a:lin ang="5400000" scaled="0"/>
        </a:gradFill>
        <a:ln>
          <a:noFill/>
        </a:ln>
        <a:effectLst>
          <a:outerShdw blurRad="38100" dist="12700" dir="5400000" algn="ctr" rotWithShape="0">
            <a:srgbClr val="000000">
              <a:alpha val="63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87630" tIns="87630" rIns="87630" bIns="87630" numCol="1" spcCol="1270" anchor="ctr" anchorCtr="0">
          <a:noAutofit/>
        </a:bodyPr>
        <a:lstStyle/>
        <a:p>
          <a:pPr lvl="0" algn="ctr" defTabSz="1022350">
            <a:lnSpc>
              <a:spcPct val="90000"/>
            </a:lnSpc>
            <a:spcBef>
              <a:spcPct val="0"/>
            </a:spcBef>
            <a:spcAft>
              <a:spcPct val="35000"/>
            </a:spcAft>
          </a:pPr>
          <a:r>
            <a:rPr lang="en-US" sz="2300" kern="1200" dirty="0"/>
            <a:t>Possible Hypothesis</a:t>
          </a:r>
        </a:p>
      </dsp:txBody>
      <dsp:txXfrm>
        <a:off x="4389009" y="965193"/>
        <a:ext cx="1910085" cy="1090315"/>
      </dsp:txXfrm>
    </dsp:sp>
    <dsp:sp modelId="{98C85A13-5EF2-6C41-AAAF-D05AD2C5D29F}">
      <dsp:nvSpPr>
        <dsp:cNvPr id="0" name=""/>
        <dsp:cNvSpPr/>
      </dsp:nvSpPr>
      <dsp:spPr>
        <a:xfrm>
          <a:off x="6493563" y="906210"/>
          <a:ext cx="2028051" cy="1208281"/>
        </a:xfrm>
        <a:prstGeom prst="roundRect">
          <a:avLst/>
        </a:prstGeom>
        <a:gradFill rotWithShape="0">
          <a:gsLst>
            <a:gs pos="0">
              <a:schemeClr val="accent1">
                <a:hueOff val="0"/>
                <a:satOff val="0"/>
                <a:lumOff val="0"/>
                <a:alphaOff val="0"/>
                <a:satMod val="100000"/>
                <a:lumMod val="100000"/>
              </a:schemeClr>
            </a:gs>
            <a:gs pos="50000">
              <a:schemeClr val="accent1">
                <a:hueOff val="0"/>
                <a:satOff val="0"/>
                <a:lumOff val="0"/>
                <a:alphaOff val="0"/>
                <a:shade val="99000"/>
                <a:satMod val="105000"/>
                <a:lumMod val="100000"/>
              </a:schemeClr>
            </a:gs>
            <a:gs pos="100000">
              <a:schemeClr val="accent1">
                <a:hueOff val="0"/>
                <a:satOff val="0"/>
                <a:lumOff val="0"/>
                <a:alphaOff val="0"/>
                <a:shade val="98000"/>
                <a:satMod val="105000"/>
                <a:lumMod val="100000"/>
              </a:schemeClr>
            </a:gs>
          </a:gsLst>
          <a:lin ang="5400000" scaled="0"/>
        </a:gradFill>
        <a:ln>
          <a:noFill/>
        </a:ln>
        <a:effectLst>
          <a:outerShdw blurRad="38100" dist="12700" dir="5400000" algn="ctr" rotWithShape="0">
            <a:srgbClr val="000000">
              <a:alpha val="63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87630" tIns="87630" rIns="87630" bIns="87630" numCol="1" spcCol="1270" anchor="ctr" anchorCtr="0">
          <a:noAutofit/>
        </a:bodyPr>
        <a:lstStyle/>
        <a:p>
          <a:pPr lvl="0" algn="ctr" defTabSz="1022350">
            <a:lnSpc>
              <a:spcPct val="90000"/>
            </a:lnSpc>
            <a:spcBef>
              <a:spcPct val="0"/>
            </a:spcBef>
            <a:spcAft>
              <a:spcPct val="35000"/>
            </a:spcAft>
          </a:pPr>
          <a:r>
            <a:rPr lang="en-US" sz="2300" kern="1200" dirty="0"/>
            <a:t>Theory</a:t>
          </a:r>
        </a:p>
      </dsp:txBody>
      <dsp:txXfrm>
        <a:off x="6552546" y="965193"/>
        <a:ext cx="1910085" cy="1090315"/>
      </dsp:txXfrm>
    </dsp:sp>
  </dsp:spTree>
</dsp:drawing>
</file>

<file path=ppt/diagrams/layout1.xml><?xml version="1.0" encoding="utf-8"?>
<dgm:layoutDef xmlns:dgm="http://schemas.openxmlformats.org/drawingml/2006/diagram" xmlns:a="http://schemas.openxmlformats.org/drawingml/2006/main" uniqueId="urn:microsoft.com/office/officeart/2005/8/layout/process1">
  <dgm:title val=""/>
  <dgm:desc val=""/>
  <dgm:catLst>
    <dgm:cat type="process" pri="1000"/>
    <dgm:cat type="convert" pri="15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onstrLst>
      <dgm:constr type="w" for="ch" ptType="node" refType="w"/>
      <dgm:constr type="h" for="ch" ptType="node" op="equ"/>
      <dgm:constr type="primFontSz" for="ch" ptType="node" op="equ" val="65"/>
      <dgm:constr type="w" for="ch" ptType="sibTrans" refType="w" refFor="ch" refPtType="node" op="equ" fact="0.4"/>
      <dgm:constr type="h" for="ch" ptType="sibTrans" op="equ"/>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oundRect" r:blip="">
          <dgm:adjLst>
            <dgm:adj idx="1" val="0.1"/>
          </dgm:adjLst>
        </dgm:shape>
        <dgm:presOf axis="desOrSelf" ptType="node"/>
        <dgm:constrLst>
          <dgm:constr type="h" refType="w" fact="0.6"/>
          <dgm:constr type="tMarg" refType="primFontSz" fact="0.3"/>
          <dgm:constr type="bMarg" refType="primFontSz" fact="0.3"/>
          <dgm:constr type="lMarg" refType="primFontSz" fact="0.3"/>
          <dgm:constr type="rMarg" refType="primFontSz" fact="0.3"/>
        </dgm:constrLst>
        <dgm:ruleLst>
          <dgm:rule type="primFontSz" val="18" fact="NaN" max="NaN"/>
          <dgm:rule type="h" val="NaN" fact="1.5" max="NaN"/>
          <dgm:rule type="primFontSz" val="5" fact="NaN" max="NaN"/>
          <dgm:rule type="h" val="INF" fact="NaN" max="NaN"/>
        </dgm:ruleLst>
      </dgm:layoutNode>
      <dgm:forEach name="sibTransForEach" axis="followSib" ptType="sibTrans" cnt="1">
        <dgm:layoutNode name="sibTrans">
          <dgm:alg type="conn">
            <dgm:param type="begPts" val="auto"/>
            <dgm:param type="endPts" val="auto"/>
          </dgm:alg>
          <dgm:shape xmlns:r="http://schemas.openxmlformats.org/officeDocument/2006/relationships" type="conn" r:blip="">
            <dgm:adjLst/>
          </dgm:shape>
          <dgm:presOf axis="self"/>
          <dgm:constrLst>
            <dgm:constr type="h" refType="w" fact="0.62"/>
            <dgm:constr type="connDist"/>
            <dgm:constr type="begPad" refType="connDist" fact="0.25"/>
            <dgm:constr type="endPad" refType="connDist" fact="0.22"/>
          </dgm:constrLst>
          <dgm:ruleLst/>
          <dgm:layoutNode name="connectorText">
            <dgm:alg type="tx">
              <dgm:param type="autoTxRot" val="grav"/>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05/8/layout/hProcess9">
  <dgm:title val=""/>
  <dgm:desc val=""/>
  <dgm:catLst>
    <dgm:cat type="process" pri="5000"/>
    <dgm:cat type="convert" pri="13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CompostProcess">
    <dgm:varLst>
      <dgm:dir/>
      <dgm:resizeHandles val="exact"/>
    </dgm:varLst>
    <dgm:alg type="composite">
      <dgm:param type="horzAlign" val="ctr"/>
      <dgm:param type="vertAlign" val="mid"/>
    </dgm:alg>
    <dgm:shape xmlns:r="http://schemas.openxmlformats.org/officeDocument/2006/relationships" r:blip="">
      <dgm:adjLst/>
    </dgm:shape>
    <dgm:presOf/>
    <dgm:constrLst>
      <dgm:constr type="w" for="ch" forName="arrow" refType="w" fact="0.85"/>
      <dgm:constr type="h" for="ch" forName="arrow" refType="h"/>
      <dgm:constr type="ctrX" for="ch" forName="arrow" refType="w" fact="0.5"/>
      <dgm:constr type="ctrY" for="ch" forName="arrow" refType="h" fact="0.5"/>
      <dgm:constr type="w" for="ch" forName="linearProcess" refType="w"/>
      <dgm:constr type="h" for="ch" forName="linearProcess" refType="h" fact="0.4"/>
      <dgm:constr type="ctrX" for="ch" forName="linearProcess" refType="w" fact="0.5"/>
      <dgm:constr type="ctrY" for="ch" forName="linearProcess" refType="h" fact="0.5"/>
    </dgm:constrLst>
    <dgm:ruleLst/>
    <dgm:layoutNode name="arrow" styleLbl="bgShp">
      <dgm:alg type="sp"/>
      <dgm:choose name="Name0">
        <dgm:if name="Name1" func="var" arg="dir" op="equ" val="norm">
          <dgm:shape xmlns:r="http://schemas.openxmlformats.org/officeDocument/2006/relationships" type="rightArrow" r:blip="">
            <dgm:adjLst/>
          </dgm:shape>
        </dgm:if>
        <dgm:else name="Name2">
          <dgm:shape xmlns:r="http://schemas.openxmlformats.org/officeDocument/2006/relationships" type="leftArrow" r:blip="">
            <dgm:adjLst/>
          </dgm:shape>
        </dgm:else>
      </dgm:choose>
      <dgm:presOf/>
      <dgm:constrLst/>
      <dgm:ruleLst/>
    </dgm:layoutNode>
    <dgm:layoutNode name="linearProcess">
      <dgm:choose name="Name3">
        <dgm:if name="Name4" func="var" arg="dir" op="equ" val="norm">
          <dgm:alg type="lin"/>
        </dgm:if>
        <dgm:else name="Name5">
          <dgm:alg type="lin">
            <dgm:param type="linDir" val="fromR"/>
          </dgm:alg>
        </dgm:else>
      </dgm:choose>
      <dgm:shape xmlns:r="http://schemas.openxmlformats.org/officeDocument/2006/relationships" r:blip="">
        <dgm:adjLst/>
      </dgm:shape>
      <dgm:presOf/>
      <dgm:constrLst>
        <dgm:constr type="userA" for="ch" ptType="node" refType="w"/>
        <dgm:constr type="h" for="ch" ptType="node" refType="h"/>
        <dgm:constr type="w" for="ch" ptType="node" op="equ"/>
        <dgm:constr type="w" for="ch" forName="sibTrans" refType="w" fact="0.05"/>
        <dgm:constr type="primFontSz" for="ch" ptType="node" op="equ" val="65"/>
      </dgm:constrLst>
      <dgm:ruleLst/>
      <dgm:forEach name="Name6" axis="ch" ptType="node">
        <dgm:layoutNode name="textNode" styleLbl="node1">
          <dgm:varLst>
            <dgm:bulletEnabled val="1"/>
          </dgm:varLst>
          <dgm:alg type="tx"/>
          <dgm:shape xmlns:r="http://schemas.openxmlformats.org/officeDocument/2006/relationships" type="roundRect" r:blip="">
            <dgm:adjLst/>
          </dgm:shape>
          <dgm:presOf axis="desOrSelf" ptType="node"/>
          <dgm:constrLst>
            <dgm:constr type="userA"/>
            <dgm:constr type="w" refType="userA" fact="0.3"/>
            <dgm:constr type="tMarg" refType="primFontSz" fact="0.3"/>
            <dgm:constr type="bMarg" refType="primFontSz" fact="0.3"/>
            <dgm:constr type="lMarg" refType="primFontSz" fact="0.3"/>
            <dgm:constr type="rMarg" refType="primFontSz" fact="0.3"/>
          </dgm:constrLst>
          <dgm:ruleLst>
            <dgm:rule type="w" val="NaN" fact="1" max="NaN"/>
            <dgm:rule type="primFontSz" val="5" fact="NaN" max="NaN"/>
          </dgm:ruleLst>
        </dgm:layoutNode>
        <dgm:forEach name="Name7" axis="followSib" ptType="sibTrans" cnt="1">
          <dgm:layoutNode name="sibTrans">
            <dgm:alg type="sp"/>
            <dgm:shape xmlns:r="http://schemas.openxmlformats.org/officeDocument/2006/relationships" r:blip="">
              <dgm:adjLst/>
            </dgm:shape>
            <dgm:presOf/>
            <dgm:constrLst/>
            <dgm:ruleLst/>
          </dgm:layoutNode>
        </dgm:forEach>
      </dgm:forEach>
    </dgm:layoutNode>
  </dgm:layoutNode>
</dgm:layoutDef>
</file>

<file path=ppt/diagrams/layout3.xml><?xml version="1.0" encoding="utf-8"?>
<dgm:layoutDef xmlns:dgm="http://schemas.openxmlformats.org/drawingml/2006/diagram" xmlns:a="http://schemas.openxmlformats.org/drawingml/2006/main" uniqueId="urn:microsoft.com/office/officeart/2005/8/layout/hProcess9">
  <dgm:title val=""/>
  <dgm:desc val=""/>
  <dgm:catLst>
    <dgm:cat type="process" pri="5000"/>
    <dgm:cat type="convert" pri="13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CompostProcess">
    <dgm:varLst>
      <dgm:dir/>
      <dgm:resizeHandles val="exact"/>
    </dgm:varLst>
    <dgm:alg type="composite">
      <dgm:param type="horzAlign" val="ctr"/>
      <dgm:param type="vertAlign" val="mid"/>
    </dgm:alg>
    <dgm:shape xmlns:r="http://schemas.openxmlformats.org/officeDocument/2006/relationships" r:blip="">
      <dgm:adjLst/>
    </dgm:shape>
    <dgm:presOf/>
    <dgm:constrLst>
      <dgm:constr type="w" for="ch" forName="arrow" refType="w" fact="0.85"/>
      <dgm:constr type="h" for="ch" forName="arrow" refType="h"/>
      <dgm:constr type="ctrX" for="ch" forName="arrow" refType="w" fact="0.5"/>
      <dgm:constr type="ctrY" for="ch" forName="arrow" refType="h" fact="0.5"/>
      <dgm:constr type="w" for="ch" forName="linearProcess" refType="w"/>
      <dgm:constr type="h" for="ch" forName="linearProcess" refType="h" fact="0.4"/>
      <dgm:constr type="ctrX" for="ch" forName="linearProcess" refType="w" fact="0.5"/>
      <dgm:constr type="ctrY" for="ch" forName="linearProcess" refType="h" fact="0.5"/>
    </dgm:constrLst>
    <dgm:ruleLst/>
    <dgm:layoutNode name="arrow" styleLbl="bgShp">
      <dgm:alg type="sp"/>
      <dgm:choose name="Name0">
        <dgm:if name="Name1" func="var" arg="dir" op="equ" val="norm">
          <dgm:shape xmlns:r="http://schemas.openxmlformats.org/officeDocument/2006/relationships" type="rightArrow" r:blip="">
            <dgm:adjLst/>
          </dgm:shape>
        </dgm:if>
        <dgm:else name="Name2">
          <dgm:shape xmlns:r="http://schemas.openxmlformats.org/officeDocument/2006/relationships" type="leftArrow" r:blip="">
            <dgm:adjLst/>
          </dgm:shape>
        </dgm:else>
      </dgm:choose>
      <dgm:presOf/>
      <dgm:constrLst/>
      <dgm:ruleLst/>
    </dgm:layoutNode>
    <dgm:layoutNode name="linearProcess">
      <dgm:choose name="Name3">
        <dgm:if name="Name4" func="var" arg="dir" op="equ" val="norm">
          <dgm:alg type="lin"/>
        </dgm:if>
        <dgm:else name="Name5">
          <dgm:alg type="lin">
            <dgm:param type="linDir" val="fromR"/>
          </dgm:alg>
        </dgm:else>
      </dgm:choose>
      <dgm:shape xmlns:r="http://schemas.openxmlformats.org/officeDocument/2006/relationships" r:blip="">
        <dgm:adjLst/>
      </dgm:shape>
      <dgm:presOf/>
      <dgm:constrLst>
        <dgm:constr type="userA" for="ch" ptType="node" refType="w"/>
        <dgm:constr type="h" for="ch" ptType="node" refType="h"/>
        <dgm:constr type="w" for="ch" ptType="node" op="equ"/>
        <dgm:constr type="w" for="ch" forName="sibTrans" refType="w" fact="0.05"/>
        <dgm:constr type="primFontSz" for="ch" ptType="node" op="equ" val="65"/>
      </dgm:constrLst>
      <dgm:ruleLst/>
      <dgm:forEach name="Name6" axis="ch" ptType="node">
        <dgm:layoutNode name="textNode" styleLbl="node1">
          <dgm:varLst>
            <dgm:bulletEnabled val="1"/>
          </dgm:varLst>
          <dgm:alg type="tx"/>
          <dgm:shape xmlns:r="http://schemas.openxmlformats.org/officeDocument/2006/relationships" type="roundRect" r:blip="">
            <dgm:adjLst/>
          </dgm:shape>
          <dgm:presOf axis="desOrSelf" ptType="node"/>
          <dgm:constrLst>
            <dgm:constr type="userA"/>
            <dgm:constr type="w" refType="userA" fact="0.3"/>
            <dgm:constr type="tMarg" refType="primFontSz" fact="0.3"/>
            <dgm:constr type="bMarg" refType="primFontSz" fact="0.3"/>
            <dgm:constr type="lMarg" refType="primFontSz" fact="0.3"/>
            <dgm:constr type="rMarg" refType="primFontSz" fact="0.3"/>
          </dgm:constrLst>
          <dgm:ruleLst>
            <dgm:rule type="w" val="NaN" fact="1" max="NaN"/>
            <dgm:rule type="primFontSz" val="5" fact="NaN" max="NaN"/>
          </dgm:ruleLst>
        </dgm:layoutNode>
        <dgm:forEach name="Name7" axis="followSib" ptType="sibTrans" cnt="1">
          <dgm:layoutNode name="sibTrans">
            <dgm:alg type="sp"/>
            <dgm:shape xmlns:r="http://schemas.openxmlformats.org/officeDocument/2006/relationships" r:blip="">
              <dgm:adjLst/>
            </dgm:shape>
            <dgm:presOf/>
            <dgm:constrLst/>
            <dgm:ruleLst/>
          </dgm:layoutNode>
        </dgm:forEach>
      </dgm:forEach>
    </dgm:layoutNode>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rawings/_rels/vmlDrawing1.vml.rels><?xml version="1.0" encoding="UTF-8" standalone="yes"?>
<Relationships xmlns="http://schemas.openxmlformats.org/package/2006/relationships"><Relationship Id="rId3" Type="http://schemas.openxmlformats.org/officeDocument/2006/relationships/image" Target="../media/image9.emf"/><Relationship Id="rId2" Type="http://schemas.openxmlformats.org/officeDocument/2006/relationships/image" Target="../media/image8.wmf"/><Relationship Id="rId1" Type="http://schemas.openxmlformats.org/officeDocument/2006/relationships/image" Target="../media/image7.wmf"/></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fld id="{6E351330-AAB8-4638-B5F9-61193B717A7D}" type="datetimeFigureOut">
              <a:rPr lang="en-GB" smtClean="0"/>
              <a:t>25/09/2018</a:t>
            </a:fld>
            <a:endParaRPr lang="en-GB"/>
          </a:p>
        </p:txBody>
      </p:sp>
      <p:sp>
        <p:nvSpPr>
          <p:cNvPr id="4" name="Footer Placeholder 3"/>
          <p:cNvSpPr>
            <a:spLocks noGrp="1"/>
          </p:cNvSpPr>
          <p:nvPr>
            <p:ph type="ftr" sz="quarter" idx="2"/>
          </p:nvPr>
        </p:nvSpPr>
        <p:spPr>
          <a:xfrm>
            <a:off x="0" y="8685215"/>
            <a:ext cx="2971800" cy="458787"/>
          </a:xfrm>
          <a:prstGeom prst="rect">
            <a:avLst/>
          </a:prstGeom>
        </p:spPr>
        <p:txBody>
          <a:bodyPr vert="horz" lIns="91440" tIns="45720" rIns="91440" bIns="45720" rtlCol="0" anchor="b"/>
          <a:lstStyle>
            <a:lvl1pPr algn="l">
              <a:defRPr sz="1200"/>
            </a:lvl1pPr>
          </a:lstStyle>
          <a:p>
            <a:endParaRPr lang="en-GB"/>
          </a:p>
        </p:txBody>
      </p:sp>
      <p:sp>
        <p:nvSpPr>
          <p:cNvPr id="5" name="Slide Number Placeholder 4"/>
          <p:cNvSpPr>
            <a:spLocks noGrp="1"/>
          </p:cNvSpPr>
          <p:nvPr>
            <p:ph type="sldNum" sz="quarter" idx="3"/>
          </p:nvPr>
        </p:nvSpPr>
        <p:spPr>
          <a:xfrm>
            <a:off x="3884613" y="8685215"/>
            <a:ext cx="2971800" cy="458787"/>
          </a:xfrm>
          <a:prstGeom prst="rect">
            <a:avLst/>
          </a:prstGeom>
        </p:spPr>
        <p:txBody>
          <a:bodyPr vert="horz" lIns="91440" tIns="45720" rIns="91440" bIns="45720" rtlCol="0" anchor="b"/>
          <a:lstStyle>
            <a:lvl1pPr algn="r">
              <a:defRPr sz="1200"/>
            </a:lvl1pPr>
          </a:lstStyle>
          <a:p>
            <a:fld id="{D0DAD95A-198A-4C1A-9F60-048AC1FAE78F}" type="slidenum">
              <a:rPr lang="en-GB" smtClean="0"/>
              <a:t>‹#›</a:t>
            </a:fld>
            <a:endParaRPr lang="en-GB"/>
          </a:p>
        </p:txBody>
      </p:sp>
    </p:spTree>
    <p:extLst>
      <p:ext uri="{BB962C8B-B14F-4D97-AF65-F5344CB8AC3E}">
        <p14:creationId xmlns:p14="http://schemas.microsoft.com/office/powerpoint/2010/main" val="1296109106"/>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18DB5D14-82DC-4835-A934-46EDEACB40EC}" type="datetimeFigureOut">
              <a:rPr lang="en-GB" smtClean="0"/>
              <a:t>24/09/2018</a:t>
            </a:fld>
            <a:endParaRPr lang="en-GB"/>
          </a:p>
        </p:txBody>
      </p:sp>
      <p:sp>
        <p:nvSpPr>
          <p:cNvPr id="4" name="Slide Image Placeholder 3"/>
          <p:cNvSpPr>
            <a:spLocks noGrp="1" noRot="1" noChangeAspect="1"/>
          </p:cNvSpPr>
          <p:nvPr>
            <p:ph type="sldImg" idx="2"/>
          </p:nvPr>
        </p:nvSpPr>
        <p:spPr>
          <a:xfrm>
            <a:off x="1371600" y="1143000"/>
            <a:ext cx="41148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5"/>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5"/>
            <a:ext cx="2971800" cy="458787"/>
          </a:xfrm>
          <a:prstGeom prst="rect">
            <a:avLst/>
          </a:prstGeom>
        </p:spPr>
        <p:txBody>
          <a:bodyPr vert="horz" lIns="91440" tIns="45720" rIns="91440" bIns="45720" rtlCol="0" anchor="b"/>
          <a:lstStyle>
            <a:lvl1pPr algn="r">
              <a:defRPr sz="1200"/>
            </a:lvl1pPr>
          </a:lstStyle>
          <a:p>
            <a:fld id="{F9E48E11-E22C-4D5A-B24C-D2CB4121EBF8}" type="slidenum">
              <a:rPr lang="en-GB" smtClean="0"/>
              <a:t>‹#›</a:t>
            </a:fld>
            <a:endParaRPr lang="en-GB"/>
          </a:p>
        </p:txBody>
      </p:sp>
    </p:spTree>
    <p:extLst>
      <p:ext uri="{BB962C8B-B14F-4D97-AF65-F5344CB8AC3E}">
        <p14:creationId xmlns:p14="http://schemas.microsoft.com/office/powerpoint/2010/main" val="65955566"/>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0.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52.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9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02.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03.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05.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06.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07.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08.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09.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10.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111.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112.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113.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115.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117.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121.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122.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131.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13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69"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65200">
              <a:spcBef>
                <a:spcPct val="30000"/>
              </a:spcBef>
              <a:defRPr sz="1200">
                <a:solidFill>
                  <a:schemeClr val="tx1"/>
                </a:solidFill>
                <a:latin typeface="Calibri Regular" charset="0"/>
                <a:ea typeface="Calibri Regular" charset="0"/>
                <a:cs typeface="Calibri Regular" charset="0"/>
              </a:defRPr>
            </a:lvl1pPr>
            <a:lvl2pPr marL="37931725" indent="-37474525" defTabSz="965200">
              <a:spcBef>
                <a:spcPct val="30000"/>
              </a:spcBef>
              <a:defRPr sz="1200">
                <a:solidFill>
                  <a:schemeClr val="tx1"/>
                </a:solidFill>
                <a:latin typeface="Calibri Regular" charset="0"/>
                <a:ea typeface="Calibri Regular" charset="0"/>
                <a:cs typeface="Calibri Regular" charset="0"/>
              </a:defRPr>
            </a:lvl2pPr>
            <a:lvl3pPr marL="1143000" indent="-228600" defTabSz="965200">
              <a:spcBef>
                <a:spcPct val="30000"/>
              </a:spcBef>
              <a:defRPr sz="1200">
                <a:solidFill>
                  <a:schemeClr val="tx1"/>
                </a:solidFill>
                <a:latin typeface="Calibri Regular" charset="0"/>
                <a:ea typeface="Calibri Regular" charset="0"/>
                <a:cs typeface="Calibri Regular" charset="0"/>
              </a:defRPr>
            </a:lvl3pPr>
            <a:lvl4pPr marL="1600200" indent="-228600" defTabSz="965200">
              <a:spcBef>
                <a:spcPct val="30000"/>
              </a:spcBef>
              <a:defRPr sz="1200">
                <a:solidFill>
                  <a:schemeClr val="tx1"/>
                </a:solidFill>
                <a:latin typeface="Calibri Regular" charset="0"/>
                <a:ea typeface="Calibri Regular" charset="0"/>
                <a:cs typeface="Calibri Regular" charset="0"/>
              </a:defRPr>
            </a:lvl4pPr>
            <a:lvl5pPr marL="2057400" indent="-228600" defTabSz="965200">
              <a:spcBef>
                <a:spcPct val="30000"/>
              </a:spcBef>
              <a:defRPr sz="1200">
                <a:solidFill>
                  <a:schemeClr val="tx1"/>
                </a:solidFill>
                <a:latin typeface="Calibri Regular" charset="0"/>
                <a:ea typeface="Calibri Regular" charset="0"/>
                <a:cs typeface="Calibri Regular" charset="0"/>
              </a:defRPr>
            </a:lvl5pPr>
            <a:lvl6pPr marL="2514600" indent="-228600" defTabSz="965200" eaLnBrk="0" fontAlgn="base" hangingPunct="0">
              <a:spcBef>
                <a:spcPct val="30000"/>
              </a:spcBef>
              <a:spcAft>
                <a:spcPct val="0"/>
              </a:spcAft>
              <a:defRPr sz="1200">
                <a:solidFill>
                  <a:schemeClr val="tx1"/>
                </a:solidFill>
                <a:latin typeface="Calibri Regular" charset="0"/>
                <a:ea typeface="Calibri Regular" charset="0"/>
                <a:cs typeface="Calibri Regular" charset="0"/>
              </a:defRPr>
            </a:lvl6pPr>
            <a:lvl7pPr marL="2971800" indent="-228600" defTabSz="965200" eaLnBrk="0" fontAlgn="base" hangingPunct="0">
              <a:spcBef>
                <a:spcPct val="30000"/>
              </a:spcBef>
              <a:spcAft>
                <a:spcPct val="0"/>
              </a:spcAft>
              <a:defRPr sz="1200">
                <a:solidFill>
                  <a:schemeClr val="tx1"/>
                </a:solidFill>
                <a:latin typeface="Calibri Regular" charset="0"/>
                <a:ea typeface="Calibri Regular" charset="0"/>
                <a:cs typeface="Calibri Regular" charset="0"/>
              </a:defRPr>
            </a:lvl7pPr>
            <a:lvl8pPr marL="3429000" indent="-228600" defTabSz="965200" eaLnBrk="0" fontAlgn="base" hangingPunct="0">
              <a:spcBef>
                <a:spcPct val="30000"/>
              </a:spcBef>
              <a:spcAft>
                <a:spcPct val="0"/>
              </a:spcAft>
              <a:defRPr sz="1200">
                <a:solidFill>
                  <a:schemeClr val="tx1"/>
                </a:solidFill>
                <a:latin typeface="Calibri Regular" charset="0"/>
                <a:ea typeface="Calibri Regular" charset="0"/>
                <a:cs typeface="Calibri Regular" charset="0"/>
              </a:defRPr>
            </a:lvl8pPr>
            <a:lvl9pPr marL="3886200" indent="-228600" defTabSz="965200" eaLnBrk="0" fontAlgn="base" hangingPunct="0">
              <a:spcBef>
                <a:spcPct val="30000"/>
              </a:spcBef>
              <a:spcAft>
                <a:spcPct val="0"/>
              </a:spcAft>
              <a:defRPr sz="1200">
                <a:solidFill>
                  <a:schemeClr val="tx1"/>
                </a:solidFill>
                <a:latin typeface="Calibri Regular" charset="0"/>
                <a:ea typeface="Calibri Regular" charset="0"/>
                <a:cs typeface="Calibri Regular" charset="0"/>
              </a:defRPr>
            </a:lvl9pPr>
          </a:lstStyle>
          <a:p>
            <a:pPr>
              <a:spcBef>
                <a:spcPct val="0"/>
              </a:spcBef>
            </a:pPr>
            <a:fld id="{3797EF58-7593-4D45-AAF8-9ECB9D5E8E79}" type="slidenum">
              <a:rPr lang="en-US" altLang="en-US" sz="1300"/>
              <a:pPr>
                <a:spcBef>
                  <a:spcPct val="0"/>
                </a:spcBef>
              </a:pPr>
              <a:t>1</a:t>
            </a:fld>
            <a:endParaRPr lang="en-US" altLang="en-US" sz="1300"/>
          </a:p>
        </p:txBody>
      </p:sp>
      <p:sp>
        <p:nvSpPr>
          <p:cNvPr id="7170" name="Rectangle 2"/>
          <p:cNvSpPr>
            <a:spLocks noGrp="1" noRot="1" noChangeAspect="1" noChangeArrowheads="1" noTextEdit="1"/>
          </p:cNvSpPr>
          <p:nvPr>
            <p:ph type="sldImg"/>
          </p:nvPr>
        </p:nvSpPr>
        <p:spPr>
          <a:xfrm>
            <a:off x="1371600" y="1143000"/>
            <a:ext cx="4114800" cy="3086100"/>
          </a:xfrm>
          <a:ln/>
        </p:spPr>
      </p:sp>
      <p:sp>
        <p:nvSpPr>
          <p:cNvPr id="7171"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FAA26D3D-D897-4be2-8F04-BA451C77F1D7}">
              <ma14:placeholderFlag xmlns:ma14="http://schemas.microsoft.com/office/mac/drawingml/2011/main" xmlns="" val="1"/>
            </a:ext>
          </a:extLst>
        </p:spPr>
        <p:txBody>
          <a:bodyPr/>
          <a:lstStyle/>
          <a:p>
            <a:pPr eaLnBrk="1" hangingPunct="1"/>
            <a:endParaRPr lang="en-US" altLang="en-US"/>
          </a:p>
        </p:txBody>
      </p:sp>
      <p:sp>
        <p:nvSpPr>
          <p:cNvPr id="2" name="Footer Placeholder 1"/>
          <p:cNvSpPr>
            <a:spLocks noGrp="1"/>
          </p:cNvSpPr>
          <p:nvPr>
            <p:ph type="ftr" sz="quarter" idx="4"/>
          </p:nvPr>
        </p:nvSpPr>
        <p:spPr/>
        <p:txBody>
          <a:bodyPr/>
          <a:lstStyle/>
          <a:p>
            <a:pPr>
              <a:defRPr/>
            </a:pPr>
            <a:endParaRPr lang="en-US"/>
          </a:p>
        </p:txBody>
      </p:sp>
      <p:sp>
        <p:nvSpPr>
          <p:cNvPr id="3" name="Header Placeholder 2"/>
          <p:cNvSpPr>
            <a:spLocks noGrp="1"/>
          </p:cNvSpPr>
          <p:nvPr>
            <p:ph type="hdr" sz="quarter"/>
          </p:nvPr>
        </p:nvSpPr>
        <p:spPr/>
        <p:txBody>
          <a:bodyPr/>
          <a:lstStyle/>
          <a:p>
            <a:pPr>
              <a:defRPr/>
            </a:pPr>
            <a:endParaRPr lang="en-US"/>
          </a:p>
        </p:txBody>
      </p:sp>
    </p:spTree>
    <p:extLst>
      <p:ext uri="{BB962C8B-B14F-4D97-AF65-F5344CB8AC3E}">
        <p14:creationId xmlns:p14="http://schemas.microsoft.com/office/powerpoint/2010/main" val="3336326294"/>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http://onlineqda.hud.ac.uk/methodologies.php#Comparative_Analysis</a:t>
            </a:r>
            <a:endParaRPr lang="en-GB" dirty="0"/>
          </a:p>
        </p:txBody>
      </p:sp>
      <p:sp>
        <p:nvSpPr>
          <p:cNvPr id="4" name="Slide Number Placeholder 3"/>
          <p:cNvSpPr>
            <a:spLocks noGrp="1"/>
          </p:cNvSpPr>
          <p:nvPr>
            <p:ph type="sldNum" sz="quarter" idx="10"/>
          </p:nvPr>
        </p:nvSpPr>
        <p:spPr/>
        <p:txBody>
          <a:bodyPr/>
          <a:lstStyle/>
          <a:p>
            <a:fld id="{F9E48E11-E22C-4D5A-B24C-D2CB4121EBF8}" type="slidenum">
              <a:rPr lang="en-GB" smtClean="0"/>
              <a:t>5</a:t>
            </a:fld>
            <a:endParaRPr lang="en-GB"/>
          </a:p>
        </p:txBody>
      </p:sp>
    </p:spTree>
    <p:extLst>
      <p:ext uri="{BB962C8B-B14F-4D97-AF65-F5344CB8AC3E}">
        <p14:creationId xmlns:p14="http://schemas.microsoft.com/office/powerpoint/2010/main" val="734152122"/>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602"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65200">
              <a:spcBef>
                <a:spcPct val="30000"/>
              </a:spcBef>
              <a:defRPr sz="1200">
                <a:solidFill>
                  <a:schemeClr val="tx1"/>
                </a:solidFill>
                <a:latin typeface="Arial" panose="020B0604020202020204" pitchFamily="34" charset="0"/>
                <a:ea typeface="ＭＳ Ｐゴシック" panose="020B0600070205080204" pitchFamily="34" charset="-128"/>
              </a:defRPr>
            </a:lvl1pPr>
            <a:lvl2pPr marL="37931725" indent="-37474525" defTabSz="965200">
              <a:spcBef>
                <a:spcPct val="30000"/>
              </a:spcBef>
              <a:defRPr sz="1200">
                <a:solidFill>
                  <a:schemeClr val="tx1"/>
                </a:solidFill>
                <a:latin typeface="Arial" panose="020B0604020202020204" pitchFamily="34" charset="0"/>
                <a:ea typeface="ＭＳ Ｐゴシック" panose="020B0600070205080204" pitchFamily="34" charset="-128"/>
              </a:defRPr>
            </a:lvl2pPr>
            <a:lvl3pPr marL="1143000" indent="-228600" defTabSz="965200">
              <a:spcBef>
                <a:spcPct val="30000"/>
              </a:spcBef>
              <a:defRPr sz="1200">
                <a:solidFill>
                  <a:schemeClr val="tx1"/>
                </a:solidFill>
                <a:latin typeface="Arial" panose="020B0604020202020204" pitchFamily="34" charset="0"/>
                <a:ea typeface="ＭＳ Ｐゴシック" panose="020B0600070205080204" pitchFamily="34" charset="-128"/>
              </a:defRPr>
            </a:lvl3pPr>
            <a:lvl4pPr marL="1600200" indent="-228600" defTabSz="965200">
              <a:spcBef>
                <a:spcPct val="30000"/>
              </a:spcBef>
              <a:defRPr sz="1200">
                <a:solidFill>
                  <a:schemeClr val="tx1"/>
                </a:solidFill>
                <a:latin typeface="Arial" panose="020B0604020202020204" pitchFamily="34" charset="0"/>
                <a:ea typeface="ＭＳ Ｐゴシック" panose="020B0600070205080204" pitchFamily="34" charset="-128"/>
              </a:defRPr>
            </a:lvl4pPr>
            <a:lvl5pPr marL="2057400" indent="-228600" defTabSz="965200">
              <a:spcBef>
                <a:spcPct val="30000"/>
              </a:spcBef>
              <a:defRPr sz="1200">
                <a:solidFill>
                  <a:schemeClr val="tx1"/>
                </a:solidFill>
                <a:latin typeface="Arial" panose="020B0604020202020204" pitchFamily="34" charset="0"/>
                <a:ea typeface="ＭＳ Ｐゴシック" panose="020B0600070205080204" pitchFamily="34" charset="-128"/>
              </a:defRPr>
            </a:lvl5pPr>
            <a:lvl6pPr marL="2514600" indent="-228600" defTabSz="965200" eaLnBrk="0" fontAlgn="base" hangingPunct="0">
              <a:spcBef>
                <a:spcPct val="30000"/>
              </a:spcBef>
              <a:spcAft>
                <a:spcPct val="0"/>
              </a:spcAft>
              <a:defRPr sz="1200">
                <a:solidFill>
                  <a:schemeClr val="tx1"/>
                </a:solidFill>
                <a:latin typeface="Arial" panose="020B0604020202020204" pitchFamily="34" charset="0"/>
                <a:ea typeface="ＭＳ Ｐゴシック" panose="020B0600070205080204" pitchFamily="34" charset="-128"/>
              </a:defRPr>
            </a:lvl6pPr>
            <a:lvl7pPr marL="2971800" indent="-228600" defTabSz="965200" eaLnBrk="0" fontAlgn="base" hangingPunct="0">
              <a:spcBef>
                <a:spcPct val="30000"/>
              </a:spcBef>
              <a:spcAft>
                <a:spcPct val="0"/>
              </a:spcAft>
              <a:defRPr sz="1200">
                <a:solidFill>
                  <a:schemeClr val="tx1"/>
                </a:solidFill>
                <a:latin typeface="Arial" panose="020B0604020202020204" pitchFamily="34" charset="0"/>
                <a:ea typeface="ＭＳ Ｐゴシック" panose="020B0600070205080204" pitchFamily="34" charset="-128"/>
              </a:defRPr>
            </a:lvl7pPr>
            <a:lvl8pPr marL="3429000" indent="-228600" defTabSz="965200" eaLnBrk="0" fontAlgn="base" hangingPunct="0">
              <a:spcBef>
                <a:spcPct val="30000"/>
              </a:spcBef>
              <a:spcAft>
                <a:spcPct val="0"/>
              </a:spcAft>
              <a:defRPr sz="1200">
                <a:solidFill>
                  <a:schemeClr val="tx1"/>
                </a:solidFill>
                <a:latin typeface="Arial" panose="020B0604020202020204" pitchFamily="34" charset="0"/>
                <a:ea typeface="ＭＳ Ｐゴシック" panose="020B0600070205080204" pitchFamily="34" charset="-128"/>
              </a:defRPr>
            </a:lvl8pPr>
            <a:lvl9pPr marL="3886200" indent="-228600" defTabSz="965200" eaLnBrk="0" fontAlgn="base" hangingPunct="0">
              <a:spcBef>
                <a:spcPct val="30000"/>
              </a:spcBef>
              <a:spcAft>
                <a:spcPct val="0"/>
              </a:spcAft>
              <a:defRPr sz="1200">
                <a:solidFill>
                  <a:schemeClr val="tx1"/>
                </a:solidFill>
                <a:latin typeface="Arial" panose="020B0604020202020204" pitchFamily="34" charset="0"/>
                <a:ea typeface="ＭＳ Ｐゴシック" panose="020B0600070205080204" pitchFamily="34" charset="-128"/>
              </a:defRPr>
            </a:lvl9pPr>
          </a:lstStyle>
          <a:p>
            <a:pPr>
              <a:spcBef>
                <a:spcPct val="0"/>
              </a:spcBef>
            </a:pPr>
            <a:fld id="{E9360B11-9167-4FB6-8B81-E37882EAA047}" type="slidenum">
              <a:rPr lang="en-US" altLang="en-US" sz="1300"/>
              <a:pPr>
                <a:spcBef>
                  <a:spcPct val="0"/>
                </a:spcBef>
              </a:pPr>
              <a:t>21</a:t>
            </a:fld>
            <a:endParaRPr lang="en-US" altLang="en-US" sz="1300"/>
          </a:p>
        </p:txBody>
      </p:sp>
      <p:sp>
        <p:nvSpPr>
          <p:cNvPr id="25603" name="Rectangle 2"/>
          <p:cNvSpPr>
            <a:spLocks noGrp="1" noRot="1" noChangeAspect="1" noChangeArrowheads="1" noTextEdit="1"/>
          </p:cNvSpPr>
          <p:nvPr>
            <p:ph type="sldImg"/>
          </p:nvPr>
        </p:nvSpPr>
        <p:spPr>
          <a:ln/>
        </p:spPr>
      </p:sp>
      <p:sp>
        <p:nvSpPr>
          <p:cNvPr id="25604"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smtClean="0">
              <a:ea typeface="ＭＳ Ｐゴシック" panose="020B0600070205080204" pitchFamily="34" charset="-128"/>
            </a:endParaRPr>
          </a:p>
        </p:txBody>
      </p:sp>
      <p:sp>
        <p:nvSpPr>
          <p:cNvPr id="2" name="Footer Placeholder 1"/>
          <p:cNvSpPr>
            <a:spLocks noGrp="1"/>
          </p:cNvSpPr>
          <p:nvPr>
            <p:ph type="ftr" sz="quarter" idx="4"/>
          </p:nvPr>
        </p:nvSpPr>
        <p:spPr/>
        <p:txBody>
          <a:bodyPr/>
          <a:lstStyle/>
          <a:p>
            <a:pPr>
              <a:defRPr/>
            </a:pPr>
            <a:endParaRPr lang="en-US"/>
          </a:p>
        </p:txBody>
      </p:sp>
      <p:sp>
        <p:nvSpPr>
          <p:cNvPr id="3" name="Header Placeholder 2"/>
          <p:cNvSpPr>
            <a:spLocks noGrp="1"/>
          </p:cNvSpPr>
          <p:nvPr>
            <p:ph type="hdr" sz="quarter"/>
          </p:nvPr>
        </p:nvSpPr>
        <p:spPr/>
        <p:txBody>
          <a:bodyPr/>
          <a:lstStyle/>
          <a:p>
            <a:pPr>
              <a:defRPr/>
            </a:pPr>
            <a:endParaRPr lang="en-US"/>
          </a:p>
        </p:txBody>
      </p:sp>
    </p:spTree>
    <p:extLst>
      <p:ext uri="{BB962C8B-B14F-4D97-AF65-F5344CB8AC3E}">
        <p14:creationId xmlns:p14="http://schemas.microsoft.com/office/powerpoint/2010/main" val="1077744667"/>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The song serves is a social commentary on alcohol abuse, and it features a Caribbean beat and notable flute solo by Jackson.</a:t>
            </a:r>
            <a:endParaRPr lang="en-GB" dirty="0"/>
          </a:p>
        </p:txBody>
      </p:sp>
      <p:sp>
        <p:nvSpPr>
          <p:cNvPr id="4" name="Slide Number Placeholder 3"/>
          <p:cNvSpPr>
            <a:spLocks noGrp="1"/>
          </p:cNvSpPr>
          <p:nvPr>
            <p:ph type="sldNum" sz="quarter" idx="10"/>
          </p:nvPr>
        </p:nvSpPr>
        <p:spPr/>
        <p:txBody>
          <a:bodyPr/>
          <a:lstStyle/>
          <a:p>
            <a:fld id="{F9E48E11-E22C-4D5A-B24C-D2CB4121EBF8}" type="slidenum">
              <a:rPr lang="en-GB" smtClean="0"/>
              <a:t>33</a:t>
            </a:fld>
            <a:endParaRPr lang="en-GB"/>
          </a:p>
        </p:txBody>
      </p:sp>
    </p:spTree>
    <p:extLst>
      <p:ext uri="{BB962C8B-B14F-4D97-AF65-F5344CB8AC3E}">
        <p14:creationId xmlns:p14="http://schemas.microsoft.com/office/powerpoint/2010/main" val="611383457"/>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4818"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65200">
              <a:spcBef>
                <a:spcPct val="30000"/>
              </a:spcBef>
              <a:defRPr sz="1200">
                <a:solidFill>
                  <a:schemeClr val="tx1"/>
                </a:solidFill>
                <a:latin typeface="Arial" panose="020B0604020202020204" pitchFamily="34" charset="0"/>
                <a:ea typeface="ＭＳ Ｐゴシック" panose="020B0600070205080204" pitchFamily="34" charset="-128"/>
              </a:defRPr>
            </a:lvl1pPr>
            <a:lvl2pPr marL="37931725" indent="-37474525" defTabSz="965200">
              <a:spcBef>
                <a:spcPct val="30000"/>
              </a:spcBef>
              <a:defRPr sz="1200">
                <a:solidFill>
                  <a:schemeClr val="tx1"/>
                </a:solidFill>
                <a:latin typeface="Arial" panose="020B0604020202020204" pitchFamily="34" charset="0"/>
                <a:ea typeface="ＭＳ Ｐゴシック" panose="020B0600070205080204" pitchFamily="34" charset="-128"/>
              </a:defRPr>
            </a:lvl2pPr>
            <a:lvl3pPr marL="1143000" indent="-228600" defTabSz="965200">
              <a:spcBef>
                <a:spcPct val="30000"/>
              </a:spcBef>
              <a:defRPr sz="1200">
                <a:solidFill>
                  <a:schemeClr val="tx1"/>
                </a:solidFill>
                <a:latin typeface="Arial" panose="020B0604020202020204" pitchFamily="34" charset="0"/>
                <a:ea typeface="ＭＳ Ｐゴシック" panose="020B0600070205080204" pitchFamily="34" charset="-128"/>
              </a:defRPr>
            </a:lvl3pPr>
            <a:lvl4pPr marL="1600200" indent="-228600" defTabSz="965200">
              <a:spcBef>
                <a:spcPct val="30000"/>
              </a:spcBef>
              <a:defRPr sz="1200">
                <a:solidFill>
                  <a:schemeClr val="tx1"/>
                </a:solidFill>
                <a:latin typeface="Arial" panose="020B0604020202020204" pitchFamily="34" charset="0"/>
                <a:ea typeface="ＭＳ Ｐゴシック" panose="020B0600070205080204" pitchFamily="34" charset="-128"/>
              </a:defRPr>
            </a:lvl4pPr>
            <a:lvl5pPr marL="2057400" indent="-228600" defTabSz="965200">
              <a:spcBef>
                <a:spcPct val="30000"/>
              </a:spcBef>
              <a:defRPr sz="1200">
                <a:solidFill>
                  <a:schemeClr val="tx1"/>
                </a:solidFill>
                <a:latin typeface="Arial" panose="020B0604020202020204" pitchFamily="34" charset="0"/>
                <a:ea typeface="ＭＳ Ｐゴシック" panose="020B0600070205080204" pitchFamily="34" charset="-128"/>
              </a:defRPr>
            </a:lvl5pPr>
            <a:lvl6pPr marL="2514600" indent="-228600" defTabSz="965200" eaLnBrk="0" fontAlgn="base" hangingPunct="0">
              <a:spcBef>
                <a:spcPct val="30000"/>
              </a:spcBef>
              <a:spcAft>
                <a:spcPct val="0"/>
              </a:spcAft>
              <a:defRPr sz="1200">
                <a:solidFill>
                  <a:schemeClr val="tx1"/>
                </a:solidFill>
                <a:latin typeface="Arial" panose="020B0604020202020204" pitchFamily="34" charset="0"/>
                <a:ea typeface="ＭＳ Ｐゴシック" panose="020B0600070205080204" pitchFamily="34" charset="-128"/>
              </a:defRPr>
            </a:lvl6pPr>
            <a:lvl7pPr marL="2971800" indent="-228600" defTabSz="965200" eaLnBrk="0" fontAlgn="base" hangingPunct="0">
              <a:spcBef>
                <a:spcPct val="30000"/>
              </a:spcBef>
              <a:spcAft>
                <a:spcPct val="0"/>
              </a:spcAft>
              <a:defRPr sz="1200">
                <a:solidFill>
                  <a:schemeClr val="tx1"/>
                </a:solidFill>
                <a:latin typeface="Arial" panose="020B0604020202020204" pitchFamily="34" charset="0"/>
                <a:ea typeface="ＭＳ Ｐゴシック" panose="020B0600070205080204" pitchFamily="34" charset="-128"/>
              </a:defRPr>
            </a:lvl7pPr>
            <a:lvl8pPr marL="3429000" indent="-228600" defTabSz="965200" eaLnBrk="0" fontAlgn="base" hangingPunct="0">
              <a:spcBef>
                <a:spcPct val="30000"/>
              </a:spcBef>
              <a:spcAft>
                <a:spcPct val="0"/>
              </a:spcAft>
              <a:defRPr sz="1200">
                <a:solidFill>
                  <a:schemeClr val="tx1"/>
                </a:solidFill>
                <a:latin typeface="Arial" panose="020B0604020202020204" pitchFamily="34" charset="0"/>
                <a:ea typeface="ＭＳ Ｐゴシック" panose="020B0600070205080204" pitchFamily="34" charset="-128"/>
              </a:defRPr>
            </a:lvl8pPr>
            <a:lvl9pPr marL="3886200" indent="-228600" defTabSz="965200" eaLnBrk="0" fontAlgn="base" hangingPunct="0">
              <a:spcBef>
                <a:spcPct val="30000"/>
              </a:spcBef>
              <a:spcAft>
                <a:spcPct val="0"/>
              </a:spcAft>
              <a:defRPr sz="1200">
                <a:solidFill>
                  <a:schemeClr val="tx1"/>
                </a:solidFill>
                <a:latin typeface="Arial" panose="020B0604020202020204" pitchFamily="34" charset="0"/>
                <a:ea typeface="ＭＳ Ｐゴシック" panose="020B0600070205080204" pitchFamily="34" charset="-128"/>
              </a:defRPr>
            </a:lvl9pPr>
          </a:lstStyle>
          <a:p>
            <a:pPr>
              <a:spcBef>
                <a:spcPct val="0"/>
              </a:spcBef>
            </a:pPr>
            <a:fld id="{77F7F9BD-4673-4EA4-96BD-5AE494F42B9D}" type="slidenum">
              <a:rPr lang="en-US" altLang="en-US" sz="1300"/>
              <a:pPr>
                <a:spcBef>
                  <a:spcPct val="0"/>
                </a:spcBef>
              </a:pPr>
              <a:t>50</a:t>
            </a:fld>
            <a:endParaRPr lang="en-US" altLang="en-US" sz="1300"/>
          </a:p>
        </p:txBody>
      </p:sp>
      <p:sp>
        <p:nvSpPr>
          <p:cNvPr id="34819" name="Rectangle 2"/>
          <p:cNvSpPr>
            <a:spLocks noGrp="1" noRot="1" noChangeAspect="1" noChangeArrowheads="1" noTextEdit="1"/>
          </p:cNvSpPr>
          <p:nvPr>
            <p:ph type="sldImg"/>
          </p:nvPr>
        </p:nvSpPr>
        <p:spPr>
          <a:ln/>
        </p:spPr>
      </p:sp>
      <p:sp>
        <p:nvSpPr>
          <p:cNvPr id="34820"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smtClean="0">
              <a:ea typeface="ＭＳ Ｐゴシック" panose="020B0600070205080204" pitchFamily="34" charset="-128"/>
            </a:endParaRPr>
          </a:p>
        </p:txBody>
      </p:sp>
      <p:sp>
        <p:nvSpPr>
          <p:cNvPr id="2" name="Footer Placeholder 1"/>
          <p:cNvSpPr>
            <a:spLocks noGrp="1"/>
          </p:cNvSpPr>
          <p:nvPr>
            <p:ph type="ftr" sz="quarter" idx="4"/>
          </p:nvPr>
        </p:nvSpPr>
        <p:spPr/>
        <p:txBody>
          <a:bodyPr/>
          <a:lstStyle/>
          <a:p>
            <a:pPr>
              <a:defRPr/>
            </a:pPr>
            <a:endParaRPr lang="en-US"/>
          </a:p>
        </p:txBody>
      </p:sp>
      <p:sp>
        <p:nvSpPr>
          <p:cNvPr id="3" name="Header Placeholder 2"/>
          <p:cNvSpPr>
            <a:spLocks noGrp="1"/>
          </p:cNvSpPr>
          <p:nvPr>
            <p:ph type="hdr" sz="quarter"/>
          </p:nvPr>
        </p:nvSpPr>
        <p:spPr/>
        <p:txBody>
          <a:bodyPr/>
          <a:lstStyle/>
          <a:p>
            <a:pPr>
              <a:defRPr/>
            </a:pPr>
            <a:endParaRPr lang="en-US"/>
          </a:p>
        </p:txBody>
      </p:sp>
    </p:spTree>
    <p:extLst>
      <p:ext uri="{BB962C8B-B14F-4D97-AF65-F5344CB8AC3E}">
        <p14:creationId xmlns:p14="http://schemas.microsoft.com/office/powerpoint/2010/main" val="1025566214"/>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7890"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65200">
              <a:spcBef>
                <a:spcPct val="30000"/>
              </a:spcBef>
              <a:defRPr sz="1200">
                <a:solidFill>
                  <a:schemeClr val="tx1"/>
                </a:solidFill>
                <a:latin typeface="Arial" panose="020B0604020202020204" pitchFamily="34" charset="0"/>
                <a:ea typeface="ＭＳ Ｐゴシック" panose="020B0600070205080204" pitchFamily="34" charset="-128"/>
              </a:defRPr>
            </a:lvl1pPr>
            <a:lvl2pPr marL="37931725" indent="-37474525" defTabSz="965200">
              <a:spcBef>
                <a:spcPct val="30000"/>
              </a:spcBef>
              <a:defRPr sz="1200">
                <a:solidFill>
                  <a:schemeClr val="tx1"/>
                </a:solidFill>
                <a:latin typeface="Arial" panose="020B0604020202020204" pitchFamily="34" charset="0"/>
                <a:ea typeface="ＭＳ Ｐゴシック" panose="020B0600070205080204" pitchFamily="34" charset="-128"/>
              </a:defRPr>
            </a:lvl2pPr>
            <a:lvl3pPr marL="1143000" indent="-228600" defTabSz="965200">
              <a:spcBef>
                <a:spcPct val="30000"/>
              </a:spcBef>
              <a:defRPr sz="1200">
                <a:solidFill>
                  <a:schemeClr val="tx1"/>
                </a:solidFill>
                <a:latin typeface="Arial" panose="020B0604020202020204" pitchFamily="34" charset="0"/>
                <a:ea typeface="ＭＳ Ｐゴシック" panose="020B0600070205080204" pitchFamily="34" charset="-128"/>
              </a:defRPr>
            </a:lvl3pPr>
            <a:lvl4pPr marL="1600200" indent="-228600" defTabSz="965200">
              <a:spcBef>
                <a:spcPct val="30000"/>
              </a:spcBef>
              <a:defRPr sz="1200">
                <a:solidFill>
                  <a:schemeClr val="tx1"/>
                </a:solidFill>
                <a:latin typeface="Arial" panose="020B0604020202020204" pitchFamily="34" charset="0"/>
                <a:ea typeface="ＭＳ Ｐゴシック" panose="020B0600070205080204" pitchFamily="34" charset="-128"/>
              </a:defRPr>
            </a:lvl4pPr>
            <a:lvl5pPr marL="2057400" indent="-228600" defTabSz="965200">
              <a:spcBef>
                <a:spcPct val="30000"/>
              </a:spcBef>
              <a:defRPr sz="1200">
                <a:solidFill>
                  <a:schemeClr val="tx1"/>
                </a:solidFill>
                <a:latin typeface="Arial" panose="020B0604020202020204" pitchFamily="34" charset="0"/>
                <a:ea typeface="ＭＳ Ｐゴシック" panose="020B0600070205080204" pitchFamily="34" charset="-128"/>
              </a:defRPr>
            </a:lvl5pPr>
            <a:lvl6pPr marL="2514600" indent="-228600" defTabSz="965200" eaLnBrk="0" fontAlgn="base" hangingPunct="0">
              <a:spcBef>
                <a:spcPct val="30000"/>
              </a:spcBef>
              <a:spcAft>
                <a:spcPct val="0"/>
              </a:spcAft>
              <a:defRPr sz="1200">
                <a:solidFill>
                  <a:schemeClr val="tx1"/>
                </a:solidFill>
                <a:latin typeface="Arial" panose="020B0604020202020204" pitchFamily="34" charset="0"/>
                <a:ea typeface="ＭＳ Ｐゴシック" panose="020B0600070205080204" pitchFamily="34" charset="-128"/>
              </a:defRPr>
            </a:lvl6pPr>
            <a:lvl7pPr marL="2971800" indent="-228600" defTabSz="965200" eaLnBrk="0" fontAlgn="base" hangingPunct="0">
              <a:spcBef>
                <a:spcPct val="30000"/>
              </a:spcBef>
              <a:spcAft>
                <a:spcPct val="0"/>
              </a:spcAft>
              <a:defRPr sz="1200">
                <a:solidFill>
                  <a:schemeClr val="tx1"/>
                </a:solidFill>
                <a:latin typeface="Arial" panose="020B0604020202020204" pitchFamily="34" charset="0"/>
                <a:ea typeface="ＭＳ Ｐゴシック" panose="020B0600070205080204" pitchFamily="34" charset="-128"/>
              </a:defRPr>
            </a:lvl7pPr>
            <a:lvl8pPr marL="3429000" indent="-228600" defTabSz="965200" eaLnBrk="0" fontAlgn="base" hangingPunct="0">
              <a:spcBef>
                <a:spcPct val="30000"/>
              </a:spcBef>
              <a:spcAft>
                <a:spcPct val="0"/>
              </a:spcAft>
              <a:defRPr sz="1200">
                <a:solidFill>
                  <a:schemeClr val="tx1"/>
                </a:solidFill>
                <a:latin typeface="Arial" panose="020B0604020202020204" pitchFamily="34" charset="0"/>
                <a:ea typeface="ＭＳ Ｐゴシック" panose="020B0600070205080204" pitchFamily="34" charset="-128"/>
              </a:defRPr>
            </a:lvl8pPr>
            <a:lvl9pPr marL="3886200" indent="-228600" defTabSz="965200" eaLnBrk="0" fontAlgn="base" hangingPunct="0">
              <a:spcBef>
                <a:spcPct val="30000"/>
              </a:spcBef>
              <a:spcAft>
                <a:spcPct val="0"/>
              </a:spcAft>
              <a:defRPr sz="1200">
                <a:solidFill>
                  <a:schemeClr val="tx1"/>
                </a:solidFill>
                <a:latin typeface="Arial" panose="020B0604020202020204" pitchFamily="34" charset="0"/>
                <a:ea typeface="ＭＳ Ｐゴシック" panose="020B0600070205080204" pitchFamily="34" charset="-128"/>
              </a:defRPr>
            </a:lvl9pPr>
          </a:lstStyle>
          <a:p>
            <a:pPr>
              <a:spcBef>
                <a:spcPct val="0"/>
              </a:spcBef>
            </a:pPr>
            <a:fld id="{E6FB99CC-46B8-4376-A926-6A4CF7142C3B}" type="slidenum">
              <a:rPr lang="en-US" altLang="en-US" sz="1300"/>
              <a:pPr>
                <a:spcBef>
                  <a:spcPct val="0"/>
                </a:spcBef>
              </a:pPr>
              <a:t>52</a:t>
            </a:fld>
            <a:endParaRPr lang="en-US" altLang="en-US" sz="1300"/>
          </a:p>
        </p:txBody>
      </p:sp>
      <p:sp>
        <p:nvSpPr>
          <p:cNvPr id="37891" name="Rectangle 2"/>
          <p:cNvSpPr>
            <a:spLocks noGrp="1" noRot="1" noChangeAspect="1" noChangeArrowheads="1" noTextEdit="1"/>
          </p:cNvSpPr>
          <p:nvPr>
            <p:ph type="sldImg"/>
          </p:nvPr>
        </p:nvSpPr>
        <p:spPr>
          <a:ln/>
        </p:spPr>
      </p:sp>
      <p:sp>
        <p:nvSpPr>
          <p:cNvPr id="37892" name="Rectangle 3"/>
          <p:cNvSpPr>
            <a:spLocks noGrp="1" noChangeArrowheads="1"/>
          </p:cNvSpPr>
          <p:nvPr>
            <p:ph type="body" idx="1"/>
          </p:nvPr>
        </p:nvSpPr>
        <p:spPr>
          <a:xfrm>
            <a:off x="974725" y="4560890"/>
            <a:ext cx="5365750" cy="4319587"/>
          </a:xfrm>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smtClean="0">
              <a:ea typeface="ＭＳ Ｐゴシック" panose="020B0600070205080204" pitchFamily="34" charset="-128"/>
            </a:endParaRPr>
          </a:p>
        </p:txBody>
      </p:sp>
      <p:sp>
        <p:nvSpPr>
          <p:cNvPr id="2" name="Footer Placeholder 1"/>
          <p:cNvSpPr>
            <a:spLocks noGrp="1"/>
          </p:cNvSpPr>
          <p:nvPr>
            <p:ph type="ftr" sz="quarter" idx="4"/>
          </p:nvPr>
        </p:nvSpPr>
        <p:spPr/>
        <p:txBody>
          <a:bodyPr/>
          <a:lstStyle/>
          <a:p>
            <a:pPr>
              <a:defRPr/>
            </a:pPr>
            <a:endParaRPr lang="en-US"/>
          </a:p>
        </p:txBody>
      </p:sp>
      <p:sp>
        <p:nvSpPr>
          <p:cNvPr id="3" name="Header Placeholder 2"/>
          <p:cNvSpPr>
            <a:spLocks noGrp="1"/>
          </p:cNvSpPr>
          <p:nvPr>
            <p:ph type="hdr" sz="quarter"/>
          </p:nvPr>
        </p:nvSpPr>
        <p:spPr/>
        <p:txBody>
          <a:bodyPr/>
          <a:lstStyle/>
          <a:p>
            <a:pPr>
              <a:defRPr/>
            </a:pPr>
            <a:endParaRPr lang="en-US"/>
          </a:p>
        </p:txBody>
      </p:sp>
    </p:spTree>
    <p:extLst>
      <p:ext uri="{BB962C8B-B14F-4D97-AF65-F5344CB8AC3E}">
        <p14:creationId xmlns:p14="http://schemas.microsoft.com/office/powerpoint/2010/main" val="1337935031"/>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17"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65200">
              <a:spcBef>
                <a:spcPct val="30000"/>
              </a:spcBef>
              <a:defRPr sz="1200">
                <a:solidFill>
                  <a:schemeClr val="tx1"/>
                </a:solidFill>
                <a:latin typeface="Calibri Regular" charset="0"/>
                <a:ea typeface="Calibri Regular" charset="0"/>
                <a:cs typeface="Calibri Regular" charset="0"/>
              </a:defRPr>
            </a:lvl1pPr>
            <a:lvl2pPr marL="37931725" indent="-37474525" defTabSz="965200">
              <a:spcBef>
                <a:spcPct val="30000"/>
              </a:spcBef>
              <a:defRPr sz="1200">
                <a:solidFill>
                  <a:schemeClr val="tx1"/>
                </a:solidFill>
                <a:latin typeface="Calibri Regular" charset="0"/>
                <a:ea typeface="Calibri Regular" charset="0"/>
                <a:cs typeface="Calibri Regular" charset="0"/>
              </a:defRPr>
            </a:lvl2pPr>
            <a:lvl3pPr marL="1143000" indent="-228600" defTabSz="965200">
              <a:spcBef>
                <a:spcPct val="30000"/>
              </a:spcBef>
              <a:defRPr sz="1200">
                <a:solidFill>
                  <a:schemeClr val="tx1"/>
                </a:solidFill>
                <a:latin typeface="Calibri Regular" charset="0"/>
                <a:ea typeface="Calibri Regular" charset="0"/>
                <a:cs typeface="Calibri Regular" charset="0"/>
              </a:defRPr>
            </a:lvl3pPr>
            <a:lvl4pPr marL="1600200" indent="-228600" defTabSz="965200">
              <a:spcBef>
                <a:spcPct val="30000"/>
              </a:spcBef>
              <a:defRPr sz="1200">
                <a:solidFill>
                  <a:schemeClr val="tx1"/>
                </a:solidFill>
                <a:latin typeface="Calibri Regular" charset="0"/>
                <a:ea typeface="Calibri Regular" charset="0"/>
                <a:cs typeface="Calibri Regular" charset="0"/>
              </a:defRPr>
            </a:lvl4pPr>
            <a:lvl5pPr marL="2057400" indent="-228600" defTabSz="965200">
              <a:spcBef>
                <a:spcPct val="30000"/>
              </a:spcBef>
              <a:defRPr sz="1200">
                <a:solidFill>
                  <a:schemeClr val="tx1"/>
                </a:solidFill>
                <a:latin typeface="Calibri Regular" charset="0"/>
                <a:ea typeface="Calibri Regular" charset="0"/>
                <a:cs typeface="Calibri Regular" charset="0"/>
              </a:defRPr>
            </a:lvl5pPr>
            <a:lvl6pPr marL="2514600" indent="-228600" defTabSz="965200" eaLnBrk="0" fontAlgn="base" hangingPunct="0">
              <a:spcBef>
                <a:spcPct val="30000"/>
              </a:spcBef>
              <a:spcAft>
                <a:spcPct val="0"/>
              </a:spcAft>
              <a:defRPr sz="1200">
                <a:solidFill>
                  <a:schemeClr val="tx1"/>
                </a:solidFill>
                <a:latin typeface="Calibri Regular" charset="0"/>
                <a:ea typeface="Calibri Regular" charset="0"/>
                <a:cs typeface="Calibri Regular" charset="0"/>
              </a:defRPr>
            </a:lvl6pPr>
            <a:lvl7pPr marL="2971800" indent="-228600" defTabSz="965200" eaLnBrk="0" fontAlgn="base" hangingPunct="0">
              <a:spcBef>
                <a:spcPct val="30000"/>
              </a:spcBef>
              <a:spcAft>
                <a:spcPct val="0"/>
              </a:spcAft>
              <a:defRPr sz="1200">
                <a:solidFill>
                  <a:schemeClr val="tx1"/>
                </a:solidFill>
                <a:latin typeface="Calibri Regular" charset="0"/>
                <a:ea typeface="Calibri Regular" charset="0"/>
                <a:cs typeface="Calibri Regular" charset="0"/>
              </a:defRPr>
            </a:lvl7pPr>
            <a:lvl8pPr marL="3429000" indent="-228600" defTabSz="965200" eaLnBrk="0" fontAlgn="base" hangingPunct="0">
              <a:spcBef>
                <a:spcPct val="30000"/>
              </a:spcBef>
              <a:spcAft>
                <a:spcPct val="0"/>
              </a:spcAft>
              <a:defRPr sz="1200">
                <a:solidFill>
                  <a:schemeClr val="tx1"/>
                </a:solidFill>
                <a:latin typeface="Calibri Regular" charset="0"/>
                <a:ea typeface="Calibri Regular" charset="0"/>
                <a:cs typeface="Calibri Regular" charset="0"/>
              </a:defRPr>
            </a:lvl8pPr>
            <a:lvl9pPr marL="3886200" indent="-228600" defTabSz="965200" eaLnBrk="0" fontAlgn="base" hangingPunct="0">
              <a:spcBef>
                <a:spcPct val="30000"/>
              </a:spcBef>
              <a:spcAft>
                <a:spcPct val="0"/>
              </a:spcAft>
              <a:defRPr sz="1200">
                <a:solidFill>
                  <a:schemeClr val="tx1"/>
                </a:solidFill>
                <a:latin typeface="Calibri Regular" charset="0"/>
                <a:ea typeface="Calibri Regular" charset="0"/>
                <a:cs typeface="Calibri Regular" charset="0"/>
              </a:defRPr>
            </a:lvl9pPr>
          </a:lstStyle>
          <a:p>
            <a:pPr>
              <a:spcBef>
                <a:spcPct val="0"/>
              </a:spcBef>
            </a:pPr>
            <a:fld id="{DA8ABC78-33D2-304E-A39C-AB1C777B41EB}" type="slidenum">
              <a:rPr lang="en-US" altLang="en-US" sz="1300"/>
              <a:pPr>
                <a:spcBef>
                  <a:spcPct val="0"/>
                </a:spcBef>
              </a:pPr>
              <a:t>97</a:t>
            </a:fld>
            <a:endParaRPr lang="en-US" altLang="en-US" sz="1300"/>
          </a:p>
        </p:txBody>
      </p:sp>
      <p:sp>
        <p:nvSpPr>
          <p:cNvPr id="9218" name="Rectangle 2"/>
          <p:cNvSpPr>
            <a:spLocks noGrp="1" noRot="1" noChangeAspect="1" noChangeArrowheads="1" noTextEdit="1"/>
          </p:cNvSpPr>
          <p:nvPr>
            <p:ph type="sldImg"/>
          </p:nvPr>
        </p:nvSpPr>
        <p:spPr>
          <a:xfrm>
            <a:off x="1371600" y="1143000"/>
            <a:ext cx="4114800" cy="3086100"/>
          </a:xfrm>
          <a:ln/>
        </p:spPr>
      </p:sp>
      <p:sp>
        <p:nvSpPr>
          <p:cNvPr id="9219"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FAA26D3D-D897-4be2-8F04-BA451C77F1D7}">
              <ma14:placeholderFlag xmlns:ma14="http://schemas.microsoft.com/office/mac/drawingml/2011/main" xmlns="" val="1"/>
            </a:ext>
          </a:extLst>
        </p:spPr>
        <p:txBody>
          <a:bodyPr/>
          <a:lstStyle/>
          <a:p>
            <a:pPr eaLnBrk="1" hangingPunct="1"/>
            <a:endParaRPr lang="en-US" altLang="en-US"/>
          </a:p>
        </p:txBody>
      </p:sp>
      <p:sp>
        <p:nvSpPr>
          <p:cNvPr id="2" name="Footer Placeholder 1"/>
          <p:cNvSpPr>
            <a:spLocks noGrp="1"/>
          </p:cNvSpPr>
          <p:nvPr>
            <p:ph type="ftr" sz="quarter" idx="4"/>
          </p:nvPr>
        </p:nvSpPr>
        <p:spPr/>
        <p:txBody>
          <a:bodyPr/>
          <a:lstStyle/>
          <a:p>
            <a:pPr>
              <a:defRPr/>
            </a:pPr>
            <a:endParaRPr lang="en-US"/>
          </a:p>
        </p:txBody>
      </p:sp>
      <p:sp>
        <p:nvSpPr>
          <p:cNvPr id="3" name="Header Placeholder 2"/>
          <p:cNvSpPr>
            <a:spLocks noGrp="1"/>
          </p:cNvSpPr>
          <p:nvPr>
            <p:ph type="hdr" sz="quarter"/>
          </p:nvPr>
        </p:nvSpPr>
        <p:spPr/>
        <p:txBody>
          <a:bodyPr/>
          <a:lstStyle/>
          <a:p>
            <a:pPr>
              <a:defRPr/>
            </a:pPr>
            <a:endParaRPr lang="en-US"/>
          </a:p>
        </p:txBody>
      </p:sp>
    </p:spTree>
    <p:extLst>
      <p:ext uri="{BB962C8B-B14F-4D97-AF65-F5344CB8AC3E}">
        <p14:creationId xmlns:p14="http://schemas.microsoft.com/office/powerpoint/2010/main" val="1552727085"/>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5"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65200">
              <a:spcBef>
                <a:spcPct val="30000"/>
              </a:spcBef>
              <a:defRPr sz="1200">
                <a:solidFill>
                  <a:schemeClr val="tx1"/>
                </a:solidFill>
                <a:latin typeface="Calibri Regular" charset="0"/>
                <a:ea typeface="Calibri Regular" charset="0"/>
                <a:cs typeface="Calibri Regular" charset="0"/>
              </a:defRPr>
            </a:lvl1pPr>
            <a:lvl2pPr marL="37931725" indent="-37474525" defTabSz="965200">
              <a:spcBef>
                <a:spcPct val="30000"/>
              </a:spcBef>
              <a:defRPr sz="1200">
                <a:solidFill>
                  <a:schemeClr val="tx1"/>
                </a:solidFill>
                <a:latin typeface="Calibri Regular" charset="0"/>
                <a:ea typeface="Calibri Regular" charset="0"/>
                <a:cs typeface="Calibri Regular" charset="0"/>
              </a:defRPr>
            </a:lvl2pPr>
            <a:lvl3pPr marL="1143000" indent="-228600" defTabSz="965200">
              <a:spcBef>
                <a:spcPct val="30000"/>
              </a:spcBef>
              <a:defRPr sz="1200">
                <a:solidFill>
                  <a:schemeClr val="tx1"/>
                </a:solidFill>
                <a:latin typeface="Calibri Regular" charset="0"/>
                <a:ea typeface="Calibri Regular" charset="0"/>
                <a:cs typeface="Calibri Regular" charset="0"/>
              </a:defRPr>
            </a:lvl3pPr>
            <a:lvl4pPr marL="1600200" indent="-228600" defTabSz="965200">
              <a:spcBef>
                <a:spcPct val="30000"/>
              </a:spcBef>
              <a:defRPr sz="1200">
                <a:solidFill>
                  <a:schemeClr val="tx1"/>
                </a:solidFill>
                <a:latin typeface="Calibri Regular" charset="0"/>
                <a:ea typeface="Calibri Regular" charset="0"/>
                <a:cs typeface="Calibri Regular" charset="0"/>
              </a:defRPr>
            </a:lvl4pPr>
            <a:lvl5pPr marL="2057400" indent="-228600" defTabSz="965200">
              <a:spcBef>
                <a:spcPct val="30000"/>
              </a:spcBef>
              <a:defRPr sz="1200">
                <a:solidFill>
                  <a:schemeClr val="tx1"/>
                </a:solidFill>
                <a:latin typeface="Calibri Regular" charset="0"/>
                <a:ea typeface="Calibri Regular" charset="0"/>
                <a:cs typeface="Calibri Regular" charset="0"/>
              </a:defRPr>
            </a:lvl5pPr>
            <a:lvl6pPr marL="2514600" indent="-228600" defTabSz="965200" eaLnBrk="0" fontAlgn="base" hangingPunct="0">
              <a:spcBef>
                <a:spcPct val="30000"/>
              </a:spcBef>
              <a:spcAft>
                <a:spcPct val="0"/>
              </a:spcAft>
              <a:defRPr sz="1200">
                <a:solidFill>
                  <a:schemeClr val="tx1"/>
                </a:solidFill>
                <a:latin typeface="Calibri Regular" charset="0"/>
                <a:ea typeface="Calibri Regular" charset="0"/>
                <a:cs typeface="Calibri Regular" charset="0"/>
              </a:defRPr>
            </a:lvl6pPr>
            <a:lvl7pPr marL="2971800" indent="-228600" defTabSz="965200" eaLnBrk="0" fontAlgn="base" hangingPunct="0">
              <a:spcBef>
                <a:spcPct val="30000"/>
              </a:spcBef>
              <a:spcAft>
                <a:spcPct val="0"/>
              </a:spcAft>
              <a:defRPr sz="1200">
                <a:solidFill>
                  <a:schemeClr val="tx1"/>
                </a:solidFill>
                <a:latin typeface="Calibri Regular" charset="0"/>
                <a:ea typeface="Calibri Regular" charset="0"/>
                <a:cs typeface="Calibri Regular" charset="0"/>
              </a:defRPr>
            </a:lvl7pPr>
            <a:lvl8pPr marL="3429000" indent="-228600" defTabSz="965200" eaLnBrk="0" fontAlgn="base" hangingPunct="0">
              <a:spcBef>
                <a:spcPct val="30000"/>
              </a:spcBef>
              <a:spcAft>
                <a:spcPct val="0"/>
              </a:spcAft>
              <a:defRPr sz="1200">
                <a:solidFill>
                  <a:schemeClr val="tx1"/>
                </a:solidFill>
                <a:latin typeface="Calibri Regular" charset="0"/>
                <a:ea typeface="Calibri Regular" charset="0"/>
                <a:cs typeface="Calibri Regular" charset="0"/>
              </a:defRPr>
            </a:lvl8pPr>
            <a:lvl9pPr marL="3886200" indent="-228600" defTabSz="965200" eaLnBrk="0" fontAlgn="base" hangingPunct="0">
              <a:spcBef>
                <a:spcPct val="30000"/>
              </a:spcBef>
              <a:spcAft>
                <a:spcPct val="0"/>
              </a:spcAft>
              <a:defRPr sz="1200">
                <a:solidFill>
                  <a:schemeClr val="tx1"/>
                </a:solidFill>
                <a:latin typeface="Calibri Regular" charset="0"/>
                <a:ea typeface="Calibri Regular" charset="0"/>
                <a:cs typeface="Calibri Regular" charset="0"/>
              </a:defRPr>
            </a:lvl9pPr>
          </a:lstStyle>
          <a:p>
            <a:pPr>
              <a:spcBef>
                <a:spcPct val="0"/>
              </a:spcBef>
            </a:pPr>
            <a:fld id="{D21047EB-2D29-2F4B-B290-068DC7B6F360}" type="slidenum">
              <a:rPr lang="en-US" altLang="en-US" sz="1300"/>
              <a:pPr>
                <a:spcBef>
                  <a:spcPct val="0"/>
                </a:spcBef>
              </a:pPr>
              <a:t>98</a:t>
            </a:fld>
            <a:endParaRPr lang="en-US" altLang="en-US" sz="1300"/>
          </a:p>
        </p:txBody>
      </p:sp>
      <p:sp>
        <p:nvSpPr>
          <p:cNvPr id="11266" name="Rectangle 2"/>
          <p:cNvSpPr>
            <a:spLocks noGrp="1" noRot="1" noChangeAspect="1" noChangeArrowheads="1" noTextEdit="1"/>
          </p:cNvSpPr>
          <p:nvPr>
            <p:ph type="sldImg"/>
          </p:nvPr>
        </p:nvSpPr>
        <p:spPr>
          <a:xfrm>
            <a:off x="1371600" y="1143000"/>
            <a:ext cx="4114800" cy="3086100"/>
          </a:xfrm>
          <a:ln/>
        </p:spPr>
      </p:sp>
      <p:sp>
        <p:nvSpPr>
          <p:cNvPr id="11267"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FAA26D3D-D897-4be2-8F04-BA451C77F1D7}">
              <ma14:placeholderFlag xmlns:ma14="http://schemas.microsoft.com/office/mac/drawingml/2011/main" xmlns="" val="1"/>
            </a:ext>
          </a:extLst>
        </p:spPr>
        <p:txBody>
          <a:bodyPr/>
          <a:lstStyle/>
          <a:p>
            <a:pPr eaLnBrk="1" hangingPunct="1"/>
            <a:endParaRPr lang="en-US" altLang="en-US"/>
          </a:p>
        </p:txBody>
      </p:sp>
      <p:sp>
        <p:nvSpPr>
          <p:cNvPr id="2" name="Footer Placeholder 1"/>
          <p:cNvSpPr>
            <a:spLocks noGrp="1"/>
          </p:cNvSpPr>
          <p:nvPr>
            <p:ph type="ftr" sz="quarter" idx="4"/>
          </p:nvPr>
        </p:nvSpPr>
        <p:spPr/>
        <p:txBody>
          <a:bodyPr/>
          <a:lstStyle/>
          <a:p>
            <a:pPr>
              <a:defRPr/>
            </a:pPr>
            <a:endParaRPr lang="en-US"/>
          </a:p>
        </p:txBody>
      </p:sp>
      <p:sp>
        <p:nvSpPr>
          <p:cNvPr id="3" name="Header Placeholder 2"/>
          <p:cNvSpPr>
            <a:spLocks noGrp="1"/>
          </p:cNvSpPr>
          <p:nvPr>
            <p:ph type="hdr" sz="quarter"/>
          </p:nvPr>
        </p:nvSpPr>
        <p:spPr/>
        <p:txBody>
          <a:bodyPr/>
          <a:lstStyle/>
          <a:p>
            <a:pPr>
              <a:defRPr/>
            </a:pPr>
            <a:endParaRPr lang="en-US"/>
          </a:p>
        </p:txBody>
      </p:sp>
    </p:spTree>
    <p:extLst>
      <p:ext uri="{BB962C8B-B14F-4D97-AF65-F5344CB8AC3E}">
        <p14:creationId xmlns:p14="http://schemas.microsoft.com/office/powerpoint/2010/main" val="4067271154"/>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3"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65200">
              <a:spcBef>
                <a:spcPct val="30000"/>
              </a:spcBef>
              <a:defRPr sz="1200">
                <a:solidFill>
                  <a:schemeClr val="tx1"/>
                </a:solidFill>
                <a:latin typeface="Calibri Regular" charset="0"/>
                <a:ea typeface="Calibri Regular" charset="0"/>
                <a:cs typeface="Calibri Regular" charset="0"/>
              </a:defRPr>
            </a:lvl1pPr>
            <a:lvl2pPr marL="37931725" indent="-37474525" defTabSz="965200">
              <a:spcBef>
                <a:spcPct val="30000"/>
              </a:spcBef>
              <a:defRPr sz="1200">
                <a:solidFill>
                  <a:schemeClr val="tx1"/>
                </a:solidFill>
                <a:latin typeface="Calibri Regular" charset="0"/>
                <a:ea typeface="Calibri Regular" charset="0"/>
                <a:cs typeface="Calibri Regular" charset="0"/>
              </a:defRPr>
            </a:lvl2pPr>
            <a:lvl3pPr marL="1143000" indent="-228600" defTabSz="965200">
              <a:spcBef>
                <a:spcPct val="30000"/>
              </a:spcBef>
              <a:defRPr sz="1200">
                <a:solidFill>
                  <a:schemeClr val="tx1"/>
                </a:solidFill>
                <a:latin typeface="Calibri Regular" charset="0"/>
                <a:ea typeface="Calibri Regular" charset="0"/>
                <a:cs typeface="Calibri Regular" charset="0"/>
              </a:defRPr>
            </a:lvl3pPr>
            <a:lvl4pPr marL="1600200" indent="-228600" defTabSz="965200">
              <a:spcBef>
                <a:spcPct val="30000"/>
              </a:spcBef>
              <a:defRPr sz="1200">
                <a:solidFill>
                  <a:schemeClr val="tx1"/>
                </a:solidFill>
                <a:latin typeface="Calibri Regular" charset="0"/>
                <a:ea typeface="Calibri Regular" charset="0"/>
                <a:cs typeface="Calibri Regular" charset="0"/>
              </a:defRPr>
            </a:lvl4pPr>
            <a:lvl5pPr marL="2057400" indent="-228600" defTabSz="965200">
              <a:spcBef>
                <a:spcPct val="30000"/>
              </a:spcBef>
              <a:defRPr sz="1200">
                <a:solidFill>
                  <a:schemeClr val="tx1"/>
                </a:solidFill>
                <a:latin typeface="Calibri Regular" charset="0"/>
                <a:ea typeface="Calibri Regular" charset="0"/>
                <a:cs typeface="Calibri Regular" charset="0"/>
              </a:defRPr>
            </a:lvl5pPr>
            <a:lvl6pPr marL="2514600" indent="-228600" defTabSz="965200" eaLnBrk="0" fontAlgn="base" hangingPunct="0">
              <a:spcBef>
                <a:spcPct val="30000"/>
              </a:spcBef>
              <a:spcAft>
                <a:spcPct val="0"/>
              </a:spcAft>
              <a:defRPr sz="1200">
                <a:solidFill>
                  <a:schemeClr val="tx1"/>
                </a:solidFill>
                <a:latin typeface="Calibri Regular" charset="0"/>
                <a:ea typeface="Calibri Regular" charset="0"/>
                <a:cs typeface="Calibri Regular" charset="0"/>
              </a:defRPr>
            </a:lvl6pPr>
            <a:lvl7pPr marL="2971800" indent="-228600" defTabSz="965200" eaLnBrk="0" fontAlgn="base" hangingPunct="0">
              <a:spcBef>
                <a:spcPct val="30000"/>
              </a:spcBef>
              <a:spcAft>
                <a:spcPct val="0"/>
              </a:spcAft>
              <a:defRPr sz="1200">
                <a:solidFill>
                  <a:schemeClr val="tx1"/>
                </a:solidFill>
                <a:latin typeface="Calibri Regular" charset="0"/>
                <a:ea typeface="Calibri Regular" charset="0"/>
                <a:cs typeface="Calibri Regular" charset="0"/>
              </a:defRPr>
            </a:lvl7pPr>
            <a:lvl8pPr marL="3429000" indent="-228600" defTabSz="965200" eaLnBrk="0" fontAlgn="base" hangingPunct="0">
              <a:spcBef>
                <a:spcPct val="30000"/>
              </a:spcBef>
              <a:spcAft>
                <a:spcPct val="0"/>
              </a:spcAft>
              <a:defRPr sz="1200">
                <a:solidFill>
                  <a:schemeClr val="tx1"/>
                </a:solidFill>
                <a:latin typeface="Calibri Regular" charset="0"/>
                <a:ea typeface="Calibri Regular" charset="0"/>
                <a:cs typeface="Calibri Regular" charset="0"/>
              </a:defRPr>
            </a:lvl8pPr>
            <a:lvl9pPr marL="3886200" indent="-228600" defTabSz="965200" eaLnBrk="0" fontAlgn="base" hangingPunct="0">
              <a:spcBef>
                <a:spcPct val="30000"/>
              </a:spcBef>
              <a:spcAft>
                <a:spcPct val="0"/>
              </a:spcAft>
              <a:defRPr sz="1200">
                <a:solidFill>
                  <a:schemeClr val="tx1"/>
                </a:solidFill>
                <a:latin typeface="Calibri Regular" charset="0"/>
                <a:ea typeface="Calibri Regular" charset="0"/>
                <a:cs typeface="Calibri Regular" charset="0"/>
              </a:defRPr>
            </a:lvl9pPr>
          </a:lstStyle>
          <a:p>
            <a:pPr>
              <a:spcBef>
                <a:spcPct val="0"/>
              </a:spcBef>
            </a:pPr>
            <a:fld id="{B4F25BF8-A744-2E44-B5E7-05FD13971D73}" type="slidenum">
              <a:rPr lang="en-US" altLang="en-US" sz="1300"/>
              <a:pPr>
                <a:spcBef>
                  <a:spcPct val="0"/>
                </a:spcBef>
              </a:pPr>
              <a:t>99</a:t>
            </a:fld>
            <a:endParaRPr lang="en-US" altLang="en-US" sz="1300"/>
          </a:p>
        </p:txBody>
      </p:sp>
      <p:sp>
        <p:nvSpPr>
          <p:cNvPr id="13314" name="Rectangle 2"/>
          <p:cNvSpPr>
            <a:spLocks noGrp="1" noRot="1" noChangeAspect="1" noChangeArrowheads="1" noTextEdit="1"/>
          </p:cNvSpPr>
          <p:nvPr>
            <p:ph type="sldImg"/>
          </p:nvPr>
        </p:nvSpPr>
        <p:spPr>
          <a:xfrm>
            <a:off x="1371600" y="1143000"/>
            <a:ext cx="4114800" cy="3086100"/>
          </a:xfrm>
          <a:ln/>
        </p:spPr>
      </p:sp>
      <p:sp>
        <p:nvSpPr>
          <p:cNvPr id="13315"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FAA26D3D-D897-4be2-8F04-BA451C77F1D7}">
              <ma14:placeholderFlag xmlns:ma14="http://schemas.microsoft.com/office/mac/drawingml/2011/main" xmlns="" val="1"/>
            </a:ext>
          </a:extLst>
        </p:spPr>
        <p:txBody>
          <a:bodyPr/>
          <a:lstStyle/>
          <a:p>
            <a:pPr eaLnBrk="1" hangingPunct="1"/>
            <a:endParaRPr lang="en-US" altLang="en-US"/>
          </a:p>
        </p:txBody>
      </p:sp>
      <p:sp>
        <p:nvSpPr>
          <p:cNvPr id="2" name="Footer Placeholder 1"/>
          <p:cNvSpPr>
            <a:spLocks noGrp="1"/>
          </p:cNvSpPr>
          <p:nvPr>
            <p:ph type="ftr" sz="quarter" idx="4"/>
          </p:nvPr>
        </p:nvSpPr>
        <p:spPr/>
        <p:txBody>
          <a:bodyPr/>
          <a:lstStyle/>
          <a:p>
            <a:pPr>
              <a:defRPr/>
            </a:pPr>
            <a:endParaRPr lang="en-US"/>
          </a:p>
        </p:txBody>
      </p:sp>
      <p:sp>
        <p:nvSpPr>
          <p:cNvPr id="3" name="Header Placeholder 2"/>
          <p:cNvSpPr>
            <a:spLocks noGrp="1"/>
          </p:cNvSpPr>
          <p:nvPr>
            <p:ph type="hdr" sz="quarter"/>
          </p:nvPr>
        </p:nvSpPr>
        <p:spPr/>
        <p:txBody>
          <a:bodyPr/>
          <a:lstStyle/>
          <a:p>
            <a:pPr>
              <a:defRPr/>
            </a:pPr>
            <a:endParaRPr lang="en-US"/>
          </a:p>
        </p:txBody>
      </p:sp>
    </p:spTree>
    <p:extLst>
      <p:ext uri="{BB962C8B-B14F-4D97-AF65-F5344CB8AC3E}">
        <p14:creationId xmlns:p14="http://schemas.microsoft.com/office/powerpoint/2010/main" val="2080992938"/>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61"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65200">
              <a:spcBef>
                <a:spcPct val="30000"/>
              </a:spcBef>
              <a:defRPr sz="1200">
                <a:solidFill>
                  <a:schemeClr val="tx1"/>
                </a:solidFill>
                <a:latin typeface="Calibri Regular" charset="0"/>
                <a:ea typeface="Calibri Regular" charset="0"/>
                <a:cs typeface="Calibri Regular" charset="0"/>
              </a:defRPr>
            </a:lvl1pPr>
            <a:lvl2pPr marL="37931725" indent="-37474525" defTabSz="965200">
              <a:spcBef>
                <a:spcPct val="30000"/>
              </a:spcBef>
              <a:defRPr sz="1200">
                <a:solidFill>
                  <a:schemeClr val="tx1"/>
                </a:solidFill>
                <a:latin typeface="Calibri Regular" charset="0"/>
                <a:ea typeface="Calibri Regular" charset="0"/>
                <a:cs typeface="Calibri Regular" charset="0"/>
              </a:defRPr>
            </a:lvl2pPr>
            <a:lvl3pPr marL="1143000" indent="-228600" defTabSz="965200">
              <a:spcBef>
                <a:spcPct val="30000"/>
              </a:spcBef>
              <a:defRPr sz="1200">
                <a:solidFill>
                  <a:schemeClr val="tx1"/>
                </a:solidFill>
                <a:latin typeface="Calibri Regular" charset="0"/>
                <a:ea typeface="Calibri Regular" charset="0"/>
                <a:cs typeface="Calibri Regular" charset="0"/>
              </a:defRPr>
            </a:lvl3pPr>
            <a:lvl4pPr marL="1600200" indent="-228600" defTabSz="965200">
              <a:spcBef>
                <a:spcPct val="30000"/>
              </a:spcBef>
              <a:defRPr sz="1200">
                <a:solidFill>
                  <a:schemeClr val="tx1"/>
                </a:solidFill>
                <a:latin typeface="Calibri Regular" charset="0"/>
                <a:ea typeface="Calibri Regular" charset="0"/>
                <a:cs typeface="Calibri Regular" charset="0"/>
              </a:defRPr>
            </a:lvl4pPr>
            <a:lvl5pPr marL="2057400" indent="-228600" defTabSz="965200">
              <a:spcBef>
                <a:spcPct val="30000"/>
              </a:spcBef>
              <a:defRPr sz="1200">
                <a:solidFill>
                  <a:schemeClr val="tx1"/>
                </a:solidFill>
                <a:latin typeface="Calibri Regular" charset="0"/>
                <a:ea typeface="Calibri Regular" charset="0"/>
                <a:cs typeface="Calibri Regular" charset="0"/>
              </a:defRPr>
            </a:lvl5pPr>
            <a:lvl6pPr marL="2514600" indent="-228600" defTabSz="965200" eaLnBrk="0" fontAlgn="base" hangingPunct="0">
              <a:spcBef>
                <a:spcPct val="30000"/>
              </a:spcBef>
              <a:spcAft>
                <a:spcPct val="0"/>
              </a:spcAft>
              <a:defRPr sz="1200">
                <a:solidFill>
                  <a:schemeClr val="tx1"/>
                </a:solidFill>
                <a:latin typeface="Calibri Regular" charset="0"/>
                <a:ea typeface="Calibri Regular" charset="0"/>
                <a:cs typeface="Calibri Regular" charset="0"/>
              </a:defRPr>
            </a:lvl6pPr>
            <a:lvl7pPr marL="2971800" indent="-228600" defTabSz="965200" eaLnBrk="0" fontAlgn="base" hangingPunct="0">
              <a:spcBef>
                <a:spcPct val="30000"/>
              </a:spcBef>
              <a:spcAft>
                <a:spcPct val="0"/>
              </a:spcAft>
              <a:defRPr sz="1200">
                <a:solidFill>
                  <a:schemeClr val="tx1"/>
                </a:solidFill>
                <a:latin typeface="Calibri Regular" charset="0"/>
                <a:ea typeface="Calibri Regular" charset="0"/>
                <a:cs typeface="Calibri Regular" charset="0"/>
              </a:defRPr>
            </a:lvl7pPr>
            <a:lvl8pPr marL="3429000" indent="-228600" defTabSz="965200" eaLnBrk="0" fontAlgn="base" hangingPunct="0">
              <a:spcBef>
                <a:spcPct val="30000"/>
              </a:spcBef>
              <a:spcAft>
                <a:spcPct val="0"/>
              </a:spcAft>
              <a:defRPr sz="1200">
                <a:solidFill>
                  <a:schemeClr val="tx1"/>
                </a:solidFill>
                <a:latin typeface="Calibri Regular" charset="0"/>
                <a:ea typeface="Calibri Regular" charset="0"/>
                <a:cs typeface="Calibri Regular" charset="0"/>
              </a:defRPr>
            </a:lvl8pPr>
            <a:lvl9pPr marL="3886200" indent="-228600" defTabSz="965200" eaLnBrk="0" fontAlgn="base" hangingPunct="0">
              <a:spcBef>
                <a:spcPct val="30000"/>
              </a:spcBef>
              <a:spcAft>
                <a:spcPct val="0"/>
              </a:spcAft>
              <a:defRPr sz="1200">
                <a:solidFill>
                  <a:schemeClr val="tx1"/>
                </a:solidFill>
                <a:latin typeface="Calibri Regular" charset="0"/>
                <a:ea typeface="Calibri Regular" charset="0"/>
                <a:cs typeface="Calibri Regular" charset="0"/>
              </a:defRPr>
            </a:lvl9pPr>
          </a:lstStyle>
          <a:p>
            <a:pPr>
              <a:spcBef>
                <a:spcPct val="0"/>
              </a:spcBef>
            </a:pPr>
            <a:fld id="{D1D06E2B-D02C-3543-8371-14BB28D675AF}" type="slidenum">
              <a:rPr lang="en-US" altLang="en-US" sz="1300"/>
              <a:pPr>
                <a:spcBef>
                  <a:spcPct val="0"/>
                </a:spcBef>
              </a:pPr>
              <a:t>100</a:t>
            </a:fld>
            <a:endParaRPr lang="en-US" altLang="en-US" sz="1300"/>
          </a:p>
        </p:txBody>
      </p:sp>
      <p:sp>
        <p:nvSpPr>
          <p:cNvPr id="15362" name="Rectangle 2"/>
          <p:cNvSpPr>
            <a:spLocks noGrp="1" noRot="1" noChangeAspect="1" noChangeArrowheads="1" noTextEdit="1"/>
          </p:cNvSpPr>
          <p:nvPr>
            <p:ph type="sldImg"/>
          </p:nvPr>
        </p:nvSpPr>
        <p:spPr>
          <a:xfrm>
            <a:off x="1371600" y="1143000"/>
            <a:ext cx="4114800" cy="3086100"/>
          </a:xfrm>
          <a:ln/>
        </p:spPr>
      </p:sp>
      <p:sp>
        <p:nvSpPr>
          <p:cNvPr id="15363" name="Rectangle 3"/>
          <p:cNvSpPr>
            <a:spLocks noGrp="1" noChangeArrowheads="1"/>
          </p:cNvSpPr>
          <p:nvPr>
            <p:ph type="body" idx="1"/>
          </p:nvPr>
        </p:nvSpPr>
        <p:spPr>
          <a:xfrm>
            <a:off x="906463" y="4714877"/>
            <a:ext cx="4984750" cy="4467225"/>
          </a:xfrm>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FAA26D3D-D897-4be2-8F04-BA451C77F1D7}">
              <ma14:placeholderFlag xmlns:ma14="http://schemas.microsoft.com/office/mac/drawingml/2011/main" xmlns="" val="1"/>
            </a:ext>
          </a:extLst>
        </p:spPr>
        <p:txBody>
          <a:bodyPr/>
          <a:lstStyle/>
          <a:p>
            <a:pPr eaLnBrk="1" hangingPunct="1"/>
            <a:endParaRPr lang="en-US" altLang="en-US"/>
          </a:p>
        </p:txBody>
      </p:sp>
      <p:sp>
        <p:nvSpPr>
          <p:cNvPr id="2" name="Footer Placeholder 1"/>
          <p:cNvSpPr>
            <a:spLocks noGrp="1"/>
          </p:cNvSpPr>
          <p:nvPr>
            <p:ph type="ftr" sz="quarter" idx="4"/>
          </p:nvPr>
        </p:nvSpPr>
        <p:spPr/>
        <p:txBody>
          <a:bodyPr/>
          <a:lstStyle/>
          <a:p>
            <a:pPr>
              <a:defRPr/>
            </a:pPr>
            <a:endParaRPr lang="en-US"/>
          </a:p>
        </p:txBody>
      </p:sp>
      <p:sp>
        <p:nvSpPr>
          <p:cNvPr id="3" name="Header Placeholder 2"/>
          <p:cNvSpPr>
            <a:spLocks noGrp="1"/>
          </p:cNvSpPr>
          <p:nvPr>
            <p:ph type="hdr" sz="quarter"/>
          </p:nvPr>
        </p:nvSpPr>
        <p:spPr/>
        <p:txBody>
          <a:bodyPr/>
          <a:lstStyle/>
          <a:p>
            <a:pPr>
              <a:defRPr/>
            </a:pPr>
            <a:endParaRPr lang="en-US"/>
          </a:p>
        </p:txBody>
      </p:sp>
    </p:spTree>
    <p:extLst>
      <p:ext uri="{BB962C8B-B14F-4D97-AF65-F5344CB8AC3E}">
        <p14:creationId xmlns:p14="http://schemas.microsoft.com/office/powerpoint/2010/main" val="3205940624"/>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577"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65200">
              <a:spcBef>
                <a:spcPct val="30000"/>
              </a:spcBef>
              <a:defRPr sz="1200">
                <a:solidFill>
                  <a:schemeClr val="tx1"/>
                </a:solidFill>
                <a:latin typeface="Calibri Regular" charset="0"/>
                <a:ea typeface="Calibri Regular" charset="0"/>
                <a:cs typeface="Calibri Regular" charset="0"/>
              </a:defRPr>
            </a:lvl1pPr>
            <a:lvl2pPr marL="37931725" indent="-37474525" defTabSz="965200">
              <a:spcBef>
                <a:spcPct val="30000"/>
              </a:spcBef>
              <a:defRPr sz="1200">
                <a:solidFill>
                  <a:schemeClr val="tx1"/>
                </a:solidFill>
                <a:latin typeface="Calibri Regular" charset="0"/>
                <a:ea typeface="Calibri Regular" charset="0"/>
                <a:cs typeface="Calibri Regular" charset="0"/>
              </a:defRPr>
            </a:lvl2pPr>
            <a:lvl3pPr marL="1143000" indent="-228600" defTabSz="965200">
              <a:spcBef>
                <a:spcPct val="30000"/>
              </a:spcBef>
              <a:defRPr sz="1200">
                <a:solidFill>
                  <a:schemeClr val="tx1"/>
                </a:solidFill>
                <a:latin typeface="Calibri Regular" charset="0"/>
                <a:ea typeface="Calibri Regular" charset="0"/>
                <a:cs typeface="Calibri Regular" charset="0"/>
              </a:defRPr>
            </a:lvl3pPr>
            <a:lvl4pPr marL="1600200" indent="-228600" defTabSz="965200">
              <a:spcBef>
                <a:spcPct val="30000"/>
              </a:spcBef>
              <a:defRPr sz="1200">
                <a:solidFill>
                  <a:schemeClr val="tx1"/>
                </a:solidFill>
                <a:latin typeface="Calibri Regular" charset="0"/>
                <a:ea typeface="Calibri Regular" charset="0"/>
                <a:cs typeface="Calibri Regular" charset="0"/>
              </a:defRPr>
            </a:lvl4pPr>
            <a:lvl5pPr marL="2057400" indent="-228600" defTabSz="965200">
              <a:spcBef>
                <a:spcPct val="30000"/>
              </a:spcBef>
              <a:defRPr sz="1200">
                <a:solidFill>
                  <a:schemeClr val="tx1"/>
                </a:solidFill>
                <a:latin typeface="Calibri Regular" charset="0"/>
                <a:ea typeface="Calibri Regular" charset="0"/>
                <a:cs typeface="Calibri Regular" charset="0"/>
              </a:defRPr>
            </a:lvl5pPr>
            <a:lvl6pPr marL="2514600" indent="-228600" defTabSz="965200" eaLnBrk="0" fontAlgn="base" hangingPunct="0">
              <a:spcBef>
                <a:spcPct val="30000"/>
              </a:spcBef>
              <a:spcAft>
                <a:spcPct val="0"/>
              </a:spcAft>
              <a:defRPr sz="1200">
                <a:solidFill>
                  <a:schemeClr val="tx1"/>
                </a:solidFill>
                <a:latin typeface="Calibri Regular" charset="0"/>
                <a:ea typeface="Calibri Regular" charset="0"/>
                <a:cs typeface="Calibri Regular" charset="0"/>
              </a:defRPr>
            </a:lvl6pPr>
            <a:lvl7pPr marL="2971800" indent="-228600" defTabSz="965200" eaLnBrk="0" fontAlgn="base" hangingPunct="0">
              <a:spcBef>
                <a:spcPct val="30000"/>
              </a:spcBef>
              <a:spcAft>
                <a:spcPct val="0"/>
              </a:spcAft>
              <a:defRPr sz="1200">
                <a:solidFill>
                  <a:schemeClr val="tx1"/>
                </a:solidFill>
                <a:latin typeface="Calibri Regular" charset="0"/>
                <a:ea typeface="Calibri Regular" charset="0"/>
                <a:cs typeface="Calibri Regular" charset="0"/>
              </a:defRPr>
            </a:lvl7pPr>
            <a:lvl8pPr marL="3429000" indent="-228600" defTabSz="965200" eaLnBrk="0" fontAlgn="base" hangingPunct="0">
              <a:spcBef>
                <a:spcPct val="30000"/>
              </a:spcBef>
              <a:spcAft>
                <a:spcPct val="0"/>
              </a:spcAft>
              <a:defRPr sz="1200">
                <a:solidFill>
                  <a:schemeClr val="tx1"/>
                </a:solidFill>
                <a:latin typeface="Calibri Regular" charset="0"/>
                <a:ea typeface="Calibri Regular" charset="0"/>
                <a:cs typeface="Calibri Regular" charset="0"/>
              </a:defRPr>
            </a:lvl8pPr>
            <a:lvl9pPr marL="3886200" indent="-228600" defTabSz="965200" eaLnBrk="0" fontAlgn="base" hangingPunct="0">
              <a:spcBef>
                <a:spcPct val="30000"/>
              </a:spcBef>
              <a:spcAft>
                <a:spcPct val="0"/>
              </a:spcAft>
              <a:defRPr sz="1200">
                <a:solidFill>
                  <a:schemeClr val="tx1"/>
                </a:solidFill>
                <a:latin typeface="Calibri Regular" charset="0"/>
                <a:ea typeface="Calibri Regular" charset="0"/>
                <a:cs typeface="Calibri Regular" charset="0"/>
              </a:defRPr>
            </a:lvl9pPr>
          </a:lstStyle>
          <a:p>
            <a:pPr>
              <a:spcBef>
                <a:spcPct val="0"/>
              </a:spcBef>
            </a:pPr>
            <a:fld id="{C36C9CD4-ED69-6044-841F-C1930720B602}" type="slidenum">
              <a:rPr lang="en-US" altLang="en-US" sz="1300"/>
              <a:pPr>
                <a:spcBef>
                  <a:spcPct val="0"/>
                </a:spcBef>
              </a:pPr>
              <a:t>102</a:t>
            </a:fld>
            <a:endParaRPr lang="en-US" altLang="en-US" sz="1300"/>
          </a:p>
        </p:txBody>
      </p:sp>
      <p:sp>
        <p:nvSpPr>
          <p:cNvPr id="24578" name="Rectangle 2"/>
          <p:cNvSpPr>
            <a:spLocks noGrp="1" noRot="1" noChangeAspect="1" noChangeArrowheads="1" noTextEdit="1"/>
          </p:cNvSpPr>
          <p:nvPr>
            <p:ph type="sldImg"/>
          </p:nvPr>
        </p:nvSpPr>
        <p:spPr>
          <a:xfrm>
            <a:off x="1371600" y="1143000"/>
            <a:ext cx="4114800" cy="3086100"/>
          </a:xfrm>
          <a:ln/>
        </p:spPr>
      </p:sp>
      <p:sp>
        <p:nvSpPr>
          <p:cNvPr id="24579"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FAA26D3D-D897-4be2-8F04-BA451C77F1D7}">
              <ma14:placeholderFlag xmlns:ma14="http://schemas.microsoft.com/office/mac/drawingml/2011/main" xmlns="" val="1"/>
            </a:ext>
          </a:extLst>
        </p:spPr>
        <p:txBody>
          <a:bodyPr/>
          <a:lstStyle/>
          <a:p>
            <a:pPr eaLnBrk="1" hangingPunct="1"/>
            <a:endParaRPr lang="en-US" altLang="en-US"/>
          </a:p>
        </p:txBody>
      </p:sp>
      <p:sp>
        <p:nvSpPr>
          <p:cNvPr id="2" name="Footer Placeholder 1"/>
          <p:cNvSpPr>
            <a:spLocks noGrp="1"/>
          </p:cNvSpPr>
          <p:nvPr>
            <p:ph type="ftr" sz="quarter" idx="4"/>
          </p:nvPr>
        </p:nvSpPr>
        <p:spPr/>
        <p:txBody>
          <a:bodyPr/>
          <a:lstStyle/>
          <a:p>
            <a:pPr>
              <a:defRPr/>
            </a:pPr>
            <a:endParaRPr lang="en-US"/>
          </a:p>
        </p:txBody>
      </p:sp>
      <p:sp>
        <p:nvSpPr>
          <p:cNvPr id="3" name="Header Placeholder 2"/>
          <p:cNvSpPr>
            <a:spLocks noGrp="1"/>
          </p:cNvSpPr>
          <p:nvPr>
            <p:ph type="hdr" sz="quarter"/>
          </p:nvPr>
        </p:nvSpPr>
        <p:spPr/>
        <p:txBody>
          <a:bodyPr/>
          <a:lstStyle/>
          <a:p>
            <a:pPr>
              <a:defRPr/>
            </a:pPr>
            <a:endParaRPr lang="en-US"/>
          </a:p>
        </p:txBody>
      </p:sp>
    </p:spTree>
    <p:extLst>
      <p:ext uri="{BB962C8B-B14F-4D97-AF65-F5344CB8AC3E}">
        <p14:creationId xmlns:p14="http://schemas.microsoft.com/office/powerpoint/2010/main" val="1763641810"/>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6625"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65200">
              <a:spcBef>
                <a:spcPct val="30000"/>
              </a:spcBef>
              <a:defRPr sz="1200">
                <a:solidFill>
                  <a:schemeClr val="tx1"/>
                </a:solidFill>
                <a:latin typeface="Calibri Regular" charset="0"/>
                <a:ea typeface="Calibri Regular" charset="0"/>
                <a:cs typeface="Calibri Regular" charset="0"/>
              </a:defRPr>
            </a:lvl1pPr>
            <a:lvl2pPr marL="37931725" indent="-37474525" defTabSz="965200">
              <a:spcBef>
                <a:spcPct val="30000"/>
              </a:spcBef>
              <a:defRPr sz="1200">
                <a:solidFill>
                  <a:schemeClr val="tx1"/>
                </a:solidFill>
                <a:latin typeface="Calibri Regular" charset="0"/>
                <a:ea typeface="Calibri Regular" charset="0"/>
                <a:cs typeface="Calibri Regular" charset="0"/>
              </a:defRPr>
            </a:lvl2pPr>
            <a:lvl3pPr marL="1143000" indent="-228600" defTabSz="965200">
              <a:spcBef>
                <a:spcPct val="30000"/>
              </a:spcBef>
              <a:defRPr sz="1200">
                <a:solidFill>
                  <a:schemeClr val="tx1"/>
                </a:solidFill>
                <a:latin typeface="Calibri Regular" charset="0"/>
                <a:ea typeface="Calibri Regular" charset="0"/>
                <a:cs typeface="Calibri Regular" charset="0"/>
              </a:defRPr>
            </a:lvl3pPr>
            <a:lvl4pPr marL="1600200" indent="-228600" defTabSz="965200">
              <a:spcBef>
                <a:spcPct val="30000"/>
              </a:spcBef>
              <a:defRPr sz="1200">
                <a:solidFill>
                  <a:schemeClr val="tx1"/>
                </a:solidFill>
                <a:latin typeface="Calibri Regular" charset="0"/>
                <a:ea typeface="Calibri Regular" charset="0"/>
                <a:cs typeface="Calibri Regular" charset="0"/>
              </a:defRPr>
            </a:lvl4pPr>
            <a:lvl5pPr marL="2057400" indent="-228600" defTabSz="965200">
              <a:spcBef>
                <a:spcPct val="30000"/>
              </a:spcBef>
              <a:defRPr sz="1200">
                <a:solidFill>
                  <a:schemeClr val="tx1"/>
                </a:solidFill>
                <a:latin typeface="Calibri Regular" charset="0"/>
                <a:ea typeface="Calibri Regular" charset="0"/>
                <a:cs typeface="Calibri Regular" charset="0"/>
              </a:defRPr>
            </a:lvl5pPr>
            <a:lvl6pPr marL="2514600" indent="-228600" defTabSz="965200" eaLnBrk="0" fontAlgn="base" hangingPunct="0">
              <a:spcBef>
                <a:spcPct val="30000"/>
              </a:spcBef>
              <a:spcAft>
                <a:spcPct val="0"/>
              </a:spcAft>
              <a:defRPr sz="1200">
                <a:solidFill>
                  <a:schemeClr val="tx1"/>
                </a:solidFill>
                <a:latin typeface="Calibri Regular" charset="0"/>
                <a:ea typeface="Calibri Regular" charset="0"/>
                <a:cs typeface="Calibri Regular" charset="0"/>
              </a:defRPr>
            </a:lvl6pPr>
            <a:lvl7pPr marL="2971800" indent="-228600" defTabSz="965200" eaLnBrk="0" fontAlgn="base" hangingPunct="0">
              <a:spcBef>
                <a:spcPct val="30000"/>
              </a:spcBef>
              <a:spcAft>
                <a:spcPct val="0"/>
              </a:spcAft>
              <a:defRPr sz="1200">
                <a:solidFill>
                  <a:schemeClr val="tx1"/>
                </a:solidFill>
                <a:latin typeface="Calibri Regular" charset="0"/>
                <a:ea typeface="Calibri Regular" charset="0"/>
                <a:cs typeface="Calibri Regular" charset="0"/>
              </a:defRPr>
            </a:lvl7pPr>
            <a:lvl8pPr marL="3429000" indent="-228600" defTabSz="965200" eaLnBrk="0" fontAlgn="base" hangingPunct="0">
              <a:spcBef>
                <a:spcPct val="30000"/>
              </a:spcBef>
              <a:spcAft>
                <a:spcPct val="0"/>
              </a:spcAft>
              <a:defRPr sz="1200">
                <a:solidFill>
                  <a:schemeClr val="tx1"/>
                </a:solidFill>
                <a:latin typeface="Calibri Regular" charset="0"/>
                <a:ea typeface="Calibri Regular" charset="0"/>
                <a:cs typeface="Calibri Regular" charset="0"/>
              </a:defRPr>
            </a:lvl8pPr>
            <a:lvl9pPr marL="3886200" indent="-228600" defTabSz="965200" eaLnBrk="0" fontAlgn="base" hangingPunct="0">
              <a:spcBef>
                <a:spcPct val="30000"/>
              </a:spcBef>
              <a:spcAft>
                <a:spcPct val="0"/>
              </a:spcAft>
              <a:defRPr sz="1200">
                <a:solidFill>
                  <a:schemeClr val="tx1"/>
                </a:solidFill>
                <a:latin typeface="Calibri Regular" charset="0"/>
                <a:ea typeface="Calibri Regular" charset="0"/>
                <a:cs typeface="Calibri Regular" charset="0"/>
              </a:defRPr>
            </a:lvl9pPr>
          </a:lstStyle>
          <a:p>
            <a:pPr>
              <a:spcBef>
                <a:spcPct val="0"/>
              </a:spcBef>
            </a:pPr>
            <a:fld id="{97788906-6D23-914E-BA2C-78D8993E44C9}" type="slidenum">
              <a:rPr lang="en-US" altLang="en-US" sz="1300"/>
              <a:pPr>
                <a:spcBef>
                  <a:spcPct val="0"/>
                </a:spcBef>
              </a:pPr>
              <a:t>103</a:t>
            </a:fld>
            <a:endParaRPr lang="en-US" altLang="en-US" sz="1300"/>
          </a:p>
        </p:txBody>
      </p:sp>
      <p:sp>
        <p:nvSpPr>
          <p:cNvPr id="26626" name="Rectangle 2"/>
          <p:cNvSpPr>
            <a:spLocks noGrp="1" noRot="1" noChangeAspect="1" noChangeArrowheads="1" noTextEdit="1"/>
          </p:cNvSpPr>
          <p:nvPr>
            <p:ph type="sldImg"/>
          </p:nvPr>
        </p:nvSpPr>
        <p:spPr>
          <a:xfrm>
            <a:off x="1371600" y="1143000"/>
            <a:ext cx="4114800" cy="3086100"/>
          </a:xfrm>
          <a:ln/>
        </p:spPr>
      </p:sp>
      <p:sp>
        <p:nvSpPr>
          <p:cNvPr id="26627"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FAA26D3D-D897-4be2-8F04-BA451C77F1D7}">
              <ma14:placeholderFlag xmlns:ma14="http://schemas.microsoft.com/office/mac/drawingml/2011/main" xmlns="" val="1"/>
            </a:ext>
          </a:extLst>
        </p:spPr>
        <p:txBody>
          <a:bodyPr/>
          <a:lstStyle/>
          <a:p>
            <a:pPr eaLnBrk="1" hangingPunct="1"/>
            <a:endParaRPr lang="en-US" altLang="en-US"/>
          </a:p>
        </p:txBody>
      </p:sp>
      <p:sp>
        <p:nvSpPr>
          <p:cNvPr id="2" name="Footer Placeholder 1"/>
          <p:cNvSpPr>
            <a:spLocks noGrp="1"/>
          </p:cNvSpPr>
          <p:nvPr>
            <p:ph type="ftr" sz="quarter" idx="4"/>
          </p:nvPr>
        </p:nvSpPr>
        <p:spPr/>
        <p:txBody>
          <a:bodyPr/>
          <a:lstStyle/>
          <a:p>
            <a:pPr>
              <a:defRPr/>
            </a:pPr>
            <a:endParaRPr lang="en-US"/>
          </a:p>
        </p:txBody>
      </p:sp>
      <p:sp>
        <p:nvSpPr>
          <p:cNvPr id="3" name="Header Placeholder 2"/>
          <p:cNvSpPr>
            <a:spLocks noGrp="1"/>
          </p:cNvSpPr>
          <p:nvPr>
            <p:ph type="hdr" sz="quarter"/>
          </p:nvPr>
        </p:nvSpPr>
        <p:spPr/>
        <p:txBody>
          <a:bodyPr/>
          <a:lstStyle/>
          <a:p>
            <a:pPr>
              <a:defRPr/>
            </a:pPr>
            <a:endParaRPr lang="en-US"/>
          </a:p>
        </p:txBody>
      </p:sp>
    </p:spTree>
    <p:extLst>
      <p:ext uri="{BB962C8B-B14F-4D97-AF65-F5344CB8AC3E}">
        <p14:creationId xmlns:p14="http://schemas.microsoft.com/office/powerpoint/2010/main" val="1821410741"/>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697"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65200">
              <a:spcBef>
                <a:spcPct val="30000"/>
              </a:spcBef>
              <a:defRPr sz="1200">
                <a:solidFill>
                  <a:schemeClr val="tx1"/>
                </a:solidFill>
                <a:latin typeface="Calibri Regular" charset="0"/>
                <a:ea typeface="Calibri Regular" charset="0"/>
                <a:cs typeface="Calibri Regular" charset="0"/>
              </a:defRPr>
            </a:lvl1pPr>
            <a:lvl2pPr marL="37931725" indent="-37474525" defTabSz="965200">
              <a:spcBef>
                <a:spcPct val="30000"/>
              </a:spcBef>
              <a:defRPr sz="1200">
                <a:solidFill>
                  <a:schemeClr val="tx1"/>
                </a:solidFill>
                <a:latin typeface="Calibri Regular" charset="0"/>
                <a:ea typeface="Calibri Regular" charset="0"/>
                <a:cs typeface="Calibri Regular" charset="0"/>
              </a:defRPr>
            </a:lvl2pPr>
            <a:lvl3pPr marL="1143000" indent="-228600" defTabSz="965200">
              <a:spcBef>
                <a:spcPct val="30000"/>
              </a:spcBef>
              <a:defRPr sz="1200">
                <a:solidFill>
                  <a:schemeClr val="tx1"/>
                </a:solidFill>
                <a:latin typeface="Calibri Regular" charset="0"/>
                <a:ea typeface="Calibri Regular" charset="0"/>
                <a:cs typeface="Calibri Regular" charset="0"/>
              </a:defRPr>
            </a:lvl3pPr>
            <a:lvl4pPr marL="1600200" indent="-228600" defTabSz="965200">
              <a:spcBef>
                <a:spcPct val="30000"/>
              </a:spcBef>
              <a:defRPr sz="1200">
                <a:solidFill>
                  <a:schemeClr val="tx1"/>
                </a:solidFill>
                <a:latin typeface="Calibri Regular" charset="0"/>
                <a:ea typeface="Calibri Regular" charset="0"/>
                <a:cs typeface="Calibri Regular" charset="0"/>
              </a:defRPr>
            </a:lvl4pPr>
            <a:lvl5pPr marL="2057400" indent="-228600" defTabSz="965200">
              <a:spcBef>
                <a:spcPct val="30000"/>
              </a:spcBef>
              <a:defRPr sz="1200">
                <a:solidFill>
                  <a:schemeClr val="tx1"/>
                </a:solidFill>
                <a:latin typeface="Calibri Regular" charset="0"/>
                <a:ea typeface="Calibri Regular" charset="0"/>
                <a:cs typeface="Calibri Regular" charset="0"/>
              </a:defRPr>
            </a:lvl5pPr>
            <a:lvl6pPr marL="2514600" indent="-228600" defTabSz="965200" eaLnBrk="0" fontAlgn="base" hangingPunct="0">
              <a:spcBef>
                <a:spcPct val="30000"/>
              </a:spcBef>
              <a:spcAft>
                <a:spcPct val="0"/>
              </a:spcAft>
              <a:defRPr sz="1200">
                <a:solidFill>
                  <a:schemeClr val="tx1"/>
                </a:solidFill>
                <a:latin typeface="Calibri Regular" charset="0"/>
                <a:ea typeface="Calibri Regular" charset="0"/>
                <a:cs typeface="Calibri Regular" charset="0"/>
              </a:defRPr>
            </a:lvl6pPr>
            <a:lvl7pPr marL="2971800" indent="-228600" defTabSz="965200" eaLnBrk="0" fontAlgn="base" hangingPunct="0">
              <a:spcBef>
                <a:spcPct val="30000"/>
              </a:spcBef>
              <a:spcAft>
                <a:spcPct val="0"/>
              </a:spcAft>
              <a:defRPr sz="1200">
                <a:solidFill>
                  <a:schemeClr val="tx1"/>
                </a:solidFill>
                <a:latin typeface="Calibri Regular" charset="0"/>
                <a:ea typeface="Calibri Regular" charset="0"/>
                <a:cs typeface="Calibri Regular" charset="0"/>
              </a:defRPr>
            </a:lvl7pPr>
            <a:lvl8pPr marL="3429000" indent="-228600" defTabSz="965200" eaLnBrk="0" fontAlgn="base" hangingPunct="0">
              <a:spcBef>
                <a:spcPct val="30000"/>
              </a:spcBef>
              <a:spcAft>
                <a:spcPct val="0"/>
              </a:spcAft>
              <a:defRPr sz="1200">
                <a:solidFill>
                  <a:schemeClr val="tx1"/>
                </a:solidFill>
                <a:latin typeface="Calibri Regular" charset="0"/>
                <a:ea typeface="Calibri Regular" charset="0"/>
                <a:cs typeface="Calibri Regular" charset="0"/>
              </a:defRPr>
            </a:lvl8pPr>
            <a:lvl9pPr marL="3886200" indent="-228600" defTabSz="965200" eaLnBrk="0" fontAlgn="base" hangingPunct="0">
              <a:spcBef>
                <a:spcPct val="30000"/>
              </a:spcBef>
              <a:spcAft>
                <a:spcPct val="0"/>
              </a:spcAft>
              <a:defRPr sz="1200">
                <a:solidFill>
                  <a:schemeClr val="tx1"/>
                </a:solidFill>
                <a:latin typeface="Calibri Regular" charset="0"/>
                <a:ea typeface="Calibri Regular" charset="0"/>
                <a:cs typeface="Calibri Regular" charset="0"/>
              </a:defRPr>
            </a:lvl9pPr>
          </a:lstStyle>
          <a:p>
            <a:pPr>
              <a:spcBef>
                <a:spcPct val="0"/>
              </a:spcBef>
            </a:pPr>
            <a:fld id="{861EE4AC-CA97-1847-996A-0F9E2264BC7A}" type="slidenum">
              <a:rPr lang="en-US" altLang="en-US" sz="1300"/>
              <a:pPr>
                <a:spcBef>
                  <a:spcPct val="0"/>
                </a:spcBef>
              </a:pPr>
              <a:t>105</a:t>
            </a:fld>
            <a:endParaRPr lang="en-US" altLang="en-US" sz="1300"/>
          </a:p>
        </p:txBody>
      </p:sp>
      <p:sp>
        <p:nvSpPr>
          <p:cNvPr id="29698" name="Rectangle 2"/>
          <p:cNvSpPr>
            <a:spLocks noGrp="1" noRot="1" noChangeAspect="1" noChangeArrowheads="1" noTextEdit="1"/>
          </p:cNvSpPr>
          <p:nvPr>
            <p:ph type="sldImg"/>
          </p:nvPr>
        </p:nvSpPr>
        <p:spPr>
          <a:xfrm>
            <a:off x="1371600" y="1143000"/>
            <a:ext cx="4114800" cy="3086100"/>
          </a:xfrm>
          <a:ln/>
        </p:spPr>
      </p:sp>
      <p:sp>
        <p:nvSpPr>
          <p:cNvPr id="29699"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FAA26D3D-D897-4be2-8F04-BA451C77F1D7}">
              <ma14:placeholderFlag xmlns:ma14="http://schemas.microsoft.com/office/mac/drawingml/2011/main" xmlns="" val="1"/>
            </a:ext>
          </a:extLst>
        </p:spPr>
        <p:txBody>
          <a:bodyPr/>
          <a:lstStyle/>
          <a:p>
            <a:pPr eaLnBrk="1" hangingPunct="1"/>
            <a:endParaRPr lang="en-US" altLang="en-US"/>
          </a:p>
        </p:txBody>
      </p:sp>
      <p:sp>
        <p:nvSpPr>
          <p:cNvPr id="2" name="Footer Placeholder 1"/>
          <p:cNvSpPr>
            <a:spLocks noGrp="1"/>
          </p:cNvSpPr>
          <p:nvPr>
            <p:ph type="ftr" sz="quarter" idx="4"/>
          </p:nvPr>
        </p:nvSpPr>
        <p:spPr/>
        <p:txBody>
          <a:bodyPr/>
          <a:lstStyle/>
          <a:p>
            <a:pPr>
              <a:defRPr/>
            </a:pPr>
            <a:endParaRPr lang="en-US"/>
          </a:p>
        </p:txBody>
      </p:sp>
      <p:sp>
        <p:nvSpPr>
          <p:cNvPr id="3" name="Header Placeholder 2"/>
          <p:cNvSpPr>
            <a:spLocks noGrp="1"/>
          </p:cNvSpPr>
          <p:nvPr>
            <p:ph type="hdr" sz="quarter"/>
          </p:nvPr>
        </p:nvSpPr>
        <p:spPr/>
        <p:txBody>
          <a:bodyPr/>
          <a:lstStyle/>
          <a:p>
            <a:pPr>
              <a:defRPr/>
            </a:pPr>
            <a:endParaRPr lang="en-US"/>
          </a:p>
        </p:txBody>
      </p:sp>
    </p:spTree>
    <p:extLst>
      <p:ext uri="{BB962C8B-B14F-4D97-AF65-F5344CB8AC3E}">
        <p14:creationId xmlns:p14="http://schemas.microsoft.com/office/powerpoint/2010/main" val="3063408897"/>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698" name="Slide Image Placeholder 1">
            <a:extLst>
              <a:ext uri="{FF2B5EF4-FFF2-40B4-BE49-F238E27FC236}">
                <a16:creationId xmlns:a16="http://schemas.microsoft.com/office/drawing/2014/main" xmlns="" id="{C011CA19-A090-174F-BDA0-730E83ACB3A2}"/>
              </a:ext>
            </a:extLst>
          </p:cNvPr>
          <p:cNvSpPr>
            <a:spLocks noGrp="1" noRot="1" noChangeAspect="1" noTextEdit="1"/>
          </p:cNvSpPr>
          <p:nvPr>
            <p:ph type="sldImg"/>
          </p:nvPr>
        </p:nvSpPr>
        <p:spPr>
          <a:xfrm>
            <a:off x="1371600" y="1143000"/>
            <a:ext cx="4114800" cy="3086100"/>
          </a:xfrm>
          <a:ln/>
        </p:spPr>
      </p:sp>
      <p:sp>
        <p:nvSpPr>
          <p:cNvPr id="29699" name="Notes Placeholder 2">
            <a:extLst>
              <a:ext uri="{FF2B5EF4-FFF2-40B4-BE49-F238E27FC236}">
                <a16:creationId xmlns:a16="http://schemas.microsoft.com/office/drawing/2014/main" xmlns="" id="{CBCCA2CD-1DAB-294C-98D6-66F0389C19DD}"/>
              </a:ext>
            </a:extLst>
          </p:cNvPr>
          <p:cNvSpPr txBox="1">
            <a:spLocks noGrp="1"/>
          </p:cNvSpPr>
          <p:nvPr>
            <p:ph type="body" sz="quarter"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numCol="1">
            <a:prstTxWarp prst="textNoShape">
              <a:avLst/>
            </a:prstTxWarp>
          </a:bodyPr>
          <a:lstStyle/>
          <a:p>
            <a:pPr eaLnBrk="1" hangingPunct="1"/>
            <a:r>
              <a:rPr lang="en-GB" altLang="en-US">
                <a:latin typeface="Verdana" panose="020B0604030504040204" pitchFamily="34" charset="0"/>
                <a:ea typeface="Verdana" panose="020B0604030504040204" pitchFamily="34" charset="0"/>
                <a:cs typeface="Verdana" panose="020B0604030504040204" pitchFamily="34" charset="0"/>
              </a:rPr>
              <a:t>The question when look at qualitative data sets is: What are the connections or differences between participants in the data set? Using Qualitative analysis methods analysis will help you answer that question. In terms of SLTA data, how different or similar are the experiences that students are having at University?</a:t>
            </a:r>
          </a:p>
          <a:p>
            <a:pPr eaLnBrk="1" hangingPunct="1"/>
            <a:endParaRPr lang="en-GB" altLang="en-US">
              <a:latin typeface="Calibri" panose="020F0502020204030204" pitchFamily="34" charset="0"/>
            </a:endParaRPr>
          </a:p>
        </p:txBody>
      </p:sp>
      <p:sp>
        <p:nvSpPr>
          <p:cNvPr id="29700" name="Slide Number Placeholder 3">
            <a:extLst>
              <a:ext uri="{FF2B5EF4-FFF2-40B4-BE49-F238E27FC236}">
                <a16:creationId xmlns:a16="http://schemas.microsoft.com/office/drawing/2014/main" xmlns="" id="{3539D3C6-3E0A-8441-91B3-0AB17E7CBBAD}"/>
              </a:ext>
            </a:extLst>
          </p:cNvPr>
          <p:cNvSpPr txBox="1">
            <a:spLocks noChangeArrowheads="1"/>
          </p:cNvSpPr>
          <p:nvPr/>
        </p:nvSpPr>
        <p:spPr bwMode="auto">
          <a:xfrm>
            <a:off x="3884613" y="8685213"/>
            <a:ext cx="2971800"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chor="b"/>
          <a:lstStyle>
            <a:lvl1pPr eaLnBrk="0" hangingPunct="0">
              <a:defRPr sz="1200">
                <a:solidFill>
                  <a:srgbClr val="000000"/>
                </a:solidFill>
                <a:latin typeface="Calibri" panose="020F0502020204030204" pitchFamily="34" charset="0"/>
              </a:defRPr>
            </a:lvl1pPr>
            <a:lvl2pPr marL="742950" indent="-285750" eaLnBrk="0" hangingPunct="0">
              <a:defRPr sz="1200">
                <a:solidFill>
                  <a:srgbClr val="000000"/>
                </a:solidFill>
                <a:latin typeface="Calibri" panose="020F0502020204030204" pitchFamily="34" charset="0"/>
              </a:defRPr>
            </a:lvl2pPr>
            <a:lvl3pPr marL="1143000" indent="-228600" eaLnBrk="0" hangingPunct="0">
              <a:defRPr sz="1200">
                <a:solidFill>
                  <a:srgbClr val="000000"/>
                </a:solidFill>
                <a:latin typeface="Calibri" panose="020F0502020204030204" pitchFamily="34" charset="0"/>
              </a:defRPr>
            </a:lvl3pPr>
            <a:lvl4pPr marL="1600200" indent="-228600" eaLnBrk="0" hangingPunct="0">
              <a:defRPr sz="1200">
                <a:solidFill>
                  <a:srgbClr val="000000"/>
                </a:solidFill>
                <a:latin typeface="Calibri" panose="020F0502020204030204" pitchFamily="34" charset="0"/>
              </a:defRPr>
            </a:lvl4pPr>
            <a:lvl5pPr marL="2057400" indent="-228600" eaLnBrk="0" hangingPunct="0">
              <a:defRPr sz="1200">
                <a:solidFill>
                  <a:srgbClr val="000000"/>
                </a:solidFill>
                <a:latin typeface="Calibri" panose="020F0502020204030204" pitchFamily="34" charset="0"/>
              </a:defRPr>
            </a:lvl5pPr>
            <a:lvl6pPr marL="2514600" indent="-228600" eaLnBrk="0" fontAlgn="base" hangingPunct="0">
              <a:spcBef>
                <a:spcPct val="0"/>
              </a:spcBef>
              <a:spcAft>
                <a:spcPct val="0"/>
              </a:spcAft>
              <a:defRPr sz="1200">
                <a:solidFill>
                  <a:srgbClr val="000000"/>
                </a:solidFill>
                <a:latin typeface="Calibri" panose="020F0502020204030204" pitchFamily="34" charset="0"/>
              </a:defRPr>
            </a:lvl6pPr>
            <a:lvl7pPr marL="2971800" indent="-228600" eaLnBrk="0" fontAlgn="base" hangingPunct="0">
              <a:spcBef>
                <a:spcPct val="0"/>
              </a:spcBef>
              <a:spcAft>
                <a:spcPct val="0"/>
              </a:spcAft>
              <a:defRPr sz="1200">
                <a:solidFill>
                  <a:srgbClr val="000000"/>
                </a:solidFill>
                <a:latin typeface="Calibri" panose="020F0502020204030204" pitchFamily="34" charset="0"/>
              </a:defRPr>
            </a:lvl7pPr>
            <a:lvl8pPr marL="3429000" indent="-228600" eaLnBrk="0" fontAlgn="base" hangingPunct="0">
              <a:spcBef>
                <a:spcPct val="0"/>
              </a:spcBef>
              <a:spcAft>
                <a:spcPct val="0"/>
              </a:spcAft>
              <a:defRPr sz="1200">
                <a:solidFill>
                  <a:srgbClr val="000000"/>
                </a:solidFill>
                <a:latin typeface="Calibri" panose="020F0502020204030204" pitchFamily="34" charset="0"/>
              </a:defRPr>
            </a:lvl8pPr>
            <a:lvl9pPr marL="3886200" indent="-228600" eaLnBrk="0" fontAlgn="base" hangingPunct="0">
              <a:spcBef>
                <a:spcPct val="0"/>
              </a:spcBef>
              <a:spcAft>
                <a:spcPct val="0"/>
              </a:spcAft>
              <a:defRPr sz="1200">
                <a:solidFill>
                  <a:srgbClr val="000000"/>
                </a:solidFill>
                <a:latin typeface="Calibri" panose="020F0502020204030204" pitchFamily="34" charset="0"/>
              </a:defRPr>
            </a:lvl9pPr>
          </a:lstStyle>
          <a:p>
            <a:pPr algn="r" eaLnBrk="1"/>
            <a:fld id="{F386C787-3388-1442-A0C9-52EC5C7EBF87}" type="slidenum">
              <a:rPr lang="en-GB" altLang="en-US">
                <a:latin typeface="Verdana" panose="020B0604030504040204" pitchFamily="34" charset="0"/>
                <a:ea typeface="ＭＳ Ｐゴシック" panose="020B0600070205080204" pitchFamily="34" charset="-128"/>
              </a:rPr>
              <a:pPr algn="r" eaLnBrk="1"/>
              <a:t>106</a:t>
            </a:fld>
            <a:endParaRPr lang="en-GB" altLang="en-US">
              <a:latin typeface="Verdana" panose="020B0604030504040204" pitchFamily="34" charset="0"/>
              <a:ea typeface="ＭＳ Ｐゴシック" panose="020B0600070205080204" pitchFamily="34" charset="-128"/>
            </a:endParaRPr>
          </a:p>
        </p:txBody>
      </p:sp>
    </p:spTree>
    <p:extLst>
      <p:ext uri="{BB962C8B-B14F-4D97-AF65-F5344CB8AC3E}">
        <p14:creationId xmlns:p14="http://schemas.microsoft.com/office/powerpoint/2010/main" val="3381859280"/>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22" name="Slide Image Placeholder 1">
            <a:extLst>
              <a:ext uri="{FF2B5EF4-FFF2-40B4-BE49-F238E27FC236}">
                <a16:creationId xmlns:a16="http://schemas.microsoft.com/office/drawing/2014/main" xmlns="" id="{9DDB079A-F5B1-2A45-8FBB-C83E63AAB892}"/>
              </a:ext>
            </a:extLst>
          </p:cNvPr>
          <p:cNvSpPr>
            <a:spLocks noGrp="1" noRot="1" noChangeAspect="1" noTextEdit="1"/>
          </p:cNvSpPr>
          <p:nvPr>
            <p:ph type="sldImg"/>
          </p:nvPr>
        </p:nvSpPr>
        <p:spPr>
          <a:xfrm>
            <a:off x="1371600" y="1143000"/>
            <a:ext cx="4114800" cy="3086100"/>
          </a:xfrm>
          <a:ln/>
        </p:spPr>
      </p:sp>
      <p:sp>
        <p:nvSpPr>
          <p:cNvPr id="30723" name="Notes Placeholder 2">
            <a:extLst>
              <a:ext uri="{FF2B5EF4-FFF2-40B4-BE49-F238E27FC236}">
                <a16:creationId xmlns:a16="http://schemas.microsoft.com/office/drawing/2014/main" xmlns="" id="{B3E9C0B9-E05B-EE48-9E5A-301E7AD12CD1}"/>
              </a:ext>
            </a:extLst>
          </p:cNvPr>
          <p:cNvSpPr txBox="1">
            <a:spLocks noGrp="1"/>
          </p:cNvSpPr>
          <p:nvPr>
            <p:ph type="body" sz="quarter"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numCol="1">
            <a:prstTxWarp prst="textNoShape">
              <a:avLst/>
            </a:prstTxWarp>
          </a:bodyPr>
          <a:lstStyle/>
          <a:p>
            <a:pPr eaLnBrk="1" hangingPunct="1"/>
            <a:r>
              <a:rPr lang="en-GB" altLang="en-US">
                <a:latin typeface="Calibri" panose="020F0502020204030204" pitchFamily="34" charset="0"/>
              </a:rPr>
              <a:t>SLTAs would be looking at thematic analysis. Even though it isn’t an account, a question is asked ‘Why do you want to nominate this person?’ and the criteria can be viewed as leading questions – after a long discussion at the training day, we decided to go forward to using this type of analysis on SLTA data sets. </a:t>
            </a:r>
          </a:p>
        </p:txBody>
      </p:sp>
      <p:sp>
        <p:nvSpPr>
          <p:cNvPr id="30724" name="Slide Number Placeholder 3">
            <a:extLst>
              <a:ext uri="{FF2B5EF4-FFF2-40B4-BE49-F238E27FC236}">
                <a16:creationId xmlns:a16="http://schemas.microsoft.com/office/drawing/2014/main" xmlns="" id="{06ECFD10-33EE-B146-BBC8-7AA7FD911071}"/>
              </a:ext>
            </a:extLst>
          </p:cNvPr>
          <p:cNvSpPr txBox="1">
            <a:spLocks noChangeArrowheads="1"/>
          </p:cNvSpPr>
          <p:nvPr/>
        </p:nvSpPr>
        <p:spPr bwMode="auto">
          <a:xfrm>
            <a:off x="3884613" y="8685213"/>
            <a:ext cx="2971800"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chor="b"/>
          <a:lstStyle>
            <a:lvl1pPr eaLnBrk="0" hangingPunct="0">
              <a:defRPr sz="1200">
                <a:solidFill>
                  <a:srgbClr val="000000"/>
                </a:solidFill>
                <a:latin typeface="Calibri" panose="020F0502020204030204" pitchFamily="34" charset="0"/>
              </a:defRPr>
            </a:lvl1pPr>
            <a:lvl2pPr marL="742950" indent="-285750" eaLnBrk="0" hangingPunct="0">
              <a:defRPr sz="1200">
                <a:solidFill>
                  <a:srgbClr val="000000"/>
                </a:solidFill>
                <a:latin typeface="Calibri" panose="020F0502020204030204" pitchFamily="34" charset="0"/>
              </a:defRPr>
            </a:lvl2pPr>
            <a:lvl3pPr marL="1143000" indent="-228600" eaLnBrk="0" hangingPunct="0">
              <a:defRPr sz="1200">
                <a:solidFill>
                  <a:srgbClr val="000000"/>
                </a:solidFill>
                <a:latin typeface="Calibri" panose="020F0502020204030204" pitchFamily="34" charset="0"/>
              </a:defRPr>
            </a:lvl3pPr>
            <a:lvl4pPr marL="1600200" indent="-228600" eaLnBrk="0" hangingPunct="0">
              <a:defRPr sz="1200">
                <a:solidFill>
                  <a:srgbClr val="000000"/>
                </a:solidFill>
                <a:latin typeface="Calibri" panose="020F0502020204030204" pitchFamily="34" charset="0"/>
              </a:defRPr>
            </a:lvl4pPr>
            <a:lvl5pPr marL="2057400" indent="-228600" eaLnBrk="0" hangingPunct="0">
              <a:defRPr sz="1200">
                <a:solidFill>
                  <a:srgbClr val="000000"/>
                </a:solidFill>
                <a:latin typeface="Calibri" panose="020F0502020204030204" pitchFamily="34" charset="0"/>
              </a:defRPr>
            </a:lvl5pPr>
            <a:lvl6pPr marL="2514600" indent="-228600" eaLnBrk="0" fontAlgn="base" hangingPunct="0">
              <a:spcBef>
                <a:spcPct val="0"/>
              </a:spcBef>
              <a:spcAft>
                <a:spcPct val="0"/>
              </a:spcAft>
              <a:defRPr sz="1200">
                <a:solidFill>
                  <a:srgbClr val="000000"/>
                </a:solidFill>
                <a:latin typeface="Calibri" panose="020F0502020204030204" pitchFamily="34" charset="0"/>
              </a:defRPr>
            </a:lvl6pPr>
            <a:lvl7pPr marL="2971800" indent="-228600" eaLnBrk="0" fontAlgn="base" hangingPunct="0">
              <a:spcBef>
                <a:spcPct val="0"/>
              </a:spcBef>
              <a:spcAft>
                <a:spcPct val="0"/>
              </a:spcAft>
              <a:defRPr sz="1200">
                <a:solidFill>
                  <a:srgbClr val="000000"/>
                </a:solidFill>
                <a:latin typeface="Calibri" panose="020F0502020204030204" pitchFamily="34" charset="0"/>
              </a:defRPr>
            </a:lvl7pPr>
            <a:lvl8pPr marL="3429000" indent="-228600" eaLnBrk="0" fontAlgn="base" hangingPunct="0">
              <a:spcBef>
                <a:spcPct val="0"/>
              </a:spcBef>
              <a:spcAft>
                <a:spcPct val="0"/>
              </a:spcAft>
              <a:defRPr sz="1200">
                <a:solidFill>
                  <a:srgbClr val="000000"/>
                </a:solidFill>
                <a:latin typeface="Calibri" panose="020F0502020204030204" pitchFamily="34" charset="0"/>
              </a:defRPr>
            </a:lvl8pPr>
            <a:lvl9pPr marL="3886200" indent="-228600" eaLnBrk="0" fontAlgn="base" hangingPunct="0">
              <a:spcBef>
                <a:spcPct val="0"/>
              </a:spcBef>
              <a:spcAft>
                <a:spcPct val="0"/>
              </a:spcAft>
              <a:defRPr sz="1200">
                <a:solidFill>
                  <a:srgbClr val="000000"/>
                </a:solidFill>
                <a:latin typeface="Calibri" panose="020F0502020204030204" pitchFamily="34" charset="0"/>
              </a:defRPr>
            </a:lvl9pPr>
          </a:lstStyle>
          <a:p>
            <a:pPr algn="r" eaLnBrk="1"/>
            <a:fld id="{45BB7874-B3B2-0140-A81E-E02073699254}" type="slidenum">
              <a:rPr lang="en-GB" altLang="en-US">
                <a:latin typeface="Verdana" panose="020B0604030504040204" pitchFamily="34" charset="0"/>
                <a:ea typeface="ＭＳ Ｐゴシック" panose="020B0600070205080204" pitchFamily="34" charset="-128"/>
              </a:rPr>
              <a:pPr algn="r" eaLnBrk="1"/>
              <a:t>107</a:t>
            </a:fld>
            <a:endParaRPr lang="en-GB" altLang="en-US">
              <a:latin typeface="Verdana" panose="020B0604030504040204" pitchFamily="34" charset="0"/>
              <a:ea typeface="ＭＳ Ｐゴシック" panose="020B0600070205080204" pitchFamily="34" charset="-128"/>
            </a:endParaRPr>
          </a:p>
        </p:txBody>
      </p:sp>
    </p:spTree>
    <p:extLst>
      <p:ext uri="{BB962C8B-B14F-4D97-AF65-F5344CB8AC3E}">
        <p14:creationId xmlns:p14="http://schemas.microsoft.com/office/powerpoint/2010/main" val="2528949034"/>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1746" name="Slide Image Placeholder 1">
            <a:extLst>
              <a:ext uri="{FF2B5EF4-FFF2-40B4-BE49-F238E27FC236}">
                <a16:creationId xmlns:a16="http://schemas.microsoft.com/office/drawing/2014/main" xmlns="" id="{121F0116-891E-B946-AEC1-470FF196FEC2}"/>
              </a:ext>
            </a:extLst>
          </p:cNvPr>
          <p:cNvSpPr>
            <a:spLocks noGrp="1" noRot="1" noChangeAspect="1" noTextEdit="1"/>
          </p:cNvSpPr>
          <p:nvPr>
            <p:ph type="sldImg"/>
          </p:nvPr>
        </p:nvSpPr>
        <p:spPr>
          <a:xfrm>
            <a:off x="1371600" y="1143000"/>
            <a:ext cx="4114800" cy="3086100"/>
          </a:xfrm>
          <a:ln/>
        </p:spPr>
      </p:sp>
      <p:sp>
        <p:nvSpPr>
          <p:cNvPr id="31747" name="Notes Placeholder 2">
            <a:extLst>
              <a:ext uri="{FF2B5EF4-FFF2-40B4-BE49-F238E27FC236}">
                <a16:creationId xmlns:a16="http://schemas.microsoft.com/office/drawing/2014/main" xmlns="" id="{99D280D2-7B61-BD4A-B2F9-4AAFDDA19803}"/>
              </a:ext>
            </a:extLst>
          </p:cNvPr>
          <p:cNvSpPr txBox="1">
            <a:spLocks noGrp="1"/>
          </p:cNvSpPr>
          <p:nvPr>
            <p:ph type="body" sz="quarter"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numCol="1">
            <a:prstTxWarp prst="textNoShape">
              <a:avLst/>
            </a:prstTxWarp>
          </a:bodyPr>
          <a:lstStyle/>
          <a:p>
            <a:pPr eaLnBrk="1" hangingPunct="1"/>
            <a:r>
              <a:rPr lang="en-GB" altLang="en-US">
                <a:latin typeface="Calibri" panose="020F0502020204030204" pitchFamily="34" charset="0"/>
              </a:rPr>
              <a:t>Framework analysis: You aren’t coding the data from scratch using the content. You go in with your own codes (research Qs) and find evidence of them in the data. ‘Membership validation’ is an issue with this type of analysis. Can you do follow up work to get more in depth accounts? Go back to your participants – show them their account, do they still agree? </a:t>
            </a:r>
          </a:p>
          <a:p>
            <a:pPr eaLnBrk="1" hangingPunct="1"/>
            <a:endParaRPr lang="en-GB" altLang="en-US">
              <a:latin typeface="Calibri" panose="020F0502020204030204" pitchFamily="34" charset="0"/>
            </a:endParaRPr>
          </a:p>
          <a:p>
            <a:pPr eaLnBrk="1" hangingPunct="1"/>
            <a:r>
              <a:rPr lang="en-GB" altLang="en-US">
                <a:latin typeface="Calibri" panose="020F0502020204030204" pitchFamily="34" charset="0"/>
              </a:rPr>
              <a:t>Thematic analysis – you have no pre-existing thoughts about what the data might prove? You go in essentially with a blank canvas and see what themes are present. The researcher then makes a decision as to which theme to explore in more depth. </a:t>
            </a:r>
          </a:p>
        </p:txBody>
      </p:sp>
      <p:sp>
        <p:nvSpPr>
          <p:cNvPr id="31748" name="Slide Number Placeholder 3">
            <a:extLst>
              <a:ext uri="{FF2B5EF4-FFF2-40B4-BE49-F238E27FC236}">
                <a16:creationId xmlns:a16="http://schemas.microsoft.com/office/drawing/2014/main" xmlns="" id="{A19F4897-05F9-C442-B5F0-8592684E024E}"/>
              </a:ext>
            </a:extLst>
          </p:cNvPr>
          <p:cNvSpPr txBox="1">
            <a:spLocks noChangeArrowheads="1"/>
          </p:cNvSpPr>
          <p:nvPr/>
        </p:nvSpPr>
        <p:spPr bwMode="auto">
          <a:xfrm>
            <a:off x="3884613" y="8685213"/>
            <a:ext cx="2971800"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chor="b"/>
          <a:lstStyle>
            <a:lvl1pPr eaLnBrk="0" hangingPunct="0">
              <a:defRPr sz="1200">
                <a:solidFill>
                  <a:srgbClr val="000000"/>
                </a:solidFill>
                <a:latin typeface="Calibri" panose="020F0502020204030204" pitchFamily="34" charset="0"/>
              </a:defRPr>
            </a:lvl1pPr>
            <a:lvl2pPr marL="742950" indent="-285750" eaLnBrk="0" hangingPunct="0">
              <a:defRPr sz="1200">
                <a:solidFill>
                  <a:srgbClr val="000000"/>
                </a:solidFill>
                <a:latin typeface="Calibri" panose="020F0502020204030204" pitchFamily="34" charset="0"/>
              </a:defRPr>
            </a:lvl2pPr>
            <a:lvl3pPr marL="1143000" indent="-228600" eaLnBrk="0" hangingPunct="0">
              <a:defRPr sz="1200">
                <a:solidFill>
                  <a:srgbClr val="000000"/>
                </a:solidFill>
                <a:latin typeface="Calibri" panose="020F0502020204030204" pitchFamily="34" charset="0"/>
              </a:defRPr>
            </a:lvl3pPr>
            <a:lvl4pPr marL="1600200" indent="-228600" eaLnBrk="0" hangingPunct="0">
              <a:defRPr sz="1200">
                <a:solidFill>
                  <a:srgbClr val="000000"/>
                </a:solidFill>
                <a:latin typeface="Calibri" panose="020F0502020204030204" pitchFamily="34" charset="0"/>
              </a:defRPr>
            </a:lvl4pPr>
            <a:lvl5pPr marL="2057400" indent="-228600" eaLnBrk="0" hangingPunct="0">
              <a:defRPr sz="1200">
                <a:solidFill>
                  <a:srgbClr val="000000"/>
                </a:solidFill>
                <a:latin typeface="Calibri" panose="020F0502020204030204" pitchFamily="34" charset="0"/>
              </a:defRPr>
            </a:lvl5pPr>
            <a:lvl6pPr marL="2514600" indent="-228600" eaLnBrk="0" fontAlgn="base" hangingPunct="0">
              <a:spcBef>
                <a:spcPct val="0"/>
              </a:spcBef>
              <a:spcAft>
                <a:spcPct val="0"/>
              </a:spcAft>
              <a:defRPr sz="1200">
                <a:solidFill>
                  <a:srgbClr val="000000"/>
                </a:solidFill>
                <a:latin typeface="Calibri" panose="020F0502020204030204" pitchFamily="34" charset="0"/>
              </a:defRPr>
            </a:lvl6pPr>
            <a:lvl7pPr marL="2971800" indent="-228600" eaLnBrk="0" fontAlgn="base" hangingPunct="0">
              <a:spcBef>
                <a:spcPct val="0"/>
              </a:spcBef>
              <a:spcAft>
                <a:spcPct val="0"/>
              </a:spcAft>
              <a:defRPr sz="1200">
                <a:solidFill>
                  <a:srgbClr val="000000"/>
                </a:solidFill>
                <a:latin typeface="Calibri" panose="020F0502020204030204" pitchFamily="34" charset="0"/>
              </a:defRPr>
            </a:lvl7pPr>
            <a:lvl8pPr marL="3429000" indent="-228600" eaLnBrk="0" fontAlgn="base" hangingPunct="0">
              <a:spcBef>
                <a:spcPct val="0"/>
              </a:spcBef>
              <a:spcAft>
                <a:spcPct val="0"/>
              </a:spcAft>
              <a:defRPr sz="1200">
                <a:solidFill>
                  <a:srgbClr val="000000"/>
                </a:solidFill>
                <a:latin typeface="Calibri" panose="020F0502020204030204" pitchFamily="34" charset="0"/>
              </a:defRPr>
            </a:lvl8pPr>
            <a:lvl9pPr marL="3886200" indent="-228600" eaLnBrk="0" fontAlgn="base" hangingPunct="0">
              <a:spcBef>
                <a:spcPct val="0"/>
              </a:spcBef>
              <a:spcAft>
                <a:spcPct val="0"/>
              </a:spcAft>
              <a:defRPr sz="1200">
                <a:solidFill>
                  <a:srgbClr val="000000"/>
                </a:solidFill>
                <a:latin typeface="Calibri" panose="020F0502020204030204" pitchFamily="34" charset="0"/>
              </a:defRPr>
            </a:lvl9pPr>
          </a:lstStyle>
          <a:p>
            <a:pPr algn="r" eaLnBrk="1"/>
            <a:fld id="{53159763-5797-FE4A-9268-0FC047700BC7}" type="slidenum">
              <a:rPr lang="en-GB" altLang="en-US">
                <a:latin typeface="Verdana" panose="020B0604030504040204" pitchFamily="34" charset="0"/>
                <a:ea typeface="ＭＳ Ｐゴシック" panose="020B0600070205080204" pitchFamily="34" charset="-128"/>
              </a:rPr>
              <a:pPr algn="r" eaLnBrk="1"/>
              <a:t>108</a:t>
            </a:fld>
            <a:endParaRPr lang="en-GB" altLang="en-US">
              <a:latin typeface="Verdana" panose="020B0604030504040204" pitchFamily="34" charset="0"/>
              <a:ea typeface="ＭＳ Ｐゴシック" panose="020B0600070205080204" pitchFamily="34" charset="-128"/>
            </a:endParaRPr>
          </a:p>
        </p:txBody>
      </p:sp>
    </p:spTree>
    <p:extLst>
      <p:ext uri="{BB962C8B-B14F-4D97-AF65-F5344CB8AC3E}">
        <p14:creationId xmlns:p14="http://schemas.microsoft.com/office/powerpoint/2010/main" val="520030307"/>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2770" name="Slide Image Placeholder 1">
            <a:extLst>
              <a:ext uri="{FF2B5EF4-FFF2-40B4-BE49-F238E27FC236}">
                <a16:creationId xmlns:a16="http://schemas.microsoft.com/office/drawing/2014/main" xmlns="" id="{37A17A06-3EEE-274B-829C-79A8F35539F6}"/>
              </a:ext>
            </a:extLst>
          </p:cNvPr>
          <p:cNvSpPr>
            <a:spLocks noGrp="1" noRot="1" noChangeAspect="1" noTextEdit="1"/>
          </p:cNvSpPr>
          <p:nvPr>
            <p:ph type="sldImg"/>
          </p:nvPr>
        </p:nvSpPr>
        <p:spPr>
          <a:xfrm>
            <a:off x="1371600" y="1143000"/>
            <a:ext cx="4114800" cy="3086100"/>
          </a:xfrm>
          <a:ln/>
        </p:spPr>
      </p:sp>
      <p:sp>
        <p:nvSpPr>
          <p:cNvPr id="32771" name="Notes Placeholder 2">
            <a:extLst>
              <a:ext uri="{FF2B5EF4-FFF2-40B4-BE49-F238E27FC236}">
                <a16:creationId xmlns:a16="http://schemas.microsoft.com/office/drawing/2014/main" xmlns="" id="{98E920AF-E802-A440-9200-B0F6C604EDA7}"/>
              </a:ext>
            </a:extLst>
          </p:cNvPr>
          <p:cNvSpPr txBox="1">
            <a:spLocks noGrp="1"/>
          </p:cNvSpPr>
          <p:nvPr>
            <p:ph type="body" sz="quarter"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numCol="1">
            <a:prstTxWarp prst="textNoShape">
              <a:avLst/>
            </a:prstTxWarp>
          </a:bodyPr>
          <a:lstStyle/>
          <a:p>
            <a:pPr eaLnBrk="1" hangingPunct="1"/>
            <a:r>
              <a:rPr lang="en-GB" altLang="en-US">
                <a:latin typeface="Calibri" panose="020F0502020204030204" pitchFamily="34" charset="0"/>
              </a:rPr>
              <a:t>We are going to focus on grounded theory and so requires everyone to approach the data set with an open mind. SUs who are more experienced may prefer to use framework analysis, but most SUs don’t know what the data involves and so going in with an open mind will ensure you get the most out of the data. </a:t>
            </a:r>
          </a:p>
          <a:p>
            <a:pPr eaLnBrk="1" hangingPunct="1"/>
            <a:endParaRPr lang="en-GB" altLang="en-US">
              <a:latin typeface="Calibri" panose="020F0502020204030204" pitchFamily="34" charset="0"/>
            </a:endParaRPr>
          </a:p>
        </p:txBody>
      </p:sp>
      <p:sp>
        <p:nvSpPr>
          <p:cNvPr id="32772" name="Slide Number Placeholder 3">
            <a:extLst>
              <a:ext uri="{FF2B5EF4-FFF2-40B4-BE49-F238E27FC236}">
                <a16:creationId xmlns:a16="http://schemas.microsoft.com/office/drawing/2014/main" xmlns="" id="{7566EF28-D5E0-874A-A39A-4244B48C3461}"/>
              </a:ext>
            </a:extLst>
          </p:cNvPr>
          <p:cNvSpPr txBox="1">
            <a:spLocks noChangeArrowheads="1"/>
          </p:cNvSpPr>
          <p:nvPr/>
        </p:nvSpPr>
        <p:spPr bwMode="auto">
          <a:xfrm>
            <a:off x="3884613" y="8685213"/>
            <a:ext cx="2971800"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chor="b"/>
          <a:lstStyle>
            <a:lvl1pPr eaLnBrk="0" hangingPunct="0">
              <a:defRPr sz="1200">
                <a:solidFill>
                  <a:srgbClr val="000000"/>
                </a:solidFill>
                <a:latin typeface="Calibri" panose="020F0502020204030204" pitchFamily="34" charset="0"/>
              </a:defRPr>
            </a:lvl1pPr>
            <a:lvl2pPr marL="742950" indent="-285750" eaLnBrk="0" hangingPunct="0">
              <a:defRPr sz="1200">
                <a:solidFill>
                  <a:srgbClr val="000000"/>
                </a:solidFill>
                <a:latin typeface="Calibri" panose="020F0502020204030204" pitchFamily="34" charset="0"/>
              </a:defRPr>
            </a:lvl2pPr>
            <a:lvl3pPr marL="1143000" indent="-228600" eaLnBrk="0" hangingPunct="0">
              <a:defRPr sz="1200">
                <a:solidFill>
                  <a:srgbClr val="000000"/>
                </a:solidFill>
                <a:latin typeface="Calibri" panose="020F0502020204030204" pitchFamily="34" charset="0"/>
              </a:defRPr>
            </a:lvl3pPr>
            <a:lvl4pPr marL="1600200" indent="-228600" eaLnBrk="0" hangingPunct="0">
              <a:defRPr sz="1200">
                <a:solidFill>
                  <a:srgbClr val="000000"/>
                </a:solidFill>
                <a:latin typeface="Calibri" panose="020F0502020204030204" pitchFamily="34" charset="0"/>
              </a:defRPr>
            </a:lvl4pPr>
            <a:lvl5pPr marL="2057400" indent="-228600" eaLnBrk="0" hangingPunct="0">
              <a:defRPr sz="1200">
                <a:solidFill>
                  <a:srgbClr val="000000"/>
                </a:solidFill>
                <a:latin typeface="Calibri" panose="020F0502020204030204" pitchFamily="34" charset="0"/>
              </a:defRPr>
            </a:lvl5pPr>
            <a:lvl6pPr marL="2514600" indent="-228600" eaLnBrk="0" fontAlgn="base" hangingPunct="0">
              <a:spcBef>
                <a:spcPct val="0"/>
              </a:spcBef>
              <a:spcAft>
                <a:spcPct val="0"/>
              </a:spcAft>
              <a:defRPr sz="1200">
                <a:solidFill>
                  <a:srgbClr val="000000"/>
                </a:solidFill>
                <a:latin typeface="Calibri" panose="020F0502020204030204" pitchFamily="34" charset="0"/>
              </a:defRPr>
            </a:lvl6pPr>
            <a:lvl7pPr marL="2971800" indent="-228600" eaLnBrk="0" fontAlgn="base" hangingPunct="0">
              <a:spcBef>
                <a:spcPct val="0"/>
              </a:spcBef>
              <a:spcAft>
                <a:spcPct val="0"/>
              </a:spcAft>
              <a:defRPr sz="1200">
                <a:solidFill>
                  <a:srgbClr val="000000"/>
                </a:solidFill>
                <a:latin typeface="Calibri" panose="020F0502020204030204" pitchFamily="34" charset="0"/>
              </a:defRPr>
            </a:lvl7pPr>
            <a:lvl8pPr marL="3429000" indent="-228600" eaLnBrk="0" fontAlgn="base" hangingPunct="0">
              <a:spcBef>
                <a:spcPct val="0"/>
              </a:spcBef>
              <a:spcAft>
                <a:spcPct val="0"/>
              </a:spcAft>
              <a:defRPr sz="1200">
                <a:solidFill>
                  <a:srgbClr val="000000"/>
                </a:solidFill>
                <a:latin typeface="Calibri" panose="020F0502020204030204" pitchFamily="34" charset="0"/>
              </a:defRPr>
            </a:lvl8pPr>
            <a:lvl9pPr marL="3886200" indent="-228600" eaLnBrk="0" fontAlgn="base" hangingPunct="0">
              <a:spcBef>
                <a:spcPct val="0"/>
              </a:spcBef>
              <a:spcAft>
                <a:spcPct val="0"/>
              </a:spcAft>
              <a:defRPr sz="1200">
                <a:solidFill>
                  <a:srgbClr val="000000"/>
                </a:solidFill>
                <a:latin typeface="Calibri" panose="020F0502020204030204" pitchFamily="34" charset="0"/>
              </a:defRPr>
            </a:lvl9pPr>
          </a:lstStyle>
          <a:p>
            <a:pPr algn="r" eaLnBrk="1"/>
            <a:fld id="{A064BC41-208D-C94D-9175-FC845BE20005}" type="slidenum">
              <a:rPr lang="en-GB" altLang="en-US">
                <a:latin typeface="Verdana" panose="020B0604030504040204" pitchFamily="34" charset="0"/>
                <a:ea typeface="ＭＳ Ｐゴシック" panose="020B0600070205080204" pitchFamily="34" charset="-128"/>
              </a:rPr>
              <a:pPr algn="r" eaLnBrk="1"/>
              <a:t>109</a:t>
            </a:fld>
            <a:endParaRPr lang="en-GB" altLang="en-US">
              <a:latin typeface="Verdana" panose="020B0604030504040204" pitchFamily="34" charset="0"/>
              <a:ea typeface="ＭＳ Ｐゴシック" panose="020B0600070205080204" pitchFamily="34" charset="-128"/>
            </a:endParaRPr>
          </a:p>
        </p:txBody>
      </p:sp>
    </p:spTree>
    <p:extLst>
      <p:ext uri="{BB962C8B-B14F-4D97-AF65-F5344CB8AC3E}">
        <p14:creationId xmlns:p14="http://schemas.microsoft.com/office/powerpoint/2010/main" val="3338671827"/>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3794" name="Slide Image Placeholder 1">
            <a:extLst>
              <a:ext uri="{FF2B5EF4-FFF2-40B4-BE49-F238E27FC236}">
                <a16:creationId xmlns:a16="http://schemas.microsoft.com/office/drawing/2014/main" xmlns="" id="{0905019B-A029-F045-902F-D7C69A925FBF}"/>
              </a:ext>
            </a:extLst>
          </p:cNvPr>
          <p:cNvSpPr>
            <a:spLocks noGrp="1" noRot="1" noChangeAspect="1" noTextEdit="1"/>
          </p:cNvSpPr>
          <p:nvPr>
            <p:ph type="sldImg"/>
          </p:nvPr>
        </p:nvSpPr>
        <p:spPr>
          <a:xfrm>
            <a:off x="1371600" y="1143000"/>
            <a:ext cx="4114800" cy="3086100"/>
          </a:xfrm>
          <a:ln/>
        </p:spPr>
      </p:sp>
      <p:sp>
        <p:nvSpPr>
          <p:cNvPr id="33795" name="Notes Placeholder 2">
            <a:extLst>
              <a:ext uri="{FF2B5EF4-FFF2-40B4-BE49-F238E27FC236}">
                <a16:creationId xmlns:a16="http://schemas.microsoft.com/office/drawing/2014/main" xmlns="" id="{16B7EB40-FC47-5942-BF5D-81C87CAA4F9D}"/>
              </a:ext>
            </a:extLst>
          </p:cNvPr>
          <p:cNvSpPr txBox="1">
            <a:spLocks noGrp="1"/>
          </p:cNvSpPr>
          <p:nvPr>
            <p:ph type="body" sz="quarter"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numCol="1">
            <a:prstTxWarp prst="textNoShape">
              <a:avLst/>
            </a:prstTxWarp>
          </a:bodyPr>
          <a:lstStyle/>
          <a:p>
            <a:pPr eaLnBrk="1" hangingPunct="1"/>
            <a:r>
              <a:rPr lang="en-GB" altLang="en-US">
                <a:latin typeface="Calibri" panose="020F0502020204030204" pitchFamily="34" charset="0"/>
              </a:rPr>
              <a:t>This is now the practical part of the training session – ensure everyone has followed the theory and feels comfortable with the content so far. </a:t>
            </a:r>
          </a:p>
        </p:txBody>
      </p:sp>
      <p:sp>
        <p:nvSpPr>
          <p:cNvPr id="33796" name="Slide Number Placeholder 3">
            <a:extLst>
              <a:ext uri="{FF2B5EF4-FFF2-40B4-BE49-F238E27FC236}">
                <a16:creationId xmlns:a16="http://schemas.microsoft.com/office/drawing/2014/main" xmlns="" id="{2BB3FC84-4CE5-0D4E-9661-5CA79D6E88A2}"/>
              </a:ext>
            </a:extLst>
          </p:cNvPr>
          <p:cNvSpPr txBox="1">
            <a:spLocks noChangeArrowheads="1"/>
          </p:cNvSpPr>
          <p:nvPr/>
        </p:nvSpPr>
        <p:spPr bwMode="auto">
          <a:xfrm>
            <a:off x="3884613" y="8685213"/>
            <a:ext cx="2971800"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chor="b"/>
          <a:lstStyle>
            <a:lvl1pPr eaLnBrk="0" hangingPunct="0">
              <a:defRPr sz="1200">
                <a:solidFill>
                  <a:srgbClr val="000000"/>
                </a:solidFill>
                <a:latin typeface="Calibri" panose="020F0502020204030204" pitchFamily="34" charset="0"/>
              </a:defRPr>
            </a:lvl1pPr>
            <a:lvl2pPr marL="742950" indent="-285750" eaLnBrk="0" hangingPunct="0">
              <a:defRPr sz="1200">
                <a:solidFill>
                  <a:srgbClr val="000000"/>
                </a:solidFill>
                <a:latin typeface="Calibri" panose="020F0502020204030204" pitchFamily="34" charset="0"/>
              </a:defRPr>
            </a:lvl2pPr>
            <a:lvl3pPr marL="1143000" indent="-228600" eaLnBrk="0" hangingPunct="0">
              <a:defRPr sz="1200">
                <a:solidFill>
                  <a:srgbClr val="000000"/>
                </a:solidFill>
                <a:latin typeface="Calibri" panose="020F0502020204030204" pitchFamily="34" charset="0"/>
              </a:defRPr>
            </a:lvl3pPr>
            <a:lvl4pPr marL="1600200" indent="-228600" eaLnBrk="0" hangingPunct="0">
              <a:defRPr sz="1200">
                <a:solidFill>
                  <a:srgbClr val="000000"/>
                </a:solidFill>
                <a:latin typeface="Calibri" panose="020F0502020204030204" pitchFamily="34" charset="0"/>
              </a:defRPr>
            </a:lvl4pPr>
            <a:lvl5pPr marL="2057400" indent="-228600" eaLnBrk="0" hangingPunct="0">
              <a:defRPr sz="1200">
                <a:solidFill>
                  <a:srgbClr val="000000"/>
                </a:solidFill>
                <a:latin typeface="Calibri" panose="020F0502020204030204" pitchFamily="34" charset="0"/>
              </a:defRPr>
            </a:lvl5pPr>
            <a:lvl6pPr marL="2514600" indent="-228600" eaLnBrk="0" fontAlgn="base" hangingPunct="0">
              <a:spcBef>
                <a:spcPct val="0"/>
              </a:spcBef>
              <a:spcAft>
                <a:spcPct val="0"/>
              </a:spcAft>
              <a:defRPr sz="1200">
                <a:solidFill>
                  <a:srgbClr val="000000"/>
                </a:solidFill>
                <a:latin typeface="Calibri" panose="020F0502020204030204" pitchFamily="34" charset="0"/>
              </a:defRPr>
            </a:lvl6pPr>
            <a:lvl7pPr marL="2971800" indent="-228600" eaLnBrk="0" fontAlgn="base" hangingPunct="0">
              <a:spcBef>
                <a:spcPct val="0"/>
              </a:spcBef>
              <a:spcAft>
                <a:spcPct val="0"/>
              </a:spcAft>
              <a:defRPr sz="1200">
                <a:solidFill>
                  <a:srgbClr val="000000"/>
                </a:solidFill>
                <a:latin typeface="Calibri" panose="020F0502020204030204" pitchFamily="34" charset="0"/>
              </a:defRPr>
            </a:lvl7pPr>
            <a:lvl8pPr marL="3429000" indent="-228600" eaLnBrk="0" fontAlgn="base" hangingPunct="0">
              <a:spcBef>
                <a:spcPct val="0"/>
              </a:spcBef>
              <a:spcAft>
                <a:spcPct val="0"/>
              </a:spcAft>
              <a:defRPr sz="1200">
                <a:solidFill>
                  <a:srgbClr val="000000"/>
                </a:solidFill>
                <a:latin typeface="Calibri" panose="020F0502020204030204" pitchFamily="34" charset="0"/>
              </a:defRPr>
            </a:lvl8pPr>
            <a:lvl9pPr marL="3886200" indent="-228600" eaLnBrk="0" fontAlgn="base" hangingPunct="0">
              <a:spcBef>
                <a:spcPct val="0"/>
              </a:spcBef>
              <a:spcAft>
                <a:spcPct val="0"/>
              </a:spcAft>
              <a:defRPr sz="1200">
                <a:solidFill>
                  <a:srgbClr val="000000"/>
                </a:solidFill>
                <a:latin typeface="Calibri" panose="020F0502020204030204" pitchFamily="34" charset="0"/>
              </a:defRPr>
            </a:lvl9pPr>
          </a:lstStyle>
          <a:p>
            <a:pPr algn="r" eaLnBrk="1"/>
            <a:fld id="{AE1F1775-67B9-7243-87BC-2EE6454CCBC2}" type="slidenum">
              <a:rPr lang="en-GB" altLang="en-US">
                <a:latin typeface="Verdana" panose="020B0604030504040204" pitchFamily="34" charset="0"/>
                <a:ea typeface="ＭＳ Ｐゴシック" panose="020B0600070205080204" pitchFamily="34" charset="-128"/>
              </a:rPr>
              <a:pPr algn="r" eaLnBrk="1"/>
              <a:t>110</a:t>
            </a:fld>
            <a:endParaRPr lang="en-GB" altLang="en-US">
              <a:latin typeface="Verdana" panose="020B0604030504040204" pitchFamily="34" charset="0"/>
              <a:ea typeface="ＭＳ Ｐゴシック" panose="020B0600070205080204" pitchFamily="34" charset="-128"/>
            </a:endParaRPr>
          </a:p>
        </p:txBody>
      </p:sp>
    </p:spTree>
    <p:extLst>
      <p:ext uri="{BB962C8B-B14F-4D97-AF65-F5344CB8AC3E}">
        <p14:creationId xmlns:p14="http://schemas.microsoft.com/office/powerpoint/2010/main" val="2979205133"/>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5842" name="Slide Image Placeholder 1">
            <a:extLst>
              <a:ext uri="{FF2B5EF4-FFF2-40B4-BE49-F238E27FC236}">
                <a16:creationId xmlns:a16="http://schemas.microsoft.com/office/drawing/2014/main" xmlns="" id="{4BC766B0-C008-404A-A6F6-666C5D1AF621}"/>
              </a:ext>
            </a:extLst>
          </p:cNvPr>
          <p:cNvSpPr>
            <a:spLocks noGrp="1" noRot="1" noChangeAspect="1" noTextEdit="1"/>
          </p:cNvSpPr>
          <p:nvPr>
            <p:ph type="sldImg"/>
          </p:nvPr>
        </p:nvSpPr>
        <p:spPr>
          <a:xfrm>
            <a:off x="1371600" y="1143000"/>
            <a:ext cx="4114800" cy="3086100"/>
          </a:xfrm>
          <a:ln/>
        </p:spPr>
      </p:sp>
      <p:sp>
        <p:nvSpPr>
          <p:cNvPr id="35843" name="Notes Placeholder 2">
            <a:extLst>
              <a:ext uri="{FF2B5EF4-FFF2-40B4-BE49-F238E27FC236}">
                <a16:creationId xmlns:a16="http://schemas.microsoft.com/office/drawing/2014/main" xmlns="" id="{EE9A752C-4594-8746-8448-AB9A7C35CBCE}"/>
              </a:ext>
            </a:extLst>
          </p:cNvPr>
          <p:cNvSpPr txBox="1">
            <a:spLocks noGrp="1"/>
          </p:cNvSpPr>
          <p:nvPr>
            <p:ph type="body" sz="quarter"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numCol="1">
            <a:prstTxWarp prst="textNoShape">
              <a:avLst/>
            </a:prstTxWarp>
          </a:bodyPr>
          <a:lstStyle/>
          <a:p>
            <a:pPr eaLnBrk="1" hangingPunct="1"/>
            <a:r>
              <a:rPr lang="en-GB" altLang="en-US">
                <a:latin typeface="Calibri" panose="020F0502020204030204" pitchFamily="34" charset="0"/>
              </a:rPr>
              <a:t>Make field notes throughout the entire data collection and analysis process - adds to validity. Reflecting on the process of analysis during your fieldwork is key</a:t>
            </a:r>
          </a:p>
        </p:txBody>
      </p:sp>
      <p:sp>
        <p:nvSpPr>
          <p:cNvPr id="35844" name="Slide Number Placeholder 3">
            <a:extLst>
              <a:ext uri="{FF2B5EF4-FFF2-40B4-BE49-F238E27FC236}">
                <a16:creationId xmlns:a16="http://schemas.microsoft.com/office/drawing/2014/main" xmlns="" id="{DD61788E-2501-6749-A320-A150F8C7AFF7}"/>
              </a:ext>
            </a:extLst>
          </p:cNvPr>
          <p:cNvSpPr txBox="1">
            <a:spLocks noChangeArrowheads="1"/>
          </p:cNvSpPr>
          <p:nvPr/>
        </p:nvSpPr>
        <p:spPr bwMode="auto">
          <a:xfrm>
            <a:off x="3884613" y="8685213"/>
            <a:ext cx="2971800"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chor="b"/>
          <a:lstStyle>
            <a:lvl1pPr eaLnBrk="0" hangingPunct="0">
              <a:defRPr sz="1200">
                <a:solidFill>
                  <a:srgbClr val="000000"/>
                </a:solidFill>
                <a:latin typeface="Calibri" panose="020F0502020204030204" pitchFamily="34" charset="0"/>
              </a:defRPr>
            </a:lvl1pPr>
            <a:lvl2pPr marL="742950" indent="-285750" eaLnBrk="0" hangingPunct="0">
              <a:defRPr sz="1200">
                <a:solidFill>
                  <a:srgbClr val="000000"/>
                </a:solidFill>
                <a:latin typeface="Calibri" panose="020F0502020204030204" pitchFamily="34" charset="0"/>
              </a:defRPr>
            </a:lvl2pPr>
            <a:lvl3pPr marL="1143000" indent="-228600" eaLnBrk="0" hangingPunct="0">
              <a:defRPr sz="1200">
                <a:solidFill>
                  <a:srgbClr val="000000"/>
                </a:solidFill>
                <a:latin typeface="Calibri" panose="020F0502020204030204" pitchFamily="34" charset="0"/>
              </a:defRPr>
            </a:lvl3pPr>
            <a:lvl4pPr marL="1600200" indent="-228600" eaLnBrk="0" hangingPunct="0">
              <a:defRPr sz="1200">
                <a:solidFill>
                  <a:srgbClr val="000000"/>
                </a:solidFill>
                <a:latin typeface="Calibri" panose="020F0502020204030204" pitchFamily="34" charset="0"/>
              </a:defRPr>
            </a:lvl4pPr>
            <a:lvl5pPr marL="2057400" indent="-228600" eaLnBrk="0" hangingPunct="0">
              <a:defRPr sz="1200">
                <a:solidFill>
                  <a:srgbClr val="000000"/>
                </a:solidFill>
                <a:latin typeface="Calibri" panose="020F0502020204030204" pitchFamily="34" charset="0"/>
              </a:defRPr>
            </a:lvl5pPr>
            <a:lvl6pPr marL="2514600" indent="-228600" eaLnBrk="0" fontAlgn="base" hangingPunct="0">
              <a:spcBef>
                <a:spcPct val="0"/>
              </a:spcBef>
              <a:spcAft>
                <a:spcPct val="0"/>
              </a:spcAft>
              <a:defRPr sz="1200">
                <a:solidFill>
                  <a:srgbClr val="000000"/>
                </a:solidFill>
                <a:latin typeface="Calibri" panose="020F0502020204030204" pitchFamily="34" charset="0"/>
              </a:defRPr>
            </a:lvl6pPr>
            <a:lvl7pPr marL="2971800" indent="-228600" eaLnBrk="0" fontAlgn="base" hangingPunct="0">
              <a:spcBef>
                <a:spcPct val="0"/>
              </a:spcBef>
              <a:spcAft>
                <a:spcPct val="0"/>
              </a:spcAft>
              <a:defRPr sz="1200">
                <a:solidFill>
                  <a:srgbClr val="000000"/>
                </a:solidFill>
                <a:latin typeface="Calibri" panose="020F0502020204030204" pitchFamily="34" charset="0"/>
              </a:defRPr>
            </a:lvl7pPr>
            <a:lvl8pPr marL="3429000" indent="-228600" eaLnBrk="0" fontAlgn="base" hangingPunct="0">
              <a:spcBef>
                <a:spcPct val="0"/>
              </a:spcBef>
              <a:spcAft>
                <a:spcPct val="0"/>
              </a:spcAft>
              <a:defRPr sz="1200">
                <a:solidFill>
                  <a:srgbClr val="000000"/>
                </a:solidFill>
                <a:latin typeface="Calibri" panose="020F0502020204030204" pitchFamily="34" charset="0"/>
              </a:defRPr>
            </a:lvl8pPr>
            <a:lvl9pPr marL="3886200" indent="-228600" eaLnBrk="0" fontAlgn="base" hangingPunct="0">
              <a:spcBef>
                <a:spcPct val="0"/>
              </a:spcBef>
              <a:spcAft>
                <a:spcPct val="0"/>
              </a:spcAft>
              <a:defRPr sz="1200">
                <a:solidFill>
                  <a:srgbClr val="000000"/>
                </a:solidFill>
                <a:latin typeface="Calibri" panose="020F0502020204030204" pitchFamily="34" charset="0"/>
              </a:defRPr>
            </a:lvl9pPr>
          </a:lstStyle>
          <a:p>
            <a:pPr algn="r" eaLnBrk="1"/>
            <a:fld id="{358570D9-1EAC-3F4D-A321-DEE85C6862DB}" type="slidenum">
              <a:rPr lang="en-GB" altLang="en-US">
                <a:latin typeface="Verdana" panose="020B0604030504040204" pitchFamily="34" charset="0"/>
                <a:ea typeface="ＭＳ Ｐゴシック" panose="020B0600070205080204" pitchFamily="34" charset="-128"/>
              </a:rPr>
              <a:pPr algn="r" eaLnBrk="1"/>
              <a:t>111</a:t>
            </a:fld>
            <a:endParaRPr lang="en-GB" altLang="en-US">
              <a:latin typeface="Verdana" panose="020B0604030504040204" pitchFamily="34" charset="0"/>
              <a:ea typeface="ＭＳ Ｐゴシック" panose="020B0600070205080204" pitchFamily="34" charset="-128"/>
            </a:endParaRPr>
          </a:p>
        </p:txBody>
      </p:sp>
    </p:spTree>
    <p:extLst>
      <p:ext uri="{BB962C8B-B14F-4D97-AF65-F5344CB8AC3E}">
        <p14:creationId xmlns:p14="http://schemas.microsoft.com/office/powerpoint/2010/main" val="3918758295"/>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6866" name="Slide Image Placeholder 1">
            <a:extLst>
              <a:ext uri="{FF2B5EF4-FFF2-40B4-BE49-F238E27FC236}">
                <a16:creationId xmlns:a16="http://schemas.microsoft.com/office/drawing/2014/main" xmlns="" id="{9F294004-1C04-D840-8A5C-281B5A6643AF}"/>
              </a:ext>
            </a:extLst>
          </p:cNvPr>
          <p:cNvSpPr>
            <a:spLocks noGrp="1" noRot="1" noChangeAspect="1" noTextEdit="1"/>
          </p:cNvSpPr>
          <p:nvPr>
            <p:ph type="sldImg"/>
          </p:nvPr>
        </p:nvSpPr>
        <p:spPr>
          <a:xfrm>
            <a:off x="1371600" y="1143000"/>
            <a:ext cx="4114800" cy="3086100"/>
          </a:xfrm>
          <a:ln/>
        </p:spPr>
      </p:sp>
      <p:sp>
        <p:nvSpPr>
          <p:cNvPr id="36867" name="Notes Placeholder 2">
            <a:extLst>
              <a:ext uri="{FF2B5EF4-FFF2-40B4-BE49-F238E27FC236}">
                <a16:creationId xmlns:a16="http://schemas.microsoft.com/office/drawing/2014/main" xmlns="" id="{50E9B799-7F49-724F-A8D1-A5D4111853D5}"/>
              </a:ext>
            </a:extLst>
          </p:cNvPr>
          <p:cNvSpPr txBox="1">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numCol="1">
            <a:prstTxWarp prst="textNoShape">
              <a:avLst/>
            </a:prstTxWarp>
          </a:bodyPr>
          <a:lstStyle/>
          <a:p>
            <a:pPr eaLnBrk="1" hangingPunct="1"/>
            <a:r>
              <a:rPr lang="en-GB" altLang="en-US">
                <a:latin typeface="Calibri" panose="020F0502020204030204" pitchFamily="34" charset="0"/>
              </a:rPr>
              <a:t>Research design – no prompting so reliable! </a:t>
            </a:r>
          </a:p>
        </p:txBody>
      </p:sp>
      <p:sp>
        <p:nvSpPr>
          <p:cNvPr id="36868" name="Slide Number Placeholder 3">
            <a:extLst>
              <a:ext uri="{FF2B5EF4-FFF2-40B4-BE49-F238E27FC236}">
                <a16:creationId xmlns:a16="http://schemas.microsoft.com/office/drawing/2014/main" xmlns="" id="{198B6967-6248-5C43-AA7E-9FB27821AAFE}"/>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1200">
                <a:solidFill>
                  <a:srgbClr val="000000"/>
                </a:solidFill>
                <a:latin typeface="Calibri" panose="020F0502020204030204" pitchFamily="34" charset="0"/>
              </a:defRPr>
            </a:lvl1pPr>
            <a:lvl2pPr marL="742950" indent="-285750" eaLnBrk="0" hangingPunct="0">
              <a:defRPr sz="1200">
                <a:solidFill>
                  <a:srgbClr val="000000"/>
                </a:solidFill>
                <a:latin typeface="Calibri" panose="020F0502020204030204" pitchFamily="34" charset="0"/>
              </a:defRPr>
            </a:lvl2pPr>
            <a:lvl3pPr marL="1143000" indent="-228600" eaLnBrk="0" hangingPunct="0">
              <a:defRPr sz="1200">
                <a:solidFill>
                  <a:srgbClr val="000000"/>
                </a:solidFill>
                <a:latin typeface="Calibri" panose="020F0502020204030204" pitchFamily="34" charset="0"/>
              </a:defRPr>
            </a:lvl3pPr>
            <a:lvl4pPr marL="1600200" indent="-228600" eaLnBrk="0" hangingPunct="0">
              <a:defRPr sz="1200">
                <a:solidFill>
                  <a:srgbClr val="000000"/>
                </a:solidFill>
                <a:latin typeface="Calibri" panose="020F0502020204030204" pitchFamily="34" charset="0"/>
              </a:defRPr>
            </a:lvl4pPr>
            <a:lvl5pPr marL="2057400" indent="-228600" eaLnBrk="0" hangingPunct="0">
              <a:defRPr sz="1200">
                <a:solidFill>
                  <a:srgbClr val="000000"/>
                </a:solidFill>
                <a:latin typeface="Calibri" panose="020F0502020204030204" pitchFamily="34" charset="0"/>
              </a:defRPr>
            </a:lvl5pPr>
            <a:lvl6pPr marL="2514600" indent="-228600" eaLnBrk="0" fontAlgn="base" hangingPunct="0">
              <a:spcBef>
                <a:spcPct val="0"/>
              </a:spcBef>
              <a:spcAft>
                <a:spcPct val="0"/>
              </a:spcAft>
              <a:defRPr sz="1200">
                <a:solidFill>
                  <a:srgbClr val="000000"/>
                </a:solidFill>
                <a:latin typeface="Calibri" panose="020F0502020204030204" pitchFamily="34" charset="0"/>
              </a:defRPr>
            </a:lvl6pPr>
            <a:lvl7pPr marL="2971800" indent="-228600" eaLnBrk="0" fontAlgn="base" hangingPunct="0">
              <a:spcBef>
                <a:spcPct val="0"/>
              </a:spcBef>
              <a:spcAft>
                <a:spcPct val="0"/>
              </a:spcAft>
              <a:defRPr sz="1200">
                <a:solidFill>
                  <a:srgbClr val="000000"/>
                </a:solidFill>
                <a:latin typeface="Calibri" panose="020F0502020204030204" pitchFamily="34" charset="0"/>
              </a:defRPr>
            </a:lvl7pPr>
            <a:lvl8pPr marL="3429000" indent="-228600" eaLnBrk="0" fontAlgn="base" hangingPunct="0">
              <a:spcBef>
                <a:spcPct val="0"/>
              </a:spcBef>
              <a:spcAft>
                <a:spcPct val="0"/>
              </a:spcAft>
              <a:defRPr sz="1200">
                <a:solidFill>
                  <a:srgbClr val="000000"/>
                </a:solidFill>
                <a:latin typeface="Calibri" panose="020F0502020204030204" pitchFamily="34" charset="0"/>
              </a:defRPr>
            </a:lvl8pPr>
            <a:lvl9pPr marL="3886200" indent="-228600" eaLnBrk="0" fontAlgn="base" hangingPunct="0">
              <a:spcBef>
                <a:spcPct val="0"/>
              </a:spcBef>
              <a:spcAft>
                <a:spcPct val="0"/>
              </a:spcAft>
              <a:defRPr sz="1200">
                <a:solidFill>
                  <a:srgbClr val="000000"/>
                </a:solidFill>
                <a:latin typeface="Calibri" panose="020F0502020204030204" pitchFamily="34" charset="0"/>
              </a:defRPr>
            </a:lvl9pPr>
          </a:lstStyle>
          <a:p>
            <a:pPr eaLnBrk="1"/>
            <a:fld id="{1DEB163E-6894-E743-BEA7-4723DF13B09A}" type="slidenum">
              <a:rPr lang="en-GB" altLang="en-US">
                <a:latin typeface="Verdana" panose="020B0604030504040204" pitchFamily="34" charset="0"/>
              </a:rPr>
              <a:pPr eaLnBrk="1"/>
              <a:t>112</a:t>
            </a:fld>
            <a:endParaRPr lang="en-GB" altLang="en-US">
              <a:latin typeface="Verdana" panose="020B0604030504040204" pitchFamily="34" charset="0"/>
            </a:endParaRPr>
          </a:p>
        </p:txBody>
      </p:sp>
    </p:spTree>
    <p:extLst>
      <p:ext uri="{BB962C8B-B14F-4D97-AF65-F5344CB8AC3E}">
        <p14:creationId xmlns:p14="http://schemas.microsoft.com/office/powerpoint/2010/main" val="677219241"/>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7890" name="Slide Image Placeholder 1">
            <a:extLst>
              <a:ext uri="{FF2B5EF4-FFF2-40B4-BE49-F238E27FC236}">
                <a16:creationId xmlns:a16="http://schemas.microsoft.com/office/drawing/2014/main" xmlns="" id="{2635B16D-1242-1B44-9461-EA154EA665BC}"/>
              </a:ext>
            </a:extLst>
          </p:cNvPr>
          <p:cNvSpPr>
            <a:spLocks noGrp="1" noRot="1" noChangeAspect="1" noTextEdit="1"/>
          </p:cNvSpPr>
          <p:nvPr>
            <p:ph type="sldImg"/>
          </p:nvPr>
        </p:nvSpPr>
        <p:spPr>
          <a:xfrm>
            <a:off x="1371600" y="1143000"/>
            <a:ext cx="4114800" cy="3086100"/>
          </a:xfrm>
          <a:ln/>
        </p:spPr>
      </p:sp>
      <p:sp>
        <p:nvSpPr>
          <p:cNvPr id="37891" name="Notes Placeholder 2">
            <a:extLst>
              <a:ext uri="{FF2B5EF4-FFF2-40B4-BE49-F238E27FC236}">
                <a16:creationId xmlns:a16="http://schemas.microsoft.com/office/drawing/2014/main" xmlns="" id="{9F6D0617-B811-8F4C-8182-8AAC94D635B7}"/>
              </a:ext>
            </a:extLst>
          </p:cNvPr>
          <p:cNvSpPr txBox="1">
            <a:spLocks noGrp="1"/>
          </p:cNvSpPr>
          <p:nvPr>
            <p:ph type="body" sz="quarter"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numCol="1">
            <a:prstTxWarp prst="textNoShape">
              <a:avLst/>
            </a:prstTxWarp>
          </a:bodyPr>
          <a:lstStyle/>
          <a:p>
            <a:pPr eaLnBrk="1" hangingPunct="1"/>
            <a:endParaRPr lang="en-GB" altLang="en-US">
              <a:latin typeface="Calibri" panose="020F0502020204030204" pitchFamily="34" charset="0"/>
            </a:endParaRPr>
          </a:p>
        </p:txBody>
      </p:sp>
      <p:sp>
        <p:nvSpPr>
          <p:cNvPr id="37892" name="Slide Number Placeholder 3">
            <a:extLst>
              <a:ext uri="{FF2B5EF4-FFF2-40B4-BE49-F238E27FC236}">
                <a16:creationId xmlns:a16="http://schemas.microsoft.com/office/drawing/2014/main" xmlns="" id="{3D767D63-969D-8F4F-B2EB-CDBFDD0FA58D}"/>
              </a:ext>
            </a:extLst>
          </p:cNvPr>
          <p:cNvSpPr txBox="1">
            <a:spLocks noChangeArrowheads="1"/>
          </p:cNvSpPr>
          <p:nvPr/>
        </p:nvSpPr>
        <p:spPr bwMode="auto">
          <a:xfrm>
            <a:off x="3884613" y="8685213"/>
            <a:ext cx="2971800"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chor="b"/>
          <a:lstStyle>
            <a:lvl1pPr eaLnBrk="0" hangingPunct="0">
              <a:defRPr sz="1200">
                <a:solidFill>
                  <a:srgbClr val="000000"/>
                </a:solidFill>
                <a:latin typeface="Calibri" panose="020F0502020204030204" pitchFamily="34" charset="0"/>
              </a:defRPr>
            </a:lvl1pPr>
            <a:lvl2pPr marL="742950" indent="-285750" eaLnBrk="0" hangingPunct="0">
              <a:defRPr sz="1200">
                <a:solidFill>
                  <a:srgbClr val="000000"/>
                </a:solidFill>
                <a:latin typeface="Calibri" panose="020F0502020204030204" pitchFamily="34" charset="0"/>
              </a:defRPr>
            </a:lvl2pPr>
            <a:lvl3pPr marL="1143000" indent="-228600" eaLnBrk="0" hangingPunct="0">
              <a:defRPr sz="1200">
                <a:solidFill>
                  <a:srgbClr val="000000"/>
                </a:solidFill>
                <a:latin typeface="Calibri" panose="020F0502020204030204" pitchFamily="34" charset="0"/>
              </a:defRPr>
            </a:lvl3pPr>
            <a:lvl4pPr marL="1600200" indent="-228600" eaLnBrk="0" hangingPunct="0">
              <a:defRPr sz="1200">
                <a:solidFill>
                  <a:srgbClr val="000000"/>
                </a:solidFill>
                <a:latin typeface="Calibri" panose="020F0502020204030204" pitchFamily="34" charset="0"/>
              </a:defRPr>
            </a:lvl4pPr>
            <a:lvl5pPr marL="2057400" indent="-228600" eaLnBrk="0" hangingPunct="0">
              <a:defRPr sz="1200">
                <a:solidFill>
                  <a:srgbClr val="000000"/>
                </a:solidFill>
                <a:latin typeface="Calibri" panose="020F0502020204030204" pitchFamily="34" charset="0"/>
              </a:defRPr>
            </a:lvl5pPr>
            <a:lvl6pPr marL="2514600" indent="-228600" eaLnBrk="0" fontAlgn="base" hangingPunct="0">
              <a:spcBef>
                <a:spcPct val="0"/>
              </a:spcBef>
              <a:spcAft>
                <a:spcPct val="0"/>
              </a:spcAft>
              <a:defRPr sz="1200">
                <a:solidFill>
                  <a:srgbClr val="000000"/>
                </a:solidFill>
                <a:latin typeface="Calibri" panose="020F0502020204030204" pitchFamily="34" charset="0"/>
              </a:defRPr>
            </a:lvl6pPr>
            <a:lvl7pPr marL="2971800" indent="-228600" eaLnBrk="0" fontAlgn="base" hangingPunct="0">
              <a:spcBef>
                <a:spcPct val="0"/>
              </a:spcBef>
              <a:spcAft>
                <a:spcPct val="0"/>
              </a:spcAft>
              <a:defRPr sz="1200">
                <a:solidFill>
                  <a:srgbClr val="000000"/>
                </a:solidFill>
                <a:latin typeface="Calibri" panose="020F0502020204030204" pitchFamily="34" charset="0"/>
              </a:defRPr>
            </a:lvl7pPr>
            <a:lvl8pPr marL="3429000" indent="-228600" eaLnBrk="0" fontAlgn="base" hangingPunct="0">
              <a:spcBef>
                <a:spcPct val="0"/>
              </a:spcBef>
              <a:spcAft>
                <a:spcPct val="0"/>
              </a:spcAft>
              <a:defRPr sz="1200">
                <a:solidFill>
                  <a:srgbClr val="000000"/>
                </a:solidFill>
                <a:latin typeface="Calibri" panose="020F0502020204030204" pitchFamily="34" charset="0"/>
              </a:defRPr>
            </a:lvl8pPr>
            <a:lvl9pPr marL="3886200" indent="-228600" eaLnBrk="0" fontAlgn="base" hangingPunct="0">
              <a:spcBef>
                <a:spcPct val="0"/>
              </a:spcBef>
              <a:spcAft>
                <a:spcPct val="0"/>
              </a:spcAft>
              <a:defRPr sz="1200">
                <a:solidFill>
                  <a:srgbClr val="000000"/>
                </a:solidFill>
                <a:latin typeface="Calibri" panose="020F0502020204030204" pitchFamily="34" charset="0"/>
              </a:defRPr>
            </a:lvl9pPr>
          </a:lstStyle>
          <a:p>
            <a:pPr algn="r" eaLnBrk="1"/>
            <a:fld id="{A98B9355-99B1-8448-A274-5EFA406831C0}" type="slidenum">
              <a:rPr lang="en-GB" altLang="en-US">
                <a:latin typeface="Verdana" panose="020B0604030504040204" pitchFamily="34" charset="0"/>
                <a:ea typeface="ＭＳ Ｐゴシック" panose="020B0600070205080204" pitchFamily="34" charset="-128"/>
              </a:rPr>
              <a:pPr algn="r" eaLnBrk="1"/>
              <a:t>113</a:t>
            </a:fld>
            <a:endParaRPr lang="en-GB" altLang="en-US">
              <a:latin typeface="Verdana" panose="020B0604030504040204" pitchFamily="34" charset="0"/>
              <a:ea typeface="ＭＳ Ｐゴシック" panose="020B0600070205080204" pitchFamily="34" charset="-128"/>
            </a:endParaRPr>
          </a:p>
        </p:txBody>
      </p:sp>
    </p:spTree>
    <p:extLst>
      <p:ext uri="{BB962C8B-B14F-4D97-AF65-F5344CB8AC3E}">
        <p14:creationId xmlns:p14="http://schemas.microsoft.com/office/powerpoint/2010/main" val="696063595"/>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8914" name="Slide Image Placeholder 1">
            <a:extLst>
              <a:ext uri="{FF2B5EF4-FFF2-40B4-BE49-F238E27FC236}">
                <a16:creationId xmlns:a16="http://schemas.microsoft.com/office/drawing/2014/main" xmlns="" id="{4623FA90-DAA4-4A40-AB98-127A62FA30EB}"/>
              </a:ext>
            </a:extLst>
          </p:cNvPr>
          <p:cNvSpPr>
            <a:spLocks noGrp="1" noRot="1" noChangeAspect="1" noTextEdit="1"/>
          </p:cNvSpPr>
          <p:nvPr>
            <p:ph type="sldImg"/>
          </p:nvPr>
        </p:nvSpPr>
        <p:spPr>
          <a:xfrm>
            <a:off x="1371600" y="1143000"/>
            <a:ext cx="4114800" cy="3086100"/>
          </a:xfrm>
          <a:ln/>
        </p:spPr>
      </p:sp>
      <p:sp>
        <p:nvSpPr>
          <p:cNvPr id="38915" name="Notes Placeholder 2">
            <a:extLst>
              <a:ext uri="{FF2B5EF4-FFF2-40B4-BE49-F238E27FC236}">
                <a16:creationId xmlns:a16="http://schemas.microsoft.com/office/drawing/2014/main" xmlns="" id="{DF84426B-8E36-0C49-B243-3A0ECFA274B1}"/>
              </a:ext>
            </a:extLst>
          </p:cNvPr>
          <p:cNvSpPr txBox="1">
            <a:spLocks noGrp="1"/>
          </p:cNvSpPr>
          <p:nvPr>
            <p:ph type="body" sz="quarter"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numCol="1">
            <a:prstTxWarp prst="textNoShape">
              <a:avLst/>
            </a:prstTxWarp>
          </a:bodyPr>
          <a:lstStyle/>
          <a:p>
            <a:pPr eaLnBrk="1" hangingPunct="1"/>
            <a:endParaRPr lang="en-GB" altLang="en-US">
              <a:latin typeface="Calibri" panose="020F0502020204030204" pitchFamily="34" charset="0"/>
            </a:endParaRPr>
          </a:p>
        </p:txBody>
      </p:sp>
      <p:sp>
        <p:nvSpPr>
          <p:cNvPr id="38916" name="Slide Number Placeholder 3">
            <a:extLst>
              <a:ext uri="{FF2B5EF4-FFF2-40B4-BE49-F238E27FC236}">
                <a16:creationId xmlns:a16="http://schemas.microsoft.com/office/drawing/2014/main" xmlns="" id="{8C3C4F3F-CAEE-BF4E-B366-61D00EE185E1}"/>
              </a:ext>
            </a:extLst>
          </p:cNvPr>
          <p:cNvSpPr txBox="1">
            <a:spLocks noChangeArrowheads="1"/>
          </p:cNvSpPr>
          <p:nvPr/>
        </p:nvSpPr>
        <p:spPr bwMode="auto">
          <a:xfrm>
            <a:off x="3884613" y="8685213"/>
            <a:ext cx="2971800"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chor="b"/>
          <a:lstStyle>
            <a:lvl1pPr eaLnBrk="0" hangingPunct="0">
              <a:defRPr sz="1200">
                <a:solidFill>
                  <a:srgbClr val="000000"/>
                </a:solidFill>
                <a:latin typeface="Calibri" panose="020F0502020204030204" pitchFamily="34" charset="0"/>
              </a:defRPr>
            </a:lvl1pPr>
            <a:lvl2pPr marL="742950" indent="-285750" eaLnBrk="0" hangingPunct="0">
              <a:defRPr sz="1200">
                <a:solidFill>
                  <a:srgbClr val="000000"/>
                </a:solidFill>
                <a:latin typeface="Calibri" panose="020F0502020204030204" pitchFamily="34" charset="0"/>
              </a:defRPr>
            </a:lvl2pPr>
            <a:lvl3pPr marL="1143000" indent="-228600" eaLnBrk="0" hangingPunct="0">
              <a:defRPr sz="1200">
                <a:solidFill>
                  <a:srgbClr val="000000"/>
                </a:solidFill>
                <a:latin typeface="Calibri" panose="020F0502020204030204" pitchFamily="34" charset="0"/>
              </a:defRPr>
            </a:lvl3pPr>
            <a:lvl4pPr marL="1600200" indent="-228600" eaLnBrk="0" hangingPunct="0">
              <a:defRPr sz="1200">
                <a:solidFill>
                  <a:srgbClr val="000000"/>
                </a:solidFill>
                <a:latin typeface="Calibri" panose="020F0502020204030204" pitchFamily="34" charset="0"/>
              </a:defRPr>
            </a:lvl4pPr>
            <a:lvl5pPr marL="2057400" indent="-228600" eaLnBrk="0" hangingPunct="0">
              <a:defRPr sz="1200">
                <a:solidFill>
                  <a:srgbClr val="000000"/>
                </a:solidFill>
                <a:latin typeface="Calibri" panose="020F0502020204030204" pitchFamily="34" charset="0"/>
              </a:defRPr>
            </a:lvl5pPr>
            <a:lvl6pPr marL="2514600" indent="-228600" eaLnBrk="0" fontAlgn="base" hangingPunct="0">
              <a:spcBef>
                <a:spcPct val="0"/>
              </a:spcBef>
              <a:spcAft>
                <a:spcPct val="0"/>
              </a:spcAft>
              <a:defRPr sz="1200">
                <a:solidFill>
                  <a:srgbClr val="000000"/>
                </a:solidFill>
                <a:latin typeface="Calibri" panose="020F0502020204030204" pitchFamily="34" charset="0"/>
              </a:defRPr>
            </a:lvl6pPr>
            <a:lvl7pPr marL="2971800" indent="-228600" eaLnBrk="0" fontAlgn="base" hangingPunct="0">
              <a:spcBef>
                <a:spcPct val="0"/>
              </a:spcBef>
              <a:spcAft>
                <a:spcPct val="0"/>
              </a:spcAft>
              <a:defRPr sz="1200">
                <a:solidFill>
                  <a:srgbClr val="000000"/>
                </a:solidFill>
                <a:latin typeface="Calibri" panose="020F0502020204030204" pitchFamily="34" charset="0"/>
              </a:defRPr>
            </a:lvl7pPr>
            <a:lvl8pPr marL="3429000" indent="-228600" eaLnBrk="0" fontAlgn="base" hangingPunct="0">
              <a:spcBef>
                <a:spcPct val="0"/>
              </a:spcBef>
              <a:spcAft>
                <a:spcPct val="0"/>
              </a:spcAft>
              <a:defRPr sz="1200">
                <a:solidFill>
                  <a:srgbClr val="000000"/>
                </a:solidFill>
                <a:latin typeface="Calibri" panose="020F0502020204030204" pitchFamily="34" charset="0"/>
              </a:defRPr>
            </a:lvl8pPr>
            <a:lvl9pPr marL="3886200" indent="-228600" eaLnBrk="0" fontAlgn="base" hangingPunct="0">
              <a:spcBef>
                <a:spcPct val="0"/>
              </a:spcBef>
              <a:spcAft>
                <a:spcPct val="0"/>
              </a:spcAft>
              <a:defRPr sz="1200">
                <a:solidFill>
                  <a:srgbClr val="000000"/>
                </a:solidFill>
                <a:latin typeface="Calibri" panose="020F0502020204030204" pitchFamily="34" charset="0"/>
              </a:defRPr>
            </a:lvl9pPr>
          </a:lstStyle>
          <a:p>
            <a:pPr algn="r" eaLnBrk="1"/>
            <a:fld id="{7A32AE9E-5424-6841-8E95-67D6391F9E32}" type="slidenum">
              <a:rPr lang="en-GB" altLang="en-US">
                <a:latin typeface="Verdana" panose="020B0604030504040204" pitchFamily="34" charset="0"/>
                <a:ea typeface="ＭＳ Ｐゴシック" panose="020B0600070205080204" pitchFamily="34" charset="-128"/>
              </a:rPr>
              <a:pPr algn="r" eaLnBrk="1"/>
              <a:t>115</a:t>
            </a:fld>
            <a:endParaRPr lang="en-GB" altLang="en-US">
              <a:latin typeface="Verdana" panose="020B0604030504040204" pitchFamily="34" charset="0"/>
              <a:ea typeface="ＭＳ Ｐゴシック" panose="020B0600070205080204" pitchFamily="34" charset="-128"/>
            </a:endParaRPr>
          </a:p>
        </p:txBody>
      </p:sp>
    </p:spTree>
    <p:extLst>
      <p:ext uri="{BB962C8B-B14F-4D97-AF65-F5344CB8AC3E}">
        <p14:creationId xmlns:p14="http://schemas.microsoft.com/office/powerpoint/2010/main" val="1790110124"/>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9938" name="Slide Image Placeholder 1">
            <a:extLst>
              <a:ext uri="{FF2B5EF4-FFF2-40B4-BE49-F238E27FC236}">
                <a16:creationId xmlns:a16="http://schemas.microsoft.com/office/drawing/2014/main" xmlns="" id="{11084881-7058-654B-A6B6-98941E3AC520}"/>
              </a:ext>
            </a:extLst>
          </p:cNvPr>
          <p:cNvSpPr>
            <a:spLocks noGrp="1" noRot="1" noChangeAspect="1" noTextEdit="1"/>
          </p:cNvSpPr>
          <p:nvPr>
            <p:ph type="sldImg"/>
          </p:nvPr>
        </p:nvSpPr>
        <p:spPr>
          <a:xfrm>
            <a:off x="1371600" y="1143000"/>
            <a:ext cx="4114800" cy="3086100"/>
          </a:xfrm>
          <a:ln/>
        </p:spPr>
      </p:sp>
      <p:sp>
        <p:nvSpPr>
          <p:cNvPr id="39939" name="Notes Placeholder 2">
            <a:extLst>
              <a:ext uri="{FF2B5EF4-FFF2-40B4-BE49-F238E27FC236}">
                <a16:creationId xmlns:a16="http://schemas.microsoft.com/office/drawing/2014/main" xmlns="" id="{FEDA2F1F-56AC-4147-A25E-11C28E273AE5}"/>
              </a:ext>
            </a:extLst>
          </p:cNvPr>
          <p:cNvSpPr txBox="1">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numCol="1">
            <a:prstTxWarp prst="textNoShape">
              <a:avLst/>
            </a:prstTxWarp>
          </a:bodyPr>
          <a:lstStyle/>
          <a:p>
            <a:pPr eaLnBrk="1" hangingPunct="1"/>
            <a:r>
              <a:rPr lang="en-GB" altLang="en-US">
                <a:latin typeface="Calibri" panose="020F0502020204030204" pitchFamily="34" charset="0"/>
              </a:rPr>
              <a:t>SLTA Groups – adds to validity. </a:t>
            </a:r>
          </a:p>
        </p:txBody>
      </p:sp>
      <p:sp>
        <p:nvSpPr>
          <p:cNvPr id="39940" name="Slide Number Placeholder 3">
            <a:extLst>
              <a:ext uri="{FF2B5EF4-FFF2-40B4-BE49-F238E27FC236}">
                <a16:creationId xmlns:a16="http://schemas.microsoft.com/office/drawing/2014/main" xmlns="" id="{7ACA8A6B-AAB4-C746-AFAE-17E5B11FDF34}"/>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1200">
                <a:solidFill>
                  <a:srgbClr val="000000"/>
                </a:solidFill>
                <a:latin typeface="Calibri" panose="020F0502020204030204" pitchFamily="34" charset="0"/>
              </a:defRPr>
            </a:lvl1pPr>
            <a:lvl2pPr marL="742950" indent="-285750" eaLnBrk="0" hangingPunct="0">
              <a:defRPr sz="1200">
                <a:solidFill>
                  <a:srgbClr val="000000"/>
                </a:solidFill>
                <a:latin typeface="Calibri" panose="020F0502020204030204" pitchFamily="34" charset="0"/>
              </a:defRPr>
            </a:lvl2pPr>
            <a:lvl3pPr marL="1143000" indent="-228600" eaLnBrk="0" hangingPunct="0">
              <a:defRPr sz="1200">
                <a:solidFill>
                  <a:srgbClr val="000000"/>
                </a:solidFill>
                <a:latin typeface="Calibri" panose="020F0502020204030204" pitchFamily="34" charset="0"/>
              </a:defRPr>
            </a:lvl3pPr>
            <a:lvl4pPr marL="1600200" indent="-228600" eaLnBrk="0" hangingPunct="0">
              <a:defRPr sz="1200">
                <a:solidFill>
                  <a:srgbClr val="000000"/>
                </a:solidFill>
                <a:latin typeface="Calibri" panose="020F0502020204030204" pitchFamily="34" charset="0"/>
              </a:defRPr>
            </a:lvl4pPr>
            <a:lvl5pPr marL="2057400" indent="-228600" eaLnBrk="0" hangingPunct="0">
              <a:defRPr sz="1200">
                <a:solidFill>
                  <a:srgbClr val="000000"/>
                </a:solidFill>
                <a:latin typeface="Calibri" panose="020F0502020204030204" pitchFamily="34" charset="0"/>
              </a:defRPr>
            </a:lvl5pPr>
            <a:lvl6pPr marL="2514600" indent="-228600" eaLnBrk="0" fontAlgn="base" hangingPunct="0">
              <a:spcBef>
                <a:spcPct val="0"/>
              </a:spcBef>
              <a:spcAft>
                <a:spcPct val="0"/>
              </a:spcAft>
              <a:defRPr sz="1200">
                <a:solidFill>
                  <a:srgbClr val="000000"/>
                </a:solidFill>
                <a:latin typeface="Calibri" panose="020F0502020204030204" pitchFamily="34" charset="0"/>
              </a:defRPr>
            </a:lvl6pPr>
            <a:lvl7pPr marL="2971800" indent="-228600" eaLnBrk="0" fontAlgn="base" hangingPunct="0">
              <a:spcBef>
                <a:spcPct val="0"/>
              </a:spcBef>
              <a:spcAft>
                <a:spcPct val="0"/>
              </a:spcAft>
              <a:defRPr sz="1200">
                <a:solidFill>
                  <a:srgbClr val="000000"/>
                </a:solidFill>
                <a:latin typeface="Calibri" panose="020F0502020204030204" pitchFamily="34" charset="0"/>
              </a:defRPr>
            </a:lvl7pPr>
            <a:lvl8pPr marL="3429000" indent="-228600" eaLnBrk="0" fontAlgn="base" hangingPunct="0">
              <a:spcBef>
                <a:spcPct val="0"/>
              </a:spcBef>
              <a:spcAft>
                <a:spcPct val="0"/>
              </a:spcAft>
              <a:defRPr sz="1200">
                <a:solidFill>
                  <a:srgbClr val="000000"/>
                </a:solidFill>
                <a:latin typeface="Calibri" panose="020F0502020204030204" pitchFamily="34" charset="0"/>
              </a:defRPr>
            </a:lvl8pPr>
            <a:lvl9pPr marL="3886200" indent="-228600" eaLnBrk="0" fontAlgn="base" hangingPunct="0">
              <a:spcBef>
                <a:spcPct val="0"/>
              </a:spcBef>
              <a:spcAft>
                <a:spcPct val="0"/>
              </a:spcAft>
              <a:defRPr sz="1200">
                <a:solidFill>
                  <a:srgbClr val="000000"/>
                </a:solidFill>
                <a:latin typeface="Calibri" panose="020F0502020204030204" pitchFamily="34" charset="0"/>
              </a:defRPr>
            </a:lvl9pPr>
          </a:lstStyle>
          <a:p>
            <a:pPr eaLnBrk="1"/>
            <a:fld id="{5F1BBA81-A51A-A847-BA05-9D5B85FB492E}" type="slidenum">
              <a:rPr lang="en-GB" altLang="en-US">
                <a:latin typeface="Verdana" panose="020B0604030504040204" pitchFamily="34" charset="0"/>
              </a:rPr>
              <a:pPr eaLnBrk="1"/>
              <a:t>117</a:t>
            </a:fld>
            <a:endParaRPr lang="en-GB" altLang="en-US">
              <a:latin typeface="Verdana" panose="020B0604030504040204" pitchFamily="34" charset="0"/>
            </a:endParaRPr>
          </a:p>
        </p:txBody>
      </p:sp>
    </p:spTree>
    <p:extLst>
      <p:ext uri="{BB962C8B-B14F-4D97-AF65-F5344CB8AC3E}">
        <p14:creationId xmlns:p14="http://schemas.microsoft.com/office/powerpoint/2010/main" val="1524344261"/>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62" name="Slide Image Placeholder 1">
            <a:extLst>
              <a:ext uri="{FF2B5EF4-FFF2-40B4-BE49-F238E27FC236}">
                <a16:creationId xmlns:a16="http://schemas.microsoft.com/office/drawing/2014/main" xmlns="" id="{B64153D7-A7F8-AD46-A70C-915A83A6545F}"/>
              </a:ext>
            </a:extLst>
          </p:cNvPr>
          <p:cNvSpPr>
            <a:spLocks noGrp="1" noRot="1" noChangeAspect="1" noTextEdit="1"/>
          </p:cNvSpPr>
          <p:nvPr>
            <p:ph type="sldImg"/>
          </p:nvPr>
        </p:nvSpPr>
        <p:spPr>
          <a:xfrm>
            <a:off x="1371600" y="1143000"/>
            <a:ext cx="4114800" cy="3086100"/>
          </a:xfrm>
          <a:ln/>
        </p:spPr>
      </p:sp>
      <p:sp>
        <p:nvSpPr>
          <p:cNvPr id="40963" name="Notes Placeholder 2">
            <a:extLst>
              <a:ext uri="{FF2B5EF4-FFF2-40B4-BE49-F238E27FC236}">
                <a16:creationId xmlns:a16="http://schemas.microsoft.com/office/drawing/2014/main" xmlns="" id="{6A7A64C7-7D70-2D48-9416-99E3D99AF57C}"/>
              </a:ext>
            </a:extLst>
          </p:cNvPr>
          <p:cNvSpPr txBox="1">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numCol="1">
            <a:prstTxWarp prst="textNoShape">
              <a:avLst/>
            </a:prstTxWarp>
          </a:bodyPr>
          <a:lstStyle/>
          <a:p>
            <a:r>
              <a:rPr lang="en-GB" altLang="en-US">
                <a:latin typeface="Calibri" panose="020F0502020204030204" pitchFamily="34" charset="0"/>
              </a:rPr>
              <a:t>It is really important that students’ unions are aware of how much time they can commit to analysing SLTA data. Do not worry if you can only analyse say 50 nominations. It is better to have analysed a sample in depth than do a lot half heartedly. </a:t>
            </a:r>
          </a:p>
        </p:txBody>
      </p:sp>
      <p:sp>
        <p:nvSpPr>
          <p:cNvPr id="40964" name="Slide Number Placeholder 3">
            <a:extLst>
              <a:ext uri="{FF2B5EF4-FFF2-40B4-BE49-F238E27FC236}">
                <a16:creationId xmlns:a16="http://schemas.microsoft.com/office/drawing/2014/main" xmlns="" id="{0363D40C-F0F8-5243-9524-733378ED0EE8}"/>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a:solidFill>
                  <a:schemeClr val="tx1"/>
                </a:solidFill>
                <a:latin typeface="Calibri" panose="020F0502020204030204" pitchFamily="34" charset="0"/>
                <a:cs typeface="Arial" panose="020B0604020202020204" pitchFamily="34" charset="0"/>
              </a:defRPr>
            </a:lvl1pPr>
            <a:lvl2pPr marL="742950" indent="-285750" eaLnBrk="0" hangingPunct="0">
              <a:defRPr>
                <a:solidFill>
                  <a:schemeClr val="tx1"/>
                </a:solidFill>
                <a:latin typeface="Calibri" panose="020F0502020204030204" pitchFamily="34" charset="0"/>
                <a:cs typeface="Arial" panose="020B0604020202020204" pitchFamily="34" charset="0"/>
              </a:defRPr>
            </a:lvl2pPr>
            <a:lvl3pPr marL="1143000" indent="-228600" eaLnBrk="0" hangingPunct="0">
              <a:defRPr>
                <a:solidFill>
                  <a:schemeClr val="tx1"/>
                </a:solidFill>
                <a:latin typeface="Calibri" panose="020F0502020204030204" pitchFamily="34" charset="0"/>
                <a:cs typeface="Arial" panose="020B0604020202020204" pitchFamily="34" charset="0"/>
              </a:defRPr>
            </a:lvl3pPr>
            <a:lvl4pPr marL="1600200" indent="-228600" eaLnBrk="0" hangingPunct="0">
              <a:defRPr>
                <a:solidFill>
                  <a:schemeClr val="tx1"/>
                </a:solidFill>
                <a:latin typeface="Calibri" panose="020F0502020204030204" pitchFamily="34" charset="0"/>
                <a:cs typeface="Arial" panose="020B0604020202020204" pitchFamily="34" charset="0"/>
              </a:defRPr>
            </a:lvl4pPr>
            <a:lvl5pPr marL="2057400" indent="-228600" eaLnBrk="0" hangingPunct="0">
              <a:defRPr>
                <a:solidFill>
                  <a:schemeClr val="tx1"/>
                </a:solidFill>
                <a:latin typeface="Calibri" panose="020F050202020403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Calibri" panose="020F050202020403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Calibri" panose="020F050202020403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Calibri" panose="020F050202020403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Calibri" panose="020F0502020204030204" pitchFamily="34" charset="0"/>
                <a:cs typeface="Arial" panose="020B0604020202020204" pitchFamily="34" charset="0"/>
              </a:defRPr>
            </a:lvl9pPr>
          </a:lstStyle>
          <a:p>
            <a:pPr eaLnBrk="1"/>
            <a:fld id="{69E3C921-63A3-AD4E-AC1C-E521A1A2ADE8}" type="slidenum">
              <a:rPr lang="en-GB" altLang="en-US">
                <a:solidFill>
                  <a:srgbClr val="000000"/>
                </a:solidFill>
                <a:latin typeface="Verdana" panose="020B0604030504040204" pitchFamily="34" charset="0"/>
              </a:rPr>
              <a:pPr eaLnBrk="1"/>
              <a:t>121</a:t>
            </a:fld>
            <a:endParaRPr lang="en-GB" altLang="en-US">
              <a:solidFill>
                <a:srgbClr val="000000"/>
              </a:solidFill>
              <a:latin typeface="Verdana" panose="020B0604030504040204" pitchFamily="34" charset="0"/>
            </a:endParaRPr>
          </a:p>
        </p:txBody>
      </p:sp>
    </p:spTree>
    <p:extLst>
      <p:ext uri="{BB962C8B-B14F-4D97-AF65-F5344CB8AC3E}">
        <p14:creationId xmlns:p14="http://schemas.microsoft.com/office/powerpoint/2010/main" val="2119153791"/>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1986" name="Slide Image Placeholder 1">
            <a:extLst>
              <a:ext uri="{FF2B5EF4-FFF2-40B4-BE49-F238E27FC236}">
                <a16:creationId xmlns:a16="http://schemas.microsoft.com/office/drawing/2014/main" xmlns="" id="{35204B51-182D-CC40-8465-D2B13CC58AA5}"/>
              </a:ext>
            </a:extLst>
          </p:cNvPr>
          <p:cNvSpPr>
            <a:spLocks noGrp="1" noRot="1" noChangeAspect="1" noTextEdit="1"/>
          </p:cNvSpPr>
          <p:nvPr>
            <p:ph type="sldImg"/>
          </p:nvPr>
        </p:nvSpPr>
        <p:spPr>
          <a:xfrm>
            <a:off x="1371600" y="1143000"/>
            <a:ext cx="4114800" cy="3086100"/>
          </a:xfrm>
          <a:ln/>
        </p:spPr>
      </p:sp>
      <p:sp>
        <p:nvSpPr>
          <p:cNvPr id="41987" name="Notes Placeholder 2">
            <a:extLst>
              <a:ext uri="{FF2B5EF4-FFF2-40B4-BE49-F238E27FC236}">
                <a16:creationId xmlns:a16="http://schemas.microsoft.com/office/drawing/2014/main" xmlns="" id="{00E437C4-68D6-764D-96F6-3C7323D6FCBA}"/>
              </a:ext>
            </a:extLst>
          </p:cNvPr>
          <p:cNvSpPr txBox="1">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numCol="1">
            <a:prstTxWarp prst="textNoShape">
              <a:avLst/>
            </a:prstTxWarp>
          </a:bodyPr>
          <a:lstStyle/>
          <a:p>
            <a:pPr eaLnBrk="1" hangingPunct="1"/>
            <a:r>
              <a:rPr lang="en-GB" altLang="en-US">
                <a:latin typeface="Calibri" panose="020F0502020204030204" pitchFamily="34" charset="0"/>
              </a:rPr>
              <a:t>Include what you want to include but be honest about the idea that it has been your own work. </a:t>
            </a:r>
          </a:p>
        </p:txBody>
      </p:sp>
      <p:sp>
        <p:nvSpPr>
          <p:cNvPr id="41988" name="Slide Number Placeholder 3">
            <a:extLst>
              <a:ext uri="{FF2B5EF4-FFF2-40B4-BE49-F238E27FC236}">
                <a16:creationId xmlns:a16="http://schemas.microsoft.com/office/drawing/2014/main" xmlns="" id="{2D7E6566-AA93-F544-BA00-32D4127521E8}"/>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1200">
                <a:solidFill>
                  <a:srgbClr val="000000"/>
                </a:solidFill>
                <a:latin typeface="Calibri" panose="020F0502020204030204" pitchFamily="34" charset="0"/>
              </a:defRPr>
            </a:lvl1pPr>
            <a:lvl2pPr marL="742950" indent="-285750" eaLnBrk="0" hangingPunct="0">
              <a:defRPr sz="1200">
                <a:solidFill>
                  <a:srgbClr val="000000"/>
                </a:solidFill>
                <a:latin typeface="Calibri" panose="020F0502020204030204" pitchFamily="34" charset="0"/>
              </a:defRPr>
            </a:lvl2pPr>
            <a:lvl3pPr marL="1143000" indent="-228600" eaLnBrk="0" hangingPunct="0">
              <a:defRPr sz="1200">
                <a:solidFill>
                  <a:srgbClr val="000000"/>
                </a:solidFill>
                <a:latin typeface="Calibri" panose="020F0502020204030204" pitchFamily="34" charset="0"/>
              </a:defRPr>
            </a:lvl3pPr>
            <a:lvl4pPr marL="1600200" indent="-228600" eaLnBrk="0" hangingPunct="0">
              <a:defRPr sz="1200">
                <a:solidFill>
                  <a:srgbClr val="000000"/>
                </a:solidFill>
                <a:latin typeface="Calibri" panose="020F0502020204030204" pitchFamily="34" charset="0"/>
              </a:defRPr>
            </a:lvl4pPr>
            <a:lvl5pPr marL="2057400" indent="-228600" eaLnBrk="0" hangingPunct="0">
              <a:defRPr sz="1200">
                <a:solidFill>
                  <a:srgbClr val="000000"/>
                </a:solidFill>
                <a:latin typeface="Calibri" panose="020F0502020204030204" pitchFamily="34" charset="0"/>
              </a:defRPr>
            </a:lvl5pPr>
            <a:lvl6pPr marL="2514600" indent="-228600" eaLnBrk="0" fontAlgn="base" hangingPunct="0">
              <a:spcBef>
                <a:spcPct val="0"/>
              </a:spcBef>
              <a:spcAft>
                <a:spcPct val="0"/>
              </a:spcAft>
              <a:defRPr sz="1200">
                <a:solidFill>
                  <a:srgbClr val="000000"/>
                </a:solidFill>
                <a:latin typeface="Calibri" panose="020F0502020204030204" pitchFamily="34" charset="0"/>
              </a:defRPr>
            </a:lvl6pPr>
            <a:lvl7pPr marL="2971800" indent="-228600" eaLnBrk="0" fontAlgn="base" hangingPunct="0">
              <a:spcBef>
                <a:spcPct val="0"/>
              </a:spcBef>
              <a:spcAft>
                <a:spcPct val="0"/>
              </a:spcAft>
              <a:defRPr sz="1200">
                <a:solidFill>
                  <a:srgbClr val="000000"/>
                </a:solidFill>
                <a:latin typeface="Calibri" panose="020F0502020204030204" pitchFamily="34" charset="0"/>
              </a:defRPr>
            </a:lvl7pPr>
            <a:lvl8pPr marL="3429000" indent="-228600" eaLnBrk="0" fontAlgn="base" hangingPunct="0">
              <a:spcBef>
                <a:spcPct val="0"/>
              </a:spcBef>
              <a:spcAft>
                <a:spcPct val="0"/>
              </a:spcAft>
              <a:defRPr sz="1200">
                <a:solidFill>
                  <a:srgbClr val="000000"/>
                </a:solidFill>
                <a:latin typeface="Calibri" panose="020F0502020204030204" pitchFamily="34" charset="0"/>
              </a:defRPr>
            </a:lvl8pPr>
            <a:lvl9pPr marL="3886200" indent="-228600" eaLnBrk="0" fontAlgn="base" hangingPunct="0">
              <a:spcBef>
                <a:spcPct val="0"/>
              </a:spcBef>
              <a:spcAft>
                <a:spcPct val="0"/>
              </a:spcAft>
              <a:defRPr sz="1200">
                <a:solidFill>
                  <a:srgbClr val="000000"/>
                </a:solidFill>
                <a:latin typeface="Calibri" panose="020F0502020204030204" pitchFamily="34" charset="0"/>
              </a:defRPr>
            </a:lvl9pPr>
          </a:lstStyle>
          <a:p>
            <a:pPr eaLnBrk="1"/>
            <a:fld id="{9BD2BACE-3B6F-874C-8A7E-0F9ED7164D59}" type="slidenum">
              <a:rPr lang="en-GB" altLang="en-US">
                <a:latin typeface="Verdana" panose="020B0604030504040204" pitchFamily="34" charset="0"/>
              </a:rPr>
              <a:pPr eaLnBrk="1"/>
              <a:t>122</a:t>
            </a:fld>
            <a:endParaRPr lang="en-GB" altLang="en-US">
              <a:latin typeface="Verdana" panose="020B0604030504040204" pitchFamily="34" charset="0"/>
            </a:endParaRPr>
          </a:p>
        </p:txBody>
      </p:sp>
    </p:spTree>
    <p:extLst>
      <p:ext uri="{BB962C8B-B14F-4D97-AF65-F5344CB8AC3E}">
        <p14:creationId xmlns:p14="http://schemas.microsoft.com/office/powerpoint/2010/main" val="3111939424"/>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0417" name="Slide Image Placeholder 1"/>
          <p:cNvSpPr>
            <a:spLocks noGrp="1" noRot="1" noChangeAspect="1" noTextEdit="1"/>
          </p:cNvSpPr>
          <p:nvPr>
            <p:ph type="sldImg"/>
          </p:nvPr>
        </p:nvSpPr>
        <p:spPr>
          <a:xfrm>
            <a:off x="1371600" y="1143000"/>
            <a:ext cx="4114800" cy="3086100"/>
          </a:xfrm>
          <a:ln/>
        </p:spPr>
      </p:sp>
      <p:sp>
        <p:nvSpPr>
          <p:cNvPr id="60418"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FAA26D3D-D897-4be2-8F04-BA451C77F1D7}">
              <ma14:placeholderFlag xmlns:ma14="http://schemas.microsoft.com/office/mac/drawingml/2011/main" xmlns="" val="1"/>
            </a:ext>
          </a:extLst>
        </p:spPr>
        <p:txBody>
          <a:bodyPr/>
          <a:lstStyle/>
          <a:p>
            <a:pPr eaLnBrk="1" hangingPunct="1"/>
            <a:endParaRPr lang="en-US" altLang="en-US"/>
          </a:p>
        </p:txBody>
      </p:sp>
      <p:sp>
        <p:nvSpPr>
          <p:cNvPr id="60419"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65200">
              <a:spcBef>
                <a:spcPct val="30000"/>
              </a:spcBef>
              <a:defRPr sz="1200">
                <a:solidFill>
                  <a:schemeClr val="tx1"/>
                </a:solidFill>
                <a:latin typeface="Calibri Regular" charset="0"/>
                <a:ea typeface="Calibri Regular" charset="0"/>
                <a:cs typeface="Calibri Regular" charset="0"/>
              </a:defRPr>
            </a:lvl1pPr>
            <a:lvl2pPr marL="37931725" indent="-37474525" defTabSz="965200">
              <a:spcBef>
                <a:spcPct val="30000"/>
              </a:spcBef>
              <a:defRPr sz="1200">
                <a:solidFill>
                  <a:schemeClr val="tx1"/>
                </a:solidFill>
                <a:latin typeface="Calibri Regular" charset="0"/>
                <a:ea typeface="Calibri Regular" charset="0"/>
                <a:cs typeface="Calibri Regular" charset="0"/>
              </a:defRPr>
            </a:lvl2pPr>
            <a:lvl3pPr marL="1143000" indent="-228600" defTabSz="965200">
              <a:spcBef>
                <a:spcPct val="30000"/>
              </a:spcBef>
              <a:defRPr sz="1200">
                <a:solidFill>
                  <a:schemeClr val="tx1"/>
                </a:solidFill>
                <a:latin typeface="Calibri Regular" charset="0"/>
                <a:ea typeface="Calibri Regular" charset="0"/>
                <a:cs typeface="Calibri Regular" charset="0"/>
              </a:defRPr>
            </a:lvl3pPr>
            <a:lvl4pPr marL="1600200" indent="-228600" defTabSz="965200">
              <a:spcBef>
                <a:spcPct val="30000"/>
              </a:spcBef>
              <a:defRPr sz="1200">
                <a:solidFill>
                  <a:schemeClr val="tx1"/>
                </a:solidFill>
                <a:latin typeface="Calibri Regular" charset="0"/>
                <a:ea typeface="Calibri Regular" charset="0"/>
                <a:cs typeface="Calibri Regular" charset="0"/>
              </a:defRPr>
            </a:lvl4pPr>
            <a:lvl5pPr marL="2057400" indent="-228600" defTabSz="965200">
              <a:spcBef>
                <a:spcPct val="30000"/>
              </a:spcBef>
              <a:defRPr sz="1200">
                <a:solidFill>
                  <a:schemeClr val="tx1"/>
                </a:solidFill>
                <a:latin typeface="Calibri Regular" charset="0"/>
                <a:ea typeface="Calibri Regular" charset="0"/>
                <a:cs typeface="Calibri Regular" charset="0"/>
              </a:defRPr>
            </a:lvl5pPr>
            <a:lvl6pPr marL="2514600" indent="-228600" defTabSz="965200" eaLnBrk="0" fontAlgn="base" hangingPunct="0">
              <a:spcBef>
                <a:spcPct val="30000"/>
              </a:spcBef>
              <a:spcAft>
                <a:spcPct val="0"/>
              </a:spcAft>
              <a:defRPr sz="1200">
                <a:solidFill>
                  <a:schemeClr val="tx1"/>
                </a:solidFill>
                <a:latin typeface="Calibri Regular" charset="0"/>
                <a:ea typeface="Calibri Regular" charset="0"/>
                <a:cs typeface="Calibri Regular" charset="0"/>
              </a:defRPr>
            </a:lvl6pPr>
            <a:lvl7pPr marL="2971800" indent="-228600" defTabSz="965200" eaLnBrk="0" fontAlgn="base" hangingPunct="0">
              <a:spcBef>
                <a:spcPct val="30000"/>
              </a:spcBef>
              <a:spcAft>
                <a:spcPct val="0"/>
              </a:spcAft>
              <a:defRPr sz="1200">
                <a:solidFill>
                  <a:schemeClr val="tx1"/>
                </a:solidFill>
                <a:latin typeface="Calibri Regular" charset="0"/>
                <a:ea typeface="Calibri Regular" charset="0"/>
                <a:cs typeface="Calibri Regular" charset="0"/>
              </a:defRPr>
            </a:lvl7pPr>
            <a:lvl8pPr marL="3429000" indent="-228600" defTabSz="965200" eaLnBrk="0" fontAlgn="base" hangingPunct="0">
              <a:spcBef>
                <a:spcPct val="30000"/>
              </a:spcBef>
              <a:spcAft>
                <a:spcPct val="0"/>
              </a:spcAft>
              <a:defRPr sz="1200">
                <a:solidFill>
                  <a:schemeClr val="tx1"/>
                </a:solidFill>
                <a:latin typeface="Calibri Regular" charset="0"/>
                <a:ea typeface="Calibri Regular" charset="0"/>
                <a:cs typeface="Calibri Regular" charset="0"/>
              </a:defRPr>
            </a:lvl8pPr>
            <a:lvl9pPr marL="3886200" indent="-228600" defTabSz="965200" eaLnBrk="0" fontAlgn="base" hangingPunct="0">
              <a:spcBef>
                <a:spcPct val="30000"/>
              </a:spcBef>
              <a:spcAft>
                <a:spcPct val="0"/>
              </a:spcAft>
              <a:defRPr sz="1200">
                <a:solidFill>
                  <a:schemeClr val="tx1"/>
                </a:solidFill>
                <a:latin typeface="Calibri Regular" charset="0"/>
                <a:ea typeface="Calibri Regular" charset="0"/>
                <a:cs typeface="Calibri Regular" charset="0"/>
              </a:defRPr>
            </a:lvl9pPr>
          </a:lstStyle>
          <a:p>
            <a:pPr>
              <a:spcBef>
                <a:spcPct val="0"/>
              </a:spcBef>
            </a:pPr>
            <a:fld id="{2C5BC5BA-95FE-7E4B-9115-DA52E5A80AC5}" type="slidenum">
              <a:rPr lang="en-US" altLang="en-US" sz="1300"/>
              <a:pPr>
                <a:spcBef>
                  <a:spcPct val="0"/>
                </a:spcBef>
              </a:pPr>
              <a:t>131</a:t>
            </a:fld>
            <a:endParaRPr lang="en-US" altLang="en-US" sz="1300"/>
          </a:p>
        </p:txBody>
      </p:sp>
      <p:sp>
        <p:nvSpPr>
          <p:cNvPr id="2" name="Footer Placeholder 1"/>
          <p:cNvSpPr>
            <a:spLocks noGrp="1"/>
          </p:cNvSpPr>
          <p:nvPr>
            <p:ph type="ftr" sz="quarter" idx="4"/>
          </p:nvPr>
        </p:nvSpPr>
        <p:spPr/>
        <p:txBody>
          <a:bodyPr/>
          <a:lstStyle/>
          <a:p>
            <a:pPr>
              <a:defRPr/>
            </a:pPr>
            <a:endParaRPr lang="en-US"/>
          </a:p>
        </p:txBody>
      </p:sp>
      <p:sp>
        <p:nvSpPr>
          <p:cNvPr id="3" name="Header Placeholder 2"/>
          <p:cNvSpPr>
            <a:spLocks noGrp="1"/>
          </p:cNvSpPr>
          <p:nvPr>
            <p:ph type="hdr" sz="quarter"/>
          </p:nvPr>
        </p:nvSpPr>
        <p:spPr/>
        <p:txBody>
          <a:bodyPr/>
          <a:lstStyle/>
          <a:p>
            <a:pPr>
              <a:defRPr/>
            </a:pPr>
            <a:endParaRPr lang="en-US"/>
          </a:p>
        </p:txBody>
      </p:sp>
    </p:spTree>
    <p:extLst>
      <p:ext uri="{BB962C8B-B14F-4D97-AF65-F5344CB8AC3E}">
        <p14:creationId xmlns:p14="http://schemas.microsoft.com/office/powerpoint/2010/main" val="1810474765"/>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4513"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65200">
              <a:spcBef>
                <a:spcPct val="30000"/>
              </a:spcBef>
              <a:defRPr sz="1200">
                <a:solidFill>
                  <a:schemeClr val="tx1"/>
                </a:solidFill>
                <a:latin typeface="Calibri Regular" charset="0"/>
                <a:ea typeface="Calibri Regular" charset="0"/>
                <a:cs typeface="Calibri Regular" charset="0"/>
              </a:defRPr>
            </a:lvl1pPr>
            <a:lvl2pPr marL="37931725" indent="-37474525" defTabSz="965200">
              <a:spcBef>
                <a:spcPct val="30000"/>
              </a:spcBef>
              <a:defRPr sz="1200">
                <a:solidFill>
                  <a:schemeClr val="tx1"/>
                </a:solidFill>
                <a:latin typeface="Calibri Regular" charset="0"/>
                <a:ea typeface="Calibri Regular" charset="0"/>
                <a:cs typeface="Calibri Regular" charset="0"/>
              </a:defRPr>
            </a:lvl2pPr>
            <a:lvl3pPr marL="1143000" indent="-228600" defTabSz="965200">
              <a:spcBef>
                <a:spcPct val="30000"/>
              </a:spcBef>
              <a:defRPr sz="1200">
                <a:solidFill>
                  <a:schemeClr val="tx1"/>
                </a:solidFill>
                <a:latin typeface="Calibri Regular" charset="0"/>
                <a:ea typeface="Calibri Regular" charset="0"/>
                <a:cs typeface="Calibri Regular" charset="0"/>
              </a:defRPr>
            </a:lvl3pPr>
            <a:lvl4pPr marL="1600200" indent="-228600" defTabSz="965200">
              <a:spcBef>
                <a:spcPct val="30000"/>
              </a:spcBef>
              <a:defRPr sz="1200">
                <a:solidFill>
                  <a:schemeClr val="tx1"/>
                </a:solidFill>
                <a:latin typeface="Calibri Regular" charset="0"/>
                <a:ea typeface="Calibri Regular" charset="0"/>
                <a:cs typeface="Calibri Regular" charset="0"/>
              </a:defRPr>
            </a:lvl4pPr>
            <a:lvl5pPr marL="2057400" indent="-228600" defTabSz="965200">
              <a:spcBef>
                <a:spcPct val="30000"/>
              </a:spcBef>
              <a:defRPr sz="1200">
                <a:solidFill>
                  <a:schemeClr val="tx1"/>
                </a:solidFill>
                <a:latin typeface="Calibri Regular" charset="0"/>
                <a:ea typeface="Calibri Regular" charset="0"/>
                <a:cs typeface="Calibri Regular" charset="0"/>
              </a:defRPr>
            </a:lvl5pPr>
            <a:lvl6pPr marL="2514600" indent="-228600" defTabSz="965200" eaLnBrk="0" fontAlgn="base" hangingPunct="0">
              <a:spcBef>
                <a:spcPct val="30000"/>
              </a:spcBef>
              <a:spcAft>
                <a:spcPct val="0"/>
              </a:spcAft>
              <a:defRPr sz="1200">
                <a:solidFill>
                  <a:schemeClr val="tx1"/>
                </a:solidFill>
                <a:latin typeface="Calibri Regular" charset="0"/>
                <a:ea typeface="Calibri Regular" charset="0"/>
                <a:cs typeface="Calibri Regular" charset="0"/>
              </a:defRPr>
            </a:lvl6pPr>
            <a:lvl7pPr marL="2971800" indent="-228600" defTabSz="965200" eaLnBrk="0" fontAlgn="base" hangingPunct="0">
              <a:spcBef>
                <a:spcPct val="30000"/>
              </a:spcBef>
              <a:spcAft>
                <a:spcPct val="0"/>
              </a:spcAft>
              <a:defRPr sz="1200">
                <a:solidFill>
                  <a:schemeClr val="tx1"/>
                </a:solidFill>
                <a:latin typeface="Calibri Regular" charset="0"/>
                <a:ea typeface="Calibri Regular" charset="0"/>
                <a:cs typeface="Calibri Regular" charset="0"/>
              </a:defRPr>
            </a:lvl7pPr>
            <a:lvl8pPr marL="3429000" indent="-228600" defTabSz="965200" eaLnBrk="0" fontAlgn="base" hangingPunct="0">
              <a:spcBef>
                <a:spcPct val="30000"/>
              </a:spcBef>
              <a:spcAft>
                <a:spcPct val="0"/>
              </a:spcAft>
              <a:defRPr sz="1200">
                <a:solidFill>
                  <a:schemeClr val="tx1"/>
                </a:solidFill>
                <a:latin typeface="Calibri Regular" charset="0"/>
                <a:ea typeface="Calibri Regular" charset="0"/>
                <a:cs typeface="Calibri Regular" charset="0"/>
              </a:defRPr>
            </a:lvl8pPr>
            <a:lvl9pPr marL="3886200" indent="-228600" defTabSz="965200" eaLnBrk="0" fontAlgn="base" hangingPunct="0">
              <a:spcBef>
                <a:spcPct val="30000"/>
              </a:spcBef>
              <a:spcAft>
                <a:spcPct val="0"/>
              </a:spcAft>
              <a:defRPr sz="1200">
                <a:solidFill>
                  <a:schemeClr val="tx1"/>
                </a:solidFill>
                <a:latin typeface="Calibri Regular" charset="0"/>
                <a:ea typeface="Calibri Regular" charset="0"/>
                <a:cs typeface="Calibri Regular" charset="0"/>
              </a:defRPr>
            </a:lvl9pPr>
          </a:lstStyle>
          <a:p>
            <a:pPr>
              <a:spcBef>
                <a:spcPct val="0"/>
              </a:spcBef>
            </a:pPr>
            <a:fld id="{78D77777-F22F-1843-918B-1DBB734184D1}" type="slidenum">
              <a:rPr lang="en-US" altLang="en-US" sz="1300"/>
              <a:pPr>
                <a:spcBef>
                  <a:spcPct val="0"/>
                </a:spcBef>
              </a:pPr>
              <a:t>132</a:t>
            </a:fld>
            <a:endParaRPr lang="en-US" altLang="en-US" sz="1300"/>
          </a:p>
        </p:txBody>
      </p:sp>
      <p:sp>
        <p:nvSpPr>
          <p:cNvPr id="64514" name="Rectangle 2"/>
          <p:cNvSpPr>
            <a:spLocks noGrp="1" noRot="1" noChangeAspect="1" noChangeArrowheads="1" noTextEdit="1"/>
          </p:cNvSpPr>
          <p:nvPr>
            <p:ph type="sldImg"/>
          </p:nvPr>
        </p:nvSpPr>
        <p:spPr>
          <a:xfrm>
            <a:off x="1371600" y="1143000"/>
            <a:ext cx="4114800" cy="3086100"/>
          </a:xfrm>
          <a:ln/>
        </p:spPr>
      </p:sp>
      <p:sp>
        <p:nvSpPr>
          <p:cNvPr id="64515"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FAA26D3D-D897-4be2-8F04-BA451C77F1D7}">
              <ma14:placeholderFlag xmlns:ma14="http://schemas.microsoft.com/office/mac/drawingml/2011/main" xmlns="" val="1"/>
            </a:ext>
          </a:extLst>
        </p:spPr>
        <p:txBody>
          <a:bodyPr/>
          <a:lstStyle/>
          <a:p>
            <a:pPr eaLnBrk="1" hangingPunct="1"/>
            <a:endParaRPr lang="en-US" altLang="en-US"/>
          </a:p>
        </p:txBody>
      </p:sp>
      <p:sp>
        <p:nvSpPr>
          <p:cNvPr id="2" name="Footer Placeholder 1"/>
          <p:cNvSpPr>
            <a:spLocks noGrp="1"/>
          </p:cNvSpPr>
          <p:nvPr>
            <p:ph type="ftr" sz="quarter" idx="4"/>
          </p:nvPr>
        </p:nvSpPr>
        <p:spPr/>
        <p:txBody>
          <a:bodyPr/>
          <a:lstStyle/>
          <a:p>
            <a:pPr>
              <a:defRPr/>
            </a:pPr>
            <a:endParaRPr lang="en-US"/>
          </a:p>
        </p:txBody>
      </p:sp>
      <p:sp>
        <p:nvSpPr>
          <p:cNvPr id="3" name="Header Placeholder 2"/>
          <p:cNvSpPr>
            <a:spLocks noGrp="1"/>
          </p:cNvSpPr>
          <p:nvPr>
            <p:ph type="hdr" sz="quarter"/>
          </p:nvPr>
        </p:nvSpPr>
        <p:spPr/>
        <p:txBody>
          <a:bodyPr/>
          <a:lstStyle/>
          <a:p>
            <a:pPr>
              <a:defRPr/>
            </a:pPr>
            <a:endParaRPr lang="en-US"/>
          </a:p>
        </p:txBody>
      </p:sp>
    </p:spTree>
    <p:extLst>
      <p:ext uri="{BB962C8B-B14F-4D97-AF65-F5344CB8AC3E}">
        <p14:creationId xmlns:p14="http://schemas.microsoft.com/office/powerpoint/2010/main" val="1919489735"/>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bg>
      <p:bgRef idx="1002">
        <a:schemeClr val="bg2"/>
      </p:bgRef>
    </p:bg>
    <p:spTree>
      <p:nvGrpSpPr>
        <p:cNvPr id="1" name=""/>
        <p:cNvGrpSpPr/>
        <p:nvPr/>
      </p:nvGrpSpPr>
      <p:grpSpPr>
        <a:xfrm>
          <a:off x="0" y="0"/>
          <a:ext cx="0" cy="0"/>
          <a:chOff x="0" y="0"/>
          <a:chExt cx="0" cy="0"/>
        </a:xfrm>
      </p:grpSpPr>
      <p:sp>
        <p:nvSpPr>
          <p:cNvPr id="16" name="Rectangle 15"/>
          <p:cNvSpPr/>
          <p:nvPr/>
        </p:nvSpPr>
        <p:spPr>
          <a:xfrm>
            <a:off x="0" y="0"/>
            <a:ext cx="9144000" cy="6858000"/>
          </a:xfrm>
          <a:prstGeom prst="rect">
            <a:avLst/>
          </a:prstGeom>
          <a:blipFill dpi="0" rotWithShape="1">
            <a:blip r:embed="rId2">
              <a:alphaModFix amt="45000"/>
              <a:duotone>
                <a:schemeClr val="accent1">
                  <a:shade val="45000"/>
                  <a:satMod val="135000"/>
                </a:schemeClr>
                <a:prstClr val="white"/>
              </a:duotone>
            </a:blip>
            <a:srcRect/>
            <a:tile tx="-44450" ty="38100" sx="85000" sy="85000" flip="none" algn="tl"/>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0" name="Rectangle 9"/>
          <p:cNvSpPr/>
          <p:nvPr/>
        </p:nvSpPr>
        <p:spPr>
          <a:xfrm>
            <a:off x="980902" y="1275025"/>
            <a:ext cx="7182197" cy="4307950"/>
          </a:xfrm>
          <a:prstGeom prst="rect">
            <a:avLst/>
          </a:prstGeom>
          <a:solidFill>
            <a:schemeClr val="bg1"/>
          </a:solidFill>
          <a:ln w="6350" cap="flat" cmpd="sng" algn="ctr">
            <a:noFill/>
            <a:prstDash val="solid"/>
          </a:ln>
          <a:effectLst>
            <a:outerShdw blurRad="50800" algn="ctr" rotWithShape="0">
              <a:prstClr val="black">
                <a:alpha val="66000"/>
              </a:prstClr>
            </a:outerShdw>
            <a:softEdge rad="0"/>
          </a:effectLst>
        </p:spPr>
      </p:sp>
      <p:sp>
        <p:nvSpPr>
          <p:cNvPr id="11" name="Rectangle 10"/>
          <p:cNvSpPr/>
          <p:nvPr/>
        </p:nvSpPr>
        <p:spPr>
          <a:xfrm>
            <a:off x="1088136" y="1385316"/>
            <a:ext cx="6967728" cy="4087368"/>
          </a:xfrm>
          <a:prstGeom prst="rect">
            <a:avLst/>
          </a:prstGeom>
          <a:noFill/>
          <a:ln w="6350" cap="sq" cmpd="sng" algn="ctr">
            <a:solidFill>
              <a:schemeClr val="tx1">
                <a:lumMod val="75000"/>
                <a:lumOff val="25000"/>
              </a:schemeClr>
            </a:solidFill>
            <a:prstDash val="solid"/>
            <a:miter lim="800000"/>
          </a:ln>
          <a:effectLst/>
        </p:spPr>
      </p:sp>
      <p:sp>
        <p:nvSpPr>
          <p:cNvPr id="15" name="Rectangle 14"/>
          <p:cNvSpPr/>
          <p:nvPr/>
        </p:nvSpPr>
        <p:spPr>
          <a:xfrm>
            <a:off x="3794760" y="1267730"/>
            <a:ext cx="1554480" cy="64008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sp>
      <p:grpSp>
        <p:nvGrpSpPr>
          <p:cNvPr id="4" name="Group 3"/>
          <p:cNvGrpSpPr/>
          <p:nvPr/>
        </p:nvGrpSpPr>
        <p:grpSpPr>
          <a:xfrm>
            <a:off x="3886200" y="1267731"/>
            <a:ext cx="1371600" cy="548640"/>
            <a:chOff x="5318306" y="1386268"/>
            <a:chExt cx="1567331" cy="645295"/>
          </a:xfrm>
        </p:grpSpPr>
        <p:cxnSp>
          <p:nvCxnSpPr>
            <p:cNvPr id="17" name="Straight Connector 16"/>
            <p:cNvCxnSpPr/>
            <p:nvPr/>
          </p:nvCxnSpPr>
          <p:spPr>
            <a:xfrm>
              <a:off x="5318306" y="1386268"/>
              <a:ext cx="0" cy="640080"/>
            </a:xfrm>
            <a:prstGeom prst="line">
              <a:avLst/>
            </a:prstGeom>
            <a:solidFill>
              <a:schemeClr val="tx1">
                <a:lumMod val="85000"/>
                <a:lumOff val="15000"/>
              </a:schemeClr>
            </a:solidFill>
            <a:ln>
              <a:solidFill>
                <a:schemeClr val="tx1"/>
              </a:solidFill>
              <a:miter lim="800000"/>
            </a:ln>
          </p:spPr>
          <p:style>
            <a:lnRef idx="1">
              <a:schemeClr val="accent1"/>
            </a:lnRef>
            <a:fillRef idx="0">
              <a:schemeClr val="accent1"/>
            </a:fillRef>
            <a:effectRef idx="0">
              <a:schemeClr val="accent1"/>
            </a:effectRef>
            <a:fontRef idx="minor">
              <a:schemeClr val="tx1"/>
            </a:fontRef>
          </p:style>
        </p:cxnSp>
        <p:cxnSp>
          <p:nvCxnSpPr>
            <p:cNvPr id="18" name="Straight Connector 17"/>
            <p:cNvCxnSpPr/>
            <p:nvPr/>
          </p:nvCxnSpPr>
          <p:spPr>
            <a:xfrm>
              <a:off x="6885637" y="1386268"/>
              <a:ext cx="0" cy="640080"/>
            </a:xfrm>
            <a:prstGeom prst="line">
              <a:avLst/>
            </a:prstGeom>
            <a:solidFill>
              <a:schemeClr val="tx1">
                <a:lumMod val="85000"/>
                <a:lumOff val="15000"/>
              </a:schemeClr>
            </a:solidFill>
            <a:ln>
              <a:solidFill>
                <a:schemeClr val="tx1"/>
              </a:solidFill>
              <a:miter lim="800000"/>
            </a:ln>
          </p:spPr>
          <p:style>
            <a:lnRef idx="1">
              <a:schemeClr val="accent1"/>
            </a:lnRef>
            <a:fillRef idx="0">
              <a:schemeClr val="accent1"/>
            </a:fillRef>
            <a:effectRef idx="0">
              <a:schemeClr val="accent1"/>
            </a:effectRef>
            <a:fontRef idx="minor">
              <a:schemeClr val="tx1"/>
            </a:fontRef>
          </p:style>
        </p:cxnSp>
        <p:cxnSp>
          <p:nvCxnSpPr>
            <p:cNvPr id="19" name="Straight Connector 18"/>
            <p:cNvCxnSpPr/>
            <p:nvPr/>
          </p:nvCxnSpPr>
          <p:spPr>
            <a:xfrm>
              <a:off x="5318306" y="2031563"/>
              <a:ext cx="1567331" cy="0"/>
            </a:xfrm>
            <a:prstGeom prst="line">
              <a:avLst/>
            </a:prstGeom>
            <a:solidFill>
              <a:schemeClr val="tx1">
                <a:lumMod val="85000"/>
                <a:lumOff val="15000"/>
              </a:schemeClr>
            </a:solidFill>
            <a:ln>
              <a:solidFill>
                <a:schemeClr val="tx1"/>
              </a:solidFill>
              <a:miter lim="800000"/>
            </a:ln>
          </p:spPr>
          <p:style>
            <a:lnRef idx="1">
              <a:schemeClr val="accent1"/>
            </a:lnRef>
            <a:fillRef idx="0">
              <a:schemeClr val="accent1"/>
            </a:fillRef>
            <a:effectRef idx="0">
              <a:schemeClr val="accent1"/>
            </a:effectRef>
            <a:fontRef idx="minor">
              <a:schemeClr val="tx1"/>
            </a:fontRef>
          </p:style>
        </p:cxnSp>
      </p:grpSp>
      <p:sp>
        <p:nvSpPr>
          <p:cNvPr id="2" name="Title 1"/>
          <p:cNvSpPr>
            <a:spLocks noGrp="1"/>
          </p:cNvSpPr>
          <p:nvPr>
            <p:ph type="ctrTitle"/>
          </p:nvPr>
        </p:nvSpPr>
        <p:spPr>
          <a:xfrm>
            <a:off x="1171281" y="2091263"/>
            <a:ext cx="6801440" cy="2590800"/>
          </a:xfrm>
        </p:spPr>
        <p:txBody>
          <a:bodyPr tIns="45720" bIns="45720" anchor="ctr">
            <a:noAutofit/>
          </a:bodyPr>
          <a:lstStyle>
            <a:lvl1pPr algn="ctr">
              <a:lnSpc>
                <a:spcPct val="83000"/>
              </a:lnSpc>
              <a:defRPr lang="en-US" sz="6200" b="0" kern="1200" cap="all" spc="-100" baseline="0" dirty="0">
                <a:solidFill>
                  <a:schemeClr val="tx1">
                    <a:lumMod val="85000"/>
                    <a:lumOff val="15000"/>
                  </a:schemeClr>
                </a:solidFill>
                <a:effectLst/>
                <a:latin typeface="+mj-lt"/>
                <a:ea typeface="+mn-ea"/>
                <a:cs typeface="+mn-cs"/>
              </a:defRPr>
            </a:lvl1pPr>
          </a:lstStyle>
          <a:p>
            <a:r>
              <a:rPr lang="en-US" smtClean="0"/>
              <a:t>Click to edit Master title style</a:t>
            </a:r>
            <a:endParaRPr lang="en-US" dirty="0"/>
          </a:p>
        </p:txBody>
      </p:sp>
      <p:sp>
        <p:nvSpPr>
          <p:cNvPr id="3" name="Subtitle 2"/>
          <p:cNvSpPr>
            <a:spLocks noGrp="1"/>
          </p:cNvSpPr>
          <p:nvPr>
            <p:ph type="subTitle" idx="1"/>
          </p:nvPr>
        </p:nvSpPr>
        <p:spPr>
          <a:xfrm>
            <a:off x="1171575" y="4682062"/>
            <a:ext cx="6803136" cy="502920"/>
          </a:xfrm>
        </p:spPr>
        <p:txBody>
          <a:bodyPr>
            <a:normAutofit/>
          </a:bodyPr>
          <a:lstStyle>
            <a:lvl1pPr marL="0" indent="0" algn="ctr">
              <a:spcBef>
                <a:spcPts val="0"/>
              </a:spcBef>
              <a:buNone/>
              <a:defRPr sz="1400" spc="80" baseline="0">
                <a:solidFill>
                  <a:schemeClr val="tx1"/>
                </a:solidFill>
              </a:defRPr>
            </a:lvl1pPr>
            <a:lvl2pPr marL="457200" indent="0" algn="ctr">
              <a:buNone/>
              <a:defRPr sz="1400"/>
            </a:lvl2pPr>
            <a:lvl3pPr marL="914400" indent="0" algn="ctr">
              <a:buNone/>
              <a:defRPr sz="1400"/>
            </a:lvl3pPr>
            <a:lvl4pPr marL="1371600" indent="0" algn="ctr">
              <a:buNone/>
              <a:defRPr sz="1400"/>
            </a:lvl4pPr>
            <a:lvl5pPr marL="1828800" indent="0" algn="ctr">
              <a:buNone/>
              <a:defRPr sz="1400"/>
            </a:lvl5pPr>
            <a:lvl6pPr marL="2286000" indent="0" algn="ctr">
              <a:buNone/>
              <a:defRPr sz="1400"/>
            </a:lvl6pPr>
            <a:lvl7pPr marL="2743200" indent="0" algn="ctr">
              <a:buNone/>
              <a:defRPr sz="1400"/>
            </a:lvl7pPr>
            <a:lvl8pPr marL="3200400" indent="0" algn="ctr">
              <a:buNone/>
              <a:defRPr sz="1400"/>
            </a:lvl8pPr>
            <a:lvl9pPr marL="3657600" indent="0" algn="ctr">
              <a:buNone/>
              <a:defRPr sz="1400"/>
            </a:lvl9pPr>
          </a:lstStyle>
          <a:p>
            <a:r>
              <a:rPr lang="en-US" smtClean="0"/>
              <a:t>Click to edit Master subtitle style</a:t>
            </a:r>
            <a:endParaRPr lang="en-US" dirty="0"/>
          </a:p>
        </p:txBody>
      </p:sp>
      <p:sp>
        <p:nvSpPr>
          <p:cNvPr id="20" name="Date Placeholder 19"/>
          <p:cNvSpPr>
            <a:spLocks noGrp="1"/>
          </p:cNvSpPr>
          <p:nvPr>
            <p:ph type="dt" sz="half" idx="10"/>
          </p:nvPr>
        </p:nvSpPr>
        <p:spPr>
          <a:xfrm>
            <a:off x="3931920" y="1327188"/>
            <a:ext cx="1280160" cy="457200"/>
          </a:xfrm>
        </p:spPr>
        <p:txBody>
          <a:bodyPr/>
          <a:lstStyle>
            <a:lvl1pPr algn="ctr">
              <a:defRPr sz="1100" spc="0" baseline="0">
                <a:solidFill>
                  <a:schemeClr val="tx1"/>
                </a:solidFill>
                <a:latin typeface="+mn-lt"/>
              </a:defRPr>
            </a:lvl1pPr>
          </a:lstStyle>
          <a:p>
            <a:fld id="{68078FE1-86D1-44D8-B4CA-D1F60A23E4A3}" type="datetimeFigureOut">
              <a:rPr lang="en-GB" smtClean="0"/>
              <a:t>24/09/2018</a:t>
            </a:fld>
            <a:endParaRPr lang="en-GB"/>
          </a:p>
        </p:txBody>
      </p:sp>
      <p:sp>
        <p:nvSpPr>
          <p:cNvPr id="21" name="Footer Placeholder 20"/>
          <p:cNvSpPr>
            <a:spLocks noGrp="1"/>
          </p:cNvSpPr>
          <p:nvPr>
            <p:ph type="ftr" sz="quarter" idx="11"/>
          </p:nvPr>
        </p:nvSpPr>
        <p:spPr>
          <a:xfrm>
            <a:off x="1104936" y="5211060"/>
            <a:ext cx="4429125" cy="228600"/>
          </a:xfrm>
        </p:spPr>
        <p:txBody>
          <a:bodyPr/>
          <a:lstStyle>
            <a:lvl1pPr algn="l">
              <a:defRPr sz="900">
                <a:solidFill>
                  <a:schemeClr val="tx1">
                    <a:lumMod val="75000"/>
                    <a:lumOff val="25000"/>
                  </a:schemeClr>
                </a:solidFill>
              </a:defRPr>
            </a:lvl1pPr>
          </a:lstStyle>
          <a:p>
            <a:endParaRPr lang="en-GB"/>
          </a:p>
        </p:txBody>
      </p:sp>
      <p:sp>
        <p:nvSpPr>
          <p:cNvPr id="22" name="Slide Number Placeholder 21"/>
          <p:cNvSpPr>
            <a:spLocks noGrp="1"/>
          </p:cNvSpPr>
          <p:nvPr>
            <p:ph type="sldNum" sz="quarter" idx="12"/>
          </p:nvPr>
        </p:nvSpPr>
        <p:spPr>
          <a:xfrm>
            <a:off x="6455190" y="5212080"/>
            <a:ext cx="1583911" cy="228600"/>
          </a:xfrm>
        </p:spPr>
        <p:txBody>
          <a:bodyPr/>
          <a:lstStyle>
            <a:lvl1pPr>
              <a:defRPr>
                <a:solidFill>
                  <a:schemeClr val="tx1">
                    <a:lumMod val="75000"/>
                    <a:lumOff val="25000"/>
                  </a:schemeClr>
                </a:solidFill>
              </a:defRPr>
            </a:lvl1pPr>
          </a:lstStyle>
          <a:p>
            <a:fld id="{30466DA5-2224-489E-B0AB-2C5636E9F085}" type="slidenum">
              <a:rPr lang="en-GB" smtClean="0"/>
              <a:t>‹#›</a:t>
            </a:fld>
            <a:endParaRPr lang="en-GB"/>
          </a:p>
        </p:txBody>
      </p:sp>
    </p:spTree>
    <p:extLst>
      <p:ext uri="{BB962C8B-B14F-4D97-AF65-F5344CB8AC3E}">
        <p14:creationId xmlns:p14="http://schemas.microsoft.com/office/powerpoint/2010/main" val="3438939918"/>
      </p:ext>
    </p:extLst>
  </p:cSld>
  <p:clrMapOvr>
    <a:overrideClrMapping bg1="lt1" tx1="dk1" bg2="lt2" tx2="dk2" accent1="accent1" accent2="accent2" accent3="accent3" accent4="accent4" accent5="accent5" accent6="accent6" hlink="hlink" folHlink="folHlink"/>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7" name="Date Placeholder 6"/>
          <p:cNvSpPr>
            <a:spLocks noGrp="1"/>
          </p:cNvSpPr>
          <p:nvPr>
            <p:ph type="dt" sz="half" idx="10"/>
          </p:nvPr>
        </p:nvSpPr>
        <p:spPr/>
        <p:txBody>
          <a:bodyPr/>
          <a:lstStyle/>
          <a:p>
            <a:fld id="{68078FE1-86D1-44D8-B4CA-D1F60A23E4A3}" type="datetimeFigureOut">
              <a:rPr lang="en-GB" smtClean="0"/>
              <a:t>24/09/2018</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30466DA5-2224-489E-B0AB-2C5636E9F085}" type="slidenum">
              <a:rPr lang="en-GB" smtClean="0"/>
              <a:t>‹#›</a:t>
            </a:fld>
            <a:endParaRPr lang="en-GB"/>
          </a:p>
        </p:txBody>
      </p:sp>
    </p:spTree>
    <p:extLst>
      <p:ext uri="{BB962C8B-B14F-4D97-AF65-F5344CB8AC3E}">
        <p14:creationId xmlns:p14="http://schemas.microsoft.com/office/powerpoint/2010/main" val="274810588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bg>
      <p:bgRef idx="1002">
        <a:schemeClr val="bg2"/>
      </p:bgRef>
    </p:bg>
    <p:spTree>
      <p:nvGrpSpPr>
        <p:cNvPr id="1" name=""/>
        <p:cNvGrpSpPr/>
        <p:nvPr/>
      </p:nvGrpSpPr>
      <p:grpSpPr>
        <a:xfrm>
          <a:off x="0" y="0"/>
          <a:ext cx="0" cy="0"/>
          <a:chOff x="0" y="0"/>
          <a:chExt cx="0" cy="0"/>
        </a:xfrm>
      </p:grpSpPr>
      <p:sp>
        <p:nvSpPr>
          <p:cNvPr id="22" name="Rectangle 21"/>
          <p:cNvSpPr/>
          <p:nvPr/>
        </p:nvSpPr>
        <p:spPr>
          <a:xfrm>
            <a:off x="0" y="0"/>
            <a:ext cx="9144000" cy="6858000"/>
          </a:xfrm>
          <a:prstGeom prst="rect">
            <a:avLst/>
          </a:prstGeom>
          <a:blipFill dpi="0" rotWithShape="1">
            <a:blip r:embed="rId2">
              <a:alphaModFix amt="45000"/>
              <a:duotone>
                <a:schemeClr val="accent2">
                  <a:shade val="45000"/>
                  <a:satMod val="135000"/>
                </a:schemeClr>
                <a:prstClr val="white"/>
              </a:duotone>
            </a:blip>
            <a:srcRect/>
            <a:tile tx="-44450" ty="38100" sx="85000" sy="85000" flip="none" algn="tl"/>
          </a:blipFill>
          <a:ln>
            <a:noFill/>
          </a:ln>
        </p:spPr>
        <p:style>
          <a:lnRef idx="2">
            <a:schemeClr val="accent1">
              <a:shade val="50000"/>
            </a:schemeClr>
          </a:lnRef>
          <a:fillRef idx="1">
            <a:schemeClr val="accent1"/>
          </a:fillRef>
          <a:effectRef idx="0">
            <a:schemeClr val="accent1"/>
          </a:effectRef>
          <a:fontRef idx="minor">
            <a:schemeClr val="lt1"/>
          </a:fontRef>
        </p:style>
      </p:sp>
      <p:sp>
        <p:nvSpPr>
          <p:cNvPr id="23" name="Rectangle 22"/>
          <p:cNvSpPr/>
          <p:nvPr/>
        </p:nvSpPr>
        <p:spPr>
          <a:xfrm>
            <a:off x="980902" y="1275025"/>
            <a:ext cx="7182197" cy="4307950"/>
          </a:xfrm>
          <a:prstGeom prst="rect">
            <a:avLst/>
          </a:prstGeom>
          <a:solidFill>
            <a:schemeClr val="bg1"/>
          </a:solidFill>
          <a:ln w="6350" cap="flat" cmpd="sng" algn="ctr">
            <a:noFill/>
            <a:prstDash val="solid"/>
          </a:ln>
          <a:effectLst>
            <a:outerShdw blurRad="50800" algn="ctr" rotWithShape="0">
              <a:prstClr val="black">
                <a:alpha val="66000"/>
              </a:prstClr>
            </a:outerShdw>
            <a:softEdge rad="0"/>
          </a:effectLst>
        </p:spPr>
      </p:sp>
      <p:sp>
        <p:nvSpPr>
          <p:cNvPr id="24" name="Rectangle 23"/>
          <p:cNvSpPr/>
          <p:nvPr/>
        </p:nvSpPr>
        <p:spPr>
          <a:xfrm>
            <a:off x="1088136" y="1385316"/>
            <a:ext cx="6967728" cy="4087368"/>
          </a:xfrm>
          <a:prstGeom prst="rect">
            <a:avLst/>
          </a:prstGeom>
          <a:noFill/>
          <a:ln w="6350" cap="sq" cmpd="sng" algn="ctr">
            <a:solidFill>
              <a:schemeClr val="tx1">
                <a:lumMod val="75000"/>
                <a:lumOff val="25000"/>
              </a:schemeClr>
            </a:solidFill>
            <a:prstDash val="solid"/>
            <a:miter lim="800000"/>
          </a:ln>
          <a:effectLst/>
        </p:spPr>
      </p:sp>
      <p:sp>
        <p:nvSpPr>
          <p:cNvPr id="30" name="Rectangle 29"/>
          <p:cNvSpPr/>
          <p:nvPr/>
        </p:nvSpPr>
        <p:spPr>
          <a:xfrm>
            <a:off x="3794760" y="1267730"/>
            <a:ext cx="1554480" cy="64008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sp>
      <p:grpSp>
        <p:nvGrpSpPr>
          <p:cNvPr id="31" name="Group 30"/>
          <p:cNvGrpSpPr/>
          <p:nvPr/>
        </p:nvGrpSpPr>
        <p:grpSpPr>
          <a:xfrm>
            <a:off x="3886200" y="1267731"/>
            <a:ext cx="1371600" cy="548640"/>
            <a:chOff x="5318306" y="1386268"/>
            <a:chExt cx="1567331" cy="645295"/>
          </a:xfrm>
        </p:grpSpPr>
        <p:cxnSp>
          <p:nvCxnSpPr>
            <p:cNvPr id="32" name="Straight Connector 31"/>
            <p:cNvCxnSpPr/>
            <p:nvPr/>
          </p:nvCxnSpPr>
          <p:spPr>
            <a:xfrm>
              <a:off x="5318306" y="1386268"/>
              <a:ext cx="0" cy="640080"/>
            </a:xfrm>
            <a:prstGeom prst="line">
              <a:avLst/>
            </a:prstGeom>
            <a:solidFill>
              <a:schemeClr val="tx1">
                <a:lumMod val="85000"/>
                <a:lumOff val="15000"/>
              </a:schemeClr>
            </a:solidFill>
            <a:ln>
              <a:solidFill>
                <a:schemeClr val="tx1"/>
              </a:solidFill>
              <a:miter lim="800000"/>
            </a:ln>
          </p:spPr>
          <p:style>
            <a:lnRef idx="1">
              <a:schemeClr val="accent1"/>
            </a:lnRef>
            <a:fillRef idx="0">
              <a:schemeClr val="accent1"/>
            </a:fillRef>
            <a:effectRef idx="0">
              <a:schemeClr val="accent1"/>
            </a:effectRef>
            <a:fontRef idx="minor">
              <a:schemeClr val="tx1"/>
            </a:fontRef>
          </p:style>
        </p:cxnSp>
        <p:cxnSp>
          <p:nvCxnSpPr>
            <p:cNvPr id="33" name="Straight Connector 32"/>
            <p:cNvCxnSpPr/>
            <p:nvPr/>
          </p:nvCxnSpPr>
          <p:spPr>
            <a:xfrm>
              <a:off x="6885637" y="1386268"/>
              <a:ext cx="0" cy="640080"/>
            </a:xfrm>
            <a:prstGeom prst="line">
              <a:avLst/>
            </a:prstGeom>
            <a:solidFill>
              <a:schemeClr val="tx1">
                <a:lumMod val="85000"/>
                <a:lumOff val="15000"/>
              </a:schemeClr>
            </a:solidFill>
            <a:ln>
              <a:solidFill>
                <a:schemeClr val="tx1"/>
              </a:solidFill>
              <a:miter lim="800000"/>
            </a:ln>
          </p:spPr>
          <p:style>
            <a:lnRef idx="1">
              <a:schemeClr val="accent1"/>
            </a:lnRef>
            <a:fillRef idx="0">
              <a:schemeClr val="accent1"/>
            </a:fillRef>
            <a:effectRef idx="0">
              <a:schemeClr val="accent1"/>
            </a:effectRef>
            <a:fontRef idx="minor">
              <a:schemeClr val="tx1"/>
            </a:fontRef>
          </p:style>
        </p:cxnSp>
        <p:cxnSp>
          <p:nvCxnSpPr>
            <p:cNvPr id="34" name="Straight Connector 33"/>
            <p:cNvCxnSpPr/>
            <p:nvPr/>
          </p:nvCxnSpPr>
          <p:spPr>
            <a:xfrm>
              <a:off x="5318306" y="2031563"/>
              <a:ext cx="1567331" cy="0"/>
            </a:xfrm>
            <a:prstGeom prst="line">
              <a:avLst/>
            </a:prstGeom>
            <a:solidFill>
              <a:schemeClr val="tx1">
                <a:lumMod val="85000"/>
                <a:lumOff val="15000"/>
              </a:schemeClr>
            </a:solidFill>
            <a:ln>
              <a:solidFill>
                <a:schemeClr val="tx1"/>
              </a:solidFill>
              <a:miter lim="800000"/>
            </a:ln>
          </p:spPr>
          <p:style>
            <a:lnRef idx="1">
              <a:schemeClr val="accent1"/>
            </a:lnRef>
            <a:fillRef idx="0">
              <a:schemeClr val="accent1"/>
            </a:fillRef>
            <a:effectRef idx="0">
              <a:schemeClr val="accent1"/>
            </a:effectRef>
            <a:fontRef idx="minor">
              <a:schemeClr val="tx1"/>
            </a:fontRef>
          </p:style>
        </p:cxnSp>
      </p:grpSp>
      <p:sp>
        <p:nvSpPr>
          <p:cNvPr id="2" name="Title 1"/>
          <p:cNvSpPr>
            <a:spLocks noGrp="1"/>
          </p:cNvSpPr>
          <p:nvPr>
            <p:ph type="title"/>
          </p:nvPr>
        </p:nvSpPr>
        <p:spPr>
          <a:xfrm>
            <a:off x="1172717" y="2094309"/>
            <a:ext cx="6803136" cy="2587752"/>
          </a:xfrm>
        </p:spPr>
        <p:txBody>
          <a:bodyPr anchor="ctr">
            <a:noAutofit/>
          </a:bodyPr>
          <a:lstStyle>
            <a:lvl1pPr algn="ctr">
              <a:lnSpc>
                <a:spcPct val="83000"/>
              </a:lnSpc>
              <a:defRPr lang="en-US" sz="6200" kern="1200" cap="all" spc="-100" baseline="0" dirty="0">
                <a:solidFill>
                  <a:schemeClr val="tx1">
                    <a:lumMod val="85000"/>
                    <a:lumOff val="15000"/>
                  </a:schemeClr>
                </a:solidFill>
                <a:effectLst/>
                <a:latin typeface="+mj-lt"/>
                <a:ea typeface="+mn-ea"/>
                <a:cs typeface="+mn-cs"/>
              </a:defRPr>
            </a:lvl1pPr>
          </a:lstStyle>
          <a:p>
            <a:r>
              <a:rPr lang="en-US" smtClean="0"/>
              <a:t>Click to edit Master title style</a:t>
            </a:r>
            <a:endParaRPr lang="en-US" dirty="0"/>
          </a:p>
        </p:txBody>
      </p:sp>
      <p:sp>
        <p:nvSpPr>
          <p:cNvPr id="3" name="Text Placeholder 2"/>
          <p:cNvSpPr>
            <a:spLocks noGrp="1"/>
          </p:cNvSpPr>
          <p:nvPr>
            <p:ph type="body" idx="1"/>
          </p:nvPr>
        </p:nvSpPr>
        <p:spPr>
          <a:xfrm>
            <a:off x="1172718" y="4682062"/>
            <a:ext cx="6803136" cy="502920"/>
          </a:xfrm>
        </p:spPr>
        <p:txBody>
          <a:bodyPr anchor="t">
            <a:normAutofit/>
          </a:bodyPr>
          <a:lstStyle>
            <a:lvl1pPr marL="0" indent="0" algn="ctr">
              <a:buNone/>
              <a:defRPr sz="1400">
                <a:solidFill>
                  <a:schemeClr val="tx1"/>
                </a:solidFill>
                <a:effectLst/>
              </a:defRPr>
            </a:lvl1pPr>
            <a:lvl2pPr marL="457200" indent="0">
              <a:buNone/>
              <a:defRPr sz="1400">
                <a:solidFill>
                  <a:schemeClr val="tx1">
                    <a:tint val="75000"/>
                  </a:schemeClr>
                </a:solidFill>
              </a:defRPr>
            </a:lvl2pPr>
            <a:lvl3pPr marL="914400" indent="0">
              <a:buNone/>
              <a:defRPr sz="14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a:xfrm>
            <a:off x="3931920" y="1325880"/>
            <a:ext cx="1280160" cy="457200"/>
          </a:xfrm>
        </p:spPr>
        <p:txBody>
          <a:bodyPr/>
          <a:lstStyle>
            <a:lvl1pPr algn="ctr">
              <a:defRPr lang="en-US" sz="1100" kern="1200" spc="0" baseline="0">
                <a:solidFill>
                  <a:schemeClr val="tx1"/>
                </a:solidFill>
                <a:latin typeface="+mn-lt"/>
                <a:ea typeface="+mn-ea"/>
                <a:cs typeface="+mn-cs"/>
              </a:defRPr>
            </a:lvl1pPr>
          </a:lstStyle>
          <a:p>
            <a:fld id="{68078FE1-86D1-44D8-B4CA-D1F60A23E4A3}" type="datetimeFigureOut">
              <a:rPr lang="en-GB" smtClean="0"/>
              <a:t>24/09/2018</a:t>
            </a:fld>
            <a:endParaRPr lang="en-GB"/>
          </a:p>
        </p:txBody>
      </p:sp>
      <p:sp>
        <p:nvSpPr>
          <p:cNvPr id="5" name="Footer Placeholder 4"/>
          <p:cNvSpPr>
            <a:spLocks noGrp="1"/>
          </p:cNvSpPr>
          <p:nvPr>
            <p:ph type="ftr" sz="quarter" idx="11"/>
          </p:nvPr>
        </p:nvSpPr>
        <p:spPr>
          <a:xfrm>
            <a:off x="1104679" y="5211060"/>
            <a:ext cx="4430268" cy="228600"/>
          </a:xfrm>
        </p:spPr>
        <p:txBody>
          <a:bodyPr/>
          <a:lstStyle>
            <a:lvl1pPr algn="l">
              <a:defRPr/>
            </a:lvl1pPr>
          </a:lstStyle>
          <a:p>
            <a:endParaRPr lang="en-GB"/>
          </a:p>
        </p:txBody>
      </p:sp>
      <p:sp>
        <p:nvSpPr>
          <p:cNvPr id="6" name="Slide Number Placeholder 5"/>
          <p:cNvSpPr>
            <a:spLocks noGrp="1"/>
          </p:cNvSpPr>
          <p:nvPr>
            <p:ph type="sldNum" sz="quarter" idx="12"/>
          </p:nvPr>
        </p:nvSpPr>
        <p:spPr>
          <a:xfrm>
            <a:off x="6453378" y="5211060"/>
            <a:ext cx="1584198" cy="228600"/>
          </a:xfrm>
        </p:spPr>
        <p:txBody>
          <a:bodyPr/>
          <a:lstStyle/>
          <a:p>
            <a:fld id="{30466DA5-2224-489E-B0AB-2C5636E9F085}" type="slidenum">
              <a:rPr lang="en-GB" smtClean="0"/>
              <a:t>‹#›</a:t>
            </a:fld>
            <a:endParaRPr lang="en-GB"/>
          </a:p>
        </p:txBody>
      </p:sp>
    </p:spTree>
    <p:extLst>
      <p:ext uri="{BB962C8B-B14F-4D97-AF65-F5344CB8AC3E}">
        <p14:creationId xmlns:p14="http://schemas.microsoft.com/office/powerpoint/2010/main" val="2836709145"/>
      </p:ext>
    </p:extLst>
  </p:cSld>
  <p:clrMapOvr>
    <a:overrideClrMapping bg1="lt1" tx1="dk1" bg2="lt2" tx2="dk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sz="half" idx="1"/>
          </p:nvPr>
        </p:nvSpPr>
        <p:spPr>
          <a:xfrm>
            <a:off x="731520" y="2103120"/>
            <a:ext cx="3657600" cy="3931920"/>
          </a:xfrm>
        </p:spPr>
        <p:txBody>
          <a:bodyPr/>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Content Placeholder 3"/>
          <p:cNvSpPr>
            <a:spLocks noGrp="1"/>
          </p:cNvSpPr>
          <p:nvPr>
            <p:ph sz="half" idx="2"/>
          </p:nvPr>
        </p:nvSpPr>
        <p:spPr>
          <a:xfrm>
            <a:off x="4754880" y="2103120"/>
            <a:ext cx="3657600" cy="3931920"/>
          </a:xfrm>
        </p:spPr>
        <p:txBody>
          <a:bodyPr/>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Date Placeholder 4"/>
          <p:cNvSpPr>
            <a:spLocks noGrp="1"/>
          </p:cNvSpPr>
          <p:nvPr>
            <p:ph type="dt" sz="half" idx="10"/>
          </p:nvPr>
        </p:nvSpPr>
        <p:spPr/>
        <p:txBody>
          <a:bodyPr/>
          <a:lstStyle/>
          <a:p>
            <a:fld id="{68078FE1-86D1-44D8-B4CA-D1F60A23E4A3}" type="datetimeFigureOut">
              <a:rPr lang="en-GB" smtClean="0"/>
              <a:t>24/09/2018</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0466DA5-2224-489E-B0AB-2C5636E9F085}" type="slidenum">
              <a:rPr lang="en-GB" smtClean="0"/>
              <a:t>‹#›</a:t>
            </a:fld>
            <a:endParaRPr lang="en-GB"/>
          </a:p>
        </p:txBody>
      </p:sp>
    </p:spTree>
    <p:extLst>
      <p:ext uri="{BB962C8B-B14F-4D97-AF65-F5344CB8AC3E}">
        <p14:creationId xmlns:p14="http://schemas.microsoft.com/office/powerpoint/2010/main" val="78488811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Text Placeholder 2"/>
          <p:cNvSpPr>
            <a:spLocks noGrp="1"/>
          </p:cNvSpPr>
          <p:nvPr>
            <p:ph type="body" idx="1"/>
          </p:nvPr>
        </p:nvSpPr>
        <p:spPr>
          <a:xfrm>
            <a:off x="731520" y="2074334"/>
            <a:ext cx="3657600" cy="640080"/>
          </a:xfrm>
        </p:spPr>
        <p:txBody>
          <a:bodyPr anchor="ctr">
            <a:normAutofit/>
          </a:bodyPr>
          <a:lstStyle>
            <a:lvl1pPr marL="0" indent="0" algn="ctr">
              <a:spcBef>
                <a:spcPts val="0"/>
              </a:spcBef>
              <a:buNone/>
              <a:defRPr sz="1900" b="0">
                <a:solidFill>
                  <a:schemeClr val="tx2"/>
                </a:solidFill>
                <a:latin typeface="+mn-lt"/>
              </a:defRPr>
            </a:lvl1pPr>
            <a:lvl2pPr marL="457200" indent="0">
              <a:buNone/>
              <a:defRPr sz="19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731520" y="2755898"/>
            <a:ext cx="3657600" cy="3200400"/>
          </a:xfrm>
        </p:spPr>
        <p:txBody>
          <a:bodyPr/>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Text Placeholder 4"/>
          <p:cNvSpPr>
            <a:spLocks noGrp="1"/>
          </p:cNvSpPr>
          <p:nvPr>
            <p:ph type="body" sz="quarter" idx="3"/>
          </p:nvPr>
        </p:nvSpPr>
        <p:spPr>
          <a:xfrm>
            <a:off x="4754880" y="2074334"/>
            <a:ext cx="3657600" cy="640080"/>
          </a:xfrm>
        </p:spPr>
        <p:txBody>
          <a:bodyPr anchor="ctr">
            <a:normAutofit/>
          </a:bodyPr>
          <a:lstStyle>
            <a:lvl1pPr marL="0" indent="0" algn="ctr">
              <a:spcBef>
                <a:spcPts val="0"/>
              </a:spcBef>
              <a:buNone/>
              <a:defRPr sz="1900" b="0">
                <a:solidFill>
                  <a:schemeClr val="tx2"/>
                </a:solidFill>
              </a:defRPr>
            </a:lvl1pPr>
            <a:lvl2pPr marL="457200" indent="0">
              <a:buNone/>
              <a:defRPr sz="19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754880" y="2756581"/>
            <a:ext cx="3657600" cy="3200400"/>
          </a:xfrm>
        </p:spPr>
        <p:txBody>
          <a:bodyPr/>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7" name="Date Placeholder 6"/>
          <p:cNvSpPr>
            <a:spLocks noGrp="1"/>
          </p:cNvSpPr>
          <p:nvPr>
            <p:ph type="dt" sz="half" idx="10"/>
          </p:nvPr>
        </p:nvSpPr>
        <p:spPr/>
        <p:txBody>
          <a:bodyPr/>
          <a:lstStyle/>
          <a:p>
            <a:fld id="{68078FE1-86D1-44D8-B4CA-D1F60A23E4A3}" type="datetimeFigureOut">
              <a:rPr lang="en-GB" smtClean="0"/>
              <a:t>24/09/2018</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30466DA5-2224-489E-B0AB-2C5636E9F085}" type="slidenum">
              <a:rPr lang="en-GB" smtClean="0"/>
              <a:t>‹#›</a:t>
            </a:fld>
            <a:endParaRPr lang="en-GB"/>
          </a:p>
        </p:txBody>
      </p:sp>
    </p:spTree>
    <p:extLst>
      <p:ext uri="{BB962C8B-B14F-4D97-AF65-F5344CB8AC3E}">
        <p14:creationId xmlns:p14="http://schemas.microsoft.com/office/powerpoint/2010/main" val="389303801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Date Placeholder 2"/>
          <p:cNvSpPr>
            <a:spLocks noGrp="1"/>
          </p:cNvSpPr>
          <p:nvPr>
            <p:ph type="dt" sz="half" idx="10"/>
          </p:nvPr>
        </p:nvSpPr>
        <p:spPr/>
        <p:txBody>
          <a:bodyPr/>
          <a:lstStyle/>
          <a:p>
            <a:fld id="{68078FE1-86D1-44D8-B4CA-D1F60A23E4A3}" type="datetimeFigureOut">
              <a:rPr lang="en-GB" smtClean="0"/>
              <a:t>24/09/2018</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30466DA5-2224-489E-B0AB-2C5636E9F085}" type="slidenum">
              <a:rPr lang="en-GB" smtClean="0"/>
              <a:t>‹#›</a:t>
            </a:fld>
            <a:endParaRPr lang="en-GB"/>
          </a:p>
        </p:txBody>
      </p:sp>
    </p:spTree>
    <p:extLst>
      <p:ext uri="{BB962C8B-B14F-4D97-AF65-F5344CB8AC3E}">
        <p14:creationId xmlns:p14="http://schemas.microsoft.com/office/powerpoint/2010/main" val="225516684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68078FE1-86D1-44D8-B4CA-D1F60A23E4A3}" type="datetimeFigureOut">
              <a:rPr lang="en-GB" smtClean="0"/>
              <a:t>24/09/2018</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30466DA5-2224-489E-B0AB-2C5636E9F085}" type="slidenum">
              <a:rPr lang="en-GB" smtClean="0"/>
              <a:t>‹#›</a:t>
            </a:fld>
            <a:endParaRPr lang="en-GB"/>
          </a:p>
        </p:txBody>
      </p:sp>
    </p:spTree>
    <p:extLst>
      <p:ext uri="{BB962C8B-B14F-4D97-AF65-F5344CB8AC3E}">
        <p14:creationId xmlns:p14="http://schemas.microsoft.com/office/powerpoint/2010/main" val="8662826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16" name="Rectangle 15"/>
          <p:cNvSpPr/>
          <p:nvPr/>
        </p:nvSpPr>
        <p:spPr>
          <a:xfrm>
            <a:off x="184147" y="173736"/>
            <a:ext cx="6398514" cy="6510528"/>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5" name="Rectangle 14"/>
          <p:cNvSpPr/>
          <p:nvPr/>
        </p:nvSpPr>
        <p:spPr>
          <a:xfrm>
            <a:off x="6765290" y="173736"/>
            <a:ext cx="2194560" cy="651052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6972300" y="607392"/>
            <a:ext cx="1823085" cy="1645920"/>
          </a:xfrm>
        </p:spPr>
        <p:txBody>
          <a:bodyPr anchor="b">
            <a:normAutofit/>
          </a:bodyPr>
          <a:lstStyle>
            <a:lvl1pPr algn="l" defTabSz="914400" rtl="0" eaLnBrk="1" latinLnBrk="0" hangingPunct="1">
              <a:lnSpc>
                <a:spcPct val="90000"/>
              </a:lnSpc>
              <a:spcBef>
                <a:spcPct val="0"/>
              </a:spcBef>
              <a:buNone/>
              <a:defRPr lang="en-US" sz="2400" b="0" kern="1200" cap="none" spc="0" baseline="0" dirty="0">
                <a:solidFill>
                  <a:srgbClr val="FFFFFF"/>
                </a:solidFill>
                <a:effectLst/>
                <a:latin typeface="+mj-lt"/>
                <a:ea typeface="+mn-ea"/>
                <a:cs typeface="+mn-cs"/>
              </a:defRPr>
            </a:lvl1pPr>
          </a:lstStyle>
          <a:p>
            <a:r>
              <a:rPr lang="en-US" smtClean="0"/>
              <a:t>Click to edit Master title style</a:t>
            </a:r>
            <a:endParaRPr lang="en-US" dirty="0"/>
          </a:p>
        </p:txBody>
      </p:sp>
      <p:sp>
        <p:nvSpPr>
          <p:cNvPr id="3" name="Content Placeholder 2"/>
          <p:cNvSpPr>
            <a:spLocks noGrp="1"/>
          </p:cNvSpPr>
          <p:nvPr>
            <p:ph idx="1"/>
          </p:nvPr>
        </p:nvSpPr>
        <p:spPr>
          <a:xfrm>
            <a:off x="668976" y="907143"/>
            <a:ext cx="5428856" cy="5043714"/>
          </a:xfrm>
        </p:spPr>
        <p:txBody>
          <a:bodyPr/>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Text Placeholder 3"/>
          <p:cNvSpPr>
            <a:spLocks noGrp="1"/>
          </p:cNvSpPr>
          <p:nvPr>
            <p:ph type="body" sz="half" idx="2"/>
          </p:nvPr>
        </p:nvSpPr>
        <p:spPr>
          <a:xfrm>
            <a:off x="6972300" y="2286000"/>
            <a:ext cx="1823085" cy="3505200"/>
          </a:xfrm>
        </p:spPr>
        <p:txBody>
          <a:bodyPr>
            <a:normAutofit/>
          </a:bodyPr>
          <a:lstStyle>
            <a:lvl1pPr marL="0" indent="0">
              <a:lnSpc>
                <a:spcPct val="110000"/>
              </a:lnSpc>
              <a:spcBef>
                <a:spcPts val="800"/>
              </a:spcBef>
              <a:buNone/>
              <a:defRPr sz="13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8" name="Date Placeholder 7"/>
          <p:cNvSpPr>
            <a:spLocks noGrp="1"/>
          </p:cNvSpPr>
          <p:nvPr>
            <p:ph type="dt" sz="half" idx="10"/>
          </p:nvPr>
        </p:nvSpPr>
        <p:spPr/>
        <p:txBody>
          <a:bodyPr/>
          <a:lstStyle/>
          <a:p>
            <a:fld id="{68078FE1-86D1-44D8-B4CA-D1F60A23E4A3}" type="datetimeFigureOut">
              <a:rPr lang="en-GB" smtClean="0"/>
              <a:t>24/09/2018</a:t>
            </a:fld>
            <a:endParaRPr lang="en-GB"/>
          </a:p>
        </p:txBody>
      </p:sp>
      <p:sp>
        <p:nvSpPr>
          <p:cNvPr id="9" name="Footer Placeholder 8"/>
          <p:cNvSpPr>
            <a:spLocks noGrp="1"/>
          </p:cNvSpPr>
          <p:nvPr>
            <p:ph type="ftr" sz="quarter" idx="11"/>
          </p:nvPr>
        </p:nvSpPr>
        <p:spPr/>
        <p:txBody>
          <a:bodyPr/>
          <a:lstStyle>
            <a:lvl1pPr algn="r">
              <a:defRPr/>
            </a:lvl1pPr>
          </a:lstStyle>
          <a:p>
            <a:endParaRPr lang="en-GB"/>
          </a:p>
        </p:txBody>
      </p:sp>
      <p:sp>
        <p:nvSpPr>
          <p:cNvPr id="11" name="Slide Number Placeholder 10"/>
          <p:cNvSpPr>
            <a:spLocks noGrp="1"/>
          </p:cNvSpPr>
          <p:nvPr>
            <p:ph type="sldNum" sz="quarter" idx="12"/>
          </p:nvPr>
        </p:nvSpPr>
        <p:spPr>
          <a:xfrm>
            <a:off x="7795258" y="6310086"/>
            <a:ext cx="1097280" cy="274320"/>
          </a:xfrm>
        </p:spPr>
        <p:txBody>
          <a:bodyPr/>
          <a:lstStyle>
            <a:lvl1pPr>
              <a:defRPr>
                <a:solidFill>
                  <a:srgbClr val="FFFFFF"/>
                </a:solidFill>
              </a:defRPr>
            </a:lvl1pPr>
          </a:lstStyle>
          <a:p>
            <a:fld id="{30466DA5-2224-489E-B0AB-2C5636E9F085}" type="slidenum">
              <a:rPr lang="en-GB" smtClean="0"/>
              <a:t>‹#›</a:t>
            </a:fld>
            <a:endParaRPr lang="en-GB"/>
          </a:p>
        </p:txBody>
      </p:sp>
      <p:sp>
        <p:nvSpPr>
          <p:cNvPr id="12" name="Rectangle 11"/>
          <p:cNvSpPr/>
          <p:nvPr/>
        </p:nvSpPr>
        <p:spPr>
          <a:xfrm>
            <a:off x="6868160" y="274320"/>
            <a:ext cx="1988820" cy="6309360"/>
          </a:xfrm>
          <a:prstGeom prst="rect">
            <a:avLst/>
          </a:prstGeom>
          <a:noFill/>
          <a:ln w="6350" cap="sq">
            <a:solidFill>
              <a:srgbClr val="FFFFFF"/>
            </a:solidFill>
            <a:miter lim="800000"/>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367873039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14" name="Rectangle 13"/>
          <p:cNvSpPr/>
          <p:nvPr/>
        </p:nvSpPr>
        <p:spPr>
          <a:xfrm>
            <a:off x="6765290" y="173736"/>
            <a:ext cx="2194560" cy="651052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6972300" y="603504"/>
            <a:ext cx="1824228" cy="1645920"/>
          </a:xfrm>
        </p:spPr>
        <p:txBody>
          <a:bodyPr anchor="b">
            <a:noAutofit/>
          </a:bodyPr>
          <a:lstStyle>
            <a:lvl1pPr algn="l">
              <a:defRPr sz="2400" b="0">
                <a:solidFill>
                  <a:srgbClr val="FFFFFF"/>
                </a:solidFill>
                <a:latin typeface="+mj-lt"/>
              </a:defRPr>
            </a:lvl1pPr>
          </a:lstStyle>
          <a:p>
            <a:r>
              <a:rPr lang="en-US" smtClean="0"/>
              <a:t>Click to edit Master title style</a:t>
            </a:r>
            <a:endParaRPr lang="en-US" dirty="0"/>
          </a:p>
        </p:txBody>
      </p:sp>
      <p:sp>
        <p:nvSpPr>
          <p:cNvPr id="3" name="Picture Placeholder 2"/>
          <p:cNvSpPr>
            <a:spLocks noGrp="1" noChangeAspect="1"/>
          </p:cNvSpPr>
          <p:nvPr>
            <p:ph type="pic" idx="1"/>
          </p:nvPr>
        </p:nvSpPr>
        <p:spPr>
          <a:xfrm>
            <a:off x="171449" y="173736"/>
            <a:ext cx="6398514" cy="6510528"/>
          </a:xfrm>
          <a:solidFill>
            <a:schemeClr val="accent1">
              <a:lumMod val="60000"/>
              <a:lumOff val="40000"/>
            </a:schemeClr>
          </a:solidFill>
          <a:ln>
            <a:noFill/>
          </a:ln>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smtClean="0"/>
              <a:t>Click icon to add picture</a:t>
            </a:r>
            <a:endParaRPr lang="en-US" dirty="0"/>
          </a:p>
        </p:txBody>
      </p:sp>
      <p:sp>
        <p:nvSpPr>
          <p:cNvPr id="4" name="Text Placeholder 3"/>
          <p:cNvSpPr>
            <a:spLocks noGrp="1"/>
          </p:cNvSpPr>
          <p:nvPr>
            <p:ph type="body" sz="half" idx="2"/>
          </p:nvPr>
        </p:nvSpPr>
        <p:spPr>
          <a:xfrm>
            <a:off x="6972300" y="2286000"/>
            <a:ext cx="1824228" cy="3502152"/>
          </a:xfrm>
        </p:spPr>
        <p:txBody>
          <a:bodyPr>
            <a:normAutofit/>
          </a:bodyPr>
          <a:lstStyle>
            <a:lvl1pPr marL="0" indent="0" algn="l">
              <a:lnSpc>
                <a:spcPct val="110000"/>
              </a:lnSpc>
              <a:spcBef>
                <a:spcPts val="800"/>
              </a:spcBef>
              <a:buNone/>
              <a:defRPr sz="13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lvl1pPr>
              <a:defRPr>
                <a:solidFill>
                  <a:srgbClr val="FFFFFF"/>
                </a:solidFill>
                <a:effectLst>
                  <a:outerShdw blurRad="12700" dist="6350" dir="2700000" algn="tl" rotWithShape="0">
                    <a:prstClr val="black">
                      <a:alpha val="40000"/>
                    </a:prstClr>
                  </a:outerShdw>
                </a:effectLst>
              </a:defRPr>
            </a:lvl1pPr>
          </a:lstStyle>
          <a:p>
            <a:fld id="{68078FE1-86D1-44D8-B4CA-D1F60A23E4A3}" type="datetimeFigureOut">
              <a:rPr lang="en-GB" smtClean="0"/>
              <a:t>24/09/2018</a:t>
            </a:fld>
            <a:endParaRPr lang="en-GB"/>
          </a:p>
        </p:txBody>
      </p:sp>
      <p:sp>
        <p:nvSpPr>
          <p:cNvPr id="6" name="Footer Placeholder 5"/>
          <p:cNvSpPr>
            <a:spLocks noGrp="1"/>
          </p:cNvSpPr>
          <p:nvPr>
            <p:ph type="ftr" sz="quarter" idx="11"/>
          </p:nvPr>
        </p:nvSpPr>
        <p:spPr/>
        <p:txBody>
          <a:bodyPr/>
          <a:lstStyle>
            <a:lvl1pPr marL="0" algn="r" defTabSz="914400" rtl="0" eaLnBrk="1" latinLnBrk="0" hangingPunct="1">
              <a:defRPr lang="en-US" sz="900" kern="1200" dirty="0">
                <a:solidFill>
                  <a:srgbClr val="FFFFFF"/>
                </a:solidFill>
                <a:effectLst>
                  <a:outerShdw blurRad="12700" dist="6350" dir="2700000" algn="tl" rotWithShape="0">
                    <a:prstClr val="black">
                      <a:alpha val="40000"/>
                    </a:prstClr>
                  </a:outerShdw>
                </a:effectLst>
                <a:latin typeface="+mn-lt"/>
                <a:ea typeface="+mn-ea"/>
                <a:cs typeface="+mn-cs"/>
              </a:defRPr>
            </a:lvl1pPr>
          </a:lstStyle>
          <a:p>
            <a:endParaRPr lang="en-GB"/>
          </a:p>
        </p:txBody>
      </p:sp>
      <p:sp>
        <p:nvSpPr>
          <p:cNvPr id="7" name="Slide Number Placeholder 6"/>
          <p:cNvSpPr>
            <a:spLocks noGrp="1"/>
          </p:cNvSpPr>
          <p:nvPr>
            <p:ph type="sldNum" sz="quarter" idx="12"/>
          </p:nvPr>
        </p:nvSpPr>
        <p:spPr>
          <a:xfrm>
            <a:off x="7797546" y="6309360"/>
            <a:ext cx="1097280" cy="274320"/>
          </a:xfrm>
        </p:spPr>
        <p:txBody>
          <a:bodyPr/>
          <a:lstStyle>
            <a:lvl1pPr>
              <a:defRPr>
                <a:solidFill>
                  <a:srgbClr val="FFFFFF"/>
                </a:solidFill>
              </a:defRPr>
            </a:lvl1pPr>
          </a:lstStyle>
          <a:p>
            <a:fld id="{30466DA5-2224-489E-B0AB-2C5636E9F085}" type="slidenum">
              <a:rPr lang="en-GB" smtClean="0"/>
              <a:t>‹#›</a:t>
            </a:fld>
            <a:endParaRPr lang="en-GB"/>
          </a:p>
        </p:txBody>
      </p:sp>
      <p:sp>
        <p:nvSpPr>
          <p:cNvPr id="11" name="Rectangle 10"/>
          <p:cNvSpPr/>
          <p:nvPr/>
        </p:nvSpPr>
        <p:spPr>
          <a:xfrm>
            <a:off x="6868160" y="274320"/>
            <a:ext cx="1988820" cy="6309360"/>
          </a:xfrm>
          <a:prstGeom prst="rect">
            <a:avLst/>
          </a:prstGeom>
          <a:noFill/>
          <a:ln w="6350" cap="sq">
            <a:solidFill>
              <a:srgbClr val="FFFFFF"/>
            </a:solidFill>
            <a:miter lim="800000"/>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144018138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68078FE1-86D1-44D8-B4CA-D1F60A23E4A3}" type="datetimeFigureOut">
              <a:rPr lang="en-GB" smtClean="0"/>
              <a:t>24/09/2018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0466DA5-2224-489E-B0AB-2C5636E9F085}" type="slidenum">
              <a:rPr lang="en-GB" smtClean="0"/>
              <a:t>‹#›</a:t>
            </a:fld>
            <a:endParaRPr lang="en-GB"/>
          </a:p>
        </p:txBody>
      </p:sp>
    </p:spTree>
    <p:extLst>
      <p:ext uri="{BB962C8B-B14F-4D97-AF65-F5344CB8AC3E}">
        <p14:creationId xmlns:p14="http://schemas.microsoft.com/office/powerpoint/2010/main" val="68640011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743700" y="762000"/>
            <a:ext cx="1771650" cy="5257800"/>
          </a:xfrm>
        </p:spPr>
        <p:txBody>
          <a:bodyPr vert="eaVert"/>
          <a:lstStyle/>
          <a:p>
            <a:r>
              <a:rPr lang="en-US" smtClean="0"/>
              <a:t>Click to edit Master title style</a:t>
            </a:r>
            <a:endParaRPr lang="en-US" dirty="0"/>
          </a:p>
        </p:txBody>
      </p:sp>
      <p:sp>
        <p:nvSpPr>
          <p:cNvPr id="3" name="Vertical Text Placeholder 2"/>
          <p:cNvSpPr>
            <a:spLocks noGrp="1"/>
          </p:cNvSpPr>
          <p:nvPr>
            <p:ph type="body" orient="vert" idx="1"/>
          </p:nvPr>
        </p:nvSpPr>
        <p:spPr>
          <a:xfrm>
            <a:off x="628650" y="762000"/>
            <a:ext cx="6057900" cy="5257800"/>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68078FE1-86D1-44D8-B4CA-D1F60A23E4A3}" type="datetimeFigureOut">
              <a:rPr lang="en-GB" smtClean="0"/>
              <a:t>24/09/2018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0466DA5-2224-489E-B0AB-2C5636E9F085}" type="slidenum">
              <a:rPr lang="en-GB" smtClean="0"/>
              <a:t>‹#›</a:t>
            </a:fld>
            <a:endParaRPr lang="en-GB"/>
          </a:p>
        </p:txBody>
      </p:sp>
    </p:spTree>
    <p:extLst>
      <p:ext uri="{BB962C8B-B14F-4D97-AF65-F5344CB8AC3E}">
        <p14:creationId xmlns:p14="http://schemas.microsoft.com/office/powerpoint/2010/main" val="308729306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 name="Rectangle 6"/>
          <p:cNvSpPr/>
          <p:nvPr/>
        </p:nvSpPr>
        <p:spPr>
          <a:xfrm>
            <a:off x="176022" y="173736"/>
            <a:ext cx="8791956" cy="6510528"/>
          </a:xfrm>
          <a:prstGeom prst="rect">
            <a:avLst/>
          </a:prstGeom>
          <a:solidFill>
            <a:schemeClr val="bg2"/>
          </a:solidFill>
          <a:ln w="6350" cap="flat" cmpd="sng" algn="ctr">
            <a:noFill/>
            <a:prstDash val="solid"/>
          </a:ln>
          <a:effectLst>
            <a:softEdge rad="0"/>
          </a:effectLst>
        </p:spPr>
      </p:sp>
      <p:sp>
        <p:nvSpPr>
          <p:cNvPr id="2" name="Title Placeholder 1"/>
          <p:cNvSpPr>
            <a:spLocks noGrp="1"/>
          </p:cNvSpPr>
          <p:nvPr>
            <p:ph type="title"/>
          </p:nvPr>
        </p:nvSpPr>
        <p:spPr>
          <a:xfrm>
            <a:off x="731520" y="642594"/>
            <a:ext cx="7680960" cy="1371600"/>
          </a:xfrm>
          <a:prstGeom prst="rect">
            <a:avLst/>
          </a:prstGeom>
        </p:spPr>
        <p:txBody>
          <a:bodyPr vert="horz" lIns="91440" tIns="45720" rIns="91440" bIns="45720" rtlCol="0" anchor="ctr">
            <a:normAutofit/>
          </a:bodyPr>
          <a:lstStyle/>
          <a:p>
            <a:r>
              <a:rPr lang="en-US" smtClean="0"/>
              <a:t>Click to edit Master title style</a:t>
            </a:r>
            <a:endParaRPr lang="en-US" dirty="0"/>
          </a:p>
        </p:txBody>
      </p:sp>
      <p:sp>
        <p:nvSpPr>
          <p:cNvPr id="3" name="Text Placeholder 2"/>
          <p:cNvSpPr>
            <a:spLocks noGrp="1"/>
          </p:cNvSpPr>
          <p:nvPr>
            <p:ph type="body" idx="1"/>
          </p:nvPr>
        </p:nvSpPr>
        <p:spPr>
          <a:xfrm>
            <a:off x="731520" y="2103120"/>
            <a:ext cx="7680960" cy="3931920"/>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2"/>
          </p:nvPr>
        </p:nvSpPr>
        <p:spPr>
          <a:xfrm>
            <a:off x="234768" y="6309360"/>
            <a:ext cx="2057400" cy="274320"/>
          </a:xfrm>
          <a:prstGeom prst="rect">
            <a:avLst/>
          </a:prstGeom>
        </p:spPr>
        <p:txBody>
          <a:bodyPr vert="horz" lIns="91440" tIns="45720" rIns="91440" bIns="45720" rtlCol="0" anchor="b"/>
          <a:lstStyle>
            <a:lvl1pPr algn="l">
              <a:defRPr sz="900">
                <a:solidFill>
                  <a:schemeClr val="tx1">
                    <a:lumMod val="75000"/>
                    <a:lumOff val="25000"/>
                  </a:schemeClr>
                </a:solidFill>
              </a:defRPr>
            </a:lvl1pPr>
          </a:lstStyle>
          <a:p>
            <a:fld id="{68078FE1-86D1-44D8-B4CA-D1F60A23E4A3}" type="datetimeFigureOut">
              <a:rPr lang="en-GB" smtClean="0"/>
              <a:t>24/09/2018</a:t>
            </a:fld>
            <a:endParaRPr lang="en-GB"/>
          </a:p>
        </p:txBody>
      </p:sp>
      <p:sp>
        <p:nvSpPr>
          <p:cNvPr id="5" name="Footer Placeholder 4"/>
          <p:cNvSpPr>
            <a:spLocks noGrp="1"/>
          </p:cNvSpPr>
          <p:nvPr>
            <p:ph type="ftr" sz="quarter" idx="3"/>
          </p:nvPr>
        </p:nvSpPr>
        <p:spPr>
          <a:xfrm>
            <a:off x="2596896" y="6309360"/>
            <a:ext cx="3950208" cy="274320"/>
          </a:xfrm>
          <a:prstGeom prst="rect">
            <a:avLst/>
          </a:prstGeom>
        </p:spPr>
        <p:txBody>
          <a:bodyPr vert="horz" lIns="91440" tIns="45720" rIns="91440" bIns="45720" rtlCol="0" anchor="b"/>
          <a:lstStyle>
            <a:lvl1pPr algn="ctr">
              <a:defRPr sz="900">
                <a:solidFill>
                  <a:schemeClr val="tx1">
                    <a:lumMod val="75000"/>
                    <a:lumOff val="25000"/>
                  </a:schemeClr>
                </a:solidFill>
              </a:defRPr>
            </a:lvl1pPr>
          </a:lstStyle>
          <a:p>
            <a:endParaRPr lang="en-GB"/>
          </a:p>
        </p:txBody>
      </p:sp>
      <p:sp>
        <p:nvSpPr>
          <p:cNvPr id="6" name="Slide Number Placeholder 5"/>
          <p:cNvSpPr>
            <a:spLocks noGrp="1"/>
          </p:cNvSpPr>
          <p:nvPr>
            <p:ph type="sldNum" sz="quarter" idx="4"/>
          </p:nvPr>
        </p:nvSpPr>
        <p:spPr>
          <a:xfrm>
            <a:off x="7823382" y="6309360"/>
            <a:ext cx="1097280" cy="274320"/>
          </a:xfrm>
          <a:prstGeom prst="rect">
            <a:avLst/>
          </a:prstGeom>
        </p:spPr>
        <p:txBody>
          <a:bodyPr vert="horz" lIns="91440" tIns="45720" rIns="91440" bIns="45720" rtlCol="0" anchor="b"/>
          <a:lstStyle>
            <a:lvl1pPr algn="r">
              <a:defRPr sz="900">
                <a:solidFill>
                  <a:schemeClr val="tx1">
                    <a:lumMod val="75000"/>
                    <a:lumOff val="25000"/>
                  </a:schemeClr>
                </a:solidFill>
              </a:defRPr>
            </a:lvl1pPr>
          </a:lstStyle>
          <a:p>
            <a:fld id="{30466DA5-2224-489E-B0AB-2C5636E9F085}" type="slidenum">
              <a:rPr lang="en-GB" smtClean="0"/>
              <a:t>‹#›</a:t>
            </a:fld>
            <a:endParaRPr lang="en-GB"/>
          </a:p>
        </p:txBody>
      </p:sp>
    </p:spTree>
    <p:extLst>
      <p:ext uri="{BB962C8B-B14F-4D97-AF65-F5344CB8AC3E}">
        <p14:creationId xmlns:p14="http://schemas.microsoft.com/office/powerpoint/2010/main" val="841964419"/>
      </p:ext>
    </p:extLst>
  </p:cSld>
  <p:clrMap bg1="lt1" tx1="dk1" bg2="lt2" tx2="dk2" accent1="accent1" accent2="accent2" accent3="accent3" accent4="accent4" accent5="accent5" accent6="accent6" hlink="hlink" folHlink="folHlink"/>
  <p:sldLayoutIdLst>
    <p:sldLayoutId id="2147483815" r:id="rId1"/>
    <p:sldLayoutId id="2147483816" r:id="rId2"/>
    <p:sldLayoutId id="2147483817" r:id="rId3"/>
    <p:sldLayoutId id="2147483818" r:id="rId4"/>
    <p:sldLayoutId id="2147483819" r:id="rId5"/>
    <p:sldLayoutId id="2147483820" r:id="rId6"/>
    <p:sldLayoutId id="2147483821" r:id="rId7"/>
    <p:sldLayoutId id="2147483822" r:id="rId8"/>
    <p:sldLayoutId id="2147483823" r:id="rId9"/>
    <p:sldLayoutId id="2147483824" r:id="rId10"/>
    <p:sldLayoutId id="2147483825" r:id="rId11"/>
  </p:sldLayoutIdLst>
  <p:txStyles>
    <p:titleStyle>
      <a:lvl1pPr algn="l" defTabSz="914400" rtl="0" eaLnBrk="1" latinLnBrk="0" hangingPunct="1">
        <a:lnSpc>
          <a:spcPct val="90000"/>
        </a:lnSpc>
        <a:spcBef>
          <a:spcPct val="0"/>
        </a:spcBef>
        <a:buNone/>
        <a:defRPr lang="en-US" sz="4000" kern="1200" cap="none" spc="0" baseline="0" dirty="0">
          <a:solidFill>
            <a:schemeClr val="tx1">
              <a:lumMod val="85000"/>
              <a:lumOff val="15000"/>
            </a:schemeClr>
          </a:solidFill>
          <a:effectLst/>
          <a:latin typeface="+mj-lt"/>
          <a:ea typeface="+mn-ea"/>
          <a:cs typeface="+mn-cs"/>
        </a:defRPr>
      </a:lvl1pPr>
    </p:titleStyle>
    <p:bodyStyle>
      <a:lvl1pPr marL="182880" indent="-182880" algn="l" defTabSz="914400" rtl="0" eaLnBrk="1" latinLnBrk="0" hangingPunct="1">
        <a:lnSpc>
          <a:spcPct val="100000"/>
        </a:lnSpc>
        <a:spcBef>
          <a:spcPts val="900"/>
        </a:spcBef>
        <a:spcAft>
          <a:spcPts val="0"/>
        </a:spcAft>
        <a:buClr>
          <a:schemeClr val="tx1">
            <a:lumMod val="85000"/>
            <a:lumOff val="15000"/>
          </a:schemeClr>
        </a:buClr>
        <a:buFont typeface="Garamond" pitchFamily="18" charset="0"/>
        <a:buChar char="◦"/>
        <a:defRPr sz="1800" kern="1200">
          <a:solidFill>
            <a:schemeClr val="tx1"/>
          </a:solidFill>
          <a:latin typeface="+mn-lt"/>
          <a:ea typeface="+mn-ea"/>
          <a:cs typeface="+mn-cs"/>
        </a:defRPr>
      </a:lvl1pPr>
      <a:lvl2pPr marL="457200" indent="-182880" algn="l" defTabSz="914400" rtl="0" eaLnBrk="1" latinLnBrk="0" hangingPunct="1">
        <a:lnSpc>
          <a:spcPct val="100000"/>
        </a:lnSpc>
        <a:spcBef>
          <a:spcPts val="500"/>
        </a:spcBef>
        <a:buClr>
          <a:schemeClr val="tx1">
            <a:lumMod val="85000"/>
            <a:lumOff val="15000"/>
          </a:schemeClr>
        </a:buClr>
        <a:buFont typeface="Garamond" pitchFamily="18" charset="0"/>
        <a:buChar char="◦"/>
        <a:defRPr sz="1600" kern="1200">
          <a:solidFill>
            <a:schemeClr val="tx1"/>
          </a:solidFill>
          <a:latin typeface="+mn-lt"/>
          <a:ea typeface="+mn-ea"/>
          <a:cs typeface="+mn-cs"/>
        </a:defRPr>
      </a:lvl2pPr>
      <a:lvl3pPr marL="731520" indent="-18288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3pPr>
      <a:lvl4pPr marL="1005840" indent="-18288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4pPr>
      <a:lvl5pPr marL="1280160" indent="-18288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5pPr>
      <a:lvl6pPr marL="1600000" indent="-22860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6pPr>
      <a:lvl7pPr marL="1900000" indent="-22860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7pPr>
      <a:lvl8pPr marL="2200000" indent="-22860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8pPr>
      <a:lvl9pPr marL="2500000" indent="-22860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ext>
  </p:extLst>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3" Type="http://schemas.openxmlformats.org/officeDocument/2006/relationships/hyperlink" Target="https://qz.com/work/1087765/how-to-transcribe-audio-fast-and-for-free-using-google-docs-voice-typing/" TargetMode="External"/><Relationship Id="rId2" Type="http://schemas.openxmlformats.org/officeDocument/2006/relationships/hyperlink" Target="http://onlineqda.hud.ac.uk/movies/transcription/index.php" TargetMode="Externa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7.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7.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hyperlink" Target="http://onlineqda.hud.ac.uk/resources.php#DelmontAtkinsonParry1997" TargetMode="Externa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3" Type="http://schemas.openxmlformats.org/officeDocument/2006/relationships/hyperlink" Target="http://www.fhs.usyd.edu.au/arow/arer/010.htm" TargetMode="External"/><Relationship Id="rId2" Type="http://schemas.openxmlformats.org/officeDocument/2006/relationships/hyperlink" Target="http://www2.fhs.usyd.edu.au/arow/arer/005.htm" TargetMode="External"/><Relationship Id="rId1" Type="http://schemas.openxmlformats.org/officeDocument/2006/relationships/slideLayout" Target="../slideLayouts/slideLayout2.xml"/><Relationship Id="rId4" Type="http://schemas.openxmlformats.org/officeDocument/2006/relationships/hyperlink" Target="http://lucy.ukc.ac.uk/Stirling/" TargetMode="External"/></Relationships>
</file>

<file path=ppt/slides/_rels/slide19.xml.rels><?xml version="1.0" encoding="UTF-8" standalone="yes"?>
<Relationships xmlns="http://schemas.openxmlformats.org/package/2006/relationships"><Relationship Id="rId2" Type="http://schemas.openxmlformats.org/officeDocument/2006/relationships/hyperlink" Target="http://onlineqda.hud.ac.uk/_REQUALLO/FR/Template_Analysis/Analytic+Descript_coding.php" TargetMode="Externa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7.xml"/></Relationships>
</file>

<file path=ppt/slides/_rels/slide31.xml.rels><?xml version="1.0" encoding="UTF-8" standalone="yes"?>
<Relationships xmlns="http://schemas.openxmlformats.org/package/2006/relationships"><Relationship Id="rId8" Type="http://schemas.openxmlformats.org/officeDocument/2006/relationships/image" Target="../media/image9.emf"/><Relationship Id="rId3" Type="http://schemas.openxmlformats.org/officeDocument/2006/relationships/oleObject" Target="../embeddings/oleObject1.bin"/><Relationship Id="rId7" Type="http://schemas.openxmlformats.org/officeDocument/2006/relationships/oleObject" Target="../embeddings/oleObject3.bin"/><Relationship Id="rId2" Type="http://schemas.openxmlformats.org/officeDocument/2006/relationships/slideLayout" Target="../slideLayouts/slideLayout2.xml"/><Relationship Id="rId1" Type="http://schemas.openxmlformats.org/officeDocument/2006/relationships/vmlDrawing" Target="../drawings/vmlDrawing1.vml"/><Relationship Id="rId6" Type="http://schemas.openxmlformats.org/officeDocument/2006/relationships/image" Target="../media/image8.wmf"/><Relationship Id="rId5" Type="http://schemas.openxmlformats.org/officeDocument/2006/relationships/oleObject" Target="../embeddings/oleObject2.bin"/><Relationship Id="rId4" Type="http://schemas.openxmlformats.org/officeDocument/2006/relationships/image" Target="../media/image7.wmf"/></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3" Type="http://schemas.openxmlformats.org/officeDocument/2006/relationships/hyperlink" Target="https://www.youtube.com/watch?v=EdhoX1Xu6ZI" TargetMode="External"/><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4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0.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5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2.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5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0.xml.rels><?xml version="1.0" encoding="UTF-8" standalone="yes"?>
<Relationships xmlns="http://schemas.openxmlformats.org/package/2006/relationships"><Relationship Id="rId2" Type="http://schemas.openxmlformats.org/officeDocument/2006/relationships/hyperlink" Target="http://en.wikipedia.org/wiki/Statistical_power" TargetMode="External"/><Relationship Id="rId1" Type="http://schemas.openxmlformats.org/officeDocument/2006/relationships/slideLayout" Target="../slideLayouts/slideLayout2.xml"/></Relationships>
</file>

<file path=ppt/slides/_rels/slide7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3.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2.xml"/></Relationships>
</file>

<file path=ppt/slides/_rels/slide84.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2.xml"/></Relationships>
</file>

<file path=ppt/slides/_rels/slide8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6.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97.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98.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99.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00.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0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2.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03.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0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5.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106.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107.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108.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2.xml"/></Relationships>
</file>

<file path=ppt/slides/_rels/slide109.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2.xml"/></Relationships>
</file>

<file path=ppt/slides/_rels/slide110.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7.xml"/></Relationships>
</file>

<file path=ppt/slides/_rels/slide111.xml.rels><?xml version="1.0" encoding="UTF-8" standalone="yes"?>
<Relationships xmlns="http://schemas.openxmlformats.org/package/2006/relationships"><Relationship Id="rId2" Type="http://schemas.openxmlformats.org/officeDocument/2006/relationships/notesSlide" Target="../notesSlides/notesSlide19.xml"/><Relationship Id="rId1" Type="http://schemas.openxmlformats.org/officeDocument/2006/relationships/slideLayout" Target="../slideLayouts/slideLayout2.xml"/></Relationships>
</file>

<file path=ppt/slides/_rels/slide112.xml.rels><?xml version="1.0" encoding="UTF-8" standalone="yes"?>
<Relationships xmlns="http://schemas.openxmlformats.org/package/2006/relationships"><Relationship Id="rId2" Type="http://schemas.openxmlformats.org/officeDocument/2006/relationships/notesSlide" Target="../notesSlides/notesSlide20.xml"/><Relationship Id="rId1" Type="http://schemas.openxmlformats.org/officeDocument/2006/relationships/slideLayout" Target="../slideLayouts/slideLayout2.xml"/></Relationships>
</file>

<file path=ppt/slides/_rels/slide113.xml.rels><?xml version="1.0" encoding="UTF-8" standalone="yes"?>
<Relationships xmlns="http://schemas.openxmlformats.org/package/2006/relationships"><Relationship Id="rId2" Type="http://schemas.openxmlformats.org/officeDocument/2006/relationships/notesSlide" Target="../notesSlides/notesSlide21.xml"/><Relationship Id="rId1" Type="http://schemas.openxmlformats.org/officeDocument/2006/relationships/slideLayout" Target="../slideLayouts/slideLayout2.xml"/></Relationships>
</file>

<file path=ppt/slides/_rels/slide1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5.xml.rels><?xml version="1.0" encoding="UTF-8" standalone="yes"?>
<Relationships xmlns="http://schemas.openxmlformats.org/package/2006/relationships"><Relationship Id="rId2" Type="http://schemas.openxmlformats.org/officeDocument/2006/relationships/notesSlide" Target="../notesSlides/notesSlide22.xml"/><Relationship Id="rId1" Type="http://schemas.openxmlformats.org/officeDocument/2006/relationships/slideLayout" Target="../slideLayouts/slideLayout2.xml"/></Relationships>
</file>

<file path=ppt/slides/_rels/slide1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7.xml.rels><?xml version="1.0" encoding="UTF-8" standalone="yes"?>
<Relationships xmlns="http://schemas.openxmlformats.org/package/2006/relationships"><Relationship Id="rId2" Type="http://schemas.openxmlformats.org/officeDocument/2006/relationships/notesSlide" Target="../notesSlides/notesSlide23.xml"/><Relationship Id="rId1" Type="http://schemas.openxmlformats.org/officeDocument/2006/relationships/slideLayout" Target="../slideLayouts/slideLayout2.xml"/></Relationships>
</file>

<file path=ppt/slides/_rels/slide1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1.xml.rels><?xml version="1.0" encoding="UTF-8" standalone="yes"?>
<Relationships xmlns="http://schemas.openxmlformats.org/package/2006/relationships"><Relationship Id="rId2" Type="http://schemas.openxmlformats.org/officeDocument/2006/relationships/notesSlide" Target="../notesSlides/notesSlide24.xml"/><Relationship Id="rId1" Type="http://schemas.openxmlformats.org/officeDocument/2006/relationships/slideLayout" Target="../slideLayouts/slideLayout2.xml"/></Relationships>
</file>

<file path=ppt/slides/_rels/slide122.xml.rels><?xml version="1.0" encoding="UTF-8" standalone="yes"?>
<Relationships xmlns="http://schemas.openxmlformats.org/package/2006/relationships"><Relationship Id="rId2" Type="http://schemas.openxmlformats.org/officeDocument/2006/relationships/notesSlide" Target="../notesSlides/notesSlide25.xml"/><Relationship Id="rId1" Type="http://schemas.openxmlformats.org/officeDocument/2006/relationships/slideLayout" Target="../slideLayouts/slideLayout2.xml"/></Relationships>
</file>

<file path=ppt/slides/_rels/slide123.xml.rels><?xml version="1.0" encoding="UTF-8" standalone="yes"?>
<Relationships xmlns="http://schemas.openxmlformats.org/package/2006/relationships"><Relationship Id="rId3" Type="http://schemas.openxmlformats.org/officeDocument/2006/relationships/image" Target="../media/image13.jpeg"/><Relationship Id="rId2" Type="http://schemas.openxmlformats.org/officeDocument/2006/relationships/image" Target="../media/image12.jpeg"/><Relationship Id="rId1" Type="http://schemas.openxmlformats.org/officeDocument/2006/relationships/slideLayout" Target="../slideLayouts/slideLayout2.xml"/></Relationships>
</file>

<file path=ppt/slides/_rels/slide1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7.xml.rels><?xml version="1.0" encoding="UTF-8" standalone="yes"?>
<Relationships xmlns="http://schemas.openxmlformats.org/package/2006/relationships"><Relationship Id="rId2" Type="http://schemas.openxmlformats.org/officeDocument/2006/relationships/hyperlink" Target="http://www.youtube.com/watch?v=OcpxaLQDnLk&amp;feature=share&amp;list=PL8CB91CC62C1C2C7E" TargetMode="External"/><Relationship Id="rId1" Type="http://schemas.openxmlformats.org/officeDocument/2006/relationships/slideLayout" Target="../slideLayouts/slideLayout2.xml"/></Relationships>
</file>

<file path=ppt/slides/_rels/slide1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9.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13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1.xml.rels><?xml version="1.0" encoding="UTF-8" standalone="yes"?>
<Relationships xmlns="http://schemas.openxmlformats.org/package/2006/relationships"><Relationship Id="rId3" Type="http://schemas.openxmlformats.org/officeDocument/2006/relationships/diagramData" Target="../diagrams/data3.xml"/><Relationship Id="rId7" Type="http://schemas.microsoft.com/office/2007/relationships/diagramDrawing" Target="../diagrams/drawing3.xml"/><Relationship Id="rId2" Type="http://schemas.openxmlformats.org/officeDocument/2006/relationships/notesSlide" Target="../notesSlides/notesSlide26.xml"/><Relationship Id="rId1" Type="http://schemas.openxmlformats.org/officeDocument/2006/relationships/slideLayout" Target="../slideLayouts/slideLayout2.xml"/><Relationship Id="rId6" Type="http://schemas.openxmlformats.org/officeDocument/2006/relationships/diagramColors" Target="../diagrams/colors3.xml"/><Relationship Id="rId5" Type="http://schemas.openxmlformats.org/officeDocument/2006/relationships/diagramQuickStyle" Target="../diagrams/quickStyle3.xml"/><Relationship Id="rId4" Type="http://schemas.openxmlformats.org/officeDocument/2006/relationships/diagramLayout" Target="../diagrams/layout3.xml"/></Relationships>
</file>

<file path=ppt/slides/_rels/slide132.xml.rels><?xml version="1.0" encoding="UTF-8" standalone="yes"?>
<Relationships xmlns="http://schemas.openxmlformats.org/package/2006/relationships"><Relationship Id="rId2" Type="http://schemas.openxmlformats.org/officeDocument/2006/relationships/notesSlide" Target="../notesSlides/notesSlide27.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Title 7"/>
          <p:cNvSpPr>
            <a:spLocks noGrp="1"/>
          </p:cNvSpPr>
          <p:nvPr>
            <p:ph type="ctrTitle"/>
          </p:nvPr>
        </p:nvSpPr>
        <p:spPr/>
        <p:txBody>
          <a:bodyPr/>
          <a:lstStyle/>
          <a:p>
            <a:r>
              <a:rPr lang="en-GB" dirty="0" smtClean="0"/>
              <a:t>Analysing </a:t>
            </a:r>
            <a:r>
              <a:rPr lang="en-GB" dirty="0"/>
              <a:t>and interpreting data</a:t>
            </a:r>
            <a:br>
              <a:rPr lang="en-GB" dirty="0"/>
            </a:br>
            <a:endParaRPr lang="en-GB" dirty="0"/>
          </a:p>
        </p:txBody>
      </p:sp>
      <p:sp>
        <p:nvSpPr>
          <p:cNvPr id="9" name="Subtitle 8"/>
          <p:cNvSpPr>
            <a:spLocks noGrp="1"/>
          </p:cNvSpPr>
          <p:nvPr>
            <p:ph type="subTitle" idx="1"/>
          </p:nvPr>
        </p:nvSpPr>
        <p:spPr/>
        <p:txBody>
          <a:bodyPr>
            <a:normAutofit lnSpcReduction="10000"/>
          </a:bodyPr>
          <a:lstStyle/>
          <a:p>
            <a:r>
              <a:rPr lang="en-GB" dirty="0"/>
              <a:t>Caroline Jawad 2018</a:t>
            </a:r>
            <a:br>
              <a:rPr lang="en-GB" dirty="0"/>
            </a:br>
            <a:endParaRPr lang="en-GB" dirty="0"/>
          </a:p>
        </p:txBody>
      </p:sp>
    </p:spTree>
    <p:extLst>
      <p:ext uri="{BB962C8B-B14F-4D97-AF65-F5344CB8AC3E}">
        <p14:creationId xmlns:p14="http://schemas.microsoft.com/office/powerpoint/2010/main" val="383653957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eaLnBrk="1" fontAlgn="auto" hangingPunct="1">
              <a:spcAft>
                <a:spcPts val="0"/>
              </a:spcAft>
              <a:defRPr/>
            </a:pPr>
            <a:r>
              <a:rPr lang="en-GB" dirty="0">
                <a:latin typeface="+mn-lt"/>
              </a:rPr>
              <a:t>Sequence of a structured thesis</a:t>
            </a:r>
          </a:p>
        </p:txBody>
      </p:sp>
      <p:graphicFrame>
        <p:nvGraphicFramePr>
          <p:cNvPr id="4" name="Content Placeholder 3"/>
          <p:cNvGraphicFramePr>
            <a:graphicFrameLocks noGrp="1"/>
          </p:cNvGraphicFramePr>
          <p:nvPr>
            <p:ph idx="1"/>
            <p:extLst/>
          </p:nvPr>
        </p:nvGraphicFramePr>
        <p:xfrm>
          <a:off x="35496" y="1916832"/>
          <a:ext cx="9108504" cy="494116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06226442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Basics</a:t>
            </a:r>
            <a:endParaRPr lang="en-GB" dirty="0"/>
          </a:p>
        </p:txBody>
      </p:sp>
      <p:sp>
        <p:nvSpPr>
          <p:cNvPr id="3" name="Content Placeholder 2"/>
          <p:cNvSpPr>
            <a:spLocks noGrp="1"/>
          </p:cNvSpPr>
          <p:nvPr>
            <p:ph idx="1"/>
          </p:nvPr>
        </p:nvSpPr>
        <p:spPr/>
        <p:txBody>
          <a:bodyPr/>
          <a:lstStyle/>
          <a:p>
            <a:endParaRPr lang="en-GB"/>
          </a:p>
        </p:txBody>
      </p:sp>
    </p:spTree>
    <p:extLst>
      <p:ext uri="{BB962C8B-B14F-4D97-AF65-F5344CB8AC3E}">
        <p14:creationId xmlns:p14="http://schemas.microsoft.com/office/powerpoint/2010/main" val="224509915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Choice</a:t>
            </a:r>
            <a:endParaRPr lang="en-GB" dirty="0"/>
          </a:p>
        </p:txBody>
      </p:sp>
      <p:sp>
        <p:nvSpPr>
          <p:cNvPr id="3" name="Content Placeholder 2"/>
          <p:cNvSpPr>
            <a:spLocks noGrp="1"/>
          </p:cNvSpPr>
          <p:nvPr>
            <p:ph idx="1"/>
          </p:nvPr>
        </p:nvSpPr>
        <p:spPr/>
        <p:txBody>
          <a:bodyPr/>
          <a:lstStyle/>
          <a:p>
            <a:r>
              <a:rPr lang="en-GB" dirty="0" smtClean="0"/>
              <a:t>Present findings</a:t>
            </a:r>
          </a:p>
          <a:p>
            <a:r>
              <a:rPr lang="en-GB" dirty="0" smtClean="0"/>
              <a:t>Present and analyse</a:t>
            </a:r>
          </a:p>
          <a:p>
            <a:r>
              <a:rPr lang="en-US" altLang="en-US" dirty="0">
                <a:ea typeface="ＭＳ Ｐゴシック" panose="020B0600070205080204" pitchFamily="34" charset="-128"/>
              </a:rPr>
              <a:t>Chapter 4 and </a:t>
            </a:r>
            <a:r>
              <a:rPr lang="en-US" altLang="en-US" b="1" dirty="0">
                <a:solidFill>
                  <a:srgbClr val="0070C0"/>
                </a:solidFill>
                <a:ea typeface="ＭＳ Ｐゴシック" panose="020B0600070205080204" pitchFamily="34" charset="-128"/>
              </a:rPr>
              <a:t>comparison of findings with previous literature studies </a:t>
            </a:r>
            <a:r>
              <a:rPr lang="en-US" altLang="en-US" dirty="0">
                <a:ea typeface="ＭＳ Ｐゴシック" panose="020B0600070205080204" pitchFamily="34" charset="-128"/>
              </a:rPr>
              <a:t>– (can be in Chapter 5).</a:t>
            </a:r>
          </a:p>
          <a:p>
            <a:r>
              <a:rPr lang="en-US" altLang="en-US" i="1" dirty="0">
                <a:ea typeface="ＭＳ Ｐゴシック" panose="020B0600070205080204" pitchFamily="34" charset="-128"/>
              </a:rPr>
              <a:t>Chapter 4 should present the findings.</a:t>
            </a:r>
            <a:endParaRPr lang="en-US" altLang="en-US" dirty="0">
              <a:ea typeface="ＭＳ Ｐゴシック" panose="020B0600070205080204" pitchFamily="34" charset="-128"/>
            </a:endParaRPr>
          </a:p>
          <a:p>
            <a:r>
              <a:rPr lang="en-US" altLang="en-US" dirty="0">
                <a:ea typeface="ＭＳ Ｐゴシック" panose="020B0600070205080204" pitchFamily="34" charset="-128"/>
              </a:rPr>
              <a:t>Chapter 4 should relate the findings always considering the aim and objectives of the dissertation.</a:t>
            </a:r>
            <a:endParaRPr lang="en-GB" altLang="en-US" dirty="0">
              <a:ea typeface="ＭＳ Ｐゴシック" panose="020B0600070205080204" pitchFamily="34" charset="-128"/>
            </a:endParaRPr>
          </a:p>
          <a:p>
            <a:endParaRPr lang="en-GB" dirty="0"/>
          </a:p>
        </p:txBody>
      </p:sp>
    </p:spTree>
    <p:extLst>
      <p:ext uri="{BB962C8B-B14F-4D97-AF65-F5344CB8AC3E}">
        <p14:creationId xmlns:p14="http://schemas.microsoft.com/office/powerpoint/2010/main" val="210690420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Important</a:t>
            </a:r>
          </a:p>
        </p:txBody>
      </p:sp>
      <p:sp>
        <p:nvSpPr>
          <p:cNvPr id="3" name="Content Placeholder 2"/>
          <p:cNvSpPr>
            <a:spLocks noGrp="1"/>
          </p:cNvSpPr>
          <p:nvPr>
            <p:ph idx="1"/>
          </p:nvPr>
        </p:nvSpPr>
        <p:spPr/>
        <p:txBody>
          <a:bodyPr/>
          <a:lstStyle/>
          <a:p>
            <a:r>
              <a:rPr lang="en-GB" dirty="0"/>
              <a:t>You can only analyse the data you have collected in this </a:t>
            </a:r>
            <a:r>
              <a:rPr lang="en-GB" dirty="0" smtClean="0"/>
              <a:t>chapter.</a:t>
            </a:r>
            <a:endParaRPr lang="en-GB" dirty="0"/>
          </a:p>
        </p:txBody>
      </p:sp>
    </p:spTree>
    <p:extLst>
      <p:ext uri="{BB962C8B-B14F-4D97-AF65-F5344CB8AC3E}">
        <p14:creationId xmlns:p14="http://schemas.microsoft.com/office/powerpoint/2010/main" val="194290386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a:xfrm>
            <a:off x="731520" y="642594"/>
            <a:ext cx="7680960" cy="1371600"/>
          </a:xfrm>
        </p:spPr>
        <p:txBody>
          <a:bodyPr rtlCol="0">
            <a:normAutofit/>
            <a:scene3d>
              <a:camera prst="orthographicFront"/>
              <a:lightRig rig="soft" dir="t"/>
            </a:scene3d>
          </a:bodyPr>
          <a:lstStyle/>
          <a:p>
            <a:pPr fontAlgn="auto">
              <a:spcAft>
                <a:spcPts val="0"/>
              </a:spcAft>
              <a:defRPr/>
            </a:pPr>
            <a:r>
              <a:rPr smtClean="0">
                <a:solidFill>
                  <a:schemeClr val="tx1">
                    <a:lumMod val="85000"/>
                    <a:lumOff val="15000"/>
                  </a:schemeClr>
                </a:solidFill>
                <a:ea typeface="+mj-ea"/>
                <a:cs typeface="+mj-cs"/>
              </a:rPr>
              <a:t>Data Analysis and Writing Up</a:t>
            </a:r>
            <a:endParaRPr>
              <a:solidFill>
                <a:schemeClr val="tx1">
                  <a:lumMod val="85000"/>
                  <a:lumOff val="15000"/>
                </a:schemeClr>
              </a:solidFill>
              <a:ea typeface="+mj-ea"/>
              <a:cs typeface="+mj-cs"/>
            </a:endParaRPr>
          </a:p>
        </p:txBody>
      </p:sp>
      <p:sp>
        <p:nvSpPr>
          <p:cNvPr id="23555" name="Content Placeholder 4"/>
          <p:cNvSpPr>
            <a:spLocks noGrp="1"/>
          </p:cNvSpPr>
          <p:nvPr>
            <p:ph idx="1"/>
          </p:nvPr>
        </p:nvSpPr>
        <p:spPr/>
        <p:txBody>
          <a:bodyPr/>
          <a:lstStyle/>
          <a:p>
            <a:r>
              <a:rPr lang="en-US" altLang="en-US" dirty="0" smtClean="0">
                <a:ea typeface="ＭＳ Ｐゴシック" panose="020B0600070205080204" pitchFamily="34" charset="-128"/>
              </a:rPr>
              <a:t>Important to refocus to write </a:t>
            </a:r>
            <a:r>
              <a:rPr lang="en-US" altLang="en-US" b="1" dirty="0" smtClean="0">
                <a:solidFill>
                  <a:srgbClr val="FF0000"/>
                </a:solidFill>
                <a:ea typeface="ＭＳ Ｐゴシック" panose="020B0600070205080204" pitchFamily="34" charset="-128"/>
              </a:rPr>
              <a:t>chapters 4</a:t>
            </a:r>
            <a:r>
              <a:rPr lang="en-US" altLang="en-US" dirty="0" smtClean="0">
                <a:ea typeface="ＭＳ Ｐゴシック" panose="020B0600070205080204" pitchFamily="34" charset="-128"/>
              </a:rPr>
              <a:t> and 5. </a:t>
            </a:r>
          </a:p>
          <a:p>
            <a:r>
              <a:rPr lang="en-US" altLang="en-US" dirty="0" smtClean="0">
                <a:ea typeface="ＭＳ Ｐゴシック" panose="020B0600070205080204" pitchFamily="34" charset="-128"/>
              </a:rPr>
              <a:t>Gathering data can be difficult.</a:t>
            </a:r>
          </a:p>
          <a:p>
            <a:r>
              <a:rPr lang="en-US" altLang="en-US" dirty="0" smtClean="0">
                <a:ea typeface="ＭＳ Ｐゴシック" panose="020B0600070205080204" pitchFamily="34" charset="-128"/>
              </a:rPr>
              <a:t>The reality of </a:t>
            </a:r>
            <a:r>
              <a:rPr lang="en-US" altLang="en-US" dirty="0" err="1" smtClean="0">
                <a:ea typeface="ＭＳ Ｐゴシック" panose="020B0600070205080204" pitchFamily="34" charset="-128"/>
              </a:rPr>
              <a:t>analysing</a:t>
            </a:r>
            <a:r>
              <a:rPr lang="en-US" altLang="en-US" dirty="0" smtClean="0">
                <a:ea typeface="ＭＳ Ｐゴシック" panose="020B0600070205080204" pitchFamily="34" charset="-128"/>
              </a:rPr>
              <a:t> data and presenting findings in chapters 4 </a:t>
            </a:r>
            <a:r>
              <a:rPr lang="en-GB" altLang="en-US" dirty="0" smtClean="0">
                <a:ea typeface="ＭＳ Ｐゴシック" panose="020B0600070205080204" pitchFamily="34" charset="-128"/>
              </a:rPr>
              <a:t>requires guidance.</a:t>
            </a:r>
          </a:p>
          <a:p>
            <a:endParaRPr lang="en-US" altLang="en-US" dirty="0" smtClean="0">
              <a:ea typeface="ＭＳ Ｐゴシック" panose="020B0600070205080204" pitchFamily="34" charset="-128"/>
            </a:endParaRPr>
          </a:p>
        </p:txBody>
      </p:sp>
    </p:spTree>
    <p:extLst>
      <p:ext uri="{BB962C8B-B14F-4D97-AF65-F5344CB8AC3E}">
        <p14:creationId xmlns:p14="http://schemas.microsoft.com/office/powerpoint/2010/main" val="221094321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a:picLocks noChangeAspect="1"/>
          </p:cNvPicPr>
          <p:nvPr/>
        </p:nvPicPr>
        <p:blipFill rotWithShape="1">
          <a:blip r:embed="rId2"/>
          <a:srcRect l="1102" b="8649"/>
          <a:stretch/>
        </p:blipFill>
        <p:spPr>
          <a:xfrm>
            <a:off x="848498" y="383059"/>
            <a:ext cx="8255725" cy="6264876"/>
          </a:xfrm>
          <a:prstGeom prst="rect">
            <a:avLst/>
          </a:prstGeom>
        </p:spPr>
      </p:pic>
    </p:spTree>
    <p:extLst>
      <p:ext uri="{BB962C8B-B14F-4D97-AF65-F5344CB8AC3E}">
        <p14:creationId xmlns:p14="http://schemas.microsoft.com/office/powerpoint/2010/main" val="12683301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Transcription </a:t>
            </a:r>
            <a:endParaRPr lang="en-GB" dirty="0"/>
          </a:p>
        </p:txBody>
      </p:sp>
      <p:sp>
        <p:nvSpPr>
          <p:cNvPr id="3" name="Content Placeholder 2"/>
          <p:cNvSpPr>
            <a:spLocks noGrp="1"/>
          </p:cNvSpPr>
          <p:nvPr>
            <p:ph idx="1"/>
          </p:nvPr>
        </p:nvSpPr>
        <p:spPr/>
        <p:txBody>
          <a:bodyPr/>
          <a:lstStyle/>
          <a:p>
            <a:r>
              <a:rPr lang="en-GB" dirty="0">
                <a:hlinkClick r:id="rId2"/>
              </a:rPr>
              <a:t>http://</a:t>
            </a:r>
            <a:r>
              <a:rPr lang="en-GB" dirty="0" smtClean="0">
                <a:hlinkClick r:id="rId2"/>
              </a:rPr>
              <a:t>onlineqda.hud.ac.uk/movies/transcription/index.php</a:t>
            </a:r>
            <a:endParaRPr lang="en-GB" dirty="0" smtClean="0"/>
          </a:p>
          <a:p>
            <a:r>
              <a:rPr lang="en-GB" dirty="0" smtClean="0"/>
              <a:t>Video 1 Why ?</a:t>
            </a:r>
          </a:p>
          <a:p>
            <a:r>
              <a:rPr lang="en-GB" dirty="0" smtClean="0"/>
              <a:t>Video 2 How ?</a:t>
            </a:r>
          </a:p>
          <a:p>
            <a:endParaRPr lang="en-GB" dirty="0"/>
          </a:p>
          <a:p>
            <a:r>
              <a:rPr lang="en-GB" dirty="0" smtClean="0"/>
              <a:t>Free audio/video to text</a:t>
            </a:r>
          </a:p>
          <a:p>
            <a:r>
              <a:rPr lang="en-GB" dirty="0">
                <a:hlinkClick r:id="rId3"/>
              </a:rPr>
              <a:t>https://qz.com/work/1087765/how-to-transcribe-audio-fast-and-for-free-using-google-docs-voice-typing</a:t>
            </a:r>
            <a:r>
              <a:rPr lang="en-GB" dirty="0" smtClean="0">
                <a:hlinkClick r:id="rId3"/>
              </a:rPr>
              <a:t>/</a:t>
            </a:r>
            <a:endParaRPr lang="en-GB" dirty="0" smtClean="0"/>
          </a:p>
          <a:p>
            <a:r>
              <a:rPr lang="en-GB" dirty="0" smtClean="0"/>
              <a:t>Google docs</a:t>
            </a:r>
          </a:p>
          <a:p>
            <a:endParaRPr lang="en-GB" dirty="0"/>
          </a:p>
        </p:txBody>
      </p:sp>
    </p:spTree>
    <p:extLst>
      <p:ext uri="{BB962C8B-B14F-4D97-AF65-F5344CB8AC3E}">
        <p14:creationId xmlns:p14="http://schemas.microsoft.com/office/powerpoint/2010/main" val="1869092857"/>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a:picLocks noChangeAspect="1"/>
          </p:cNvPicPr>
          <p:nvPr/>
        </p:nvPicPr>
        <p:blipFill rotWithShape="1">
          <a:blip r:embed="rId2"/>
          <a:srcRect l="60362" t="9425" b="11111"/>
          <a:stretch/>
        </p:blipFill>
        <p:spPr>
          <a:xfrm>
            <a:off x="352540" y="771180"/>
            <a:ext cx="8428111" cy="5430881"/>
          </a:xfrm>
          <a:prstGeom prst="rect">
            <a:avLst/>
          </a:prstGeom>
        </p:spPr>
      </p:pic>
    </p:spTree>
    <p:extLst>
      <p:ext uri="{BB962C8B-B14F-4D97-AF65-F5344CB8AC3E}">
        <p14:creationId xmlns:p14="http://schemas.microsoft.com/office/powerpoint/2010/main" val="3737471480"/>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a:t>To show line number in MS Word:</a:t>
            </a:r>
            <a:br>
              <a:rPr lang="en-GB" dirty="0"/>
            </a:br>
            <a:endParaRPr lang="en-GB" dirty="0"/>
          </a:p>
        </p:txBody>
      </p:sp>
      <p:sp>
        <p:nvSpPr>
          <p:cNvPr id="3" name="Content Placeholder 2"/>
          <p:cNvSpPr>
            <a:spLocks noGrp="1"/>
          </p:cNvSpPr>
          <p:nvPr>
            <p:ph idx="1"/>
          </p:nvPr>
        </p:nvSpPr>
        <p:spPr/>
        <p:txBody>
          <a:bodyPr>
            <a:normAutofit fontScale="85000" lnSpcReduction="20000"/>
          </a:bodyPr>
          <a:lstStyle/>
          <a:p>
            <a:pPr marL="0" indent="0">
              <a:buNone/>
            </a:pPr>
            <a:endParaRPr lang="en-GB" dirty="0"/>
          </a:p>
          <a:p>
            <a:r>
              <a:rPr lang="en-GB" b="1" dirty="0"/>
              <a:t>On a Windows PC</a:t>
            </a:r>
            <a:r>
              <a:rPr lang="en-GB" b="1" dirty="0" smtClean="0"/>
              <a:t>:</a:t>
            </a:r>
            <a:endParaRPr lang="en-GB" b="1" dirty="0"/>
          </a:p>
          <a:p>
            <a:r>
              <a:rPr lang="en-GB" dirty="0" smtClean="0"/>
              <a:t>Click </a:t>
            </a:r>
            <a:r>
              <a:rPr lang="en-GB" dirty="0"/>
              <a:t>on File in the top menu and Click Page Setup</a:t>
            </a:r>
          </a:p>
          <a:p>
            <a:r>
              <a:rPr lang="en-GB" dirty="0" smtClean="0"/>
              <a:t>The </a:t>
            </a:r>
            <a:r>
              <a:rPr lang="en-GB" dirty="0"/>
              <a:t>'Page setup' dialog window appears. Click the Layout tab and then Click the Line numbers... button near the bottom of this dialog.</a:t>
            </a:r>
          </a:p>
          <a:p>
            <a:r>
              <a:rPr lang="en-GB" dirty="0" smtClean="0"/>
              <a:t>A </a:t>
            </a:r>
            <a:r>
              <a:rPr lang="en-GB" dirty="0"/>
              <a:t>small 'Line Numbers' dialog window </a:t>
            </a:r>
            <a:r>
              <a:rPr lang="en-GB" dirty="0" smtClean="0"/>
              <a:t>appears. </a:t>
            </a:r>
            <a:r>
              <a:rPr lang="en-GB" dirty="0"/>
              <a:t>Click Add line numbering tick box. Select the number you want the line numbering to start at and the number of lines you want to count by (Usually 1 and 1). Finally, select how you want to number the document. Normally this would be Continuous. Click the OK button in the Line Number dialog and then Click the OK button on the Page Set Up window. The line numbering should appear on your </a:t>
            </a:r>
            <a:r>
              <a:rPr lang="en-GB" dirty="0" smtClean="0"/>
              <a:t>document</a:t>
            </a:r>
            <a:endParaRPr lang="en-GB" dirty="0"/>
          </a:p>
          <a:p>
            <a:r>
              <a:rPr lang="en-GB" b="1" dirty="0"/>
              <a:t>On a </a:t>
            </a:r>
            <a:r>
              <a:rPr lang="en-GB" b="1" dirty="0" smtClean="0"/>
              <a:t>Mac:</a:t>
            </a:r>
            <a:endParaRPr lang="en-GB" b="1" dirty="0"/>
          </a:p>
          <a:p>
            <a:r>
              <a:rPr lang="en-GB" dirty="0" smtClean="0"/>
              <a:t>Click </a:t>
            </a:r>
            <a:r>
              <a:rPr lang="en-GB" dirty="0"/>
              <a:t>Format</a:t>
            </a:r>
            <a:r>
              <a:rPr lang="en-GB" dirty="0" smtClean="0"/>
              <a:t>: Documents </a:t>
            </a:r>
            <a:r>
              <a:rPr lang="en-GB" dirty="0"/>
              <a:t>then Click Layout tab. Click Line Numbers button then Click the Add line numbering check box and Click Continuous radio button</a:t>
            </a:r>
            <a:r>
              <a:rPr lang="en-GB" dirty="0" smtClean="0"/>
              <a:t>.</a:t>
            </a:r>
            <a:endParaRPr lang="en-GB" dirty="0"/>
          </a:p>
          <a:p>
            <a:r>
              <a:rPr lang="en-GB" dirty="0"/>
              <a:t>N.B. the line numbers are only visible in Page Layout View.</a:t>
            </a:r>
          </a:p>
          <a:p>
            <a:endParaRPr lang="en-GB" dirty="0"/>
          </a:p>
        </p:txBody>
      </p:sp>
    </p:spTree>
    <p:extLst>
      <p:ext uri="{BB962C8B-B14F-4D97-AF65-F5344CB8AC3E}">
        <p14:creationId xmlns:p14="http://schemas.microsoft.com/office/powerpoint/2010/main" val="2969086192"/>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a:picLocks noChangeAspect="1"/>
          </p:cNvPicPr>
          <p:nvPr/>
        </p:nvPicPr>
        <p:blipFill>
          <a:blip r:embed="rId2"/>
          <a:stretch>
            <a:fillRect/>
          </a:stretch>
        </p:blipFill>
        <p:spPr>
          <a:xfrm>
            <a:off x="345550" y="251928"/>
            <a:ext cx="8411218" cy="6316060"/>
          </a:xfrm>
          <a:prstGeom prst="rect">
            <a:avLst/>
          </a:prstGeom>
        </p:spPr>
      </p:pic>
    </p:spTree>
    <p:extLst>
      <p:ext uri="{BB962C8B-B14F-4D97-AF65-F5344CB8AC3E}">
        <p14:creationId xmlns:p14="http://schemas.microsoft.com/office/powerpoint/2010/main" val="11374748"/>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8001" name="Title 2"/>
          <p:cNvSpPr>
            <a:spLocks noGrp="1"/>
          </p:cNvSpPr>
          <p:nvPr>
            <p:ph type="title"/>
          </p:nvPr>
        </p:nvSpPr>
        <p:spPr bwMode="auto"/>
        <p:txBody>
          <a:bodyPr wrap="square" numCol="1" anchorCtr="0" compatLnSpc="1">
            <a:prstTxWarp prst="textNoShape">
              <a:avLst/>
            </a:prstTxWarp>
          </a:bodyPr>
          <a:lstStyle/>
          <a:p>
            <a:r>
              <a:rPr lang="en-US" altLang="x-none" cap="none"/>
              <a:t>What to do with all this data?</a:t>
            </a:r>
          </a:p>
        </p:txBody>
      </p:sp>
      <p:sp>
        <p:nvSpPr>
          <p:cNvPr id="2" name="Content Placeholder 1"/>
          <p:cNvSpPr>
            <a:spLocks noGrp="1"/>
          </p:cNvSpPr>
          <p:nvPr>
            <p:ph idx="1"/>
          </p:nvPr>
        </p:nvSpPr>
        <p:spPr/>
        <p:txBody>
          <a:bodyPr/>
          <a:lstStyle/>
          <a:p>
            <a:pPr>
              <a:defRPr/>
            </a:pPr>
            <a:endParaRPr lang="en-US" dirty="0"/>
          </a:p>
          <a:p>
            <a:pPr>
              <a:defRPr/>
            </a:pPr>
            <a:r>
              <a:rPr lang="en-US" sz="3200" dirty="0">
                <a:ea typeface="Calibri Regular" charset="0"/>
                <a:cs typeface="Calibri Regular" charset="0"/>
              </a:rPr>
              <a:t>Just as there are numerous statistical tests to run for quantitative data, there are just as many options for qualitative data analysis…</a:t>
            </a:r>
          </a:p>
        </p:txBody>
      </p:sp>
    </p:spTree>
    <p:extLst>
      <p:ext uri="{BB962C8B-B14F-4D97-AF65-F5344CB8AC3E}">
        <p14:creationId xmlns:p14="http://schemas.microsoft.com/office/powerpoint/2010/main" val="1858262670"/>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0049" name="Title 2"/>
          <p:cNvSpPr>
            <a:spLocks noGrp="1"/>
          </p:cNvSpPr>
          <p:nvPr>
            <p:ph type="title"/>
          </p:nvPr>
        </p:nvSpPr>
        <p:spPr bwMode="auto"/>
        <p:txBody>
          <a:bodyPr wrap="square" numCol="1" anchorCtr="0" compatLnSpc="1">
            <a:prstTxWarp prst="textNoShape">
              <a:avLst/>
            </a:prstTxWarp>
          </a:bodyPr>
          <a:lstStyle/>
          <a:p>
            <a:r>
              <a:rPr lang="en-US" altLang="x-none" cap="none"/>
              <a:t>It’s the same process…</a:t>
            </a:r>
          </a:p>
        </p:txBody>
      </p:sp>
      <p:sp>
        <p:nvSpPr>
          <p:cNvPr id="5" name="Content Placeholder 4"/>
          <p:cNvSpPr>
            <a:spLocks noGrp="1"/>
          </p:cNvSpPr>
          <p:nvPr>
            <p:ph idx="1"/>
          </p:nvPr>
        </p:nvSpPr>
        <p:spPr/>
        <p:txBody>
          <a:bodyPr>
            <a:normAutofit fontScale="92500" lnSpcReduction="10000"/>
          </a:bodyPr>
          <a:lstStyle/>
          <a:p>
            <a:pPr>
              <a:defRPr/>
            </a:pPr>
            <a:r>
              <a:rPr lang="en-US" sz="2600" dirty="0">
                <a:ea typeface="Calibri Regular" charset="0"/>
                <a:cs typeface="Calibri Regular" charset="0"/>
              </a:rPr>
              <a:t>Take everything out of the cupboard</a:t>
            </a:r>
          </a:p>
          <a:p>
            <a:pPr>
              <a:defRPr/>
            </a:pPr>
            <a:r>
              <a:rPr lang="en-US" sz="2600" dirty="0">
                <a:ea typeface="Calibri Regular" charset="0"/>
                <a:cs typeface="Calibri Regular" charset="0"/>
              </a:rPr>
              <a:t>Sort everything out – save or toss?</a:t>
            </a:r>
          </a:p>
          <a:p>
            <a:pPr>
              <a:defRPr/>
            </a:pPr>
            <a:r>
              <a:rPr lang="en-US" sz="2600" dirty="0">
                <a:ea typeface="Calibri Regular" charset="0"/>
                <a:cs typeface="Calibri Regular" charset="0"/>
              </a:rPr>
              <a:t>Look at what you have left and organize into sub-groupings (chunking)</a:t>
            </a:r>
          </a:p>
          <a:p>
            <a:pPr>
              <a:defRPr/>
            </a:pPr>
            <a:r>
              <a:rPr lang="en-US" sz="2600" dirty="0">
                <a:ea typeface="Calibri Regular" charset="0"/>
                <a:cs typeface="Calibri Regular" charset="0"/>
              </a:rPr>
              <a:t>Organize sub-groups into clusters of  similar things that belong together (clusters, codes)</a:t>
            </a:r>
          </a:p>
          <a:p>
            <a:pPr>
              <a:defRPr/>
            </a:pPr>
            <a:r>
              <a:rPr lang="en-US" sz="2600" dirty="0">
                <a:ea typeface="Calibri Regular" charset="0"/>
                <a:cs typeface="Calibri Regular" charset="0"/>
              </a:rPr>
              <a:t>As you put things back, how would you group them to maximize functionality? 	How do the groups make it work together? (Interpretation, presentation)</a:t>
            </a:r>
          </a:p>
          <a:p>
            <a:pPr>
              <a:defRPr/>
            </a:pPr>
            <a:endParaRPr lang="en-US" dirty="0"/>
          </a:p>
          <a:p>
            <a:pPr>
              <a:defRPr/>
            </a:pPr>
            <a:endParaRPr lang="en-US" dirty="0"/>
          </a:p>
        </p:txBody>
      </p:sp>
    </p:spTree>
    <p:extLst>
      <p:ext uri="{BB962C8B-B14F-4D97-AF65-F5344CB8AC3E}">
        <p14:creationId xmlns:p14="http://schemas.microsoft.com/office/powerpoint/2010/main" val="4153470324"/>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Writing is analysis</a:t>
            </a:r>
            <a:endParaRPr lang="en-GB" dirty="0"/>
          </a:p>
        </p:txBody>
      </p:sp>
      <p:sp>
        <p:nvSpPr>
          <p:cNvPr id="3" name="Content Placeholder 2"/>
          <p:cNvSpPr>
            <a:spLocks noGrp="1"/>
          </p:cNvSpPr>
          <p:nvPr>
            <p:ph idx="1"/>
          </p:nvPr>
        </p:nvSpPr>
        <p:spPr/>
        <p:txBody>
          <a:bodyPr>
            <a:normAutofit lnSpcReduction="10000"/>
          </a:bodyPr>
          <a:lstStyle/>
          <a:p>
            <a:r>
              <a:rPr lang="en-GB" dirty="0" smtClean="0"/>
              <a:t>Writing </a:t>
            </a:r>
            <a:r>
              <a:rPr lang="en-GB" dirty="0"/>
              <a:t>up your notes and writing the final narrative account of your work are, especially in qualitative research, central parts of the analysis itself. </a:t>
            </a:r>
            <a:endParaRPr lang="en-GB" dirty="0" smtClean="0"/>
          </a:p>
          <a:p>
            <a:r>
              <a:rPr lang="en-GB" dirty="0" smtClean="0"/>
              <a:t>A </a:t>
            </a:r>
            <a:r>
              <a:rPr lang="en-GB" dirty="0"/>
              <a:t>lot of qualitative analysis involves interpretation. You have to work out what is going on, what things mean and why they are happening. </a:t>
            </a:r>
            <a:endParaRPr lang="en-GB" dirty="0" smtClean="0"/>
          </a:p>
          <a:p>
            <a:r>
              <a:rPr lang="en-GB" dirty="0" smtClean="0"/>
              <a:t>What </a:t>
            </a:r>
            <a:r>
              <a:rPr lang="en-GB" dirty="0"/>
              <a:t>you start with is a lot of words, pictures, sounds or video images. </a:t>
            </a:r>
            <a:endParaRPr lang="en-GB" dirty="0" smtClean="0"/>
          </a:p>
          <a:p>
            <a:r>
              <a:rPr lang="en-GB" dirty="0" smtClean="0"/>
              <a:t>These </a:t>
            </a:r>
            <a:r>
              <a:rPr lang="en-GB" dirty="0"/>
              <a:t>are all meaningful, but you need to interpret them and re-express them in a way that is both faithful to the respondents, informants and settings you are investigating, and at the same time informs and explains things to the readers of your </a:t>
            </a:r>
            <a:r>
              <a:rPr lang="en-GB" dirty="0" smtClean="0"/>
              <a:t>dissertation. </a:t>
            </a:r>
            <a:endParaRPr lang="en-GB" dirty="0"/>
          </a:p>
        </p:txBody>
      </p:sp>
    </p:spTree>
    <p:extLst>
      <p:ext uri="{BB962C8B-B14F-4D97-AF65-F5344CB8AC3E}">
        <p14:creationId xmlns:p14="http://schemas.microsoft.com/office/powerpoint/2010/main" val="2487391394"/>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First time … only once</a:t>
            </a:r>
            <a:endParaRPr lang="en-GB" dirty="0"/>
          </a:p>
        </p:txBody>
      </p:sp>
      <p:sp>
        <p:nvSpPr>
          <p:cNvPr id="3" name="Content Placeholder 2"/>
          <p:cNvSpPr>
            <a:spLocks noGrp="1"/>
          </p:cNvSpPr>
          <p:nvPr>
            <p:ph idx="1"/>
          </p:nvPr>
        </p:nvSpPr>
        <p:spPr/>
        <p:txBody>
          <a:bodyPr>
            <a:normAutofit/>
          </a:bodyPr>
          <a:lstStyle/>
          <a:p>
            <a:r>
              <a:rPr lang="en-GB" dirty="0"/>
              <a:t>Writing should begin at the start </a:t>
            </a:r>
            <a:r>
              <a:rPr lang="en-GB" dirty="0" smtClean="0"/>
              <a:t>and </a:t>
            </a:r>
            <a:r>
              <a:rPr lang="en-GB" dirty="0"/>
              <a:t>be ongoing during the research process and not left till the end. </a:t>
            </a:r>
          </a:p>
          <a:p>
            <a:r>
              <a:rPr lang="en-GB" dirty="0"/>
              <a:t>Record ideas, thoughts and further questions (it is easy to forget things that are not written down) </a:t>
            </a:r>
          </a:p>
          <a:p>
            <a:r>
              <a:rPr lang="en-GB" dirty="0"/>
              <a:t>Keeps a record of your research process and why you made decisions</a:t>
            </a:r>
          </a:p>
          <a:p>
            <a:r>
              <a:rPr lang="en-GB" dirty="0"/>
              <a:t>Put your notes into context so they make sense (the meaning of notes is easy to forget)</a:t>
            </a:r>
          </a:p>
          <a:p>
            <a:endParaRPr lang="en-GB" dirty="0"/>
          </a:p>
        </p:txBody>
      </p:sp>
    </p:spTree>
    <p:extLst>
      <p:ext uri="{BB962C8B-B14F-4D97-AF65-F5344CB8AC3E}">
        <p14:creationId xmlns:p14="http://schemas.microsoft.com/office/powerpoint/2010/main" val="27319470"/>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Continued</a:t>
            </a:r>
            <a:endParaRPr lang="en-GB" dirty="0"/>
          </a:p>
        </p:txBody>
      </p:sp>
      <p:sp>
        <p:nvSpPr>
          <p:cNvPr id="3" name="Content Placeholder 2"/>
          <p:cNvSpPr>
            <a:spLocks noGrp="1"/>
          </p:cNvSpPr>
          <p:nvPr>
            <p:ph idx="1"/>
          </p:nvPr>
        </p:nvSpPr>
        <p:spPr/>
        <p:txBody>
          <a:bodyPr/>
          <a:lstStyle/>
          <a:p>
            <a:r>
              <a:rPr lang="en-GB" dirty="0"/>
              <a:t>Writing helps you to think about the research and make sense of ideas and you can them redraft as you refine your thoughts and helps you re-evaluate your research process </a:t>
            </a:r>
          </a:p>
          <a:p>
            <a:r>
              <a:rPr lang="en-GB" dirty="0"/>
              <a:t>Little and often makes the task of writing up your analysis less daunting </a:t>
            </a:r>
          </a:p>
          <a:p>
            <a:r>
              <a:rPr lang="en-GB" dirty="0"/>
              <a:t>Once you have started to write it becomes easier to write more</a:t>
            </a:r>
          </a:p>
          <a:p>
            <a:r>
              <a:rPr lang="en-GB" i="1" dirty="0"/>
              <a:t>(Adapted from </a:t>
            </a:r>
            <a:r>
              <a:rPr lang="en-GB" i="1" dirty="0">
                <a:hlinkClick r:id="rId2"/>
              </a:rPr>
              <a:t>Delamont, Atkinson and Parry 1997</a:t>
            </a:r>
            <a:r>
              <a:rPr lang="en-GB" i="1" dirty="0"/>
              <a:t>: 121) </a:t>
            </a:r>
            <a:endParaRPr lang="en-GB" dirty="0"/>
          </a:p>
          <a:p>
            <a:r>
              <a:rPr lang="en-GB" dirty="0"/>
              <a:t>For these reasons writing forms part of your analysis as it is a process of interpretation.</a:t>
            </a:r>
          </a:p>
          <a:p>
            <a:pPr marL="0" indent="0">
              <a:buNone/>
            </a:pPr>
            <a:endParaRPr lang="en-GB" dirty="0"/>
          </a:p>
        </p:txBody>
      </p:sp>
    </p:spTree>
    <p:extLst>
      <p:ext uri="{BB962C8B-B14F-4D97-AF65-F5344CB8AC3E}">
        <p14:creationId xmlns:p14="http://schemas.microsoft.com/office/powerpoint/2010/main" val="2802627500"/>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Forms of analytic writing</a:t>
            </a:r>
            <a:endParaRPr lang="en-GB" dirty="0"/>
          </a:p>
        </p:txBody>
      </p:sp>
      <p:sp>
        <p:nvSpPr>
          <p:cNvPr id="3" name="Content Placeholder 2"/>
          <p:cNvSpPr>
            <a:spLocks noGrp="1"/>
          </p:cNvSpPr>
          <p:nvPr>
            <p:ph idx="1"/>
          </p:nvPr>
        </p:nvSpPr>
        <p:spPr/>
        <p:txBody>
          <a:bodyPr/>
          <a:lstStyle/>
          <a:p>
            <a:r>
              <a:rPr lang="en-GB" dirty="0" smtClean="0"/>
              <a:t>Research </a:t>
            </a:r>
            <a:r>
              <a:rPr lang="en-GB" dirty="0"/>
              <a:t>diary - involves a researcher recording what they are doing during the project. It complements the data collected by providing a history of how the project evolved (Hughes, 1996).</a:t>
            </a:r>
          </a:p>
          <a:p>
            <a:r>
              <a:rPr lang="en-GB" dirty="0" smtClean="0"/>
              <a:t>Field </a:t>
            </a:r>
            <a:r>
              <a:rPr lang="en-GB" dirty="0"/>
              <a:t>notes - these are informal notes taken by the researcher about their thoughts and observations when they in the field 'environment' they are researching. These can be included in the data analysis process for instance coded along with the interview data.</a:t>
            </a:r>
          </a:p>
          <a:p>
            <a:r>
              <a:rPr lang="en-GB" dirty="0" smtClean="0"/>
              <a:t>Memos </a:t>
            </a:r>
            <a:r>
              <a:rPr lang="en-GB" dirty="0"/>
              <a:t>- a document containing commentary on the primary data or nodes of the </a:t>
            </a:r>
            <a:r>
              <a:rPr lang="en-GB" dirty="0" smtClean="0"/>
              <a:t>project.</a:t>
            </a:r>
            <a:endParaRPr lang="en-GB" dirty="0"/>
          </a:p>
          <a:p>
            <a:endParaRPr lang="en-GB" dirty="0"/>
          </a:p>
        </p:txBody>
      </p:sp>
    </p:spTree>
    <p:extLst>
      <p:ext uri="{BB962C8B-B14F-4D97-AF65-F5344CB8AC3E}">
        <p14:creationId xmlns:p14="http://schemas.microsoft.com/office/powerpoint/2010/main" val="1237699130"/>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References for analytic writing</a:t>
            </a:r>
            <a:endParaRPr lang="en-GB" dirty="0"/>
          </a:p>
        </p:txBody>
      </p:sp>
      <p:sp>
        <p:nvSpPr>
          <p:cNvPr id="3" name="Content Placeholder 2"/>
          <p:cNvSpPr>
            <a:spLocks noGrp="1"/>
          </p:cNvSpPr>
          <p:nvPr>
            <p:ph idx="1"/>
          </p:nvPr>
        </p:nvSpPr>
        <p:spPr/>
        <p:txBody>
          <a:bodyPr>
            <a:normAutofit fontScale="85000" lnSpcReduction="20000"/>
          </a:bodyPr>
          <a:lstStyle/>
          <a:p>
            <a:r>
              <a:rPr lang="en-GB" dirty="0"/>
              <a:t>Geertz, C. (1975) Thick description, in C. Geertz, </a:t>
            </a:r>
            <a:r>
              <a:rPr lang="en-GB" i="1" dirty="0"/>
              <a:t>The Interpretation of Cultures</a:t>
            </a:r>
            <a:r>
              <a:rPr lang="en-GB" dirty="0"/>
              <a:t>. London: Hutchinson </a:t>
            </a:r>
          </a:p>
          <a:p>
            <a:r>
              <a:rPr lang="en-GB" dirty="0"/>
              <a:t>Gibbs, G.R. (2002) </a:t>
            </a:r>
            <a:r>
              <a:rPr lang="en-GB" i="1" dirty="0"/>
              <a:t>Qualitative Data Analysis: Explorations with </a:t>
            </a:r>
            <a:r>
              <a:rPr lang="en-GB" i="1" dirty="0" err="1"/>
              <a:t>NVivo</a:t>
            </a:r>
            <a:r>
              <a:rPr lang="en-GB" dirty="0"/>
              <a:t>. Buckingham: Open University Press.</a:t>
            </a:r>
          </a:p>
          <a:p>
            <a:r>
              <a:rPr lang="en-GB" dirty="0"/>
              <a:t>Gibbs, G.R. (2008) </a:t>
            </a:r>
            <a:r>
              <a:rPr lang="en-GB" i="1" dirty="0" err="1"/>
              <a:t>Analyzing</a:t>
            </a:r>
            <a:r>
              <a:rPr lang="en-GB" i="1" dirty="0"/>
              <a:t> qualitative data</a:t>
            </a:r>
            <a:r>
              <a:rPr lang="en-GB" dirty="0"/>
              <a:t>. London: Sage. Part of the Qualitative Research Kit, ed. U. Flick.</a:t>
            </a:r>
          </a:p>
          <a:p>
            <a:r>
              <a:rPr lang="en-GB" dirty="0"/>
              <a:t>Delamont, S., Atkinson, P. and Parry, O. (1997) </a:t>
            </a:r>
            <a:r>
              <a:rPr lang="en-GB" i="1" dirty="0"/>
              <a:t>Supervising the PhD: A guide to success</a:t>
            </a:r>
            <a:r>
              <a:rPr lang="en-GB" dirty="0"/>
              <a:t>. Buckingham: The Society for Research into Higher Education and Open University Press.</a:t>
            </a:r>
          </a:p>
          <a:p>
            <a:r>
              <a:rPr lang="en-GB" dirty="0"/>
              <a:t>Hughes, I. (1996) </a:t>
            </a:r>
            <a:r>
              <a:rPr lang="en-GB" i="1" dirty="0"/>
              <a:t>How to keep a research diary</a:t>
            </a:r>
            <a:r>
              <a:rPr lang="en-GB" dirty="0"/>
              <a:t> </a:t>
            </a:r>
            <a:r>
              <a:rPr lang="en-GB" dirty="0">
                <a:hlinkClick r:id="rId2"/>
              </a:rPr>
              <a:t>http://www2.fhs.usyd.edu.au/arow/arer/005.html </a:t>
            </a:r>
            <a:endParaRPr lang="en-GB" dirty="0"/>
          </a:p>
          <a:p>
            <a:r>
              <a:rPr lang="en-GB" dirty="0" err="1"/>
              <a:t>Sankaran</a:t>
            </a:r>
            <a:r>
              <a:rPr lang="en-GB" dirty="0"/>
              <a:t>, S. (2000). Memos to myself: A Tool to Improve Reflection During an Action Research Project. Action Research E-Reports, 10. Available at: </a:t>
            </a:r>
            <a:r>
              <a:rPr lang="en-GB" dirty="0">
                <a:hlinkClick r:id="rId3"/>
              </a:rPr>
              <a:t>http://www.fhs.usyd.edu.au/arow/arer/010.htm</a:t>
            </a:r>
            <a:endParaRPr lang="en-GB" dirty="0"/>
          </a:p>
          <a:p>
            <a:r>
              <a:rPr lang="en-GB" dirty="0"/>
              <a:t>Stirling, P (no date) Turkish Village </a:t>
            </a:r>
            <a:r>
              <a:rPr lang="en-GB" dirty="0" err="1"/>
              <a:t>Fieldnotes</a:t>
            </a:r>
            <a:r>
              <a:rPr lang="en-GB" dirty="0"/>
              <a:t> 1949-1986</a:t>
            </a:r>
            <a:br>
              <a:rPr lang="en-GB" dirty="0"/>
            </a:br>
            <a:r>
              <a:rPr lang="en-GB" dirty="0"/>
              <a:t>Available online at: </a:t>
            </a:r>
            <a:r>
              <a:rPr lang="en-GB" dirty="0">
                <a:hlinkClick r:id="rId4"/>
              </a:rPr>
              <a:t>http://lucy.ukc.ac.uk/Stirling/</a:t>
            </a:r>
            <a:endParaRPr lang="en-GB" dirty="0"/>
          </a:p>
          <a:p>
            <a:endParaRPr lang="en-GB" dirty="0"/>
          </a:p>
        </p:txBody>
      </p:sp>
    </p:spTree>
    <p:extLst>
      <p:ext uri="{BB962C8B-B14F-4D97-AF65-F5344CB8AC3E}">
        <p14:creationId xmlns:p14="http://schemas.microsoft.com/office/powerpoint/2010/main" val="1216600752"/>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Descriptive and interpretative coding</a:t>
            </a:r>
            <a:endParaRPr lang="en-GB" dirty="0"/>
          </a:p>
        </p:txBody>
      </p:sp>
      <p:sp>
        <p:nvSpPr>
          <p:cNvPr id="3" name="Content Placeholder 2"/>
          <p:cNvSpPr>
            <a:spLocks noGrp="1"/>
          </p:cNvSpPr>
          <p:nvPr>
            <p:ph idx="1"/>
          </p:nvPr>
        </p:nvSpPr>
        <p:spPr/>
        <p:txBody>
          <a:bodyPr/>
          <a:lstStyle/>
          <a:p>
            <a:r>
              <a:rPr lang="en-GB" dirty="0">
                <a:hlinkClick r:id="rId2"/>
              </a:rPr>
              <a:t>http://onlineqda.hud.ac.uk/_</a:t>
            </a:r>
            <a:r>
              <a:rPr lang="en-GB" dirty="0" smtClean="0">
                <a:hlinkClick r:id="rId2"/>
              </a:rPr>
              <a:t>REQUALLO/FR/Template_Analysis/Analytic+Descript_coding.php</a:t>
            </a:r>
            <a:endParaRPr lang="en-GB" dirty="0" smtClean="0"/>
          </a:p>
          <a:p>
            <a:endParaRPr lang="en-GB" dirty="0"/>
          </a:p>
        </p:txBody>
      </p:sp>
    </p:spTree>
    <p:extLst>
      <p:ext uri="{BB962C8B-B14F-4D97-AF65-F5344CB8AC3E}">
        <p14:creationId xmlns:p14="http://schemas.microsoft.com/office/powerpoint/2010/main" val="3894317664"/>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1073" name="Title 2"/>
          <p:cNvSpPr>
            <a:spLocks noGrp="1"/>
          </p:cNvSpPr>
          <p:nvPr>
            <p:ph type="title"/>
          </p:nvPr>
        </p:nvSpPr>
        <p:spPr bwMode="auto"/>
        <p:txBody>
          <a:bodyPr wrap="square" numCol="1" anchorCtr="0" compatLnSpc="1">
            <a:prstTxWarp prst="textNoShape">
              <a:avLst/>
            </a:prstTxWarp>
          </a:bodyPr>
          <a:lstStyle/>
          <a:p>
            <a:r>
              <a:rPr lang="en-US" altLang="x-none" cap="none"/>
              <a:t>Four basic steps</a:t>
            </a:r>
          </a:p>
        </p:txBody>
      </p:sp>
      <p:sp>
        <p:nvSpPr>
          <p:cNvPr id="131074" name="Content Placeholder 1"/>
          <p:cNvSpPr>
            <a:spLocks noGrp="1"/>
          </p:cNvSpPr>
          <p:nvPr>
            <p:ph idx="1"/>
          </p:nvPr>
        </p:nvSpPr>
        <p:spPr bwMode="auto"/>
        <p:txBody>
          <a:bodyPr wrap="square" numCol="1" anchor="t" anchorCtr="0" compatLnSpc="1">
            <a:prstTxWarp prst="textNoShape">
              <a:avLst/>
            </a:prstTxWarp>
            <a:normAutofit lnSpcReduction="10000"/>
          </a:bodyPr>
          <a:lstStyle/>
          <a:p>
            <a:r>
              <a:rPr lang="en-US" altLang="x-none" sz="2400" dirty="0"/>
              <a:t>All qualitative data analysis involves the same four essential steps:</a:t>
            </a:r>
          </a:p>
          <a:p>
            <a:pPr marL="457200" indent="-457200">
              <a:buFont typeface="+mj-lt"/>
              <a:buAutoNum type="arabicPeriod"/>
            </a:pPr>
            <a:r>
              <a:rPr lang="en-US" altLang="x-none" sz="2400" dirty="0"/>
              <a:t>Raw data management- ‘data cleaning’</a:t>
            </a:r>
          </a:p>
          <a:p>
            <a:pPr marL="457200" indent="-457200">
              <a:buFont typeface="+mj-lt"/>
              <a:buAutoNum type="arabicPeriod"/>
            </a:pPr>
            <a:r>
              <a:rPr lang="en-US" altLang="x-none" sz="2400" dirty="0"/>
              <a:t>Data reduction, I ‘</a:t>
            </a:r>
            <a:r>
              <a:rPr lang="en-US" altLang="x-none" sz="2400" dirty="0">
                <a:solidFill>
                  <a:srgbClr val="FF0000"/>
                </a:solidFill>
              </a:rPr>
              <a:t>chunking</a:t>
            </a:r>
            <a:r>
              <a:rPr lang="en-US" altLang="x-none" sz="2400" dirty="0"/>
              <a:t>’ </a:t>
            </a:r>
            <a:r>
              <a:rPr lang="en-US" altLang="x-none" sz="2400" dirty="0">
                <a:solidFill>
                  <a:srgbClr val="FF0000"/>
                </a:solidFill>
              </a:rPr>
              <a:t>organize into sub-groups</a:t>
            </a:r>
            <a:r>
              <a:rPr lang="en-US" altLang="x-none" sz="2400" dirty="0">
                <a:solidFill>
                  <a:srgbClr val="7030A0"/>
                </a:solidFill>
              </a:rPr>
              <a:t>,</a:t>
            </a:r>
            <a:r>
              <a:rPr lang="en-US" altLang="x-none" sz="2400" dirty="0"/>
              <a:t> II ‘</a:t>
            </a:r>
            <a:r>
              <a:rPr lang="en-US" altLang="x-none" sz="2400" dirty="0">
                <a:solidFill>
                  <a:srgbClr val="00B050"/>
                </a:solidFill>
              </a:rPr>
              <a:t>coding’ </a:t>
            </a:r>
            <a:r>
              <a:rPr lang="en-GB" altLang="x-none" sz="2400" dirty="0">
                <a:solidFill>
                  <a:srgbClr val="00B050"/>
                </a:solidFill>
              </a:rPr>
              <a:t>sub-groups into groups/clusters of  similar things that belong together </a:t>
            </a:r>
            <a:endParaRPr lang="en-US" altLang="x-none" sz="2400" dirty="0">
              <a:solidFill>
                <a:srgbClr val="00B050"/>
              </a:solidFill>
            </a:endParaRPr>
          </a:p>
          <a:p>
            <a:pPr marL="457200" indent="-457200">
              <a:buFont typeface="+mj-lt"/>
              <a:buAutoNum type="arabicPeriod"/>
            </a:pPr>
            <a:r>
              <a:rPr lang="en-US" altLang="x-none" sz="2400" dirty="0"/>
              <a:t>Data interpretation – interpreting the groups</a:t>
            </a:r>
          </a:p>
          <a:p>
            <a:pPr marL="457200" indent="-457200">
              <a:buFont typeface="+mj-lt"/>
              <a:buAutoNum type="arabicPeriod"/>
            </a:pPr>
            <a:r>
              <a:rPr lang="en-US" altLang="x-none" sz="2400" dirty="0"/>
              <a:t>Data representation – ‘telling the story’ ‘making sense of the data for </a:t>
            </a:r>
            <a:r>
              <a:rPr lang="en-US" altLang="x-none" sz="2400" dirty="0" smtClean="0"/>
              <a:t>others.’</a:t>
            </a:r>
            <a:endParaRPr lang="en-US" altLang="x-none" sz="2400" dirty="0"/>
          </a:p>
        </p:txBody>
      </p:sp>
    </p:spTree>
    <p:extLst>
      <p:ext uri="{BB962C8B-B14F-4D97-AF65-F5344CB8AC3E}">
        <p14:creationId xmlns:p14="http://schemas.microsoft.com/office/powerpoint/2010/main" val="2511973090"/>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90" name="Rectangle 2"/>
          <p:cNvSpPr>
            <a:spLocks noGrp="1" noChangeArrowheads="1"/>
          </p:cNvSpPr>
          <p:nvPr>
            <p:ph type="title"/>
          </p:nvPr>
        </p:nvSpPr>
        <p:spPr>
          <a:xfrm>
            <a:off x="731520" y="642594"/>
            <a:ext cx="7680960" cy="1371600"/>
          </a:xfrm>
        </p:spPr>
        <p:txBody>
          <a:bodyPr rtlCol="0">
            <a:normAutofit/>
            <a:scene3d>
              <a:camera prst="orthographicFront"/>
              <a:lightRig rig="soft" dir="t"/>
            </a:scene3d>
          </a:bodyPr>
          <a:lstStyle/>
          <a:p>
            <a:pPr fontAlgn="auto">
              <a:spcAft>
                <a:spcPts val="0"/>
              </a:spcAft>
              <a:defRPr/>
            </a:pPr>
            <a:r>
              <a:rPr smtClean="0">
                <a:solidFill>
                  <a:schemeClr val="tx1">
                    <a:lumMod val="85000"/>
                    <a:lumOff val="15000"/>
                  </a:schemeClr>
                </a:solidFill>
                <a:ea typeface="+mj-ea"/>
                <a:cs typeface="+mj-cs"/>
              </a:rPr>
              <a:t>Key components of a data analysis plan</a:t>
            </a:r>
            <a:endParaRPr>
              <a:solidFill>
                <a:schemeClr val="tx1">
                  <a:lumMod val="85000"/>
                  <a:lumOff val="15000"/>
                </a:schemeClr>
              </a:solidFill>
              <a:ea typeface="+mj-ea"/>
              <a:cs typeface="+mj-cs"/>
            </a:endParaRPr>
          </a:p>
        </p:txBody>
      </p:sp>
      <p:sp>
        <p:nvSpPr>
          <p:cNvPr id="24579" name="Rectangle 3"/>
          <p:cNvSpPr>
            <a:spLocks noGrp="1" noChangeArrowheads="1"/>
          </p:cNvSpPr>
          <p:nvPr>
            <p:ph idx="1"/>
          </p:nvPr>
        </p:nvSpPr>
        <p:spPr/>
        <p:txBody>
          <a:bodyPr/>
          <a:lstStyle/>
          <a:p>
            <a:r>
              <a:rPr lang="en-US" altLang="en-US" sz="2400" dirty="0" smtClean="0">
                <a:ea typeface="ＭＳ Ｐゴシック" panose="020B0600070205080204" pitchFamily="34" charset="-128"/>
              </a:rPr>
              <a:t>Purpose of the evaluation.</a:t>
            </a:r>
          </a:p>
          <a:p>
            <a:r>
              <a:rPr lang="en-US" altLang="en-US" sz="2400" dirty="0" smtClean="0">
                <a:ea typeface="ＭＳ Ｐゴシック" panose="020B0600070205080204" pitchFamily="34" charset="-128"/>
              </a:rPr>
              <a:t>Dissertation Aim and objectives.</a:t>
            </a:r>
          </a:p>
          <a:p>
            <a:r>
              <a:rPr lang="en-US" altLang="en-US" sz="2400" dirty="0" smtClean="0">
                <a:ea typeface="ＭＳ Ｐゴシック" panose="020B0600070205080204" pitchFamily="34" charset="-128"/>
              </a:rPr>
              <a:t>Research question - what you hope to learn from the question.</a:t>
            </a:r>
          </a:p>
          <a:p>
            <a:r>
              <a:rPr lang="en-US" altLang="en-US" sz="2400" dirty="0" smtClean="0">
                <a:ea typeface="ＭＳ Ｐゴシック" panose="020B0600070205080204" pitchFamily="34" charset="-128"/>
              </a:rPr>
              <a:t>Analysis technique. </a:t>
            </a:r>
          </a:p>
          <a:p>
            <a:r>
              <a:rPr lang="en-US" altLang="en-US" sz="2400" dirty="0" smtClean="0">
                <a:ea typeface="ＭＳ Ｐゴシック" panose="020B0600070205080204" pitchFamily="34" charset="-128"/>
              </a:rPr>
              <a:t>How data will be presented</a:t>
            </a:r>
            <a:r>
              <a:rPr lang="en-US" altLang="en-US" sz="2400" dirty="0" smtClean="0">
                <a:ea typeface="ＭＳ Ｐゴシック" panose="020B0600070205080204" pitchFamily="34" charset="-128"/>
              </a:rPr>
              <a:t>.</a:t>
            </a:r>
          </a:p>
          <a:p>
            <a:r>
              <a:rPr lang="en-US" altLang="en-US" sz="2400" dirty="0" smtClean="0">
                <a:ea typeface="ＭＳ Ｐゴシック" panose="020B0600070205080204" pitchFamily="34" charset="-128"/>
              </a:rPr>
              <a:t>See Dissertation Assessment Guidance Handout.</a:t>
            </a:r>
            <a:endParaRPr lang="en-US" altLang="en-US" sz="2400" dirty="0" smtClean="0">
              <a:ea typeface="ＭＳ Ｐゴシック" panose="020B0600070205080204" pitchFamily="34" charset="-128"/>
            </a:endParaRPr>
          </a:p>
        </p:txBody>
      </p:sp>
    </p:spTree>
    <p:extLst>
      <p:ext uri="{BB962C8B-B14F-4D97-AF65-F5344CB8AC3E}">
        <p14:creationId xmlns:p14="http://schemas.microsoft.com/office/powerpoint/2010/main" val="3851743324"/>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How and what to code</a:t>
            </a:r>
            <a:endParaRPr lang="en-GB" dirty="0"/>
          </a:p>
        </p:txBody>
      </p:sp>
      <p:sp>
        <p:nvSpPr>
          <p:cNvPr id="4" name="Content Placeholder 3"/>
          <p:cNvSpPr>
            <a:spLocks noGrp="1"/>
          </p:cNvSpPr>
          <p:nvPr>
            <p:ph idx="1"/>
          </p:nvPr>
        </p:nvSpPr>
        <p:spPr/>
        <p:txBody>
          <a:bodyPr/>
          <a:lstStyle/>
          <a:p>
            <a:r>
              <a:rPr lang="en-GB" dirty="0"/>
              <a:t>http://onlineqda.hud.ac.uk/Tutorials/develop_cs.php</a:t>
            </a:r>
          </a:p>
        </p:txBody>
      </p:sp>
    </p:spTree>
    <p:extLst>
      <p:ext uri="{BB962C8B-B14F-4D97-AF65-F5344CB8AC3E}">
        <p14:creationId xmlns:p14="http://schemas.microsoft.com/office/powerpoint/2010/main" val="3605044366"/>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Two coding approaches</a:t>
            </a:r>
            <a:br>
              <a:rPr lang="en-GB" dirty="0" smtClean="0"/>
            </a:br>
            <a:endParaRPr lang="en-GB" dirty="0"/>
          </a:p>
        </p:txBody>
      </p:sp>
    </p:spTree>
    <p:extLst>
      <p:ext uri="{BB962C8B-B14F-4D97-AF65-F5344CB8AC3E}">
        <p14:creationId xmlns:p14="http://schemas.microsoft.com/office/powerpoint/2010/main" val="2857660887"/>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p:txBody>
          <a:bodyPr/>
          <a:lstStyle/>
          <a:p>
            <a:r>
              <a:rPr lang="en-GB" dirty="0" smtClean="0"/>
              <a:t>A priori codes</a:t>
            </a:r>
            <a:endParaRPr lang="en-GB" dirty="0"/>
          </a:p>
        </p:txBody>
      </p:sp>
      <p:sp>
        <p:nvSpPr>
          <p:cNvPr id="4" name="Content Placeholder 3"/>
          <p:cNvSpPr>
            <a:spLocks noGrp="1"/>
          </p:cNvSpPr>
          <p:nvPr>
            <p:ph idx="1"/>
          </p:nvPr>
        </p:nvSpPr>
        <p:spPr/>
        <p:txBody>
          <a:bodyPr/>
          <a:lstStyle/>
          <a:p>
            <a:r>
              <a:rPr lang="en-GB" dirty="0"/>
              <a:t>These can be identified from a range of sources:</a:t>
            </a:r>
          </a:p>
          <a:p>
            <a:r>
              <a:rPr lang="en-GB" dirty="0"/>
              <a:t>Previous research or theory</a:t>
            </a:r>
          </a:p>
          <a:p>
            <a:r>
              <a:rPr lang="en-GB" dirty="0"/>
              <a:t>Research or evaluation questions you are addressing</a:t>
            </a:r>
          </a:p>
          <a:p>
            <a:r>
              <a:rPr lang="en-GB" dirty="0"/>
              <a:t>Questions and topics from your interview schedule</a:t>
            </a:r>
          </a:p>
          <a:p>
            <a:r>
              <a:rPr lang="en-GB" dirty="0"/>
              <a:t>Your gut feeling about the data or the </a:t>
            </a:r>
            <a:r>
              <a:rPr lang="en-GB" dirty="0" smtClean="0"/>
              <a:t>setting</a:t>
            </a:r>
          </a:p>
          <a:p>
            <a:r>
              <a:rPr lang="en-GB" b="1" dirty="0" smtClean="0">
                <a:solidFill>
                  <a:srgbClr val="FF0000"/>
                </a:solidFill>
              </a:rPr>
              <a:t>How to video </a:t>
            </a:r>
            <a:r>
              <a:rPr lang="en-GB" dirty="0" smtClean="0"/>
              <a:t>http</a:t>
            </a:r>
            <a:r>
              <a:rPr lang="en-GB" dirty="0"/>
              <a:t>://onlineqda.hud.ac.uk/movies/Lect_on_QDA_3/index.php</a:t>
            </a:r>
          </a:p>
          <a:p>
            <a:endParaRPr lang="en-GB" dirty="0"/>
          </a:p>
        </p:txBody>
      </p:sp>
    </p:spTree>
    <p:extLst>
      <p:ext uri="{BB962C8B-B14F-4D97-AF65-F5344CB8AC3E}">
        <p14:creationId xmlns:p14="http://schemas.microsoft.com/office/powerpoint/2010/main" val="1043873855"/>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Grounded codes</a:t>
            </a:r>
            <a:endParaRPr lang="en-GB" dirty="0"/>
          </a:p>
        </p:txBody>
      </p:sp>
      <p:sp>
        <p:nvSpPr>
          <p:cNvPr id="3" name="Content Placeholder 2"/>
          <p:cNvSpPr>
            <a:spLocks noGrp="1"/>
          </p:cNvSpPr>
          <p:nvPr>
            <p:ph idx="1"/>
          </p:nvPr>
        </p:nvSpPr>
        <p:spPr/>
        <p:txBody>
          <a:bodyPr/>
          <a:lstStyle/>
          <a:p>
            <a:r>
              <a:rPr lang="en-GB" dirty="0"/>
              <a:t>Grounded codes emerge from the data because you put aside your prejudices, presuppositions and previous knowledge of the subject area and concentrate instead on finding new themes in your data.</a:t>
            </a:r>
          </a:p>
        </p:txBody>
      </p:sp>
    </p:spTree>
    <p:extLst>
      <p:ext uri="{BB962C8B-B14F-4D97-AF65-F5344CB8AC3E}">
        <p14:creationId xmlns:p14="http://schemas.microsoft.com/office/powerpoint/2010/main" val="435048507"/>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p:txBody>
          <a:bodyPr/>
          <a:lstStyle/>
          <a:p>
            <a:r>
              <a:rPr lang="en-GB" dirty="0" smtClean="0"/>
              <a:t>Coding</a:t>
            </a:r>
            <a:endParaRPr lang="en-GB" dirty="0"/>
          </a:p>
        </p:txBody>
      </p:sp>
      <p:sp>
        <p:nvSpPr>
          <p:cNvPr id="4" name="Content Placeholder 3"/>
          <p:cNvSpPr>
            <a:spLocks noGrp="1"/>
          </p:cNvSpPr>
          <p:nvPr>
            <p:ph idx="1"/>
          </p:nvPr>
        </p:nvSpPr>
        <p:spPr/>
        <p:txBody>
          <a:bodyPr>
            <a:normAutofit lnSpcReduction="10000"/>
          </a:bodyPr>
          <a:lstStyle/>
          <a:p>
            <a:r>
              <a:rPr lang="en-GB" dirty="0"/>
              <a:t>Coding is the process of combing the data for themes, ideas and categories and then marking similar passages of text with a code label so that they can easily be retrieved at a later stage for further comparison and analysis. Coding the data makes it easier to search the data, to make comparisons and to identify any patterns that require further investigation.</a:t>
            </a:r>
          </a:p>
          <a:p>
            <a:r>
              <a:rPr lang="en-GB" dirty="0"/>
              <a:t>Codes can be based on:</a:t>
            </a:r>
          </a:p>
          <a:p>
            <a:r>
              <a:rPr lang="en-GB" dirty="0"/>
              <a:t>Themes, Topics </a:t>
            </a:r>
          </a:p>
          <a:p>
            <a:r>
              <a:rPr lang="en-GB" dirty="0"/>
              <a:t>Ideas, Concepts</a:t>
            </a:r>
          </a:p>
          <a:p>
            <a:r>
              <a:rPr lang="en-GB" dirty="0"/>
              <a:t>Terms, Phrases</a:t>
            </a:r>
          </a:p>
          <a:p>
            <a:r>
              <a:rPr lang="en-GB" dirty="0"/>
              <a:t>Keywords</a:t>
            </a:r>
          </a:p>
          <a:p>
            <a:pPr marL="0" indent="0">
              <a:buNone/>
            </a:pPr>
            <a:r>
              <a:rPr lang="en-GB" dirty="0" smtClean="0"/>
              <a:t>found </a:t>
            </a:r>
            <a:r>
              <a:rPr lang="en-GB" dirty="0"/>
              <a:t>in the data. </a:t>
            </a:r>
          </a:p>
          <a:p>
            <a:endParaRPr lang="en-GB" dirty="0"/>
          </a:p>
        </p:txBody>
      </p:sp>
    </p:spTree>
    <p:extLst>
      <p:ext uri="{BB962C8B-B14F-4D97-AF65-F5344CB8AC3E}">
        <p14:creationId xmlns:p14="http://schemas.microsoft.com/office/powerpoint/2010/main" val="2493630636"/>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See Handout 1</a:t>
            </a:r>
            <a:endParaRPr lang="en-GB" dirty="0"/>
          </a:p>
        </p:txBody>
      </p:sp>
    </p:spTree>
    <p:extLst>
      <p:ext uri="{BB962C8B-B14F-4D97-AF65-F5344CB8AC3E}">
        <p14:creationId xmlns:p14="http://schemas.microsoft.com/office/powerpoint/2010/main" val="1768202061"/>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p:txBody>
          <a:bodyPr/>
          <a:lstStyle/>
          <a:p>
            <a:r>
              <a:rPr lang="en-GB" dirty="0" smtClean="0"/>
              <a:t>How to code How to analyse</a:t>
            </a:r>
            <a:endParaRPr lang="en-GB" dirty="0"/>
          </a:p>
        </p:txBody>
      </p:sp>
      <p:sp>
        <p:nvSpPr>
          <p:cNvPr id="4" name="Content Placeholder 3"/>
          <p:cNvSpPr>
            <a:spLocks noGrp="1"/>
          </p:cNvSpPr>
          <p:nvPr>
            <p:ph idx="1"/>
          </p:nvPr>
        </p:nvSpPr>
        <p:spPr/>
        <p:txBody>
          <a:bodyPr/>
          <a:lstStyle/>
          <a:p>
            <a:r>
              <a:rPr lang="en-GB" dirty="0"/>
              <a:t>Qualitative data sets tend to be large, complex and detailed. </a:t>
            </a:r>
            <a:endParaRPr lang="en-GB" dirty="0" smtClean="0"/>
          </a:p>
          <a:p>
            <a:r>
              <a:rPr lang="en-GB" dirty="0" smtClean="0"/>
              <a:t>The </a:t>
            </a:r>
            <a:r>
              <a:rPr lang="en-GB" dirty="0"/>
              <a:t>task of keeping on top of such a mountain of data so that each part is given a fair, balanced and equally thorough analysis should not be underestimated. </a:t>
            </a:r>
            <a:endParaRPr lang="en-GB" dirty="0" smtClean="0"/>
          </a:p>
          <a:p>
            <a:r>
              <a:rPr lang="en-GB" dirty="0" smtClean="0"/>
              <a:t>There </a:t>
            </a:r>
            <a:r>
              <a:rPr lang="en-GB" dirty="0"/>
              <a:t>are techniques and procedures that can help with that</a:t>
            </a:r>
            <a:r>
              <a:rPr lang="en-GB" dirty="0" smtClean="0"/>
              <a:t>.</a:t>
            </a:r>
          </a:p>
        </p:txBody>
      </p:sp>
    </p:spTree>
    <p:extLst>
      <p:ext uri="{BB962C8B-B14F-4D97-AF65-F5344CB8AC3E}">
        <p14:creationId xmlns:p14="http://schemas.microsoft.com/office/powerpoint/2010/main" val="210478392"/>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smtClean="0">
                <a:solidFill>
                  <a:srgbClr val="00B0F0"/>
                </a:solidFill>
              </a:rPr>
              <a:t>Framework</a:t>
            </a:r>
            <a:r>
              <a:rPr lang="en-GB" dirty="0" smtClean="0"/>
              <a:t> analysis</a:t>
            </a:r>
            <a:endParaRPr lang="en-GB" dirty="0"/>
          </a:p>
        </p:txBody>
      </p:sp>
      <p:sp>
        <p:nvSpPr>
          <p:cNvPr id="3" name="Content Placeholder 2"/>
          <p:cNvSpPr>
            <a:spLocks noGrp="1"/>
          </p:cNvSpPr>
          <p:nvPr>
            <p:ph idx="1"/>
          </p:nvPr>
        </p:nvSpPr>
        <p:spPr/>
        <p:txBody>
          <a:bodyPr/>
          <a:lstStyle/>
          <a:p>
            <a:r>
              <a:rPr lang="en-GB" dirty="0"/>
              <a:t>One way of processing the data is to write summaries of what people have said and in so doing reduce the amount on information you have to deal with. This is an approach taken by the developers of the Framework approach (Richie and Lewis, 2003) which also suggests the use of tables to lay out the summaries in a structured way. </a:t>
            </a:r>
            <a:endParaRPr lang="en-GB" dirty="0" smtClean="0"/>
          </a:p>
          <a:p>
            <a:r>
              <a:rPr lang="en-GB" b="1" dirty="0">
                <a:solidFill>
                  <a:srgbClr val="FF0000"/>
                </a:solidFill>
              </a:rPr>
              <a:t>Video techniques</a:t>
            </a:r>
          </a:p>
          <a:p>
            <a:r>
              <a:rPr lang="en-GB" dirty="0"/>
              <a:t>http://onlineqda.hud.ac.uk/movies/ESRC_RMF_2010/index.php#Part2</a:t>
            </a:r>
          </a:p>
          <a:p>
            <a:endParaRPr lang="en-GB" dirty="0"/>
          </a:p>
        </p:txBody>
      </p:sp>
    </p:spTree>
    <p:extLst>
      <p:ext uri="{BB962C8B-B14F-4D97-AF65-F5344CB8AC3E}">
        <p14:creationId xmlns:p14="http://schemas.microsoft.com/office/powerpoint/2010/main" val="1123343496"/>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p:cNvPicPr>
            <a:picLocks noChangeAspect="1"/>
          </p:cNvPicPr>
          <p:nvPr/>
        </p:nvPicPr>
        <p:blipFill>
          <a:blip r:embed="rId2"/>
          <a:stretch>
            <a:fillRect/>
          </a:stretch>
        </p:blipFill>
        <p:spPr>
          <a:xfrm>
            <a:off x="345782" y="793103"/>
            <a:ext cx="8798218" cy="4693200"/>
          </a:xfrm>
          <a:prstGeom prst="rect">
            <a:avLst/>
          </a:prstGeom>
        </p:spPr>
      </p:pic>
    </p:spTree>
    <p:extLst>
      <p:ext uri="{BB962C8B-B14F-4D97-AF65-F5344CB8AC3E}">
        <p14:creationId xmlns:p14="http://schemas.microsoft.com/office/powerpoint/2010/main" val="7757217"/>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339" name="Rectangle 2"/>
          <p:cNvSpPr>
            <a:spLocks noGrp="1" noChangeArrowheads="1"/>
          </p:cNvSpPr>
          <p:nvPr>
            <p:ph type="title"/>
          </p:nvPr>
        </p:nvSpPr>
        <p:spPr>
          <a:xfrm>
            <a:off x="457199" y="642594"/>
            <a:ext cx="8086725" cy="1371600"/>
          </a:xfrm>
        </p:spPr>
        <p:txBody>
          <a:bodyPr rtlCol="0">
            <a:normAutofit fontScale="90000"/>
            <a:scene3d>
              <a:camera prst="orthographicFront"/>
              <a:lightRig rig="soft" dir="t"/>
            </a:scene3d>
          </a:bodyPr>
          <a:lstStyle/>
          <a:p>
            <a:pPr fontAlgn="auto">
              <a:spcAft>
                <a:spcPts val="0"/>
              </a:spcAft>
              <a:defRPr/>
            </a:pPr>
            <a:r>
              <a:rPr dirty="0">
                <a:solidFill>
                  <a:schemeClr val="tx1">
                    <a:lumMod val="85000"/>
                    <a:lumOff val="15000"/>
                  </a:schemeClr>
                </a:solidFill>
                <a:ea typeface="+mj-ea"/>
                <a:cs typeface="+mj-cs"/>
              </a:rPr>
              <a:t>USING </a:t>
            </a:r>
            <a:r>
              <a:rPr b="1" dirty="0">
                <a:solidFill>
                  <a:srgbClr val="00B0F0"/>
                </a:solidFill>
                <a:ea typeface="+mj-ea"/>
                <a:cs typeface="+mj-cs"/>
              </a:rPr>
              <a:t>MATRIX</a:t>
            </a:r>
            <a:r>
              <a:rPr dirty="0">
                <a:solidFill>
                  <a:schemeClr val="tx1">
                    <a:lumMod val="85000"/>
                    <a:lumOff val="15000"/>
                  </a:schemeClr>
                </a:solidFill>
                <a:ea typeface="+mj-ea"/>
                <a:cs typeface="+mj-cs"/>
              </a:rPr>
              <a:t> </a:t>
            </a:r>
            <a:r>
              <a:rPr dirty="0" smtClean="0">
                <a:solidFill>
                  <a:schemeClr val="tx1">
                    <a:lumMod val="85000"/>
                    <a:lumOff val="15000"/>
                  </a:schemeClr>
                </a:solidFill>
                <a:ea typeface="+mj-ea"/>
                <a:cs typeface="+mj-cs"/>
              </a:rPr>
              <a:t>ANALYSIS </a:t>
            </a:r>
            <a:br>
              <a:rPr dirty="0" smtClean="0">
                <a:solidFill>
                  <a:schemeClr val="tx1">
                    <a:lumMod val="85000"/>
                    <a:lumOff val="15000"/>
                  </a:schemeClr>
                </a:solidFill>
                <a:ea typeface="+mj-ea"/>
                <a:cs typeface="+mj-cs"/>
              </a:rPr>
            </a:br>
            <a:r>
              <a:rPr dirty="0" smtClean="0">
                <a:solidFill>
                  <a:schemeClr val="tx1">
                    <a:lumMod val="85000"/>
                    <a:lumOff val="15000"/>
                  </a:schemeClr>
                </a:solidFill>
                <a:ea typeface="+mj-ea"/>
                <a:cs typeface="+mj-cs"/>
              </a:rPr>
              <a:t>Qualitative </a:t>
            </a:r>
            <a:r>
              <a:rPr dirty="0">
                <a:solidFill>
                  <a:schemeClr val="tx1">
                    <a:lumMod val="85000"/>
                    <a:lumOff val="15000"/>
                  </a:schemeClr>
                </a:solidFill>
                <a:ea typeface="+mj-ea"/>
                <a:cs typeface="+mj-cs"/>
              </a:rPr>
              <a:t>data</a:t>
            </a:r>
            <a:br>
              <a:rPr dirty="0">
                <a:solidFill>
                  <a:schemeClr val="tx1">
                    <a:lumMod val="85000"/>
                    <a:lumOff val="15000"/>
                  </a:schemeClr>
                </a:solidFill>
                <a:ea typeface="+mj-ea"/>
                <a:cs typeface="+mj-cs"/>
              </a:rPr>
            </a:br>
            <a:endParaRPr dirty="0">
              <a:solidFill>
                <a:schemeClr val="tx1">
                  <a:lumMod val="85000"/>
                  <a:lumOff val="15000"/>
                </a:schemeClr>
              </a:solidFill>
              <a:ea typeface="+mj-ea"/>
              <a:cs typeface="+mj-cs"/>
            </a:endParaRPr>
          </a:p>
        </p:txBody>
      </p:sp>
      <p:sp>
        <p:nvSpPr>
          <p:cNvPr id="51203" name="Rectangle 3"/>
          <p:cNvSpPr>
            <a:spLocks noGrp="1" noChangeArrowheads="1"/>
          </p:cNvSpPr>
          <p:nvPr>
            <p:ph idx="1"/>
          </p:nvPr>
        </p:nvSpPr>
        <p:spPr/>
        <p:txBody>
          <a:bodyPr/>
          <a:lstStyle/>
          <a:p>
            <a:endParaRPr lang="en-US" altLang="en-US" smtClean="0">
              <a:ea typeface="ＭＳ Ｐゴシック" panose="020B0600070205080204" pitchFamily="34" charset="-128"/>
            </a:endParaRPr>
          </a:p>
          <a:p>
            <a:endParaRPr lang="en-US" altLang="en-US" smtClean="0">
              <a:ea typeface="ＭＳ Ｐゴシック" panose="020B0600070205080204" pitchFamily="34" charset="-128"/>
            </a:endParaRPr>
          </a:p>
        </p:txBody>
      </p:sp>
      <p:sp>
        <p:nvSpPr>
          <p:cNvPr id="51204" name="Slide Number Placeholder 5"/>
          <p:cNvSpPr>
            <a:spLocks noGrp="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Ctr="0" compatLnSpc="1">
            <a:prstTxWarp prst="textNoShape">
              <a:avLst/>
            </a:prstTxWarp>
          </a:bodyPr>
          <a:lstStyle>
            <a:lvl1pPr>
              <a:defRPr>
                <a:solidFill>
                  <a:schemeClr val="tx1"/>
                </a:solidFill>
                <a:latin typeface="Arial" panose="020B0604020202020204" pitchFamily="34" charset="0"/>
                <a:ea typeface="ＭＳ Ｐゴシック" panose="020B0600070205080204" pitchFamily="34" charset="-128"/>
              </a:defRPr>
            </a:lvl1pPr>
            <a:lvl2pPr marL="37931725" indent="-37474525">
              <a:defRPr>
                <a:solidFill>
                  <a:schemeClr val="tx1"/>
                </a:solidFill>
                <a:latin typeface="Arial" panose="020B0604020202020204" pitchFamily="34" charset="0"/>
                <a:ea typeface="ＭＳ Ｐゴシック" panose="020B0600070205080204" pitchFamily="34" charset="-128"/>
              </a:defRPr>
            </a:lvl2pPr>
            <a:lvl3pPr marL="858838" indent="-228600">
              <a:defRPr>
                <a:solidFill>
                  <a:schemeClr val="tx1"/>
                </a:solidFill>
                <a:latin typeface="Arial" panose="020B0604020202020204" pitchFamily="34" charset="0"/>
                <a:ea typeface="ＭＳ Ｐゴシック" panose="020B0600070205080204" pitchFamily="34" charset="-128"/>
              </a:defRPr>
            </a:lvl3pPr>
            <a:lvl4pPr marL="1143000" indent="-228600">
              <a:defRPr>
                <a:solidFill>
                  <a:schemeClr val="tx1"/>
                </a:solidFill>
                <a:latin typeface="Arial" panose="020B0604020202020204" pitchFamily="34" charset="0"/>
                <a:ea typeface="ＭＳ Ｐゴシック" panose="020B0600070205080204" pitchFamily="34" charset="-128"/>
              </a:defRPr>
            </a:lvl4pPr>
            <a:lvl5pPr marL="1371600" indent="-228600">
              <a:defRPr>
                <a:solidFill>
                  <a:schemeClr val="tx1"/>
                </a:solidFill>
                <a:latin typeface="Arial" panose="020B0604020202020204" pitchFamily="34" charset="0"/>
                <a:ea typeface="ＭＳ Ｐゴシック" panose="020B0600070205080204" pitchFamily="34" charset="-128"/>
              </a:defRPr>
            </a:lvl5pPr>
            <a:lvl6pPr marL="18288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6pPr>
            <a:lvl7pPr marL="22860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7pPr>
            <a:lvl8pPr marL="27432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8pPr>
            <a:lvl9pPr marL="32004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9pPr>
          </a:lstStyle>
          <a:p>
            <a:fld id="{7D0D94F9-1361-4493-B577-13978E8455A7}" type="slidenum">
              <a:rPr lang="en-US" altLang="en-US" sz="1000"/>
              <a:pPr/>
              <a:t>31</a:t>
            </a:fld>
            <a:endParaRPr lang="en-US" altLang="en-US" sz="1000"/>
          </a:p>
        </p:txBody>
      </p:sp>
      <p:graphicFrame>
        <p:nvGraphicFramePr>
          <p:cNvPr id="51205" name="Object 2"/>
          <p:cNvGraphicFramePr>
            <a:graphicFrameLocks noChangeAspect="1"/>
          </p:cNvGraphicFramePr>
          <p:nvPr/>
        </p:nvGraphicFramePr>
        <p:xfrm>
          <a:off x="2185988" y="1735138"/>
          <a:ext cx="6105525" cy="4071937"/>
        </p:xfrm>
        <a:graphic>
          <a:graphicData uri="http://schemas.openxmlformats.org/presentationml/2006/ole">
            <mc:AlternateContent xmlns:mc="http://schemas.openxmlformats.org/markup-compatibility/2006">
              <mc:Choice xmlns:v="urn:schemas-microsoft-com:vml" Requires="v">
                <p:oleObj spid="_x0000_s20494" name="Document" r:id="rId3" imgW="6105144" imgH="4072128" progId="Word.Document.8">
                  <p:embed/>
                </p:oleObj>
              </mc:Choice>
              <mc:Fallback>
                <p:oleObj name="Document" r:id="rId3" imgW="6105144" imgH="4072128" progId="Word.Document.8">
                  <p:embed/>
                  <p:pic>
                    <p:nvPicPr>
                      <p:cNvPr id="0" name=""/>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2185988" y="1735138"/>
                        <a:ext cx="6105525" cy="4071937"/>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pic>
                </p:oleObj>
              </mc:Fallback>
            </mc:AlternateContent>
          </a:graphicData>
        </a:graphic>
      </p:graphicFrame>
      <p:graphicFrame>
        <p:nvGraphicFramePr>
          <p:cNvPr id="51206" name="Object 3"/>
          <p:cNvGraphicFramePr>
            <a:graphicFrameLocks noChangeAspect="1"/>
          </p:cNvGraphicFramePr>
          <p:nvPr/>
        </p:nvGraphicFramePr>
        <p:xfrm>
          <a:off x="1782763" y="2185988"/>
          <a:ext cx="6235700" cy="3665537"/>
        </p:xfrm>
        <a:graphic>
          <a:graphicData uri="http://schemas.openxmlformats.org/presentationml/2006/ole">
            <mc:AlternateContent xmlns:mc="http://schemas.openxmlformats.org/markup-compatibility/2006">
              <mc:Choice xmlns:v="urn:schemas-microsoft-com:vml" Requires="v">
                <p:oleObj spid="_x0000_s20495" name="Document" r:id="rId5" imgW="6236208" imgH="3666744" progId="Word.Document.8">
                  <p:embed/>
                </p:oleObj>
              </mc:Choice>
              <mc:Fallback>
                <p:oleObj name="Document" r:id="rId5" imgW="6236208" imgH="3666744" progId="Word.Document.8">
                  <p:embed/>
                  <p:pic>
                    <p:nvPicPr>
                      <p:cNvPr id="0" name=""/>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1782763" y="2185988"/>
                        <a:ext cx="6235700" cy="3665537"/>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pic>
                </p:oleObj>
              </mc:Fallback>
            </mc:AlternateContent>
          </a:graphicData>
        </a:graphic>
      </p:graphicFrame>
      <p:graphicFrame>
        <p:nvGraphicFramePr>
          <p:cNvPr id="51207" name="Object 4"/>
          <p:cNvGraphicFramePr>
            <a:graphicFrameLocks noChangeAspect="1"/>
          </p:cNvGraphicFramePr>
          <p:nvPr>
            <p:extLst>
              <p:ext uri="{D42A27DB-BD31-4B8C-83A1-F6EECF244321}">
                <p14:modId xmlns:p14="http://schemas.microsoft.com/office/powerpoint/2010/main" val="2061199296"/>
              </p:ext>
            </p:extLst>
          </p:nvPr>
        </p:nvGraphicFramePr>
        <p:xfrm>
          <a:off x="777080" y="1784496"/>
          <a:ext cx="7446962" cy="4754562"/>
        </p:xfrm>
        <a:graphic>
          <a:graphicData uri="http://schemas.openxmlformats.org/presentationml/2006/ole">
            <mc:AlternateContent xmlns:mc="http://schemas.openxmlformats.org/markup-compatibility/2006">
              <mc:Choice xmlns:v="urn:schemas-microsoft-com:vml" Requires="v">
                <p:oleObj spid="_x0000_s20496" name="Document" r:id="rId7" imgW="7515906" imgH="4800090" progId="Word.Document.8">
                  <p:embed/>
                </p:oleObj>
              </mc:Choice>
              <mc:Fallback>
                <p:oleObj name="Document" r:id="rId7" imgW="7515906" imgH="4800090" progId="Word.Document.8">
                  <p:embed/>
                  <p:pic>
                    <p:nvPicPr>
                      <p:cNvPr id="0" name=""/>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777080" y="1784496"/>
                        <a:ext cx="7446962" cy="4754562"/>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pic>
                </p:oleObj>
              </mc:Fallback>
            </mc:AlternateContent>
          </a:graphicData>
        </a:graphic>
      </p:graphicFrame>
    </p:spTree>
    <p:extLst>
      <p:ext uri="{BB962C8B-B14F-4D97-AF65-F5344CB8AC3E}">
        <p14:creationId xmlns:p14="http://schemas.microsoft.com/office/powerpoint/2010/main" val="3163137099"/>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References on creating theory</a:t>
            </a:r>
            <a:endParaRPr lang="en-GB" dirty="0"/>
          </a:p>
        </p:txBody>
      </p:sp>
      <p:sp>
        <p:nvSpPr>
          <p:cNvPr id="3" name="Content Placeholder 2"/>
          <p:cNvSpPr>
            <a:spLocks noGrp="1"/>
          </p:cNvSpPr>
          <p:nvPr>
            <p:ph idx="1"/>
          </p:nvPr>
        </p:nvSpPr>
        <p:spPr/>
        <p:txBody>
          <a:bodyPr/>
          <a:lstStyle/>
          <a:p>
            <a:r>
              <a:rPr lang="en-GB" dirty="0"/>
              <a:t>Ritchie, J. and Lewis, J. (</a:t>
            </a:r>
            <a:r>
              <a:rPr lang="en-GB" dirty="0" err="1"/>
              <a:t>eds</a:t>
            </a:r>
            <a:r>
              <a:rPr lang="en-GB" dirty="0"/>
              <a:t>) (2003) </a:t>
            </a:r>
            <a:r>
              <a:rPr lang="en-GB" i="1" dirty="0"/>
              <a:t>Qualitative Research Practice: A Guide for Social Science Students and Researchers,</a:t>
            </a:r>
            <a:r>
              <a:rPr lang="en-GB" dirty="0"/>
              <a:t> Sage Publications, London.</a:t>
            </a:r>
          </a:p>
          <a:p>
            <a:r>
              <a:rPr lang="en-GB" dirty="0"/>
              <a:t>Richards T. and Richards, L. (1994) </a:t>
            </a:r>
            <a:r>
              <a:rPr lang="en-GB" i="1" dirty="0"/>
              <a:t>Using Computers in Qualitative Analysis</a:t>
            </a:r>
            <a:r>
              <a:rPr lang="en-GB" dirty="0"/>
              <a:t>. In: Denzin and Lincoln (</a:t>
            </a:r>
            <a:r>
              <a:rPr lang="en-GB" dirty="0" err="1"/>
              <a:t>eds</a:t>
            </a:r>
            <a:r>
              <a:rPr lang="en-GB" dirty="0"/>
              <a:t>)  Handbook of Qualitative Research,  Sage Publications, Thousand Oaks, California. p. 448</a:t>
            </a:r>
          </a:p>
          <a:p>
            <a:pPr marL="0" indent="0">
              <a:buNone/>
            </a:pPr>
            <a:endParaRPr lang="en-GB" dirty="0"/>
          </a:p>
        </p:txBody>
      </p:sp>
    </p:spTree>
    <p:extLst>
      <p:ext uri="{BB962C8B-B14F-4D97-AF65-F5344CB8AC3E}">
        <p14:creationId xmlns:p14="http://schemas.microsoft.com/office/powerpoint/2010/main" val="8602289"/>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The quality of qualitative analysis</a:t>
            </a:r>
            <a:endParaRPr lang="en-GB" dirty="0"/>
          </a:p>
        </p:txBody>
      </p:sp>
      <p:sp>
        <p:nvSpPr>
          <p:cNvPr id="3" name="Content Placeholder 2"/>
          <p:cNvSpPr>
            <a:spLocks noGrp="1"/>
          </p:cNvSpPr>
          <p:nvPr>
            <p:ph idx="1"/>
          </p:nvPr>
        </p:nvSpPr>
        <p:spPr/>
        <p:txBody>
          <a:bodyPr/>
          <a:lstStyle/>
          <a:p>
            <a:r>
              <a:rPr lang="en-GB" dirty="0" smtClean="0"/>
              <a:t>Looked down on ……</a:t>
            </a:r>
          </a:p>
          <a:p>
            <a:endParaRPr lang="en-GB" dirty="0"/>
          </a:p>
          <a:p>
            <a:r>
              <a:rPr lang="en-GB" dirty="0">
                <a:hlinkClick r:id="rId3"/>
              </a:rPr>
              <a:t>https://</a:t>
            </a:r>
            <a:r>
              <a:rPr lang="en-GB" dirty="0" smtClean="0">
                <a:hlinkClick r:id="rId3"/>
              </a:rPr>
              <a:t>www.youtube.com/watch?v=EdhoX1Xu6ZI</a:t>
            </a:r>
            <a:endParaRPr lang="en-GB" dirty="0" smtClean="0"/>
          </a:p>
          <a:p>
            <a:r>
              <a:rPr lang="en-GB" dirty="0" smtClean="0"/>
              <a:t>See Handout 2</a:t>
            </a:r>
          </a:p>
          <a:p>
            <a:endParaRPr lang="en-GB" dirty="0"/>
          </a:p>
          <a:p>
            <a:endParaRPr lang="en-GB" dirty="0" smtClean="0"/>
          </a:p>
          <a:p>
            <a:endParaRPr lang="en-GB" dirty="0"/>
          </a:p>
        </p:txBody>
      </p:sp>
    </p:spTree>
    <p:extLst>
      <p:ext uri="{BB962C8B-B14F-4D97-AF65-F5344CB8AC3E}">
        <p14:creationId xmlns:p14="http://schemas.microsoft.com/office/powerpoint/2010/main" val="2099108651"/>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Quality</a:t>
            </a:r>
            <a:endParaRPr lang="en-GB" dirty="0"/>
          </a:p>
        </p:txBody>
      </p:sp>
      <p:sp>
        <p:nvSpPr>
          <p:cNvPr id="3" name="Content Placeholder 2"/>
          <p:cNvSpPr>
            <a:spLocks noGrp="1"/>
          </p:cNvSpPr>
          <p:nvPr>
            <p:ph idx="1"/>
          </p:nvPr>
        </p:nvSpPr>
        <p:spPr/>
        <p:txBody>
          <a:bodyPr>
            <a:normAutofit/>
          </a:bodyPr>
          <a:lstStyle/>
          <a:p>
            <a:r>
              <a:rPr lang="en-GB" dirty="0"/>
              <a:t>In natural science findings are validated by their repeated replication. If a second investigator cannot replicate the findings when they repeat the experiment then the original results are questioned. If no-one else can replicate the original results then they are rejected as flawed and invalid. Natural scientists have developed a whole spectrum of procedures and designs to ensure that experiments don’t get the wrong answers and that replication is possible.</a:t>
            </a:r>
          </a:p>
          <a:p>
            <a:pPr marL="0" indent="0">
              <a:buNone/>
            </a:pPr>
            <a:endParaRPr lang="en-GB" dirty="0"/>
          </a:p>
        </p:txBody>
      </p:sp>
    </p:spTree>
    <p:extLst>
      <p:ext uri="{BB962C8B-B14F-4D97-AF65-F5344CB8AC3E}">
        <p14:creationId xmlns:p14="http://schemas.microsoft.com/office/powerpoint/2010/main" val="2110382006"/>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But</a:t>
            </a:r>
            <a:endParaRPr lang="en-GB" dirty="0"/>
          </a:p>
        </p:txBody>
      </p:sp>
      <p:sp>
        <p:nvSpPr>
          <p:cNvPr id="3" name="Content Placeholder 2"/>
          <p:cNvSpPr>
            <a:spLocks noGrp="1"/>
          </p:cNvSpPr>
          <p:nvPr>
            <p:ph idx="1"/>
          </p:nvPr>
        </p:nvSpPr>
        <p:spPr/>
        <p:txBody>
          <a:bodyPr>
            <a:normAutofit/>
          </a:bodyPr>
          <a:lstStyle/>
          <a:p>
            <a:r>
              <a:rPr lang="en-GB" dirty="0"/>
              <a:t>In social research there are two problems with adopting this approach. </a:t>
            </a:r>
            <a:endParaRPr lang="en-GB" dirty="0" smtClean="0"/>
          </a:p>
          <a:p>
            <a:r>
              <a:rPr lang="en-GB" dirty="0" smtClean="0"/>
              <a:t>First</a:t>
            </a:r>
            <a:r>
              <a:rPr lang="en-GB" dirty="0"/>
              <a:t>, there is no widespread agreement about whether there can be any procedures that ensure research and analysis produce the right answers. </a:t>
            </a:r>
            <a:endParaRPr lang="en-GB" dirty="0" smtClean="0"/>
          </a:p>
          <a:p>
            <a:r>
              <a:rPr lang="en-GB" dirty="0" smtClean="0"/>
              <a:t>Second</a:t>
            </a:r>
            <a:r>
              <a:rPr lang="en-GB" dirty="0"/>
              <a:t>, and this is a problems with qualitative research especially, replication is seldom possible and in most cases doesn’t make much sense. </a:t>
            </a:r>
          </a:p>
          <a:p>
            <a:r>
              <a:rPr lang="en-GB" dirty="0" smtClean="0"/>
              <a:t>When </a:t>
            </a:r>
            <a:r>
              <a:rPr lang="en-GB" dirty="0"/>
              <a:t>observed or questioned again, respondents in qualitative research will rarely say or do exactly the same things. Whether results have been successfully replicated is always a matter of interpretation.</a:t>
            </a:r>
          </a:p>
          <a:p>
            <a:endParaRPr lang="en-GB" dirty="0"/>
          </a:p>
        </p:txBody>
      </p:sp>
    </p:spTree>
    <p:extLst>
      <p:ext uri="{BB962C8B-B14F-4D97-AF65-F5344CB8AC3E}">
        <p14:creationId xmlns:p14="http://schemas.microsoft.com/office/powerpoint/2010/main" val="561262169"/>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And therefore</a:t>
            </a:r>
            <a:endParaRPr lang="en-GB" dirty="0"/>
          </a:p>
        </p:txBody>
      </p:sp>
      <p:sp>
        <p:nvSpPr>
          <p:cNvPr id="3" name="Content Placeholder 2"/>
          <p:cNvSpPr>
            <a:spLocks noGrp="1"/>
          </p:cNvSpPr>
          <p:nvPr>
            <p:ph idx="1"/>
          </p:nvPr>
        </p:nvSpPr>
        <p:spPr/>
        <p:txBody>
          <a:bodyPr/>
          <a:lstStyle/>
          <a:p>
            <a:r>
              <a:rPr lang="en-GB" dirty="0" smtClean="0"/>
              <a:t>Your analysis must be </a:t>
            </a:r>
          </a:p>
          <a:p>
            <a:pPr marL="0" indent="0" algn="ctr">
              <a:buNone/>
            </a:pPr>
            <a:r>
              <a:rPr lang="en-GB" sz="3600" b="1" dirty="0" smtClean="0">
                <a:solidFill>
                  <a:schemeClr val="accent3"/>
                </a:solidFill>
              </a:rPr>
              <a:t>Valid</a:t>
            </a:r>
          </a:p>
          <a:p>
            <a:pPr marL="0" indent="0" algn="ctr">
              <a:buNone/>
            </a:pPr>
            <a:r>
              <a:rPr lang="en-GB" sz="3600" b="1" dirty="0">
                <a:solidFill>
                  <a:schemeClr val="accent3"/>
                </a:solidFill>
              </a:rPr>
              <a:t>R</a:t>
            </a:r>
            <a:r>
              <a:rPr lang="en-GB" sz="3600" b="1" dirty="0" smtClean="0">
                <a:solidFill>
                  <a:schemeClr val="accent3"/>
                </a:solidFill>
              </a:rPr>
              <a:t>eliable and</a:t>
            </a:r>
          </a:p>
          <a:p>
            <a:pPr marL="0" indent="0" algn="ctr">
              <a:buNone/>
            </a:pPr>
            <a:r>
              <a:rPr lang="en-GB" sz="3600" b="1" dirty="0" err="1" smtClean="0">
                <a:solidFill>
                  <a:schemeClr val="accent3"/>
                </a:solidFill>
              </a:rPr>
              <a:t>Generalisable</a:t>
            </a:r>
            <a:endParaRPr lang="en-GB" sz="3600" b="1" dirty="0">
              <a:solidFill>
                <a:schemeClr val="accent3"/>
              </a:solidFill>
            </a:endParaRPr>
          </a:p>
        </p:txBody>
      </p:sp>
    </p:spTree>
    <p:extLst>
      <p:ext uri="{BB962C8B-B14F-4D97-AF65-F5344CB8AC3E}">
        <p14:creationId xmlns:p14="http://schemas.microsoft.com/office/powerpoint/2010/main" val="947156908"/>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Meaning</a:t>
            </a:r>
            <a:endParaRPr lang="en-GB" dirty="0"/>
          </a:p>
        </p:txBody>
      </p:sp>
      <p:sp>
        <p:nvSpPr>
          <p:cNvPr id="3" name="Content Placeholder 2"/>
          <p:cNvSpPr>
            <a:spLocks noGrp="1"/>
          </p:cNvSpPr>
          <p:nvPr>
            <p:ph idx="1"/>
          </p:nvPr>
        </p:nvSpPr>
        <p:spPr/>
        <p:txBody>
          <a:bodyPr/>
          <a:lstStyle/>
          <a:p>
            <a:r>
              <a:rPr lang="en-GB" b="1" dirty="0">
                <a:solidFill>
                  <a:srgbClr val="00B0F0"/>
                </a:solidFill>
              </a:rPr>
              <a:t>Validity</a:t>
            </a:r>
            <a:r>
              <a:rPr lang="en-GB" dirty="0">
                <a:solidFill>
                  <a:srgbClr val="00B0F0"/>
                </a:solidFill>
              </a:rPr>
              <a:t> refers to the idea that the account truly reflects what actually happened, or put simply, that it is accurate</a:t>
            </a:r>
            <a:r>
              <a:rPr lang="en-GB" dirty="0" smtClean="0">
                <a:solidFill>
                  <a:srgbClr val="00B0F0"/>
                </a:solidFill>
              </a:rPr>
              <a:t>. True.</a:t>
            </a:r>
            <a:endParaRPr lang="en-GB" dirty="0">
              <a:solidFill>
                <a:srgbClr val="00B0F0"/>
              </a:solidFill>
            </a:endParaRPr>
          </a:p>
          <a:p>
            <a:r>
              <a:rPr lang="en-GB" b="1" dirty="0">
                <a:solidFill>
                  <a:schemeClr val="accent2">
                    <a:lumMod val="50000"/>
                  </a:schemeClr>
                </a:solidFill>
              </a:rPr>
              <a:t>Reliability</a:t>
            </a:r>
            <a:r>
              <a:rPr lang="en-GB" dirty="0">
                <a:solidFill>
                  <a:schemeClr val="accent2">
                    <a:lumMod val="50000"/>
                  </a:schemeClr>
                </a:solidFill>
              </a:rPr>
              <a:t> means that the results of the analysis would also be obtained if different researchers repeated the research and analysis on another occasion. The respondents or participants involved may be different from those in the original research though they will be similar and be doing similar things.</a:t>
            </a:r>
          </a:p>
          <a:p>
            <a:r>
              <a:rPr lang="en-GB" b="1" dirty="0">
                <a:solidFill>
                  <a:srgbClr val="FF0000"/>
                </a:solidFill>
              </a:rPr>
              <a:t>Generalisability</a:t>
            </a:r>
            <a:r>
              <a:rPr lang="en-GB" dirty="0">
                <a:solidFill>
                  <a:srgbClr val="FF0000"/>
                </a:solidFill>
              </a:rPr>
              <a:t> means that the results of the research and analysis apply to a wider group of people, social situations and settings than just the ones investigated in the original study.</a:t>
            </a:r>
          </a:p>
          <a:p>
            <a:pPr marL="0" indent="0">
              <a:buNone/>
            </a:pPr>
            <a:endParaRPr lang="en-GB" dirty="0" smtClean="0"/>
          </a:p>
          <a:p>
            <a:pPr marL="0" indent="0">
              <a:buNone/>
            </a:pPr>
            <a:endParaRPr lang="en-GB" dirty="0"/>
          </a:p>
        </p:txBody>
      </p:sp>
    </p:spTree>
    <p:extLst>
      <p:ext uri="{BB962C8B-B14F-4D97-AF65-F5344CB8AC3E}">
        <p14:creationId xmlns:p14="http://schemas.microsoft.com/office/powerpoint/2010/main" val="287247179"/>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(Researcher) Reflexivity</a:t>
            </a:r>
            <a:endParaRPr lang="en-GB" dirty="0"/>
          </a:p>
        </p:txBody>
      </p:sp>
      <p:sp>
        <p:nvSpPr>
          <p:cNvPr id="3" name="Content Placeholder 2"/>
          <p:cNvSpPr>
            <a:spLocks noGrp="1"/>
          </p:cNvSpPr>
          <p:nvPr>
            <p:ph idx="1"/>
          </p:nvPr>
        </p:nvSpPr>
        <p:spPr/>
        <p:txBody>
          <a:bodyPr/>
          <a:lstStyle/>
          <a:p>
            <a:r>
              <a:rPr lang="en-GB" dirty="0"/>
              <a:t>Such researchers, who include a wide range of post-modernists and constructivists, argue that we cannot assume that there is just one, single, fundamental social reality against which results can be check to see if they are valid. </a:t>
            </a:r>
            <a:endParaRPr lang="en-GB" dirty="0" smtClean="0"/>
          </a:p>
          <a:p>
            <a:r>
              <a:rPr lang="en-GB" dirty="0" smtClean="0"/>
              <a:t>Rather</a:t>
            </a:r>
            <a:r>
              <a:rPr lang="en-GB" dirty="0"/>
              <a:t>, all we can say is that there are many different social realities and views about our world and there is no way we can give any single one a privileged position as the reality. </a:t>
            </a:r>
            <a:endParaRPr lang="en-GB" dirty="0" smtClean="0"/>
          </a:p>
          <a:p>
            <a:r>
              <a:rPr lang="en-GB" dirty="0" smtClean="0"/>
              <a:t>For </a:t>
            </a:r>
            <a:r>
              <a:rPr lang="en-GB" dirty="0"/>
              <a:t>them, it does not make sense to ask whether a qualitative analysis reflects what actually happened in the social world as it is always possible to have different interpretations. </a:t>
            </a:r>
            <a:endParaRPr lang="en-GB" dirty="0" smtClean="0"/>
          </a:p>
          <a:p>
            <a:r>
              <a:rPr lang="en-GB" dirty="0" smtClean="0"/>
              <a:t>Post-positivism (all research </a:t>
            </a:r>
            <a:r>
              <a:rPr lang="en-GB" smtClean="0"/>
              <a:t>is fallible).</a:t>
            </a:r>
            <a:endParaRPr lang="en-GB" dirty="0"/>
          </a:p>
        </p:txBody>
      </p:sp>
    </p:spTree>
    <p:extLst>
      <p:ext uri="{BB962C8B-B14F-4D97-AF65-F5344CB8AC3E}">
        <p14:creationId xmlns:p14="http://schemas.microsoft.com/office/powerpoint/2010/main" val="3381950923"/>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Also</a:t>
            </a:r>
            <a:endParaRPr lang="en-GB" dirty="0"/>
          </a:p>
        </p:txBody>
      </p:sp>
      <p:sp>
        <p:nvSpPr>
          <p:cNvPr id="3" name="Content Placeholder 2"/>
          <p:cNvSpPr>
            <a:spLocks noGrp="1"/>
          </p:cNvSpPr>
          <p:nvPr>
            <p:ph idx="1"/>
          </p:nvPr>
        </p:nvSpPr>
        <p:spPr/>
        <p:txBody>
          <a:bodyPr/>
          <a:lstStyle/>
          <a:p>
            <a:r>
              <a:rPr lang="en-GB" dirty="0" smtClean="0"/>
              <a:t>Humans </a:t>
            </a:r>
            <a:r>
              <a:rPr lang="en-GB" dirty="0"/>
              <a:t>are fallible, and it is always possible to make mistakes in ones interpretation or observation of this social reality. Therefore it makes sense to follow procedures that minimise mistakes and simple misinterpretations.</a:t>
            </a:r>
          </a:p>
          <a:p>
            <a:endParaRPr lang="en-GB" dirty="0"/>
          </a:p>
        </p:txBody>
      </p:sp>
    </p:spTree>
    <p:extLst>
      <p:ext uri="{BB962C8B-B14F-4D97-AF65-F5344CB8AC3E}">
        <p14:creationId xmlns:p14="http://schemas.microsoft.com/office/powerpoint/2010/main" val="2363491094"/>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Further </a:t>
            </a:r>
            <a:endParaRPr lang="en-GB" dirty="0"/>
          </a:p>
        </p:txBody>
      </p:sp>
    </p:spTree>
    <p:extLst>
      <p:ext uri="{BB962C8B-B14F-4D97-AF65-F5344CB8AC3E}">
        <p14:creationId xmlns:p14="http://schemas.microsoft.com/office/powerpoint/2010/main" val="813089190"/>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p:txBody>
          <a:bodyPr/>
          <a:lstStyle/>
          <a:p>
            <a:r>
              <a:rPr lang="en-GB" dirty="0" smtClean="0"/>
              <a:t>Triangulation</a:t>
            </a:r>
            <a:endParaRPr lang="en-GB" dirty="0"/>
          </a:p>
        </p:txBody>
      </p:sp>
      <p:sp>
        <p:nvSpPr>
          <p:cNvPr id="4" name="Content Placeholder 3"/>
          <p:cNvSpPr>
            <a:spLocks noGrp="1"/>
          </p:cNvSpPr>
          <p:nvPr>
            <p:ph idx="1"/>
          </p:nvPr>
        </p:nvSpPr>
        <p:spPr/>
        <p:txBody>
          <a:bodyPr>
            <a:normAutofit/>
          </a:bodyPr>
          <a:lstStyle/>
          <a:p>
            <a:r>
              <a:rPr lang="en-GB" dirty="0" smtClean="0"/>
              <a:t>Means </a:t>
            </a:r>
            <a:r>
              <a:rPr lang="en-GB" dirty="0"/>
              <a:t>combining two or more views, approaches or methods in an investigation in order to get a more accurate picture of the phenomena. </a:t>
            </a:r>
            <a:endParaRPr lang="en-GB" dirty="0" smtClean="0"/>
          </a:p>
        </p:txBody>
      </p:sp>
    </p:spTree>
    <p:extLst>
      <p:ext uri="{BB962C8B-B14F-4D97-AF65-F5344CB8AC3E}">
        <p14:creationId xmlns:p14="http://schemas.microsoft.com/office/powerpoint/2010/main" val="2095661920"/>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The Bad</a:t>
            </a:r>
            <a:endParaRPr lang="en-GB" dirty="0"/>
          </a:p>
        </p:txBody>
      </p:sp>
      <p:sp>
        <p:nvSpPr>
          <p:cNvPr id="3" name="Content Placeholder 2"/>
          <p:cNvSpPr>
            <a:spLocks noGrp="1"/>
          </p:cNvSpPr>
          <p:nvPr>
            <p:ph idx="1"/>
          </p:nvPr>
        </p:nvSpPr>
        <p:spPr/>
        <p:txBody>
          <a:bodyPr/>
          <a:lstStyle/>
          <a:p>
            <a:r>
              <a:rPr lang="en-GB" dirty="0"/>
              <a:t>It has had a bad press in recent years either because it seems to rely on realist ideas of validity (</a:t>
            </a:r>
            <a:r>
              <a:rPr lang="en-GB" b="1" dirty="0"/>
              <a:t>in the sense that triangulation will produce an accurate picture of the world</a:t>
            </a:r>
            <a:r>
              <a:rPr lang="en-GB" dirty="0"/>
              <a:t>) or because it seems to require the impossible (the combination of incompatible or even incommensurable explanations or phenomena). </a:t>
            </a:r>
            <a:r>
              <a:rPr lang="en-GB" b="1" dirty="0" smtClean="0"/>
              <a:t>To put this another way, two different theories used in triangulation may produce different analyses not because one is biased and the other not, but because both are biased or because both are simply different interpretations and are paying attention to and recording different aspects of the situation. </a:t>
            </a:r>
            <a:r>
              <a:rPr lang="en-GB" dirty="0" smtClean="0"/>
              <a:t>As </a:t>
            </a:r>
            <a:r>
              <a:rPr lang="en-GB" dirty="0"/>
              <a:t>Bloor (1997) argues, different methods produce data in different forms making direct comparison difficult.</a:t>
            </a:r>
          </a:p>
          <a:p>
            <a:endParaRPr lang="en-GB" dirty="0"/>
          </a:p>
        </p:txBody>
      </p:sp>
    </p:spTree>
    <p:extLst>
      <p:ext uri="{BB962C8B-B14F-4D97-AF65-F5344CB8AC3E}">
        <p14:creationId xmlns:p14="http://schemas.microsoft.com/office/powerpoint/2010/main" val="2321687988"/>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The Good</a:t>
            </a:r>
            <a:endParaRPr lang="en-GB" dirty="0"/>
          </a:p>
        </p:txBody>
      </p:sp>
      <p:sp>
        <p:nvSpPr>
          <p:cNvPr id="3" name="Content Placeholder 2"/>
          <p:cNvSpPr>
            <a:spLocks noGrp="1"/>
          </p:cNvSpPr>
          <p:nvPr>
            <p:ph idx="1"/>
          </p:nvPr>
        </p:nvSpPr>
        <p:spPr/>
        <p:txBody>
          <a:bodyPr>
            <a:normAutofit/>
          </a:bodyPr>
          <a:lstStyle/>
          <a:p>
            <a:r>
              <a:rPr lang="en-GB" dirty="0" smtClean="0"/>
              <a:t>Triangulation </a:t>
            </a:r>
            <a:r>
              <a:rPr lang="en-GB" dirty="0"/>
              <a:t>can be used not to check one theory, set of data or approach against another, but rather to create an analysis of greater scope and richness. Even if two views do seem to contradict one another, then the difference can be used as a reason for deeper and repeated analysis of the data in order to try to explain and resolve the differences. </a:t>
            </a:r>
            <a:endParaRPr lang="en-GB" dirty="0" smtClean="0"/>
          </a:p>
          <a:p>
            <a:r>
              <a:rPr lang="en-GB" dirty="0" smtClean="0"/>
              <a:t>In </a:t>
            </a:r>
            <a:r>
              <a:rPr lang="en-GB" dirty="0"/>
              <a:t>fact, because of the analytic difficulties of comparing the results produced by using two different theories, the most frequently used form of triangulation is the use of multiple sources of data such as interviews, observation and documents.</a:t>
            </a:r>
          </a:p>
          <a:p>
            <a:endParaRPr lang="en-GB" dirty="0"/>
          </a:p>
        </p:txBody>
      </p:sp>
    </p:spTree>
    <p:extLst>
      <p:ext uri="{BB962C8B-B14F-4D97-AF65-F5344CB8AC3E}">
        <p14:creationId xmlns:p14="http://schemas.microsoft.com/office/powerpoint/2010/main" val="3852984618"/>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Audit trail </a:t>
            </a:r>
            <a:endParaRPr lang="en-GB" dirty="0"/>
          </a:p>
        </p:txBody>
      </p:sp>
      <p:sp>
        <p:nvSpPr>
          <p:cNvPr id="3" name="Content Placeholder 2"/>
          <p:cNvSpPr>
            <a:spLocks noGrp="1"/>
          </p:cNvSpPr>
          <p:nvPr>
            <p:ph idx="1"/>
          </p:nvPr>
        </p:nvSpPr>
        <p:spPr/>
        <p:txBody>
          <a:bodyPr/>
          <a:lstStyle/>
          <a:p>
            <a:r>
              <a:rPr lang="en-GB" dirty="0" smtClean="0"/>
              <a:t>Essential</a:t>
            </a:r>
          </a:p>
          <a:p>
            <a:r>
              <a:rPr lang="en-GB" dirty="0" smtClean="0"/>
              <a:t>Possible </a:t>
            </a:r>
            <a:r>
              <a:rPr lang="en-GB" dirty="0"/>
              <a:t>to retrace the steps leading to a certain interpretation or theory to check that no alternatives were left unexamined and that no biases had any avoidable influence on the results. </a:t>
            </a:r>
            <a:endParaRPr lang="en-GB" dirty="0" smtClean="0"/>
          </a:p>
          <a:p>
            <a:r>
              <a:rPr lang="en-GB" dirty="0" smtClean="0"/>
              <a:t>Usually </a:t>
            </a:r>
            <a:r>
              <a:rPr lang="en-GB" dirty="0"/>
              <a:t>this entails the recording of information about who did what with the data and in what order so that the genesis of interpretations can be retraced. </a:t>
            </a:r>
            <a:endParaRPr lang="en-GB" dirty="0" smtClean="0"/>
          </a:p>
          <a:p>
            <a:r>
              <a:rPr lang="en-GB" dirty="0" smtClean="0"/>
              <a:t>Such </a:t>
            </a:r>
            <a:r>
              <a:rPr lang="en-GB" dirty="0"/>
              <a:t>an audit trail provides a sufficiently clear account of the research process to allow others to follow the researcher's thinking and conclusions about the data and thus allows them to assess whether the findings are dependable.</a:t>
            </a:r>
          </a:p>
        </p:txBody>
      </p:sp>
    </p:spTree>
    <p:extLst>
      <p:ext uri="{BB962C8B-B14F-4D97-AF65-F5344CB8AC3E}">
        <p14:creationId xmlns:p14="http://schemas.microsoft.com/office/powerpoint/2010/main" val="584031984"/>
      </p:ext>
    </p:extLst>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Consider negative cases</a:t>
            </a:r>
            <a:endParaRPr lang="en-GB" dirty="0"/>
          </a:p>
        </p:txBody>
      </p:sp>
      <p:sp>
        <p:nvSpPr>
          <p:cNvPr id="3" name="Content Placeholder 2"/>
          <p:cNvSpPr>
            <a:spLocks noGrp="1"/>
          </p:cNvSpPr>
          <p:nvPr>
            <p:ph idx="1"/>
          </p:nvPr>
        </p:nvSpPr>
        <p:spPr/>
        <p:txBody>
          <a:bodyPr/>
          <a:lstStyle/>
          <a:p>
            <a:r>
              <a:rPr lang="en-GB" dirty="0"/>
              <a:t>These are cases, settings, events and so on that are out of line with your main findings or even that directly contradict what your explanations would </a:t>
            </a:r>
            <a:r>
              <a:rPr lang="en-GB" dirty="0" smtClean="0"/>
              <a:t>predict.</a:t>
            </a:r>
          </a:p>
          <a:p>
            <a:r>
              <a:rPr lang="en-GB" dirty="0" smtClean="0"/>
              <a:t>Why ?</a:t>
            </a:r>
          </a:p>
          <a:p>
            <a:r>
              <a:rPr lang="en-GB" dirty="0" smtClean="0"/>
              <a:t>To </a:t>
            </a:r>
            <a:r>
              <a:rPr lang="en-GB" dirty="0"/>
              <a:t>find a way of explaining why that case has happened in such an untypical way. The upshot is commonly a modification of your ideas and assumptions (Seale, 2000) and eventually a richer and more complex theory and explanation.</a:t>
            </a:r>
            <a:endParaRPr lang="en-GB" dirty="0" smtClean="0"/>
          </a:p>
          <a:p>
            <a:endParaRPr lang="en-GB" dirty="0"/>
          </a:p>
        </p:txBody>
      </p:sp>
    </p:spTree>
    <p:extLst>
      <p:ext uri="{BB962C8B-B14F-4D97-AF65-F5344CB8AC3E}">
        <p14:creationId xmlns:p14="http://schemas.microsoft.com/office/powerpoint/2010/main" val="4042802033"/>
      </p:ext>
    </p:extLst>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Constant comparison</a:t>
            </a:r>
            <a:endParaRPr lang="en-GB" dirty="0"/>
          </a:p>
        </p:txBody>
      </p:sp>
      <p:sp>
        <p:nvSpPr>
          <p:cNvPr id="3" name="Content Placeholder 2"/>
          <p:cNvSpPr>
            <a:spLocks noGrp="1"/>
          </p:cNvSpPr>
          <p:nvPr>
            <p:ph idx="1"/>
          </p:nvPr>
        </p:nvSpPr>
        <p:spPr/>
        <p:txBody>
          <a:bodyPr/>
          <a:lstStyle/>
          <a:p>
            <a:r>
              <a:rPr lang="en-GB" dirty="0" smtClean="0"/>
              <a:t>Checking </a:t>
            </a:r>
            <a:r>
              <a:rPr lang="en-GB" dirty="0"/>
              <a:t>the consistency and accuracy of interpretations and especially the application of codes by constantly comparing one interpretation or code with others both of a similar sort and in other cases and settings. This is to ensure both consistency and completeness in analysis. </a:t>
            </a:r>
            <a:endParaRPr lang="en-GB" dirty="0" smtClean="0"/>
          </a:p>
          <a:p>
            <a:r>
              <a:rPr lang="en-GB" dirty="0"/>
              <a:t>Constant comparison also involves looking for variations and differences across cases, settings or factors which affect the phenomena that are being studied. Such variations might include the influence of age and gender.</a:t>
            </a:r>
          </a:p>
        </p:txBody>
      </p:sp>
    </p:spTree>
    <p:extLst>
      <p:ext uri="{BB962C8B-B14F-4D97-AF65-F5344CB8AC3E}">
        <p14:creationId xmlns:p14="http://schemas.microsoft.com/office/powerpoint/2010/main" val="1927033603"/>
      </p:ext>
    </p:extLst>
  </p:cSld>
  <p:clrMapOvr>
    <a:masterClrMapping/>
  </p:clrMapOvr>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References for quality of qualitative data</a:t>
            </a:r>
            <a:endParaRPr lang="en-GB" dirty="0"/>
          </a:p>
        </p:txBody>
      </p:sp>
      <p:sp>
        <p:nvSpPr>
          <p:cNvPr id="3" name="Content Placeholder 2"/>
          <p:cNvSpPr>
            <a:spLocks noGrp="1"/>
          </p:cNvSpPr>
          <p:nvPr>
            <p:ph idx="1"/>
          </p:nvPr>
        </p:nvSpPr>
        <p:spPr/>
        <p:txBody>
          <a:bodyPr>
            <a:normAutofit fontScale="85000" lnSpcReduction="10000"/>
          </a:bodyPr>
          <a:lstStyle/>
          <a:p>
            <a:r>
              <a:rPr lang="en-GB" dirty="0"/>
              <a:t>Bloor, M (1997) Techniques of Validation in Qualitative Research: a Critical Commentary. In: Miller, G. and </a:t>
            </a:r>
            <a:r>
              <a:rPr lang="en-GB" dirty="0" err="1"/>
              <a:t>Dingwall</a:t>
            </a:r>
            <a:r>
              <a:rPr lang="en-GB" dirty="0"/>
              <a:t>, R. (Ed’s.) </a:t>
            </a:r>
            <a:r>
              <a:rPr lang="en-GB" i="1" dirty="0"/>
              <a:t>Context and Method in Qualitative Research</a:t>
            </a:r>
            <a:r>
              <a:rPr lang="en-GB" dirty="0"/>
              <a:t>, London, SAGE Publications, p37-50.</a:t>
            </a:r>
          </a:p>
          <a:p>
            <a:r>
              <a:rPr lang="en-GB" dirty="0"/>
              <a:t>Gibbs, G.R. (2007) </a:t>
            </a:r>
            <a:r>
              <a:rPr lang="en-GB" i="1" dirty="0" err="1"/>
              <a:t>Analyzing</a:t>
            </a:r>
            <a:r>
              <a:rPr lang="en-GB" i="1" dirty="0"/>
              <a:t> qualitative data</a:t>
            </a:r>
            <a:r>
              <a:rPr lang="en-GB" dirty="0"/>
              <a:t>. London: Sage. Part of the Qualitative Research Kit, ed. U. Flick. </a:t>
            </a:r>
          </a:p>
          <a:p>
            <a:r>
              <a:rPr lang="en-GB" dirty="0"/>
              <a:t>Mays, N. and Pope, C. (2000) Qualitative research in health care: Assessing quality in qualitative research. </a:t>
            </a:r>
            <a:r>
              <a:rPr lang="en-GB" i="1" dirty="0"/>
              <a:t>BMJ</a:t>
            </a:r>
            <a:r>
              <a:rPr lang="en-GB" dirty="0"/>
              <a:t>, 320, pp.50-52</a:t>
            </a:r>
          </a:p>
          <a:p>
            <a:r>
              <a:rPr lang="en-GB" dirty="0"/>
              <a:t>Maxwell, J. A. (1992). Understanding and Validity in Qualitative Research. </a:t>
            </a:r>
            <a:r>
              <a:rPr lang="en-GB" i="1" dirty="0"/>
              <a:t>Harvard Educational Review</a:t>
            </a:r>
            <a:r>
              <a:rPr lang="en-GB" dirty="0"/>
              <a:t>, 62(3), 279-300.</a:t>
            </a:r>
          </a:p>
          <a:p>
            <a:r>
              <a:rPr lang="en-GB" dirty="0"/>
              <a:t>Miles, M. B., &amp; Huberman, A. M. (1994). </a:t>
            </a:r>
            <a:r>
              <a:rPr lang="en-GB" i="1" dirty="0"/>
              <a:t>Qualitative data analysis: a sourcebook of new methods</a:t>
            </a:r>
            <a:r>
              <a:rPr lang="en-GB" dirty="0"/>
              <a:t>. Beverly Hills, CA: Sage, pp. 262.</a:t>
            </a:r>
          </a:p>
          <a:p>
            <a:r>
              <a:rPr lang="en-GB" dirty="0"/>
              <a:t>Seale, C. (2000) </a:t>
            </a:r>
            <a:r>
              <a:rPr lang="en-GB" i="1" dirty="0"/>
              <a:t>The Quality of Qualitative Research</a:t>
            </a:r>
            <a:r>
              <a:rPr lang="en-GB" dirty="0"/>
              <a:t>, London, SAGE Publications.</a:t>
            </a:r>
          </a:p>
          <a:p>
            <a:r>
              <a:rPr lang="en-GB" dirty="0"/>
              <a:t>Silverman, D (2001) </a:t>
            </a:r>
            <a:r>
              <a:rPr lang="en-GB" i="1" dirty="0"/>
              <a:t>Interpreting Qualitative Data</a:t>
            </a:r>
            <a:r>
              <a:rPr lang="en-GB" dirty="0"/>
              <a:t>. 2nd Ed. London: Sage.</a:t>
            </a:r>
          </a:p>
          <a:p>
            <a:endParaRPr lang="en-GB" dirty="0"/>
          </a:p>
        </p:txBody>
      </p:sp>
    </p:spTree>
    <p:extLst>
      <p:ext uri="{BB962C8B-B14F-4D97-AF65-F5344CB8AC3E}">
        <p14:creationId xmlns:p14="http://schemas.microsoft.com/office/powerpoint/2010/main" val="1813471007"/>
      </p:ext>
    </p:extLst>
  </p:cSld>
  <p:clrMapOvr>
    <a:masterClrMapping/>
  </p:clrMapOvr>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The writing of the chapter </a:t>
            </a:r>
            <a:endParaRPr lang="en-GB" dirty="0"/>
          </a:p>
        </p:txBody>
      </p:sp>
      <p:sp>
        <p:nvSpPr>
          <p:cNvPr id="3" name="Content Placeholder 2"/>
          <p:cNvSpPr>
            <a:spLocks noGrp="1"/>
          </p:cNvSpPr>
          <p:nvPr>
            <p:ph idx="1"/>
          </p:nvPr>
        </p:nvSpPr>
        <p:spPr/>
        <p:txBody>
          <a:bodyPr/>
          <a:lstStyle/>
          <a:p>
            <a:r>
              <a:rPr lang="en-GB" dirty="0" smtClean="0"/>
              <a:t>Overwhelming </a:t>
            </a:r>
          </a:p>
          <a:p>
            <a:r>
              <a:rPr lang="en-GB" dirty="0" smtClean="0"/>
              <a:t>Start with your objectives</a:t>
            </a:r>
          </a:p>
          <a:p>
            <a:r>
              <a:rPr lang="en-GB" dirty="0" smtClean="0"/>
              <a:t>Main themes using supporting examples from the data</a:t>
            </a:r>
            <a:endParaRPr lang="en-GB" dirty="0"/>
          </a:p>
        </p:txBody>
      </p:sp>
    </p:spTree>
    <p:extLst>
      <p:ext uri="{BB962C8B-B14F-4D97-AF65-F5344CB8AC3E}">
        <p14:creationId xmlns:p14="http://schemas.microsoft.com/office/powerpoint/2010/main" val="4234421230"/>
      </p:ext>
    </p:extLst>
  </p:cSld>
  <p:clrMapOvr>
    <a:masterClrMapping/>
  </p:clrMapOvr>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2770" name="Rectangle 2"/>
          <p:cNvSpPr>
            <a:spLocks noGrp="1" noChangeArrowheads="1"/>
          </p:cNvSpPr>
          <p:nvPr>
            <p:ph type="title"/>
          </p:nvPr>
        </p:nvSpPr>
        <p:spPr/>
        <p:txBody>
          <a:bodyPr/>
          <a:lstStyle/>
          <a:p>
            <a:r>
              <a:rPr altLang="en-US" smtClean="0"/>
              <a:t>Data Analysis Strategies</a:t>
            </a:r>
          </a:p>
        </p:txBody>
      </p:sp>
      <p:sp>
        <p:nvSpPr>
          <p:cNvPr id="24579" name="Rectangle 3"/>
          <p:cNvSpPr>
            <a:spLocks noGrp="1" noChangeArrowheads="1"/>
          </p:cNvSpPr>
          <p:nvPr>
            <p:ph idx="1"/>
          </p:nvPr>
        </p:nvSpPr>
        <p:spPr/>
        <p:txBody>
          <a:bodyPr rtlCol="0">
            <a:normAutofit lnSpcReduction="10000"/>
          </a:bodyPr>
          <a:lstStyle/>
          <a:p>
            <a:pPr marL="182880" indent="-182880" fontAlgn="auto">
              <a:spcAft>
                <a:spcPts val="0"/>
              </a:spcAft>
              <a:buClr>
                <a:schemeClr val="tx1">
                  <a:lumMod val="85000"/>
                  <a:lumOff val="15000"/>
                </a:schemeClr>
              </a:buClr>
              <a:defRPr/>
            </a:pPr>
            <a:r>
              <a:rPr lang="en-US" altLang="en-US" sz="2400" dirty="0" smtClean="0">
                <a:ea typeface="ＭＳ Ｐゴシック" panose="020B0600070205080204" pitchFamily="34" charset="-128"/>
              </a:rPr>
              <a:t>Identifying themes</a:t>
            </a:r>
          </a:p>
          <a:p>
            <a:pPr lvl="1" indent="-182880" fontAlgn="auto">
              <a:spcAft>
                <a:spcPts val="0"/>
              </a:spcAft>
              <a:buClr>
                <a:schemeClr val="tx1">
                  <a:lumMod val="85000"/>
                  <a:lumOff val="15000"/>
                </a:schemeClr>
              </a:buClr>
              <a:defRPr/>
            </a:pPr>
            <a:r>
              <a:rPr lang="en-US" altLang="en-US" sz="2400" dirty="0" smtClean="0">
                <a:ea typeface="ＭＳ Ｐゴシック" panose="020B0600070205080204" pitchFamily="34" charset="-128"/>
              </a:rPr>
              <a:t>Begin with big picture and list “themes” that emerge.</a:t>
            </a:r>
          </a:p>
          <a:p>
            <a:pPr marL="731520" lvl="2" indent="-182880" fontAlgn="auto">
              <a:spcAft>
                <a:spcPts val="0"/>
              </a:spcAft>
              <a:buClr>
                <a:schemeClr val="tx1">
                  <a:lumMod val="85000"/>
                  <a:lumOff val="15000"/>
                </a:schemeClr>
              </a:buClr>
              <a:defRPr/>
            </a:pPr>
            <a:r>
              <a:rPr lang="en-US" altLang="en-US" sz="2400" dirty="0" smtClean="0">
                <a:ea typeface="ＭＳ Ｐゴシック" panose="020B0600070205080204" pitchFamily="34" charset="-128"/>
              </a:rPr>
              <a:t>Events that keep repeating themselves</a:t>
            </a:r>
          </a:p>
          <a:p>
            <a:pPr marL="182880" indent="-182880" fontAlgn="auto">
              <a:spcAft>
                <a:spcPts val="0"/>
              </a:spcAft>
              <a:buClr>
                <a:schemeClr val="tx1">
                  <a:lumMod val="85000"/>
                  <a:lumOff val="15000"/>
                </a:schemeClr>
              </a:buClr>
              <a:defRPr/>
            </a:pPr>
            <a:r>
              <a:rPr lang="en-US" altLang="en-US" sz="2400" dirty="0" smtClean="0">
                <a:ea typeface="ＭＳ Ｐゴシック" panose="020B0600070205080204" pitchFamily="34" charset="-128"/>
              </a:rPr>
              <a:t>Coding qualitative data</a:t>
            </a:r>
          </a:p>
          <a:p>
            <a:pPr lvl="1" indent="-182880" fontAlgn="auto">
              <a:spcAft>
                <a:spcPts val="0"/>
              </a:spcAft>
              <a:buClr>
                <a:schemeClr val="tx1">
                  <a:lumMod val="85000"/>
                  <a:lumOff val="15000"/>
                </a:schemeClr>
              </a:buClr>
              <a:defRPr/>
            </a:pPr>
            <a:r>
              <a:rPr lang="en-US" altLang="en-US" sz="2400" dirty="0" smtClean="0">
                <a:ea typeface="ＭＳ Ｐゴシック" panose="020B0600070205080204" pitchFamily="34" charset="-128"/>
              </a:rPr>
              <a:t>Reduce data to a manageable form</a:t>
            </a:r>
          </a:p>
          <a:p>
            <a:pPr lvl="1" indent="-182880" fontAlgn="auto">
              <a:spcAft>
                <a:spcPts val="0"/>
              </a:spcAft>
              <a:buClr>
                <a:schemeClr val="tx1">
                  <a:lumMod val="85000"/>
                  <a:lumOff val="15000"/>
                </a:schemeClr>
              </a:buClr>
              <a:defRPr/>
            </a:pPr>
            <a:r>
              <a:rPr lang="en-US" altLang="en-US" sz="2400" dirty="0" smtClean="0">
                <a:ea typeface="ＭＳ Ｐゴシック" panose="020B0600070205080204" pitchFamily="34" charset="-128"/>
              </a:rPr>
              <a:t>Often done by writing notes on note cards and sorting into themes.</a:t>
            </a:r>
          </a:p>
          <a:p>
            <a:pPr marL="731520" lvl="2" indent="-182880" fontAlgn="auto">
              <a:spcAft>
                <a:spcPts val="0"/>
              </a:spcAft>
              <a:buClr>
                <a:schemeClr val="tx1">
                  <a:lumMod val="85000"/>
                  <a:lumOff val="15000"/>
                </a:schemeClr>
              </a:buClr>
              <a:defRPr/>
            </a:pPr>
            <a:r>
              <a:rPr lang="en-US" altLang="en-US" sz="2400" dirty="0" smtClean="0">
                <a:ea typeface="ＭＳ Ｐゴシック" panose="020B0600070205080204" pitchFamily="34" charset="-128"/>
              </a:rPr>
              <a:t>Predetermined categories vs. emerging categories. (See later slide a priori or in vivo).</a:t>
            </a:r>
          </a:p>
          <a:p>
            <a:pPr marL="182880" indent="-182880" fontAlgn="auto">
              <a:spcAft>
                <a:spcPts val="0"/>
              </a:spcAft>
              <a:buClr>
                <a:schemeClr val="tx1">
                  <a:lumMod val="85000"/>
                  <a:lumOff val="15000"/>
                </a:schemeClr>
              </a:buClr>
              <a:defRPr/>
            </a:pPr>
            <a:endParaRPr lang="en-US" altLang="en-US" dirty="0" smtClean="0">
              <a:ea typeface="ＭＳ Ｐゴシック" panose="020B0600070205080204" pitchFamily="34" charset="-128"/>
            </a:endParaRPr>
          </a:p>
        </p:txBody>
      </p:sp>
    </p:spTree>
    <p:extLst>
      <p:ext uri="{BB962C8B-B14F-4D97-AF65-F5344CB8AC3E}">
        <p14:creationId xmlns:p14="http://schemas.microsoft.com/office/powerpoint/2010/main" val="3838147784"/>
      </p:ext>
    </p:extLst>
  </p:cSld>
  <p:clrMapOvr>
    <a:masterClrMapping/>
  </p:clrMapOvr>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6" name="Rectangle 2"/>
          <p:cNvSpPr>
            <a:spLocks noGrp="1" noChangeArrowheads="1"/>
          </p:cNvSpPr>
          <p:nvPr>
            <p:ph type="title"/>
          </p:nvPr>
        </p:nvSpPr>
        <p:spPr>
          <a:xfrm>
            <a:off x="731520" y="642594"/>
            <a:ext cx="7680960" cy="1371600"/>
          </a:xfrm>
        </p:spPr>
        <p:txBody>
          <a:bodyPr rtlCol="0">
            <a:normAutofit/>
            <a:scene3d>
              <a:camera prst="orthographicFront"/>
              <a:lightRig rig="soft" dir="t"/>
            </a:scene3d>
          </a:bodyPr>
          <a:lstStyle/>
          <a:p>
            <a:pPr fontAlgn="auto">
              <a:spcAft>
                <a:spcPts val="0"/>
              </a:spcAft>
              <a:defRPr/>
            </a:pPr>
            <a:r>
              <a:rPr smtClean="0">
                <a:solidFill>
                  <a:schemeClr val="tx1">
                    <a:lumMod val="85000"/>
                    <a:lumOff val="15000"/>
                  </a:schemeClr>
                </a:solidFill>
                <a:ea typeface="+mj-ea"/>
                <a:cs typeface="+mj-cs"/>
              </a:rPr>
              <a:t>3 broad levels of analysis that could be pursued</a:t>
            </a:r>
            <a:endParaRPr>
              <a:solidFill>
                <a:schemeClr val="tx1">
                  <a:lumMod val="85000"/>
                  <a:lumOff val="15000"/>
                </a:schemeClr>
              </a:solidFill>
              <a:ea typeface="+mj-ea"/>
              <a:cs typeface="+mj-cs"/>
            </a:endParaRPr>
          </a:p>
        </p:txBody>
      </p:sp>
      <p:sp>
        <p:nvSpPr>
          <p:cNvPr id="36867" name="Rectangle 3"/>
          <p:cNvSpPr>
            <a:spLocks noGrp="1" noChangeArrowheads="1"/>
          </p:cNvSpPr>
          <p:nvPr>
            <p:ph idx="1"/>
          </p:nvPr>
        </p:nvSpPr>
        <p:spPr/>
        <p:txBody>
          <a:bodyPr rtlCol="0">
            <a:normAutofit fontScale="92500"/>
          </a:bodyPr>
          <a:lstStyle/>
          <a:p>
            <a:pPr marL="182880" indent="-182880" fontAlgn="auto">
              <a:lnSpc>
                <a:spcPct val="90000"/>
              </a:lnSpc>
              <a:spcAft>
                <a:spcPts val="0"/>
              </a:spcAft>
              <a:buClr>
                <a:schemeClr val="tx1">
                  <a:lumMod val="85000"/>
                  <a:lumOff val="15000"/>
                </a:schemeClr>
              </a:buClr>
              <a:defRPr/>
            </a:pPr>
            <a:r>
              <a:rPr lang="en-US" altLang="en-US" sz="2300" dirty="0" smtClean="0">
                <a:ea typeface="ＭＳ Ｐゴシック" panose="020B0600070205080204" pitchFamily="34" charset="-128"/>
              </a:rPr>
              <a:t>Simply count the number of times a particular word or concept occurs (e.g., job boredom) in a narrative: The qualitative data can then be </a:t>
            </a:r>
            <a:r>
              <a:rPr lang="en-US" altLang="en-US" sz="2300" dirty="0" err="1" smtClean="0">
                <a:ea typeface="ＭＳ Ｐゴシック" panose="020B0600070205080204" pitchFamily="34" charset="-128"/>
              </a:rPr>
              <a:t>categorised</a:t>
            </a:r>
            <a:r>
              <a:rPr lang="en-US" altLang="en-US" sz="2300" dirty="0" smtClean="0">
                <a:ea typeface="ＭＳ Ｐゴシック" panose="020B0600070205080204" pitchFamily="34" charset="-128"/>
              </a:rPr>
              <a:t> quantitatively and subjected to statistical analysis. </a:t>
            </a:r>
          </a:p>
          <a:p>
            <a:pPr marL="182880" indent="-182880" fontAlgn="auto">
              <a:lnSpc>
                <a:spcPct val="90000"/>
              </a:lnSpc>
              <a:spcAft>
                <a:spcPts val="0"/>
              </a:spcAft>
              <a:buClr>
                <a:schemeClr val="tx1">
                  <a:lumMod val="85000"/>
                  <a:lumOff val="15000"/>
                </a:schemeClr>
              </a:buClr>
              <a:defRPr/>
            </a:pPr>
            <a:r>
              <a:rPr lang="en-US" altLang="en-US" sz="2300" dirty="0" smtClean="0">
                <a:ea typeface="ＭＳ Ｐゴシック" panose="020B0600070205080204" pitchFamily="34" charset="-128"/>
              </a:rPr>
              <a:t> For a thematic analysis want to go deeper than this. </a:t>
            </a:r>
          </a:p>
          <a:p>
            <a:pPr marL="731520" lvl="2" indent="-182880" fontAlgn="auto">
              <a:lnSpc>
                <a:spcPct val="90000"/>
              </a:lnSpc>
              <a:spcAft>
                <a:spcPts val="0"/>
              </a:spcAft>
              <a:buClr>
                <a:schemeClr val="tx1">
                  <a:lumMod val="85000"/>
                  <a:lumOff val="15000"/>
                </a:schemeClr>
              </a:buClr>
              <a:defRPr/>
            </a:pPr>
            <a:r>
              <a:rPr lang="en-US" altLang="en-US" sz="1800" dirty="0" smtClean="0">
                <a:ea typeface="ＭＳ Ｐゴシック" panose="020B0600070205080204" pitchFamily="34" charset="-128"/>
              </a:rPr>
              <a:t>All units of data (</a:t>
            </a:r>
            <a:r>
              <a:rPr lang="en-US" altLang="en-US" sz="1800" dirty="0" err="1" smtClean="0">
                <a:ea typeface="ＭＳ Ｐゴシック" panose="020B0600070205080204" pitchFamily="34" charset="-128"/>
              </a:rPr>
              <a:t>eg</a:t>
            </a:r>
            <a:r>
              <a:rPr lang="en-US" altLang="en-US" sz="1800" dirty="0" smtClean="0">
                <a:ea typeface="ＭＳ Ｐゴシック" panose="020B0600070205080204" pitchFamily="34" charset="-128"/>
              </a:rPr>
              <a:t> sentences or paragraphs) referring to job boredom could be given a particular code, extracted and examined in more detail. Do participants talk of being bored even when others are present? Are there particular times of day or week when they experience boredom? In what terms do they express boredom? Do men and women talk of boredom in different ways? Themes could eventually be developed such as ‘job satisfaction,’ ‘monotonous work’ </a:t>
            </a:r>
            <a:r>
              <a:rPr lang="en-US" altLang="en-US" sz="1800" dirty="0" err="1" smtClean="0">
                <a:ea typeface="ＭＳ Ｐゴシック" panose="020B0600070205080204" pitchFamily="34" charset="-128"/>
              </a:rPr>
              <a:t>etc</a:t>
            </a:r>
            <a:r>
              <a:rPr lang="en-US" altLang="en-US" sz="1800" dirty="0" smtClean="0">
                <a:ea typeface="ＭＳ Ｐゴシック" panose="020B0600070205080204" pitchFamily="34" charset="-128"/>
              </a:rPr>
              <a:t> </a:t>
            </a:r>
          </a:p>
        </p:txBody>
      </p:sp>
    </p:spTree>
    <p:extLst>
      <p:ext uri="{BB962C8B-B14F-4D97-AF65-F5344CB8AC3E}">
        <p14:creationId xmlns:p14="http://schemas.microsoft.com/office/powerpoint/2010/main" val="1947037433"/>
      </p:ext>
    </p:extLst>
  </p:cSld>
  <p:clrMapOvr>
    <a:masterClrMapping/>
  </p:clrMapOvr>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a:xfrm>
            <a:off x="731520" y="642594"/>
            <a:ext cx="7680960" cy="1371600"/>
          </a:xfrm>
        </p:spPr>
        <p:txBody>
          <a:bodyPr rtlCol="0">
            <a:normAutofit/>
            <a:scene3d>
              <a:camera prst="orthographicFront"/>
              <a:lightRig rig="soft" dir="t"/>
            </a:scene3d>
          </a:bodyPr>
          <a:lstStyle/>
          <a:p>
            <a:pPr fontAlgn="auto">
              <a:spcAft>
                <a:spcPts val="0"/>
              </a:spcAft>
              <a:defRPr/>
            </a:pPr>
            <a:r>
              <a:rPr smtClean="0">
                <a:solidFill>
                  <a:schemeClr val="tx1">
                    <a:lumMod val="85000"/>
                    <a:lumOff val="15000"/>
                  </a:schemeClr>
                </a:solidFill>
                <a:ea typeface="+mj-ea"/>
                <a:cs typeface="+mj-cs"/>
              </a:rPr>
              <a:t>Continued</a:t>
            </a:r>
            <a:endParaRPr>
              <a:solidFill>
                <a:schemeClr val="tx1">
                  <a:lumMod val="85000"/>
                  <a:lumOff val="15000"/>
                </a:schemeClr>
              </a:solidFill>
              <a:ea typeface="+mj-ea"/>
              <a:cs typeface="+mj-cs"/>
            </a:endParaRPr>
          </a:p>
        </p:txBody>
      </p:sp>
      <p:sp>
        <p:nvSpPr>
          <p:cNvPr id="35843" name="Content Placeholder 1"/>
          <p:cNvSpPr>
            <a:spLocks noGrp="1"/>
          </p:cNvSpPr>
          <p:nvPr>
            <p:ph idx="1"/>
          </p:nvPr>
        </p:nvSpPr>
        <p:spPr/>
        <p:txBody>
          <a:bodyPr/>
          <a:lstStyle/>
          <a:p>
            <a:pPr marL="365125" lvl="2" indent="-255588">
              <a:spcBef>
                <a:spcPts val="400"/>
              </a:spcBef>
              <a:buClr>
                <a:schemeClr val="accent1"/>
              </a:buClr>
              <a:buSzPct val="68000"/>
              <a:buFont typeface="Wingdings 3" panose="05040102010807070707" pitchFamily="18" charset="2"/>
              <a:buChar char=""/>
            </a:pPr>
            <a:r>
              <a:rPr lang="en-US" altLang="en-US" sz="2800" dirty="0" smtClean="0">
                <a:ea typeface="ＭＳ Ｐゴシック" panose="020B0600070205080204" pitchFamily="34" charset="-128"/>
              </a:rPr>
              <a:t>You might want to go further.</a:t>
            </a:r>
          </a:p>
          <a:p>
            <a:pPr marL="365125" lvl="2" indent="-255588">
              <a:spcBef>
                <a:spcPts val="400"/>
              </a:spcBef>
              <a:buClr>
                <a:schemeClr val="accent1"/>
              </a:buClr>
              <a:buSzPct val="68000"/>
              <a:buFont typeface="Wingdings 3" panose="05040102010807070707" pitchFamily="18" charset="2"/>
              <a:buChar char=""/>
            </a:pPr>
            <a:r>
              <a:rPr lang="en-GB" altLang="en-US" sz="2800" dirty="0" smtClean="0">
                <a:ea typeface="ＭＳ Ｐゴシック" panose="020B0600070205080204" pitchFamily="34" charset="-128"/>
              </a:rPr>
              <a:t>Abstraction of ideas/concepts from 'raw data' during analysis.</a:t>
            </a:r>
          </a:p>
          <a:p>
            <a:pPr marL="365125" lvl="2" indent="-255588">
              <a:spcBef>
                <a:spcPts val="400"/>
              </a:spcBef>
              <a:buClr>
                <a:schemeClr val="accent1"/>
              </a:buClr>
              <a:buSzPct val="68000"/>
              <a:buFont typeface="Wingdings 3" panose="05040102010807070707" pitchFamily="18" charset="2"/>
              <a:buChar char=""/>
            </a:pPr>
            <a:endParaRPr lang="en-US" altLang="en-US" sz="2800" dirty="0" smtClean="0">
              <a:ea typeface="ＭＳ Ｐゴシック" panose="020B0600070205080204" pitchFamily="34" charset="-128"/>
            </a:endParaRPr>
          </a:p>
          <a:p>
            <a:endParaRPr lang="en-US" altLang="en-US" dirty="0" smtClean="0">
              <a:ea typeface="ＭＳ Ｐゴシック" panose="020B0600070205080204" pitchFamily="34" charset="-128"/>
            </a:endParaRPr>
          </a:p>
        </p:txBody>
      </p:sp>
    </p:spTree>
    <p:extLst>
      <p:ext uri="{BB962C8B-B14F-4D97-AF65-F5344CB8AC3E}">
        <p14:creationId xmlns:p14="http://schemas.microsoft.com/office/powerpoint/2010/main" val="3691713561"/>
      </p:ext>
    </p:extLst>
  </p:cSld>
  <p:clrMapOvr>
    <a:masterClrMapping/>
  </p:clrMapOvr>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7346" name="Rectangle 2"/>
          <p:cNvSpPr>
            <a:spLocks noGrp="1" noChangeArrowheads="1"/>
          </p:cNvSpPr>
          <p:nvPr>
            <p:ph type="title"/>
          </p:nvPr>
        </p:nvSpPr>
        <p:spPr>
          <a:xfrm>
            <a:off x="731520" y="642594"/>
            <a:ext cx="7680960" cy="1371600"/>
          </a:xfrm>
        </p:spPr>
        <p:txBody>
          <a:bodyPr rtlCol="0">
            <a:normAutofit/>
            <a:scene3d>
              <a:camera prst="orthographicFront"/>
              <a:lightRig rig="soft" dir="t"/>
            </a:scene3d>
          </a:bodyPr>
          <a:lstStyle/>
          <a:p>
            <a:pPr fontAlgn="auto">
              <a:spcAft>
                <a:spcPts val="0"/>
              </a:spcAft>
              <a:defRPr/>
            </a:pPr>
            <a:r>
              <a:rPr lang="en-GB" sz="3600" smtClean="0">
                <a:solidFill>
                  <a:schemeClr val="tx1">
                    <a:lumMod val="85000"/>
                    <a:lumOff val="15000"/>
                  </a:schemeClr>
                </a:solidFill>
                <a:ea typeface="+mj-ea"/>
                <a:cs typeface="+mj-cs"/>
              </a:rPr>
              <a:t>Analysis </a:t>
            </a:r>
            <a:r>
              <a:rPr lang="en-GB" sz="3600">
                <a:solidFill>
                  <a:schemeClr val="tx1">
                    <a:lumMod val="85000"/>
                    <a:lumOff val="15000"/>
                  </a:schemeClr>
                </a:solidFill>
                <a:ea typeface="+mj-ea"/>
                <a:cs typeface="+mj-cs"/>
              </a:rPr>
              <a:t>Considerations</a:t>
            </a:r>
            <a:endParaRPr lang="en-GB">
              <a:solidFill>
                <a:schemeClr val="tx1">
                  <a:lumMod val="85000"/>
                  <a:lumOff val="15000"/>
                </a:schemeClr>
              </a:solidFill>
              <a:ea typeface="+mj-ea"/>
              <a:cs typeface="+mj-cs"/>
            </a:endParaRPr>
          </a:p>
        </p:txBody>
      </p:sp>
      <p:sp>
        <p:nvSpPr>
          <p:cNvPr id="36867" name="Rectangle 3"/>
          <p:cNvSpPr>
            <a:spLocks noGrp="1" noChangeArrowheads="1"/>
          </p:cNvSpPr>
          <p:nvPr>
            <p:ph idx="1"/>
          </p:nvPr>
        </p:nvSpPr>
        <p:spPr/>
        <p:txBody>
          <a:bodyPr/>
          <a:lstStyle/>
          <a:p>
            <a:pPr>
              <a:buClr>
                <a:schemeClr val="tx1"/>
              </a:buClr>
            </a:pPr>
            <a:r>
              <a:rPr lang="en-GB" altLang="en-US" sz="2200" dirty="0" smtClean="0">
                <a:ea typeface="ＭＳ Ｐゴシック" panose="020B0600070205080204" pitchFamily="34" charset="-128"/>
              </a:rPr>
              <a:t>Words</a:t>
            </a:r>
          </a:p>
          <a:p>
            <a:pPr>
              <a:buClr>
                <a:schemeClr val="tx1"/>
              </a:buClr>
            </a:pPr>
            <a:r>
              <a:rPr lang="en-GB" altLang="en-US" sz="2200" dirty="0" smtClean="0">
                <a:ea typeface="ＭＳ Ｐゴシック" panose="020B0600070205080204" pitchFamily="34" charset="-128"/>
              </a:rPr>
              <a:t>Context (tone and inflection)</a:t>
            </a:r>
          </a:p>
          <a:p>
            <a:pPr>
              <a:buClr>
                <a:schemeClr val="tx1"/>
              </a:buClr>
            </a:pPr>
            <a:r>
              <a:rPr lang="en-GB" altLang="en-US" sz="2200" dirty="0" smtClean="0">
                <a:ea typeface="ＭＳ Ｐゴシック" panose="020B0600070205080204" pitchFamily="34" charset="-128"/>
              </a:rPr>
              <a:t>Internal consistency (opinion shifts during groups)</a:t>
            </a:r>
          </a:p>
          <a:p>
            <a:pPr>
              <a:buClr>
                <a:schemeClr val="tx1"/>
              </a:buClr>
            </a:pPr>
            <a:r>
              <a:rPr lang="en-GB" altLang="en-US" sz="2200" dirty="0" smtClean="0">
                <a:ea typeface="ＭＳ Ｐゴシック" panose="020B0600070205080204" pitchFamily="34" charset="-128"/>
              </a:rPr>
              <a:t>Frequency and intensity of comments (counting, content analysis)</a:t>
            </a:r>
          </a:p>
          <a:p>
            <a:pPr>
              <a:buClr>
                <a:schemeClr val="tx1"/>
              </a:buClr>
            </a:pPr>
            <a:r>
              <a:rPr lang="en-GB" altLang="en-US" sz="2200" dirty="0" smtClean="0">
                <a:ea typeface="ＭＳ Ｐゴシック" panose="020B0600070205080204" pitchFamily="34" charset="-128"/>
              </a:rPr>
              <a:t>Specificity</a:t>
            </a:r>
          </a:p>
          <a:p>
            <a:pPr>
              <a:buClr>
                <a:schemeClr val="tx1"/>
              </a:buClr>
            </a:pPr>
            <a:r>
              <a:rPr lang="en-GB" altLang="en-US" sz="2200" dirty="0" smtClean="0">
                <a:ea typeface="ＭＳ Ｐゴシック" panose="020B0600070205080204" pitchFamily="34" charset="-128"/>
              </a:rPr>
              <a:t>Trends/themes</a:t>
            </a:r>
          </a:p>
          <a:p>
            <a:pPr>
              <a:buClr>
                <a:schemeClr val="tx1"/>
              </a:buClr>
            </a:pPr>
            <a:r>
              <a:rPr lang="en-GB" altLang="en-US" sz="2200" dirty="0" smtClean="0">
                <a:ea typeface="ＭＳ Ｐゴシック" panose="020B0600070205080204" pitchFamily="34" charset="-128"/>
              </a:rPr>
              <a:t>Iteration (data collection and analysis is an iterative process moving back and forth)</a:t>
            </a:r>
          </a:p>
        </p:txBody>
      </p:sp>
    </p:spTree>
    <p:extLst>
      <p:ext uri="{BB962C8B-B14F-4D97-AF65-F5344CB8AC3E}">
        <p14:creationId xmlns:p14="http://schemas.microsoft.com/office/powerpoint/2010/main" val="824734610"/>
      </p:ext>
    </p:extLst>
  </p:cSld>
  <p:clrMapOvr>
    <a:masterClrMapping/>
  </p:clrMapOvr>
</p:sld>
</file>

<file path=ppt/slides/slide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a:xfrm>
            <a:off x="731520" y="642594"/>
            <a:ext cx="7680960" cy="1371600"/>
          </a:xfrm>
        </p:spPr>
        <p:txBody>
          <a:bodyPr rtlCol="0">
            <a:normAutofit/>
            <a:scene3d>
              <a:camera prst="orthographicFront"/>
              <a:lightRig rig="soft" dir="t"/>
            </a:scene3d>
          </a:bodyPr>
          <a:lstStyle/>
          <a:p>
            <a:pPr fontAlgn="auto">
              <a:spcAft>
                <a:spcPts val="0"/>
              </a:spcAft>
              <a:defRPr/>
            </a:pPr>
            <a:r>
              <a:rPr dirty="0" smtClean="0">
                <a:solidFill>
                  <a:schemeClr val="tx1">
                    <a:lumMod val="85000"/>
                    <a:lumOff val="15000"/>
                  </a:schemeClr>
                </a:solidFill>
                <a:ea typeface="+mj-ea"/>
                <a:cs typeface="+mj-cs"/>
              </a:rPr>
              <a:t>Chapter 4 Qualitative version</a:t>
            </a:r>
            <a:endParaRPr dirty="0">
              <a:solidFill>
                <a:schemeClr val="tx1">
                  <a:lumMod val="85000"/>
                  <a:lumOff val="15000"/>
                </a:schemeClr>
              </a:solidFill>
              <a:ea typeface="+mj-ea"/>
              <a:cs typeface="+mj-cs"/>
            </a:endParaRPr>
          </a:p>
        </p:txBody>
      </p:sp>
      <p:sp>
        <p:nvSpPr>
          <p:cNvPr id="25602" name="Content Placeholder 1"/>
          <p:cNvSpPr>
            <a:spLocks noGrp="1"/>
          </p:cNvSpPr>
          <p:nvPr>
            <p:ph idx="1"/>
          </p:nvPr>
        </p:nvSpPr>
        <p:spPr/>
        <p:txBody>
          <a:bodyPr rtlCol="0">
            <a:normAutofit lnSpcReduction="10000"/>
          </a:bodyPr>
          <a:lstStyle/>
          <a:p>
            <a:pPr marL="182880" indent="-182880" fontAlgn="auto">
              <a:spcAft>
                <a:spcPts val="0"/>
              </a:spcAft>
              <a:buClr>
                <a:schemeClr val="tx1">
                  <a:lumMod val="85000"/>
                  <a:lumOff val="15000"/>
                </a:schemeClr>
              </a:buClr>
              <a:defRPr/>
            </a:pPr>
            <a:r>
              <a:rPr lang="en-US" altLang="en-US" sz="2500" dirty="0" smtClean="0">
                <a:ea typeface="ＭＳ Ｐゴシック" panose="020B0600070205080204" pitchFamily="34" charset="-128"/>
              </a:rPr>
              <a:t>Typically longer than a quantitative chapter 4 (where descriptions are the results of statistical tests in numerical format) </a:t>
            </a:r>
            <a:endParaRPr lang="en-GB" altLang="en-US" sz="2500" dirty="0" smtClean="0">
              <a:ea typeface="ＭＳ Ｐゴシック" panose="020B0600070205080204" pitchFamily="34" charset="-128"/>
            </a:endParaRPr>
          </a:p>
          <a:p>
            <a:pPr marL="182880" indent="-182880" fontAlgn="auto">
              <a:spcAft>
                <a:spcPts val="0"/>
              </a:spcAft>
              <a:buClr>
                <a:schemeClr val="tx1">
                  <a:lumMod val="85000"/>
                  <a:lumOff val="15000"/>
                </a:schemeClr>
              </a:buClr>
              <a:defRPr/>
            </a:pPr>
            <a:r>
              <a:rPr lang="en-US" altLang="en-US" sz="2500" dirty="0" smtClean="0">
                <a:ea typeface="ＭＳ Ｐゴシック" panose="020B0600070205080204" pitchFamily="34" charset="-128"/>
              </a:rPr>
              <a:t>Introductory paragraph where the researcher reminds the reader of the objectives</a:t>
            </a:r>
          </a:p>
          <a:p>
            <a:pPr marL="182880" indent="-182880" fontAlgn="auto">
              <a:spcAft>
                <a:spcPts val="0"/>
              </a:spcAft>
              <a:buClr>
                <a:schemeClr val="tx1">
                  <a:lumMod val="85000"/>
                  <a:lumOff val="15000"/>
                </a:schemeClr>
              </a:buClr>
              <a:defRPr/>
            </a:pPr>
            <a:r>
              <a:rPr lang="en-US" altLang="en-US" sz="2500" dirty="0" smtClean="0">
                <a:ea typeface="ＭＳ Ｐゴシック" panose="020B0600070205080204" pitchFamily="34" charset="-128"/>
              </a:rPr>
              <a:t>Simon (2006) recommends a section on the data demographics explaining the age, gender, or relevant related information on the participants</a:t>
            </a:r>
          </a:p>
          <a:p>
            <a:pPr marL="182880" indent="-182880" fontAlgn="auto">
              <a:spcAft>
                <a:spcPts val="0"/>
              </a:spcAft>
              <a:buClr>
                <a:schemeClr val="tx1">
                  <a:lumMod val="85000"/>
                  <a:lumOff val="15000"/>
                </a:schemeClr>
              </a:buClr>
              <a:defRPr/>
            </a:pPr>
            <a:r>
              <a:rPr lang="en-US" altLang="en-US" sz="2500" dirty="0" smtClean="0">
                <a:ea typeface="ＭＳ Ｐゴシック" panose="020B0600070205080204" pitchFamily="34" charset="-128"/>
              </a:rPr>
              <a:t>Can be in an Appendix.</a:t>
            </a:r>
          </a:p>
        </p:txBody>
      </p:sp>
    </p:spTree>
    <p:extLst>
      <p:ext uri="{BB962C8B-B14F-4D97-AF65-F5344CB8AC3E}">
        <p14:creationId xmlns:p14="http://schemas.microsoft.com/office/powerpoint/2010/main" val="644098643"/>
      </p:ext>
    </p:extLst>
  </p:cSld>
  <p:clrMapOvr>
    <a:masterClrMapping/>
  </p:clrMapOvr>
</p:sld>
</file>

<file path=ppt/slides/slide5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a:xfrm>
            <a:off x="731520" y="642594"/>
            <a:ext cx="7680960" cy="1371600"/>
          </a:xfrm>
        </p:spPr>
        <p:txBody>
          <a:bodyPr rtlCol="0">
            <a:normAutofit/>
            <a:scene3d>
              <a:camera prst="orthographicFront"/>
              <a:lightRig rig="soft" dir="t"/>
            </a:scene3d>
          </a:bodyPr>
          <a:lstStyle/>
          <a:p>
            <a:pPr fontAlgn="auto">
              <a:spcAft>
                <a:spcPts val="0"/>
              </a:spcAft>
              <a:defRPr/>
            </a:pPr>
            <a:r>
              <a:rPr smtClean="0">
                <a:solidFill>
                  <a:schemeClr val="tx1">
                    <a:lumMod val="85000"/>
                    <a:lumOff val="15000"/>
                  </a:schemeClr>
                </a:solidFill>
                <a:ea typeface="+mj-ea"/>
                <a:cs typeface="+mj-cs"/>
              </a:rPr>
              <a:t>Qualitative Chapter 4 Findings</a:t>
            </a:r>
            <a:endParaRPr>
              <a:solidFill>
                <a:schemeClr val="tx1">
                  <a:lumMod val="85000"/>
                  <a:lumOff val="15000"/>
                </a:schemeClr>
              </a:solidFill>
              <a:ea typeface="+mj-ea"/>
              <a:cs typeface="+mj-cs"/>
            </a:endParaRPr>
          </a:p>
        </p:txBody>
      </p:sp>
      <p:sp>
        <p:nvSpPr>
          <p:cNvPr id="26626" name="Content Placeholder 1"/>
          <p:cNvSpPr>
            <a:spLocks noGrp="1"/>
          </p:cNvSpPr>
          <p:nvPr>
            <p:ph idx="1"/>
          </p:nvPr>
        </p:nvSpPr>
        <p:spPr/>
        <p:txBody>
          <a:bodyPr rtlCol="0">
            <a:normAutofit lnSpcReduction="10000"/>
          </a:bodyPr>
          <a:lstStyle/>
          <a:p>
            <a:pPr marL="182880" indent="-182880" fontAlgn="auto">
              <a:lnSpc>
                <a:spcPct val="80000"/>
              </a:lnSpc>
              <a:spcAft>
                <a:spcPts val="0"/>
              </a:spcAft>
              <a:buClr>
                <a:schemeClr val="tx1">
                  <a:lumMod val="85000"/>
                  <a:lumOff val="15000"/>
                </a:schemeClr>
              </a:buClr>
              <a:defRPr/>
            </a:pPr>
            <a:r>
              <a:rPr lang="en-US" altLang="en-US" sz="2300" dirty="0" smtClean="0">
                <a:ea typeface="ＭＳ Ｐゴシック" panose="020B0600070205080204" pitchFamily="34" charset="-128"/>
              </a:rPr>
              <a:t>Next section findings in the data .</a:t>
            </a:r>
          </a:p>
          <a:p>
            <a:pPr marL="182880" indent="-182880" fontAlgn="auto">
              <a:lnSpc>
                <a:spcPct val="80000"/>
              </a:lnSpc>
              <a:spcAft>
                <a:spcPts val="0"/>
              </a:spcAft>
              <a:buClr>
                <a:schemeClr val="tx1">
                  <a:lumMod val="85000"/>
                  <a:lumOff val="15000"/>
                </a:schemeClr>
              </a:buClr>
              <a:defRPr/>
            </a:pPr>
            <a:r>
              <a:rPr lang="en-US" altLang="en-US" sz="2300" dirty="0" smtClean="0">
                <a:ea typeface="ＭＳ Ｐゴシック" panose="020B0600070205080204" pitchFamily="34" charset="-128"/>
              </a:rPr>
              <a:t>No single way to present the findings.</a:t>
            </a:r>
          </a:p>
          <a:p>
            <a:pPr marL="182880" indent="-182880" fontAlgn="auto">
              <a:lnSpc>
                <a:spcPct val="80000"/>
              </a:lnSpc>
              <a:spcAft>
                <a:spcPts val="0"/>
              </a:spcAft>
              <a:buClr>
                <a:schemeClr val="tx1">
                  <a:lumMod val="85000"/>
                  <a:lumOff val="15000"/>
                </a:schemeClr>
              </a:buClr>
              <a:defRPr/>
            </a:pPr>
            <a:r>
              <a:rPr lang="en-US" altLang="en-US" sz="2300" dirty="0" smtClean="0">
                <a:ea typeface="ＭＳ Ｐゴシック" panose="020B0600070205080204" pitchFamily="34" charset="-128"/>
              </a:rPr>
              <a:t>But in general, a qualitative study typically analyses qualitative data for patterns or themes, and is presented based on the major themes found in the data.</a:t>
            </a:r>
          </a:p>
          <a:p>
            <a:pPr marL="182880" indent="-182880" fontAlgn="auto">
              <a:lnSpc>
                <a:spcPct val="80000"/>
              </a:lnSpc>
              <a:spcAft>
                <a:spcPts val="0"/>
              </a:spcAft>
              <a:buClr>
                <a:schemeClr val="tx1">
                  <a:lumMod val="85000"/>
                  <a:lumOff val="15000"/>
                </a:schemeClr>
              </a:buClr>
              <a:defRPr/>
            </a:pPr>
            <a:r>
              <a:rPr lang="en-US" altLang="en-US" sz="2300" dirty="0" smtClean="0">
                <a:ea typeface="ＭＳ Ｐゴシック" panose="020B0600070205080204" pitchFamily="34" charset="-128"/>
              </a:rPr>
              <a:t>Common methods to present themes are based on the unit of analysis. </a:t>
            </a:r>
          </a:p>
          <a:p>
            <a:pPr marL="182880" indent="-182880" fontAlgn="auto">
              <a:lnSpc>
                <a:spcPct val="80000"/>
              </a:lnSpc>
              <a:spcAft>
                <a:spcPts val="0"/>
              </a:spcAft>
              <a:buClr>
                <a:schemeClr val="tx1">
                  <a:lumMod val="85000"/>
                  <a:lumOff val="15000"/>
                </a:schemeClr>
              </a:buClr>
              <a:defRPr/>
            </a:pPr>
            <a:r>
              <a:rPr lang="en-US" altLang="en-US" sz="2300" dirty="0" smtClean="0">
                <a:ea typeface="ＭＳ Ｐゴシック" panose="020B0600070205080204" pitchFamily="34" charset="-128"/>
              </a:rPr>
              <a:t>For example, a unit of qualitative measurement could be leadership traits and organized into major patterns (Yin, 2004).</a:t>
            </a:r>
          </a:p>
          <a:p>
            <a:pPr marL="182880" indent="-182880" fontAlgn="auto">
              <a:lnSpc>
                <a:spcPct val="80000"/>
              </a:lnSpc>
              <a:spcAft>
                <a:spcPts val="0"/>
              </a:spcAft>
              <a:buClr>
                <a:schemeClr val="tx1">
                  <a:lumMod val="85000"/>
                  <a:lumOff val="15000"/>
                </a:schemeClr>
              </a:buClr>
              <a:defRPr/>
            </a:pPr>
            <a:r>
              <a:rPr lang="en-US" altLang="en-US" sz="2300" dirty="0">
                <a:ea typeface="ＭＳ Ｐゴシック" panose="020B0600070205080204" pitchFamily="34" charset="-128"/>
              </a:rPr>
              <a:t>F</a:t>
            </a:r>
            <a:r>
              <a:rPr lang="en-US" altLang="en-US" sz="2300" dirty="0" smtClean="0">
                <a:ea typeface="ＭＳ Ｐゴシック" panose="020B0600070205080204" pitchFamily="34" charset="-128"/>
              </a:rPr>
              <a:t>indings must relate to aim and objectives.</a:t>
            </a:r>
          </a:p>
        </p:txBody>
      </p:sp>
    </p:spTree>
    <p:extLst>
      <p:ext uri="{BB962C8B-B14F-4D97-AF65-F5344CB8AC3E}">
        <p14:creationId xmlns:p14="http://schemas.microsoft.com/office/powerpoint/2010/main" val="2768596958"/>
      </p:ext>
    </p:extLst>
  </p:cSld>
  <p:clrMapOvr>
    <a:masterClrMapping/>
  </p:clrMapOvr>
</p:sld>
</file>

<file path=ppt/slides/slide5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a:xfrm>
            <a:off x="731520" y="642594"/>
            <a:ext cx="7680960" cy="1371600"/>
          </a:xfrm>
        </p:spPr>
        <p:txBody>
          <a:bodyPr rtlCol="0">
            <a:normAutofit/>
            <a:scene3d>
              <a:camera prst="orthographicFront"/>
              <a:lightRig rig="soft" dir="t"/>
            </a:scene3d>
          </a:bodyPr>
          <a:lstStyle/>
          <a:p>
            <a:pPr fontAlgn="auto">
              <a:spcAft>
                <a:spcPts val="0"/>
              </a:spcAft>
              <a:defRPr/>
            </a:pPr>
            <a:r>
              <a:rPr smtClean="0">
                <a:solidFill>
                  <a:schemeClr val="tx1">
                    <a:lumMod val="85000"/>
                    <a:lumOff val="15000"/>
                  </a:schemeClr>
                </a:solidFill>
                <a:ea typeface="+mj-ea"/>
                <a:cs typeface="+mj-cs"/>
              </a:rPr>
              <a:t>Headings within this chapter</a:t>
            </a:r>
            <a:endParaRPr>
              <a:solidFill>
                <a:schemeClr val="tx1">
                  <a:lumMod val="85000"/>
                  <a:lumOff val="15000"/>
                </a:schemeClr>
              </a:solidFill>
              <a:ea typeface="+mj-ea"/>
              <a:cs typeface="+mj-cs"/>
            </a:endParaRPr>
          </a:p>
        </p:txBody>
      </p:sp>
      <p:sp>
        <p:nvSpPr>
          <p:cNvPr id="41987" name="Content Placeholder 1"/>
          <p:cNvSpPr>
            <a:spLocks noGrp="1"/>
          </p:cNvSpPr>
          <p:nvPr>
            <p:ph idx="1"/>
          </p:nvPr>
        </p:nvSpPr>
        <p:spPr/>
        <p:txBody>
          <a:bodyPr/>
          <a:lstStyle/>
          <a:p>
            <a:r>
              <a:rPr lang="en-US" altLang="en-US" sz="2400" dirty="0" smtClean="0">
                <a:ea typeface="ＭＳ Ｐゴシック" panose="020B0600070205080204" pitchFamily="34" charset="-128"/>
              </a:rPr>
              <a:t>Use section titles to guide the reader.</a:t>
            </a:r>
          </a:p>
          <a:p>
            <a:r>
              <a:rPr lang="en-US" altLang="en-US" sz="2400" dirty="0" smtClean="0">
                <a:ea typeface="ＭＳ Ｐゴシック" panose="020B0600070205080204" pitchFamily="34" charset="-128"/>
              </a:rPr>
              <a:t>One example is to group the data by major themes found in the data itself, with each section title a theme of significance in the responses.</a:t>
            </a:r>
          </a:p>
          <a:p>
            <a:r>
              <a:rPr lang="en-US" altLang="en-US" sz="2400" dirty="0" smtClean="0">
                <a:ea typeface="ＭＳ Ｐゴシック" panose="020B0600070205080204" pitchFamily="34" charset="-128"/>
              </a:rPr>
              <a:t>Significance in the responses means that a major count or percentage of the number of the population participating in the research study gave the same or very close responses.</a:t>
            </a:r>
            <a:endParaRPr lang="en-GB" altLang="en-US" sz="2400" dirty="0" smtClean="0">
              <a:ea typeface="ＭＳ Ｐゴシック" panose="020B0600070205080204" pitchFamily="34" charset="-128"/>
            </a:endParaRPr>
          </a:p>
          <a:p>
            <a:endParaRPr lang="en-US" altLang="en-US" dirty="0" smtClean="0">
              <a:ea typeface="ＭＳ Ｐゴシック" panose="020B0600070205080204" pitchFamily="34" charset="-128"/>
            </a:endParaRPr>
          </a:p>
        </p:txBody>
      </p:sp>
    </p:spTree>
    <p:extLst>
      <p:ext uri="{BB962C8B-B14F-4D97-AF65-F5344CB8AC3E}">
        <p14:creationId xmlns:p14="http://schemas.microsoft.com/office/powerpoint/2010/main" val="3433127156"/>
      </p:ext>
    </p:extLst>
  </p:cSld>
  <p:clrMapOvr>
    <a:masterClrMapping/>
  </p:clrMapOvr>
</p:sld>
</file>

<file path=ppt/slides/slide5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a:xfrm>
            <a:off x="731520" y="642594"/>
            <a:ext cx="7680960" cy="1371600"/>
          </a:xfrm>
        </p:spPr>
        <p:txBody>
          <a:bodyPr rtlCol="0">
            <a:normAutofit/>
            <a:scene3d>
              <a:camera prst="orthographicFront"/>
              <a:lightRig rig="soft" dir="t"/>
            </a:scene3d>
          </a:bodyPr>
          <a:lstStyle/>
          <a:p>
            <a:pPr fontAlgn="auto">
              <a:spcAft>
                <a:spcPts val="0"/>
              </a:spcAft>
              <a:defRPr/>
            </a:pPr>
            <a:r>
              <a:rPr smtClean="0">
                <a:solidFill>
                  <a:schemeClr val="tx1">
                    <a:lumMod val="85000"/>
                    <a:lumOff val="15000"/>
                  </a:schemeClr>
                </a:solidFill>
                <a:ea typeface="+mj-ea"/>
                <a:cs typeface="+mj-cs"/>
              </a:rPr>
              <a:t>Continued</a:t>
            </a:r>
            <a:endParaRPr>
              <a:solidFill>
                <a:schemeClr val="tx1">
                  <a:lumMod val="85000"/>
                  <a:lumOff val="15000"/>
                </a:schemeClr>
              </a:solidFill>
              <a:ea typeface="+mj-ea"/>
              <a:cs typeface="+mj-cs"/>
            </a:endParaRPr>
          </a:p>
        </p:txBody>
      </p:sp>
      <p:sp>
        <p:nvSpPr>
          <p:cNvPr id="43011" name="Content Placeholder 1"/>
          <p:cNvSpPr>
            <a:spLocks noGrp="1"/>
          </p:cNvSpPr>
          <p:nvPr>
            <p:ph idx="1"/>
          </p:nvPr>
        </p:nvSpPr>
        <p:spPr/>
        <p:txBody>
          <a:bodyPr/>
          <a:lstStyle/>
          <a:p>
            <a:pPr>
              <a:lnSpc>
                <a:spcPct val="80000"/>
              </a:lnSpc>
            </a:pPr>
            <a:r>
              <a:rPr lang="en-US" altLang="en-US" sz="2500" dirty="0" smtClean="0">
                <a:ea typeface="ＭＳ Ｐゴシック" panose="020B0600070205080204" pitchFamily="34" charset="-128"/>
              </a:rPr>
              <a:t>25 female CEOs interviewed on </a:t>
            </a:r>
            <a:r>
              <a:rPr lang="en-US" altLang="en-US" sz="2500" b="1" dirty="0" smtClean="0">
                <a:solidFill>
                  <a:srgbClr val="FF0000"/>
                </a:solidFill>
                <a:ea typeface="ＭＳ Ｐゴシック" panose="020B0600070205080204" pitchFamily="34" charset="-128"/>
              </a:rPr>
              <a:t>how they obtained top leadership positions commonly held by men</a:t>
            </a:r>
            <a:r>
              <a:rPr lang="en-US" altLang="en-US" sz="2500" dirty="0" smtClean="0">
                <a:ea typeface="ＭＳ Ｐゴシック" panose="020B0600070205080204" pitchFamily="34" charset="-128"/>
              </a:rPr>
              <a:t> and 24 out of 25 women reported one method was to network on a daily basis, these similar responses would be a major theme. </a:t>
            </a:r>
          </a:p>
          <a:p>
            <a:pPr>
              <a:lnSpc>
                <a:spcPct val="80000"/>
              </a:lnSpc>
            </a:pPr>
            <a:r>
              <a:rPr lang="en-US" altLang="en-US" sz="2500" dirty="0" smtClean="0">
                <a:ea typeface="ＭＳ Ｐゴシック" panose="020B0600070205080204" pitchFamily="34" charset="-128"/>
              </a:rPr>
              <a:t>If only 7 out of 25 women responded in a similar manner – is it still a major theme ??</a:t>
            </a:r>
          </a:p>
          <a:p>
            <a:pPr>
              <a:lnSpc>
                <a:spcPct val="80000"/>
              </a:lnSpc>
            </a:pPr>
            <a:r>
              <a:rPr lang="en-US" altLang="en-US" sz="2500" i="1" dirty="0" smtClean="0">
                <a:ea typeface="ＭＳ Ｐゴシック" panose="020B0600070205080204" pitchFamily="34" charset="-128"/>
              </a:rPr>
              <a:t>Theme One: Daily Networking </a:t>
            </a:r>
            <a:r>
              <a:rPr lang="en-US" altLang="en-US" sz="2500" dirty="0" smtClean="0">
                <a:ea typeface="ＭＳ Ｐゴシック" panose="020B0600070205080204" pitchFamily="34" charset="-128"/>
              </a:rPr>
              <a:t>under the findings general heading.</a:t>
            </a:r>
          </a:p>
        </p:txBody>
      </p:sp>
    </p:spTree>
    <p:extLst>
      <p:ext uri="{BB962C8B-B14F-4D97-AF65-F5344CB8AC3E}">
        <p14:creationId xmlns:p14="http://schemas.microsoft.com/office/powerpoint/2010/main" val="580174020"/>
      </p:ext>
    </p:extLst>
  </p:cSld>
  <p:clrMapOvr>
    <a:masterClrMapping/>
  </p:clrMapOvr>
</p:sld>
</file>

<file path=ppt/slides/slide5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a:xfrm>
            <a:off x="731520" y="642594"/>
            <a:ext cx="7680960" cy="1371600"/>
          </a:xfrm>
        </p:spPr>
        <p:txBody>
          <a:bodyPr rtlCol="0">
            <a:normAutofit/>
            <a:scene3d>
              <a:camera prst="orthographicFront"/>
              <a:lightRig rig="soft" dir="t"/>
            </a:scene3d>
          </a:bodyPr>
          <a:lstStyle/>
          <a:p>
            <a:pPr fontAlgn="auto">
              <a:spcAft>
                <a:spcPts val="0"/>
              </a:spcAft>
              <a:defRPr/>
            </a:pPr>
            <a:r>
              <a:rPr smtClean="0">
                <a:solidFill>
                  <a:schemeClr val="tx1">
                    <a:lumMod val="85000"/>
                    <a:lumOff val="15000"/>
                  </a:schemeClr>
                </a:solidFill>
                <a:ea typeface="+mj-ea"/>
                <a:cs typeface="+mj-cs"/>
              </a:rPr>
              <a:t>Continued</a:t>
            </a:r>
            <a:endParaRPr>
              <a:solidFill>
                <a:schemeClr val="tx1">
                  <a:lumMod val="85000"/>
                  <a:lumOff val="15000"/>
                </a:schemeClr>
              </a:solidFill>
              <a:ea typeface="+mj-ea"/>
              <a:cs typeface="+mj-cs"/>
            </a:endParaRPr>
          </a:p>
        </p:txBody>
      </p:sp>
      <p:sp>
        <p:nvSpPr>
          <p:cNvPr id="30722" name="Content Placeholder 1"/>
          <p:cNvSpPr>
            <a:spLocks noGrp="1"/>
          </p:cNvSpPr>
          <p:nvPr>
            <p:ph idx="1"/>
          </p:nvPr>
        </p:nvSpPr>
        <p:spPr/>
        <p:txBody>
          <a:bodyPr rtlCol="0">
            <a:normAutofit lnSpcReduction="10000"/>
          </a:bodyPr>
          <a:lstStyle/>
          <a:p>
            <a:pPr marL="182880" indent="-182880" fontAlgn="auto">
              <a:lnSpc>
                <a:spcPct val="90000"/>
              </a:lnSpc>
              <a:spcAft>
                <a:spcPts val="0"/>
              </a:spcAft>
              <a:buClr>
                <a:schemeClr val="tx1">
                  <a:lumMod val="85000"/>
                  <a:lumOff val="15000"/>
                </a:schemeClr>
              </a:buClr>
              <a:defRPr/>
            </a:pPr>
            <a:r>
              <a:rPr lang="en-US" altLang="en-US" sz="2500" dirty="0" smtClean="0">
                <a:ea typeface="ＭＳ Ｐゴシック" panose="020B0600070205080204" pitchFamily="34" charset="-128"/>
              </a:rPr>
              <a:t>Under each theme, sub-themes are noted, group sub-themes such as </a:t>
            </a:r>
            <a:r>
              <a:rPr lang="en-US" altLang="en-US" sz="2500" i="1" dirty="0" smtClean="0">
                <a:ea typeface="ＭＳ Ｐゴシック" panose="020B0600070205080204" pitchFamily="34" charset="-128"/>
              </a:rPr>
              <a:t>Theme One: Daily Networking</a:t>
            </a:r>
            <a:r>
              <a:rPr lang="en-US" altLang="en-US" sz="2500" dirty="0" smtClean="0">
                <a:ea typeface="ＭＳ Ｐゴシック" panose="020B0600070205080204" pitchFamily="34" charset="-128"/>
              </a:rPr>
              <a:t>, a sub-theme of 16 out of 20 women said that accomplishing daily networking meant picking up the phone, these responses would be a sub-theme. </a:t>
            </a:r>
          </a:p>
          <a:p>
            <a:pPr marL="182880" indent="-182880" fontAlgn="auto">
              <a:lnSpc>
                <a:spcPct val="90000"/>
              </a:lnSpc>
              <a:spcAft>
                <a:spcPts val="0"/>
              </a:spcAft>
              <a:buClr>
                <a:schemeClr val="tx1">
                  <a:lumMod val="85000"/>
                  <a:lumOff val="15000"/>
                </a:schemeClr>
              </a:buClr>
              <a:defRPr/>
            </a:pPr>
            <a:r>
              <a:rPr lang="en-US" altLang="en-US" sz="2500" dirty="0" smtClean="0">
                <a:ea typeface="ＭＳ Ｐゴシック" panose="020B0600070205080204" pitchFamily="34" charset="-128"/>
              </a:rPr>
              <a:t>Another sub-theme could be networking by walking around the office, and with examples of what the women did while walking around the office presented. Present examples of what the women said after describing the sub-theme in chapter 4.</a:t>
            </a:r>
          </a:p>
          <a:p>
            <a:pPr marL="182880" indent="-182880" fontAlgn="auto">
              <a:lnSpc>
                <a:spcPct val="90000"/>
              </a:lnSpc>
              <a:spcAft>
                <a:spcPts val="0"/>
              </a:spcAft>
              <a:buClr>
                <a:schemeClr val="tx1">
                  <a:lumMod val="85000"/>
                  <a:lumOff val="15000"/>
                </a:schemeClr>
              </a:buClr>
              <a:defRPr/>
            </a:pPr>
            <a:endParaRPr lang="en-GB" altLang="en-US" sz="2500" dirty="0" smtClean="0">
              <a:ea typeface="ＭＳ Ｐゴシック" panose="020B0600070205080204" pitchFamily="34" charset="-128"/>
            </a:endParaRPr>
          </a:p>
          <a:p>
            <a:pPr marL="182880" indent="-182880" fontAlgn="auto">
              <a:lnSpc>
                <a:spcPct val="90000"/>
              </a:lnSpc>
              <a:spcAft>
                <a:spcPts val="0"/>
              </a:spcAft>
              <a:buClr>
                <a:schemeClr val="tx1">
                  <a:lumMod val="85000"/>
                  <a:lumOff val="15000"/>
                </a:schemeClr>
              </a:buClr>
              <a:defRPr/>
            </a:pPr>
            <a:endParaRPr lang="en-US" altLang="en-US" sz="2500" dirty="0" smtClean="0">
              <a:ea typeface="ＭＳ Ｐゴシック" panose="020B0600070205080204" pitchFamily="34" charset="-128"/>
            </a:endParaRPr>
          </a:p>
        </p:txBody>
      </p:sp>
    </p:spTree>
    <p:extLst>
      <p:ext uri="{BB962C8B-B14F-4D97-AF65-F5344CB8AC3E}">
        <p14:creationId xmlns:p14="http://schemas.microsoft.com/office/powerpoint/2010/main" val="1954316668"/>
      </p:ext>
    </p:extLst>
  </p:cSld>
  <p:clrMapOvr>
    <a:masterClrMapping/>
  </p:clrMapOvr>
</p:sld>
</file>

<file path=ppt/slides/slide5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a:xfrm>
            <a:off x="731520" y="642594"/>
            <a:ext cx="7680960" cy="1371600"/>
          </a:xfrm>
        </p:spPr>
        <p:txBody>
          <a:bodyPr rtlCol="0">
            <a:normAutofit/>
            <a:scene3d>
              <a:camera prst="orthographicFront"/>
              <a:lightRig rig="soft" dir="t"/>
            </a:scene3d>
          </a:bodyPr>
          <a:lstStyle/>
          <a:p>
            <a:pPr fontAlgn="auto">
              <a:spcAft>
                <a:spcPts val="0"/>
              </a:spcAft>
              <a:defRPr/>
            </a:pPr>
            <a:r>
              <a:rPr smtClean="0">
                <a:solidFill>
                  <a:schemeClr val="tx1">
                    <a:lumMod val="85000"/>
                    <a:lumOff val="15000"/>
                  </a:schemeClr>
                </a:solidFill>
                <a:ea typeface="+mj-ea"/>
                <a:cs typeface="+mj-cs"/>
              </a:rPr>
              <a:t>Continued</a:t>
            </a:r>
            <a:endParaRPr>
              <a:solidFill>
                <a:schemeClr val="tx1">
                  <a:lumMod val="85000"/>
                  <a:lumOff val="15000"/>
                </a:schemeClr>
              </a:solidFill>
              <a:ea typeface="+mj-ea"/>
              <a:cs typeface="+mj-cs"/>
            </a:endParaRPr>
          </a:p>
        </p:txBody>
      </p:sp>
      <p:sp>
        <p:nvSpPr>
          <p:cNvPr id="45059" name="Content Placeholder 1"/>
          <p:cNvSpPr>
            <a:spLocks noGrp="1"/>
          </p:cNvSpPr>
          <p:nvPr>
            <p:ph idx="1"/>
          </p:nvPr>
        </p:nvSpPr>
        <p:spPr/>
        <p:txBody>
          <a:bodyPr/>
          <a:lstStyle/>
          <a:p>
            <a:r>
              <a:rPr lang="en-US" altLang="en-US" sz="2000" smtClean="0">
                <a:ea typeface="ＭＳ Ｐゴシック" panose="020B0600070205080204" pitchFamily="34" charset="-128"/>
              </a:rPr>
              <a:t>For example</a:t>
            </a:r>
          </a:p>
          <a:p>
            <a:pPr lvl="2"/>
            <a:r>
              <a:rPr lang="en-US" altLang="en-US" sz="2000" smtClean="0">
                <a:ea typeface="ＭＳ Ｐゴシック" panose="020B0600070205080204" pitchFamily="34" charset="-128"/>
              </a:rPr>
              <a:t>‘I used my iPhone to remember important events including birthdays and anniversaries.’</a:t>
            </a:r>
          </a:p>
          <a:p>
            <a:pPr lvl="2"/>
            <a:r>
              <a:rPr lang="en-US" altLang="en-US" sz="2000" smtClean="0">
                <a:ea typeface="ＭＳ Ｐゴシック" panose="020B0600070205080204" pitchFamily="34" charset="-128"/>
              </a:rPr>
              <a:t>‘The job was never 9 til 5, and was more than 7 til 11, the networking or notworking never stopped and socialising became an important part of the job.’</a:t>
            </a:r>
          </a:p>
          <a:p>
            <a:pPr lvl="2"/>
            <a:endParaRPr lang="en-US" altLang="en-US" smtClean="0">
              <a:ea typeface="ＭＳ Ｐゴシック" panose="020B0600070205080204" pitchFamily="34" charset="-128"/>
            </a:endParaRPr>
          </a:p>
        </p:txBody>
      </p:sp>
    </p:spTree>
    <p:extLst>
      <p:ext uri="{BB962C8B-B14F-4D97-AF65-F5344CB8AC3E}">
        <p14:creationId xmlns:p14="http://schemas.microsoft.com/office/powerpoint/2010/main" val="1908061975"/>
      </p:ext>
    </p:extLst>
  </p:cSld>
  <p:clrMapOvr>
    <a:masterClrMapping/>
  </p:clrMapOvr>
</p:sld>
</file>

<file path=ppt/slides/slide5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a:xfrm>
            <a:off x="731520" y="642594"/>
            <a:ext cx="7680960" cy="1371600"/>
          </a:xfrm>
        </p:spPr>
        <p:txBody>
          <a:bodyPr rtlCol="0">
            <a:normAutofit/>
            <a:scene3d>
              <a:camera prst="orthographicFront"/>
              <a:lightRig rig="soft" dir="t"/>
            </a:scene3d>
          </a:bodyPr>
          <a:lstStyle/>
          <a:p>
            <a:pPr fontAlgn="auto">
              <a:spcAft>
                <a:spcPts val="0"/>
              </a:spcAft>
              <a:defRPr/>
            </a:pPr>
            <a:r>
              <a:rPr smtClean="0">
                <a:solidFill>
                  <a:schemeClr val="tx1">
                    <a:lumMod val="85000"/>
                    <a:lumOff val="15000"/>
                  </a:schemeClr>
                </a:solidFill>
                <a:ea typeface="+mj-ea"/>
                <a:cs typeface="+mj-cs"/>
              </a:rPr>
              <a:t>Outliers</a:t>
            </a:r>
            <a:endParaRPr>
              <a:solidFill>
                <a:schemeClr val="tx1">
                  <a:lumMod val="85000"/>
                  <a:lumOff val="15000"/>
                </a:schemeClr>
              </a:solidFill>
              <a:ea typeface="+mj-ea"/>
              <a:cs typeface="+mj-cs"/>
            </a:endParaRPr>
          </a:p>
        </p:txBody>
      </p:sp>
      <p:sp>
        <p:nvSpPr>
          <p:cNvPr id="46083" name="Content Placeholder 1"/>
          <p:cNvSpPr>
            <a:spLocks noGrp="1"/>
          </p:cNvSpPr>
          <p:nvPr>
            <p:ph idx="1"/>
          </p:nvPr>
        </p:nvSpPr>
        <p:spPr/>
        <p:txBody>
          <a:bodyPr/>
          <a:lstStyle/>
          <a:p>
            <a:r>
              <a:rPr lang="en-US" altLang="en-US" sz="2400" dirty="0" smtClean="0">
                <a:ea typeface="ＭＳ Ｐゴシック" panose="020B0600070205080204" pitchFamily="34" charset="-128"/>
              </a:rPr>
              <a:t>An </a:t>
            </a:r>
            <a:r>
              <a:rPr lang="en-US" altLang="en-US" sz="2400" i="1" dirty="0" smtClean="0">
                <a:ea typeface="ＭＳ Ｐゴシック" panose="020B0600070205080204" pitchFamily="34" charset="-128"/>
              </a:rPr>
              <a:t>outlier</a:t>
            </a:r>
            <a:r>
              <a:rPr lang="en-US" altLang="en-US" sz="2400" dirty="0" smtClean="0">
                <a:ea typeface="ＭＳ Ｐゴシック" panose="020B0600070205080204" pitchFamily="34" charset="-128"/>
              </a:rPr>
              <a:t> is a response that one or </a:t>
            </a:r>
            <a:r>
              <a:rPr lang="en-US" altLang="en-US" sz="2400" i="1" dirty="0" smtClean="0">
                <a:ea typeface="ＭＳ Ｐゴシック" panose="020B0600070205080204" pitchFamily="34" charset="-128"/>
              </a:rPr>
              <a:t>a few</a:t>
            </a:r>
            <a:r>
              <a:rPr lang="en-US" altLang="en-US" sz="2400" dirty="0" smtClean="0">
                <a:ea typeface="ＭＳ Ｐゴシック" panose="020B0600070205080204" pitchFamily="34" charset="-128"/>
              </a:rPr>
              <a:t> of the respondents in the research study stated (</a:t>
            </a:r>
            <a:r>
              <a:rPr lang="en-US" altLang="en-US" sz="2400" dirty="0" err="1" smtClean="0">
                <a:ea typeface="ＭＳ Ｐゴシック" panose="020B0600070205080204" pitchFamily="34" charset="-128"/>
              </a:rPr>
              <a:t>Sproull</a:t>
            </a:r>
            <a:r>
              <a:rPr lang="en-US" altLang="en-US" sz="2400" dirty="0" smtClean="0">
                <a:ea typeface="ＭＳ Ｐゴシック" panose="020B0600070205080204" pitchFamily="34" charset="-128"/>
              </a:rPr>
              <a:t>, 2004). </a:t>
            </a:r>
          </a:p>
          <a:p>
            <a:r>
              <a:rPr lang="en-US" altLang="en-US" sz="2400" dirty="0" smtClean="0">
                <a:ea typeface="ＭＳ Ｐゴシック" panose="020B0600070205080204" pitchFamily="34" charset="-128"/>
              </a:rPr>
              <a:t>For example, if 2 out of 25 women responded that they did nothing different from their mail counterparts to exceed, this should be reported as an outlier with examples of exactly what the women said to back up the response.</a:t>
            </a:r>
            <a:endParaRPr lang="en-GB" altLang="en-US" sz="2400" dirty="0" smtClean="0">
              <a:ea typeface="ＭＳ Ｐゴシック" panose="020B0600070205080204" pitchFamily="34" charset="-128"/>
            </a:endParaRPr>
          </a:p>
          <a:p>
            <a:endParaRPr lang="en-US" altLang="en-US" dirty="0" smtClean="0">
              <a:ea typeface="ＭＳ Ｐゴシック" panose="020B0600070205080204" pitchFamily="34" charset="-128"/>
            </a:endParaRPr>
          </a:p>
        </p:txBody>
      </p:sp>
    </p:spTree>
    <p:extLst>
      <p:ext uri="{BB962C8B-B14F-4D97-AF65-F5344CB8AC3E}">
        <p14:creationId xmlns:p14="http://schemas.microsoft.com/office/powerpoint/2010/main" val="944445761"/>
      </p:ext>
    </p:extLst>
  </p:cSld>
  <p:clrMapOvr>
    <a:masterClrMapping/>
  </p:clrMapOvr>
</p:sld>
</file>

<file path=ppt/slides/slide6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a:xfrm>
            <a:off x="731520" y="642594"/>
            <a:ext cx="7680960" cy="1371600"/>
          </a:xfrm>
        </p:spPr>
        <p:txBody>
          <a:bodyPr rtlCol="0">
            <a:normAutofit/>
            <a:scene3d>
              <a:camera prst="orthographicFront"/>
              <a:lightRig rig="soft" dir="t"/>
            </a:scene3d>
          </a:bodyPr>
          <a:lstStyle/>
          <a:p>
            <a:pPr fontAlgn="auto">
              <a:spcAft>
                <a:spcPts val="0"/>
              </a:spcAft>
              <a:defRPr/>
            </a:pPr>
            <a:r>
              <a:rPr smtClean="0">
                <a:solidFill>
                  <a:schemeClr val="tx1">
                    <a:lumMod val="85000"/>
                    <a:lumOff val="15000"/>
                  </a:schemeClr>
                </a:solidFill>
                <a:ea typeface="+mj-ea"/>
                <a:cs typeface="+mj-cs"/>
              </a:rPr>
              <a:t>Should all outliers be in Chapter 4?</a:t>
            </a:r>
            <a:endParaRPr>
              <a:solidFill>
                <a:schemeClr val="tx1">
                  <a:lumMod val="85000"/>
                  <a:lumOff val="15000"/>
                </a:schemeClr>
              </a:solidFill>
              <a:ea typeface="+mj-ea"/>
              <a:cs typeface="+mj-cs"/>
            </a:endParaRPr>
          </a:p>
        </p:txBody>
      </p:sp>
      <p:sp>
        <p:nvSpPr>
          <p:cNvPr id="47107" name="Content Placeholder 1"/>
          <p:cNvSpPr>
            <a:spLocks noGrp="1"/>
          </p:cNvSpPr>
          <p:nvPr>
            <p:ph idx="1"/>
          </p:nvPr>
        </p:nvSpPr>
        <p:spPr/>
        <p:txBody>
          <a:bodyPr/>
          <a:lstStyle/>
          <a:p>
            <a:r>
              <a:rPr lang="en-US" altLang="en-US" sz="3200" dirty="0" smtClean="0">
                <a:ea typeface="ＭＳ Ｐゴシック" panose="020B0600070205080204" pitchFamily="34" charset="-128"/>
              </a:rPr>
              <a:t>The answer depends on the design and the number of outliers included outnumbers the patterns, then the researcher should choose the most significance outliers that relate to the problem statement and purpose.</a:t>
            </a:r>
            <a:endParaRPr lang="en-GB" altLang="en-US" sz="3200" dirty="0" smtClean="0">
              <a:ea typeface="ＭＳ Ｐゴシック" panose="020B0600070205080204" pitchFamily="34" charset="-128"/>
            </a:endParaRPr>
          </a:p>
          <a:p>
            <a:endParaRPr lang="en-US" altLang="en-US" dirty="0" smtClean="0">
              <a:ea typeface="ＭＳ Ｐゴシック" panose="020B0600070205080204" pitchFamily="34" charset="-128"/>
            </a:endParaRPr>
          </a:p>
        </p:txBody>
      </p:sp>
    </p:spTree>
    <p:extLst>
      <p:ext uri="{BB962C8B-B14F-4D97-AF65-F5344CB8AC3E}">
        <p14:creationId xmlns:p14="http://schemas.microsoft.com/office/powerpoint/2010/main" val="777457876"/>
      </p:ext>
    </p:extLst>
  </p:cSld>
  <p:clrMapOvr>
    <a:masterClrMapping/>
  </p:clrMapOvr>
</p:sld>
</file>

<file path=ppt/slides/slide6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a:xfrm>
            <a:off x="731520" y="642594"/>
            <a:ext cx="7680960" cy="1371600"/>
          </a:xfrm>
        </p:spPr>
        <p:txBody>
          <a:bodyPr rtlCol="0">
            <a:normAutofit/>
            <a:scene3d>
              <a:camera prst="orthographicFront"/>
              <a:lightRig rig="soft" dir="t"/>
            </a:scene3d>
          </a:bodyPr>
          <a:lstStyle/>
          <a:p>
            <a:pPr fontAlgn="auto">
              <a:spcAft>
                <a:spcPts val="0"/>
              </a:spcAft>
              <a:defRPr/>
            </a:pPr>
            <a:r>
              <a:rPr err="1" smtClean="0">
                <a:solidFill>
                  <a:schemeClr val="tx1">
                    <a:lumMod val="85000"/>
                    <a:lumOff val="15000"/>
                  </a:schemeClr>
                </a:solidFill>
                <a:ea typeface="+mj-ea"/>
                <a:cs typeface="+mj-cs"/>
              </a:rPr>
              <a:t>Summarise</a:t>
            </a:r>
            <a:r>
              <a:rPr smtClean="0">
                <a:solidFill>
                  <a:schemeClr val="tx1">
                    <a:lumMod val="85000"/>
                    <a:lumOff val="15000"/>
                  </a:schemeClr>
                </a:solidFill>
                <a:ea typeface="+mj-ea"/>
                <a:cs typeface="+mj-cs"/>
              </a:rPr>
              <a:t> themes, add examples and tables</a:t>
            </a:r>
            <a:endParaRPr>
              <a:solidFill>
                <a:schemeClr val="tx1">
                  <a:lumMod val="85000"/>
                  <a:lumOff val="15000"/>
                </a:schemeClr>
              </a:solidFill>
              <a:ea typeface="+mj-ea"/>
              <a:cs typeface="+mj-cs"/>
            </a:endParaRPr>
          </a:p>
        </p:txBody>
      </p:sp>
      <p:sp>
        <p:nvSpPr>
          <p:cNvPr id="48131" name="Content Placeholder 1"/>
          <p:cNvSpPr>
            <a:spLocks noGrp="1"/>
          </p:cNvSpPr>
          <p:nvPr>
            <p:ph idx="1"/>
          </p:nvPr>
        </p:nvSpPr>
        <p:spPr/>
        <p:txBody>
          <a:bodyPr/>
          <a:lstStyle/>
          <a:p>
            <a:pPr>
              <a:lnSpc>
                <a:spcPct val="90000"/>
              </a:lnSpc>
            </a:pPr>
            <a:r>
              <a:rPr lang="en-US" altLang="en-US" sz="2500" dirty="0" smtClean="0">
                <a:ea typeface="ＭＳ Ｐゴシック" panose="020B0600070205080204" pitchFamily="34" charset="-128"/>
              </a:rPr>
              <a:t>Under each theme and sub-theme describe pattern and counts or %s in a narrative format (Creswell, 2004).</a:t>
            </a:r>
          </a:p>
          <a:p>
            <a:pPr>
              <a:lnSpc>
                <a:spcPct val="90000"/>
              </a:lnSpc>
            </a:pPr>
            <a:r>
              <a:rPr lang="en-US" altLang="en-US" sz="2500" dirty="0" smtClean="0">
                <a:ea typeface="ＭＳ Ｐゴシック" panose="020B0600070205080204" pitchFamily="34" charset="-128"/>
              </a:rPr>
              <a:t>Explained pattern code the participants names such as R1 (respondent one), or W1 (woman one) examples of some of the responses is typically included after the pattern summary.</a:t>
            </a:r>
          </a:p>
          <a:p>
            <a:pPr>
              <a:lnSpc>
                <a:spcPct val="90000"/>
              </a:lnSpc>
            </a:pPr>
            <a:r>
              <a:rPr lang="en-US" altLang="en-US" sz="2500" dirty="0" smtClean="0">
                <a:ea typeface="ＭＳ Ｐゴシック" panose="020B0600070205080204" pitchFamily="34" charset="-128"/>
              </a:rPr>
              <a:t>Table can be include in chapter 4.</a:t>
            </a:r>
          </a:p>
          <a:p>
            <a:pPr>
              <a:lnSpc>
                <a:spcPct val="90000"/>
              </a:lnSpc>
            </a:pPr>
            <a:r>
              <a:rPr lang="en-US" altLang="en-US" sz="2500" dirty="0" smtClean="0">
                <a:ea typeface="ＭＳ Ｐゴシック" panose="020B0600070205080204" pitchFamily="34" charset="-128"/>
              </a:rPr>
              <a:t>Long table put in Appendix.</a:t>
            </a:r>
            <a:endParaRPr lang="en-GB" altLang="en-US" sz="2500" dirty="0" smtClean="0">
              <a:ea typeface="ＭＳ Ｐゴシック" panose="020B0600070205080204" pitchFamily="34" charset="-128"/>
            </a:endParaRPr>
          </a:p>
          <a:p>
            <a:pPr>
              <a:lnSpc>
                <a:spcPct val="90000"/>
              </a:lnSpc>
            </a:pPr>
            <a:endParaRPr lang="en-US" altLang="en-US" sz="2500" dirty="0" smtClean="0">
              <a:ea typeface="ＭＳ Ｐゴシック" panose="020B0600070205080204" pitchFamily="34" charset="-128"/>
            </a:endParaRPr>
          </a:p>
        </p:txBody>
      </p:sp>
    </p:spTree>
    <p:extLst>
      <p:ext uri="{BB962C8B-B14F-4D97-AF65-F5344CB8AC3E}">
        <p14:creationId xmlns:p14="http://schemas.microsoft.com/office/powerpoint/2010/main" val="4088306063"/>
      </p:ext>
    </p:extLst>
  </p:cSld>
  <p:clrMapOvr>
    <a:masterClrMapping/>
  </p:clrMapOvr>
</p:sld>
</file>

<file path=ppt/slides/slide6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a:xfrm>
            <a:off x="731520" y="642594"/>
            <a:ext cx="7680960" cy="1371600"/>
          </a:xfrm>
        </p:spPr>
        <p:txBody>
          <a:bodyPr rtlCol="0">
            <a:normAutofit/>
            <a:scene3d>
              <a:camera prst="orthographicFront"/>
              <a:lightRig rig="soft" dir="t"/>
            </a:scene3d>
          </a:bodyPr>
          <a:lstStyle/>
          <a:p>
            <a:pPr fontAlgn="auto">
              <a:spcAft>
                <a:spcPts val="0"/>
              </a:spcAft>
              <a:defRPr/>
            </a:pPr>
            <a:r>
              <a:rPr smtClean="0">
                <a:solidFill>
                  <a:schemeClr val="tx1">
                    <a:lumMod val="85000"/>
                    <a:lumOff val="15000"/>
                  </a:schemeClr>
                </a:solidFill>
                <a:ea typeface="+mj-ea"/>
                <a:cs typeface="+mj-cs"/>
              </a:rPr>
              <a:t>Add the summary and conclusions</a:t>
            </a:r>
            <a:endParaRPr>
              <a:solidFill>
                <a:schemeClr val="tx1">
                  <a:lumMod val="85000"/>
                  <a:lumOff val="15000"/>
                </a:schemeClr>
              </a:solidFill>
              <a:ea typeface="+mj-ea"/>
              <a:cs typeface="+mj-cs"/>
            </a:endParaRPr>
          </a:p>
        </p:txBody>
      </p:sp>
      <p:sp>
        <p:nvSpPr>
          <p:cNvPr id="49155" name="Content Placeholder 1"/>
          <p:cNvSpPr>
            <a:spLocks noGrp="1"/>
          </p:cNvSpPr>
          <p:nvPr>
            <p:ph idx="1"/>
          </p:nvPr>
        </p:nvSpPr>
        <p:spPr/>
        <p:txBody>
          <a:bodyPr/>
          <a:lstStyle/>
          <a:p>
            <a:r>
              <a:rPr lang="en-US" altLang="en-US" sz="2400" dirty="0" smtClean="0">
                <a:ea typeface="ＭＳ Ｐゴシック" panose="020B0600070205080204" pitchFamily="34" charset="-128"/>
              </a:rPr>
              <a:t>Summarize the major patterns found. </a:t>
            </a:r>
          </a:p>
          <a:p>
            <a:r>
              <a:rPr lang="en-US" altLang="en-US" sz="2400" dirty="0" smtClean="0">
                <a:ea typeface="ＭＳ Ｐゴシック" panose="020B0600070205080204" pitchFamily="34" charset="-128"/>
              </a:rPr>
              <a:t>No new information or analysis should be included; the goal of the summary is to sum up for the reader in one to two paragraphs of the results of the research study findings (Creswell, 2004).</a:t>
            </a:r>
          </a:p>
          <a:p>
            <a:r>
              <a:rPr lang="en-US" altLang="en-US" sz="2400" dirty="0" smtClean="0">
                <a:ea typeface="ＭＳ Ｐゴシック" panose="020B0600070205080204" pitchFamily="34" charset="-128"/>
              </a:rPr>
              <a:t>Add a conclusion that makes the transition of chapter 4 to chapter 5 topics.</a:t>
            </a:r>
            <a:endParaRPr lang="en-GB" altLang="en-US" sz="2400" dirty="0" smtClean="0">
              <a:ea typeface="ＭＳ Ｐゴシック" panose="020B0600070205080204" pitchFamily="34" charset="-128"/>
            </a:endParaRPr>
          </a:p>
          <a:p>
            <a:endParaRPr lang="en-US" altLang="en-US" dirty="0" smtClean="0">
              <a:ea typeface="ＭＳ Ｐゴシック" panose="020B0600070205080204" pitchFamily="34" charset="-128"/>
            </a:endParaRPr>
          </a:p>
        </p:txBody>
      </p:sp>
    </p:spTree>
    <p:extLst>
      <p:ext uri="{BB962C8B-B14F-4D97-AF65-F5344CB8AC3E}">
        <p14:creationId xmlns:p14="http://schemas.microsoft.com/office/powerpoint/2010/main" val="3534489091"/>
      </p:ext>
    </p:extLst>
  </p:cSld>
  <p:clrMapOvr>
    <a:masterClrMapping/>
  </p:clrMapOvr>
</p:sld>
</file>

<file path=ppt/slides/slide6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4" name="Rectangle 2"/>
          <p:cNvSpPr>
            <a:spLocks noGrp="1" noChangeArrowheads="1"/>
          </p:cNvSpPr>
          <p:nvPr>
            <p:ph type="title"/>
          </p:nvPr>
        </p:nvSpPr>
        <p:spPr>
          <a:xfrm>
            <a:off x="731520" y="642594"/>
            <a:ext cx="7680960" cy="1371600"/>
          </a:xfrm>
        </p:spPr>
        <p:txBody>
          <a:bodyPr rtlCol="0">
            <a:normAutofit/>
            <a:scene3d>
              <a:camera prst="orthographicFront"/>
              <a:lightRig rig="soft" dir="t"/>
            </a:scene3d>
          </a:bodyPr>
          <a:lstStyle/>
          <a:p>
            <a:pPr fontAlgn="auto">
              <a:spcAft>
                <a:spcPts val="0"/>
              </a:spcAft>
              <a:defRPr/>
            </a:pPr>
            <a:r>
              <a:rPr lang="en-GB" dirty="0">
                <a:solidFill>
                  <a:schemeClr val="tx1">
                    <a:lumMod val="85000"/>
                    <a:lumOff val="15000"/>
                  </a:schemeClr>
                </a:solidFill>
                <a:ea typeface="+mj-ea"/>
                <a:cs typeface="+mj-cs"/>
              </a:rPr>
              <a:t>Qualitative </a:t>
            </a:r>
            <a:r>
              <a:rPr lang="en-GB" dirty="0" smtClean="0">
                <a:solidFill>
                  <a:schemeClr val="tx1">
                    <a:lumMod val="85000"/>
                    <a:lumOff val="15000"/>
                  </a:schemeClr>
                </a:solidFill>
                <a:ea typeface="+mj-ea"/>
                <a:cs typeface="+mj-cs"/>
              </a:rPr>
              <a:t>data examples</a:t>
            </a:r>
            <a:endParaRPr dirty="0">
              <a:solidFill>
                <a:schemeClr val="tx1">
                  <a:lumMod val="85000"/>
                  <a:lumOff val="15000"/>
                </a:schemeClr>
              </a:solidFill>
              <a:ea typeface="+mj-ea"/>
              <a:cs typeface="+mj-cs"/>
            </a:endParaRPr>
          </a:p>
        </p:txBody>
      </p:sp>
      <p:sp>
        <p:nvSpPr>
          <p:cNvPr id="78851" name="Rectangle 3"/>
          <p:cNvSpPr>
            <a:spLocks noGrp="1" noChangeArrowheads="1"/>
          </p:cNvSpPr>
          <p:nvPr>
            <p:ph idx="1"/>
          </p:nvPr>
        </p:nvSpPr>
        <p:spPr/>
        <p:txBody>
          <a:bodyPr rtlCol="0">
            <a:normAutofit lnSpcReduction="10000"/>
          </a:bodyPr>
          <a:lstStyle/>
          <a:p>
            <a:pPr marL="182880" indent="-182880" fontAlgn="auto">
              <a:lnSpc>
                <a:spcPct val="90000"/>
              </a:lnSpc>
              <a:spcAft>
                <a:spcPts val="0"/>
              </a:spcAft>
              <a:buClr>
                <a:schemeClr val="tx1">
                  <a:lumMod val="85000"/>
                  <a:lumOff val="15000"/>
                </a:schemeClr>
              </a:buClr>
              <a:defRPr/>
            </a:pPr>
            <a:r>
              <a:rPr lang="en-GB" altLang="en-US" sz="2500" dirty="0" smtClean="0">
                <a:ea typeface="ＭＳ Ｐゴシック" panose="020B0600070205080204" pitchFamily="34" charset="-128"/>
              </a:rPr>
              <a:t>Type up transcripts of interviewee responses that you can use to search for ‘themes’ or categories of related responses that appear in the transcripts: </a:t>
            </a:r>
          </a:p>
          <a:p>
            <a:pPr lvl="1" indent="-182880" fontAlgn="auto">
              <a:lnSpc>
                <a:spcPct val="90000"/>
              </a:lnSpc>
              <a:spcAft>
                <a:spcPts val="0"/>
              </a:spcAft>
              <a:buClr>
                <a:schemeClr val="tx1">
                  <a:lumMod val="85000"/>
                  <a:lumOff val="15000"/>
                </a:schemeClr>
              </a:buClr>
              <a:defRPr/>
            </a:pPr>
            <a:r>
              <a:rPr lang="en-GB" altLang="en-US" sz="2100" dirty="0" smtClean="0">
                <a:ea typeface="ＭＳ Ｐゴシック" panose="020B0600070205080204" pitchFamily="34" charset="-128"/>
              </a:rPr>
              <a:t>Highlight key words or phrases in different, meaningful colours to identify the themes</a:t>
            </a:r>
          </a:p>
          <a:p>
            <a:pPr lvl="1" indent="-182880" fontAlgn="auto">
              <a:lnSpc>
                <a:spcPct val="90000"/>
              </a:lnSpc>
              <a:spcAft>
                <a:spcPts val="0"/>
              </a:spcAft>
              <a:buClr>
                <a:schemeClr val="tx1">
                  <a:lumMod val="85000"/>
                  <a:lumOff val="15000"/>
                </a:schemeClr>
              </a:buClr>
              <a:defRPr/>
            </a:pPr>
            <a:r>
              <a:rPr lang="en-GB" altLang="en-US" sz="2100" dirty="0" smtClean="0">
                <a:ea typeface="ＭＳ Ｐゴシック" panose="020B0600070205080204" pitchFamily="34" charset="-128"/>
              </a:rPr>
              <a:t>Think of the way that you do a jigsaw ??  Separate blue sky from green grass or colourful flowers, red brick houses from eyes and noses, etc. You rearrange &amp; reduce the jigsaw into small piles of manageable chunks of themed areas. </a:t>
            </a:r>
            <a:endParaRPr lang="en-GB" altLang="en-US" sz="2500" dirty="0" smtClean="0">
              <a:ea typeface="ＭＳ Ｐゴシック" panose="020B0600070205080204" pitchFamily="34" charset="-128"/>
            </a:endParaRPr>
          </a:p>
          <a:p>
            <a:pPr marL="182880" indent="-182880" fontAlgn="auto">
              <a:lnSpc>
                <a:spcPct val="90000"/>
              </a:lnSpc>
              <a:spcAft>
                <a:spcPts val="0"/>
              </a:spcAft>
              <a:buClr>
                <a:schemeClr val="tx1">
                  <a:lumMod val="85000"/>
                  <a:lumOff val="15000"/>
                </a:schemeClr>
              </a:buClr>
              <a:defRPr/>
            </a:pPr>
            <a:r>
              <a:rPr lang="en-GB" altLang="en-US" sz="2500" dirty="0" smtClean="0">
                <a:ea typeface="ＭＳ Ｐゴシック" panose="020B0600070205080204" pitchFamily="34" charset="-128"/>
              </a:rPr>
              <a:t>Create a matrix for the responses to questions.</a:t>
            </a:r>
          </a:p>
          <a:p>
            <a:pPr marL="182880" indent="-182880" fontAlgn="auto">
              <a:lnSpc>
                <a:spcPct val="90000"/>
              </a:lnSpc>
              <a:spcAft>
                <a:spcPts val="0"/>
              </a:spcAft>
              <a:buClr>
                <a:schemeClr val="tx1">
                  <a:lumMod val="85000"/>
                  <a:lumOff val="15000"/>
                </a:schemeClr>
              </a:buClr>
              <a:defRPr/>
            </a:pPr>
            <a:endParaRPr lang="en-US" altLang="en-US" sz="2500" dirty="0" smtClean="0">
              <a:ea typeface="ＭＳ Ｐゴシック" panose="020B0600070205080204" pitchFamily="34" charset="-128"/>
            </a:endParaRPr>
          </a:p>
        </p:txBody>
      </p:sp>
    </p:spTree>
    <p:extLst>
      <p:ext uri="{BB962C8B-B14F-4D97-AF65-F5344CB8AC3E}">
        <p14:creationId xmlns:p14="http://schemas.microsoft.com/office/powerpoint/2010/main" val="2326851294"/>
      </p:ext>
    </p:extLst>
  </p:cSld>
  <p:clrMapOvr>
    <a:masterClrMapping/>
  </p:clrMapOvr>
</p:sld>
</file>

<file path=ppt/slides/slide6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63" name="Rectangle 2"/>
          <p:cNvSpPr>
            <a:spLocks noGrp="1" noChangeArrowheads="1"/>
          </p:cNvSpPr>
          <p:nvPr>
            <p:ph type="title"/>
          </p:nvPr>
        </p:nvSpPr>
        <p:spPr>
          <a:xfrm>
            <a:off x="731520" y="642594"/>
            <a:ext cx="7680960" cy="1371600"/>
          </a:xfrm>
        </p:spPr>
        <p:txBody>
          <a:bodyPr rtlCol="0">
            <a:normAutofit/>
            <a:scene3d>
              <a:camera prst="orthographicFront"/>
              <a:lightRig rig="soft" dir="t"/>
            </a:scene3d>
          </a:bodyPr>
          <a:lstStyle/>
          <a:p>
            <a:pPr fontAlgn="auto">
              <a:spcAft>
                <a:spcPts val="0"/>
              </a:spcAft>
              <a:defRPr/>
            </a:pPr>
            <a:r>
              <a:rPr>
                <a:solidFill>
                  <a:schemeClr val="tx1">
                    <a:lumMod val="85000"/>
                    <a:lumOff val="15000"/>
                  </a:schemeClr>
                </a:solidFill>
                <a:ea typeface="+mj-ea"/>
                <a:cs typeface="+mj-cs"/>
              </a:rPr>
              <a:t>Qualitative Methods- Data Analysis</a:t>
            </a:r>
          </a:p>
        </p:txBody>
      </p:sp>
      <p:sp>
        <p:nvSpPr>
          <p:cNvPr id="80900" name="Rectangle 3"/>
          <p:cNvSpPr>
            <a:spLocks noGrp="1" noChangeArrowheads="1"/>
          </p:cNvSpPr>
          <p:nvPr>
            <p:ph idx="1"/>
          </p:nvPr>
        </p:nvSpPr>
        <p:spPr/>
        <p:txBody>
          <a:bodyPr rtlCol="0">
            <a:normAutofit lnSpcReduction="10000"/>
          </a:bodyPr>
          <a:lstStyle/>
          <a:p>
            <a:pPr marL="182880" indent="-182880" fontAlgn="auto">
              <a:spcAft>
                <a:spcPts val="0"/>
              </a:spcAft>
              <a:buClr>
                <a:schemeClr val="tx1">
                  <a:lumMod val="85000"/>
                  <a:lumOff val="15000"/>
                </a:schemeClr>
              </a:buClr>
              <a:defRPr/>
            </a:pPr>
            <a:r>
              <a:rPr lang="en-US" altLang="en-US" sz="2800" dirty="0" smtClean="0">
                <a:ea typeface="ＭＳ Ｐゴシック" panose="020B0600070205080204" pitchFamily="34" charset="-128"/>
              </a:rPr>
              <a:t>Set up Matrix interview/question number.</a:t>
            </a:r>
          </a:p>
          <a:p>
            <a:pPr marL="182880" indent="-182880" fontAlgn="auto">
              <a:spcAft>
                <a:spcPts val="0"/>
              </a:spcAft>
              <a:buClr>
                <a:schemeClr val="tx1">
                  <a:lumMod val="85000"/>
                  <a:lumOff val="15000"/>
                </a:schemeClr>
              </a:buClr>
              <a:defRPr/>
            </a:pPr>
            <a:r>
              <a:rPr lang="en-US" altLang="en-US" sz="2800" dirty="0" smtClean="0">
                <a:ea typeface="ＭＳ Ｐゴシック" panose="020B0600070205080204" pitchFamily="34" charset="-128"/>
              </a:rPr>
              <a:t>Précis interviews into key points.</a:t>
            </a:r>
          </a:p>
          <a:p>
            <a:pPr marL="182880" indent="-182880" fontAlgn="auto">
              <a:spcAft>
                <a:spcPts val="0"/>
              </a:spcAft>
              <a:buClr>
                <a:schemeClr val="tx1">
                  <a:lumMod val="85000"/>
                  <a:lumOff val="15000"/>
                </a:schemeClr>
              </a:buClr>
              <a:defRPr/>
            </a:pPr>
            <a:r>
              <a:rPr lang="en-US" altLang="en-US" sz="2800" dirty="0" smtClean="0">
                <a:ea typeface="ＭＳ Ｐゴシック" panose="020B0600070205080204" pitchFamily="34" charset="-128"/>
              </a:rPr>
              <a:t>Input key points into matrix.</a:t>
            </a:r>
          </a:p>
          <a:p>
            <a:pPr marL="182880" indent="-182880" fontAlgn="auto">
              <a:spcAft>
                <a:spcPts val="0"/>
              </a:spcAft>
              <a:buClr>
                <a:schemeClr val="tx1">
                  <a:lumMod val="85000"/>
                  <a:lumOff val="15000"/>
                </a:schemeClr>
              </a:buClr>
              <a:defRPr/>
            </a:pPr>
            <a:r>
              <a:rPr lang="en-US" altLang="en-US" sz="2800" dirty="0" smtClean="0">
                <a:ea typeface="ＭＳ Ｐゴシック" panose="020B0600070205080204" pitchFamily="34" charset="-128"/>
              </a:rPr>
              <a:t>Highlight any significant quotes.</a:t>
            </a:r>
          </a:p>
          <a:p>
            <a:pPr marL="182880" indent="-182880" fontAlgn="auto">
              <a:spcAft>
                <a:spcPts val="0"/>
              </a:spcAft>
              <a:buClr>
                <a:schemeClr val="tx1">
                  <a:lumMod val="85000"/>
                  <a:lumOff val="15000"/>
                </a:schemeClr>
              </a:buClr>
              <a:defRPr/>
            </a:pPr>
            <a:r>
              <a:rPr lang="en-US" altLang="en-US" sz="2800" dirty="0" smtClean="0">
                <a:ea typeface="ＭＳ Ｐゴシック" panose="020B0600070205080204" pitchFamily="34" charset="-128"/>
              </a:rPr>
              <a:t>For each question look for common themes or issues discussed.</a:t>
            </a:r>
          </a:p>
          <a:p>
            <a:pPr marL="182880" indent="-182880" fontAlgn="auto">
              <a:spcAft>
                <a:spcPts val="0"/>
              </a:spcAft>
              <a:buClr>
                <a:schemeClr val="tx1">
                  <a:lumMod val="85000"/>
                  <a:lumOff val="15000"/>
                </a:schemeClr>
              </a:buClr>
              <a:defRPr/>
            </a:pPr>
            <a:r>
              <a:rPr lang="en-US" altLang="en-US" sz="2800" dirty="0" smtClean="0">
                <a:ea typeface="ＭＳ Ｐゴシック" panose="020B0600070205080204" pitchFamily="34" charset="-128"/>
              </a:rPr>
              <a:t>Make a summary list of common issues for each question. </a:t>
            </a:r>
          </a:p>
        </p:txBody>
      </p:sp>
      <p:sp>
        <p:nvSpPr>
          <p:cNvPr id="52228" name="Slide Number Placeholder 5"/>
          <p:cNvSpPr>
            <a:spLocks noGrp="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Ctr="0" compatLnSpc="1">
            <a:prstTxWarp prst="textNoShape">
              <a:avLst/>
            </a:prstTxWarp>
          </a:bodyPr>
          <a:lstStyle>
            <a:lvl1pPr>
              <a:defRPr>
                <a:solidFill>
                  <a:schemeClr val="tx1"/>
                </a:solidFill>
                <a:latin typeface="Arial" panose="020B0604020202020204" pitchFamily="34" charset="0"/>
                <a:ea typeface="ＭＳ Ｐゴシック" panose="020B0600070205080204" pitchFamily="34" charset="-128"/>
              </a:defRPr>
            </a:lvl1pPr>
            <a:lvl2pPr marL="37931725" indent="-37474525">
              <a:defRPr>
                <a:solidFill>
                  <a:schemeClr val="tx1"/>
                </a:solidFill>
                <a:latin typeface="Arial" panose="020B0604020202020204" pitchFamily="34" charset="0"/>
                <a:ea typeface="ＭＳ Ｐゴシック" panose="020B0600070205080204" pitchFamily="34" charset="-128"/>
              </a:defRPr>
            </a:lvl2pPr>
            <a:lvl3pPr marL="858838" indent="-228600">
              <a:defRPr>
                <a:solidFill>
                  <a:schemeClr val="tx1"/>
                </a:solidFill>
                <a:latin typeface="Arial" panose="020B0604020202020204" pitchFamily="34" charset="0"/>
                <a:ea typeface="ＭＳ Ｐゴシック" panose="020B0600070205080204" pitchFamily="34" charset="-128"/>
              </a:defRPr>
            </a:lvl3pPr>
            <a:lvl4pPr marL="1143000" indent="-228600">
              <a:defRPr>
                <a:solidFill>
                  <a:schemeClr val="tx1"/>
                </a:solidFill>
                <a:latin typeface="Arial" panose="020B0604020202020204" pitchFamily="34" charset="0"/>
                <a:ea typeface="ＭＳ Ｐゴシック" panose="020B0600070205080204" pitchFamily="34" charset="-128"/>
              </a:defRPr>
            </a:lvl4pPr>
            <a:lvl5pPr marL="1371600" indent="-228600">
              <a:defRPr>
                <a:solidFill>
                  <a:schemeClr val="tx1"/>
                </a:solidFill>
                <a:latin typeface="Arial" panose="020B0604020202020204" pitchFamily="34" charset="0"/>
                <a:ea typeface="ＭＳ Ｐゴシック" panose="020B0600070205080204" pitchFamily="34" charset="-128"/>
              </a:defRPr>
            </a:lvl5pPr>
            <a:lvl6pPr marL="18288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6pPr>
            <a:lvl7pPr marL="22860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7pPr>
            <a:lvl8pPr marL="27432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8pPr>
            <a:lvl9pPr marL="32004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9pPr>
          </a:lstStyle>
          <a:p>
            <a:fld id="{33726400-4B17-4BA8-85B1-DD76A269795A}" type="slidenum">
              <a:rPr lang="en-US" altLang="en-US" sz="1000"/>
              <a:pPr/>
              <a:t>64</a:t>
            </a:fld>
            <a:endParaRPr lang="en-US" altLang="en-US" sz="1000"/>
          </a:p>
        </p:txBody>
      </p:sp>
    </p:spTree>
    <p:extLst>
      <p:ext uri="{BB962C8B-B14F-4D97-AF65-F5344CB8AC3E}">
        <p14:creationId xmlns:p14="http://schemas.microsoft.com/office/powerpoint/2010/main" val="1836480975"/>
      </p:ext>
    </p:extLst>
  </p:cSld>
  <p:clrMapOvr>
    <a:masterClrMapping/>
  </p:clrMapOvr>
</p:sld>
</file>

<file path=ppt/slides/slide6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387" name="Rectangle 2"/>
          <p:cNvSpPr>
            <a:spLocks noGrp="1" noChangeArrowheads="1"/>
          </p:cNvSpPr>
          <p:nvPr>
            <p:ph type="title"/>
          </p:nvPr>
        </p:nvSpPr>
        <p:spPr>
          <a:xfrm>
            <a:off x="731520" y="642594"/>
            <a:ext cx="7680960" cy="1371600"/>
          </a:xfrm>
        </p:spPr>
        <p:txBody>
          <a:bodyPr rtlCol="0">
            <a:normAutofit/>
            <a:scene3d>
              <a:camera prst="orthographicFront"/>
              <a:lightRig rig="soft" dir="t"/>
            </a:scene3d>
          </a:bodyPr>
          <a:lstStyle/>
          <a:p>
            <a:pPr fontAlgn="auto">
              <a:spcAft>
                <a:spcPts val="0"/>
              </a:spcAft>
              <a:defRPr/>
            </a:pPr>
            <a:r>
              <a:rPr>
                <a:solidFill>
                  <a:schemeClr val="tx1">
                    <a:lumMod val="85000"/>
                    <a:lumOff val="15000"/>
                  </a:schemeClr>
                </a:solidFill>
                <a:ea typeface="+mj-ea"/>
                <a:cs typeface="+mj-cs"/>
              </a:rPr>
              <a:t>Research </a:t>
            </a:r>
            <a:r>
              <a:rPr smtClean="0">
                <a:solidFill>
                  <a:schemeClr val="tx1">
                    <a:lumMod val="85000"/>
                    <a:lumOff val="15000"/>
                  </a:schemeClr>
                </a:solidFill>
                <a:ea typeface="+mj-ea"/>
                <a:cs typeface="+mj-cs"/>
              </a:rPr>
              <a:t>Analysis Research Ethics</a:t>
            </a:r>
            <a:endParaRPr>
              <a:solidFill>
                <a:schemeClr val="tx1">
                  <a:lumMod val="85000"/>
                  <a:lumOff val="15000"/>
                </a:schemeClr>
              </a:solidFill>
              <a:ea typeface="+mj-ea"/>
              <a:cs typeface="+mj-cs"/>
            </a:endParaRPr>
          </a:p>
        </p:txBody>
      </p:sp>
      <p:sp>
        <p:nvSpPr>
          <p:cNvPr id="81924" name="Rectangle 3"/>
          <p:cNvSpPr>
            <a:spLocks noGrp="1" noChangeArrowheads="1"/>
          </p:cNvSpPr>
          <p:nvPr>
            <p:ph idx="1"/>
          </p:nvPr>
        </p:nvSpPr>
        <p:spPr/>
        <p:txBody>
          <a:bodyPr rtlCol="0">
            <a:normAutofit fontScale="92500" lnSpcReduction="10000"/>
          </a:bodyPr>
          <a:lstStyle/>
          <a:p>
            <a:pPr marL="182880" indent="-182880" fontAlgn="auto">
              <a:spcBef>
                <a:spcPct val="0"/>
              </a:spcBef>
              <a:spcAft>
                <a:spcPts val="0"/>
              </a:spcAft>
              <a:buClr>
                <a:schemeClr val="tx1">
                  <a:lumMod val="85000"/>
                  <a:lumOff val="15000"/>
                </a:schemeClr>
              </a:buClr>
              <a:buFont typeface="Arial" panose="020B0604020202020204" pitchFamily="34" charset="0"/>
              <a:buChar char="•"/>
              <a:defRPr/>
            </a:pPr>
            <a:r>
              <a:rPr lang="en-US" altLang="en-US" sz="2500" dirty="0">
                <a:ea typeface="ＭＳ Ｐゴシック" panose="020B0600070205080204" pitchFamily="34" charset="-128"/>
              </a:rPr>
              <a:t>O</a:t>
            </a:r>
            <a:r>
              <a:rPr lang="en-US" altLang="en-US" sz="2500" dirty="0" smtClean="0">
                <a:ea typeface="ＭＳ Ｐゴシック" panose="020B0600070205080204" pitchFamily="34" charset="-128"/>
              </a:rPr>
              <a:t>bjectivity validity and reliability.</a:t>
            </a:r>
          </a:p>
          <a:p>
            <a:pPr marL="182880" indent="-182880" fontAlgn="auto">
              <a:spcBef>
                <a:spcPct val="0"/>
              </a:spcBef>
              <a:spcAft>
                <a:spcPts val="0"/>
              </a:spcAft>
              <a:buClr>
                <a:schemeClr val="tx1">
                  <a:lumMod val="85000"/>
                  <a:lumOff val="15000"/>
                </a:schemeClr>
              </a:buClr>
              <a:buFont typeface="Arial" panose="020B0604020202020204" pitchFamily="34" charset="0"/>
              <a:buChar char="•"/>
              <a:defRPr/>
            </a:pPr>
            <a:endParaRPr lang="en-US" altLang="en-US" sz="2500" dirty="0" smtClean="0">
              <a:ea typeface="ＭＳ Ｐゴシック" panose="020B0600070205080204" pitchFamily="34" charset="-128"/>
            </a:endParaRPr>
          </a:p>
          <a:p>
            <a:pPr marL="182880" indent="-182880" fontAlgn="auto">
              <a:spcBef>
                <a:spcPct val="0"/>
              </a:spcBef>
              <a:spcAft>
                <a:spcPts val="0"/>
              </a:spcAft>
              <a:buClr>
                <a:schemeClr val="tx1">
                  <a:lumMod val="85000"/>
                  <a:lumOff val="15000"/>
                </a:schemeClr>
              </a:buClr>
              <a:buFont typeface="Arial" panose="020B0604020202020204" pitchFamily="34" charset="0"/>
              <a:buChar char="•"/>
              <a:defRPr/>
            </a:pPr>
            <a:r>
              <a:rPr lang="en-US" altLang="en-US" sz="2500" dirty="0">
                <a:ea typeface="ＭＳ Ｐゴシック" panose="020B0600070205080204" pitchFamily="34" charset="-128"/>
              </a:rPr>
              <a:t>P</a:t>
            </a:r>
            <a:r>
              <a:rPr lang="en-US" altLang="en-US" sz="2500" dirty="0" smtClean="0">
                <a:ea typeface="ＭＳ Ｐゴシック" panose="020B0600070205080204" pitchFamily="34" charset="-128"/>
              </a:rPr>
              <a:t>rivacy and confidentiality.</a:t>
            </a:r>
          </a:p>
          <a:p>
            <a:pPr marL="182880" indent="-182880" fontAlgn="auto">
              <a:spcBef>
                <a:spcPct val="0"/>
              </a:spcBef>
              <a:spcAft>
                <a:spcPts val="0"/>
              </a:spcAft>
              <a:buClr>
                <a:schemeClr val="tx1">
                  <a:lumMod val="85000"/>
                  <a:lumOff val="15000"/>
                </a:schemeClr>
              </a:buClr>
              <a:buFont typeface="Arial" panose="020B0604020202020204" pitchFamily="34" charset="0"/>
              <a:buChar char="•"/>
              <a:defRPr/>
            </a:pPr>
            <a:endParaRPr lang="en-US" altLang="en-US" sz="2500" dirty="0" smtClean="0">
              <a:ea typeface="ＭＳ Ｐゴシック" panose="020B0600070205080204" pitchFamily="34" charset="-128"/>
            </a:endParaRPr>
          </a:p>
          <a:p>
            <a:pPr marL="182880" indent="-182880" fontAlgn="auto">
              <a:spcBef>
                <a:spcPct val="0"/>
              </a:spcBef>
              <a:spcAft>
                <a:spcPts val="0"/>
              </a:spcAft>
              <a:buClr>
                <a:schemeClr val="tx1">
                  <a:lumMod val="85000"/>
                  <a:lumOff val="15000"/>
                </a:schemeClr>
              </a:buClr>
              <a:buFont typeface="Arial" panose="020B0604020202020204" pitchFamily="34" charset="0"/>
              <a:buChar char="•"/>
              <a:defRPr/>
            </a:pPr>
            <a:r>
              <a:rPr lang="en-US" altLang="en-US" sz="2500" dirty="0">
                <a:ea typeface="ＭＳ Ｐゴシック" panose="020B0600070205080204" pitchFamily="34" charset="-128"/>
              </a:rPr>
              <a:t>F</a:t>
            </a:r>
            <a:r>
              <a:rPr lang="en-US" altLang="en-US" sz="2500" dirty="0" smtClean="0">
                <a:ea typeface="ＭＳ Ｐゴシック" panose="020B0600070205080204" pitchFamily="34" charset="-128"/>
              </a:rPr>
              <a:t>air interpretation of results.</a:t>
            </a:r>
          </a:p>
          <a:p>
            <a:pPr marL="182880" indent="-182880" fontAlgn="auto">
              <a:spcBef>
                <a:spcPct val="0"/>
              </a:spcBef>
              <a:spcAft>
                <a:spcPts val="0"/>
              </a:spcAft>
              <a:buClr>
                <a:schemeClr val="tx1">
                  <a:lumMod val="85000"/>
                  <a:lumOff val="15000"/>
                </a:schemeClr>
              </a:buClr>
              <a:buFont typeface="Arial" panose="020B0604020202020204" pitchFamily="34" charset="0"/>
              <a:buChar char="•"/>
              <a:defRPr/>
            </a:pPr>
            <a:endParaRPr lang="en-US" altLang="en-US" sz="2500" dirty="0" smtClean="0">
              <a:ea typeface="ＭＳ Ｐゴシック" panose="020B0600070205080204" pitchFamily="34" charset="-128"/>
            </a:endParaRPr>
          </a:p>
          <a:p>
            <a:pPr marL="182880" indent="-182880" fontAlgn="auto">
              <a:spcBef>
                <a:spcPct val="0"/>
              </a:spcBef>
              <a:spcAft>
                <a:spcPts val="0"/>
              </a:spcAft>
              <a:buClr>
                <a:schemeClr val="tx1">
                  <a:lumMod val="85000"/>
                  <a:lumOff val="15000"/>
                </a:schemeClr>
              </a:buClr>
              <a:buFont typeface="Arial" panose="020B0604020202020204" pitchFamily="34" charset="0"/>
              <a:buChar char="•"/>
              <a:defRPr/>
            </a:pPr>
            <a:r>
              <a:rPr lang="en-US" altLang="en-US" sz="2500" dirty="0">
                <a:ea typeface="ＭＳ Ｐゴシック" panose="020B0600070205080204" pitchFamily="34" charset="-128"/>
              </a:rPr>
              <a:t>I</a:t>
            </a:r>
            <a:r>
              <a:rPr lang="en-US" altLang="en-US" sz="2500" dirty="0" smtClean="0">
                <a:ea typeface="ＭＳ Ｐゴシック" panose="020B0600070205080204" pitchFamily="34" charset="-128"/>
              </a:rPr>
              <a:t>nformation from research only.</a:t>
            </a:r>
          </a:p>
          <a:p>
            <a:pPr marL="182880" indent="-182880" fontAlgn="auto">
              <a:spcBef>
                <a:spcPct val="0"/>
              </a:spcBef>
              <a:spcAft>
                <a:spcPts val="0"/>
              </a:spcAft>
              <a:buClr>
                <a:schemeClr val="tx1">
                  <a:lumMod val="85000"/>
                  <a:lumOff val="15000"/>
                </a:schemeClr>
              </a:buClr>
              <a:buFont typeface="Arial" panose="020B0604020202020204" pitchFamily="34" charset="0"/>
              <a:buChar char="•"/>
              <a:defRPr/>
            </a:pPr>
            <a:endParaRPr lang="en-US" altLang="en-US" sz="2500" dirty="0" smtClean="0">
              <a:ea typeface="ＭＳ Ｐゴシック" panose="020B0600070205080204" pitchFamily="34" charset="-128"/>
            </a:endParaRPr>
          </a:p>
          <a:p>
            <a:pPr marL="182880" indent="-182880" fontAlgn="auto">
              <a:spcBef>
                <a:spcPct val="0"/>
              </a:spcBef>
              <a:spcAft>
                <a:spcPts val="0"/>
              </a:spcAft>
              <a:buClr>
                <a:schemeClr val="tx1">
                  <a:lumMod val="85000"/>
                  <a:lumOff val="15000"/>
                </a:schemeClr>
              </a:buClr>
              <a:buFont typeface="Arial" panose="020B0604020202020204" pitchFamily="34" charset="0"/>
              <a:buChar char="•"/>
              <a:defRPr/>
            </a:pPr>
            <a:r>
              <a:rPr lang="en-US" altLang="en-US" sz="2500" dirty="0">
                <a:ea typeface="ＭＳ Ｐゴシック" panose="020B0600070205080204" pitchFamily="34" charset="-128"/>
              </a:rPr>
              <a:t>A</a:t>
            </a:r>
            <a:r>
              <a:rPr lang="en-US" altLang="en-US" sz="2500" dirty="0" smtClean="0">
                <a:ea typeface="ＭＳ Ｐゴシック" panose="020B0600070205080204" pitchFamily="34" charset="-128"/>
              </a:rPr>
              <a:t>cknowledge support and help.</a:t>
            </a:r>
          </a:p>
          <a:p>
            <a:pPr marL="182880" indent="-182880" fontAlgn="auto">
              <a:spcBef>
                <a:spcPct val="0"/>
              </a:spcBef>
              <a:spcAft>
                <a:spcPts val="0"/>
              </a:spcAft>
              <a:buClr>
                <a:schemeClr val="tx1">
                  <a:lumMod val="85000"/>
                  <a:lumOff val="15000"/>
                </a:schemeClr>
              </a:buClr>
              <a:buFont typeface="Arial" panose="020B0604020202020204" pitchFamily="34" charset="0"/>
              <a:buChar char="•"/>
              <a:defRPr/>
            </a:pPr>
            <a:endParaRPr lang="en-US" altLang="en-US" sz="2500" dirty="0" smtClean="0">
              <a:ea typeface="ＭＳ Ｐゴシック" panose="020B0600070205080204" pitchFamily="34" charset="-128"/>
            </a:endParaRPr>
          </a:p>
          <a:p>
            <a:pPr marL="182880" indent="-182880" fontAlgn="auto">
              <a:spcBef>
                <a:spcPct val="0"/>
              </a:spcBef>
              <a:spcAft>
                <a:spcPts val="0"/>
              </a:spcAft>
              <a:buClr>
                <a:schemeClr val="tx1">
                  <a:lumMod val="85000"/>
                  <a:lumOff val="15000"/>
                </a:schemeClr>
              </a:buClr>
              <a:buFont typeface="Arial" panose="020B0604020202020204" pitchFamily="34" charset="0"/>
              <a:buChar char="•"/>
              <a:defRPr/>
            </a:pPr>
            <a:r>
              <a:rPr lang="en-US" altLang="en-US" sz="2500" dirty="0">
                <a:ea typeface="ＭＳ Ｐゴシック" panose="020B0600070205080204" pitchFamily="34" charset="-128"/>
              </a:rPr>
              <a:t>M</a:t>
            </a:r>
            <a:r>
              <a:rPr lang="en-US" altLang="en-US" sz="2500" dirty="0" smtClean="0">
                <a:ea typeface="ＭＳ Ｐゴシック" panose="020B0600070205080204" pitchFamily="34" charset="-128"/>
              </a:rPr>
              <a:t>aintain independence.</a:t>
            </a:r>
          </a:p>
          <a:p>
            <a:pPr marL="0" indent="0" fontAlgn="auto">
              <a:spcAft>
                <a:spcPts val="0"/>
              </a:spcAft>
              <a:buClr>
                <a:schemeClr val="tx1">
                  <a:lumMod val="85000"/>
                  <a:lumOff val="15000"/>
                </a:schemeClr>
              </a:buClr>
              <a:defRPr/>
            </a:pPr>
            <a:endParaRPr lang="en-US" altLang="en-US" b="1" dirty="0" smtClean="0">
              <a:solidFill>
                <a:schemeClr val="tx2"/>
              </a:solidFill>
              <a:ea typeface="ＭＳ Ｐゴシック" panose="020B0600070205080204" pitchFamily="34" charset="-128"/>
            </a:endParaRPr>
          </a:p>
        </p:txBody>
      </p:sp>
      <p:sp>
        <p:nvSpPr>
          <p:cNvPr id="53252" name="Slide Number Placeholder 5"/>
          <p:cNvSpPr>
            <a:spLocks noGrp="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Ctr="0" compatLnSpc="1">
            <a:prstTxWarp prst="textNoShape">
              <a:avLst/>
            </a:prstTxWarp>
          </a:bodyPr>
          <a:lstStyle>
            <a:lvl1pPr>
              <a:defRPr>
                <a:solidFill>
                  <a:schemeClr val="tx1"/>
                </a:solidFill>
                <a:latin typeface="Arial" panose="020B0604020202020204" pitchFamily="34" charset="0"/>
                <a:ea typeface="ＭＳ Ｐゴシック" panose="020B0600070205080204" pitchFamily="34" charset="-128"/>
              </a:defRPr>
            </a:lvl1pPr>
            <a:lvl2pPr marL="37931725" indent="-37474525">
              <a:defRPr>
                <a:solidFill>
                  <a:schemeClr val="tx1"/>
                </a:solidFill>
                <a:latin typeface="Arial" panose="020B0604020202020204" pitchFamily="34" charset="0"/>
                <a:ea typeface="ＭＳ Ｐゴシック" panose="020B0600070205080204" pitchFamily="34" charset="-128"/>
              </a:defRPr>
            </a:lvl2pPr>
            <a:lvl3pPr marL="858838" indent="-228600">
              <a:defRPr>
                <a:solidFill>
                  <a:schemeClr val="tx1"/>
                </a:solidFill>
                <a:latin typeface="Arial" panose="020B0604020202020204" pitchFamily="34" charset="0"/>
                <a:ea typeface="ＭＳ Ｐゴシック" panose="020B0600070205080204" pitchFamily="34" charset="-128"/>
              </a:defRPr>
            </a:lvl3pPr>
            <a:lvl4pPr marL="1143000" indent="-228600">
              <a:defRPr>
                <a:solidFill>
                  <a:schemeClr val="tx1"/>
                </a:solidFill>
                <a:latin typeface="Arial" panose="020B0604020202020204" pitchFamily="34" charset="0"/>
                <a:ea typeface="ＭＳ Ｐゴシック" panose="020B0600070205080204" pitchFamily="34" charset="-128"/>
              </a:defRPr>
            </a:lvl4pPr>
            <a:lvl5pPr marL="1371600" indent="-228600">
              <a:defRPr>
                <a:solidFill>
                  <a:schemeClr val="tx1"/>
                </a:solidFill>
                <a:latin typeface="Arial" panose="020B0604020202020204" pitchFamily="34" charset="0"/>
                <a:ea typeface="ＭＳ Ｐゴシック" panose="020B0600070205080204" pitchFamily="34" charset="-128"/>
              </a:defRPr>
            </a:lvl5pPr>
            <a:lvl6pPr marL="18288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6pPr>
            <a:lvl7pPr marL="22860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7pPr>
            <a:lvl8pPr marL="27432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8pPr>
            <a:lvl9pPr marL="32004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9pPr>
          </a:lstStyle>
          <a:p>
            <a:fld id="{86BFD441-4DCE-4756-B985-C5DAB7C14D13}" type="slidenum">
              <a:rPr lang="en-US" altLang="en-US" sz="1000"/>
              <a:pPr/>
              <a:t>65</a:t>
            </a:fld>
            <a:endParaRPr lang="en-US" altLang="en-US" sz="1000"/>
          </a:p>
        </p:txBody>
      </p:sp>
    </p:spTree>
    <p:extLst>
      <p:ext uri="{BB962C8B-B14F-4D97-AF65-F5344CB8AC3E}">
        <p14:creationId xmlns:p14="http://schemas.microsoft.com/office/powerpoint/2010/main" val="3610650475"/>
      </p:ext>
    </p:extLst>
  </p:cSld>
  <p:clrMapOvr>
    <a:masterClrMapping/>
  </p:clrMapOvr>
</p:sld>
</file>

<file path=ppt/slides/slide6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410" name="Rectangle 2"/>
          <p:cNvSpPr>
            <a:spLocks noGrp="1" noChangeArrowheads="1"/>
          </p:cNvSpPr>
          <p:nvPr>
            <p:ph type="title"/>
          </p:nvPr>
        </p:nvSpPr>
        <p:spPr>
          <a:xfrm>
            <a:off x="731520" y="642594"/>
            <a:ext cx="7680960" cy="1371600"/>
          </a:xfrm>
        </p:spPr>
        <p:txBody>
          <a:bodyPr rtlCol="0">
            <a:spAutoFit/>
            <a:scene3d>
              <a:camera prst="orthographicFront"/>
              <a:lightRig rig="soft" dir="t"/>
            </a:scene3d>
          </a:bodyPr>
          <a:lstStyle/>
          <a:p>
            <a:pPr fontAlgn="auto">
              <a:spcAft>
                <a:spcPts val="0"/>
              </a:spcAft>
              <a:defRPr/>
            </a:pPr>
            <a:r>
              <a:rPr lang="en-GB">
                <a:solidFill>
                  <a:srgbClr val="000000"/>
                </a:solidFill>
                <a:ea typeface="+mj-ea"/>
                <a:cs typeface="+mj-cs"/>
              </a:rPr>
              <a:t>Exploring and Presenting Data</a:t>
            </a:r>
          </a:p>
        </p:txBody>
      </p:sp>
      <p:sp>
        <p:nvSpPr>
          <p:cNvPr id="54275" name="Rectangle 3"/>
          <p:cNvSpPr>
            <a:spLocks noGrp="1" noChangeArrowheads="1"/>
          </p:cNvSpPr>
          <p:nvPr>
            <p:ph idx="1"/>
          </p:nvPr>
        </p:nvSpPr>
        <p:spPr>
          <a:xfrm>
            <a:off x="731838" y="2103438"/>
            <a:ext cx="7680325" cy="1616075"/>
          </a:xfrm>
        </p:spPr>
        <p:txBody>
          <a:bodyPr>
            <a:spAutoFit/>
          </a:bodyPr>
          <a:lstStyle/>
          <a:p>
            <a:r>
              <a:rPr lang="en-GB" altLang="en-US" sz="2800" dirty="0" smtClean="0">
                <a:ea typeface="ＭＳ Ｐゴシック" panose="020B0600070205080204" pitchFamily="34" charset="-128"/>
              </a:rPr>
              <a:t>Tables.</a:t>
            </a:r>
          </a:p>
          <a:p>
            <a:r>
              <a:rPr lang="en-GB" altLang="en-US" sz="2800" dirty="0" smtClean="0">
                <a:ea typeface="ＭＳ Ｐゴシック" panose="020B0600070205080204" pitchFamily="34" charset="-128"/>
              </a:rPr>
              <a:t>Graphs/Charts.</a:t>
            </a:r>
          </a:p>
          <a:p>
            <a:r>
              <a:rPr lang="en-GB" altLang="en-US" sz="2800" dirty="0" smtClean="0">
                <a:ea typeface="ＭＳ Ｐゴシック" panose="020B0600070205080204" pitchFamily="34" charset="-128"/>
              </a:rPr>
              <a:t>Select the most appropriate.</a:t>
            </a:r>
          </a:p>
        </p:txBody>
      </p:sp>
    </p:spTree>
    <p:extLst>
      <p:ext uri="{BB962C8B-B14F-4D97-AF65-F5344CB8AC3E}">
        <p14:creationId xmlns:p14="http://schemas.microsoft.com/office/powerpoint/2010/main" val="2736058322"/>
      </p:ext>
    </p:extLst>
  </p:cSld>
  <p:clrMapOvr>
    <a:masterClrMapping/>
  </p:clrMapOvr>
</p:sld>
</file>

<file path=ppt/slides/slide6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a:xfrm>
            <a:off x="731520" y="642594"/>
            <a:ext cx="7680960" cy="1371600"/>
          </a:xfrm>
        </p:spPr>
        <p:txBody>
          <a:bodyPr rtlCol="0">
            <a:normAutofit/>
            <a:scene3d>
              <a:camera prst="orthographicFront"/>
              <a:lightRig rig="soft" dir="t"/>
            </a:scene3d>
          </a:bodyPr>
          <a:lstStyle/>
          <a:p>
            <a:pPr fontAlgn="auto">
              <a:spcAft>
                <a:spcPts val="0"/>
              </a:spcAft>
              <a:defRPr/>
            </a:pPr>
            <a:r>
              <a:rPr smtClean="0">
                <a:solidFill>
                  <a:schemeClr val="tx1">
                    <a:lumMod val="85000"/>
                    <a:lumOff val="15000"/>
                  </a:schemeClr>
                </a:solidFill>
                <a:ea typeface="+mj-ea"/>
                <a:cs typeface="+mj-cs"/>
              </a:rPr>
              <a:t>Chapter 4 Quantitative version</a:t>
            </a:r>
            <a:endParaRPr>
              <a:solidFill>
                <a:schemeClr val="tx1">
                  <a:lumMod val="85000"/>
                  <a:lumOff val="15000"/>
                </a:schemeClr>
              </a:solidFill>
              <a:ea typeface="+mj-ea"/>
              <a:cs typeface="+mj-cs"/>
            </a:endParaRPr>
          </a:p>
        </p:txBody>
      </p:sp>
      <p:sp>
        <p:nvSpPr>
          <p:cNvPr id="61443" name="Content Placeholder 1"/>
          <p:cNvSpPr>
            <a:spLocks noGrp="1"/>
          </p:cNvSpPr>
          <p:nvPr>
            <p:ph idx="1"/>
          </p:nvPr>
        </p:nvSpPr>
        <p:spPr/>
        <p:txBody>
          <a:bodyPr/>
          <a:lstStyle/>
          <a:p>
            <a:pPr>
              <a:lnSpc>
                <a:spcPct val="80000"/>
              </a:lnSpc>
            </a:pPr>
            <a:r>
              <a:rPr lang="en-US" altLang="en-US" sz="2500" dirty="0" smtClean="0">
                <a:ea typeface="ＭＳ Ｐゴシック" panose="020B0600070205080204" pitchFamily="34" charset="-128"/>
              </a:rPr>
              <a:t>Chapter 4 of a quantitative design is shorter because the findings are results of statistical tests instead of narratives. </a:t>
            </a:r>
          </a:p>
          <a:p>
            <a:pPr>
              <a:lnSpc>
                <a:spcPct val="80000"/>
              </a:lnSpc>
            </a:pPr>
            <a:r>
              <a:rPr lang="en-US" altLang="en-US" sz="2500" dirty="0" smtClean="0">
                <a:ea typeface="ＭＳ Ｐゴシック" panose="020B0600070205080204" pitchFamily="34" charset="-128"/>
              </a:rPr>
              <a:t>Introductory paragraph where the researcher reminds the reader of the purpose statement, next present the findings.</a:t>
            </a:r>
          </a:p>
          <a:p>
            <a:pPr>
              <a:lnSpc>
                <a:spcPct val="80000"/>
              </a:lnSpc>
            </a:pPr>
            <a:r>
              <a:rPr lang="en-US" altLang="en-US" sz="2500" dirty="0" smtClean="0">
                <a:ea typeface="ＭＳ Ｐゴシック" panose="020B0600070205080204" pitchFamily="34" charset="-128"/>
              </a:rPr>
              <a:t>Simon (2006) recommends section on the data demographics such as explaining the age, gender, or relevant related information on the population.</a:t>
            </a:r>
          </a:p>
          <a:p>
            <a:pPr>
              <a:lnSpc>
                <a:spcPct val="80000"/>
              </a:lnSpc>
            </a:pPr>
            <a:r>
              <a:rPr lang="en-US" altLang="en-US" sz="2500" dirty="0" smtClean="0">
                <a:ea typeface="ＭＳ Ｐゴシック" panose="020B0600070205080204" pitchFamily="34" charset="-128"/>
              </a:rPr>
              <a:t>Can be in Appendix.</a:t>
            </a:r>
            <a:endParaRPr lang="en-GB" altLang="en-US" sz="2500" dirty="0" smtClean="0">
              <a:ea typeface="ＭＳ Ｐゴシック" panose="020B0600070205080204" pitchFamily="34" charset="-128"/>
            </a:endParaRPr>
          </a:p>
          <a:p>
            <a:pPr>
              <a:lnSpc>
                <a:spcPct val="80000"/>
              </a:lnSpc>
            </a:pPr>
            <a:endParaRPr lang="en-US" altLang="en-US" sz="2500" dirty="0" smtClean="0">
              <a:ea typeface="ＭＳ Ｐゴシック" panose="020B0600070205080204" pitchFamily="34" charset="-128"/>
            </a:endParaRPr>
          </a:p>
        </p:txBody>
      </p:sp>
    </p:spTree>
    <p:extLst>
      <p:ext uri="{BB962C8B-B14F-4D97-AF65-F5344CB8AC3E}">
        <p14:creationId xmlns:p14="http://schemas.microsoft.com/office/powerpoint/2010/main" val="891366013"/>
      </p:ext>
    </p:extLst>
  </p:cSld>
  <p:clrMapOvr>
    <a:masterClrMapping/>
  </p:clrMapOvr>
</p:sld>
</file>

<file path=ppt/slides/slide6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a:xfrm>
            <a:off x="731520" y="642594"/>
            <a:ext cx="7680960" cy="1371600"/>
          </a:xfrm>
        </p:spPr>
        <p:txBody>
          <a:bodyPr rtlCol="0">
            <a:normAutofit/>
            <a:scene3d>
              <a:camera prst="orthographicFront"/>
              <a:lightRig rig="soft" dir="t"/>
            </a:scene3d>
          </a:bodyPr>
          <a:lstStyle/>
          <a:p>
            <a:pPr fontAlgn="auto">
              <a:spcAft>
                <a:spcPts val="0"/>
              </a:spcAft>
              <a:defRPr/>
            </a:pPr>
            <a:r>
              <a:rPr smtClean="0">
                <a:solidFill>
                  <a:schemeClr val="tx1">
                    <a:lumMod val="85000"/>
                    <a:lumOff val="15000"/>
                  </a:schemeClr>
                </a:solidFill>
                <a:ea typeface="+mj-ea"/>
                <a:cs typeface="+mj-cs"/>
              </a:rPr>
              <a:t>Describe tests and data control methods</a:t>
            </a:r>
            <a:endParaRPr>
              <a:solidFill>
                <a:schemeClr val="tx1">
                  <a:lumMod val="85000"/>
                  <a:lumOff val="15000"/>
                </a:schemeClr>
              </a:solidFill>
              <a:ea typeface="+mj-ea"/>
              <a:cs typeface="+mj-cs"/>
            </a:endParaRPr>
          </a:p>
        </p:txBody>
      </p:sp>
      <p:sp>
        <p:nvSpPr>
          <p:cNvPr id="62467" name="Content Placeholder 1"/>
          <p:cNvSpPr>
            <a:spLocks noGrp="1"/>
          </p:cNvSpPr>
          <p:nvPr>
            <p:ph idx="1"/>
          </p:nvPr>
        </p:nvSpPr>
        <p:spPr/>
        <p:txBody>
          <a:bodyPr/>
          <a:lstStyle/>
          <a:p>
            <a:pPr>
              <a:lnSpc>
                <a:spcPct val="90000"/>
              </a:lnSpc>
            </a:pPr>
            <a:r>
              <a:rPr lang="en-US" altLang="en-US" sz="2300" dirty="0" smtClean="0">
                <a:ea typeface="ＭＳ Ｐゴシック" panose="020B0600070205080204" pitchFamily="34" charset="-128"/>
              </a:rPr>
              <a:t>Present findings of statistical tests in chapter 4. </a:t>
            </a:r>
          </a:p>
          <a:p>
            <a:pPr>
              <a:lnSpc>
                <a:spcPct val="90000"/>
              </a:lnSpc>
            </a:pPr>
            <a:r>
              <a:rPr lang="en-US" altLang="en-US" sz="2300" dirty="0" smtClean="0">
                <a:ea typeface="ＭＳ Ｐゴシック" panose="020B0600070205080204" pitchFamily="34" charset="-128"/>
              </a:rPr>
              <a:t>A discussion of what type of tests were chosen and why. </a:t>
            </a:r>
          </a:p>
          <a:p>
            <a:pPr>
              <a:lnSpc>
                <a:spcPct val="90000"/>
              </a:lnSpc>
            </a:pPr>
            <a:r>
              <a:rPr lang="en-US" altLang="en-US" sz="2300" dirty="0" smtClean="0">
                <a:ea typeface="ＭＳ Ｐゴシック" panose="020B0600070205080204" pitchFamily="34" charset="-128"/>
              </a:rPr>
              <a:t>Describe the data collection instrument along with any archival databases consulted. </a:t>
            </a:r>
          </a:p>
          <a:p>
            <a:pPr>
              <a:lnSpc>
                <a:spcPct val="90000"/>
              </a:lnSpc>
            </a:pPr>
            <a:r>
              <a:rPr lang="en-US" altLang="en-US" sz="2300" dirty="0" smtClean="0">
                <a:ea typeface="ＭＳ Ｐゴシック" panose="020B0600070205080204" pitchFamily="34" charset="-128"/>
              </a:rPr>
              <a:t>How the data was collected must match what was presented in the research proposal and methodology. </a:t>
            </a:r>
          </a:p>
          <a:p>
            <a:pPr>
              <a:lnSpc>
                <a:spcPct val="90000"/>
              </a:lnSpc>
            </a:pPr>
            <a:r>
              <a:rPr lang="en-US" altLang="en-US" sz="2300" dirty="0" smtClean="0">
                <a:ea typeface="ＭＳ Ｐゴシック" panose="020B0600070205080204" pitchFamily="34" charset="-128"/>
              </a:rPr>
              <a:t>A student error is that what was done in Chapter 4 does not match what was </a:t>
            </a:r>
            <a:r>
              <a:rPr lang="en-GB" altLang="en-US" sz="2300" dirty="0" smtClean="0">
                <a:ea typeface="ＭＳ Ｐゴシック" panose="020B0600070205080204" pitchFamily="34" charset="-128"/>
              </a:rPr>
              <a:t>stated.</a:t>
            </a:r>
          </a:p>
          <a:p>
            <a:pPr>
              <a:lnSpc>
                <a:spcPct val="90000"/>
              </a:lnSpc>
            </a:pPr>
            <a:endParaRPr lang="en-US" altLang="en-US" sz="2300" dirty="0" smtClean="0">
              <a:ea typeface="ＭＳ Ｐゴシック" panose="020B0600070205080204" pitchFamily="34" charset="-128"/>
            </a:endParaRPr>
          </a:p>
        </p:txBody>
      </p:sp>
    </p:spTree>
    <p:extLst>
      <p:ext uri="{BB962C8B-B14F-4D97-AF65-F5344CB8AC3E}">
        <p14:creationId xmlns:p14="http://schemas.microsoft.com/office/powerpoint/2010/main" val="274493706"/>
      </p:ext>
    </p:extLst>
  </p:cSld>
  <p:clrMapOvr>
    <a:masterClrMapping/>
  </p:clrMapOvr>
</p:sld>
</file>

<file path=ppt/slides/slide6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a:xfrm>
            <a:off x="731520" y="642594"/>
            <a:ext cx="7680960" cy="1371600"/>
          </a:xfrm>
        </p:spPr>
        <p:txBody>
          <a:bodyPr rtlCol="0">
            <a:normAutofit/>
            <a:scene3d>
              <a:camera prst="orthographicFront"/>
              <a:lightRig rig="soft" dir="t"/>
            </a:scene3d>
          </a:bodyPr>
          <a:lstStyle/>
          <a:p>
            <a:pPr fontAlgn="auto">
              <a:spcAft>
                <a:spcPts val="0"/>
              </a:spcAft>
              <a:defRPr/>
            </a:pPr>
            <a:r>
              <a:rPr smtClean="0">
                <a:solidFill>
                  <a:schemeClr val="tx1">
                    <a:lumMod val="85000"/>
                    <a:lumOff val="15000"/>
                  </a:schemeClr>
                </a:solidFill>
                <a:ea typeface="+mj-ea"/>
                <a:cs typeface="+mj-cs"/>
              </a:rPr>
              <a:t>However</a:t>
            </a:r>
            <a:endParaRPr>
              <a:solidFill>
                <a:schemeClr val="tx1">
                  <a:lumMod val="85000"/>
                  <a:lumOff val="15000"/>
                </a:schemeClr>
              </a:solidFill>
              <a:ea typeface="+mj-ea"/>
              <a:cs typeface="+mj-cs"/>
            </a:endParaRPr>
          </a:p>
        </p:txBody>
      </p:sp>
      <p:sp>
        <p:nvSpPr>
          <p:cNvPr id="63491" name="Content Placeholder 1"/>
          <p:cNvSpPr>
            <a:spLocks noGrp="1"/>
          </p:cNvSpPr>
          <p:nvPr>
            <p:ph idx="1"/>
          </p:nvPr>
        </p:nvSpPr>
        <p:spPr/>
        <p:txBody>
          <a:bodyPr/>
          <a:lstStyle/>
          <a:p>
            <a:r>
              <a:rPr lang="en-US" altLang="en-US" sz="3200" dirty="0" smtClean="0">
                <a:ea typeface="ＭＳ Ｐゴシック" panose="020B0600070205080204" pitchFamily="34" charset="-128"/>
              </a:rPr>
              <a:t>Things can and do change.</a:t>
            </a:r>
          </a:p>
          <a:p>
            <a:r>
              <a:rPr lang="en-US" altLang="en-US" sz="3200" dirty="0" smtClean="0">
                <a:ea typeface="ＭＳ Ｐゴシック" panose="020B0600070205080204" pitchFamily="34" charset="-128"/>
              </a:rPr>
              <a:t>The Research Proposal is like me going to </a:t>
            </a:r>
            <a:r>
              <a:rPr lang="en-US" altLang="en-US" sz="3200" dirty="0" err="1" smtClean="0">
                <a:ea typeface="ＭＳ Ｐゴシック" panose="020B0600070205080204" pitchFamily="34" charset="-128"/>
              </a:rPr>
              <a:t>Abercynnon</a:t>
            </a:r>
            <a:r>
              <a:rPr lang="en-US" altLang="en-US" sz="3200" dirty="0" smtClean="0">
                <a:ea typeface="ＭＳ Ｐゴシック" panose="020B0600070205080204" pitchFamily="34" charset="-128"/>
              </a:rPr>
              <a:t> Rugby Club.</a:t>
            </a:r>
          </a:p>
          <a:p>
            <a:r>
              <a:rPr lang="en-US" altLang="en-US" sz="3200" dirty="0" smtClean="0">
                <a:ea typeface="ＭＳ Ｐゴシック" panose="020B0600070205080204" pitchFamily="34" charset="-128"/>
              </a:rPr>
              <a:t>But you must indicate how and why the plan was changed.</a:t>
            </a:r>
          </a:p>
          <a:p>
            <a:endParaRPr lang="en-US" altLang="en-US" dirty="0" smtClean="0">
              <a:ea typeface="ＭＳ Ｐゴシック" panose="020B0600070205080204" pitchFamily="34" charset="-128"/>
            </a:endParaRPr>
          </a:p>
        </p:txBody>
      </p:sp>
    </p:spTree>
    <p:extLst>
      <p:ext uri="{BB962C8B-B14F-4D97-AF65-F5344CB8AC3E}">
        <p14:creationId xmlns:p14="http://schemas.microsoft.com/office/powerpoint/2010/main" val="280901482"/>
      </p:ext>
    </p:extLst>
  </p:cSld>
  <p:clrMapOvr>
    <a:masterClrMapping/>
  </p:clrMapOvr>
</p:sld>
</file>

<file path=ppt/slides/slide7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a:xfrm>
            <a:off x="731520" y="642594"/>
            <a:ext cx="7680960" cy="1371600"/>
          </a:xfrm>
        </p:spPr>
        <p:txBody>
          <a:bodyPr rtlCol="0">
            <a:normAutofit/>
            <a:scene3d>
              <a:camera prst="orthographicFront"/>
              <a:lightRig rig="soft" dir="t"/>
            </a:scene3d>
          </a:bodyPr>
          <a:lstStyle/>
          <a:p>
            <a:pPr fontAlgn="auto">
              <a:spcAft>
                <a:spcPts val="0"/>
              </a:spcAft>
              <a:defRPr/>
            </a:pPr>
            <a:r>
              <a:rPr smtClean="0">
                <a:solidFill>
                  <a:schemeClr val="tx1">
                    <a:lumMod val="85000"/>
                    <a:lumOff val="15000"/>
                  </a:schemeClr>
                </a:solidFill>
                <a:ea typeface="+mj-ea"/>
                <a:cs typeface="+mj-cs"/>
              </a:rPr>
              <a:t>Discuss control group or measurement differences</a:t>
            </a:r>
            <a:endParaRPr>
              <a:solidFill>
                <a:schemeClr val="tx1">
                  <a:lumMod val="85000"/>
                  <a:lumOff val="15000"/>
                </a:schemeClr>
              </a:solidFill>
              <a:ea typeface="+mj-ea"/>
              <a:cs typeface="+mj-cs"/>
            </a:endParaRPr>
          </a:p>
        </p:txBody>
      </p:sp>
      <p:sp>
        <p:nvSpPr>
          <p:cNvPr id="64515" name="Content Placeholder 1"/>
          <p:cNvSpPr>
            <a:spLocks noGrp="1"/>
          </p:cNvSpPr>
          <p:nvPr>
            <p:ph idx="1"/>
          </p:nvPr>
        </p:nvSpPr>
        <p:spPr/>
        <p:txBody>
          <a:bodyPr>
            <a:normAutofit lnSpcReduction="10000"/>
          </a:bodyPr>
          <a:lstStyle/>
          <a:p>
            <a:pPr>
              <a:lnSpc>
                <a:spcPct val="90000"/>
              </a:lnSpc>
            </a:pPr>
            <a:r>
              <a:rPr lang="en-US" altLang="en-US" sz="2400" dirty="0" smtClean="0">
                <a:ea typeface="ＭＳ Ｐゴシック" panose="020B0600070205080204" pitchFamily="34" charset="-128"/>
              </a:rPr>
              <a:t>Depending on the design, the next section of a quantitative dissertation discusses measurement of variables that tested hypotheses (</a:t>
            </a:r>
            <a:r>
              <a:rPr lang="en-US" altLang="en-US" sz="2400" dirty="0" err="1" smtClean="0">
                <a:ea typeface="ＭＳ Ｐゴシック" panose="020B0600070205080204" pitchFamily="34" charset="-128"/>
              </a:rPr>
              <a:t>Sproull</a:t>
            </a:r>
            <a:r>
              <a:rPr lang="en-US" altLang="en-US" sz="2400" dirty="0" smtClean="0">
                <a:ea typeface="ＭＳ Ｐゴシック" panose="020B0600070205080204" pitchFamily="34" charset="-128"/>
              </a:rPr>
              <a:t>, 2004).</a:t>
            </a:r>
          </a:p>
          <a:p>
            <a:pPr>
              <a:lnSpc>
                <a:spcPct val="90000"/>
              </a:lnSpc>
            </a:pPr>
            <a:r>
              <a:rPr lang="en-US" altLang="en-US" sz="2400" dirty="0" smtClean="0">
                <a:ea typeface="ＭＳ Ｐゴシック" panose="020B0600070205080204" pitchFamily="34" charset="-128"/>
              </a:rPr>
              <a:t>If the design was a quasi-experiment with a control group, and an experimental group that was given </a:t>
            </a:r>
            <a:r>
              <a:rPr lang="en-US" altLang="en-US" sz="2400" i="1" dirty="0" smtClean="0">
                <a:ea typeface="ＭＳ Ｐゴシック" panose="020B0600070205080204" pitchFamily="34" charset="-128"/>
              </a:rPr>
              <a:t>treatment</a:t>
            </a:r>
            <a:r>
              <a:rPr lang="en-US" altLang="en-US" sz="2400" dirty="0" smtClean="0">
                <a:ea typeface="ＭＳ Ｐゴシック" panose="020B0600070205080204" pitchFamily="34" charset="-128"/>
              </a:rPr>
              <a:t>, present the differences in the characteristics of the groups.</a:t>
            </a:r>
          </a:p>
          <a:p>
            <a:pPr>
              <a:lnSpc>
                <a:spcPct val="90000"/>
              </a:lnSpc>
            </a:pPr>
            <a:r>
              <a:rPr lang="en-US" altLang="en-US" sz="2400" dirty="0" smtClean="0">
                <a:ea typeface="ＭＳ Ｐゴシック" panose="020B0600070205080204" pitchFamily="34" charset="-128"/>
              </a:rPr>
              <a:t>The inclusion of covariates increases </a:t>
            </a:r>
            <a:r>
              <a:rPr lang="en-US" altLang="en-US" sz="2400" dirty="0" smtClean="0">
                <a:ea typeface="ＭＳ Ｐゴシック" panose="020B0600070205080204" pitchFamily="34" charset="-128"/>
                <a:hlinkClick r:id="rId2" tooltip="Statistical power"/>
              </a:rPr>
              <a:t>statistical power</a:t>
            </a:r>
            <a:r>
              <a:rPr lang="en-US" altLang="en-US" sz="2400" dirty="0" smtClean="0">
                <a:ea typeface="ＭＳ Ｐゴシック" panose="020B0600070205080204" pitchFamily="34" charset="-128"/>
              </a:rPr>
              <a:t> because covariates accounts for some of the variability that might exist between groups.</a:t>
            </a:r>
            <a:endParaRPr lang="en-GB" altLang="en-US" sz="2400" dirty="0" smtClean="0">
              <a:ea typeface="ＭＳ Ｐゴシック" panose="020B0600070205080204" pitchFamily="34" charset="-128"/>
            </a:endParaRPr>
          </a:p>
          <a:p>
            <a:pPr>
              <a:lnSpc>
                <a:spcPct val="90000"/>
              </a:lnSpc>
            </a:pPr>
            <a:endParaRPr lang="en-US" altLang="en-US" dirty="0" smtClean="0">
              <a:ea typeface="ＭＳ Ｐゴシック" panose="020B0600070205080204" pitchFamily="34" charset="-128"/>
            </a:endParaRPr>
          </a:p>
        </p:txBody>
      </p:sp>
    </p:spTree>
    <p:extLst>
      <p:ext uri="{BB962C8B-B14F-4D97-AF65-F5344CB8AC3E}">
        <p14:creationId xmlns:p14="http://schemas.microsoft.com/office/powerpoint/2010/main" val="3735199088"/>
      </p:ext>
    </p:extLst>
  </p:cSld>
  <p:clrMapOvr>
    <a:masterClrMapping/>
  </p:clrMapOvr>
</p:sld>
</file>

<file path=ppt/slides/slide7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a:xfrm>
            <a:off x="731520" y="642594"/>
            <a:ext cx="7680960" cy="1371600"/>
          </a:xfrm>
        </p:spPr>
        <p:txBody>
          <a:bodyPr rtlCol="0">
            <a:normAutofit/>
            <a:scene3d>
              <a:camera prst="orthographicFront"/>
              <a:lightRig rig="soft" dir="t"/>
            </a:scene3d>
          </a:bodyPr>
          <a:lstStyle/>
          <a:p>
            <a:pPr fontAlgn="auto">
              <a:spcAft>
                <a:spcPts val="0"/>
              </a:spcAft>
              <a:defRPr/>
            </a:pPr>
            <a:r>
              <a:rPr smtClean="0">
                <a:solidFill>
                  <a:schemeClr val="tx1">
                    <a:lumMod val="85000"/>
                    <a:lumOff val="15000"/>
                  </a:schemeClr>
                </a:solidFill>
                <a:ea typeface="+mj-ea"/>
                <a:cs typeface="+mj-cs"/>
              </a:rPr>
              <a:t>Validity and reliability</a:t>
            </a:r>
            <a:endParaRPr>
              <a:solidFill>
                <a:schemeClr val="tx1">
                  <a:lumMod val="85000"/>
                  <a:lumOff val="15000"/>
                </a:schemeClr>
              </a:solidFill>
              <a:ea typeface="+mj-ea"/>
              <a:cs typeface="+mj-cs"/>
            </a:endParaRPr>
          </a:p>
        </p:txBody>
      </p:sp>
      <p:sp>
        <p:nvSpPr>
          <p:cNvPr id="65539" name="Content Placeholder 1"/>
          <p:cNvSpPr>
            <a:spLocks noGrp="1"/>
          </p:cNvSpPr>
          <p:nvPr>
            <p:ph idx="1"/>
          </p:nvPr>
        </p:nvSpPr>
        <p:spPr/>
        <p:txBody>
          <a:bodyPr/>
          <a:lstStyle/>
          <a:p>
            <a:r>
              <a:rPr lang="en-US" altLang="en-US" sz="2800" dirty="0" smtClean="0">
                <a:ea typeface="ＭＳ Ｐゴシック" panose="020B0600070205080204" pitchFamily="34" charset="-128"/>
              </a:rPr>
              <a:t>Validity and reliability indices are usually established with a test-retest reliability and a. Cronbach’s alpha coefficients of .700 or higher (Simon, 2006).</a:t>
            </a:r>
          </a:p>
          <a:p>
            <a:r>
              <a:rPr lang="en-US" altLang="en-US" sz="2800" dirty="0" smtClean="0">
                <a:ea typeface="ＭＳ Ｐゴシック" panose="020B0600070205080204" pitchFamily="34" charset="-128"/>
              </a:rPr>
              <a:t>If the researcher uses an established instrument then instrument testing is not necessary (</a:t>
            </a:r>
            <a:r>
              <a:rPr lang="en-US" altLang="en-US" sz="2800" dirty="0" err="1" smtClean="0">
                <a:ea typeface="ＭＳ Ｐゴシック" panose="020B0600070205080204" pitchFamily="34" charset="-128"/>
              </a:rPr>
              <a:t>Sproull</a:t>
            </a:r>
            <a:r>
              <a:rPr lang="en-US" altLang="en-US" sz="2800" dirty="0" smtClean="0">
                <a:ea typeface="ＭＳ Ｐゴシック" panose="020B0600070205080204" pitchFamily="34" charset="-128"/>
              </a:rPr>
              <a:t>, 2004).</a:t>
            </a:r>
            <a:endParaRPr lang="en-GB" altLang="en-US" sz="2800" dirty="0" smtClean="0">
              <a:ea typeface="ＭＳ Ｐゴシック" panose="020B0600070205080204" pitchFamily="34" charset="-128"/>
            </a:endParaRPr>
          </a:p>
          <a:p>
            <a:endParaRPr lang="en-US" altLang="en-US" dirty="0" smtClean="0">
              <a:ea typeface="ＭＳ Ｐゴシック" panose="020B0600070205080204" pitchFamily="34" charset="-128"/>
            </a:endParaRPr>
          </a:p>
        </p:txBody>
      </p:sp>
    </p:spTree>
    <p:extLst>
      <p:ext uri="{BB962C8B-B14F-4D97-AF65-F5344CB8AC3E}">
        <p14:creationId xmlns:p14="http://schemas.microsoft.com/office/powerpoint/2010/main" val="962609837"/>
      </p:ext>
    </p:extLst>
  </p:cSld>
  <p:clrMapOvr>
    <a:masterClrMapping/>
  </p:clrMapOvr>
</p:sld>
</file>

<file path=ppt/slides/slide7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a:xfrm>
            <a:off x="731520" y="642594"/>
            <a:ext cx="7680960" cy="1371600"/>
          </a:xfrm>
        </p:spPr>
        <p:txBody>
          <a:bodyPr rtlCol="0">
            <a:normAutofit/>
            <a:scene3d>
              <a:camera prst="orthographicFront"/>
              <a:lightRig rig="soft" dir="t"/>
            </a:scene3d>
          </a:bodyPr>
          <a:lstStyle/>
          <a:p>
            <a:pPr fontAlgn="auto">
              <a:spcAft>
                <a:spcPts val="0"/>
              </a:spcAft>
              <a:defRPr/>
            </a:pPr>
            <a:r>
              <a:rPr smtClean="0">
                <a:solidFill>
                  <a:schemeClr val="tx1">
                    <a:lumMod val="85000"/>
                    <a:lumOff val="15000"/>
                  </a:schemeClr>
                </a:solidFill>
                <a:ea typeface="+mj-ea"/>
                <a:cs typeface="+mj-cs"/>
              </a:rPr>
              <a:t>Describe any pilot study*</a:t>
            </a:r>
            <a:endParaRPr>
              <a:solidFill>
                <a:schemeClr val="tx1">
                  <a:lumMod val="85000"/>
                  <a:lumOff val="15000"/>
                </a:schemeClr>
              </a:solidFill>
              <a:ea typeface="+mj-ea"/>
              <a:cs typeface="+mj-cs"/>
            </a:endParaRPr>
          </a:p>
        </p:txBody>
      </p:sp>
      <p:sp>
        <p:nvSpPr>
          <p:cNvPr id="66563" name="Content Placeholder 1"/>
          <p:cNvSpPr>
            <a:spLocks noGrp="1"/>
          </p:cNvSpPr>
          <p:nvPr>
            <p:ph idx="1"/>
          </p:nvPr>
        </p:nvSpPr>
        <p:spPr/>
        <p:txBody>
          <a:bodyPr/>
          <a:lstStyle/>
          <a:p>
            <a:r>
              <a:rPr lang="en-US" altLang="en-US" sz="2400" dirty="0" smtClean="0">
                <a:ea typeface="ＭＳ Ｐゴシック" panose="020B0600070205080204" pitchFamily="34" charset="-128"/>
              </a:rPr>
              <a:t>If the researcher developed a survey, a common method for testing the validity and accuracy of the survey is a pilot study using the survey with a sub-set of the participants (</a:t>
            </a:r>
            <a:r>
              <a:rPr lang="en-US" altLang="en-US" sz="2400" dirty="0" err="1" smtClean="0">
                <a:ea typeface="ＭＳ Ｐゴシック" panose="020B0600070205080204" pitchFamily="34" charset="-128"/>
              </a:rPr>
              <a:t>Sproull</a:t>
            </a:r>
            <a:r>
              <a:rPr lang="en-US" altLang="en-US" sz="2400" dirty="0" smtClean="0">
                <a:ea typeface="ＭＳ Ｐゴシック" panose="020B0600070205080204" pitchFamily="34" charset="-128"/>
              </a:rPr>
              <a:t>, 2004). </a:t>
            </a:r>
          </a:p>
          <a:p>
            <a:r>
              <a:rPr lang="en-US" altLang="en-US" sz="2400" dirty="0" smtClean="0">
                <a:ea typeface="ＭＳ Ｐゴシック" panose="020B0600070205080204" pitchFamily="34" charset="-128"/>
              </a:rPr>
              <a:t>If the research study employed a pilot study, describe the results and any subsequent survey modification before implementing the survey to the rest of the participants.</a:t>
            </a:r>
            <a:endParaRPr lang="en-GB" altLang="en-US" sz="2400" dirty="0" smtClean="0">
              <a:ea typeface="ＭＳ Ｐゴシック" panose="020B0600070205080204" pitchFamily="34" charset="-128"/>
            </a:endParaRPr>
          </a:p>
        </p:txBody>
      </p:sp>
    </p:spTree>
    <p:extLst>
      <p:ext uri="{BB962C8B-B14F-4D97-AF65-F5344CB8AC3E}">
        <p14:creationId xmlns:p14="http://schemas.microsoft.com/office/powerpoint/2010/main" val="906576294"/>
      </p:ext>
    </p:extLst>
  </p:cSld>
  <p:clrMapOvr>
    <a:masterClrMapping/>
  </p:clrMapOvr>
</p:sld>
</file>

<file path=ppt/slides/slide7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a:xfrm>
            <a:off x="731520" y="642594"/>
            <a:ext cx="7680960" cy="1371600"/>
          </a:xfrm>
        </p:spPr>
        <p:txBody>
          <a:bodyPr rtlCol="0">
            <a:normAutofit/>
            <a:scene3d>
              <a:camera prst="orthographicFront"/>
              <a:lightRig rig="soft" dir="t"/>
            </a:scene3d>
          </a:bodyPr>
          <a:lstStyle/>
          <a:p>
            <a:pPr fontAlgn="auto">
              <a:spcAft>
                <a:spcPts val="0"/>
              </a:spcAft>
              <a:defRPr/>
            </a:pPr>
            <a:r>
              <a:rPr smtClean="0">
                <a:solidFill>
                  <a:schemeClr val="tx1">
                    <a:lumMod val="85000"/>
                    <a:lumOff val="15000"/>
                  </a:schemeClr>
                </a:solidFill>
                <a:ea typeface="+mj-ea"/>
                <a:cs typeface="+mj-cs"/>
              </a:rPr>
              <a:t>Describe any missing data*</a:t>
            </a:r>
            <a:endParaRPr>
              <a:solidFill>
                <a:schemeClr val="tx1">
                  <a:lumMod val="85000"/>
                  <a:lumOff val="15000"/>
                </a:schemeClr>
              </a:solidFill>
              <a:ea typeface="+mj-ea"/>
              <a:cs typeface="+mj-cs"/>
            </a:endParaRPr>
          </a:p>
        </p:txBody>
      </p:sp>
      <p:sp>
        <p:nvSpPr>
          <p:cNvPr id="44034" name="Content Placeholder 1"/>
          <p:cNvSpPr>
            <a:spLocks noGrp="1"/>
          </p:cNvSpPr>
          <p:nvPr>
            <p:ph idx="1"/>
          </p:nvPr>
        </p:nvSpPr>
        <p:spPr/>
        <p:txBody>
          <a:bodyPr rtlCol="0">
            <a:normAutofit fontScale="92500" lnSpcReduction="10000"/>
          </a:bodyPr>
          <a:lstStyle/>
          <a:p>
            <a:pPr marL="182880" indent="-182880" fontAlgn="auto">
              <a:spcAft>
                <a:spcPts val="0"/>
              </a:spcAft>
              <a:buClr>
                <a:schemeClr val="tx1">
                  <a:lumMod val="85000"/>
                  <a:lumOff val="15000"/>
                </a:schemeClr>
              </a:buClr>
              <a:defRPr/>
            </a:pPr>
            <a:r>
              <a:rPr lang="en-US" altLang="en-US" sz="2500" dirty="0" smtClean="0">
                <a:ea typeface="ＭＳ Ｐゴシック" panose="020B0600070205080204" pitchFamily="34" charset="-128"/>
              </a:rPr>
              <a:t>If any missing data could not be collected that was outlined in chapter three, include reasons why (Creswell, 2004)</a:t>
            </a:r>
          </a:p>
          <a:p>
            <a:pPr marL="182880" indent="-182880" fontAlgn="auto">
              <a:spcAft>
                <a:spcPts val="0"/>
              </a:spcAft>
              <a:buClr>
                <a:schemeClr val="tx1">
                  <a:lumMod val="85000"/>
                  <a:lumOff val="15000"/>
                </a:schemeClr>
              </a:buClr>
              <a:defRPr/>
            </a:pPr>
            <a:r>
              <a:rPr lang="en-US" altLang="en-US" sz="2500" dirty="0" smtClean="0">
                <a:ea typeface="ＭＳ Ｐゴシック" panose="020B0600070205080204" pitchFamily="34" charset="-128"/>
              </a:rPr>
              <a:t>For example, if a  student promised in chapter 3 that the data collection was interviewing 25 managers </a:t>
            </a:r>
          </a:p>
          <a:p>
            <a:pPr marL="182880" indent="-182880" fontAlgn="auto">
              <a:spcAft>
                <a:spcPts val="0"/>
              </a:spcAft>
              <a:buClr>
                <a:schemeClr val="tx1">
                  <a:lumMod val="85000"/>
                  <a:lumOff val="15000"/>
                </a:schemeClr>
              </a:buClr>
              <a:defRPr/>
            </a:pPr>
            <a:r>
              <a:rPr lang="en-US" altLang="en-US" sz="2500" b="1" i="1" dirty="0" smtClean="0">
                <a:solidFill>
                  <a:srgbClr val="0070C0"/>
                </a:solidFill>
                <a:ea typeface="ＭＳ Ｐゴシック" panose="020B0600070205080204" pitchFamily="34" charset="-128"/>
              </a:rPr>
              <a:t>Extreme problems gaining trust and confidence, even with retired managers, made it impossible to interview 25 agents and after many months, the researcher obtained interviews from 20 agents meeting the requirements.</a:t>
            </a:r>
            <a:endParaRPr lang="en-GB" altLang="en-US" sz="2500" b="1" i="1" dirty="0" smtClean="0">
              <a:solidFill>
                <a:srgbClr val="0070C0"/>
              </a:solidFill>
              <a:ea typeface="ＭＳ Ｐゴシック" panose="020B0600070205080204" pitchFamily="34" charset="-128"/>
            </a:endParaRPr>
          </a:p>
          <a:p>
            <a:pPr marL="182880" indent="-182880" fontAlgn="auto">
              <a:spcAft>
                <a:spcPts val="0"/>
              </a:spcAft>
              <a:buClr>
                <a:schemeClr val="tx1">
                  <a:lumMod val="85000"/>
                  <a:lumOff val="15000"/>
                </a:schemeClr>
              </a:buClr>
              <a:defRPr/>
            </a:pPr>
            <a:endParaRPr lang="en-US" altLang="en-US" sz="2500" dirty="0" smtClean="0">
              <a:ea typeface="ＭＳ Ｐゴシック" panose="020B0600070205080204" pitchFamily="34" charset="-128"/>
            </a:endParaRPr>
          </a:p>
          <a:p>
            <a:pPr marL="182880" indent="-182880" fontAlgn="auto">
              <a:spcAft>
                <a:spcPts val="0"/>
              </a:spcAft>
              <a:buClr>
                <a:schemeClr val="tx1">
                  <a:lumMod val="85000"/>
                  <a:lumOff val="15000"/>
                </a:schemeClr>
              </a:buClr>
              <a:defRPr/>
            </a:pPr>
            <a:endParaRPr lang="en-US" altLang="en-US" sz="2500" dirty="0" smtClean="0">
              <a:ea typeface="ＭＳ Ｐゴシック" panose="020B0600070205080204" pitchFamily="34" charset="-128"/>
            </a:endParaRPr>
          </a:p>
        </p:txBody>
      </p:sp>
    </p:spTree>
    <p:extLst>
      <p:ext uri="{BB962C8B-B14F-4D97-AF65-F5344CB8AC3E}">
        <p14:creationId xmlns:p14="http://schemas.microsoft.com/office/powerpoint/2010/main" val="3391563004"/>
      </p:ext>
    </p:extLst>
  </p:cSld>
  <p:clrMapOvr>
    <a:masterClrMapping/>
  </p:clrMapOvr>
</p:sld>
</file>

<file path=ppt/slides/slide7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a:xfrm>
            <a:off x="731520" y="642594"/>
            <a:ext cx="7680960" cy="1371600"/>
          </a:xfrm>
        </p:spPr>
        <p:txBody>
          <a:bodyPr rtlCol="0">
            <a:normAutofit/>
            <a:scene3d>
              <a:camera prst="orthographicFront"/>
              <a:lightRig rig="soft" dir="t"/>
            </a:scene3d>
          </a:bodyPr>
          <a:lstStyle/>
          <a:p>
            <a:pPr fontAlgn="auto">
              <a:spcAft>
                <a:spcPts val="0"/>
              </a:spcAft>
              <a:defRPr/>
            </a:pPr>
            <a:r>
              <a:rPr smtClean="0">
                <a:solidFill>
                  <a:schemeClr val="tx1">
                    <a:lumMod val="85000"/>
                    <a:lumOff val="15000"/>
                  </a:schemeClr>
                </a:solidFill>
                <a:ea typeface="+mj-ea"/>
                <a:cs typeface="+mj-cs"/>
              </a:rPr>
              <a:t>Present the data related to the hypothesis/objectives</a:t>
            </a:r>
            <a:endParaRPr>
              <a:solidFill>
                <a:schemeClr val="tx1">
                  <a:lumMod val="85000"/>
                  <a:lumOff val="15000"/>
                </a:schemeClr>
              </a:solidFill>
              <a:ea typeface="+mj-ea"/>
              <a:cs typeface="+mj-cs"/>
            </a:endParaRPr>
          </a:p>
        </p:txBody>
      </p:sp>
      <p:sp>
        <p:nvSpPr>
          <p:cNvPr id="68611" name="Content Placeholder 1"/>
          <p:cNvSpPr>
            <a:spLocks noGrp="1"/>
          </p:cNvSpPr>
          <p:nvPr>
            <p:ph idx="1"/>
          </p:nvPr>
        </p:nvSpPr>
        <p:spPr/>
        <p:txBody>
          <a:bodyPr/>
          <a:lstStyle/>
          <a:p>
            <a:r>
              <a:rPr lang="en-US" altLang="en-US" sz="2800" smtClean="0">
                <a:ea typeface="ＭＳ Ｐゴシック" panose="020B0600070205080204" pitchFamily="34" charset="-128"/>
              </a:rPr>
              <a:t>Interpreting the results of a hypothesis</a:t>
            </a:r>
          </a:p>
          <a:p>
            <a:r>
              <a:rPr lang="en-US" altLang="en-US" sz="2800" b="1" smtClean="0">
                <a:ea typeface="ＭＳ Ｐゴシック" panose="020B0600070205080204" pitchFamily="34" charset="-128"/>
              </a:rPr>
              <a:t>P-value</a:t>
            </a:r>
            <a:r>
              <a:rPr lang="en-GB" altLang="en-US" sz="2800" smtClean="0">
                <a:ea typeface="ＭＳ Ｐゴシック" panose="020B0600070205080204" pitchFamily="34" charset="-128"/>
              </a:rPr>
              <a:t> </a:t>
            </a:r>
            <a:r>
              <a:rPr lang="en-US" altLang="en-US" sz="2800" b="1" smtClean="0">
                <a:ea typeface="ＭＳ Ｐゴシック" panose="020B0600070205080204" pitchFamily="34" charset="-128"/>
              </a:rPr>
              <a:t>Interpretation</a:t>
            </a:r>
            <a:endParaRPr lang="en-GB" altLang="en-US" sz="2800" smtClean="0">
              <a:ea typeface="ＭＳ Ｐゴシック" panose="020B0600070205080204" pitchFamily="34" charset="-128"/>
            </a:endParaRPr>
          </a:p>
          <a:p>
            <a:r>
              <a:rPr lang="en-US" altLang="en-US" sz="2800" b="1" smtClean="0">
                <a:ea typeface="ＭＳ Ｐゴシック" panose="020B0600070205080204" pitchFamily="34" charset="-128"/>
              </a:rPr>
              <a:t>P&lt; 0.01 Very strong evidence against H0 </a:t>
            </a:r>
            <a:endParaRPr lang="en-GB" altLang="en-US" sz="2800" smtClean="0">
              <a:ea typeface="ＭＳ Ｐゴシック" panose="020B0600070205080204" pitchFamily="34" charset="-128"/>
            </a:endParaRPr>
          </a:p>
          <a:p>
            <a:r>
              <a:rPr lang="en-US" altLang="en-US" sz="2800" b="1" smtClean="0">
                <a:ea typeface="ＭＳ Ｐゴシック" panose="020B0600070205080204" pitchFamily="34" charset="-128"/>
              </a:rPr>
              <a:t>P &lt; 0.05 Moderate evidence against H0 </a:t>
            </a:r>
            <a:endParaRPr lang="en-GB" altLang="en-US" sz="2800" smtClean="0">
              <a:ea typeface="ＭＳ Ｐゴシック" panose="020B0600070205080204" pitchFamily="34" charset="-128"/>
            </a:endParaRPr>
          </a:p>
          <a:p>
            <a:r>
              <a:rPr lang="en-US" altLang="en-US" sz="2800" b="1" smtClean="0">
                <a:ea typeface="ＭＳ Ｐゴシック" panose="020B0600070205080204" pitchFamily="34" charset="-128"/>
              </a:rPr>
              <a:t>P &lt; 0.10 Suggestive evidence against H0 </a:t>
            </a:r>
            <a:endParaRPr lang="en-GB" altLang="en-US" sz="2800" smtClean="0">
              <a:ea typeface="ＭＳ Ｐゴシック" panose="020B0600070205080204" pitchFamily="34" charset="-128"/>
            </a:endParaRPr>
          </a:p>
          <a:p>
            <a:r>
              <a:rPr lang="en-US" altLang="en-US" sz="2800" b="1" smtClean="0">
                <a:ea typeface="ＭＳ Ｐゴシック" panose="020B0600070205080204" pitchFamily="34" charset="-128"/>
              </a:rPr>
              <a:t>P &gt; 0.10 </a:t>
            </a:r>
            <a:endParaRPr lang="en-GB" altLang="en-US" sz="2800" smtClean="0">
              <a:ea typeface="ＭＳ Ｐゴシック" panose="020B0600070205080204" pitchFamily="34" charset="-128"/>
            </a:endParaRPr>
          </a:p>
          <a:p>
            <a:pPr>
              <a:buFont typeface="Wingdings 3" panose="05040102010807070707" pitchFamily="18" charset="2"/>
              <a:buNone/>
            </a:pPr>
            <a:r>
              <a:rPr lang="en-US" altLang="en-US" sz="2800" b="1" smtClean="0">
                <a:ea typeface="ＭＳ Ｐゴシック" panose="020B0600070205080204" pitchFamily="34" charset="-128"/>
              </a:rPr>
              <a:t>Little or no real evidence against H0 </a:t>
            </a:r>
            <a:endParaRPr lang="en-GB" altLang="en-US" sz="2800" smtClean="0">
              <a:ea typeface="ＭＳ Ｐゴシック" panose="020B0600070205080204" pitchFamily="34" charset="-128"/>
            </a:endParaRPr>
          </a:p>
          <a:p>
            <a:endParaRPr lang="en-US" altLang="en-US" smtClean="0">
              <a:ea typeface="ＭＳ Ｐゴシック" panose="020B0600070205080204" pitchFamily="34" charset="-128"/>
            </a:endParaRPr>
          </a:p>
        </p:txBody>
      </p:sp>
    </p:spTree>
    <p:extLst>
      <p:ext uri="{BB962C8B-B14F-4D97-AF65-F5344CB8AC3E}">
        <p14:creationId xmlns:p14="http://schemas.microsoft.com/office/powerpoint/2010/main" val="1755805570"/>
      </p:ext>
    </p:extLst>
  </p:cSld>
  <p:clrMapOvr>
    <a:masterClrMapping/>
  </p:clrMapOvr>
</p:sld>
</file>

<file path=ppt/slides/slide7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a:xfrm>
            <a:off x="731520" y="642594"/>
            <a:ext cx="7680960" cy="1371600"/>
          </a:xfrm>
        </p:spPr>
        <p:txBody>
          <a:bodyPr rtlCol="0">
            <a:normAutofit/>
            <a:scene3d>
              <a:camera prst="orthographicFront"/>
              <a:lightRig rig="soft" dir="t"/>
            </a:scene3d>
          </a:bodyPr>
          <a:lstStyle/>
          <a:p>
            <a:pPr fontAlgn="auto">
              <a:spcAft>
                <a:spcPts val="0"/>
              </a:spcAft>
              <a:defRPr/>
            </a:pPr>
            <a:r>
              <a:rPr smtClean="0">
                <a:solidFill>
                  <a:schemeClr val="tx1">
                    <a:lumMod val="85000"/>
                    <a:lumOff val="15000"/>
                  </a:schemeClr>
                </a:solidFill>
                <a:ea typeface="+mj-ea"/>
                <a:cs typeface="+mj-cs"/>
              </a:rPr>
              <a:t>Outliers</a:t>
            </a:r>
            <a:endParaRPr>
              <a:solidFill>
                <a:schemeClr val="tx1">
                  <a:lumMod val="85000"/>
                  <a:lumOff val="15000"/>
                </a:schemeClr>
              </a:solidFill>
              <a:ea typeface="+mj-ea"/>
              <a:cs typeface="+mj-cs"/>
            </a:endParaRPr>
          </a:p>
        </p:txBody>
      </p:sp>
      <p:sp>
        <p:nvSpPr>
          <p:cNvPr id="69635" name="Content Placeholder 1"/>
          <p:cNvSpPr>
            <a:spLocks noGrp="1"/>
          </p:cNvSpPr>
          <p:nvPr>
            <p:ph idx="1"/>
          </p:nvPr>
        </p:nvSpPr>
        <p:spPr/>
        <p:txBody>
          <a:bodyPr/>
          <a:lstStyle/>
          <a:p>
            <a:r>
              <a:rPr lang="en-US" altLang="en-US" sz="2400" dirty="0" smtClean="0">
                <a:ea typeface="ＭＳ Ｐゴシック" panose="020B0600070205080204" pitchFamily="34" charset="-128"/>
              </a:rPr>
              <a:t>Include any data that were outside the norm resulting from testing (</a:t>
            </a:r>
            <a:r>
              <a:rPr lang="en-US" altLang="en-US" sz="2400" dirty="0" err="1" smtClean="0">
                <a:ea typeface="ＭＳ Ｐゴシック" panose="020B0600070205080204" pitchFamily="34" charset="-128"/>
              </a:rPr>
              <a:t>Sproull</a:t>
            </a:r>
            <a:r>
              <a:rPr lang="en-US" altLang="en-US" sz="2400" dirty="0" smtClean="0">
                <a:ea typeface="ＭＳ Ｐゴシック" panose="020B0600070205080204" pitchFamily="34" charset="-128"/>
              </a:rPr>
              <a:t>, 2004).</a:t>
            </a:r>
          </a:p>
          <a:p>
            <a:r>
              <a:rPr lang="en-US" altLang="en-US" sz="2400" dirty="0" smtClean="0">
                <a:ea typeface="ＭＳ Ｐゴシック" panose="020B0600070205080204" pitchFamily="34" charset="-128"/>
              </a:rPr>
              <a:t>Show how the data did not fit into the curve (Creswell, 2004).</a:t>
            </a:r>
            <a:endParaRPr lang="en-GB" altLang="en-US" sz="2400" dirty="0" smtClean="0">
              <a:ea typeface="ＭＳ Ｐゴシック" panose="020B0600070205080204" pitchFamily="34" charset="-128"/>
            </a:endParaRPr>
          </a:p>
          <a:p>
            <a:endParaRPr lang="en-US" altLang="en-US" dirty="0" smtClean="0">
              <a:ea typeface="ＭＳ Ｐゴシック" panose="020B0600070205080204" pitchFamily="34" charset="-128"/>
            </a:endParaRPr>
          </a:p>
        </p:txBody>
      </p:sp>
    </p:spTree>
    <p:extLst>
      <p:ext uri="{BB962C8B-B14F-4D97-AF65-F5344CB8AC3E}">
        <p14:creationId xmlns:p14="http://schemas.microsoft.com/office/powerpoint/2010/main" val="576864744"/>
      </p:ext>
    </p:extLst>
  </p:cSld>
  <p:clrMapOvr>
    <a:masterClrMapping/>
  </p:clrMapOvr>
</p:sld>
</file>

<file path=ppt/slides/slide7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a:xfrm>
            <a:off x="731520" y="642594"/>
            <a:ext cx="7680960" cy="1371600"/>
          </a:xfrm>
        </p:spPr>
        <p:txBody>
          <a:bodyPr rtlCol="0">
            <a:normAutofit/>
            <a:scene3d>
              <a:camera prst="orthographicFront"/>
              <a:lightRig rig="soft" dir="t"/>
            </a:scene3d>
          </a:bodyPr>
          <a:lstStyle/>
          <a:p>
            <a:pPr fontAlgn="auto">
              <a:spcAft>
                <a:spcPts val="0"/>
              </a:spcAft>
              <a:defRPr/>
            </a:pPr>
            <a:r>
              <a:rPr smtClean="0">
                <a:solidFill>
                  <a:schemeClr val="tx1">
                    <a:lumMod val="85000"/>
                    <a:lumOff val="15000"/>
                  </a:schemeClr>
                </a:solidFill>
                <a:ea typeface="+mj-ea"/>
                <a:cs typeface="+mj-cs"/>
              </a:rPr>
              <a:t>Validity and Reliability</a:t>
            </a:r>
            <a:endParaRPr>
              <a:solidFill>
                <a:schemeClr val="tx1">
                  <a:lumMod val="85000"/>
                  <a:lumOff val="15000"/>
                </a:schemeClr>
              </a:solidFill>
              <a:ea typeface="+mj-ea"/>
              <a:cs typeface="+mj-cs"/>
            </a:endParaRPr>
          </a:p>
        </p:txBody>
      </p:sp>
      <p:sp>
        <p:nvSpPr>
          <p:cNvPr id="70659" name="Content Placeholder 1"/>
          <p:cNvSpPr>
            <a:spLocks noGrp="1"/>
          </p:cNvSpPr>
          <p:nvPr>
            <p:ph idx="1"/>
          </p:nvPr>
        </p:nvSpPr>
        <p:spPr/>
        <p:txBody>
          <a:bodyPr/>
          <a:lstStyle/>
          <a:p>
            <a:r>
              <a:rPr lang="en-US" altLang="en-US" sz="2800" dirty="0" smtClean="0">
                <a:ea typeface="ＭＳ Ｐゴシック" panose="020B0600070205080204" pitchFamily="34" charset="-128"/>
              </a:rPr>
              <a:t>Add a section after presenting the results of the tests that discusses how the research handled issues with validity and reliability.</a:t>
            </a:r>
            <a:endParaRPr lang="en-GB" altLang="en-US" sz="2800" dirty="0" smtClean="0">
              <a:ea typeface="ＭＳ Ｐゴシック" panose="020B0600070205080204" pitchFamily="34" charset="-128"/>
            </a:endParaRPr>
          </a:p>
          <a:p>
            <a:endParaRPr lang="en-US" altLang="en-US" dirty="0" smtClean="0">
              <a:ea typeface="ＭＳ Ｐゴシック" panose="020B0600070205080204" pitchFamily="34" charset="-128"/>
            </a:endParaRPr>
          </a:p>
        </p:txBody>
      </p:sp>
    </p:spTree>
    <p:extLst>
      <p:ext uri="{BB962C8B-B14F-4D97-AF65-F5344CB8AC3E}">
        <p14:creationId xmlns:p14="http://schemas.microsoft.com/office/powerpoint/2010/main" val="4049679884"/>
      </p:ext>
    </p:extLst>
  </p:cSld>
  <p:clrMapOvr>
    <a:masterClrMapping/>
  </p:clrMapOvr>
</p:sld>
</file>

<file path=ppt/slides/slide7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a:xfrm>
            <a:off x="731520" y="642594"/>
            <a:ext cx="7680960" cy="1371600"/>
          </a:xfrm>
        </p:spPr>
        <p:txBody>
          <a:bodyPr rtlCol="0">
            <a:normAutofit/>
            <a:scene3d>
              <a:camera prst="orthographicFront"/>
              <a:lightRig rig="soft" dir="t"/>
            </a:scene3d>
          </a:bodyPr>
          <a:lstStyle/>
          <a:p>
            <a:pPr fontAlgn="auto">
              <a:spcAft>
                <a:spcPts val="0"/>
              </a:spcAft>
              <a:defRPr/>
            </a:pPr>
            <a:r>
              <a:rPr smtClean="0">
                <a:solidFill>
                  <a:schemeClr val="tx1">
                    <a:lumMod val="85000"/>
                    <a:lumOff val="15000"/>
                  </a:schemeClr>
                </a:solidFill>
                <a:ea typeface="+mj-ea"/>
                <a:cs typeface="+mj-cs"/>
              </a:rPr>
              <a:t>Summary and conclusion</a:t>
            </a:r>
            <a:endParaRPr>
              <a:solidFill>
                <a:schemeClr val="tx1">
                  <a:lumMod val="85000"/>
                  <a:lumOff val="15000"/>
                </a:schemeClr>
              </a:solidFill>
              <a:ea typeface="+mj-ea"/>
              <a:cs typeface="+mj-cs"/>
            </a:endParaRPr>
          </a:p>
        </p:txBody>
      </p:sp>
      <p:sp>
        <p:nvSpPr>
          <p:cNvPr id="71683" name="Content Placeholder 1"/>
          <p:cNvSpPr>
            <a:spLocks noGrp="1"/>
          </p:cNvSpPr>
          <p:nvPr>
            <p:ph idx="1"/>
          </p:nvPr>
        </p:nvSpPr>
        <p:spPr/>
        <p:txBody>
          <a:bodyPr/>
          <a:lstStyle/>
          <a:p>
            <a:r>
              <a:rPr lang="en-US" altLang="en-US" sz="2400" dirty="0" smtClean="0">
                <a:ea typeface="ＭＳ Ｐゴシック" panose="020B0600070205080204" pitchFamily="34" charset="-128"/>
              </a:rPr>
              <a:t>Summarize the results of the tests for the reader in their order of significance.</a:t>
            </a:r>
          </a:p>
          <a:p>
            <a:r>
              <a:rPr lang="en-US" altLang="en-US" sz="2400" dirty="0" smtClean="0">
                <a:ea typeface="ＭＳ Ｐゴシック" panose="020B0600070205080204" pitchFamily="34" charset="-128"/>
              </a:rPr>
              <a:t>No new information or analysis should be included; the goal of the summary is to summarize the findings for the reader in one to two paragraphs.</a:t>
            </a:r>
          </a:p>
          <a:p>
            <a:r>
              <a:rPr lang="en-US" altLang="en-US" sz="2400" dirty="0" smtClean="0">
                <a:ea typeface="ＭＳ Ｐゴシック" panose="020B0600070205080204" pitchFamily="34" charset="-128"/>
              </a:rPr>
              <a:t>Add a conclusion that makes the transition of chapter 4 to the topics in chapter 5.</a:t>
            </a:r>
            <a:endParaRPr lang="en-GB" altLang="en-US" sz="2400" dirty="0" smtClean="0">
              <a:ea typeface="ＭＳ Ｐゴシック" panose="020B0600070205080204" pitchFamily="34" charset="-128"/>
            </a:endParaRPr>
          </a:p>
          <a:p>
            <a:endParaRPr lang="en-US" altLang="en-US" dirty="0" smtClean="0">
              <a:ea typeface="ＭＳ Ｐゴシック" panose="020B0600070205080204" pitchFamily="34" charset="-128"/>
            </a:endParaRPr>
          </a:p>
        </p:txBody>
      </p:sp>
    </p:spTree>
    <p:extLst>
      <p:ext uri="{BB962C8B-B14F-4D97-AF65-F5344CB8AC3E}">
        <p14:creationId xmlns:p14="http://schemas.microsoft.com/office/powerpoint/2010/main" val="4124519114"/>
      </p:ext>
    </p:extLst>
  </p:cSld>
  <p:clrMapOvr>
    <a:masterClrMapping/>
  </p:clrMapOvr>
</p:sld>
</file>

<file path=ppt/slides/slide7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731520" y="642594"/>
            <a:ext cx="7680960" cy="1371600"/>
          </a:xfrm>
        </p:spPr>
        <p:txBody>
          <a:bodyPr rtlCol="0">
            <a:normAutofit/>
            <a:scene3d>
              <a:camera prst="orthographicFront"/>
              <a:lightRig rig="soft" dir="t"/>
            </a:scene3d>
          </a:bodyPr>
          <a:lstStyle/>
          <a:p>
            <a:pPr fontAlgn="auto">
              <a:spcAft>
                <a:spcPts val="0"/>
              </a:spcAft>
              <a:defRPr/>
            </a:pPr>
            <a:r>
              <a:rPr smtClean="0">
                <a:solidFill>
                  <a:schemeClr val="tx1">
                    <a:lumMod val="85000"/>
                    <a:lumOff val="15000"/>
                  </a:schemeClr>
                </a:solidFill>
                <a:ea typeface="+mj-ea"/>
                <a:cs typeface="+mj-cs"/>
              </a:rPr>
              <a:t>Relating the analysis to the objectives</a:t>
            </a:r>
            <a:endParaRPr>
              <a:solidFill>
                <a:schemeClr val="tx1">
                  <a:lumMod val="85000"/>
                  <a:lumOff val="15000"/>
                </a:schemeClr>
              </a:solidFill>
              <a:ea typeface="+mj-ea"/>
              <a:cs typeface="+mj-cs"/>
            </a:endParaRPr>
          </a:p>
        </p:txBody>
      </p:sp>
      <p:sp>
        <p:nvSpPr>
          <p:cNvPr id="72707" name="Content Placeholder 2"/>
          <p:cNvSpPr>
            <a:spLocks noGrp="1"/>
          </p:cNvSpPr>
          <p:nvPr>
            <p:ph idx="1"/>
          </p:nvPr>
        </p:nvSpPr>
        <p:spPr/>
        <p:txBody>
          <a:bodyPr/>
          <a:lstStyle/>
          <a:p>
            <a:r>
              <a:rPr lang="en-US" altLang="en-US" sz="2400" dirty="0" smtClean="0">
                <a:ea typeface="ＭＳ Ｐゴシック" panose="020B0600070205080204" pitchFamily="34" charset="-128"/>
              </a:rPr>
              <a:t>A well-written dissertation will have provided an outline of the analysis approaches and how they relate to the objectives (Wilson and </a:t>
            </a:r>
            <a:r>
              <a:rPr lang="en-US" altLang="en-US" sz="2400" dirty="0" err="1" smtClean="0">
                <a:ea typeface="ＭＳ Ｐゴシック" panose="020B0600070205080204" pitchFamily="34" charset="-128"/>
              </a:rPr>
              <a:t>Abeyasekera</a:t>
            </a:r>
            <a:r>
              <a:rPr lang="en-US" altLang="en-US" sz="2400" dirty="0" smtClean="0">
                <a:ea typeface="ＭＳ Ｐゴシック" panose="020B0600070205080204" pitchFamily="34" charset="-128"/>
              </a:rPr>
              <a:t>, 2005).</a:t>
            </a:r>
          </a:p>
          <a:p>
            <a:r>
              <a:rPr lang="en-US" altLang="en-US" sz="2400" dirty="0" smtClean="0">
                <a:ea typeface="ＭＳ Ｐゴシック" panose="020B0600070205080204" pitchFamily="34" charset="-128"/>
              </a:rPr>
              <a:t>At the data analysis stage of the project these suggested approaches will need to be reviewed in the light of project activities to date to ensure that they are still appropriate and that the data collected addresses the objectives.</a:t>
            </a:r>
          </a:p>
          <a:p>
            <a:endParaRPr lang="en-US" altLang="en-US" dirty="0" smtClean="0">
              <a:ea typeface="ＭＳ Ｐゴシック" panose="020B0600070205080204" pitchFamily="34" charset="-128"/>
            </a:endParaRPr>
          </a:p>
        </p:txBody>
      </p:sp>
    </p:spTree>
    <p:extLst>
      <p:ext uri="{BB962C8B-B14F-4D97-AF65-F5344CB8AC3E}">
        <p14:creationId xmlns:p14="http://schemas.microsoft.com/office/powerpoint/2010/main" val="4034098471"/>
      </p:ext>
    </p:extLst>
  </p:cSld>
  <p:clrMapOvr>
    <a:masterClrMapping/>
  </p:clrMapOvr>
</p:sld>
</file>

<file path=ppt/slides/slide7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731520" y="642594"/>
            <a:ext cx="7680960" cy="1371600"/>
          </a:xfrm>
        </p:spPr>
        <p:txBody>
          <a:bodyPr rtlCol="0">
            <a:normAutofit/>
            <a:scene3d>
              <a:camera prst="orthographicFront"/>
              <a:lightRig rig="soft" dir="t"/>
            </a:scene3d>
          </a:bodyPr>
          <a:lstStyle/>
          <a:p>
            <a:pPr fontAlgn="auto">
              <a:spcAft>
                <a:spcPts val="0"/>
              </a:spcAft>
              <a:defRPr/>
            </a:pPr>
            <a:r>
              <a:rPr dirty="0" smtClean="0">
                <a:solidFill>
                  <a:schemeClr val="tx1">
                    <a:lumMod val="85000"/>
                    <a:lumOff val="15000"/>
                  </a:schemeClr>
                </a:solidFill>
                <a:ea typeface="+mj-ea"/>
                <a:cs typeface="+mj-cs"/>
              </a:rPr>
              <a:t>Continued</a:t>
            </a:r>
            <a:endParaRPr dirty="0">
              <a:solidFill>
                <a:schemeClr val="tx1">
                  <a:lumMod val="85000"/>
                  <a:lumOff val="15000"/>
                </a:schemeClr>
              </a:solidFill>
              <a:ea typeface="+mj-ea"/>
              <a:cs typeface="+mj-cs"/>
            </a:endParaRPr>
          </a:p>
        </p:txBody>
      </p:sp>
      <p:sp>
        <p:nvSpPr>
          <p:cNvPr id="73731" name="Content Placeholder 2"/>
          <p:cNvSpPr>
            <a:spLocks noGrp="1"/>
          </p:cNvSpPr>
          <p:nvPr>
            <p:ph idx="1"/>
          </p:nvPr>
        </p:nvSpPr>
        <p:spPr/>
        <p:txBody>
          <a:bodyPr/>
          <a:lstStyle/>
          <a:p>
            <a:r>
              <a:rPr lang="en-US" altLang="en-US" sz="2400" dirty="0" smtClean="0">
                <a:ea typeface="ＭＳ Ｐゴシック" panose="020B0600070205080204" pitchFamily="34" charset="-128"/>
              </a:rPr>
              <a:t>If not, suitable modifications will need to be made to at least one of objectives and analysis approaches.</a:t>
            </a:r>
          </a:p>
          <a:p>
            <a:r>
              <a:rPr lang="en-US" altLang="en-US" sz="2400" dirty="0" smtClean="0">
                <a:ea typeface="ＭＳ Ｐゴシック" panose="020B0600070205080204" pitchFamily="34" charset="-128"/>
              </a:rPr>
              <a:t>The analysis report should contain the analysis approaches that were actually used and how they relate to the objectives, with some discussion as to why they were different from the original protocol.</a:t>
            </a:r>
          </a:p>
        </p:txBody>
      </p:sp>
    </p:spTree>
    <p:extLst>
      <p:ext uri="{BB962C8B-B14F-4D97-AF65-F5344CB8AC3E}">
        <p14:creationId xmlns:p14="http://schemas.microsoft.com/office/powerpoint/2010/main" val="1343883523"/>
      </p:ext>
    </p:extLst>
  </p:cSld>
  <p:clrMapOvr>
    <a:masterClrMapping/>
  </p:clrMapOvr>
</p:sld>
</file>

<file path=ppt/slides/slide8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4754" name="Title 1"/>
          <p:cNvSpPr>
            <a:spLocks noGrp="1"/>
          </p:cNvSpPr>
          <p:nvPr>
            <p:ph type="title"/>
          </p:nvPr>
        </p:nvSpPr>
        <p:spPr/>
        <p:txBody>
          <a:bodyPr/>
          <a:lstStyle/>
          <a:p>
            <a:r>
              <a:rPr lang="en-GB" altLang="en-US" dirty="0" smtClean="0"/>
              <a:t>Conclusion of Chapter 4</a:t>
            </a:r>
          </a:p>
        </p:txBody>
      </p:sp>
      <p:sp>
        <p:nvSpPr>
          <p:cNvPr id="74755" name="Content Placeholder 2"/>
          <p:cNvSpPr>
            <a:spLocks noGrp="1"/>
          </p:cNvSpPr>
          <p:nvPr>
            <p:ph idx="1"/>
          </p:nvPr>
        </p:nvSpPr>
        <p:spPr/>
        <p:txBody>
          <a:bodyPr/>
          <a:lstStyle/>
          <a:p>
            <a:r>
              <a:rPr lang="en-GB" altLang="en-US" smtClean="0"/>
              <a:t>What were your main findings ?</a:t>
            </a:r>
          </a:p>
        </p:txBody>
      </p:sp>
    </p:spTree>
    <p:extLst>
      <p:ext uri="{BB962C8B-B14F-4D97-AF65-F5344CB8AC3E}">
        <p14:creationId xmlns:p14="http://schemas.microsoft.com/office/powerpoint/2010/main" val="144557167"/>
      </p:ext>
    </p:extLst>
  </p:cSld>
  <p:clrMapOvr>
    <a:masterClrMapping/>
  </p:clrMapOvr>
</p:sld>
</file>

<file path=ppt/slides/slide8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0049" name="Title 2"/>
          <p:cNvSpPr>
            <a:spLocks noGrp="1"/>
          </p:cNvSpPr>
          <p:nvPr>
            <p:ph type="title"/>
          </p:nvPr>
        </p:nvSpPr>
        <p:spPr bwMode="auto"/>
        <p:txBody>
          <a:bodyPr wrap="square" numCol="1" anchorCtr="0" compatLnSpc="1">
            <a:prstTxWarp prst="textNoShape">
              <a:avLst/>
            </a:prstTxWarp>
          </a:bodyPr>
          <a:lstStyle/>
          <a:p>
            <a:r>
              <a:rPr lang="en-US" altLang="x-none" cap="none"/>
              <a:t>It’s the same process…</a:t>
            </a:r>
          </a:p>
        </p:txBody>
      </p:sp>
      <p:sp>
        <p:nvSpPr>
          <p:cNvPr id="5" name="Content Placeholder 4"/>
          <p:cNvSpPr>
            <a:spLocks noGrp="1"/>
          </p:cNvSpPr>
          <p:nvPr>
            <p:ph idx="1"/>
          </p:nvPr>
        </p:nvSpPr>
        <p:spPr/>
        <p:txBody>
          <a:bodyPr>
            <a:normAutofit fontScale="92500" lnSpcReduction="10000"/>
          </a:bodyPr>
          <a:lstStyle/>
          <a:p>
            <a:pPr>
              <a:defRPr/>
            </a:pPr>
            <a:r>
              <a:rPr lang="en-US" sz="2600" dirty="0">
                <a:ea typeface="Calibri Regular" charset="0"/>
                <a:cs typeface="Calibri Regular" charset="0"/>
              </a:rPr>
              <a:t>Take everything out of the cupboard</a:t>
            </a:r>
          </a:p>
          <a:p>
            <a:pPr>
              <a:defRPr/>
            </a:pPr>
            <a:r>
              <a:rPr lang="en-US" sz="2600" dirty="0">
                <a:ea typeface="Calibri Regular" charset="0"/>
                <a:cs typeface="Calibri Regular" charset="0"/>
              </a:rPr>
              <a:t>Sort everything out – save or toss?</a:t>
            </a:r>
          </a:p>
          <a:p>
            <a:pPr>
              <a:defRPr/>
            </a:pPr>
            <a:r>
              <a:rPr lang="en-US" sz="2600" dirty="0">
                <a:ea typeface="Calibri Regular" charset="0"/>
                <a:cs typeface="Calibri Regular" charset="0"/>
              </a:rPr>
              <a:t>Look at what you have left and organize into sub-groupings (chunking)</a:t>
            </a:r>
          </a:p>
          <a:p>
            <a:pPr>
              <a:defRPr/>
            </a:pPr>
            <a:r>
              <a:rPr lang="en-US" sz="2600" dirty="0">
                <a:ea typeface="Calibri Regular" charset="0"/>
                <a:cs typeface="Calibri Regular" charset="0"/>
              </a:rPr>
              <a:t>Organize sub-groups into clusters of  similar things that belong together (clusters, codes)</a:t>
            </a:r>
          </a:p>
          <a:p>
            <a:pPr>
              <a:defRPr/>
            </a:pPr>
            <a:r>
              <a:rPr lang="en-US" sz="2600" dirty="0">
                <a:ea typeface="Calibri Regular" charset="0"/>
                <a:cs typeface="Calibri Regular" charset="0"/>
              </a:rPr>
              <a:t>As you put things back, how would you group them to maximize functionality? 	How do the groups make it work together? (Interpretation, presentation)</a:t>
            </a:r>
          </a:p>
          <a:p>
            <a:pPr>
              <a:defRPr/>
            </a:pPr>
            <a:endParaRPr lang="en-US" dirty="0"/>
          </a:p>
          <a:p>
            <a:pPr>
              <a:defRPr/>
            </a:pPr>
            <a:endParaRPr lang="en-US" dirty="0"/>
          </a:p>
        </p:txBody>
      </p:sp>
    </p:spTree>
    <p:extLst>
      <p:ext uri="{BB962C8B-B14F-4D97-AF65-F5344CB8AC3E}">
        <p14:creationId xmlns:p14="http://schemas.microsoft.com/office/powerpoint/2010/main" val="2045966264"/>
      </p:ext>
    </p:extLst>
  </p:cSld>
  <p:clrMapOvr>
    <a:masterClrMapping/>
  </p:clrMapOvr>
</p:sld>
</file>

<file path=ppt/slides/slide8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1073" name="Title 2"/>
          <p:cNvSpPr>
            <a:spLocks noGrp="1"/>
          </p:cNvSpPr>
          <p:nvPr>
            <p:ph type="title"/>
          </p:nvPr>
        </p:nvSpPr>
        <p:spPr bwMode="auto"/>
        <p:txBody>
          <a:bodyPr wrap="square" numCol="1" anchorCtr="0" compatLnSpc="1">
            <a:prstTxWarp prst="textNoShape">
              <a:avLst/>
            </a:prstTxWarp>
          </a:bodyPr>
          <a:lstStyle/>
          <a:p>
            <a:r>
              <a:rPr lang="en-US" altLang="x-none" cap="none"/>
              <a:t>Four basic steps</a:t>
            </a:r>
          </a:p>
        </p:txBody>
      </p:sp>
      <p:sp>
        <p:nvSpPr>
          <p:cNvPr id="131074" name="Content Placeholder 1"/>
          <p:cNvSpPr>
            <a:spLocks noGrp="1"/>
          </p:cNvSpPr>
          <p:nvPr>
            <p:ph idx="1"/>
          </p:nvPr>
        </p:nvSpPr>
        <p:spPr bwMode="auto"/>
        <p:txBody>
          <a:bodyPr wrap="square" numCol="1" anchor="t" anchorCtr="0" compatLnSpc="1">
            <a:prstTxWarp prst="textNoShape">
              <a:avLst/>
            </a:prstTxWarp>
            <a:normAutofit lnSpcReduction="10000"/>
          </a:bodyPr>
          <a:lstStyle/>
          <a:p>
            <a:r>
              <a:rPr lang="en-US" altLang="x-none" sz="2400" dirty="0"/>
              <a:t>All qualitative data analysis involves the same four essential steps:</a:t>
            </a:r>
          </a:p>
          <a:p>
            <a:pPr marL="457200" indent="-457200">
              <a:buFont typeface="+mj-lt"/>
              <a:buAutoNum type="arabicPeriod"/>
            </a:pPr>
            <a:r>
              <a:rPr lang="en-US" altLang="x-none" sz="2400" dirty="0"/>
              <a:t>Raw data management- ‘data cleaning’</a:t>
            </a:r>
          </a:p>
          <a:p>
            <a:pPr marL="457200" indent="-457200">
              <a:buFont typeface="+mj-lt"/>
              <a:buAutoNum type="arabicPeriod"/>
            </a:pPr>
            <a:r>
              <a:rPr lang="en-US" altLang="x-none" sz="2400" dirty="0"/>
              <a:t>Data reduction, I ‘</a:t>
            </a:r>
            <a:r>
              <a:rPr lang="en-US" altLang="x-none" sz="2400" dirty="0">
                <a:solidFill>
                  <a:srgbClr val="FF0000"/>
                </a:solidFill>
              </a:rPr>
              <a:t>chunking</a:t>
            </a:r>
            <a:r>
              <a:rPr lang="en-US" altLang="x-none" sz="2400" dirty="0"/>
              <a:t>’ </a:t>
            </a:r>
            <a:r>
              <a:rPr lang="en-US" altLang="x-none" sz="2400" dirty="0">
                <a:solidFill>
                  <a:srgbClr val="FF0000"/>
                </a:solidFill>
              </a:rPr>
              <a:t>organize into sub-groups</a:t>
            </a:r>
            <a:r>
              <a:rPr lang="en-US" altLang="x-none" sz="2400" dirty="0">
                <a:solidFill>
                  <a:srgbClr val="7030A0"/>
                </a:solidFill>
              </a:rPr>
              <a:t>,</a:t>
            </a:r>
            <a:r>
              <a:rPr lang="en-US" altLang="x-none" sz="2400" dirty="0"/>
              <a:t> II ‘</a:t>
            </a:r>
            <a:r>
              <a:rPr lang="en-US" altLang="x-none" sz="2400" dirty="0">
                <a:solidFill>
                  <a:srgbClr val="00B050"/>
                </a:solidFill>
              </a:rPr>
              <a:t>coding’ </a:t>
            </a:r>
            <a:r>
              <a:rPr lang="en-GB" altLang="x-none" sz="2400" dirty="0">
                <a:solidFill>
                  <a:srgbClr val="00B050"/>
                </a:solidFill>
              </a:rPr>
              <a:t>sub-groups into groups/clusters of  similar things that belong together </a:t>
            </a:r>
            <a:endParaRPr lang="en-US" altLang="x-none" sz="2400" dirty="0">
              <a:solidFill>
                <a:srgbClr val="00B050"/>
              </a:solidFill>
            </a:endParaRPr>
          </a:p>
          <a:p>
            <a:pPr marL="457200" indent="-457200">
              <a:buFont typeface="+mj-lt"/>
              <a:buAutoNum type="arabicPeriod"/>
            </a:pPr>
            <a:r>
              <a:rPr lang="en-US" altLang="x-none" sz="2400" dirty="0"/>
              <a:t>Data interpretation – interpreting the groups</a:t>
            </a:r>
          </a:p>
          <a:p>
            <a:pPr marL="457200" indent="-457200">
              <a:buFont typeface="+mj-lt"/>
              <a:buAutoNum type="arabicPeriod"/>
            </a:pPr>
            <a:r>
              <a:rPr lang="en-US" altLang="x-none" sz="2400" dirty="0"/>
              <a:t>Data representation – ‘telling the story’ ‘making sense of the data for </a:t>
            </a:r>
            <a:r>
              <a:rPr lang="en-US" altLang="x-none" sz="2400" dirty="0" smtClean="0"/>
              <a:t>others.’</a:t>
            </a:r>
            <a:endParaRPr lang="en-US" altLang="x-none" sz="2400" dirty="0"/>
          </a:p>
        </p:txBody>
      </p:sp>
    </p:spTree>
    <p:extLst>
      <p:ext uri="{BB962C8B-B14F-4D97-AF65-F5344CB8AC3E}">
        <p14:creationId xmlns:p14="http://schemas.microsoft.com/office/powerpoint/2010/main" val="2453300777"/>
      </p:ext>
    </p:extLst>
  </p:cSld>
  <p:clrMapOvr>
    <a:masterClrMapping/>
  </p:clrMapOvr>
</p:sld>
</file>

<file path=ppt/slides/slide8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p:txBody>
          <a:bodyPr/>
          <a:lstStyle/>
          <a:p>
            <a:pPr>
              <a:defRPr/>
            </a:pPr>
            <a:r>
              <a:rPr lang="en-US" dirty="0">
                <a:solidFill>
                  <a:schemeClr val="accent1">
                    <a:lumMod val="75000"/>
                  </a:schemeClr>
                </a:solidFill>
              </a:rPr>
              <a:t>DATA ANALYSIS SPIRAL 1</a:t>
            </a:r>
          </a:p>
        </p:txBody>
      </p:sp>
      <p:pic>
        <p:nvPicPr>
          <p:cNvPr id="4" name="Picture 2" descr="C:\Users\fbillups\Documents\conferences &amp; publishing\NERA workshop on qual data analysis 2013\creswell spiral.png"/>
          <p:cNvPicPr>
            <a:picLocks noGrp="1" noChangeAspect="1" noChangeArrowheads="1"/>
          </p:cNvPicPr>
          <p:nvPr>
            <p:ph idx="1"/>
          </p:nvPr>
        </p:nvPicPr>
        <p:blipFill>
          <a:blip r:embed="rId2">
            <a:extLst>
              <a:ext uri="{28A0092B-C50C-407E-A947-70E740481C1C}">
                <a14:useLocalDpi xmlns:a14="http://schemas.microsoft.com/office/drawing/2010/main" val="0"/>
              </a:ext>
            </a:extLst>
          </a:blip>
          <a:stretch>
            <a:fillRect/>
          </a:stretch>
        </p:blipFill>
        <p:spPr bwMode="auto">
          <a:xfrm>
            <a:off x="1866900" y="2340769"/>
            <a:ext cx="5410200" cy="3457575"/>
          </a:xfrm>
          <a:noFill/>
          <a:ln w="28575">
            <a:solidFill>
              <a:schemeClr val="accent1"/>
            </a:solidFill>
            <a:miter lim="800000"/>
            <a:headEnd/>
            <a:tailEnd/>
          </a:ln>
          <a:effectLst>
            <a:outerShdw blurRad="50800" dist="38100" dir="8100000" algn="tr" rotWithShape="0">
              <a:srgbClr val="808080">
                <a:alpha val="39998"/>
              </a:srgbClr>
            </a:outerShdw>
          </a:effectLst>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612140952"/>
      </p:ext>
    </p:extLst>
  </p:cSld>
  <p:clrMapOvr>
    <a:masterClrMapping/>
  </p:clrMapOvr>
</p:sld>
</file>

<file path=ppt/slides/slide8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p:txBody>
          <a:bodyPr/>
          <a:lstStyle/>
          <a:p>
            <a:pPr>
              <a:defRPr/>
            </a:pPr>
            <a:r>
              <a:rPr lang="en-US" dirty="0">
                <a:solidFill>
                  <a:schemeClr val="accent1">
                    <a:lumMod val="75000"/>
                  </a:schemeClr>
                </a:solidFill>
              </a:rPr>
              <a:t>DATA ANALYSIS SPIRAL 2</a:t>
            </a:r>
          </a:p>
        </p:txBody>
      </p:sp>
      <p:pic>
        <p:nvPicPr>
          <p:cNvPr id="133122" name="Picture 2" descr="C:\Users\fbillups\Documents\conferences &amp; publishing\NERA workshop on qual data analysis 2013\data analysis spiral.png"/>
          <p:cNvPicPr>
            <a:picLocks noGrp="1" noChangeAspect="1" noChangeArrowheads="1"/>
          </p:cNvPicPr>
          <p:nvPr>
            <p:ph idx="1"/>
          </p:nvPr>
        </p:nvPicPr>
        <p:blipFill>
          <a:blip r:embed="rId2">
            <a:extLst>
              <a:ext uri="{28A0092B-C50C-407E-A947-70E740481C1C}">
                <a14:useLocalDpi xmlns:a14="http://schemas.microsoft.com/office/drawing/2010/main" val="0"/>
              </a:ext>
            </a:extLst>
          </a:blip>
          <a:stretch>
            <a:fillRect/>
          </a:stretch>
        </p:blipFill>
        <p:spPr bwMode="auto">
          <a:xfrm>
            <a:off x="1214284" y="1785190"/>
            <a:ext cx="6715431" cy="4676367"/>
          </a:xfrm>
          <a:noFill/>
          <a:ln w="28575">
            <a:solidFill>
              <a:schemeClr val="accent1"/>
            </a:solidFill>
            <a:miter lim="800000"/>
            <a:headEnd/>
            <a:tailEnd/>
          </a:ln>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824786755"/>
      </p:ext>
    </p:extLst>
  </p:cSld>
  <p:clrMapOvr>
    <a:masterClrMapping/>
  </p:clrMapOvr>
</p:sld>
</file>

<file path=ppt/slides/slide8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4145" name="Title 2"/>
          <p:cNvSpPr>
            <a:spLocks noGrp="1"/>
          </p:cNvSpPr>
          <p:nvPr>
            <p:ph type="title"/>
          </p:nvPr>
        </p:nvSpPr>
        <p:spPr bwMode="auto"/>
        <p:txBody>
          <a:bodyPr wrap="square" numCol="1" anchorCtr="0" compatLnSpc="1">
            <a:prstTxWarp prst="textNoShape">
              <a:avLst/>
            </a:prstTxWarp>
          </a:bodyPr>
          <a:lstStyle/>
          <a:p>
            <a:r>
              <a:rPr lang="en-US" altLang="x-none" cap="none"/>
              <a:t>Step 1: raw data management</a:t>
            </a:r>
          </a:p>
        </p:txBody>
      </p:sp>
      <p:sp>
        <p:nvSpPr>
          <p:cNvPr id="2" name="Content Placeholder 1"/>
          <p:cNvSpPr>
            <a:spLocks noGrp="1"/>
          </p:cNvSpPr>
          <p:nvPr>
            <p:ph idx="1"/>
          </p:nvPr>
        </p:nvSpPr>
        <p:spPr/>
        <p:txBody>
          <a:bodyPr>
            <a:noAutofit/>
          </a:bodyPr>
          <a:lstStyle/>
          <a:p>
            <a:pPr>
              <a:defRPr/>
            </a:pPr>
            <a:r>
              <a:rPr lang="en-US" sz="2400" dirty="0"/>
              <a:t>What is raw data management?</a:t>
            </a:r>
          </a:p>
          <a:p>
            <a:pPr lvl="1">
              <a:defRPr/>
            </a:pPr>
            <a:r>
              <a:rPr lang="en-US" dirty="0"/>
              <a:t>The process of preparing and organizing raw data into meaningful units of analysis:</a:t>
            </a:r>
          </a:p>
          <a:p>
            <a:pPr lvl="2">
              <a:defRPr/>
            </a:pPr>
            <a:r>
              <a:rPr lang="en-US" sz="2400" dirty="0"/>
              <a:t>Text or audio data transformed into transcripts</a:t>
            </a:r>
          </a:p>
          <a:p>
            <a:pPr lvl="2">
              <a:defRPr/>
            </a:pPr>
            <a:r>
              <a:rPr lang="en-US" sz="2400" dirty="0"/>
              <a:t>Data transformed into graphs, charts</a:t>
            </a:r>
          </a:p>
          <a:p>
            <a:pPr marL="630936" lvl="2" indent="0">
              <a:buNone/>
              <a:defRPr/>
            </a:pPr>
            <a:r>
              <a:rPr lang="en-US" sz="2400" dirty="0"/>
              <a:t>As you review your data, you find that some of it is not usable or relevant to your study…</a:t>
            </a:r>
          </a:p>
        </p:txBody>
      </p:sp>
    </p:spTree>
    <p:extLst>
      <p:ext uri="{BB962C8B-B14F-4D97-AF65-F5344CB8AC3E}">
        <p14:creationId xmlns:p14="http://schemas.microsoft.com/office/powerpoint/2010/main" val="1184130241"/>
      </p:ext>
    </p:extLst>
  </p:cSld>
  <p:clrMapOvr>
    <a:masterClrMapping/>
  </p:clrMapOvr>
</p:sld>
</file>

<file path=ppt/slides/slide8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5169" name="Title 1"/>
          <p:cNvSpPr>
            <a:spLocks noGrp="1"/>
          </p:cNvSpPr>
          <p:nvPr>
            <p:ph type="title"/>
          </p:nvPr>
        </p:nvSpPr>
        <p:spPr bwMode="auto"/>
        <p:txBody>
          <a:bodyPr wrap="square" numCol="1" anchorCtr="0" compatLnSpc="1">
            <a:prstTxWarp prst="textNoShape">
              <a:avLst/>
            </a:prstTxWarp>
          </a:bodyPr>
          <a:lstStyle/>
          <a:p>
            <a:r>
              <a:rPr lang="en-US" altLang="x-none" cap="none" dirty="0"/>
              <a:t>Raw data sample</a:t>
            </a:r>
          </a:p>
        </p:txBody>
      </p:sp>
      <p:sp>
        <p:nvSpPr>
          <p:cNvPr id="3" name="Content Placeholder 2"/>
          <p:cNvSpPr>
            <a:spLocks noGrp="1"/>
          </p:cNvSpPr>
          <p:nvPr>
            <p:ph idx="1"/>
          </p:nvPr>
        </p:nvSpPr>
        <p:spPr>
          <a:xfrm>
            <a:off x="592567" y="2343772"/>
            <a:ext cx="5195458" cy="3581400"/>
          </a:xfrm>
        </p:spPr>
        <p:txBody>
          <a:bodyPr>
            <a:normAutofit fontScale="32500" lnSpcReduction="20000"/>
          </a:bodyPr>
          <a:lstStyle/>
          <a:p>
            <a:pPr>
              <a:defRPr/>
            </a:pPr>
            <a:r>
              <a:rPr lang="en-US" sz="5000" dirty="0"/>
              <a:t>I always wanted to get to manager but I never felt I had the chance. Then I reached a point in my job where I saw that without the qualifications, I would never get to the types of positions I wanted even though I could do the work.  I wasn’t sure I could go back to studying and I thought about working and a family? These were the things I struggled with as I looked for the right course.</a:t>
            </a:r>
          </a:p>
          <a:p>
            <a:pPr>
              <a:defRPr/>
            </a:pPr>
            <a:r>
              <a:rPr lang="en-US" sz="5000" b="1" dirty="0">
                <a:solidFill>
                  <a:srgbClr val="7030A0"/>
                </a:solidFill>
              </a:rPr>
              <a:t>Um, .</a:t>
            </a:r>
            <a:r>
              <a:rPr lang="en-US" sz="5000" dirty="0">
                <a:solidFill>
                  <a:srgbClr val="7030A0"/>
                </a:solidFill>
              </a:rPr>
              <a:t>.</a:t>
            </a:r>
            <a:r>
              <a:rPr lang="en-US" sz="5000" dirty="0"/>
              <a:t>finally starting the degree with others like me, it felt tidy. Once you go from being a worker to being a student, some people look at you differently. And people at work began to take me more seriously</a:t>
            </a:r>
            <a:r>
              <a:rPr lang="en-US" sz="5000" b="1" dirty="0">
                <a:solidFill>
                  <a:srgbClr val="FF0000"/>
                </a:solidFill>
              </a:rPr>
              <a:t>. Its like magic!</a:t>
            </a:r>
          </a:p>
          <a:p>
            <a:pPr>
              <a:defRPr/>
            </a:pPr>
            <a:r>
              <a:rPr lang="en-US" sz="5000" b="1" dirty="0">
                <a:solidFill>
                  <a:srgbClr val="7030A0"/>
                </a:solidFill>
              </a:rPr>
              <a:t>I can’t think of a particular example right now…</a:t>
            </a:r>
          </a:p>
          <a:p>
            <a:pPr>
              <a:defRPr/>
            </a:pPr>
            <a:endParaRPr lang="en-US" b="1" dirty="0">
              <a:solidFill>
                <a:srgbClr val="7030A0"/>
              </a:solidFill>
            </a:endParaRPr>
          </a:p>
        </p:txBody>
      </p:sp>
      <p:sp>
        <p:nvSpPr>
          <p:cNvPr id="7" name="Content Placeholder 6"/>
          <p:cNvSpPr>
            <a:spLocks noGrp="1"/>
          </p:cNvSpPr>
          <p:nvPr>
            <p:ph sz="quarter" idx="4294967295"/>
          </p:nvPr>
        </p:nvSpPr>
        <p:spPr>
          <a:xfrm>
            <a:off x="6319992" y="2343772"/>
            <a:ext cx="2301916" cy="2740025"/>
          </a:xfrm>
        </p:spPr>
        <p:txBody>
          <a:bodyPr/>
          <a:lstStyle/>
          <a:p>
            <a:pPr>
              <a:defRPr/>
            </a:pPr>
            <a:r>
              <a:rPr lang="en-US" dirty="0"/>
              <a:t>Are some portions of this transcript unusable or irrelevant? (</a:t>
            </a:r>
            <a:r>
              <a:rPr lang="en-US" dirty="0">
                <a:solidFill>
                  <a:srgbClr val="FF0000"/>
                </a:solidFill>
              </a:rPr>
              <a:t>red</a:t>
            </a:r>
            <a:r>
              <a:rPr lang="en-US" dirty="0"/>
              <a:t>/</a:t>
            </a:r>
            <a:r>
              <a:rPr lang="en-US" dirty="0">
                <a:solidFill>
                  <a:srgbClr val="7030A0"/>
                </a:solidFill>
              </a:rPr>
              <a:t>purple)</a:t>
            </a:r>
            <a:endParaRPr lang="en-US" dirty="0"/>
          </a:p>
        </p:txBody>
      </p:sp>
      <p:sp>
        <p:nvSpPr>
          <p:cNvPr id="5" name="Text Placeholder 4"/>
          <p:cNvSpPr>
            <a:spLocks noGrp="1"/>
          </p:cNvSpPr>
          <p:nvPr>
            <p:ph type="body" idx="4294967295"/>
          </p:nvPr>
        </p:nvSpPr>
        <p:spPr>
          <a:xfrm>
            <a:off x="741352" y="1664322"/>
            <a:ext cx="3654425" cy="679450"/>
          </a:xfrm>
        </p:spPr>
        <p:txBody>
          <a:bodyPr>
            <a:normAutofit/>
          </a:bodyPr>
          <a:lstStyle/>
          <a:p>
            <a:pPr>
              <a:defRPr/>
            </a:pPr>
            <a:r>
              <a:rPr lang="en-US" dirty="0"/>
              <a:t>Transcript of Interview Data</a:t>
            </a:r>
          </a:p>
        </p:txBody>
      </p:sp>
    </p:spTree>
    <p:extLst>
      <p:ext uri="{BB962C8B-B14F-4D97-AF65-F5344CB8AC3E}">
        <p14:creationId xmlns:p14="http://schemas.microsoft.com/office/powerpoint/2010/main" val="3676845351"/>
      </p:ext>
    </p:extLst>
  </p:cSld>
  <p:clrMapOvr>
    <a:masterClrMapping/>
  </p:clrMapOvr>
</p:sld>
</file>

<file path=ppt/slides/slide8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6193" name="Title 6"/>
          <p:cNvSpPr>
            <a:spLocks noGrp="1"/>
          </p:cNvSpPr>
          <p:nvPr>
            <p:ph type="title"/>
          </p:nvPr>
        </p:nvSpPr>
        <p:spPr bwMode="auto"/>
        <p:txBody>
          <a:bodyPr wrap="square" numCol="1" anchorCtr="0" compatLnSpc="1">
            <a:prstTxWarp prst="textNoShape">
              <a:avLst/>
            </a:prstTxWarp>
          </a:bodyPr>
          <a:lstStyle/>
          <a:p>
            <a:r>
              <a:rPr lang="en-US" altLang="x-none" cap="none"/>
              <a:t>Step II: data reduction I</a:t>
            </a:r>
          </a:p>
        </p:txBody>
      </p:sp>
      <p:sp>
        <p:nvSpPr>
          <p:cNvPr id="8" name="Content Placeholder 7"/>
          <p:cNvSpPr>
            <a:spLocks noGrp="1"/>
          </p:cNvSpPr>
          <p:nvPr>
            <p:ph idx="1"/>
          </p:nvPr>
        </p:nvSpPr>
        <p:spPr/>
        <p:txBody>
          <a:bodyPr>
            <a:normAutofit fontScale="92500" lnSpcReduction="10000"/>
          </a:bodyPr>
          <a:lstStyle/>
          <a:p>
            <a:pPr>
              <a:defRPr/>
            </a:pPr>
            <a:r>
              <a:rPr lang="en-US" sz="3200" dirty="0"/>
              <a:t>Get a sense of the data holistically, read several times (immersion)</a:t>
            </a:r>
          </a:p>
          <a:p>
            <a:pPr>
              <a:defRPr/>
            </a:pPr>
            <a:r>
              <a:rPr lang="en-US" sz="3200" dirty="0"/>
              <a:t>Classify and categorize repeatedly, allowing for deeper immersion</a:t>
            </a:r>
          </a:p>
          <a:p>
            <a:pPr>
              <a:defRPr/>
            </a:pPr>
            <a:r>
              <a:rPr lang="en-US" sz="3200" dirty="0"/>
              <a:t>Write notes in the margins (</a:t>
            </a:r>
            <a:r>
              <a:rPr lang="en-US" sz="3200" dirty="0" err="1"/>
              <a:t>memoing</a:t>
            </a:r>
            <a:r>
              <a:rPr lang="en-US" sz="3200" dirty="0"/>
              <a:t>)</a:t>
            </a:r>
          </a:p>
          <a:p>
            <a:pPr>
              <a:defRPr/>
            </a:pPr>
            <a:r>
              <a:rPr lang="en-US" sz="3200" dirty="0"/>
              <a:t>Preliminary classification schemes emerge, categorize raw data into groupings (chunking)</a:t>
            </a:r>
          </a:p>
        </p:txBody>
      </p:sp>
    </p:spTree>
    <p:extLst>
      <p:ext uri="{BB962C8B-B14F-4D97-AF65-F5344CB8AC3E}">
        <p14:creationId xmlns:p14="http://schemas.microsoft.com/office/powerpoint/2010/main" val="2270177314"/>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4" presetClass="entr" presetSubtype="10" fill="hold" nodeType="clickEffect">
                                  <p:stCondLst>
                                    <p:cond delay="0"/>
                                  </p:stCondLst>
                                  <p:childTnLst>
                                    <p:set>
                                      <p:cBhvr>
                                        <p:cTn id="6" dur="1" fill="hold">
                                          <p:stCondLst>
                                            <p:cond delay="0"/>
                                          </p:stCondLst>
                                        </p:cTn>
                                        <p:tgtEl>
                                          <p:spTgt spid="8">
                                            <p:txEl>
                                              <p:pRg st="0" end="0"/>
                                            </p:txEl>
                                          </p:spTgt>
                                        </p:tgtEl>
                                        <p:attrNameLst>
                                          <p:attrName>style.visibility</p:attrName>
                                        </p:attrNameLst>
                                      </p:cBhvr>
                                      <p:to>
                                        <p:strVal val="visible"/>
                                      </p:to>
                                    </p:set>
                                    <p:animEffect transition="in" filter="randombar(horizontal)">
                                      <p:cBhvr>
                                        <p:cTn id="7" dur="500"/>
                                        <p:tgtEl>
                                          <p:spTgt spid="8">
                                            <p:txEl>
                                              <p:pRg st="0" end="0"/>
                                            </p:txEl>
                                          </p:spTgt>
                                        </p:tgtEl>
                                      </p:cBhvr>
                                    </p:animEffect>
                                  </p:childTnLst>
                                </p:cTn>
                              </p:par>
                            </p:childTnLst>
                          </p:cTn>
                        </p:par>
                      </p:childTnLst>
                    </p:cTn>
                  </p:par>
                  <p:par>
                    <p:cTn id="8" fill="hold" nodeType="clickPar">
                      <p:stCondLst>
                        <p:cond delay="indefinite"/>
                      </p:stCondLst>
                      <p:childTnLst>
                        <p:par>
                          <p:cTn id="9" fill="hold" nodeType="withGroup">
                            <p:stCondLst>
                              <p:cond delay="0"/>
                            </p:stCondLst>
                            <p:childTnLst>
                              <p:par>
                                <p:cTn id="10" presetID="14" presetClass="entr" presetSubtype="10" fill="hold" nodeType="clickEffect">
                                  <p:stCondLst>
                                    <p:cond delay="0"/>
                                  </p:stCondLst>
                                  <p:childTnLst>
                                    <p:set>
                                      <p:cBhvr>
                                        <p:cTn id="11" dur="1" fill="hold">
                                          <p:stCondLst>
                                            <p:cond delay="0"/>
                                          </p:stCondLst>
                                        </p:cTn>
                                        <p:tgtEl>
                                          <p:spTgt spid="8">
                                            <p:txEl>
                                              <p:pRg st="1" end="1"/>
                                            </p:txEl>
                                          </p:spTgt>
                                        </p:tgtEl>
                                        <p:attrNameLst>
                                          <p:attrName>style.visibility</p:attrName>
                                        </p:attrNameLst>
                                      </p:cBhvr>
                                      <p:to>
                                        <p:strVal val="visible"/>
                                      </p:to>
                                    </p:set>
                                    <p:animEffect transition="in" filter="randombar(horizontal)">
                                      <p:cBhvr>
                                        <p:cTn id="12" dur="500"/>
                                        <p:tgtEl>
                                          <p:spTgt spid="8">
                                            <p:txEl>
                                              <p:pRg st="1" end="1"/>
                                            </p:txEl>
                                          </p:spTgt>
                                        </p:tgtEl>
                                      </p:cBhvr>
                                    </p:animEffect>
                                  </p:childTnLst>
                                </p:cTn>
                              </p:par>
                            </p:childTnLst>
                          </p:cTn>
                        </p:par>
                      </p:childTnLst>
                    </p:cTn>
                  </p:par>
                  <p:par>
                    <p:cTn id="13" fill="hold" nodeType="clickPar">
                      <p:stCondLst>
                        <p:cond delay="indefinite"/>
                      </p:stCondLst>
                      <p:childTnLst>
                        <p:par>
                          <p:cTn id="14" fill="hold" nodeType="withGroup">
                            <p:stCondLst>
                              <p:cond delay="0"/>
                            </p:stCondLst>
                            <p:childTnLst>
                              <p:par>
                                <p:cTn id="15" presetID="14" presetClass="entr" presetSubtype="10" fill="hold" nodeType="clickEffect">
                                  <p:stCondLst>
                                    <p:cond delay="0"/>
                                  </p:stCondLst>
                                  <p:childTnLst>
                                    <p:set>
                                      <p:cBhvr>
                                        <p:cTn id="16" dur="1" fill="hold">
                                          <p:stCondLst>
                                            <p:cond delay="0"/>
                                          </p:stCondLst>
                                        </p:cTn>
                                        <p:tgtEl>
                                          <p:spTgt spid="8">
                                            <p:txEl>
                                              <p:pRg st="2" end="2"/>
                                            </p:txEl>
                                          </p:spTgt>
                                        </p:tgtEl>
                                        <p:attrNameLst>
                                          <p:attrName>style.visibility</p:attrName>
                                        </p:attrNameLst>
                                      </p:cBhvr>
                                      <p:to>
                                        <p:strVal val="visible"/>
                                      </p:to>
                                    </p:set>
                                    <p:animEffect transition="in" filter="randombar(horizontal)">
                                      <p:cBhvr>
                                        <p:cTn id="17" dur="500"/>
                                        <p:tgtEl>
                                          <p:spTgt spid="8">
                                            <p:txEl>
                                              <p:pRg st="2" end="2"/>
                                            </p:txEl>
                                          </p:spTgt>
                                        </p:tgtEl>
                                      </p:cBhvr>
                                    </p:animEffect>
                                  </p:childTnLst>
                                </p:cTn>
                              </p:par>
                            </p:childTnLst>
                          </p:cTn>
                        </p:par>
                      </p:childTnLst>
                    </p:cTn>
                  </p:par>
                  <p:par>
                    <p:cTn id="18" fill="hold" nodeType="clickPar">
                      <p:stCondLst>
                        <p:cond delay="indefinite"/>
                      </p:stCondLst>
                      <p:childTnLst>
                        <p:par>
                          <p:cTn id="19" fill="hold" nodeType="withGroup">
                            <p:stCondLst>
                              <p:cond delay="0"/>
                            </p:stCondLst>
                            <p:childTnLst>
                              <p:par>
                                <p:cTn id="20" presetID="14" presetClass="entr" presetSubtype="10" fill="hold" nodeType="clickEffect">
                                  <p:stCondLst>
                                    <p:cond delay="0"/>
                                  </p:stCondLst>
                                  <p:childTnLst>
                                    <p:set>
                                      <p:cBhvr>
                                        <p:cTn id="21" dur="1" fill="hold">
                                          <p:stCondLst>
                                            <p:cond delay="0"/>
                                          </p:stCondLst>
                                        </p:cTn>
                                        <p:tgtEl>
                                          <p:spTgt spid="8">
                                            <p:txEl>
                                              <p:pRg st="3" end="3"/>
                                            </p:txEl>
                                          </p:spTgt>
                                        </p:tgtEl>
                                        <p:attrNameLst>
                                          <p:attrName>style.visibility</p:attrName>
                                        </p:attrNameLst>
                                      </p:cBhvr>
                                      <p:to>
                                        <p:strVal val="visible"/>
                                      </p:to>
                                    </p:set>
                                    <p:animEffect transition="in" filter="randombar(horizontal)">
                                      <p:cBhvr>
                                        <p:cTn id="22" dur="500"/>
                                        <p:tgtEl>
                                          <p:spTgt spid="8">
                                            <p:txEl>
                                              <p:pRg st="3" end="3"/>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8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p:txBody>
          <a:bodyPr/>
          <a:lstStyle/>
          <a:p>
            <a:pPr>
              <a:defRPr/>
            </a:pPr>
            <a:r>
              <a:rPr lang="en-US" dirty="0"/>
              <a:t>Winnowing</a:t>
            </a:r>
          </a:p>
        </p:txBody>
      </p:sp>
      <p:sp>
        <p:nvSpPr>
          <p:cNvPr id="2" name="Content Placeholder 1"/>
          <p:cNvSpPr>
            <a:spLocks noGrp="1"/>
          </p:cNvSpPr>
          <p:nvPr>
            <p:ph idx="1"/>
          </p:nvPr>
        </p:nvSpPr>
        <p:spPr/>
        <p:txBody>
          <a:bodyPr>
            <a:normAutofit/>
          </a:bodyPr>
          <a:lstStyle/>
          <a:p>
            <a:pPr>
              <a:defRPr/>
            </a:pPr>
            <a:endParaRPr lang="en-US" dirty="0"/>
          </a:p>
          <a:p>
            <a:pPr>
              <a:defRPr/>
            </a:pPr>
            <a:r>
              <a:rPr lang="en-US" dirty="0"/>
              <a:t>Develop an initial sense of usable data and the general categories you will </a:t>
            </a:r>
            <a:r>
              <a:rPr lang="en-US" dirty="0" smtClean="0"/>
              <a:t>create.</a:t>
            </a:r>
            <a:endParaRPr lang="en-US" dirty="0"/>
          </a:p>
          <a:p>
            <a:pPr>
              <a:defRPr/>
            </a:pPr>
            <a:r>
              <a:rPr lang="en-US" dirty="0"/>
              <a:t>Preliminary set of codes developed, cluster raw data into units that share similar meanings or </a:t>
            </a:r>
            <a:r>
              <a:rPr lang="en-US" dirty="0" smtClean="0"/>
              <a:t>qualities.</a:t>
            </a:r>
            <a:endParaRPr lang="en-US" dirty="0"/>
          </a:p>
          <a:p>
            <a:pPr>
              <a:defRPr/>
            </a:pPr>
            <a:r>
              <a:rPr lang="en-US" dirty="0"/>
              <a:t>Create initial code </a:t>
            </a:r>
            <a:r>
              <a:rPr lang="en-US" dirty="0" smtClean="0"/>
              <a:t>list.</a:t>
            </a:r>
            <a:endParaRPr lang="en-US" dirty="0"/>
          </a:p>
        </p:txBody>
      </p:sp>
    </p:spTree>
    <p:extLst>
      <p:ext uri="{BB962C8B-B14F-4D97-AF65-F5344CB8AC3E}">
        <p14:creationId xmlns:p14="http://schemas.microsoft.com/office/powerpoint/2010/main" val="3799440752"/>
      </p:ext>
    </p:extLst>
  </p:cSld>
  <p:clrMapOvr>
    <a:masterClrMapping/>
  </p:clrMapOvr>
</p:sld>
</file>

<file path=ppt/slides/slide8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43030" y="113942"/>
            <a:ext cx="7680960" cy="1371600"/>
          </a:xfrm>
        </p:spPr>
        <p:txBody>
          <a:bodyPr/>
          <a:lstStyle/>
          <a:p>
            <a:pPr>
              <a:defRPr/>
            </a:pPr>
            <a:r>
              <a:rPr lang="en-US" dirty="0"/>
              <a:t>Chunks-Clusters Sample</a:t>
            </a:r>
          </a:p>
        </p:txBody>
      </p:sp>
      <p:sp>
        <p:nvSpPr>
          <p:cNvPr id="3" name="Content Placeholder 2"/>
          <p:cNvSpPr>
            <a:spLocks noGrp="1"/>
          </p:cNvSpPr>
          <p:nvPr>
            <p:ph idx="1"/>
          </p:nvPr>
        </p:nvSpPr>
        <p:spPr>
          <a:xfrm>
            <a:off x="68826" y="1179513"/>
            <a:ext cx="5270090" cy="3581400"/>
          </a:xfrm>
        </p:spPr>
        <p:txBody>
          <a:bodyPr>
            <a:noAutofit/>
          </a:bodyPr>
          <a:lstStyle/>
          <a:p>
            <a:pPr lvl="0">
              <a:defRPr/>
            </a:pPr>
            <a:r>
              <a:rPr lang="en-US" dirty="0">
                <a:solidFill>
                  <a:srgbClr val="FF0000"/>
                </a:solidFill>
              </a:rPr>
              <a:t>I always wanted to get to manager but I never felt I had the chance. Then I reached a point in my job where I saw that without the qualifications</a:t>
            </a:r>
            <a:r>
              <a:rPr lang="en-US" dirty="0">
                <a:solidFill>
                  <a:srgbClr val="191B0E"/>
                </a:solidFill>
              </a:rPr>
              <a:t>, I </a:t>
            </a:r>
            <a:r>
              <a:rPr lang="en-US" dirty="0">
                <a:solidFill>
                  <a:srgbClr val="00B0F0"/>
                </a:solidFill>
              </a:rPr>
              <a:t>would never get to the types of positions I wanted even though I could do the work.  I wasn’t sure I could go back to studying and I thought about working and a family? These were the things I struggled with as I looked for the right course.</a:t>
            </a:r>
          </a:p>
          <a:p>
            <a:pPr lvl="0">
              <a:defRPr/>
            </a:pPr>
            <a:r>
              <a:rPr lang="en-US" b="1" dirty="0">
                <a:solidFill>
                  <a:srgbClr val="00B050"/>
                </a:solidFill>
              </a:rPr>
              <a:t>Um, .</a:t>
            </a:r>
            <a:r>
              <a:rPr lang="en-US" dirty="0">
                <a:solidFill>
                  <a:srgbClr val="00B050"/>
                </a:solidFill>
              </a:rPr>
              <a:t>.finally starting the degree with others like me, it felt tidy. Once you go from being a worker to being a student, some people look at you differently. And people at work began to take me more seriously</a:t>
            </a:r>
            <a:r>
              <a:rPr lang="en-US" b="1" dirty="0">
                <a:solidFill>
                  <a:srgbClr val="00B050"/>
                </a:solidFill>
              </a:rPr>
              <a:t>.</a:t>
            </a:r>
            <a:r>
              <a:rPr lang="en-US" b="1" dirty="0">
                <a:solidFill>
                  <a:srgbClr val="FF0000"/>
                </a:solidFill>
              </a:rPr>
              <a:t> Its like magic!</a:t>
            </a:r>
          </a:p>
          <a:p>
            <a:pPr lvl="0">
              <a:defRPr/>
            </a:pPr>
            <a:r>
              <a:rPr lang="en-US" b="1" dirty="0">
                <a:solidFill>
                  <a:srgbClr val="7030A0"/>
                </a:solidFill>
              </a:rPr>
              <a:t>I can’t think of a particular example right now…</a:t>
            </a:r>
          </a:p>
        </p:txBody>
      </p:sp>
      <p:sp>
        <p:nvSpPr>
          <p:cNvPr id="7" name="Content Placeholder 6"/>
          <p:cNvSpPr>
            <a:spLocks noGrp="1"/>
          </p:cNvSpPr>
          <p:nvPr>
            <p:ph sz="quarter" idx="4294967295"/>
          </p:nvPr>
        </p:nvSpPr>
        <p:spPr>
          <a:xfrm>
            <a:off x="6223818" y="2020888"/>
            <a:ext cx="2920181" cy="2740025"/>
          </a:xfrm>
        </p:spPr>
        <p:txBody>
          <a:bodyPr>
            <a:normAutofit lnSpcReduction="10000"/>
          </a:bodyPr>
          <a:lstStyle/>
          <a:p>
            <a:pPr>
              <a:defRPr/>
            </a:pPr>
            <a:r>
              <a:rPr lang="en-US" dirty="0"/>
              <a:t>Which sections of data are broadly similar? (</a:t>
            </a:r>
            <a:r>
              <a:rPr lang="en-US" dirty="0">
                <a:solidFill>
                  <a:srgbClr val="FF0000"/>
                </a:solidFill>
              </a:rPr>
              <a:t>red for credentials, </a:t>
            </a:r>
            <a:r>
              <a:rPr lang="en-US" dirty="0">
                <a:solidFill>
                  <a:srgbClr val="00B0F0"/>
                </a:solidFill>
              </a:rPr>
              <a:t>blue for personal struggles, </a:t>
            </a:r>
            <a:r>
              <a:rPr lang="en-US" dirty="0">
                <a:solidFill>
                  <a:srgbClr val="00B050"/>
                </a:solidFill>
              </a:rPr>
              <a:t>green for shift in identity)</a:t>
            </a:r>
            <a:endParaRPr lang="en-US" dirty="0"/>
          </a:p>
          <a:p>
            <a:pPr>
              <a:defRPr/>
            </a:pPr>
            <a:r>
              <a:rPr lang="en-US" dirty="0"/>
              <a:t>Which ‘chunks’ can be clustered together to relate to a broad coding scheme? </a:t>
            </a:r>
          </a:p>
          <a:p>
            <a:pPr lvl="1">
              <a:defRPr/>
            </a:pPr>
            <a:endParaRPr lang="en-US" dirty="0"/>
          </a:p>
        </p:txBody>
      </p:sp>
      <p:sp>
        <p:nvSpPr>
          <p:cNvPr id="6" name="Text Placeholder 5"/>
          <p:cNvSpPr>
            <a:spLocks noGrp="1"/>
          </p:cNvSpPr>
          <p:nvPr>
            <p:ph type="body" idx="4294967295"/>
          </p:nvPr>
        </p:nvSpPr>
        <p:spPr>
          <a:xfrm>
            <a:off x="5102225" y="6080023"/>
            <a:ext cx="4041775" cy="533400"/>
          </a:xfrm>
        </p:spPr>
        <p:txBody>
          <a:bodyPr/>
          <a:lstStyle/>
          <a:p>
            <a:pPr>
              <a:defRPr/>
            </a:pPr>
            <a:r>
              <a:rPr lang="en-US" dirty="0"/>
              <a:t>Chunking? Clusters?</a:t>
            </a:r>
          </a:p>
        </p:txBody>
      </p:sp>
    </p:spTree>
    <p:extLst>
      <p:ext uri="{BB962C8B-B14F-4D97-AF65-F5344CB8AC3E}">
        <p14:creationId xmlns:p14="http://schemas.microsoft.com/office/powerpoint/2010/main" val="1880548144"/>
      </p:ext>
    </p:extLst>
  </p:cSld>
  <p:clrMapOvr>
    <a:masterClrMapping/>
  </p:clrMapOvr>
</p:sld>
</file>

<file path=ppt/slides/slide9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defRPr/>
            </a:pPr>
            <a:r>
              <a:rPr lang="en-US" dirty="0"/>
              <a:t>Step II: Data Reduction II</a:t>
            </a:r>
          </a:p>
        </p:txBody>
      </p:sp>
      <p:sp>
        <p:nvSpPr>
          <p:cNvPr id="3" name="Content Placeholder 2"/>
          <p:cNvSpPr>
            <a:spLocks noGrp="1"/>
          </p:cNvSpPr>
          <p:nvPr>
            <p:ph idx="1"/>
          </p:nvPr>
        </p:nvSpPr>
        <p:spPr/>
        <p:txBody>
          <a:bodyPr>
            <a:normAutofit/>
          </a:bodyPr>
          <a:lstStyle/>
          <a:p>
            <a:pPr lvl="0"/>
            <a:r>
              <a:rPr lang="en-US" altLang="x-none" sz="3200" dirty="0">
                <a:solidFill>
                  <a:srgbClr val="191B0E"/>
                </a:solidFill>
              </a:rPr>
              <a:t>Initial coding may include many categories</a:t>
            </a:r>
          </a:p>
          <a:p>
            <a:pPr lvl="0"/>
            <a:r>
              <a:rPr lang="en-US" altLang="x-none" sz="3200" dirty="0">
                <a:solidFill>
                  <a:srgbClr val="191B0E"/>
                </a:solidFill>
              </a:rPr>
              <a:t>Reduce codes once, probably twice</a:t>
            </a:r>
          </a:p>
          <a:p>
            <a:pPr lvl="0"/>
            <a:r>
              <a:rPr lang="en-US" altLang="x-none" sz="3200" dirty="0">
                <a:solidFill>
                  <a:srgbClr val="191B0E"/>
                </a:solidFill>
              </a:rPr>
              <a:t>Reduce again to and refine to codes that are mutually exclusive and include all raw data that was identified as usable</a:t>
            </a:r>
          </a:p>
          <a:p>
            <a:pPr marL="109728" indent="0">
              <a:buNone/>
              <a:defRPr/>
            </a:pPr>
            <a:endParaRPr lang="en-US" dirty="0"/>
          </a:p>
        </p:txBody>
      </p:sp>
    </p:spTree>
    <p:extLst>
      <p:ext uri="{BB962C8B-B14F-4D97-AF65-F5344CB8AC3E}">
        <p14:creationId xmlns:p14="http://schemas.microsoft.com/office/powerpoint/2010/main" val="1583024702"/>
      </p:ext>
    </p:extLst>
  </p:cSld>
  <p:clrMapOvr>
    <a:masterClrMapping/>
  </p:clrMapOvr>
</p:sld>
</file>

<file path=ppt/slides/slide9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p:txBody>
          <a:bodyPr/>
          <a:lstStyle/>
          <a:p>
            <a:pPr>
              <a:defRPr/>
            </a:pPr>
            <a:r>
              <a:rPr lang="en-US" dirty="0"/>
              <a:t>A Priori or In Vivo Codes</a:t>
            </a:r>
          </a:p>
        </p:txBody>
      </p:sp>
      <p:sp>
        <p:nvSpPr>
          <p:cNvPr id="2" name="Content Placeholder 1"/>
          <p:cNvSpPr>
            <a:spLocks noGrp="1"/>
          </p:cNvSpPr>
          <p:nvPr>
            <p:ph idx="1"/>
          </p:nvPr>
        </p:nvSpPr>
        <p:spPr/>
        <p:txBody>
          <a:bodyPr>
            <a:normAutofit/>
          </a:bodyPr>
          <a:lstStyle/>
          <a:p>
            <a:pPr>
              <a:defRPr/>
            </a:pPr>
            <a:r>
              <a:rPr lang="en-US" sz="2400" b="1" dirty="0">
                <a:solidFill>
                  <a:schemeClr val="accent6"/>
                </a:solidFill>
              </a:rPr>
              <a:t>A priori</a:t>
            </a:r>
          </a:p>
          <a:p>
            <a:pPr lvl="1">
              <a:defRPr/>
            </a:pPr>
            <a:r>
              <a:rPr lang="en-US" dirty="0"/>
              <a:t>Codes derived from literature, theoretical frames</a:t>
            </a:r>
          </a:p>
          <a:p>
            <a:pPr>
              <a:defRPr/>
            </a:pPr>
            <a:r>
              <a:rPr lang="en-US" sz="2400" b="1" dirty="0">
                <a:solidFill>
                  <a:schemeClr val="accent6"/>
                </a:solidFill>
              </a:rPr>
              <a:t>In vivo (inductive or grounded)</a:t>
            </a:r>
          </a:p>
          <a:p>
            <a:pPr lvl="1">
              <a:defRPr/>
            </a:pPr>
            <a:r>
              <a:rPr lang="en-US" dirty="0"/>
              <a:t>Codes derived from the data by using code names drawn from participant quotes or interpretation of the data</a:t>
            </a:r>
          </a:p>
          <a:p>
            <a:pPr lvl="2">
              <a:defRPr/>
            </a:pPr>
            <a:r>
              <a:rPr lang="en-US" sz="2400" dirty="0"/>
              <a:t>“Its like magic” is a phrase that could form the basis for a code category</a:t>
            </a:r>
          </a:p>
          <a:p>
            <a:pPr marL="393192" lvl="1" indent="0">
              <a:buNone/>
              <a:defRPr/>
            </a:pPr>
            <a:endParaRPr lang="en-US" dirty="0"/>
          </a:p>
        </p:txBody>
      </p:sp>
    </p:spTree>
    <p:extLst>
      <p:ext uri="{BB962C8B-B14F-4D97-AF65-F5344CB8AC3E}">
        <p14:creationId xmlns:p14="http://schemas.microsoft.com/office/powerpoint/2010/main" val="963921199"/>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 presetClass="entr" presetSubtype="4" fill="hold" nodeType="clickEffect">
                                  <p:stCondLst>
                                    <p:cond delay="0"/>
                                  </p:stCondLst>
                                  <p:childTnLst>
                                    <p:set>
                                      <p:cBhvr>
                                        <p:cTn id="6" dur="1" fill="hold">
                                          <p:stCondLst>
                                            <p:cond delay="0"/>
                                          </p:stCondLst>
                                        </p:cTn>
                                        <p:tgtEl>
                                          <p:spTgt spid="2">
                                            <p:txEl>
                                              <p:pRg st="0" end="0"/>
                                            </p:txEl>
                                          </p:spTgt>
                                        </p:tgtEl>
                                        <p:attrNameLst>
                                          <p:attrName>style.visibility</p:attrName>
                                        </p:attrNameLst>
                                      </p:cBhvr>
                                      <p:to>
                                        <p:strVal val="visible"/>
                                      </p:to>
                                    </p:set>
                                    <p:anim calcmode="lin" valueType="num">
                                      <p:cBhvr additive="base">
                                        <p:cTn id="7" dur="500" fill="hold"/>
                                        <p:tgtEl>
                                          <p:spTgt spid="2">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2">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nodeType="clickPar">
                      <p:stCondLst>
                        <p:cond delay="indefinite"/>
                      </p:stCondLst>
                      <p:childTnLst>
                        <p:par>
                          <p:cTn id="10" fill="hold" nodeType="withGroup">
                            <p:stCondLst>
                              <p:cond delay="0"/>
                            </p:stCondLst>
                            <p:childTnLst>
                              <p:par>
                                <p:cTn id="11" presetID="2" presetClass="entr" presetSubtype="4" fill="hold" nodeType="clickEffect">
                                  <p:stCondLst>
                                    <p:cond delay="0"/>
                                  </p:stCondLst>
                                  <p:childTnLst>
                                    <p:set>
                                      <p:cBhvr>
                                        <p:cTn id="12" dur="1" fill="hold">
                                          <p:stCondLst>
                                            <p:cond delay="0"/>
                                          </p:stCondLst>
                                        </p:cTn>
                                        <p:tgtEl>
                                          <p:spTgt spid="2">
                                            <p:txEl>
                                              <p:pRg st="1" end="1"/>
                                            </p:txEl>
                                          </p:spTgt>
                                        </p:tgtEl>
                                        <p:attrNameLst>
                                          <p:attrName>style.visibility</p:attrName>
                                        </p:attrNameLst>
                                      </p:cBhvr>
                                      <p:to>
                                        <p:strVal val="visible"/>
                                      </p:to>
                                    </p:set>
                                    <p:anim calcmode="lin" valueType="num">
                                      <p:cBhvr additive="base">
                                        <p:cTn id="13" dur="500" fill="hold"/>
                                        <p:tgtEl>
                                          <p:spTgt spid="2">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2">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nodeType="clickPar">
                      <p:stCondLst>
                        <p:cond delay="indefinite"/>
                      </p:stCondLst>
                      <p:childTnLst>
                        <p:par>
                          <p:cTn id="16" fill="hold" nodeType="withGroup">
                            <p:stCondLst>
                              <p:cond delay="0"/>
                            </p:stCondLst>
                            <p:childTnLst>
                              <p:par>
                                <p:cTn id="17" presetID="2" presetClass="entr" presetSubtype="4" fill="hold" nodeType="clickEffect">
                                  <p:stCondLst>
                                    <p:cond delay="0"/>
                                  </p:stCondLst>
                                  <p:childTnLst>
                                    <p:set>
                                      <p:cBhvr>
                                        <p:cTn id="18" dur="1" fill="hold">
                                          <p:stCondLst>
                                            <p:cond delay="0"/>
                                          </p:stCondLst>
                                        </p:cTn>
                                        <p:tgtEl>
                                          <p:spTgt spid="2">
                                            <p:txEl>
                                              <p:pRg st="2" end="2"/>
                                            </p:txEl>
                                          </p:spTgt>
                                        </p:tgtEl>
                                        <p:attrNameLst>
                                          <p:attrName>style.visibility</p:attrName>
                                        </p:attrNameLst>
                                      </p:cBhvr>
                                      <p:to>
                                        <p:strVal val="visible"/>
                                      </p:to>
                                    </p:set>
                                    <p:anim calcmode="lin" valueType="num">
                                      <p:cBhvr additive="base">
                                        <p:cTn id="19" dur="500" fill="hold"/>
                                        <p:tgtEl>
                                          <p:spTgt spid="2">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2">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1" fill="hold" nodeType="clickPar">
                      <p:stCondLst>
                        <p:cond delay="indefinite"/>
                      </p:stCondLst>
                      <p:childTnLst>
                        <p:par>
                          <p:cTn id="22" fill="hold" nodeType="withGroup">
                            <p:stCondLst>
                              <p:cond delay="0"/>
                            </p:stCondLst>
                            <p:childTnLst>
                              <p:par>
                                <p:cTn id="23" presetID="2" presetClass="entr" presetSubtype="4" fill="hold" nodeType="clickEffect">
                                  <p:stCondLst>
                                    <p:cond delay="0"/>
                                  </p:stCondLst>
                                  <p:childTnLst>
                                    <p:set>
                                      <p:cBhvr>
                                        <p:cTn id="24" dur="1" fill="hold">
                                          <p:stCondLst>
                                            <p:cond delay="0"/>
                                          </p:stCondLst>
                                        </p:cTn>
                                        <p:tgtEl>
                                          <p:spTgt spid="2">
                                            <p:txEl>
                                              <p:pRg st="3" end="3"/>
                                            </p:txEl>
                                          </p:spTgt>
                                        </p:tgtEl>
                                        <p:attrNameLst>
                                          <p:attrName>style.visibility</p:attrName>
                                        </p:attrNameLst>
                                      </p:cBhvr>
                                      <p:to>
                                        <p:strVal val="visible"/>
                                      </p:to>
                                    </p:set>
                                    <p:anim calcmode="lin" valueType="num">
                                      <p:cBhvr additive="base">
                                        <p:cTn id="25" dur="500" fill="hold"/>
                                        <p:tgtEl>
                                          <p:spTgt spid="2">
                                            <p:txEl>
                                              <p:pRg st="3" end="3"/>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2">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27" fill="hold" nodeType="clickPar">
                      <p:stCondLst>
                        <p:cond delay="indefinite"/>
                      </p:stCondLst>
                      <p:childTnLst>
                        <p:par>
                          <p:cTn id="28" fill="hold" nodeType="withGroup">
                            <p:stCondLst>
                              <p:cond delay="0"/>
                            </p:stCondLst>
                            <p:childTnLst>
                              <p:par>
                                <p:cTn id="29" presetID="2" presetClass="entr" presetSubtype="4" fill="hold" nodeType="clickEffect">
                                  <p:stCondLst>
                                    <p:cond delay="0"/>
                                  </p:stCondLst>
                                  <p:childTnLst>
                                    <p:set>
                                      <p:cBhvr>
                                        <p:cTn id="30" dur="1" fill="hold">
                                          <p:stCondLst>
                                            <p:cond delay="0"/>
                                          </p:stCondLst>
                                        </p:cTn>
                                        <p:tgtEl>
                                          <p:spTgt spid="2">
                                            <p:txEl>
                                              <p:pRg st="4" end="4"/>
                                            </p:txEl>
                                          </p:spTgt>
                                        </p:tgtEl>
                                        <p:attrNameLst>
                                          <p:attrName>style.visibility</p:attrName>
                                        </p:attrNameLst>
                                      </p:cBhvr>
                                      <p:to>
                                        <p:strVal val="visible"/>
                                      </p:to>
                                    </p:set>
                                    <p:anim calcmode="lin" valueType="num">
                                      <p:cBhvr additive="base">
                                        <p:cTn id="31" dur="500" fill="hold"/>
                                        <p:tgtEl>
                                          <p:spTgt spid="2">
                                            <p:txEl>
                                              <p:pRg st="4" end="4"/>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2">
                                            <p:txEl>
                                              <p:pRg st="4" end="4"/>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9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defRPr/>
            </a:pPr>
            <a:r>
              <a:rPr lang="en-US" dirty="0"/>
              <a:t>Coding Levels</a:t>
            </a:r>
          </a:p>
        </p:txBody>
      </p:sp>
      <p:sp>
        <p:nvSpPr>
          <p:cNvPr id="142338" name="Content Placeholder 2"/>
          <p:cNvSpPr>
            <a:spLocks noGrp="1"/>
          </p:cNvSpPr>
          <p:nvPr>
            <p:ph idx="1"/>
          </p:nvPr>
        </p:nvSpPr>
        <p:spPr bwMode="auto"/>
        <p:txBody>
          <a:bodyPr wrap="square" numCol="1" anchor="t" anchorCtr="0" compatLnSpc="1">
            <a:prstTxWarp prst="textNoShape">
              <a:avLst/>
            </a:prstTxWarp>
            <a:normAutofit/>
          </a:bodyPr>
          <a:lstStyle/>
          <a:p>
            <a:r>
              <a:rPr lang="en-US" altLang="x-none" cap="none" dirty="0"/>
              <a:t>Descriptive to interpretative to pattern coding</a:t>
            </a:r>
          </a:p>
          <a:p>
            <a:pPr lvl="1"/>
            <a:r>
              <a:rPr lang="en-US" altLang="x-none" sz="2000" dirty="0"/>
              <a:t>Moves from summary to meaning to explanation</a:t>
            </a:r>
          </a:p>
        </p:txBody>
      </p:sp>
    </p:spTree>
    <p:extLst>
      <p:ext uri="{BB962C8B-B14F-4D97-AF65-F5344CB8AC3E}">
        <p14:creationId xmlns:p14="http://schemas.microsoft.com/office/powerpoint/2010/main" val="1292785855"/>
      </p:ext>
    </p:extLst>
  </p:cSld>
  <p:clrMapOvr>
    <a:masterClrMapping/>
  </p:clrMapOvr>
</p:sld>
</file>

<file path=ppt/slides/slide9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a:defRPr/>
            </a:pPr>
            <a:r>
              <a:rPr lang="en-US" dirty="0"/>
              <a:t>Step III: </a:t>
            </a:r>
            <a:br>
              <a:rPr lang="en-US" dirty="0"/>
            </a:br>
            <a:r>
              <a:rPr lang="en-US" dirty="0"/>
              <a:t>Data Interpretation &amp; Themes</a:t>
            </a:r>
          </a:p>
        </p:txBody>
      </p:sp>
      <p:sp>
        <p:nvSpPr>
          <p:cNvPr id="3" name="Content Placeholder 2"/>
          <p:cNvSpPr>
            <a:spLocks noGrp="1"/>
          </p:cNvSpPr>
          <p:nvPr>
            <p:ph idx="1"/>
          </p:nvPr>
        </p:nvSpPr>
        <p:spPr bwMode="auto"/>
        <p:txBody>
          <a:bodyPr wrap="square" numCol="1" anchor="t" anchorCtr="0" compatLnSpc="1">
            <a:prstTxWarp prst="textNoShape">
              <a:avLst/>
            </a:prstTxWarp>
          </a:bodyPr>
          <a:lstStyle/>
          <a:p>
            <a:r>
              <a:rPr lang="en-US" altLang="x-none" sz="2400" dirty="0"/>
              <a:t>‘Interpret themes to answer research questions</a:t>
            </a:r>
          </a:p>
        </p:txBody>
      </p:sp>
    </p:spTree>
    <p:extLst>
      <p:ext uri="{BB962C8B-B14F-4D97-AF65-F5344CB8AC3E}">
        <p14:creationId xmlns:p14="http://schemas.microsoft.com/office/powerpoint/2010/main" val="2736088633"/>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 presetClass="entr" presetSubtype="4"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9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defRPr/>
            </a:pPr>
            <a:r>
              <a:rPr lang="en-US" dirty="0"/>
              <a:t>Step IV: Data Representation</a:t>
            </a:r>
          </a:p>
        </p:txBody>
      </p:sp>
      <p:sp>
        <p:nvSpPr>
          <p:cNvPr id="3" name="Content Placeholder 2"/>
          <p:cNvSpPr>
            <a:spLocks noGrp="1"/>
          </p:cNvSpPr>
          <p:nvPr>
            <p:ph idx="1"/>
          </p:nvPr>
        </p:nvSpPr>
        <p:spPr bwMode="auto"/>
        <p:txBody>
          <a:bodyPr wrap="square" numCol="1" anchor="t" anchorCtr="0" compatLnSpc="1">
            <a:prstTxWarp prst="textNoShape">
              <a:avLst/>
            </a:prstTxWarp>
          </a:bodyPr>
          <a:lstStyle/>
          <a:p>
            <a:r>
              <a:rPr lang="en-US" altLang="x-none" sz="2400" dirty="0"/>
              <a:t>Researchers interpret the data as they read and re-read the data, categorize and code the data and inductively develop a thematic </a:t>
            </a:r>
            <a:r>
              <a:rPr lang="en-US" altLang="x-none" sz="2400" dirty="0" smtClean="0"/>
              <a:t>analysis.</a:t>
            </a:r>
            <a:endParaRPr lang="en-US" altLang="x-none" sz="2400" dirty="0"/>
          </a:p>
          <a:p>
            <a:r>
              <a:rPr lang="en-US" altLang="x-none" sz="2400" dirty="0" smtClean="0"/>
              <a:t>Themes.</a:t>
            </a:r>
            <a:endParaRPr lang="en-US" altLang="x-none" sz="2400" dirty="0"/>
          </a:p>
        </p:txBody>
      </p:sp>
    </p:spTree>
    <p:extLst>
      <p:ext uri="{BB962C8B-B14F-4D97-AF65-F5344CB8AC3E}">
        <p14:creationId xmlns:p14="http://schemas.microsoft.com/office/powerpoint/2010/main" val="4139034628"/>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 presetClass="entr" presetSubtype="4"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nodeType="clickPar">
                      <p:stCondLst>
                        <p:cond delay="indefinite"/>
                      </p:stCondLst>
                      <p:childTnLst>
                        <p:par>
                          <p:cTn id="10" fill="hold" nodeType="withGroup">
                            <p:stCondLst>
                              <p:cond delay="0"/>
                            </p:stCondLst>
                            <p:childTnLst>
                              <p:par>
                                <p:cTn id="11" presetID="2" presetClass="entr" presetSubtype="4" fill="hold"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additive="base">
                                        <p:cTn id="13"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9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defRPr/>
            </a:pPr>
            <a:r>
              <a:rPr lang="en-US" dirty="0"/>
              <a:t>How will it look in the end?</a:t>
            </a:r>
          </a:p>
        </p:txBody>
      </p:sp>
      <p:sp>
        <p:nvSpPr>
          <p:cNvPr id="3" name="Content Placeholder 2">
            <a:extLst>
              <a:ext uri="{FF2B5EF4-FFF2-40B4-BE49-F238E27FC236}">
                <a16:creationId xmlns:a16="http://schemas.microsoft.com/office/drawing/2014/main" xmlns="" id="{09E02124-C6D9-5F4E-A997-88EF95A53C1F}"/>
              </a:ext>
            </a:extLst>
          </p:cNvPr>
          <p:cNvSpPr>
            <a:spLocks noGrp="1"/>
          </p:cNvSpPr>
          <p:nvPr>
            <p:ph idx="1"/>
          </p:nvPr>
        </p:nvSpPr>
        <p:spPr/>
        <p:txBody>
          <a:bodyPr/>
          <a:lstStyle/>
          <a:p>
            <a:endParaRPr lang="en-US"/>
          </a:p>
        </p:txBody>
      </p:sp>
    </p:spTree>
    <p:extLst>
      <p:ext uri="{BB962C8B-B14F-4D97-AF65-F5344CB8AC3E}">
        <p14:creationId xmlns:p14="http://schemas.microsoft.com/office/powerpoint/2010/main" val="2792703423"/>
      </p:ext>
    </p:extLst>
  </p:cSld>
  <p:clrMapOvr>
    <a:masterClrMapping/>
  </p:clrMapOvr>
</p:sld>
</file>

<file path=ppt/slides/slide9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Content Placeholder 2"/>
          <p:cNvSpPr txBox="1">
            <a:spLocks/>
          </p:cNvSpPr>
          <p:nvPr/>
        </p:nvSpPr>
        <p:spPr>
          <a:xfrm>
            <a:off x="381000" y="152400"/>
            <a:ext cx="8077200" cy="6705600"/>
          </a:xfrm>
          <a:prstGeom prst="rect">
            <a:avLst/>
          </a:prstGeom>
        </p:spPr>
        <p:txBody>
          <a:bodyPr>
            <a:normAutofit/>
          </a:bodyPr>
          <a:lstStyle>
            <a:lvl1pPr marL="228600" indent="-228600" algn="l" defTabSz="914400" rtl="0" eaLnBrk="1" latinLnBrk="0" hangingPunct="1">
              <a:lnSpc>
                <a:spcPct val="120000"/>
              </a:lnSpc>
              <a:spcBef>
                <a:spcPts val="1000"/>
              </a:spcBef>
              <a:buClr>
                <a:schemeClr val="tx1"/>
              </a:buClr>
              <a:buFont typeface="Arial" panose="020B0604020202020204" pitchFamily="34" charset="0"/>
              <a:buChar char="•"/>
              <a:defRPr sz="2000" b="0" i="0" kern="1200" cap="all" baseline="0">
                <a:solidFill>
                  <a:schemeClr val="tx1"/>
                </a:solidFill>
                <a:effectLst/>
                <a:latin typeface="Calibri Regular" charset="0"/>
                <a:ea typeface="+mn-ea"/>
                <a:cs typeface="+mn-cs"/>
              </a:defRPr>
            </a:lvl1pPr>
            <a:lvl2pPr marL="685800" indent="-228600" algn="l" defTabSz="914400" rtl="0" eaLnBrk="1" latinLnBrk="0" hangingPunct="1">
              <a:lnSpc>
                <a:spcPct val="120000"/>
              </a:lnSpc>
              <a:spcBef>
                <a:spcPts val="500"/>
              </a:spcBef>
              <a:buClr>
                <a:schemeClr val="tx1"/>
              </a:buClr>
              <a:buFont typeface="Arial" panose="020B0604020202020204" pitchFamily="34" charset="0"/>
              <a:buChar char="•"/>
              <a:defRPr sz="1800" b="0" i="0" kern="1200" cap="all" baseline="0">
                <a:solidFill>
                  <a:schemeClr val="tx1"/>
                </a:solidFill>
                <a:effectLst/>
                <a:latin typeface="Calibri Regular" charset="0"/>
                <a:ea typeface="+mn-ea"/>
                <a:cs typeface="+mn-cs"/>
              </a:defRPr>
            </a:lvl2pPr>
            <a:lvl3pPr marL="1143000" indent="-228600" algn="l" defTabSz="914400" rtl="0" eaLnBrk="1" latinLnBrk="0" hangingPunct="1">
              <a:lnSpc>
                <a:spcPct val="120000"/>
              </a:lnSpc>
              <a:spcBef>
                <a:spcPts val="500"/>
              </a:spcBef>
              <a:buClr>
                <a:schemeClr val="tx1"/>
              </a:buClr>
              <a:buFont typeface="Arial" panose="020B0604020202020204" pitchFamily="34" charset="0"/>
              <a:buChar char="•"/>
              <a:defRPr sz="1600" b="0" i="0" kern="1200" cap="all" baseline="0">
                <a:solidFill>
                  <a:schemeClr val="tx1"/>
                </a:solidFill>
                <a:effectLst/>
                <a:latin typeface="Calibri Regular" charset="0"/>
                <a:ea typeface="+mn-ea"/>
                <a:cs typeface="+mn-cs"/>
              </a:defRPr>
            </a:lvl3pPr>
            <a:lvl4pPr marL="1600200" indent="-228600" algn="l" defTabSz="914400" rtl="0" eaLnBrk="1" latinLnBrk="0" hangingPunct="1">
              <a:lnSpc>
                <a:spcPct val="120000"/>
              </a:lnSpc>
              <a:spcBef>
                <a:spcPts val="500"/>
              </a:spcBef>
              <a:buClr>
                <a:schemeClr val="tx1"/>
              </a:buClr>
              <a:buFont typeface="Arial" panose="020B0604020202020204" pitchFamily="34" charset="0"/>
              <a:buChar char="•"/>
              <a:defRPr sz="1400" b="0" i="0" kern="1200" cap="all" baseline="0">
                <a:solidFill>
                  <a:schemeClr val="tx1"/>
                </a:solidFill>
                <a:effectLst/>
                <a:latin typeface="Calibri Regular" charset="0"/>
                <a:ea typeface="+mn-ea"/>
                <a:cs typeface="+mn-cs"/>
              </a:defRPr>
            </a:lvl4pPr>
            <a:lvl5pPr marL="2057400" indent="-228600" algn="l" defTabSz="914400" rtl="0" eaLnBrk="1" latinLnBrk="0" hangingPunct="1">
              <a:lnSpc>
                <a:spcPct val="120000"/>
              </a:lnSpc>
              <a:spcBef>
                <a:spcPts val="500"/>
              </a:spcBef>
              <a:buClr>
                <a:schemeClr val="tx1"/>
              </a:buClr>
              <a:buFont typeface="Arial" panose="020B0604020202020204" pitchFamily="34" charset="0"/>
              <a:buChar char="•"/>
              <a:defRPr sz="1400" b="0" i="0" kern="1200" cap="all" baseline="0">
                <a:solidFill>
                  <a:schemeClr val="tx1"/>
                </a:solidFill>
                <a:effectLst/>
                <a:latin typeface="Calibri Regular" charset="0"/>
                <a:ea typeface="+mn-ea"/>
                <a:cs typeface="+mn-cs"/>
              </a:defRPr>
            </a:lvl5pPr>
            <a:lvl6pPr marL="25146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6pPr>
            <a:lvl7pPr marL="29718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7pPr>
            <a:lvl8pPr marL="34290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8pPr>
            <a:lvl9pPr marL="38862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9pPr>
          </a:lstStyle>
          <a:p>
            <a:pPr marL="0" indent="0">
              <a:buNone/>
              <a:defRPr/>
            </a:pPr>
            <a:r>
              <a:rPr lang="en-US" sz="2400" cap="none" dirty="0"/>
              <a:t>This qualitative study sought to explore degree students’ perceptions of self, identity and purpose in the post-degree phase, seeking graduate perspectives on the phenomena of transition.  Considerable research has been conducted on students (Baird, 2017; David, 2011; Pauley, 2004; ) relative to the issues of 1) overcoming obstacles to completing the degree, 2) managing feelings of isolation and disengagement, 3) successfully searching for positions after degree completion.  Research on graduates has typically been conducted on individuals in employment (</a:t>
            </a:r>
            <a:r>
              <a:rPr lang="en-US" sz="2400" cap="none" dirty="0" err="1"/>
              <a:t>D’andrea</a:t>
            </a:r>
            <a:r>
              <a:rPr lang="en-US" sz="2400" cap="none" dirty="0"/>
              <a:t>, 2012;  Di </a:t>
            </a:r>
            <a:r>
              <a:rPr lang="en-US" sz="2400" cap="none" dirty="0" err="1"/>
              <a:t>pierro</a:t>
            </a:r>
            <a:r>
              <a:rPr lang="en-US" sz="2400" cap="none" dirty="0"/>
              <a:t>, 2017; Johnson and Conyers, 2015; Varney, 2010) but  minimal research has been conducted on graduates who have also balanced work-life challenges while pursuing their degrees. </a:t>
            </a:r>
          </a:p>
          <a:p>
            <a:pPr marL="0" indent="0">
              <a:buNone/>
              <a:defRPr/>
            </a:pPr>
            <a:endParaRPr lang="en-US" sz="1200" dirty="0"/>
          </a:p>
        </p:txBody>
      </p:sp>
    </p:spTree>
    <p:extLst>
      <p:ext uri="{BB962C8B-B14F-4D97-AF65-F5344CB8AC3E}">
        <p14:creationId xmlns:p14="http://schemas.microsoft.com/office/powerpoint/2010/main" val="2124188979"/>
      </p:ext>
    </p:extLst>
  </p:cSld>
  <p:clrMapOvr>
    <a:masterClrMapping/>
  </p:clrMapOvr>
</p:sld>
</file>

<file path=ppt/slides/slide9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18" name="Rectangle 2"/>
          <p:cNvSpPr>
            <a:spLocks noGrp="1" noChangeArrowheads="1"/>
          </p:cNvSpPr>
          <p:nvPr>
            <p:ph type="title"/>
          </p:nvPr>
        </p:nvSpPr>
        <p:spPr/>
        <p:txBody>
          <a:bodyPr>
            <a:scene3d>
              <a:camera prst="orthographicFront"/>
              <a:lightRig rig="soft" dir="t"/>
            </a:scene3d>
          </a:bodyPr>
          <a:lstStyle/>
          <a:p>
            <a:pPr>
              <a:defRPr/>
            </a:pPr>
            <a:r>
              <a:rPr>
                <a:solidFill>
                  <a:schemeClr val="tx1">
                    <a:lumMod val="85000"/>
                    <a:lumOff val="15000"/>
                  </a:schemeClr>
                </a:solidFill>
              </a:rPr>
              <a:t>Data analysis and interpretation</a:t>
            </a:r>
          </a:p>
        </p:txBody>
      </p:sp>
      <p:sp>
        <p:nvSpPr>
          <p:cNvPr id="9219" name="Rectangle 3"/>
          <p:cNvSpPr>
            <a:spLocks noGrp="1" noChangeArrowheads="1"/>
          </p:cNvSpPr>
          <p:nvPr>
            <p:ph idx="1"/>
          </p:nvPr>
        </p:nvSpPr>
        <p:spPr bwMode="auto"/>
        <p:txBody>
          <a:bodyPr wrap="square" numCol="1" anchor="t" anchorCtr="0" compatLnSpc="1">
            <a:prstTxWarp prst="textNoShape">
              <a:avLst/>
            </a:prstTxWarp>
            <a:normAutofit/>
          </a:bodyPr>
          <a:lstStyle/>
          <a:p>
            <a:pPr>
              <a:defRPr/>
            </a:pPr>
            <a:r>
              <a:rPr lang="en-US" altLang="en-US" dirty="0">
                <a:ea typeface="Calibri Regular" charset="0"/>
              </a:rPr>
              <a:t>Think about analysis EARLY</a:t>
            </a:r>
          </a:p>
          <a:p>
            <a:pPr>
              <a:defRPr/>
            </a:pPr>
            <a:r>
              <a:rPr lang="en-US" altLang="en-US" dirty="0">
                <a:ea typeface="Calibri Regular" charset="0"/>
              </a:rPr>
              <a:t>Start with a plan</a:t>
            </a:r>
          </a:p>
          <a:p>
            <a:pPr>
              <a:defRPr/>
            </a:pPr>
            <a:r>
              <a:rPr lang="en-US" altLang="en-US" dirty="0">
                <a:ea typeface="Calibri Regular" charset="0"/>
              </a:rPr>
              <a:t>Code, enter, clean</a:t>
            </a:r>
          </a:p>
          <a:p>
            <a:pPr>
              <a:defRPr/>
            </a:pPr>
            <a:r>
              <a:rPr lang="en-US" altLang="en-US" dirty="0">
                <a:ea typeface="Calibri Regular" charset="0"/>
              </a:rPr>
              <a:t>Analyse</a:t>
            </a:r>
          </a:p>
          <a:p>
            <a:pPr>
              <a:defRPr/>
            </a:pPr>
            <a:r>
              <a:rPr lang="en-US" altLang="en-US" dirty="0">
                <a:ea typeface="Calibri Regular" charset="0"/>
              </a:rPr>
              <a:t>Interpret</a:t>
            </a:r>
          </a:p>
          <a:p>
            <a:pPr>
              <a:defRPr/>
            </a:pPr>
            <a:r>
              <a:rPr lang="en-US" altLang="en-US" dirty="0">
                <a:ea typeface="Calibri Regular" charset="0"/>
              </a:rPr>
              <a:t>Reflect</a:t>
            </a:r>
          </a:p>
          <a:p>
            <a:pPr lvl="1">
              <a:defRPr/>
            </a:pPr>
            <a:r>
              <a:rPr lang="en-US" altLang="en-US" b="1" dirty="0">
                <a:solidFill>
                  <a:srgbClr val="FF0000"/>
                </a:solidFill>
                <a:ea typeface="Calibri Regular" charset="0"/>
              </a:rPr>
              <a:t>What did we learn?</a:t>
            </a:r>
          </a:p>
          <a:p>
            <a:pPr lvl="1">
              <a:defRPr/>
            </a:pPr>
            <a:r>
              <a:rPr lang="en-US" altLang="en-US" b="1" dirty="0">
                <a:solidFill>
                  <a:srgbClr val="FF0000"/>
                </a:solidFill>
                <a:ea typeface="Calibri Regular" charset="0"/>
              </a:rPr>
              <a:t>What conclusions can we draw?</a:t>
            </a:r>
          </a:p>
          <a:p>
            <a:pPr lvl="1">
              <a:defRPr/>
            </a:pPr>
            <a:r>
              <a:rPr lang="en-US" altLang="en-US" b="1" dirty="0">
                <a:solidFill>
                  <a:srgbClr val="FF0000"/>
                </a:solidFill>
                <a:ea typeface="Calibri Regular" charset="0"/>
              </a:rPr>
              <a:t>What are our recommendations?</a:t>
            </a:r>
          </a:p>
          <a:p>
            <a:pPr lvl="1">
              <a:defRPr/>
            </a:pPr>
            <a:r>
              <a:rPr lang="en-US" altLang="en-US" b="1" dirty="0">
                <a:solidFill>
                  <a:srgbClr val="FF0000"/>
                </a:solidFill>
                <a:ea typeface="Calibri Regular" charset="0"/>
              </a:rPr>
              <a:t>What are the limitations of our </a:t>
            </a:r>
            <a:r>
              <a:rPr lang="en-US" altLang="en-US" b="1" dirty="0" smtClean="0">
                <a:solidFill>
                  <a:srgbClr val="FF0000"/>
                </a:solidFill>
                <a:ea typeface="Calibri Regular" charset="0"/>
              </a:rPr>
              <a:t>analysis?</a:t>
            </a:r>
          </a:p>
          <a:p>
            <a:pPr marL="530352" lvl="1" indent="0">
              <a:buNone/>
              <a:defRPr/>
            </a:pPr>
            <a:r>
              <a:rPr lang="en-US" altLang="en-US" b="1" dirty="0" smtClean="0">
                <a:solidFill>
                  <a:srgbClr val="FF0000"/>
                </a:solidFill>
                <a:ea typeface="Calibri Regular" charset="0"/>
              </a:rPr>
              <a:t>PROBABLY CHAPTER 5</a:t>
            </a:r>
            <a:endParaRPr lang="en-US" altLang="en-US" b="1" dirty="0">
              <a:solidFill>
                <a:srgbClr val="FF0000"/>
              </a:solidFill>
              <a:ea typeface="Calibri Regular" charset="0"/>
            </a:endParaRPr>
          </a:p>
        </p:txBody>
      </p:sp>
    </p:spTree>
    <p:extLst>
      <p:ext uri="{BB962C8B-B14F-4D97-AF65-F5344CB8AC3E}">
        <p14:creationId xmlns:p14="http://schemas.microsoft.com/office/powerpoint/2010/main" val="2308353724"/>
      </p:ext>
    </p:extLst>
  </p:cSld>
  <p:clrMapOvr>
    <a:masterClrMapping/>
  </p:clrMapOvr>
</p:sld>
</file>

<file path=ppt/slides/slide9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42" name="Rectangle 2"/>
          <p:cNvSpPr>
            <a:spLocks noGrp="1" noChangeArrowheads="1"/>
          </p:cNvSpPr>
          <p:nvPr>
            <p:ph type="title"/>
          </p:nvPr>
        </p:nvSpPr>
        <p:spPr/>
        <p:txBody>
          <a:bodyPr>
            <a:scene3d>
              <a:camera prst="orthographicFront"/>
              <a:lightRig rig="soft" dir="t"/>
            </a:scene3d>
          </a:bodyPr>
          <a:lstStyle/>
          <a:p>
            <a:pPr>
              <a:defRPr/>
            </a:pPr>
            <a:r>
              <a:rPr lang="en-GB" dirty="0">
                <a:solidFill>
                  <a:schemeClr val="tx1">
                    <a:lumMod val="85000"/>
                    <a:lumOff val="15000"/>
                  </a:schemeClr>
                </a:solidFill>
              </a:rPr>
              <a:t>Key point</a:t>
            </a:r>
            <a:endParaRPr dirty="0">
              <a:solidFill>
                <a:schemeClr val="tx1">
                  <a:lumMod val="85000"/>
                  <a:lumOff val="15000"/>
                </a:schemeClr>
              </a:solidFill>
            </a:endParaRPr>
          </a:p>
        </p:txBody>
      </p:sp>
      <p:sp>
        <p:nvSpPr>
          <p:cNvPr id="11267" name="Rectangle 3"/>
          <p:cNvSpPr>
            <a:spLocks noGrp="1" noChangeArrowheads="1"/>
          </p:cNvSpPr>
          <p:nvPr>
            <p:ph idx="1"/>
          </p:nvPr>
        </p:nvSpPr>
        <p:spPr bwMode="auto"/>
        <p:txBody>
          <a:bodyPr wrap="square" numCol="1" anchor="t" anchorCtr="0" compatLnSpc="1">
            <a:prstTxWarp prst="textNoShape">
              <a:avLst/>
            </a:prstTxWarp>
          </a:bodyPr>
          <a:lstStyle/>
          <a:p>
            <a:pPr>
              <a:defRPr/>
            </a:pPr>
            <a:r>
              <a:rPr lang="en-US" altLang="en-US" dirty="0">
                <a:ea typeface="Calibri Regular" charset="0"/>
              </a:rPr>
              <a:t>To make sure you will get the information you </a:t>
            </a:r>
            <a:r>
              <a:rPr lang="en-US" altLang="en-US" dirty="0" smtClean="0">
                <a:ea typeface="Calibri Regular" charset="0"/>
              </a:rPr>
              <a:t>want.</a:t>
            </a:r>
            <a:endParaRPr lang="en-US" altLang="en-US" dirty="0">
              <a:ea typeface="Calibri Regular" charset="0"/>
            </a:endParaRPr>
          </a:p>
          <a:p>
            <a:pPr>
              <a:defRPr/>
            </a:pPr>
            <a:endParaRPr lang="en-US" altLang="en-US" dirty="0">
              <a:ea typeface="Calibri Regular" charset="0"/>
            </a:endParaRPr>
          </a:p>
        </p:txBody>
      </p:sp>
    </p:spTree>
    <p:extLst>
      <p:ext uri="{BB962C8B-B14F-4D97-AF65-F5344CB8AC3E}">
        <p14:creationId xmlns:p14="http://schemas.microsoft.com/office/powerpoint/2010/main" val="2791994173"/>
      </p:ext>
    </p:extLst>
  </p:cSld>
  <p:clrMapOvr>
    <a:masterClrMapping/>
  </p:clrMapOvr>
</p:sld>
</file>

<file path=ppt/slides/slide9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90" name="Rectangle 2"/>
          <p:cNvSpPr>
            <a:spLocks noGrp="1" noChangeArrowheads="1"/>
          </p:cNvSpPr>
          <p:nvPr>
            <p:ph type="title"/>
          </p:nvPr>
        </p:nvSpPr>
        <p:spPr/>
        <p:txBody>
          <a:bodyPr>
            <a:scene3d>
              <a:camera prst="orthographicFront"/>
              <a:lightRig rig="soft" dir="t"/>
            </a:scene3d>
          </a:bodyPr>
          <a:lstStyle/>
          <a:p>
            <a:pPr>
              <a:defRPr/>
            </a:pPr>
            <a:r>
              <a:rPr dirty="0">
                <a:solidFill>
                  <a:schemeClr val="tx1">
                    <a:lumMod val="85000"/>
                    <a:lumOff val="15000"/>
                  </a:schemeClr>
                </a:solidFill>
              </a:rPr>
              <a:t>Key components of data analysis </a:t>
            </a:r>
          </a:p>
        </p:txBody>
      </p:sp>
      <p:sp>
        <p:nvSpPr>
          <p:cNvPr id="13315" name="Rectangle 3"/>
          <p:cNvSpPr>
            <a:spLocks noGrp="1" noChangeArrowheads="1"/>
          </p:cNvSpPr>
          <p:nvPr>
            <p:ph idx="1"/>
          </p:nvPr>
        </p:nvSpPr>
        <p:spPr bwMode="auto"/>
        <p:txBody>
          <a:bodyPr wrap="square" numCol="1" anchor="t" anchorCtr="0" compatLnSpc="1">
            <a:prstTxWarp prst="textNoShape">
              <a:avLst/>
            </a:prstTxWarp>
          </a:bodyPr>
          <a:lstStyle/>
          <a:p>
            <a:pPr>
              <a:defRPr/>
            </a:pPr>
            <a:r>
              <a:rPr lang="en-US" altLang="en-US" dirty="0">
                <a:ea typeface="Calibri Regular" charset="0"/>
              </a:rPr>
              <a:t>Dissertation aim and </a:t>
            </a:r>
            <a:r>
              <a:rPr lang="en-US" altLang="en-US" dirty="0" smtClean="0">
                <a:ea typeface="Calibri Regular" charset="0"/>
              </a:rPr>
              <a:t>objectives.</a:t>
            </a:r>
            <a:endParaRPr lang="en-US" altLang="en-US" dirty="0">
              <a:ea typeface="Calibri Regular" charset="0"/>
            </a:endParaRPr>
          </a:p>
          <a:p>
            <a:pPr>
              <a:defRPr/>
            </a:pPr>
            <a:r>
              <a:rPr lang="en-US" altLang="en-US" dirty="0">
                <a:ea typeface="Calibri Regular" charset="0"/>
              </a:rPr>
              <a:t>Research </a:t>
            </a:r>
            <a:r>
              <a:rPr lang="en-US" altLang="en-US" dirty="0" smtClean="0">
                <a:ea typeface="Calibri Regular" charset="0"/>
              </a:rPr>
              <a:t>questions.</a:t>
            </a:r>
            <a:endParaRPr lang="en-US" altLang="en-US" dirty="0">
              <a:ea typeface="Calibri Regular" charset="0"/>
            </a:endParaRPr>
          </a:p>
          <a:p>
            <a:pPr>
              <a:defRPr/>
            </a:pPr>
            <a:r>
              <a:rPr lang="en-US" altLang="en-US" dirty="0">
                <a:ea typeface="Calibri Regular" charset="0"/>
              </a:rPr>
              <a:t>What you hope to learn from the </a:t>
            </a:r>
            <a:r>
              <a:rPr lang="en-US" altLang="en-US" dirty="0" smtClean="0">
                <a:ea typeface="Calibri Regular" charset="0"/>
              </a:rPr>
              <a:t>question.</a:t>
            </a:r>
            <a:endParaRPr lang="en-US" altLang="en-US" dirty="0">
              <a:ea typeface="Calibri Regular" charset="0"/>
            </a:endParaRPr>
          </a:p>
          <a:p>
            <a:pPr>
              <a:defRPr/>
            </a:pPr>
            <a:r>
              <a:rPr lang="en-US" altLang="en-US" dirty="0">
                <a:ea typeface="Calibri Regular" charset="0"/>
              </a:rPr>
              <a:t>Analysis </a:t>
            </a:r>
            <a:r>
              <a:rPr lang="en-US" altLang="en-US" dirty="0" smtClean="0">
                <a:ea typeface="Calibri Regular" charset="0"/>
              </a:rPr>
              <a:t>technique/s.</a:t>
            </a:r>
            <a:endParaRPr lang="en-US" altLang="en-US" dirty="0">
              <a:ea typeface="Calibri Regular" charset="0"/>
            </a:endParaRPr>
          </a:p>
          <a:p>
            <a:pPr>
              <a:defRPr/>
            </a:pPr>
            <a:r>
              <a:rPr lang="en-US" altLang="en-US" dirty="0">
                <a:ea typeface="Calibri Regular" charset="0"/>
              </a:rPr>
              <a:t>How data will be </a:t>
            </a:r>
            <a:r>
              <a:rPr lang="en-US" altLang="en-US" dirty="0" smtClean="0">
                <a:ea typeface="Calibri Regular" charset="0"/>
              </a:rPr>
              <a:t>presented.</a:t>
            </a:r>
            <a:endParaRPr lang="en-US" altLang="en-US" dirty="0">
              <a:ea typeface="Calibri Regular" charset="0"/>
            </a:endParaRPr>
          </a:p>
        </p:txBody>
      </p:sp>
    </p:spTree>
    <p:extLst>
      <p:ext uri="{BB962C8B-B14F-4D97-AF65-F5344CB8AC3E}">
        <p14:creationId xmlns:p14="http://schemas.microsoft.com/office/powerpoint/2010/main" val="2490700357"/>
      </p:ext>
    </p:extLst>
  </p:cSld>
  <p:clrMapOvr>
    <a:masterClrMapping/>
  </p:clrMapOvr>
</p:sld>
</file>

<file path=ppt/slides/slide10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1986" name="Rectangle 2"/>
          <p:cNvSpPr>
            <a:spLocks noGrp="1" noChangeArrowheads="1"/>
          </p:cNvSpPr>
          <p:nvPr>
            <p:ph type="title"/>
          </p:nvPr>
        </p:nvSpPr>
        <p:spPr/>
        <p:txBody>
          <a:bodyPr>
            <a:scene3d>
              <a:camera prst="orthographicFront"/>
              <a:lightRig rig="soft" dir="t"/>
            </a:scene3d>
          </a:bodyPr>
          <a:lstStyle/>
          <a:p>
            <a:pPr>
              <a:defRPr/>
            </a:pPr>
            <a:r>
              <a:rPr lang="en-GB">
                <a:solidFill>
                  <a:schemeClr val="tx1">
                    <a:lumMod val="85000"/>
                    <a:lumOff val="15000"/>
                  </a:schemeClr>
                </a:solidFill>
              </a:rPr>
              <a:t>Analysis</a:t>
            </a:r>
          </a:p>
        </p:txBody>
      </p:sp>
      <p:sp>
        <p:nvSpPr>
          <p:cNvPr id="20482" name="Rectangle 3"/>
          <p:cNvSpPr>
            <a:spLocks noGrp="1" noChangeArrowheads="1"/>
          </p:cNvSpPr>
          <p:nvPr>
            <p:ph idx="1"/>
          </p:nvPr>
        </p:nvSpPr>
        <p:spPr/>
        <p:txBody>
          <a:bodyPr>
            <a:normAutofit fontScale="92500" lnSpcReduction="10000"/>
          </a:bodyPr>
          <a:lstStyle/>
          <a:p>
            <a:pPr marL="182880" indent="-182880">
              <a:lnSpc>
                <a:spcPct val="80000"/>
              </a:lnSpc>
              <a:buClr>
                <a:schemeClr val="tx1">
                  <a:lumMod val="85000"/>
                  <a:lumOff val="15000"/>
                </a:schemeClr>
              </a:buClr>
              <a:defRPr/>
            </a:pPr>
            <a:r>
              <a:rPr lang="en-GB" altLang="en-US" sz="2500" dirty="0">
                <a:solidFill>
                  <a:srgbClr val="FF0000"/>
                </a:solidFill>
                <a:ea typeface="Calibri Regular" charset="0"/>
              </a:rPr>
              <a:t>Purpose</a:t>
            </a:r>
            <a:r>
              <a:rPr lang="en-GB" altLang="en-US" sz="2500" dirty="0">
                <a:ea typeface="Calibri Regular" charset="0"/>
              </a:rPr>
              <a:t> - to produce findings. The data collection process is not an end in itself.  The culminating activities of qualitative inquiry are analysis, interpretation, and presentation of findings</a:t>
            </a:r>
          </a:p>
          <a:p>
            <a:pPr marL="182880" indent="-182880">
              <a:lnSpc>
                <a:spcPct val="80000"/>
              </a:lnSpc>
              <a:buClr>
                <a:schemeClr val="tx1">
                  <a:lumMod val="85000"/>
                  <a:lumOff val="15000"/>
                </a:schemeClr>
              </a:buClr>
              <a:defRPr/>
            </a:pPr>
            <a:r>
              <a:rPr lang="en-GB" altLang="en-US" sz="2500" dirty="0">
                <a:solidFill>
                  <a:srgbClr val="FF0000"/>
                </a:solidFill>
                <a:ea typeface="Calibri Regular" charset="0"/>
              </a:rPr>
              <a:t>Challenge</a:t>
            </a:r>
            <a:r>
              <a:rPr lang="en-GB" altLang="en-US" sz="2500" dirty="0">
                <a:ea typeface="Calibri Regular" charset="0"/>
              </a:rPr>
              <a:t> - to make sense of massive amounts of data, reduce the volume of information, identify significant patterns and construct a framework for communicating the essence of what the data reveal</a:t>
            </a:r>
          </a:p>
          <a:p>
            <a:pPr marL="182880" indent="-182880">
              <a:lnSpc>
                <a:spcPct val="80000"/>
              </a:lnSpc>
              <a:buClr>
                <a:schemeClr val="tx1">
                  <a:lumMod val="85000"/>
                  <a:lumOff val="15000"/>
                </a:schemeClr>
              </a:buClr>
              <a:defRPr/>
            </a:pPr>
            <a:r>
              <a:rPr lang="en-GB" altLang="en-US" sz="2500" dirty="0">
                <a:solidFill>
                  <a:srgbClr val="FF0000"/>
                </a:solidFill>
                <a:ea typeface="Calibri Regular" charset="0"/>
              </a:rPr>
              <a:t>Problem</a:t>
            </a:r>
            <a:r>
              <a:rPr lang="en-GB" altLang="en-US" sz="2500" dirty="0">
                <a:ea typeface="Calibri Regular" charset="0"/>
              </a:rPr>
              <a:t> – is that there are ‘… few agreed-on canons for … data analysis, in the sense of shared ground rules for drawing conclusions and verifying sturdiness’ miles and </a:t>
            </a:r>
            <a:r>
              <a:rPr lang="en-GB" altLang="en-US" sz="2500" dirty="0" err="1">
                <a:ea typeface="Calibri Regular" charset="0"/>
              </a:rPr>
              <a:t>huberman</a:t>
            </a:r>
            <a:r>
              <a:rPr lang="en-GB" altLang="en-US" sz="2500" dirty="0">
                <a:ea typeface="Calibri Regular" charset="0"/>
              </a:rPr>
              <a:t>, 1984)</a:t>
            </a:r>
          </a:p>
          <a:p>
            <a:pPr marL="182880" indent="-182880">
              <a:lnSpc>
                <a:spcPct val="80000"/>
              </a:lnSpc>
              <a:buClr>
                <a:schemeClr val="tx1">
                  <a:lumMod val="85000"/>
                  <a:lumOff val="15000"/>
                </a:schemeClr>
              </a:buClr>
              <a:defRPr/>
            </a:pPr>
            <a:endParaRPr lang="en-GB" altLang="en-US" sz="2500" dirty="0">
              <a:ea typeface="Calibri Regular" charset="0"/>
            </a:endParaRPr>
          </a:p>
          <a:p>
            <a:pPr marL="182880" indent="-182880">
              <a:lnSpc>
                <a:spcPct val="80000"/>
              </a:lnSpc>
              <a:buClr>
                <a:schemeClr val="tx1">
                  <a:lumMod val="85000"/>
                  <a:lumOff val="15000"/>
                </a:schemeClr>
              </a:buClr>
              <a:defRPr/>
            </a:pPr>
            <a:endParaRPr lang="en-GB" altLang="en-US" sz="2500" dirty="0">
              <a:ea typeface="Calibri Regular" charset="0"/>
            </a:endParaRPr>
          </a:p>
        </p:txBody>
      </p:sp>
    </p:spTree>
    <p:extLst>
      <p:ext uri="{BB962C8B-B14F-4D97-AF65-F5344CB8AC3E}">
        <p14:creationId xmlns:p14="http://schemas.microsoft.com/office/powerpoint/2010/main" val="3401413962"/>
      </p:ext>
    </p:extLst>
  </p:cSld>
  <p:clrMapOvr>
    <a:masterClrMapping/>
  </p:clrMapOvr>
</p:sld>
</file>

<file path=ppt/slides/slide10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p:txBody>
          <a:bodyPr>
            <a:scene3d>
              <a:camera prst="orthographicFront"/>
              <a:lightRig rig="soft" dir="t"/>
            </a:scene3d>
          </a:bodyPr>
          <a:lstStyle/>
          <a:p>
            <a:pPr>
              <a:defRPr/>
            </a:pPr>
            <a:r>
              <a:rPr dirty="0">
                <a:solidFill>
                  <a:schemeClr val="tx1">
                    <a:lumMod val="85000"/>
                    <a:lumOff val="15000"/>
                  </a:schemeClr>
                </a:solidFill>
              </a:rPr>
              <a:t>Critical Thinking</a:t>
            </a:r>
          </a:p>
        </p:txBody>
      </p:sp>
      <p:sp>
        <p:nvSpPr>
          <p:cNvPr id="23555" name="Content Placeholder 1"/>
          <p:cNvSpPr>
            <a:spLocks noGrp="1"/>
          </p:cNvSpPr>
          <p:nvPr>
            <p:ph idx="1"/>
          </p:nvPr>
        </p:nvSpPr>
        <p:spPr/>
        <p:txBody>
          <a:bodyPr>
            <a:normAutofit fontScale="62500" lnSpcReduction="20000"/>
          </a:bodyPr>
          <a:lstStyle/>
          <a:p>
            <a:pPr>
              <a:spcBef>
                <a:spcPct val="20000"/>
              </a:spcBef>
              <a:buSzPct val="75000"/>
              <a:defRPr/>
            </a:pPr>
            <a:r>
              <a:rPr lang="en-GB" altLang="en-US" sz="3400" dirty="0">
                <a:ea typeface="Calibri Regular" charset="0"/>
              </a:rPr>
              <a:t>‘Calls for a persistent effort to examine any belief or supposed form of knowledge in the light of the evidence that supports it and the further conclusions to which it tends’ (</a:t>
            </a:r>
            <a:r>
              <a:rPr lang="en-GB" altLang="en-US" sz="3400" dirty="0" err="1">
                <a:ea typeface="Calibri Regular" charset="0"/>
              </a:rPr>
              <a:t>glaser</a:t>
            </a:r>
            <a:r>
              <a:rPr lang="en-GB" altLang="en-US" sz="3400" dirty="0">
                <a:ea typeface="Calibri Regular" charset="0"/>
              </a:rPr>
              <a:t>, 1941)</a:t>
            </a:r>
          </a:p>
          <a:p>
            <a:pPr>
              <a:spcBef>
                <a:spcPct val="20000"/>
              </a:spcBef>
              <a:buSzPct val="75000"/>
              <a:defRPr/>
            </a:pPr>
            <a:r>
              <a:rPr lang="en-GB" altLang="en-US" sz="3400" dirty="0">
                <a:ea typeface="Calibri Regular" charset="0"/>
              </a:rPr>
              <a:t>Key points when thinking critically are (</a:t>
            </a:r>
            <a:r>
              <a:rPr lang="en-GB" altLang="en-US" sz="3400" dirty="0" err="1">
                <a:ea typeface="Calibri Regular" charset="0"/>
              </a:rPr>
              <a:t>glaser</a:t>
            </a:r>
            <a:r>
              <a:rPr lang="en-GB" altLang="en-US" sz="3400" dirty="0">
                <a:ea typeface="Calibri Regular" charset="0"/>
              </a:rPr>
              <a:t>, 1941):</a:t>
            </a:r>
          </a:p>
          <a:p>
            <a:pPr>
              <a:spcBef>
                <a:spcPct val="20000"/>
              </a:spcBef>
              <a:buSzPct val="75000"/>
              <a:defRPr/>
            </a:pPr>
            <a:r>
              <a:rPr lang="en-GB" altLang="en-US" sz="3400" dirty="0">
                <a:solidFill>
                  <a:srgbClr val="FF0000"/>
                </a:solidFill>
                <a:ea typeface="Calibri Regular" charset="0"/>
              </a:rPr>
              <a:t>Persistence</a:t>
            </a:r>
            <a:r>
              <a:rPr lang="en-GB" altLang="en-US" sz="3400" dirty="0">
                <a:ea typeface="Calibri Regular" charset="0"/>
              </a:rPr>
              <a:t>: considering an issue carefully and more than once</a:t>
            </a:r>
          </a:p>
          <a:p>
            <a:pPr>
              <a:spcBef>
                <a:spcPct val="20000"/>
              </a:spcBef>
              <a:buSzPct val="75000"/>
              <a:defRPr/>
            </a:pPr>
            <a:r>
              <a:rPr lang="en-GB" altLang="en-US" sz="3400" dirty="0">
                <a:solidFill>
                  <a:srgbClr val="FF0000"/>
                </a:solidFill>
                <a:ea typeface="Calibri Regular" charset="0"/>
              </a:rPr>
              <a:t>Evidence</a:t>
            </a:r>
            <a:r>
              <a:rPr lang="en-GB" altLang="en-US" sz="3400" dirty="0">
                <a:ea typeface="Calibri Regular" charset="0"/>
              </a:rPr>
              <a:t>: evaluating the evidence put forward in support of the belief or viewpoint</a:t>
            </a:r>
          </a:p>
          <a:p>
            <a:pPr>
              <a:spcBef>
                <a:spcPct val="20000"/>
              </a:spcBef>
              <a:buSzPct val="75000"/>
              <a:defRPr/>
            </a:pPr>
            <a:r>
              <a:rPr lang="en-GB" altLang="en-US" sz="3400" b="1" i="1" dirty="0">
                <a:solidFill>
                  <a:schemeClr val="accent4"/>
                </a:solidFill>
                <a:ea typeface="Calibri Regular" charset="0"/>
              </a:rPr>
              <a:t>Implications</a:t>
            </a:r>
            <a:r>
              <a:rPr lang="en-GB" altLang="en-US" sz="3400" dirty="0">
                <a:ea typeface="Calibri Regular" charset="0"/>
              </a:rPr>
              <a:t>: considering where the belief or viewpoint leads; what conclusions would follow; are these suitable and rational; and if not, should the belief or viewpoint be reconsidered</a:t>
            </a:r>
          </a:p>
          <a:p>
            <a:pPr marL="342900" indent="-342900">
              <a:spcBef>
                <a:spcPct val="20000"/>
              </a:spcBef>
              <a:buSzPct val="75000"/>
              <a:buFontTx/>
              <a:buChar char=" "/>
              <a:defRPr/>
            </a:pPr>
            <a:endParaRPr lang="en-GB" altLang="en-US" dirty="0">
              <a:ea typeface="Calibri Regular" charset="0"/>
            </a:endParaRPr>
          </a:p>
          <a:p>
            <a:pPr marL="342900" indent="-342900">
              <a:spcBef>
                <a:spcPct val="20000"/>
              </a:spcBef>
              <a:buSzPct val="75000"/>
              <a:buFontTx/>
              <a:buChar char=" "/>
              <a:defRPr/>
            </a:pPr>
            <a:endParaRPr lang="en-GB" altLang="en-US" dirty="0">
              <a:ea typeface="Calibri Regular" charset="0"/>
            </a:endParaRPr>
          </a:p>
          <a:p>
            <a:pPr marL="342900" indent="-342900">
              <a:spcBef>
                <a:spcPct val="20000"/>
              </a:spcBef>
              <a:buSzPct val="75000"/>
              <a:buFontTx/>
              <a:buChar char=" "/>
              <a:defRPr/>
            </a:pPr>
            <a:endParaRPr lang="en-GB" altLang="en-US" dirty="0">
              <a:ea typeface="Calibri Regular" charset="0"/>
            </a:endParaRPr>
          </a:p>
          <a:p>
            <a:pPr marL="342900" indent="-342900">
              <a:spcBef>
                <a:spcPct val="20000"/>
              </a:spcBef>
              <a:buClr>
                <a:schemeClr val="accent2"/>
              </a:buClr>
              <a:buSzPct val="75000"/>
              <a:buNone/>
              <a:defRPr/>
            </a:pPr>
            <a:endParaRPr lang="en-GB" altLang="en-US" dirty="0">
              <a:ea typeface="Calibri Regular" charset="0"/>
            </a:endParaRPr>
          </a:p>
          <a:p>
            <a:pPr marL="342900" indent="-342900">
              <a:spcBef>
                <a:spcPct val="20000"/>
              </a:spcBef>
              <a:buSzPct val="75000"/>
              <a:buFontTx/>
              <a:buChar char=" "/>
              <a:defRPr/>
            </a:pPr>
            <a:endParaRPr lang="en-GB" altLang="en-US" sz="2200" dirty="0">
              <a:ea typeface="Calibri Regular" charset="0"/>
            </a:endParaRPr>
          </a:p>
          <a:p>
            <a:pPr marL="342900" indent="-342900">
              <a:defRPr/>
            </a:pPr>
            <a:endParaRPr lang="en-US" altLang="en-US" dirty="0">
              <a:ea typeface="Calibri Regular" charset="0"/>
            </a:endParaRPr>
          </a:p>
        </p:txBody>
      </p:sp>
    </p:spTree>
    <p:extLst>
      <p:ext uri="{BB962C8B-B14F-4D97-AF65-F5344CB8AC3E}">
        <p14:creationId xmlns:p14="http://schemas.microsoft.com/office/powerpoint/2010/main" val="870841611"/>
      </p:ext>
    </p:extLst>
  </p:cSld>
  <p:clrMapOvr>
    <a:masterClrMapping/>
  </p:clrMapOvr>
</p:sld>
</file>

<file path=ppt/slides/slide10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2" name="Rectangle 2"/>
          <p:cNvSpPr>
            <a:spLocks noGrp="1" noChangeArrowheads="1"/>
          </p:cNvSpPr>
          <p:nvPr>
            <p:ph type="title"/>
          </p:nvPr>
        </p:nvSpPr>
        <p:spPr/>
        <p:txBody>
          <a:bodyPr>
            <a:scene3d>
              <a:camera prst="orthographicFront"/>
              <a:lightRig rig="soft" dir="t"/>
            </a:scene3d>
          </a:bodyPr>
          <a:lstStyle/>
          <a:p>
            <a:pPr>
              <a:defRPr/>
            </a:pPr>
            <a:r>
              <a:rPr>
                <a:solidFill>
                  <a:schemeClr val="tx1">
                    <a:lumMod val="85000"/>
                    <a:lumOff val="15000"/>
                  </a:schemeClr>
                </a:solidFill>
              </a:rPr>
              <a:t>Bogdan and Biklen</a:t>
            </a:r>
          </a:p>
        </p:txBody>
      </p:sp>
      <p:sp>
        <p:nvSpPr>
          <p:cNvPr id="24579" name="Rectangle 3"/>
          <p:cNvSpPr>
            <a:spLocks noGrp="1" noChangeArrowheads="1"/>
          </p:cNvSpPr>
          <p:nvPr>
            <p:ph idx="1"/>
          </p:nvPr>
        </p:nvSpPr>
        <p:spPr bwMode="auto"/>
        <p:txBody>
          <a:bodyPr wrap="square" numCol="1" anchor="t" anchorCtr="0" compatLnSpc="1">
            <a:prstTxWarp prst="textNoShape">
              <a:avLst/>
            </a:prstTxWarp>
            <a:normAutofit/>
          </a:bodyPr>
          <a:lstStyle/>
          <a:p>
            <a:pPr>
              <a:defRPr/>
            </a:pPr>
            <a:r>
              <a:rPr lang="en-US" altLang="en-US" dirty="0">
                <a:ea typeface="Calibri Regular" charset="0"/>
              </a:rPr>
              <a:t> ”Working with data, </a:t>
            </a:r>
            <a:r>
              <a:rPr lang="en-US" altLang="en-US" dirty="0" err="1">
                <a:ea typeface="Calibri Regular" charset="0"/>
              </a:rPr>
              <a:t>organising</a:t>
            </a:r>
            <a:r>
              <a:rPr lang="en-US" altLang="en-US" dirty="0">
                <a:ea typeface="Calibri Regular" charset="0"/>
              </a:rPr>
              <a:t> it, breaking it into manageable units, synthesizing it, searching for patterns, discovering what is important and what is to be learned, and deciding what you will tell others" (1982:145)</a:t>
            </a:r>
          </a:p>
          <a:p>
            <a:pPr>
              <a:defRPr/>
            </a:pPr>
            <a:r>
              <a:rPr lang="en-US" altLang="en-US" dirty="0">
                <a:ea typeface="Calibri Regular" charset="0"/>
              </a:rPr>
              <a:t>The challenge  </a:t>
            </a:r>
          </a:p>
          <a:p>
            <a:pPr lvl="1">
              <a:defRPr/>
            </a:pPr>
            <a:r>
              <a:rPr lang="en-US" altLang="en-US" sz="2500" dirty="0">
                <a:ea typeface="Calibri Regular" charset="0"/>
              </a:rPr>
              <a:t>To place the raw data into </a:t>
            </a:r>
            <a:r>
              <a:rPr lang="en-US" altLang="en-US" sz="2500" dirty="0" smtClean="0">
                <a:ea typeface="Calibri Regular" charset="0"/>
              </a:rPr>
              <a:t>logical </a:t>
            </a:r>
            <a:r>
              <a:rPr lang="en-US" altLang="en-US" sz="2500" dirty="0">
                <a:ea typeface="Calibri Regular" charset="0"/>
              </a:rPr>
              <a:t>meaningful categories</a:t>
            </a:r>
          </a:p>
          <a:p>
            <a:pPr lvl="1">
              <a:defRPr/>
            </a:pPr>
            <a:r>
              <a:rPr lang="en-US" altLang="en-US" sz="2500" dirty="0">
                <a:ea typeface="Calibri Regular" charset="0"/>
              </a:rPr>
              <a:t>To examine them in a holistic fashion </a:t>
            </a:r>
          </a:p>
          <a:p>
            <a:pPr lvl="1">
              <a:defRPr/>
            </a:pPr>
            <a:r>
              <a:rPr lang="en-US" altLang="en-US" sz="2500" dirty="0">
                <a:ea typeface="Calibri Regular" charset="0"/>
              </a:rPr>
              <a:t>To communicate this interpretation to </a:t>
            </a:r>
            <a:r>
              <a:rPr lang="en-US" altLang="en-US" sz="2500" dirty="0" smtClean="0">
                <a:ea typeface="Calibri Regular" charset="0"/>
              </a:rPr>
              <a:t>others.</a:t>
            </a:r>
            <a:endParaRPr lang="en-US" altLang="en-US" sz="2500" dirty="0">
              <a:ea typeface="Calibri Regular" charset="0"/>
            </a:endParaRPr>
          </a:p>
        </p:txBody>
      </p:sp>
    </p:spTree>
    <p:extLst>
      <p:ext uri="{BB962C8B-B14F-4D97-AF65-F5344CB8AC3E}">
        <p14:creationId xmlns:p14="http://schemas.microsoft.com/office/powerpoint/2010/main" val="3329331410"/>
      </p:ext>
    </p:extLst>
  </p:cSld>
  <p:clrMapOvr>
    <a:masterClrMapping/>
  </p:clrMapOvr>
</p:sld>
</file>

<file path=ppt/slides/slide10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482" name="Rectangle 2"/>
          <p:cNvSpPr>
            <a:spLocks noGrp="1" noChangeArrowheads="1"/>
          </p:cNvSpPr>
          <p:nvPr>
            <p:ph type="title"/>
          </p:nvPr>
        </p:nvSpPr>
        <p:spPr/>
        <p:txBody>
          <a:bodyPr>
            <a:scene3d>
              <a:camera prst="orthographicFront"/>
              <a:lightRig rig="soft" dir="t"/>
            </a:scene3d>
          </a:bodyPr>
          <a:lstStyle/>
          <a:p>
            <a:pPr>
              <a:defRPr/>
            </a:pPr>
            <a:r>
              <a:rPr lang="en-IE">
                <a:solidFill>
                  <a:schemeClr val="tx1">
                    <a:lumMod val="85000"/>
                    <a:lumOff val="15000"/>
                  </a:schemeClr>
                </a:solidFill>
              </a:rPr>
              <a:t>Common stages of analysis</a:t>
            </a:r>
            <a:endParaRPr>
              <a:solidFill>
                <a:schemeClr val="tx1">
                  <a:lumMod val="85000"/>
                  <a:lumOff val="15000"/>
                </a:schemeClr>
              </a:solidFill>
            </a:endParaRPr>
          </a:p>
        </p:txBody>
      </p:sp>
      <p:sp>
        <p:nvSpPr>
          <p:cNvPr id="26627" name="Rectangle 3"/>
          <p:cNvSpPr>
            <a:spLocks noGrp="1" noChangeArrowheads="1"/>
          </p:cNvSpPr>
          <p:nvPr>
            <p:ph idx="1"/>
          </p:nvPr>
        </p:nvSpPr>
        <p:spPr bwMode="auto"/>
        <p:txBody>
          <a:bodyPr wrap="square" numCol="1" anchor="t" anchorCtr="0" compatLnSpc="1">
            <a:prstTxWarp prst="textNoShape">
              <a:avLst/>
            </a:prstTxWarp>
            <a:normAutofit/>
          </a:bodyPr>
          <a:lstStyle/>
          <a:p>
            <a:pPr>
              <a:defRPr/>
            </a:pPr>
            <a:r>
              <a:rPr lang="en-US" altLang="en-US" dirty="0" err="1">
                <a:ea typeface="Calibri Regular" charset="0"/>
              </a:rPr>
              <a:t>Familiarisation</a:t>
            </a:r>
            <a:r>
              <a:rPr lang="en-US" altLang="en-US" dirty="0">
                <a:ea typeface="Calibri Regular" charset="0"/>
              </a:rPr>
              <a:t> with the data through review, reading, listening etc. </a:t>
            </a:r>
          </a:p>
          <a:p>
            <a:pPr>
              <a:defRPr/>
            </a:pPr>
            <a:r>
              <a:rPr lang="en-US" altLang="en-US" dirty="0">
                <a:ea typeface="Calibri Regular" charset="0"/>
              </a:rPr>
              <a:t>Transcription of ‘recorded’ </a:t>
            </a:r>
            <a:r>
              <a:rPr lang="en-US" altLang="en-US" dirty="0" smtClean="0">
                <a:ea typeface="Calibri Regular" charset="0"/>
              </a:rPr>
              <a:t>material.</a:t>
            </a:r>
            <a:endParaRPr lang="en-US" altLang="en-US" dirty="0">
              <a:ea typeface="Calibri Regular" charset="0"/>
            </a:endParaRPr>
          </a:p>
          <a:p>
            <a:pPr>
              <a:defRPr/>
            </a:pPr>
            <a:r>
              <a:rPr lang="en-US" altLang="en-US" dirty="0" err="1">
                <a:ea typeface="Calibri Regular" charset="0"/>
              </a:rPr>
              <a:t>Organisation</a:t>
            </a:r>
            <a:r>
              <a:rPr lang="en-US" altLang="en-US" dirty="0">
                <a:ea typeface="Calibri Regular" charset="0"/>
              </a:rPr>
              <a:t> and indexing of data for easy retrieval and </a:t>
            </a:r>
            <a:r>
              <a:rPr lang="en-US" altLang="en-US" dirty="0" smtClean="0">
                <a:ea typeface="Calibri Regular" charset="0"/>
              </a:rPr>
              <a:t>identification.</a:t>
            </a:r>
            <a:endParaRPr lang="en-US" altLang="en-US" dirty="0">
              <a:ea typeface="Calibri Regular" charset="0"/>
            </a:endParaRPr>
          </a:p>
          <a:p>
            <a:pPr>
              <a:defRPr/>
            </a:pPr>
            <a:r>
              <a:rPr lang="en-US" altLang="en-US" dirty="0" err="1">
                <a:ea typeface="Calibri Regular" charset="0"/>
              </a:rPr>
              <a:t>Anonymising</a:t>
            </a:r>
            <a:r>
              <a:rPr lang="en-US" altLang="en-US" dirty="0">
                <a:ea typeface="Calibri Regular" charset="0"/>
              </a:rPr>
              <a:t> of sensitive </a:t>
            </a:r>
            <a:r>
              <a:rPr lang="en-US" altLang="en-US" dirty="0" smtClean="0">
                <a:ea typeface="Calibri Regular" charset="0"/>
              </a:rPr>
              <a:t>data. </a:t>
            </a:r>
            <a:endParaRPr lang="en-US" altLang="en-US" dirty="0">
              <a:ea typeface="Calibri Regular" charset="0"/>
            </a:endParaRPr>
          </a:p>
          <a:p>
            <a:pPr>
              <a:defRPr/>
            </a:pPr>
            <a:r>
              <a:rPr lang="en-US" altLang="en-US" dirty="0">
                <a:ea typeface="Calibri Regular" charset="0"/>
              </a:rPr>
              <a:t>Coding (or indexing</a:t>
            </a:r>
            <a:r>
              <a:rPr lang="en-US" altLang="en-US" dirty="0" smtClean="0">
                <a:ea typeface="Calibri Regular" charset="0"/>
              </a:rPr>
              <a:t>).</a:t>
            </a:r>
            <a:endParaRPr lang="en-US" altLang="en-US" dirty="0">
              <a:ea typeface="Calibri Regular" charset="0"/>
            </a:endParaRPr>
          </a:p>
          <a:p>
            <a:pPr>
              <a:defRPr/>
            </a:pPr>
            <a:r>
              <a:rPr lang="en-US" altLang="en-US" dirty="0">
                <a:ea typeface="Calibri Regular" charset="0"/>
              </a:rPr>
              <a:t>Identification of </a:t>
            </a:r>
            <a:r>
              <a:rPr lang="en-US" altLang="en-US" dirty="0" smtClean="0">
                <a:ea typeface="Calibri Regular" charset="0"/>
              </a:rPr>
              <a:t>themes. </a:t>
            </a:r>
            <a:endParaRPr lang="en-US" altLang="en-US" dirty="0">
              <a:ea typeface="Calibri Regular" charset="0"/>
            </a:endParaRPr>
          </a:p>
          <a:p>
            <a:pPr>
              <a:defRPr/>
            </a:pPr>
            <a:r>
              <a:rPr lang="en-US" altLang="en-US" dirty="0" smtClean="0">
                <a:ea typeface="Calibri Regular" charset="0"/>
              </a:rPr>
              <a:t>Re-coding.</a:t>
            </a:r>
            <a:endParaRPr lang="en-US" altLang="en-US" dirty="0">
              <a:ea typeface="Calibri Regular" charset="0"/>
            </a:endParaRPr>
          </a:p>
        </p:txBody>
      </p:sp>
    </p:spTree>
    <p:extLst>
      <p:ext uri="{BB962C8B-B14F-4D97-AF65-F5344CB8AC3E}">
        <p14:creationId xmlns:p14="http://schemas.microsoft.com/office/powerpoint/2010/main" val="3268146463"/>
      </p:ext>
    </p:extLst>
  </p:cSld>
  <p:clrMapOvr>
    <a:masterClrMapping/>
  </p:clrMapOvr>
</p:sld>
</file>

<file path=ppt/slides/slide10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p:txBody>
          <a:bodyPr>
            <a:scene3d>
              <a:camera prst="orthographicFront"/>
              <a:lightRig rig="soft" dir="t"/>
            </a:scene3d>
          </a:bodyPr>
          <a:lstStyle/>
          <a:p>
            <a:pPr>
              <a:defRPr/>
            </a:pPr>
            <a:r>
              <a:rPr>
                <a:solidFill>
                  <a:schemeClr val="tx1">
                    <a:lumMod val="85000"/>
                    <a:lumOff val="15000"/>
                  </a:schemeClr>
                </a:solidFill>
              </a:rPr>
              <a:t>Continued</a:t>
            </a:r>
          </a:p>
        </p:txBody>
      </p:sp>
      <p:sp>
        <p:nvSpPr>
          <p:cNvPr id="28675" name="Content Placeholder 1"/>
          <p:cNvSpPr>
            <a:spLocks noGrp="1"/>
          </p:cNvSpPr>
          <p:nvPr>
            <p:ph idx="1"/>
          </p:nvPr>
        </p:nvSpPr>
        <p:spPr bwMode="auto"/>
        <p:txBody>
          <a:bodyPr wrap="square" numCol="1" anchor="t" anchorCtr="0" compatLnSpc="1">
            <a:prstTxWarp prst="textNoShape">
              <a:avLst/>
            </a:prstTxWarp>
            <a:normAutofit/>
          </a:bodyPr>
          <a:lstStyle/>
          <a:p>
            <a:pPr>
              <a:defRPr/>
            </a:pPr>
            <a:r>
              <a:rPr lang="en-US" altLang="en-US" dirty="0">
                <a:ea typeface="Calibri Regular" charset="0"/>
              </a:rPr>
              <a:t>Development of provisional </a:t>
            </a:r>
            <a:r>
              <a:rPr lang="en-US" altLang="en-US" dirty="0" smtClean="0">
                <a:ea typeface="Calibri Regular" charset="0"/>
              </a:rPr>
              <a:t>categories. </a:t>
            </a:r>
            <a:endParaRPr lang="en-US" altLang="en-US" dirty="0">
              <a:ea typeface="Calibri Regular" charset="0"/>
            </a:endParaRPr>
          </a:p>
          <a:p>
            <a:pPr>
              <a:defRPr/>
            </a:pPr>
            <a:r>
              <a:rPr lang="en-US" altLang="en-US" dirty="0">
                <a:ea typeface="Calibri Regular" charset="0"/>
              </a:rPr>
              <a:t>Exploration of relationships between </a:t>
            </a:r>
            <a:r>
              <a:rPr lang="en-US" altLang="en-US" dirty="0" smtClean="0">
                <a:ea typeface="Calibri Regular" charset="0"/>
              </a:rPr>
              <a:t>categories. </a:t>
            </a:r>
            <a:endParaRPr lang="en-US" altLang="en-US" dirty="0">
              <a:ea typeface="Calibri Regular" charset="0"/>
            </a:endParaRPr>
          </a:p>
          <a:p>
            <a:pPr>
              <a:defRPr/>
            </a:pPr>
            <a:r>
              <a:rPr lang="en-US" altLang="en-US" dirty="0">
                <a:ea typeface="Calibri Regular" charset="0"/>
              </a:rPr>
              <a:t>Refinement of themes and </a:t>
            </a:r>
            <a:r>
              <a:rPr lang="en-US" altLang="en-US" dirty="0" smtClean="0">
                <a:ea typeface="Calibri Regular" charset="0"/>
              </a:rPr>
              <a:t>categories.</a:t>
            </a:r>
            <a:endParaRPr lang="en-US" altLang="en-US" dirty="0">
              <a:ea typeface="Calibri Regular" charset="0"/>
            </a:endParaRPr>
          </a:p>
          <a:p>
            <a:pPr>
              <a:defRPr/>
            </a:pPr>
            <a:r>
              <a:rPr lang="en-US" altLang="en-US" dirty="0">
                <a:ea typeface="Calibri Regular" charset="0"/>
              </a:rPr>
              <a:t>Development of theory and incorporation of pre-existing </a:t>
            </a:r>
            <a:r>
              <a:rPr lang="en-US" altLang="en-US" dirty="0" smtClean="0">
                <a:ea typeface="Calibri Regular" charset="0"/>
              </a:rPr>
              <a:t>knowledge. </a:t>
            </a:r>
            <a:endParaRPr lang="en-US" altLang="en-US" dirty="0">
              <a:ea typeface="Calibri Regular" charset="0"/>
            </a:endParaRPr>
          </a:p>
          <a:p>
            <a:pPr>
              <a:defRPr/>
            </a:pPr>
            <a:r>
              <a:rPr lang="en-US" altLang="en-US" dirty="0">
                <a:ea typeface="Calibri Regular" charset="0"/>
              </a:rPr>
              <a:t>Testing of theory against the </a:t>
            </a:r>
            <a:r>
              <a:rPr lang="en-US" altLang="en-US" dirty="0" smtClean="0">
                <a:ea typeface="Calibri Regular" charset="0"/>
              </a:rPr>
              <a:t>data. </a:t>
            </a:r>
            <a:endParaRPr lang="en-US" altLang="en-US" dirty="0">
              <a:ea typeface="Calibri Regular" charset="0"/>
            </a:endParaRPr>
          </a:p>
          <a:p>
            <a:pPr>
              <a:defRPr/>
            </a:pPr>
            <a:r>
              <a:rPr lang="en-US" altLang="en-US" dirty="0">
                <a:ea typeface="Calibri Regular" charset="0"/>
              </a:rPr>
              <a:t>Report writing, including excerpts from original data if appropriate (</a:t>
            </a:r>
            <a:r>
              <a:rPr lang="en-US" altLang="en-US" dirty="0" smtClean="0">
                <a:ea typeface="Calibri Regular" charset="0"/>
              </a:rPr>
              <a:t>e.g., </a:t>
            </a:r>
            <a:r>
              <a:rPr lang="en-US" altLang="en-US" dirty="0">
                <a:ea typeface="Calibri Regular" charset="0"/>
              </a:rPr>
              <a:t>q</a:t>
            </a:r>
            <a:r>
              <a:rPr lang="en-US" altLang="en-US" dirty="0" smtClean="0">
                <a:ea typeface="Calibri Regular" charset="0"/>
              </a:rPr>
              <a:t>uotes </a:t>
            </a:r>
            <a:r>
              <a:rPr lang="en-US" altLang="en-US" dirty="0">
                <a:ea typeface="Calibri Regular" charset="0"/>
              </a:rPr>
              <a:t>from interviews</a:t>
            </a:r>
            <a:r>
              <a:rPr lang="en-US" altLang="en-US" dirty="0" smtClean="0">
                <a:ea typeface="Calibri Regular" charset="0"/>
              </a:rPr>
              <a:t>). </a:t>
            </a:r>
            <a:endParaRPr lang="en-US" altLang="en-US" dirty="0">
              <a:ea typeface="Calibri Regular" charset="0"/>
            </a:endParaRPr>
          </a:p>
          <a:p>
            <a:pPr>
              <a:defRPr/>
            </a:pPr>
            <a:endParaRPr lang="en-US" altLang="en-US" cap="none" dirty="0">
              <a:ea typeface="Calibri Regular" charset="0"/>
            </a:endParaRPr>
          </a:p>
        </p:txBody>
      </p:sp>
    </p:spTree>
    <p:extLst>
      <p:ext uri="{BB962C8B-B14F-4D97-AF65-F5344CB8AC3E}">
        <p14:creationId xmlns:p14="http://schemas.microsoft.com/office/powerpoint/2010/main" val="996832179"/>
      </p:ext>
    </p:extLst>
  </p:cSld>
  <p:clrMapOvr>
    <a:masterClrMapping/>
  </p:clrMapOvr>
</p:sld>
</file>

<file path=ppt/slides/slide10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6" name="Rectangle 2"/>
          <p:cNvSpPr>
            <a:spLocks noGrp="1" noChangeArrowheads="1"/>
          </p:cNvSpPr>
          <p:nvPr>
            <p:ph type="title"/>
          </p:nvPr>
        </p:nvSpPr>
        <p:spPr/>
        <p:txBody>
          <a:bodyPr>
            <a:normAutofit/>
            <a:scene3d>
              <a:camera prst="orthographicFront"/>
              <a:lightRig rig="soft" dir="t"/>
            </a:scene3d>
          </a:bodyPr>
          <a:lstStyle/>
          <a:p>
            <a:pPr>
              <a:defRPr/>
            </a:pPr>
            <a:r>
              <a:rPr>
                <a:solidFill>
                  <a:schemeClr val="tx1">
                    <a:lumMod val="85000"/>
                    <a:lumOff val="15000"/>
                  </a:schemeClr>
                </a:solidFill>
              </a:rPr>
              <a:t>3 broad levels of analysis that could be pursued</a:t>
            </a:r>
          </a:p>
        </p:txBody>
      </p:sp>
      <p:sp>
        <p:nvSpPr>
          <p:cNvPr id="29699" name="Rectangle 3"/>
          <p:cNvSpPr>
            <a:spLocks noGrp="1" noChangeArrowheads="1"/>
          </p:cNvSpPr>
          <p:nvPr>
            <p:ph idx="1"/>
          </p:nvPr>
        </p:nvSpPr>
        <p:spPr bwMode="auto"/>
        <p:txBody>
          <a:bodyPr wrap="square" numCol="1" anchor="t" anchorCtr="0" compatLnSpc="1">
            <a:prstTxWarp prst="textNoShape">
              <a:avLst/>
            </a:prstTxWarp>
            <a:normAutofit fontScale="92500" lnSpcReduction="10000"/>
          </a:bodyPr>
          <a:lstStyle/>
          <a:p>
            <a:pPr>
              <a:defRPr/>
            </a:pPr>
            <a:r>
              <a:rPr lang="en-US" altLang="en-US" sz="2400" dirty="0">
                <a:ea typeface="Calibri Regular" charset="0"/>
              </a:rPr>
              <a:t>Simply count the number of times a particular word or concept occurs (e.g. job satisfaction) in a narrative: the qualitative data can then be </a:t>
            </a:r>
            <a:r>
              <a:rPr lang="en-US" altLang="en-US" sz="2400" dirty="0" err="1">
                <a:ea typeface="Calibri Regular" charset="0"/>
              </a:rPr>
              <a:t>categorised</a:t>
            </a:r>
            <a:r>
              <a:rPr lang="en-US" altLang="en-US" sz="2400" dirty="0">
                <a:ea typeface="Calibri Regular" charset="0"/>
              </a:rPr>
              <a:t> quantitatively and subjected to statistical analysis. </a:t>
            </a:r>
          </a:p>
          <a:p>
            <a:pPr>
              <a:defRPr/>
            </a:pPr>
            <a:r>
              <a:rPr lang="en-US" altLang="en-US" sz="2400" dirty="0">
                <a:ea typeface="Calibri Regular" charset="0"/>
              </a:rPr>
              <a:t> For a thematic analysis want to go deeper than this. </a:t>
            </a:r>
          </a:p>
          <a:p>
            <a:pPr lvl="2">
              <a:defRPr/>
            </a:pPr>
            <a:r>
              <a:rPr lang="en-US" altLang="en-US" sz="2400" dirty="0">
                <a:ea typeface="Calibri Regular" charset="0"/>
              </a:rPr>
              <a:t>All units of data (eg sentences or paragraphs) referring to job satisfaction could be given a particular code, extracted and examined in more detail. In what terms do they express job satisfaction? Do men and women talk of job satisfaction in different ways? </a:t>
            </a:r>
          </a:p>
        </p:txBody>
      </p:sp>
    </p:spTree>
    <p:extLst>
      <p:ext uri="{BB962C8B-B14F-4D97-AF65-F5344CB8AC3E}">
        <p14:creationId xmlns:p14="http://schemas.microsoft.com/office/powerpoint/2010/main" val="2177415400"/>
      </p:ext>
    </p:extLst>
  </p:cSld>
  <p:clrMapOvr>
    <a:masterClrMapping/>
  </p:clrMapOvr>
</p:sld>
</file>

<file path=ppt/slides/slide10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xmlns="" id="{B13CBB35-FDFC-0D4B-9E51-E52311CECD6B}"/>
              </a:ext>
            </a:extLst>
          </p:cNvPr>
          <p:cNvSpPr>
            <a:spLocks noGrp="1"/>
          </p:cNvSpPr>
          <p:nvPr>
            <p:ph type="title"/>
          </p:nvPr>
        </p:nvSpPr>
        <p:spPr/>
        <p:txBody>
          <a:bodyPr/>
          <a:lstStyle/>
          <a:p>
            <a:r>
              <a:rPr lang="en-GB" dirty="0"/>
              <a:t>Qualitative Data Analysis</a:t>
            </a:r>
            <a:endParaRPr lang="en-US" dirty="0"/>
          </a:p>
        </p:txBody>
      </p:sp>
      <p:sp>
        <p:nvSpPr>
          <p:cNvPr id="2" name="Subtitle 2">
            <a:extLst>
              <a:ext uri="{FF2B5EF4-FFF2-40B4-BE49-F238E27FC236}">
                <a16:creationId xmlns:a16="http://schemas.microsoft.com/office/drawing/2014/main" xmlns="" id="{9676B24A-0377-4441-9799-D3DD373A2EF1}"/>
              </a:ext>
            </a:extLst>
          </p:cNvPr>
          <p:cNvSpPr txBox="1">
            <a:spLocks noGrp="1"/>
          </p:cNvSpPr>
          <p:nvPr>
            <p:ph idx="1"/>
          </p:nvPr>
        </p:nvSpPr>
        <p:spPr/>
        <p:txBody>
          <a:bodyPr>
            <a:normAutofit/>
          </a:bodyPr>
          <a:lstStyle/>
          <a:p>
            <a:pPr>
              <a:defRPr/>
            </a:pPr>
            <a:r>
              <a:rPr lang="en-GB" dirty="0">
                <a:latin typeface="Verdana" pitchFamily="34"/>
                <a:ea typeface="Verdana" pitchFamily="34"/>
                <a:cs typeface="Verdana" pitchFamily="34"/>
              </a:rPr>
              <a:t>QDA is usually based on an interpretative philosophy. The idea is to examine the meaningful and symbolic content of qualitative data. By analysing interview data, the researcher may be attempting to identify any or all of:</a:t>
            </a:r>
          </a:p>
          <a:p>
            <a:pPr marL="285750" indent="-285750">
              <a:buFont typeface="Arial" pitchFamily="34"/>
              <a:buChar char="•"/>
              <a:defRPr/>
            </a:pPr>
            <a:r>
              <a:rPr lang="en-GB" dirty="0">
                <a:latin typeface="Verdana" pitchFamily="34"/>
                <a:ea typeface="Verdana" pitchFamily="34"/>
                <a:cs typeface="Verdana" pitchFamily="34"/>
              </a:rPr>
              <a:t>Someone's interpretation of the world, </a:t>
            </a:r>
          </a:p>
          <a:p>
            <a:pPr marL="285750" indent="-285750">
              <a:buFont typeface="Arial" pitchFamily="34"/>
              <a:buChar char="•"/>
              <a:defRPr/>
            </a:pPr>
            <a:r>
              <a:rPr lang="en-GB" dirty="0">
                <a:latin typeface="Verdana" pitchFamily="34"/>
                <a:ea typeface="Verdana" pitchFamily="34"/>
                <a:cs typeface="Verdana" pitchFamily="34"/>
              </a:rPr>
              <a:t>Why they have that point of view, </a:t>
            </a:r>
          </a:p>
          <a:p>
            <a:pPr marL="285750" indent="-285750">
              <a:buFont typeface="Arial" pitchFamily="34"/>
              <a:buChar char="•"/>
              <a:defRPr/>
            </a:pPr>
            <a:r>
              <a:rPr lang="en-GB" dirty="0">
                <a:latin typeface="Verdana" pitchFamily="34"/>
                <a:ea typeface="Verdana" pitchFamily="34"/>
                <a:cs typeface="Verdana" pitchFamily="34"/>
              </a:rPr>
              <a:t>How they came to that view, </a:t>
            </a:r>
          </a:p>
          <a:p>
            <a:pPr marL="285750" indent="-285750">
              <a:buFont typeface="Arial" pitchFamily="34"/>
              <a:buChar char="•"/>
              <a:defRPr/>
            </a:pPr>
            <a:r>
              <a:rPr lang="en-GB" dirty="0">
                <a:latin typeface="Verdana" pitchFamily="34"/>
                <a:ea typeface="Verdana" pitchFamily="34"/>
                <a:cs typeface="Verdana" pitchFamily="34"/>
              </a:rPr>
              <a:t>What they have been doing, </a:t>
            </a:r>
          </a:p>
          <a:p>
            <a:pPr marL="285750" indent="-285750">
              <a:buFont typeface="Arial" pitchFamily="34"/>
              <a:buChar char="•"/>
              <a:defRPr/>
            </a:pPr>
            <a:r>
              <a:rPr lang="en-GB" dirty="0">
                <a:latin typeface="Verdana" pitchFamily="34"/>
                <a:ea typeface="Verdana" pitchFamily="34"/>
                <a:cs typeface="Verdana" pitchFamily="34"/>
              </a:rPr>
              <a:t>How they conveyed their view of their situation, </a:t>
            </a:r>
          </a:p>
          <a:p>
            <a:pPr marL="285750" indent="-285750">
              <a:buFont typeface="Arial" pitchFamily="34"/>
              <a:buChar char="•"/>
              <a:defRPr/>
            </a:pPr>
            <a:r>
              <a:rPr lang="en-GB" dirty="0">
                <a:latin typeface="Verdana" pitchFamily="34"/>
                <a:ea typeface="Verdana" pitchFamily="34"/>
                <a:cs typeface="Verdana" pitchFamily="34"/>
              </a:rPr>
              <a:t>How they identify or classify themselves and others in what they </a:t>
            </a:r>
            <a:r>
              <a:rPr lang="en-GB" dirty="0" smtClean="0">
                <a:latin typeface="Verdana" pitchFamily="34"/>
                <a:ea typeface="Verdana" pitchFamily="34"/>
                <a:cs typeface="Verdana" pitchFamily="34"/>
              </a:rPr>
              <a:t>say. </a:t>
            </a:r>
            <a:endParaRPr lang="en-GB" dirty="0">
              <a:latin typeface="Verdana" pitchFamily="34"/>
              <a:ea typeface="Verdana" pitchFamily="34"/>
              <a:cs typeface="Verdana" pitchFamily="34"/>
            </a:endParaRPr>
          </a:p>
          <a:p>
            <a:pPr>
              <a:defRPr/>
            </a:pPr>
            <a:endParaRPr lang="en-GB" sz="1800" dirty="0">
              <a:latin typeface="Verdana" pitchFamily="34"/>
              <a:ea typeface="Verdana" pitchFamily="34"/>
              <a:cs typeface="Verdana" pitchFamily="34"/>
            </a:endParaRPr>
          </a:p>
        </p:txBody>
      </p:sp>
    </p:spTree>
    <p:extLst>
      <p:ext uri="{BB962C8B-B14F-4D97-AF65-F5344CB8AC3E}">
        <p14:creationId xmlns:p14="http://schemas.microsoft.com/office/powerpoint/2010/main" val="555625578"/>
      </p:ext>
    </p:extLst>
  </p:cSld>
  <p:clrMapOvr>
    <a:masterClrMapping/>
  </p:clrMapOvr>
  <p:transition spd="slow"/>
</p:sld>
</file>

<file path=ppt/slides/slide10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70" name="Title 1">
            <a:extLst>
              <a:ext uri="{FF2B5EF4-FFF2-40B4-BE49-F238E27FC236}">
                <a16:creationId xmlns:a16="http://schemas.microsoft.com/office/drawing/2014/main" xmlns="" id="{CA831C10-D66B-7F4D-9740-10496708270F}"/>
              </a:ext>
            </a:extLst>
          </p:cNvPr>
          <p:cNvSpPr txBox="1">
            <a:spLocks noGrp="1"/>
          </p:cNvSpPr>
          <p:nvPr>
            <p:ph type="title"/>
          </p:nvPr>
        </p:nvSpPr>
        <p:spPr/>
        <p:txBody>
          <a:bodyPr anchorCtr="1"/>
          <a:lstStyle/>
          <a:p>
            <a:pPr algn="ctr" eaLnBrk="1" hangingPunct="1"/>
            <a:r>
              <a:rPr lang="en-GB" altLang="en-US" sz="2800" b="1">
                <a:latin typeface="Verdana" panose="020B0604030504040204" pitchFamily="34" charset="0"/>
                <a:ea typeface="ＭＳ Ｐゴシック" panose="020B0600070205080204" pitchFamily="34" charset="-128"/>
              </a:rPr>
              <a:t>Types of Qualitative data sets</a:t>
            </a:r>
          </a:p>
        </p:txBody>
      </p:sp>
      <p:sp>
        <p:nvSpPr>
          <p:cNvPr id="3" name="Subtitle 2">
            <a:extLst>
              <a:ext uri="{FF2B5EF4-FFF2-40B4-BE49-F238E27FC236}">
                <a16:creationId xmlns:a16="http://schemas.microsoft.com/office/drawing/2014/main" xmlns="" id="{ECCF709A-5864-8049-95A9-884235DBA671}"/>
              </a:ext>
            </a:extLst>
          </p:cNvPr>
          <p:cNvSpPr txBox="1">
            <a:spLocks noGrp="1"/>
          </p:cNvSpPr>
          <p:nvPr>
            <p:ph idx="1"/>
          </p:nvPr>
        </p:nvSpPr>
        <p:spPr/>
        <p:txBody>
          <a:bodyPr>
            <a:normAutofit lnSpcReduction="10000"/>
          </a:bodyPr>
          <a:lstStyle/>
          <a:p>
            <a:pPr marL="342900" indent="-342900">
              <a:buFont typeface="Arial" pitchFamily="34"/>
              <a:buChar char="•"/>
              <a:defRPr/>
            </a:pPr>
            <a:r>
              <a:rPr lang="en-GB"/>
              <a:t>Semiotic analysis: Analysing signs and symbols (e.g. A participant captures an image and is filmed whilst talking through what the image means to them– it is important to note that the analysis is of the picture and its meaning in a particular social context)</a:t>
            </a:r>
          </a:p>
          <a:p>
            <a:pPr marL="342900" indent="-342900">
              <a:buFont typeface="Arial" pitchFamily="34"/>
              <a:buChar char="•"/>
              <a:defRPr/>
            </a:pPr>
            <a:r>
              <a:rPr lang="en-GB"/>
              <a:t>Thematic analysis – An account from the participant is captured by an interviewer driving the conversation through asking questions. </a:t>
            </a:r>
          </a:p>
          <a:p>
            <a:pPr marL="342900" indent="-342900">
              <a:buFont typeface="Arial" pitchFamily="34"/>
              <a:buChar char="•"/>
              <a:defRPr/>
            </a:pPr>
            <a:r>
              <a:rPr lang="en-GB"/>
              <a:t>Conversational analysis – capturing a conversation between two people without any prompts.</a:t>
            </a:r>
          </a:p>
          <a:p>
            <a:pPr marL="342900" indent="-342900">
              <a:buFont typeface="Arial" pitchFamily="34"/>
              <a:buChar char="•"/>
              <a:defRPr/>
            </a:pPr>
            <a:r>
              <a:rPr lang="en-GB"/>
              <a:t>Narrative analysis – A deep analysis of the dimensions of social life. This is one person giving an account of an issue, similar to ‘story telling’.</a:t>
            </a:r>
          </a:p>
          <a:p>
            <a:pPr>
              <a:defRPr/>
            </a:pPr>
            <a:endParaRPr lang="en-GB" sz="2100"/>
          </a:p>
        </p:txBody>
      </p:sp>
    </p:spTree>
    <p:extLst>
      <p:ext uri="{BB962C8B-B14F-4D97-AF65-F5344CB8AC3E}">
        <p14:creationId xmlns:p14="http://schemas.microsoft.com/office/powerpoint/2010/main" val="2721227261"/>
      </p:ext>
    </p:extLst>
  </p:cSld>
  <p:clrMapOvr>
    <a:masterClrMapping/>
  </p:clrMapOvr>
  <p:transition spd="slow"/>
</p:sld>
</file>

<file path=ppt/slides/slide10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5" name="Title 1">
            <a:extLst>
              <a:ext uri="{FF2B5EF4-FFF2-40B4-BE49-F238E27FC236}">
                <a16:creationId xmlns:a16="http://schemas.microsoft.com/office/drawing/2014/main" xmlns="" id="{945E1C8F-BE17-D447-8542-2181D6D22491}"/>
              </a:ext>
            </a:extLst>
          </p:cNvPr>
          <p:cNvSpPr txBox="1">
            <a:spLocks noGrp="1"/>
          </p:cNvSpPr>
          <p:nvPr>
            <p:ph type="title"/>
          </p:nvPr>
        </p:nvSpPr>
        <p:spPr/>
        <p:txBody>
          <a:bodyPr anchorCtr="1"/>
          <a:lstStyle/>
          <a:p>
            <a:pPr algn="ctr" eaLnBrk="1" hangingPunct="1"/>
            <a:r>
              <a:rPr lang="en-GB" altLang="en-US" sz="2800" b="1">
                <a:latin typeface="Verdana" panose="020B0604030504040204" pitchFamily="34" charset="0"/>
                <a:ea typeface="ＭＳ Ｐゴシック" panose="020B0600070205080204" pitchFamily="34" charset="-128"/>
              </a:rPr>
              <a:t>Different analysis methods</a:t>
            </a:r>
          </a:p>
        </p:txBody>
      </p:sp>
      <p:sp>
        <p:nvSpPr>
          <p:cNvPr id="8194" name="Subtitle 2">
            <a:extLst>
              <a:ext uri="{FF2B5EF4-FFF2-40B4-BE49-F238E27FC236}">
                <a16:creationId xmlns:a16="http://schemas.microsoft.com/office/drawing/2014/main" xmlns="" id="{F37CD1CD-C62D-5745-9C43-653FEBDBDA03}"/>
              </a:ext>
            </a:extLst>
          </p:cNvPr>
          <p:cNvSpPr txBox="1">
            <a:spLocks noGrp="1"/>
          </p:cNvSpPr>
          <p:nvPr>
            <p:ph idx="1"/>
          </p:nvPr>
        </p:nvSpPr>
        <p:spPr/>
        <p:txBody>
          <a:bodyPr>
            <a:normAutofit lnSpcReduction="10000"/>
          </a:bodyPr>
          <a:lstStyle/>
          <a:p>
            <a:pPr eaLnBrk="1" hangingPunct="1"/>
            <a:r>
              <a:rPr lang="en-GB" altLang="en-US" dirty="0">
                <a:latin typeface="Verdana" panose="020B0604030504040204" pitchFamily="34" charset="0"/>
                <a:ea typeface="ＭＳ Ｐゴシック" panose="020B0600070205080204" pitchFamily="34" charset="-128"/>
              </a:rPr>
              <a:t>You can apply different analytic methods to a data set depending on how the data has been collected.</a:t>
            </a:r>
            <a:endParaRPr lang="en-GB" altLang="en-US" dirty="0">
              <a:solidFill>
                <a:srgbClr val="FF0000"/>
              </a:solidFill>
              <a:latin typeface="Verdana" panose="020B0604030504040204" pitchFamily="34" charset="0"/>
              <a:ea typeface="ＭＳ Ｐゴシック" panose="020B0600070205080204" pitchFamily="34" charset="-128"/>
            </a:endParaRPr>
          </a:p>
          <a:p>
            <a:pPr eaLnBrk="1" hangingPunct="1"/>
            <a:r>
              <a:rPr lang="en-GB" altLang="en-US" dirty="0">
                <a:solidFill>
                  <a:srgbClr val="FF0000"/>
                </a:solidFill>
                <a:latin typeface="Verdana" panose="020B0604030504040204" pitchFamily="34" charset="0"/>
                <a:ea typeface="ＭＳ Ｐゴシック" panose="020B0600070205080204" pitchFamily="34" charset="-128"/>
              </a:rPr>
              <a:t>Framework analysis</a:t>
            </a:r>
          </a:p>
          <a:p>
            <a:pPr eaLnBrk="1" hangingPunct="1"/>
            <a:r>
              <a:rPr lang="en-GB" altLang="en-US" dirty="0">
                <a:latin typeface="Verdana" panose="020B0604030504040204" pitchFamily="34" charset="0"/>
                <a:ea typeface="ＭＳ Ｐゴシック" panose="020B0600070205080204" pitchFamily="34" charset="-128"/>
              </a:rPr>
              <a:t>You have a pre-existing research question(s) and you are looking to prove this through analysing the data set.  </a:t>
            </a:r>
          </a:p>
          <a:p>
            <a:pPr eaLnBrk="1" hangingPunct="1"/>
            <a:r>
              <a:rPr lang="en-GB" altLang="en-US" dirty="0">
                <a:latin typeface="Verdana" panose="020B0604030504040204" pitchFamily="34" charset="0"/>
                <a:ea typeface="ＭＳ Ｐゴシック" panose="020B0600070205080204" pitchFamily="34" charset="-128"/>
              </a:rPr>
              <a:t>VS</a:t>
            </a:r>
          </a:p>
          <a:p>
            <a:pPr eaLnBrk="1" hangingPunct="1"/>
            <a:r>
              <a:rPr lang="en-GB" altLang="en-US" dirty="0">
                <a:solidFill>
                  <a:srgbClr val="FF0000"/>
                </a:solidFill>
                <a:latin typeface="Verdana" panose="020B0604030504040204" pitchFamily="34" charset="0"/>
                <a:ea typeface="ＭＳ Ｐゴシック" panose="020B0600070205080204" pitchFamily="34" charset="-128"/>
              </a:rPr>
              <a:t>Grounded theory</a:t>
            </a:r>
          </a:p>
          <a:p>
            <a:pPr eaLnBrk="1" hangingPunct="1"/>
            <a:r>
              <a:rPr lang="en-GB" altLang="en-US" dirty="0">
                <a:latin typeface="Verdana" panose="020B0604030504040204" pitchFamily="34" charset="0"/>
                <a:ea typeface="ＭＳ Ｐゴシック" panose="020B0600070205080204" pitchFamily="34" charset="-128"/>
              </a:rPr>
              <a:t>Analyse the data set looking for themes derived from the content and make a decision as to whether 1 theme is worth exploring more than other. Grounded theory is the basis of thematic analysis and state that the theory emerges out of the data. </a:t>
            </a:r>
          </a:p>
          <a:p>
            <a:pPr eaLnBrk="1" hangingPunct="1">
              <a:lnSpc>
                <a:spcPct val="150000"/>
              </a:lnSpc>
            </a:pPr>
            <a:endParaRPr lang="en-GB" altLang="en-US" sz="2200" dirty="0">
              <a:latin typeface="Verdana" panose="020B0604030504040204" pitchFamily="34" charset="0"/>
              <a:ea typeface="ＭＳ Ｐゴシック" panose="020B0600070205080204" pitchFamily="34" charset="-128"/>
            </a:endParaRPr>
          </a:p>
        </p:txBody>
      </p:sp>
    </p:spTree>
    <p:extLst>
      <p:ext uri="{BB962C8B-B14F-4D97-AF65-F5344CB8AC3E}">
        <p14:creationId xmlns:p14="http://schemas.microsoft.com/office/powerpoint/2010/main" val="2324913538"/>
      </p:ext>
    </p:extLst>
  </p:cSld>
  <p:clrMapOvr>
    <a:masterClrMapping/>
  </p:clrMapOvr>
  <p:transition spd="slow"/>
</p:sld>
</file>

<file path=ppt/slides/slide10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18" name="Title 1">
            <a:extLst>
              <a:ext uri="{FF2B5EF4-FFF2-40B4-BE49-F238E27FC236}">
                <a16:creationId xmlns:a16="http://schemas.microsoft.com/office/drawing/2014/main" xmlns="" id="{FD0D7906-9390-F84D-9923-D06B2ED20AB2}"/>
              </a:ext>
            </a:extLst>
          </p:cNvPr>
          <p:cNvSpPr txBox="1">
            <a:spLocks noGrp="1"/>
          </p:cNvSpPr>
          <p:nvPr>
            <p:ph type="title"/>
          </p:nvPr>
        </p:nvSpPr>
        <p:spPr/>
        <p:txBody>
          <a:bodyPr anchorCtr="1"/>
          <a:lstStyle/>
          <a:p>
            <a:pPr algn="ctr" eaLnBrk="1" hangingPunct="1"/>
            <a:r>
              <a:rPr lang="en-GB" altLang="en-US" sz="3000" b="1">
                <a:latin typeface="Verdana" panose="020B0604030504040204" pitchFamily="34" charset="0"/>
                <a:ea typeface="ＭＳ Ｐゴシック" panose="020B0600070205080204" pitchFamily="34" charset="-128"/>
              </a:rPr>
              <a:t>Principles of Grounded theory</a:t>
            </a:r>
          </a:p>
        </p:txBody>
      </p:sp>
      <p:sp>
        <p:nvSpPr>
          <p:cNvPr id="3" name="Subtitle 2">
            <a:extLst>
              <a:ext uri="{FF2B5EF4-FFF2-40B4-BE49-F238E27FC236}">
                <a16:creationId xmlns:a16="http://schemas.microsoft.com/office/drawing/2014/main" xmlns="" id="{77E1F20C-C8B7-2B4C-8E45-5B54D39B85DF}"/>
              </a:ext>
            </a:extLst>
          </p:cNvPr>
          <p:cNvSpPr txBox="1">
            <a:spLocks noGrp="1"/>
          </p:cNvSpPr>
          <p:nvPr>
            <p:ph idx="1"/>
          </p:nvPr>
        </p:nvSpPr>
        <p:spPr/>
        <p:txBody>
          <a:bodyPr>
            <a:normAutofit fontScale="85000" lnSpcReduction="10000"/>
          </a:bodyPr>
          <a:lstStyle/>
          <a:p>
            <a:pPr>
              <a:lnSpc>
                <a:spcPct val="150000"/>
              </a:lnSpc>
              <a:defRPr/>
            </a:pPr>
            <a:r>
              <a:rPr lang="en-GB" sz="1800" b="1"/>
              <a:t>‘Naming, defining and understanding what people say’</a:t>
            </a:r>
          </a:p>
          <a:p>
            <a:pPr marL="342900" indent="-342900">
              <a:lnSpc>
                <a:spcPct val="150000"/>
              </a:lnSpc>
              <a:buFont typeface="Arial" pitchFamily="34"/>
              <a:buChar char="•"/>
              <a:defRPr/>
            </a:pPr>
            <a:r>
              <a:rPr lang="en-GB" sz="1800"/>
              <a:t>Theory emerges out of the data rather than being developed in advance</a:t>
            </a:r>
          </a:p>
          <a:p>
            <a:pPr marL="342900" indent="-342900">
              <a:lnSpc>
                <a:spcPct val="150000"/>
              </a:lnSpc>
              <a:buFont typeface="Arial" pitchFamily="34"/>
              <a:buChar char="•"/>
              <a:defRPr/>
            </a:pPr>
            <a:r>
              <a:rPr lang="en-GB" sz="1800"/>
              <a:t>Begin with as few pre-determined ideas as possible </a:t>
            </a:r>
          </a:p>
          <a:p>
            <a:pPr marL="342900" indent="-342900">
              <a:lnSpc>
                <a:spcPct val="150000"/>
              </a:lnSpc>
              <a:buFont typeface="Arial" pitchFamily="34"/>
              <a:buChar char="•"/>
              <a:defRPr/>
            </a:pPr>
            <a:r>
              <a:rPr lang="en-GB" sz="1800"/>
              <a:t>Coding is shaped by the researchers interpretation of the data</a:t>
            </a:r>
          </a:p>
          <a:p>
            <a:pPr marL="342900" indent="-342900">
              <a:lnSpc>
                <a:spcPct val="150000"/>
              </a:lnSpc>
              <a:buFont typeface="Arial" pitchFamily="34"/>
              <a:buChar char="•"/>
              <a:defRPr/>
            </a:pPr>
            <a:r>
              <a:rPr lang="en-GB" sz="1800"/>
              <a:t>Characterised by different types and levels of code</a:t>
            </a:r>
          </a:p>
          <a:p>
            <a:pPr marL="342900" indent="-342900">
              <a:lnSpc>
                <a:spcPct val="150000"/>
              </a:lnSpc>
              <a:buFont typeface="Arial" pitchFamily="34"/>
              <a:buChar char="•"/>
              <a:defRPr/>
            </a:pPr>
            <a:r>
              <a:rPr lang="en-GB" sz="1800"/>
              <a:t>Categories of data are created and refined through constant comparison</a:t>
            </a:r>
          </a:p>
          <a:p>
            <a:pPr marL="342900" indent="-342900">
              <a:lnSpc>
                <a:spcPct val="150000"/>
              </a:lnSpc>
              <a:buFont typeface="Arial" pitchFamily="34"/>
              <a:buChar char="•"/>
              <a:defRPr/>
            </a:pPr>
            <a:r>
              <a:rPr lang="en-GB" sz="1800"/>
              <a:t>Analysis and data collection are iterative </a:t>
            </a:r>
          </a:p>
          <a:p>
            <a:pPr marL="342900" indent="-342900">
              <a:lnSpc>
                <a:spcPct val="150000"/>
              </a:lnSpc>
              <a:buFont typeface="Arial" pitchFamily="34"/>
              <a:buChar char="•"/>
              <a:defRPr/>
            </a:pPr>
            <a:r>
              <a:rPr lang="en-GB" sz="1800"/>
              <a:t>End point is theoretical saturation</a:t>
            </a:r>
          </a:p>
          <a:p>
            <a:pPr>
              <a:defRPr/>
            </a:pPr>
            <a:endParaRPr lang="en-GB"/>
          </a:p>
        </p:txBody>
      </p:sp>
    </p:spTree>
    <p:extLst>
      <p:ext uri="{BB962C8B-B14F-4D97-AF65-F5344CB8AC3E}">
        <p14:creationId xmlns:p14="http://schemas.microsoft.com/office/powerpoint/2010/main" val="1012596274"/>
      </p:ext>
    </p:extLst>
  </p:cSld>
  <p:clrMapOvr>
    <a:masterClrMapping/>
  </p:clrMapOvr>
  <p:transition spd="slow"/>
</p:sld>
</file>

<file path=ppt/slides/slide1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42" name="Title 1">
            <a:extLst>
              <a:ext uri="{FF2B5EF4-FFF2-40B4-BE49-F238E27FC236}">
                <a16:creationId xmlns:a16="http://schemas.microsoft.com/office/drawing/2014/main" xmlns="" id="{9C77D61F-C002-5A47-BB35-FB57AFF7361E}"/>
              </a:ext>
            </a:extLst>
          </p:cNvPr>
          <p:cNvSpPr txBox="1">
            <a:spLocks noGrp="1"/>
          </p:cNvSpPr>
          <p:nvPr>
            <p:ph type="title" idx="4294967295"/>
          </p:nvPr>
        </p:nvSpPr>
        <p:spPr>
          <a:xfrm>
            <a:off x="0" y="685800"/>
            <a:ext cx="9601200" cy="1485900"/>
          </a:xfrm>
        </p:spPr>
        <p:txBody>
          <a:bodyPr anchorCtr="1"/>
          <a:lstStyle/>
          <a:p>
            <a:pPr algn="ctr" eaLnBrk="1" hangingPunct="1"/>
            <a:r>
              <a:rPr lang="en-GB" altLang="en-US" sz="2800" b="1">
                <a:latin typeface="Verdana" panose="020B0604030504040204" pitchFamily="34" charset="0"/>
                <a:ea typeface="ＭＳ Ｐゴシック" panose="020B0600070205080204" pitchFamily="34" charset="-128"/>
              </a:rPr>
              <a:t>Thematic analysis: moving between levels of codes</a:t>
            </a:r>
          </a:p>
        </p:txBody>
      </p:sp>
    </p:spTree>
    <p:extLst>
      <p:ext uri="{BB962C8B-B14F-4D97-AF65-F5344CB8AC3E}">
        <p14:creationId xmlns:p14="http://schemas.microsoft.com/office/powerpoint/2010/main" val="1683736353"/>
      </p:ext>
    </p:extLst>
  </p:cSld>
  <p:clrMapOvr>
    <a:masterClrMapping/>
  </p:clrMapOvr>
  <p:transition spd="slow"/>
</p:sld>
</file>

<file path=ppt/slides/slide1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90" name="Title 1">
            <a:extLst>
              <a:ext uri="{FF2B5EF4-FFF2-40B4-BE49-F238E27FC236}">
                <a16:creationId xmlns:a16="http://schemas.microsoft.com/office/drawing/2014/main" xmlns="" id="{120BA87C-18C5-9046-998F-1AD0F66DD0CD}"/>
              </a:ext>
            </a:extLst>
          </p:cNvPr>
          <p:cNvSpPr txBox="1">
            <a:spLocks noGrp="1"/>
          </p:cNvSpPr>
          <p:nvPr>
            <p:ph type="title"/>
          </p:nvPr>
        </p:nvSpPr>
        <p:spPr/>
        <p:txBody>
          <a:bodyPr anchorCtr="1"/>
          <a:lstStyle/>
          <a:p>
            <a:pPr algn="ctr" eaLnBrk="1" hangingPunct="1"/>
            <a:r>
              <a:rPr lang="en-GB" altLang="en-US" sz="2800" b="1">
                <a:latin typeface="Verdana" panose="020B0604030504040204" pitchFamily="34" charset="0"/>
                <a:ea typeface="ＭＳ Ｐゴシック" panose="020B0600070205080204" pitchFamily="34" charset="-128"/>
              </a:rPr>
              <a:t>Validity &amp; Reliability</a:t>
            </a:r>
          </a:p>
        </p:txBody>
      </p:sp>
      <p:sp>
        <p:nvSpPr>
          <p:cNvPr id="12291" name="Subtitle 2">
            <a:extLst>
              <a:ext uri="{FF2B5EF4-FFF2-40B4-BE49-F238E27FC236}">
                <a16:creationId xmlns:a16="http://schemas.microsoft.com/office/drawing/2014/main" xmlns="" id="{1B2B8437-E29E-1B4C-AD37-8FE7456FF725}"/>
              </a:ext>
            </a:extLst>
          </p:cNvPr>
          <p:cNvSpPr txBox="1">
            <a:spLocks noGrp="1"/>
          </p:cNvSpPr>
          <p:nvPr>
            <p:ph idx="1"/>
          </p:nvPr>
        </p:nvSpPr>
        <p:spPr/>
        <p:txBody>
          <a:bodyPr>
            <a:normAutofit fontScale="92500"/>
          </a:bodyPr>
          <a:lstStyle/>
          <a:p>
            <a:pPr eaLnBrk="1" hangingPunct="1"/>
            <a:r>
              <a:rPr lang="en-GB" altLang="en-US" sz="2200" b="1">
                <a:latin typeface="Verdana" panose="020B0604030504040204" pitchFamily="34" charset="0"/>
                <a:ea typeface="ＭＳ Ｐゴシック" panose="020B0600070205080204" pitchFamily="34" charset="-128"/>
              </a:rPr>
              <a:t>Validity</a:t>
            </a:r>
          </a:p>
          <a:p>
            <a:pPr eaLnBrk="1" hangingPunct="1"/>
            <a:endParaRPr lang="en-GB" altLang="en-US" sz="2200" b="1">
              <a:latin typeface="Verdana" panose="020B0604030504040204" pitchFamily="34" charset="0"/>
              <a:ea typeface="ＭＳ Ｐゴシック" panose="020B0600070205080204" pitchFamily="34" charset="-128"/>
            </a:endParaRPr>
          </a:p>
          <a:p>
            <a:pPr eaLnBrk="1" hangingPunct="1"/>
            <a:r>
              <a:rPr lang="en-GB" altLang="en-US" sz="2100">
                <a:latin typeface="Verdana" panose="020B0604030504040204" pitchFamily="34" charset="0"/>
                <a:ea typeface="ＭＳ Ｐゴシック" panose="020B0600070205080204" pitchFamily="34" charset="-128"/>
              </a:rPr>
              <a:t>How can we be sure we are measuring what our we set out to? To what extent are we describing and measuring what our research question set out?</a:t>
            </a:r>
          </a:p>
          <a:p>
            <a:pPr eaLnBrk="1" hangingPunct="1"/>
            <a:r>
              <a:rPr lang="en-GB" altLang="en-US" sz="2100">
                <a:latin typeface="Verdana" panose="020B0604030504040204" pitchFamily="34" charset="0"/>
                <a:ea typeface="ＭＳ Ｐゴシック" panose="020B0600070205080204" pitchFamily="34" charset="-128"/>
              </a:rPr>
              <a:t>As qualitative researchers we need to be able to account for how inferences were made in our analysis and our conclusions reached. This is the only way our  findings are credible. </a:t>
            </a:r>
          </a:p>
          <a:p>
            <a:pPr eaLnBrk="1" hangingPunct="1"/>
            <a:r>
              <a:rPr lang="en-GB" altLang="en-US" sz="2100">
                <a:latin typeface="Verdana" panose="020B0604030504040204" pitchFamily="34" charset="0"/>
                <a:ea typeface="ＭＳ Ｐゴシック" panose="020B0600070205080204" pitchFamily="34" charset="-128"/>
              </a:rPr>
              <a:t>Create an analysis group – through having different people analysing the data set, your validity will increase.</a:t>
            </a:r>
          </a:p>
          <a:p>
            <a:pPr eaLnBrk="1" hangingPunct="1"/>
            <a:endParaRPr lang="en-GB" altLang="en-US">
              <a:latin typeface="Verdana" panose="020B0604030504040204" pitchFamily="34" charset="0"/>
              <a:ea typeface="ＭＳ Ｐゴシック" panose="020B0600070205080204" pitchFamily="34" charset="-128"/>
            </a:endParaRPr>
          </a:p>
          <a:p>
            <a:pPr eaLnBrk="1" hangingPunct="1"/>
            <a:endParaRPr lang="en-GB" altLang="en-US" sz="1600">
              <a:latin typeface="Verdana" panose="020B0604030504040204" pitchFamily="34" charset="0"/>
              <a:ea typeface="ＭＳ Ｐゴシック" panose="020B0600070205080204" pitchFamily="34" charset="-128"/>
            </a:endParaRPr>
          </a:p>
          <a:p>
            <a:pPr eaLnBrk="1" hangingPunct="1"/>
            <a:endParaRPr lang="en-GB" altLang="en-US">
              <a:latin typeface="Verdana" panose="020B0604030504040204" pitchFamily="34" charset="0"/>
              <a:ea typeface="ＭＳ Ｐゴシック" panose="020B0600070205080204" pitchFamily="34" charset="-128"/>
            </a:endParaRPr>
          </a:p>
        </p:txBody>
      </p:sp>
    </p:spTree>
    <p:extLst>
      <p:ext uri="{BB962C8B-B14F-4D97-AF65-F5344CB8AC3E}">
        <p14:creationId xmlns:p14="http://schemas.microsoft.com/office/powerpoint/2010/main" val="2236648387"/>
      </p:ext>
    </p:extLst>
  </p:cSld>
  <p:clrMapOvr>
    <a:masterClrMapping/>
  </p:clrMapOvr>
  <p:transition spd="slow"/>
</p:sld>
</file>

<file path=ppt/slides/slide1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4" name="Title 1">
            <a:extLst>
              <a:ext uri="{FF2B5EF4-FFF2-40B4-BE49-F238E27FC236}">
                <a16:creationId xmlns:a16="http://schemas.microsoft.com/office/drawing/2014/main" xmlns="" id="{4B1D8D04-8061-C448-AB08-6CCB37C546C5}"/>
              </a:ext>
            </a:extLst>
          </p:cNvPr>
          <p:cNvSpPr txBox="1">
            <a:spLocks noGrp="1"/>
          </p:cNvSpPr>
          <p:nvPr>
            <p:ph type="title"/>
          </p:nvPr>
        </p:nvSpPr>
        <p:spPr/>
        <p:txBody>
          <a:bodyPr/>
          <a:lstStyle/>
          <a:p>
            <a:pPr eaLnBrk="1" hangingPunct="1"/>
            <a:r>
              <a:rPr lang="en-GB" altLang="en-US" b="1">
                <a:latin typeface="Verdana" panose="020B0604030504040204" pitchFamily="34" charset="0"/>
                <a:ea typeface="ＭＳ Ｐゴシック" panose="020B0600070205080204" pitchFamily="34" charset="-128"/>
              </a:rPr>
              <a:t>Reliability</a:t>
            </a:r>
            <a:br>
              <a:rPr lang="en-GB" altLang="en-US" b="1">
                <a:latin typeface="Verdana" panose="020B0604030504040204" pitchFamily="34" charset="0"/>
                <a:ea typeface="ＭＳ Ｐゴシック" panose="020B0600070205080204" pitchFamily="34" charset="-128"/>
              </a:rPr>
            </a:br>
            <a:endParaRPr lang="en-GB" altLang="en-US">
              <a:latin typeface="Verdana" panose="020B0604030504040204" pitchFamily="34" charset="0"/>
              <a:ea typeface="ＭＳ Ｐゴシック" panose="020B0600070205080204" pitchFamily="34" charset="-128"/>
            </a:endParaRPr>
          </a:p>
        </p:txBody>
      </p:sp>
      <p:sp>
        <p:nvSpPr>
          <p:cNvPr id="13315" name="Subtitle 2">
            <a:extLst>
              <a:ext uri="{FF2B5EF4-FFF2-40B4-BE49-F238E27FC236}">
                <a16:creationId xmlns:a16="http://schemas.microsoft.com/office/drawing/2014/main" xmlns="" id="{6738720D-FC18-3342-AC8F-B32AB26B43AB}"/>
              </a:ext>
            </a:extLst>
          </p:cNvPr>
          <p:cNvSpPr txBox="1">
            <a:spLocks noGrp="1"/>
          </p:cNvSpPr>
          <p:nvPr>
            <p:ph idx="1"/>
          </p:nvPr>
        </p:nvSpPr>
        <p:spPr/>
        <p:txBody>
          <a:bodyPr>
            <a:normAutofit fontScale="92500"/>
          </a:bodyPr>
          <a:lstStyle/>
          <a:p>
            <a:pPr eaLnBrk="1" hangingPunct="1"/>
            <a:r>
              <a:rPr lang="en-GB" altLang="en-US" sz="1800" dirty="0">
                <a:latin typeface="Verdana" panose="020B0604030504040204" pitchFamily="34" charset="0"/>
                <a:ea typeface="ＭＳ Ｐゴシック" panose="020B0600070205080204" pitchFamily="34" charset="-128"/>
              </a:rPr>
              <a:t>If we repeated the research, would we find the same results?</a:t>
            </a:r>
          </a:p>
          <a:p>
            <a:pPr eaLnBrk="1" hangingPunct="1"/>
            <a:r>
              <a:rPr lang="en-GB" altLang="en-US" sz="1800" i="1" dirty="0">
                <a:latin typeface="Verdana" panose="020B0604030504040204" pitchFamily="34" charset="0"/>
                <a:ea typeface="ＭＳ Ｐゴシック" panose="020B0600070205080204" pitchFamily="34" charset="-128"/>
              </a:rPr>
              <a:t>Objectivity needs to be embedded into the research process. Demonstrating reliability through keeping detailed records of the links between the claims you are making and the evidence on which it is based. </a:t>
            </a:r>
          </a:p>
          <a:p>
            <a:pPr eaLnBrk="1" hangingPunct="1"/>
            <a:r>
              <a:rPr lang="en-GB" altLang="en-US" sz="1800" dirty="0">
                <a:latin typeface="Verdana" panose="020B0604030504040204" pitchFamily="34" charset="0"/>
                <a:ea typeface="ＭＳ Ｐゴシック" panose="020B0600070205080204" pitchFamily="34" charset="-128"/>
              </a:rPr>
              <a:t>‘Careful Scholarship- Seale 2006’</a:t>
            </a:r>
          </a:p>
          <a:p>
            <a:pPr eaLnBrk="1" hangingPunct="1"/>
            <a:r>
              <a:rPr lang="en-GB" altLang="en-US" sz="1800" dirty="0">
                <a:latin typeface="Verdana" panose="020B0604030504040204" pitchFamily="34" charset="0"/>
                <a:ea typeface="ＭＳ Ｐゴシック" panose="020B0600070205080204" pitchFamily="34" charset="-128"/>
              </a:rPr>
              <a:t>Be aware of the boundaries of the claims that you make from analysing your qualitative data and remain transparent throughout your analysis about all of the processes that you have used. </a:t>
            </a:r>
          </a:p>
          <a:p>
            <a:pPr eaLnBrk="1" hangingPunct="1"/>
            <a:r>
              <a:rPr lang="en-GB" altLang="en-US" sz="1800" dirty="0">
                <a:latin typeface="Verdana" panose="020B0604030504040204" pitchFamily="34" charset="0"/>
                <a:ea typeface="ＭＳ Ｐゴシック" panose="020B0600070205080204" pitchFamily="34" charset="-128"/>
              </a:rPr>
              <a:t>Are there any instances that contradict the claim that you are making? Disruptions can exist and not contradict your argument. Be upfront about these anomalies and this will help your reliability. </a:t>
            </a:r>
          </a:p>
          <a:p>
            <a:pPr eaLnBrk="1" hangingPunct="1"/>
            <a:endParaRPr lang="en-GB" altLang="en-US" dirty="0">
              <a:latin typeface="Verdana" panose="020B0604030504040204" pitchFamily="34" charset="0"/>
              <a:ea typeface="ＭＳ Ｐゴシック" panose="020B0600070205080204" pitchFamily="34" charset="-128"/>
            </a:endParaRPr>
          </a:p>
          <a:p>
            <a:pPr eaLnBrk="1" hangingPunct="1"/>
            <a:endParaRPr lang="en-GB" altLang="en-US" sz="1800" dirty="0">
              <a:latin typeface="Verdana" panose="020B0604030504040204" pitchFamily="34" charset="0"/>
              <a:ea typeface="ＭＳ Ｐゴシック" panose="020B0600070205080204" pitchFamily="34" charset="-128"/>
            </a:endParaRPr>
          </a:p>
          <a:p>
            <a:pPr eaLnBrk="1" hangingPunct="1"/>
            <a:endParaRPr lang="en-GB" altLang="en-US" dirty="0">
              <a:latin typeface="Verdana" panose="020B0604030504040204" pitchFamily="34" charset="0"/>
              <a:ea typeface="ＭＳ Ｐゴシック" panose="020B0600070205080204" pitchFamily="34" charset="-128"/>
            </a:endParaRPr>
          </a:p>
        </p:txBody>
      </p:sp>
    </p:spTree>
    <p:extLst>
      <p:ext uri="{BB962C8B-B14F-4D97-AF65-F5344CB8AC3E}">
        <p14:creationId xmlns:p14="http://schemas.microsoft.com/office/powerpoint/2010/main" val="3077746081"/>
      </p:ext>
    </p:extLst>
  </p:cSld>
  <p:clrMapOvr>
    <a:masterClrMapping/>
  </p:clrMapOvr>
  <p:transition spd="slow"/>
</p:sld>
</file>

<file path=ppt/slides/slide1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338" name="Title 1">
            <a:extLst>
              <a:ext uri="{FF2B5EF4-FFF2-40B4-BE49-F238E27FC236}">
                <a16:creationId xmlns:a16="http://schemas.microsoft.com/office/drawing/2014/main" xmlns="" id="{0BA58FE3-02F5-7140-95EB-6E95F6E15BED}"/>
              </a:ext>
            </a:extLst>
          </p:cNvPr>
          <p:cNvSpPr txBox="1">
            <a:spLocks noGrp="1"/>
          </p:cNvSpPr>
          <p:nvPr>
            <p:ph type="title"/>
          </p:nvPr>
        </p:nvSpPr>
        <p:spPr/>
        <p:txBody>
          <a:bodyPr anchorCtr="1"/>
          <a:lstStyle/>
          <a:p>
            <a:pPr algn="ctr" eaLnBrk="1" hangingPunct="1"/>
            <a:r>
              <a:rPr lang="en-GB" altLang="en-US" sz="2800" b="1">
                <a:latin typeface="Verdana" panose="020B0604030504040204" pitchFamily="34" charset="0"/>
                <a:ea typeface="ＭＳ Ｐゴシック" panose="020B0600070205080204" pitchFamily="34" charset="-128"/>
              </a:rPr>
              <a:t>Preparing and managing your data set</a:t>
            </a:r>
          </a:p>
        </p:txBody>
      </p:sp>
      <p:sp>
        <p:nvSpPr>
          <p:cNvPr id="3" name="Subtitle 2">
            <a:extLst>
              <a:ext uri="{FF2B5EF4-FFF2-40B4-BE49-F238E27FC236}">
                <a16:creationId xmlns:a16="http://schemas.microsoft.com/office/drawing/2014/main" xmlns="" id="{5203BA5D-CEF7-8647-8316-27FA634EAFB8}"/>
              </a:ext>
            </a:extLst>
          </p:cNvPr>
          <p:cNvSpPr txBox="1">
            <a:spLocks noGrp="1"/>
          </p:cNvSpPr>
          <p:nvPr>
            <p:ph idx="1"/>
          </p:nvPr>
        </p:nvSpPr>
        <p:spPr/>
        <p:txBody>
          <a:bodyPr/>
          <a:lstStyle/>
          <a:p>
            <a:pPr marL="342900" indent="-342900">
              <a:lnSpc>
                <a:spcPct val="150000"/>
              </a:lnSpc>
              <a:buFont typeface="Arial" pitchFamily="34"/>
              <a:buChar char="•"/>
              <a:defRPr/>
            </a:pPr>
            <a:r>
              <a:rPr lang="en-GB"/>
              <a:t>Leave large margins for annotations</a:t>
            </a:r>
          </a:p>
          <a:p>
            <a:pPr marL="342900" indent="-342900">
              <a:lnSpc>
                <a:spcPct val="150000"/>
              </a:lnSpc>
              <a:buFont typeface="Arial" pitchFamily="34"/>
              <a:buChar char="•"/>
              <a:defRPr/>
            </a:pPr>
            <a:r>
              <a:rPr lang="en-GB"/>
              <a:t>Do not tidy the language – although it is tempting to correct language and make it more your own style…RESIST!</a:t>
            </a:r>
          </a:p>
          <a:p>
            <a:pPr marL="342900" indent="-342900">
              <a:lnSpc>
                <a:spcPct val="150000"/>
              </a:lnSpc>
              <a:buFont typeface="Arial" pitchFamily="34"/>
              <a:buChar char="•"/>
              <a:defRPr/>
            </a:pPr>
            <a:r>
              <a:rPr lang="en-GB"/>
              <a:t>Keep your field notes to hand when analysing your data set. </a:t>
            </a:r>
          </a:p>
          <a:p>
            <a:pPr>
              <a:defRPr/>
            </a:pPr>
            <a:endParaRPr lang="en-GB"/>
          </a:p>
          <a:p>
            <a:pPr>
              <a:defRPr/>
            </a:pPr>
            <a:endParaRPr lang="en-GB"/>
          </a:p>
        </p:txBody>
      </p:sp>
    </p:spTree>
    <p:extLst>
      <p:ext uri="{BB962C8B-B14F-4D97-AF65-F5344CB8AC3E}">
        <p14:creationId xmlns:p14="http://schemas.microsoft.com/office/powerpoint/2010/main" val="1965738307"/>
      </p:ext>
    </p:extLst>
  </p:cSld>
  <p:clrMapOvr>
    <a:masterClrMapping/>
  </p:clrMapOvr>
  <p:transition spd="slow"/>
</p:sld>
</file>

<file path=ppt/slides/slide1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62" name="Title 1">
            <a:extLst>
              <a:ext uri="{FF2B5EF4-FFF2-40B4-BE49-F238E27FC236}">
                <a16:creationId xmlns:a16="http://schemas.microsoft.com/office/drawing/2014/main" xmlns="" id="{FC497DE1-4CFD-224B-ADE1-4B4FE2058F6B}"/>
              </a:ext>
            </a:extLst>
          </p:cNvPr>
          <p:cNvSpPr txBox="1">
            <a:spLocks noGrp="1"/>
          </p:cNvSpPr>
          <p:nvPr>
            <p:ph type="title"/>
          </p:nvPr>
        </p:nvSpPr>
        <p:spPr/>
        <p:txBody>
          <a:bodyPr anchorCtr="1"/>
          <a:lstStyle/>
          <a:p>
            <a:pPr algn="ctr" eaLnBrk="1" hangingPunct="1"/>
            <a:r>
              <a:rPr lang="en-GB" altLang="en-US" b="1">
                <a:latin typeface="Verdana" panose="020B0604030504040204" pitchFamily="34" charset="0"/>
                <a:ea typeface="ＭＳ Ｐゴシック" panose="020B0600070205080204" pitchFamily="34" charset="-128"/>
              </a:rPr>
              <a:t>Coding your data set</a:t>
            </a:r>
          </a:p>
        </p:txBody>
      </p:sp>
      <p:sp>
        <p:nvSpPr>
          <p:cNvPr id="15363" name="Subtitle 2">
            <a:extLst>
              <a:ext uri="{FF2B5EF4-FFF2-40B4-BE49-F238E27FC236}">
                <a16:creationId xmlns:a16="http://schemas.microsoft.com/office/drawing/2014/main" xmlns="" id="{3C5A1D0A-FBE1-A043-8F87-B97F23179561}"/>
              </a:ext>
            </a:extLst>
          </p:cNvPr>
          <p:cNvSpPr txBox="1">
            <a:spLocks noGrp="1"/>
          </p:cNvSpPr>
          <p:nvPr>
            <p:ph idx="1"/>
          </p:nvPr>
        </p:nvSpPr>
        <p:spPr/>
        <p:txBody>
          <a:bodyPr>
            <a:normAutofit/>
          </a:bodyPr>
          <a:lstStyle/>
          <a:p>
            <a:pPr eaLnBrk="1" hangingPunct="1"/>
            <a:r>
              <a:rPr lang="en-GB" altLang="en-US" b="1">
                <a:latin typeface="Verdana" panose="020B0604030504040204" pitchFamily="34" charset="0"/>
                <a:ea typeface="ＭＳ Ｐゴシック" panose="020B0600070205080204" pitchFamily="34" charset="-128"/>
              </a:rPr>
              <a:t>Formal definition</a:t>
            </a:r>
          </a:p>
          <a:p>
            <a:pPr eaLnBrk="1" hangingPunct="1"/>
            <a:endParaRPr lang="en-GB" altLang="en-US" b="1">
              <a:latin typeface="Verdana" panose="020B0604030504040204" pitchFamily="34" charset="0"/>
              <a:ea typeface="ＭＳ Ｐゴシック" panose="020B0600070205080204" pitchFamily="34" charset="-128"/>
            </a:endParaRPr>
          </a:p>
          <a:p>
            <a:pPr eaLnBrk="1" hangingPunct="1"/>
            <a:r>
              <a:rPr lang="en-GB" altLang="en-US">
                <a:latin typeface="Verdana" panose="020B0604030504040204" pitchFamily="34" charset="0"/>
                <a:ea typeface="ＭＳ Ｐゴシック" panose="020B0600070205080204" pitchFamily="34" charset="-128"/>
              </a:rPr>
              <a:t>‘The identification of passages of text (or other meaningful phenomena, such as parts of images) and applying labels to them that indicate they are examples of some thematic idea. </a:t>
            </a:r>
          </a:p>
          <a:p>
            <a:pPr eaLnBrk="1" hangingPunct="1"/>
            <a:r>
              <a:rPr lang="en-GB" altLang="en-US">
                <a:latin typeface="Verdana" panose="020B0604030504040204" pitchFamily="34" charset="0"/>
                <a:ea typeface="ＭＳ Ｐゴシック" panose="020B0600070205080204" pitchFamily="34" charset="-128"/>
              </a:rPr>
              <a:t>At its simplest, this labelling or coding process enables researchers quickly to retrieve and collect together all the text and other data that they have associated with some thematic idea so that they can be examined together and different cases can be compared in that respect’.</a:t>
            </a:r>
          </a:p>
        </p:txBody>
      </p:sp>
    </p:spTree>
    <p:extLst>
      <p:ext uri="{BB962C8B-B14F-4D97-AF65-F5344CB8AC3E}">
        <p14:creationId xmlns:p14="http://schemas.microsoft.com/office/powerpoint/2010/main" val="4047633278"/>
      </p:ext>
    </p:extLst>
  </p:cSld>
  <p:clrMapOvr>
    <a:masterClrMapping/>
  </p:clrMapOvr>
  <p:transition spd="slow"/>
</p:sld>
</file>

<file path=ppt/slides/slide1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386" name="Title 1">
            <a:extLst>
              <a:ext uri="{FF2B5EF4-FFF2-40B4-BE49-F238E27FC236}">
                <a16:creationId xmlns:a16="http://schemas.microsoft.com/office/drawing/2014/main" xmlns="" id="{C2816F9C-2959-7148-BCEA-DEC111BFBF88}"/>
              </a:ext>
            </a:extLst>
          </p:cNvPr>
          <p:cNvSpPr txBox="1">
            <a:spLocks noGrp="1"/>
          </p:cNvSpPr>
          <p:nvPr>
            <p:ph type="title"/>
          </p:nvPr>
        </p:nvSpPr>
        <p:spPr/>
        <p:txBody>
          <a:bodyPr/>
          <a:lstStyle/>
          <a:p>
            <a:pPr eaLnBrk="1" hangingPunct="1"/>
            <a:r>
              <a:rPr lang="en-GB" altLang="en-US" b="1">
                <a:latin typeface="Verdana" panose="020B0604030504040204" pitchFamily="34" charset="0"/>
                <a:ea typeface="ＭＳ Ｐゴシック" panose="020B0600070205080204" pitchFamily="34" charset="-128"/>
              </a:rPr>
              <a:t>Stage 1 : Initial coding</a:t>
            </a:r>
          </a:p>
        </p:txBody>
      </p:sp>
      <p:sp>
        <p:nvSpPr>
          <p:cNvPr id="3" name="Subtitle 2">
            <a:extLst>
              <a:ext uri="{FF2B5EF4-FFF2-40B4-BE49-F238E27FC236}">
                <a16:creationId xmlns:a16="http://schemas.microsoft.com/office/drawing/2014/main" xmlns="" id="{D3D852B5-6198-9E43-AF03-7298FB35688B}"/>
              </a:ext>
            </a:extLst>
          </p:cNvPr>
          <p:cNvSpPr txBox="1">
            <a:spLocks noGrp="1"/>
          </p:cNvSpPr>
          <p:nvPr>
            <p:ph idx="1"/>
          </p:nvPr>
        </p:nvSpPr>
        <p:spPr/>
        <p:txBody>
          <a:bodyPr>
            <a:normAutofit/>
          </a:bodyPr>
          <a:lstStyle/>
          <a:p>
            <a:pPr>
              <a:defRPr/>
            </a:pPr>
            <a:r>
              <a:rPr lang="en-GB" b="1"/>
              <a:t>‘Define, understand and explain what is happening in the data’</a:t>
            </a:r>
          </a:p>
          <a:p>
            <a:pPr>
              <a:defRPr/>
            </a:pPr>
            <a:endParaRPr lang="en-GB" b="1"/>
          </a:p>
          <a:p>
            <a:pPr marL="457200" indent="-457200">
              <a:buFont typeface="Calibri"/>
              <a:buAutoNum type="arabicPeriod"/>
              <a:defRPr/>
            </a:pPr>
            <a:r>
              <a:rPr lang="en-GB"/>
              <a:t>Number each line in the data</a:t>
            </a:r>
          </a:p>
          <a:p>
            <a:pPr marL="457200" indent="-457200">
              <a:buFont typeface="Calibri"/>
              <a:buAutoNum type="arabicPeriod"/>
              <a:defRPr/>
            </a:pPr>
            <a:r>
              <a:rPr lang="en-GB"/>
              <a:t>Code every new concept – keep this basic and do not attribute a feeling to the code. Simple codes such as ‘bereavement’. To code ‘loss’ would come later because attributing an emotion here.</a:t>
            </a:r>
          </a:p>
          <a:p>
            <a:pPr marL="457200" indent="-457200">
              <a:buFont typeface="Calibri"/>
              <a:buAutoNum type="arabicPeriod"/>
              <a:defRPr/>
            </a:pPr>
            <a:r>
              <a:rPr lang="en-GB"/>
              <a:t>Code everything else, not just content in the data. For example, when the data was collected, where it was collected or if there were any external influences?</a:t>
            </a:r>
          </a:p>
          <a:p>
            <a:pPr marL="457200" indent="-457200">
              <a:buFont typeface="Calibri"/>
              <a:buAutoNum type="arabicPeriod"/>
              <a:defRPr/>
            </a:pPr>
            <a:endParaRPr lang="en-GB"/>
          </a:p>
          <a:p>
            <a:pPr>
              <a:defRPr/>
            </a:pPr>
            <a:endParaRPr lang="en-GB"/>
          </a:p>
        </p:txBody>
      </p:sp>
    </p:spTree>
    <p:extLst>
      <p:ext uri="{BB962C8B-B14F-4D97-AF65-F5344CB8AC3E}">
        <p14:creationId xmlns:p14="http://schemas.microsoft.com/office/powerpoint/2010/main" val="2541100427"/>
      </p:ext>
    </p:extLst>
  </p:cSld>
  <p:clrMapOvr>
    <a:masterClrMapping/>
  </p:clrMapOvr>
  <p:transition spd="slow"/>
</p:sld>
</file>

<file path=ppt/slides/slide1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410" name="Title 1">
            <a:extLst>
              <a:ext uri="{FF2B5EF4-FFF2-40B4-BE49-F238E27FC236}">
                <a16:creationId xmlns:a16="http://schemas.microsoft.com/office/drawing/2014/main" xmlns="" id="{6CADC9F0-1191-9F43-87DA-A28DD6C97F00}"/>
              </a:ext>
            </a:extLst>
          </p:cNvPr>
          <p:cNvSpPr txBox="1">
            <a:spLocks noGrp="1"/>
          </p:cNvSpPr>
          <p:nvPr>
            <p:ph type="title"/>
          </p:nvPr>
        </p:nvSpPr>
        <p:spPr/>
        <p:txBody>
          <a:bodyPr/>
          <a:lstStyle/>
          <a:p>
            <a:pPr eaLnBrk="1" hangingPunct="1"/>
            <a:r>
              <a:rPr lang="en-GB" altLang="en-US" b="1">
                <a:latin typeface="Verdana" panose="020B0604030504040204" pitchFamily="34" charset="0"/>
                <a:ea typeface="ＭＳ Ｐゴシック" panose="020B0600070205080204" pitchFamily="34" charset="-128"/>
              </a:rPr>
              <a:t>Stage 2 : Focussed coding</a:t>
            </a:r>
          </a:p>
        </p:txBody>
      </p:sp>
      <p:sp>
        <p:nvSpPr>
          <p:cNvPr id="3" name="Subtitle 2">
            <a:extLst>
              <a:ext uri="{FF2B5EF4-FFF2-40B4-BE49-F238E27FC236}">
                <a16:creationId xmlns:a16="http://schemas.microsoft.com/office/drawing/2014/main" xmlns="" id="{889EA7F0-0470-AF44-B36E-6BDAA6424108}"/>
              </a:ext>
            </a:extLst>
          </p:cNvPr>
          <p:cNvSpPr txBox="1">
            <a:spLocks noGrp="1"/>
          </p:cNvSpPr>
          <p:nvPr>
            <p:ph idx="1"/>
          </p:nvPr>
        </p:nvSpPr>
        <p:spPr/>
        <p:txBody>
          <a:bodyPr>
            <a:normAutofit/>
          </a:bodyPr>
          <a:lstStyle/>
          <a:p>
            <a:pPr>
              <a:defRPr/>
            </a:pPr>
            <a:r>
              <a:rPr lang="en-GB" sz="2200"/>
              <a:t>Synthesise the most significant/frequently used codes across cases to create categories/themes/conceptual similarities. </a:t>
            </a:r>
          </a:p>
          <a:p>
            <a:pPr>
              <a:defRPr/>
            </a:pPr>
            <a:endParaRPr lang="en-GB" sz="2200"/>
          </a:p>
          <a:p>
            <a:pPr marL="457200" indent="-457200">
              <a:buFont typeface="Calibri"/>
              <a:buAutoNum type="arabicPeriod"/>
              <a:defRPr/>
            </a:pPr>
            <a:r>
              <a:rPr lang="en-GB" sz="2200"/>
              <a:t>Move from initial descriptive codes, onto groups of codes. This is where ‘loss’ would become relevant.</a:t>
            </a:r>
          </a:p>
          <a:p>
            <a:pPr marL="457200" indent="-457200">
              <a:buFont typeface="Calibri"/>
              <a:buAutoNum type="arabicPeriod"/>
              <a:defRPr/>
            </a:pPr>
            <a:r>
              <a:rPr lang="en-GB" sz="2200"/>
              <a:t>Compare your data to see if the same codes are appearing.</a:t>
            </a:r>
          </a:p>
          <a:p>
            <a:pPr>
              <a:defRPr/>
            </a:pPr>
            <a:endParaRPr lang="en-GB"/>
          </a:p>
        </p:txBody>
      </p:sp>
    </p:spTree>
    <p:extLst>
      <p:ext uri="{BB962C8B-B14F-4D97-AF65-F5344CB8AC3E}">
        <p14:creationId xmlns:p14="http://schemas.microsoft.com/office/powerpoint/2010/main" val="2454998894"/>
      </p:ext>
    </p:extLst>
  </p:cSld>
  <p:clrMapOvr>
    <a:masterClrMapping/>
  </p:clrMapOvr>
  <p:transition spd="slow"/>
</p:sld>
</file>

<file path=ppt/slides/slide1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A963CF51-0B25-7E4D-8140-38F244851ED2}"/>
              </a:ext>
            </a:extLst>
          </p:cNvPr>
          <p:cNvSpPr txBox="1">
            <a:spLocks noGrp="1"/>
          </p:cNvSpPr>
          <p:nvPr>
            <p:ph type="title"/>
          </p:nvPr>
        </p:nvSpPr>
        <p:spPr/>
        <p:txBody>
          <a:bodyPr/>
          <a:lstStyle/>
          <a:p>
            <a:pPr>
              <a:spcBef>
                <a:spcPts val="0"/>
              </a:spcBef>
              <a:defRPr/>
            </a:pPr>
            <a:r>
              <a:rPr lang="en-GB" sz="2850" b="1"/>
              <a:t>Stage 3 : Selective/theoretical coding </a:t>
            </a:r>
          </a:p>
        </p:txBody>
      </p:sp>
      <p:sp>
        <p:nvSpPr>
          <p:cNvPr id="18435" name="Subtitle 2">
            <a:extLst>
              <a:ext uri="{FF2B5EF4-FFF2-40B4-BE49-F238E27FC236}">
                <a16:creationId xmlns:a16="http://schemas.microsoft.com/office/drawing/2014/main" xmlns="" id="{A630ACBC-5593-C240-9129-DE558B29A387}"/>
              </a:ext>
            </a:extLst>
          </p:cNvPr>
          <p:cNvSpPr txBox="1">
            <a:spLocks noGrp="1"/>
          </p:cNvSpPr>
          <p:nvPr>
            <p:ph idx="1"/>
          </p:nvPr>
        </p:nvSpPr>
        <p:spPr/>
        <p:txBody>
          <a:bodyPr>
            <a:normAutofit/>
          </a:bodyPr>
          <a:lstStyle/>
          <a:p>
            <a:pPr marL="0" indent="0">
              <a:buNone/>
            </a:pPr>
            <a:endParaRPr lang="en-GB" altLang="en-US" sz="2200" dirty="0">
              <a:latin typeface="Verdana" panose="020B0604030504040204" pitchFamily="34" charset="0"/>
              <a:ea typeface="ＭＳ Ｐゴシック" panose="020B0600070205080204" pitchFamily="34" charset="-128"/>
            </a:endParaRPr>
          </a:p>
          <a:p>
            <a:pPr eaLnBrk="1" hangingPunct="1"/>
            <a:r>
              <a:rPr lang="en-GB" altLang="en-US" sz="2200" dirty="0">
                <a:latin typeface="Verdana" panose="020B0604030504040204" pitchFamily="34" charset="0"/>
                <a:ea typeface="ＭＳ Ｐゴシック" panose="020B0600070205080204" pitchFamily="34" charset="-128"/>
              </a:rPr>
              <a:t>For example, if you had some initial codes of Money, Income, Receipts. The selective code could be Finance.</a:t>
            </a:r>
          </a:p>
          <a:p>
            <a:pPr eaLnBrk="1" hangingPunct="1"/>
            <a:r>
              <a:rPr lang="en-GB" altLang="en-US" sz="2200" b="1" dirty="0">
                <a:solidFill>
                  <a:srgbClr val="0070C0"/>
                </a:solidFill>
                <a:latin typeface="Verdana" panose="020B0604030504040204" pitchFamily="34" charset="0"/>
                <a:ea typeface="ＭＳ Ｐゴシック" panose="020B0600070205080204" pitchFamily="34" charset="-128"/>
              </a:rPr>
              <a:t>Ensure you hold coding meetings</a:t>
            </a:r>
            <a:r>
              <a:rPr lang="en-GB" altLang="en-US" sz="2200" dirty="0">
                <a:solidFill>
                  <a:srgbClr val="0070C0"/>
                </a:solidFill>
                <a:latin typeface="Verdana" panose="020B0604030504040204" pitchFamily="34" charset="0"/>
                <a:ea typeface="ＭＳ Ｐゴシック" panose="020B0600070205080204" pitchFamily="34" charset="-128"/>
              </a:rPr>
              <a:t>. Having more than 1 person help with coding adds creativity and validity to your analysis</a:t>
            </a:r>
            <a:r>
              <a:rPr lang="en-GB" altLang="en-US" sz="2200">
                <a:solidFill>
                  <a:srgbClr val="0070C0"/>
                </a:solidFill>
                <a:latin typeface="Verdana" panose="020B0604030504040204" pitchFamily="34" charset="0"/>
                <a:ea typeface="ＭＳ Ｐゴシック" panose="020B0600070205080204" pitchFamily="34" charset="-128"/>
              </a:rPr>
              <a:t>. </a:t>
            </a:r>
            <a:endParaRPr lang="en-GB" altLang="en-US" sz="2200" dirty="0">
              <a:latin typeface="Verdana" panose="020B0604030504040204" pitchFamily="34" charset="0"/>
              <a:ea typeface="ＭＳ Ｐゴシック" panose="020B0600070205080204" pitchFamily="34" charset="-128"/>
            </a:endParaRPr>
          </a:p>
          <a:p>
            <a:pPr eaLnBrk="1" hangingPunct="1"/>
            <a:r>
              <a:rPr lang="en-GB" altLang="en-US" sz="2200" dirty="0">
                <a:latin typeface="Verdana" panose="020B0604030504040204" pitchFamily="34" charset="0"/>
                <a:ea typeface="ＭＳ Ｐゴシック" panose="020B0600070205080204" pitchFamily="34" charset="-128"/>
              </a:rPr>
              <a:t>Keep a ‘coding book’ throughout the entire coding process. Include this in your appendix when writing your report. </a:t>
            </a:r>
          </a:p>
          <a:p>
            <a:pPr eaLnBrk="1" hangingPunct="1"/>
            <a:endParaRPr lang="en-GB" altLang="en-US" dirty="0">
              <a:latin typeface="Verdana" panose="020B0604030504040204" pitchFamily="34" charset="0"/>
              <a:ea typeface="ＭＳ Ｐゴシック" panose="020B0600070205080204" pitchFamily="34" charset="-128"/>
            </a:endParaRPr>
          </a:p>
        </p:txBody>
      </p:sp>
    </p:spTree>
    <p:extLst>
      <p:ext uri="{BB962C8B-B14F-4D97-AF65-F5344CB8AC3E}">
        <p14:creationId xmlns:p14="http://schemas.microsoft.com/office/powerpoint/2010/main" val="1983606084"/>
      </p:ext>
    </p:extLst>
  </p:cSld>
  <p:clrMapOvr>
    <a:masterClrMapping/>
  </p:clrMapOvr>
  <p:transition spd="slow"/>
</p:sld>
</file>

<file path=ppt/slides/slide1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458" name="Title 1">
            <a:extLst>
              <a:ext uri="{FF2B5EF4-FFF2-40B4-BE49-F238E27FC236}">
                <a16:creationId xmlns:a16="http://schemas.microsoft.com/office/drawing/2014/main" xmlns="" id="{38D5DB9C-E317-2844-A555-9ED814FF6AB4}"/>
              </a:ext>
            </a:extLst>
          </p:cNvPr>
          <p:cNvSpPr txBox="1">
            <a:spLocks noGrp="1"/>
          </p:cNvSpPr>
          <p:nvPr>
            <p:ph type="title"/>
          </p:nvPr>
        </p:nvSpPr>
        <p:spPr/>
        <p:txBody>
          <a:bodyPr/>
          <a:lstStyle/>
          <a:p>
            <a:pPr eaLnBrk="1" hangingPunct="1"/>
            <a:r>
              <a:rPr lang="en-GB" altLang="en-US">
                <a:latin typeface="Verdana" panose="020B0604030504040204" pitchFamily="34" charset="0"/>
                <a:ea typeface="ＭＳ Ｐゴシック" panose="020B0600070205080204" pitchFamily="34" charset="-128"/>
              </a:rPr>
              <a:t>Example…</a:t>
            </a:r>
          </a:p>
        </p:txBody>
      </p:sp>
      <p:sp>
        <p:nvSpPr>
          <p:cNvPr id="19459" name="Subtitle 2">
            <a:extLst>
              <a:ext uri="{FF2B5EF4-FFF2-40B4-BE49-F238E27FC236}">
                <a16:creationId xmlns:a16="http://schemas.microsoft.com/office/drawing/2014/main" xmlns="" id="{2A5A39BA-01A3-3647-87F4-A263F555365C}"/>
              </a:ext>
            </a:extLst>
          </p:cNvPr>
          <p:cNvSpPr txBox="1">
            <a:spLocks noGrp="1"/>
          </p:cNvSpPr>
          <p:nvPr>
            <p:ph idx="1"/>
          </p:nvPr>
        </p:nvSpPr>
        <p:spPr/>
        <p:txBody>
          <a:bodyPr>
            <a:normAutofit fontScale="92500" lnSpcReduction="10000"/>
          </a:bodyPr>
          <a:lstStyle/>
          <a:p>
            <a:pPr eaLnBrk="1" hangingPunct="1"/>
            <a:r>
              <a:rPr lang="en-GB" altLang="en-US" sz="1600">
                <a:latin typeface="Verdana" panose="020B0604030504040204" pitchFamily="34" charset="0"/>
                <a:ea typeface="ＭＳ Ｐゴシック" panose="020B0600070205080204" pitchFamily="34" charset="-128"/>
              </a:rPr>
              <a:t>‘X’ is an overall outstanding lecturer. One, if not the ONLY lecturer on my course that I feel has my best interests at heart and takes an interest in her students. ‘X’ is always networking and engaging with PR practitioners and agencies to ensure we get the best chances of securing Work Experience or future job vacancies. ‘X’ always encourages us to raise our chances for employability and helps us with this through her own personal contacts as well as arranging regular CIPR networking events - dedicating her time outside of class. ‘X’ is fair and organised - which the whole class appreciates - and she is able to communicate her messages well. She explains why we are being taught a certain topic and how this will add to either our employability or personal development. She is always looking for new ways to enhance these two areas, and often drafts in live clients and professionals - which enables us to experience real life simulations, as well as development of our abilities. I could have nominated ‘X’ for 'Open door', 'outstanding feedback' or 'strongest supervision' because she really is a fantastic influence. I think ‘X’ is a credit to Solent and I know I would have dropped out in my second year, if it wasn’t for her support.</a:t>
            </a:r>
          </a:p>
          <a:p>
            <a:pPr eaLnBrk="1" hangingPunct="1"/>
            <a:endParaRPr lang="en-GB" altLang="en-US" sz="1600">
              <a:latin typeface="Verdana" panose="020B0604030504040204" pitchFamily="34" charset="0"/>
              <a:ea typeface="ＭＳ Ｐゴシック" panose="020B0600070205080204" pitchFamily="34" charset="-128"/>
            </a:endParaRPr>
          </a:p>
        </p:txBody>
      </p:sp>
    </p:spTree>
    <p:extLst>
      <p:ext uri="{BB962C8B-B14F-4D97-AF65-F5344CB8AC3E}">
        <p14:creationId xmlns:p14="http://schemas.microsoft.com/office/powerpoint/2010/main" val="3212600320"/>
      </p:ext>
    </p:extLst>
  </p:cSld>
  <p:clrMapOvr>
    <a:masterClrMapping/>
  </p:clrMapOvr>
  <p:transition spd="slow"/>
</p:sld>
</file>

<file path=ppt/slides/slide1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482" name="Title 1">
            <a:extLst>
              <a:ext uri="{FF2B5EF4-FFF2-40B4-BE49-F238E27FC236}">
                <a16:creationId xmlns:a16="http://schemas.microsoft.com/office/drawing/2014/main" xmlns="" id="{82195927-4844-6241-9817-91876F7554D4}"/>
              </a:ext>
            </a:extLst>
          </p:cNvPr>
          <p:cNvSpPr txBox="1">
            <a:spLocks noGrp="1"/>
          </p:cNvSpPr>
          <p:nvPr>
            <p:ph type="title"/>
          </p:nvPr>
        </p:nvSpPr>
        <p:spPr>
          <a:xfrm>
            <a:off x="403123" y="501446"/>
            <a:ext cx="9074775" cy="630195"/>
          </a:xfrm>
        </p:spPr>
        <p:txBody>
          <a:bodyPr>
            <a:normAutofit fontScale="90000"/>
          </a:bodyPr>
          <a:lstStyle/>
          <a:p>
            <a:pPr eaLnBrk="1" hangingPunct="1"/>
            <a:r>
              <a:rPr lang="en-GB" altLang="en-US" dirty="0">
                <a:latin typeface="Verdana" panose="020B0604030504040204" pitchFamily="34" charset="0"/>
                <a:ea typeface="ＭＳ Ｐゴシック" panose="020B0600070205080204" pitchFamily="34" charset="-128"/>
              </a:rPr>
              <a:t>Stage 1: Initial coding</a:t>
            </a:r>
            <a:br>
              <a:rPr lang="en-GB" altLang="en-US" dirty="0">
                <a:latin typeface="Verdana" panose="020B0604030504040204" pitchFamily="34" charset="0"/>
                <a:ea typeface="ＭＳ Ｐゴシック" panose="020B0600070205080204" pitchFamily="34" charset="-128"/>
              </a:rPr>
            </a:br>
            <a:endParaRPr lang="en-GB" altLang="en-US" dirty="0">
              <a:latin typeface="Verdana" panose="020B0604030504040204" pitchFamily="34" charset="0"/>
              <a:ea typeface="ＭＳ Ｐゴシック" panose="020B0600070205080204" pitchFamily="34" charset="-128"/>
            </a:endParaRPr>
          </a:p>
        </p:txBody>
      </p:sp>
      <p:sp>
        <p:nvSpPr>
          <p:cNvPr id="3" name="Subtitle 2">
            <a:extLst>
              <a:ext uri="{FF2B5EF4-FFF2-40B4-BE49-F238E27FC236}">
                <a16:creationId xmlns:a16="http://schemas.microsoft.com/office/drawing/2014/main" xmlns="" id="{C104B3D8-9319-6249-9480-7BC0A7B349A1}"/>
              </a:ext>
            </a:extLst>
          </p:cNvPr>
          <p:cNvSpPr>
            <a:spLocks noGrp="1"/>
          </p:cNvSpPr>
          <p:nvPr>
            <p:ph idx="1"/>
          </p:nvPr>
        </p:nvSpPr>
        <p:spPr>
          <a:xfrm>
            <a:off x="403123" y="1229032"/>
            <a:ext cx="6902245" cy="5628968"/>
          </a:xfrm>
        </p:spPr>
        <p:txBody>
          <a:bodyPr>
            <a:normAutofit/>
          </a:bodyPr>
          <a:lstStyle/>
          <a:p>
            <a:pPr marL="342900" indent="-342900">
              <a:buFont typeface="+mj-lt"/>
              <a:buAutoNum type="arabicPeriod"/>
              <a:defRPr/>
            </a:pPr>
            <a:r>
              <a:rPr lang="en-GB" sz="1400" dirty="0"/>
              <a:t>Outstanding</a:t>
            </a:r>
          </a:p>
          <a:p>
            <a:pPr marL="342900" indent="-342900">
              <a:buFont typeface="+mj-lt"/>
              <a:buAutoNum type="arabicPeriod"/>
              <a:defRPr/>
            </a:pPr>
            <a:r>
              <a:rPr lang="en-GB" sz="1400" dirty="0"/>
              <a:t>Best interest</a:t>
            </a:r>
          </a:p>
          <a:p>
            <a:pPr marL="342900" indent="-342900">
              <a:buFont typeface="+mj-lt"/>
              <a:buAutoNum type="arabicPeriod"/>
              <a:defRPr/>
            </a:pPr>
            <a:r>
              <a:rPr lang="en-GB" sz="1400" dirty="0"/>
              <a:t>Takes an interest</a:t>
            </a:r>
          </a:p>
          <a:p>
            <a:pPr marL="342900" indent="-342900">
              <a:buFont typeface="+mj-lt"/>
              <a:buAutoNum type="arabicPeriod"/>
              <a:defRPr/>
            </a:pPr>
            <a:r>
              <a:rPr lang="en-GB" sz="1400" dirty="0"/>
              <a:t>Networking agencies</a:t>
            </a:r>
          </a:p>
          <a:p>
            <a:pPr marL="342900" indent="-342900">
              <a:buFont typeface="+mj-lt"/>
              <a:buAutoNum type="arabicPeriod"/>
              <a:defRPr/>
            </a:pPr>
            <a:r>
              <a:rPr lang="en-GB" sz="1400" dirty="0"/>
              <a:t>Securing work experience</a:t>
            </a:r>
          </a:p>
          <a:p>
            <a:pPr marL="342900" indent="-342900">
              <a:buFont typeface="+mj-lt"/>
              <a:buAutoNum type="arabicPeriod"/>
              <a:defRPr/>
            </a:pPr>
            <a:r>
              <a:rPr lang="en-GB" sz="1400" dirty="0"/>
              <a:t>Raises chances of employability</a:t>
            </a:r>
          </a:p>
          <a:p>
            <a:pPr marL="342900" indent="-342900">
              <a:buFont typeface="+mj-lt"/>
              <a:buAutoNum type="arabicPeriod"/>
              <a:defRPr/>
            </a:pPr>
            <a:r>
              <a:rPr lang="en-GB" sz="1400" dirty="0"/>
              <a:t>Helps make new contacts</a:t>
            </a:r>
          </a:p>
          <a:p>
            <a:pPr marL="342900" indent="-342900">
              <a:buFont typeface="+mj-lt"/>
              <a:buAutoNum type="arabicPeriod"/>
              <a:defRPr/>
            </a:pPr>
            <a:r>
              <a:rPr lang="en-GB" sz="1400" dirty="0"/>
              <a:t>Arranges networking events</a:t>
            </a:r>
          </a:p>
          <a:p>
            <a:pPr marL="342900" indent="-342900">
              <a:buFont typeface="+mj-lt"/>
              <a:buAutoNum type="arabicPeriod"/>
              <a:defRPr/>
            </a:pPr>
            <a:r>
              <a:rPr lang="en-GB" sz="1400" dirty="0"/>
              <a:t>Dedicates time outside class</a:t>
            </a:r>
          </a:p>
          <a:p>
            <a:pPr marL="342900" indent="-342900">
              <a:buFont typeface="+mj-lt"/>
              <a:buAutoNum type="arabicPeriod"/>
              <a:defRPr/>
            </a:pPr>
            <a:r>
              <a:rPr lang="en-GB" sz="1400" dirty="0"/>
              <a:t>Organised </a:t>
            </a:r>
          </a:p>
          <a:p>
            <a:pPr marL="342900" indent="-342900">
              <a:buFont typeface="+mj-lt"/>
              <a:buAutoNum type="arabicPeriod"/>
              <a:defRPr/>
            </a:pPr>
            <a:r>
              <a:rPr lang="en-GB" sz="1400" dirty="0"/>
              <a:t>Communicates well</a:t>
            </a:r>
          </a:p>
          <a:p>
            <a:pPr marL="342900" indent="-342900">
              <a:buFont typeface="+mj-lt"/>
              <a:buAutoNum type="arabicPeriod"/>
              <a:defRPr/>
            </a:pPr>
            <a:r>
              <a:rPr lang="en-GB" sz="1400" dirty="0"/>
              <a:t>Explains why</a:t>
            </a:r>
          </a:p>
          <a:p>
            <a:pPr marL="342900" indent="-342900">
              <a:buFont typeface="+mj-lt"/>
              <a:buAutoNum type="arabicPeriod"/>
              <a:defRPr/>
            </a:pPr>
            <a:r>
              <a:rPr lang="en-GB" sz="1400" dirty="0"/>
              <a:t>Personal development</a:t>
            </a:r>
          </a:p>
          <a:p>
            <a:pPr marL="342900" indent="-342900">
              <a:buFont typeface="+mj-lt"/>
              <a:buAutoNum type="arabicPeriod"/>
              <a:defRPr/>
            </a:pPr>
            <a:r>
              <a:rPr lang="en-GB" sz="1400" dirty="0"/>
              <a:t>Develops abilities</a:t>
            </a:r>
          </a:p>
          <a:p>
            <a:pPr marL="342900" indent="-342900">
              <a:buFont typeface="+mj-lt"/>
              <a:buAutoNum type="arabicPeriod"/>
              <a:defRPr/>
            </a:pPr>
            <a:r>
              <a:rPr lang="en-GB" sz="1400" dirty="0"/>
              <a:t>Fantastic influence</a:t>
            </a:r>
          </a:p>
          <a:p>
            <a:pPr marL="342900" indent="-342900">
              <a:buFont typeface="+mj-lt"/>
              <a:buAutoNum type="arabicPeriod"/>
              <a:defRPr/>
            </a:pPr>
            <a:r>
              <a:rPr lang="en-GB" sz="1400" dirty="0"/>
              <a:t>Credit to university </a:t>
            </a:r>
          </a:p>
          <a:p>
            <a:pPr marL="342900" indent="-342900">
              <a:buFont typeface="+mj-lt"/>
              <a:buAutoNum type="arabicPeriod"/>
              <a:defRPr/>
            </a:pPr>
            <a:r>
              <a:rPr lang="en-GB" sz="1400" dirty="0"/>
              <a:t>Would have dropped out if not for lecturer </a:t>
            </a:r>
          </a:p>
          <a:p>
            <a:pPr>
              <a:defRPr/>
            </a:pPr>
            <a:endParaRPr lang="en-GB" sz="1500" dirty="0"/>
          </a:p>
        </p:txBody>
      </p:sp>
    </p:spTree>
    <p:extLst>
      <p:ext uri="{BB962C8B-B14F-4D97-AF65-F5344CB8AC3E}">
        <p14:creationId xmlns:p14="http://schemas.microsoft.com/office/powerpoint/2010/main" val="3275988873"/>
      </p:ext>
    </p:extLst>
  </p:cSld>
  <p:clrMapOvr>
    <a:masterClrMapping/>
  </p:clrMapOvr>
  <p:transition spd="slow"/>
</p:sld>
</file>

<file path=ppt/slides/slide1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6" name="Title 1">
            <a:extLst>
              <a:ext uri="{FF2B5EF4-FFF2-40B4-BE49-F238E27FC236}">
                <a16:creationId xmlns:a16="http://schemas.microsoft.com/office/drawing/2014/main" xmlns="" id="{B999EDD9-4370-E44E-AAD3-1D7E4708A6B0}"/>
              </a:ext>
            </a:extLst>
          </p:cNvPr>
          <p:cNvSpPr txBox="1">
            <a:spLocks noGrp="1"/>
          </p:cNvSpPr>
          <p:nvPr>
            <p:ph type="title"/>
          </p:nvPr>
        </p:nvSpPr>
        <p:spPr/>
        <p:txBody>
          <a:bodyPr/>
          <a:lstStyle/>
          <a:p>
            <a:pPr eaLnBrk="1" hangingPunct="1"/>
            <a:r>
              <a:rPr lang="en-GB" altLang="en-US">
                <a:latin typeface="Verdana" panose="020B0604030504040204" pitchFamily="34" charset="0"/>
                <a:ea typeface="ＭＳ Ｐゴシック" panose="020B0600070205080204" pitchFamily="34" charset="-128"/>
              </a:rPr>
              <a:t>Stage 2&amp;3…</a:t>
            </a:r>
          </a:p>
        </p:txBody>
      </p:sp>
      <p:sp>
        <p:nvSpPr>
          <p:cNvPr id="21507" name="Subtitle 2">
            <a:extLst>
              <a:ext uri="{FF2B5EF4-FFF2-40B4-BE49-F238E27FC236}">
                <a16:creationId xmlns:a16="http://schemas.microsoft.com/office/drawing/2014/main" xmlns="" id="{06A4C74E-6600-D841-8EAB-D305CC00022D}"/>
              </a:ext>
            </a:extLst>
          </p:cNvPr>
          <p:cNvSpPr txBox="1">
            <a:spLocks noGrp="1"/>
          </p:cNvSpPr>
          <p:nvPr>
            <p:ph idx="1"/>
          </p:nvPr>
        </p:nvSpPr>
        <p:spPr/>
        <p:txBody>
          <a:bodyPr>
            <a:normAutofit/>
          </a:bodyPr>
          <a:lstStyle/>
          <a:p>
            <a:pPr eaLnBrk="1" hangingPunct="1"/>
            <a:r>
              <a:rPr lang="en-GB" altLang="en-US" sz="1600" b="1" dirty="0">
                <a:latin typeface="Verdana" panose="020B0604030504040204" pitchFamily="34" charset="0"/>
                <a:ea typeface="ＭＳ Ｐゴシック" panose="020B0600070205080204" pitchFamily="34" charset="-128"/>
              </a:rPr>
              <a:t>Stage 2: Focussed coding</a:t>
            </a:r>
            <a:r>
              <a:rPr lang="en-GB" altLang="en-US" sz="1600" dirty="0">
                <a:latin typeface="Verdana" panose="020B0604030504040204" pitchFamily="34" charset="0"/>
                <a:ea typeface="ＭＳ Ｐゴシック" panose="020B0600070205080204" pitchFamily="34" charset="-128"/>
              </a:rPr>
              <a:t> </a:t>
            </a:r>
          </a:p>
          <a:p>
            <a:pPr eaLnBrk="1" hangingPunct="1"/>
            <a:r>
              <a:rPr lang="en-GB" altLang="en-US" sz="1600" dirty="0">
                <a:latin typeface="Verdana" panose="020B0604030504040204" pitchFamily="34" charset="0"/>
                <a:ea typeface="ＭＳ Ｐゴシック" panose="020B0600070205080204" pitchFamily="34" charset="-128"/>
              </a:rPr>
              <a:t>Code 1: Organisation/style of teaching: 8, 10, 11, 12, 14, 3, 7, and 2</a:t>
            </a:r>
          </a:p>
          <a:p>
            <a:pPr eaLnBrk="1" hangingPunct="1"/>
            <a:r>
              <a:rPr lang="en-GB" altLang="en-US" sz="1600" dirty="0">
                <a:latin typeface="Verdana" panose="020B0604030504040204" pitchFamily="34" charset="0"/>
                <a:ea typeface="ＭＳ Ｐゴシック" panose="020B0600070205080204" pitchFamily="34" charset="-128"/>
              </a:rPr>
              <a:t>Code 2: Skills: 1, 5, 7, 10, 11, 12, 14, and 17</a:t>
            </a:r>
          </a:p>
          <a:p>
            <a:pPr eaLnBrk="1" hangingPunct="1"/>
            <a:r>
              <a:rPr lang="en-GB" altLang="en-US" sz="1600" dirty="0">
                <a:latin typeface="Verdana" panose="020B0604030504040204" pitchFamily="34" charset="0"/>
                <a:ea typeface="ＭＳ Ｐゴシック" panose="020B0600070205080204" pitchFamily="34" charset="-128"/>
              </a:rPr>
              <a:t>Code 3: Outside of classroom behaviour: 4, 5, 6, 7, 8, 9, 17, and 13</a:t>
            </a:r>
          </a:p>
          <a:p>
            <a:pPr eaLnBrk="1" hangingPunct="1"/>
            <a:r>
              <a:rPr lang="en-GB" altLang="en-US" sz="1600" dirty="0">
                <a:latin typeface="Verdana" panose="020B0604030504040204" pitchFamily="34" charset="0"/>
                <a:ea typeface="ＭＳ Ｐゴシック" panose="020B0600070205080204" pitchFamily="34" charset="-128"/>
              </a:rPr>
              <a:t>Code 4: Employability opportunities: 4, 5, 6, 7, and 8</a:t>
            </a:r>
          </a:p>
          <a:p>
            <a:pPr eaLnBrk="1" hangingPunct="1"/>
            <a:r>
              <a:rPr lang="en-GB" altLang="en-US" sz="1600" dirty="0">
                <a:latin typeface="Verdana" panose="020B0604030504040204" pitchFamily="34" charset="0"/>
                <a:ea typeface="ＭＳ Ｐゴシック" panose="020B0600070205080204" pitchFamily="34" charset="-128"/>
              </a:rPr>
              <a:t>Code 5: Admiration of lecturer: 15, 16 </a:t>
            </a:r>
          </a:p>
          <a:p>
            <a:pPr eaLnBrk="1" hangingPunct="1"/>
            <a:r>
              <a:rPr lang="en-GB" altLang="en-US" sz="1600" b="1" dirty="0">
                <a:latin typeface="Verdana" panose="020B0604030504040204" pitchFamily="34" charset="0"/>
                <a:ea typeface="ＭＳ Ｐゴシック" panose="020B0600070205080204" pitchFamily="34" charset="-128"/>
              </a:rPr>
              <a:t>Stage 3: Selective coding</a:t>
            </a:r>
            <a:endParaRPr lang="en-GB" altLang="en-US" sz="1600" dirty="0">
              <a:latin typeface="Verdana" panose="020B0604030504040204" pitchFamily="34" charset="0"/>
              <a:ea typeface="ＭＳ Ｐゴシック" panose="020B0600070205080204" pitchFamily="34" charset="-128"/>
            </a:endParaRPr>
          </a:p>
          <a:p>
            <a:pPr eaLnBrk="1" hangingPunct="1"/>
            <a:r>
              <a:rPr lang="en-GB" altLang="en-US" sz="1600" dirty="0">
                <a:latin typeface="Verdana" panose="020B0604030504040204" pitchFamily="34" charset="0"/>
                <a:ea typeface="ＭＳ Ｐゴシック" panose="020B0600070205080204" pitchFamily="34" charset="-128"/>
              </a:rPr>
              <a:t>Improving employability prospects (Code 4)</a:t>
            </a:r>
          </a:p>
          <a:p>
            <a:pPr eaLnBrk="1" hangingPunct="1"/>
            <a:r>
              <a:rPr lang="en-GB" altLang="en-US" sz="1600" dirty="0">
                <a:latin typeface="Verdana" panose="020B0604030504040204" pitchFamily="34" charset="0"/>
                <a:ea typeface="ＭＳ Ｐゴシック" panose="020B0600070205080204" pitchFamily="34" charset="-128"/>
              </a:rPr>
              <a:t>Adopting a style of teaching that moves beyond standard academic practices/teaching (Code 1, 2, 3)</a:t>
            </a:r>
          </a:p>
          <a:p>
            <a:pPr eaLnBrk="1" hangingPunct="1"/>
            <a:r>
              <a:rPr lang="en-GB" altLang="en-US" sz="1600" dirty="0">
                <a:latin typeface="Verdana" panose="020B0604030504040204" pitchFamily="34" charset="0"/>
                <a:ea typeface="ＭＳ Ｐゴシック" panose="020B0600070205080204" pitchFamily="34" charset="-128"/>
              </a:rPr>
              <a:t>Admiration/Respect for lecturer (Code 5) </a:t>
            </a:r>
          </a:p>
          <a:p>
            <a:pPr eaLnBrk="1" hangingPunct="1"/>
            <a:endParaRPr lang="en-GB" altLang="en-US" dirty="0">
              <a:latin typeface="Verdana" panose="020B0604030504040204" pitchFamily="34" charset="0"/>
              <a:ea typeface="ＭＳ Ｐゴシック" panose="020B0600070205080204" pitchFamily="34" charset="-128"/>
            </a:endParaRPr>
          </a:p>
        </p:txBody>
      </p:sp>
    </p:spTree>
    <p:extLst>
      <p:ext uri="{BB962C8B-B14F-4D97-AF65-F5344CB8AC3E}">
        <p14:creationId xmlns:p14="http://schemas.microsoft.com/office/powerpoint/2010/main" val="2630991089"/>
      </p:ext>
    </p:extLst>
  </p:cSld>
  <p:clrMapOvr>
    <a:masterClrMapping/>
  </p:clrMapOvr>
  <p:transition spd="slow"/>
</p:sld>
</file>

<file path=ppt/slides/slide1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30" name="Title 1">
            <a:extLst>
              <a:ext uri="{FF2B5EF4-FFF2-40B4-BE49-F238E27FC236}">
                <a16:creationId xmlns:a16="http://schemas.microsoft.com/office/drawing/2014/main" xmlns="" id="{B90CDD6D-F4AF-AE48-B47F-75FBB8D059A9}"/>
              </a:ext>
            </a:extLst>
          </p:cNvPr>
          <p:cNvSpPr txBox="1">
            <a:spLocks noGrp="1"/>
          </p:cNvSpPr>
          <p:nvPr>
            <p:ph type="title"/>
          </p:nvPr>
        </p:nvSpPr>
        <p:spPr/>
        <p:txBody>
          <a:bodyPr/>
          <a:lstStyle/>
          <a:p>
            <a:pPr eaLnBrk="1" hangingPunct="1"/>
            <a:r>
              <a:rPr lang="en-GB" altLang="en-US" b="1">
                <a:latin typeface="Verdana" panose="020B0604030504040204" pitchFamily="34" charset="0"/>
                <a:ea typeface="ＭＳ Ｐゴシック" panose="020B0600070205080204" pitchFamily="34" charset="-128"/>
              </a:rPr>
              <a:t>Theoretical saturation</a:t>
            </a:r>
          </a:p>
        </p:txBody>
      </p:sp>
      <p:sp>
        <p:nvSpPr>
          <p:cNvPr id="22531" name="Subtitle 2">
            <a:extLst>
              <a:ext uri="{FF2B5EF4-FFF2-40B4-BE49-F238E27FC236}">
                <a16:creationId xmlns:a16="http://schemas.microsoft.com/office/drawing/2014/main" xmlns="" id="{76A5CBE2-DBBE-F042-A1B1-C3A00FB2D528}"/>
              </a:ext>
            </a:extLst>
          </p:cNvPr>
          <p:cNvSpPr txBox="1">
            <a:spLocks noGrp="1"/>
          </p:cNvSpPr>
          <p:nvPr>
            <p:ph idx="1"/>
          </p:nvPr>
        </p:nvSpPr>
        <p:spPr/>
        <p:txBody>
          <a:bodyPr>
            <a:normAutofit/>
          </a:bodyPr>
          <a:lstStyle/>
          <a:p>
            <a:pPr eaLnBrk="1" hangingPunct="1"/>
            <a:endParaRPr lang="en-GB" altLang="en-US">
              <a:latin typeface="Verdana" panose="020B0604030504040204" pitchFamily="34" charset="0"/>
              <a:ea typeface="ＭＳ Ｐゴシック" panose="020B0600070205080204" pitchFamily="34" charset="-128"/>
            </a:endParaRPr>
          </a:p>
          <a:p>
            <a:pPr eaLnBrk="1" hangingPunct="1"/>
            <a:r>
              <a:rPr lang="en-GB" altLang="en-US">
                <a:latin typeface="Verdana" panose="020B0604030504040204" pitchFamily="34" charset="0"/>
                <a:ea typeface="ＭＳ Ｐゴシック" panose="020B0600070205080204" pitchFamily="34" charset="-128"/>
              </a:rPr>
              <a:t>This is where you reach a point where no new information is coming out of the data. Be realistic about how much time and resource you have and stop analysis at a sensible point. </a:t>
            </a:r>
          </a:p>
          <a:p>
            <a:pPr eaLnBrk="1" hangingPunct="1"/>
            <a:endParaRPr lang="en-GB" altLang="en-US">
              <a:latin typeface="Verdana" panose="020B0604030504040204" pitchFamily="34" charset="0"/>
              <a:ea typeface="ＭＳ Ｐゴシック" panose="020B0600070205080204" pitchFamily="34" charset="-128"/>
            </a:endParaRPr>
          </a:p>
        </p:txBody>
      </p:sp>
    </p:spTree>
    <p:extLst>
      <p:ext uri="{BB962C8B-B14F-4D97-AF65-F5344CB8AC3E}">
        <p14:creationId xmlns:p14="http://schemas.microsoft.com/office/powerpoint/2010/main" val="3681615270"/>
      </p:ext>
    </p:extLst>
  </p:cSld>
  <p:clrMapOvr>
    <a:masterClrMapping/>
  </p:clrMapOvr>
  <p:transition spd="slow"/>
</p:sld>
</file>

<file path=ppt/slides/slide1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554" name="Title 1">
            <a:extLst>
              <a:ext uri="{FF2B5EF4-FFF2-40B4-BE49-F238E27FC236}">
                <a16:creationId xmlns:a16="http://schemas.microsoft.com/office/drawing/2014/main" xmlns="" id="{76D2346C-3FEB-3C4E-A838-D2CA88D75C62}"/>
              </a:ext>
            </a:extLst>
          </p:cNvPr>
          <p:cNvSpPr txBox="1">
            <a:spLocks noGrp="1"/>
          </p:cNvSpPr>
          <p:nvPr>
            <p:ph type="title"/>
          </p:nvPr>
        </p:nvSpPr>
        <p:spPr/>
        <p:txBody>
          <a:bodyPr anchorCtr="1"/>
          <a:lstStyle/>
          <a:p>
            <a:pPr algn="ctr" eaLnBrk="1" hangingPunct="1"/>
            <a:r>
              <a:rPr lang="en-GB" altLang="en-US" sz="2800" b="1">
                <a:latin typeface="Verdana" panose="020B0604030504040204" pitchFamily="34" charset="0"/>
                <a:ea typeface="ＭＳ Ｐゴシック" panose="020B0600070205080204" pitchFamily="34" charset="-128"/>
              </a:rPr>
              <a:t>Writing up your findings</a:t>
            </a:r>
          </a:p>
        </p:txBody>
      </p:sp>
      <p:sp>
        <p:nvSpPr>
          <p:cNvPr id="23555" name="Subtitle 2">
            <a:extLst>
              <a:ext uri="{FF2B5EF4-FFF2-40B4-BE49-F238E27FC236}">
                <a16:creationId xmlns:a16="http://schemas.microsoft.com/office/drawing/2014/main" xmlns="" id="{BE0D7669-4598-1B40-8412-590A80966CE5}"/>
              </a:ext>
            </a:extLst>
          </p:cNvPr>
          <p:cNvSpPr txBox="1">
            <a:spLocks noGrp="1"/>
          </p:cNvSpPr>
          <p:nvPr>
            <p:ph idx="1"/>
          </p:nvPr>
        </p:nvSpPr>
        <p:spPr/>
        <p:txBody>
          <a:bodyPr>
            <a:normAutofit/>
          </a:bodyPr>
          <a:lstStyle/>
          <a:p>
            <a:pPr algn="ctr" eaLnBrk="1" hangingPunct="1"/>
            <a:r>
              <a:rPr lang="en-GB" altLang="en-US">
                <a:latin typeface="Verdana" panose="020B0604030504040204" pitchFamily="34" charset="0"/>
                <a:ea typeface="ＭＳ Ｐゴシック" panose="020B0600070205080204" pitchFamily="34" charset="-128"/>
              </a:rPr>
              <a:t>What have you found? In many cases what you write may be analytic ideas. In other cases it may be some form of précis or summary of the data, though this usually contains some analytic ideas.</a:t>
            </a:r>
          </a:p>
          <a:p>
            <a:pPr algn="ctr" eaLnBrk="1" hangingPunct="1"/>
            <a:r>
              <a:rPr lang="en-GB" altLang="en-US">
                <a:latin typeface="Verdana" panose="020B0604030504040204" pitchFamily="34" charset="0"/>
                <a:ea typeface="ＭＳ Ｐゴシック" panose="020B0600070205080204" pitchFamily="34" charset="-128"/>
              </a:rPr>
              <a:t>Make it your own!</a:t>
            </a:r>
          </a:p>
          <a:p>
            <a:pPr eaLnBrk="1" hangingPunct="1"/>
            <a:endParaRPr lang="en-GB" altLang="en-US">
              <a:latin typeface="Verdana" panose="020B0604030504040204" pitchFamily="34" charset="0"/>
              <a:ea typeface="ＭＳ Ｐゴシック" panose="020B0600070205080204" pitchFamily="34" charset="-128"/>
            </a:endParaRPr>
          </a:p>
          <a:p>
            <a:pPr algn="ctr" eaLnBrk="1" hangingPunct="1"/>
            <a:r>
              <a:rPr lang="en-GB" altLang="en-US">
                <a:latin typeface="Verdana" panose="020B0604030504040204" pitchFamily="34" charset="0"/>
                <a:ea typeface="ＭＳ Ｐゴシック" panose="020B0600070205080204" pitchFamily="34" charset="-128"/>
              </a:rPr>
              <a:t>Ensure you evidence reliability and validity and include your coding book in your appendix</a:t>
            </a:r>
          </a:p>
          <a:p>
            <a:pPr eaLnBrk="1" hangingPunct="1"/>
            <a:endParaRPr lang="en-GB" altLang="en-US">
              <a:latin typeface="Verdana" panose="020B0604030504040204" pitchFamily="34" charset="0"/>
              <a:ea typeface="ＭＳ Ｐゴシック" panose="020B0600070205080204" pitchFamily="34" charset="-128"/>
            </a:endParaRPr>
          </a:p>
          <a:p>
            <a:pPr eaLnBrk="1" hangingPunct="1"/>
            <a:endParaRPr lang="en-GB" altLang="en-US">
              <a:latin typeface="Verdana" panose="020B0604030504040204" pitchFamily="34" charset="0"/>
              <a:ea typeface="ＭＳ Ｐゴシック" panose="020B0600070205080204" pitchFamily="34" charset="-128"/>
            </a:endParaRPr>
          </a:p>
          <a:p>
            <a:pPr eaLnBrk="1" hangingPunct="1"/>
            <a:endParaRPr lang="en-GB" altLang="en-US">
              <a:latin typeface="Verdana" panose="020B0604030504040204" pitchFamily="34" charset="0"/>
              <a:ea typeface="ＭＳ Ｐゴシック" panose="020B0600070205080204" pitchFamily="34" charset="-128"/>
            </a:endParaRPr>
          </a:p>
        </p:txBody>
      </p:sp>
    </p:spTree>
    <p:extLst>
      <p:ext uri="{BB962C8B-B14F-4D97-AF65-F5344CB8AC3E}">
        <p14:creationId xmlns:p14="http://schemas.microsoft.com/office/powerpoint/2010/main" val="2518776478"/>
      </p:ext>
    </p:extLst>
  </p:cSld>
  <p:clrMapOvr>
    <a:masterClrMapping/>
  </p:clrMapOvr>
  <p:transition spd="slow"/>
</p:sld>
</file>

<file path=ppt/slides/slide1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4818" name="Title 1"/>
          <p:cNvSpPr>
            <a:spLocks noGrp="1"/>
          </p:cNvSpPr>
          <p:nvPr>
            <p:ph type="title"/>
          </p:nvPr>
        </p:nvSpPr>
        <p:spPr/>
        <p:txBody>
          <a:bodyPr/>
          <a:lstStyle/>
          <a:p>
            <a:pPr>
              <a:defRPr/>
            </a:pPr>
            <a:r>
              <a:rPr lang="en-GB" altLang="en-US" dirty="0"/>
              <a:t>Origins</a:t>
            </a:r>
          </a:p>
        </p:txBody>
      </p:sp>
      <p:sp>
        <p:nvSpPr>
          <p:cNvPr id="34819" name="Content Placeholder 2"/>
          <p:cNvSpPr>
            <a:spLocks noGrp="1"/>
          </p:cNvSpPr>
          <p:nvPr>
            <p:ph idx="1"/>
          </p:nvPr>
        </p:nvSpPr>
        <p:spPr bwMode="auto"/>
        <p:txBody>
          <a:bodyPr wrap="square" numCol="1" anchor="t" anchorCtr="0" compatLnSpc="1">
            <a:prstTxWarp prst="textNoShape">
              <a:avLst/>
            </a:prstTxWarp>
          </a:bodyPr>
          <a:lstStyle/>
          <a:p>
            <a:pPr>
              <a:defRPr/>
            </a:pPr>
            <a:r>
              <a:rPr lang="en-GB" altLang="en-US" cap="none" dirty="0"/>
              <a:t>Developed in the school of nursing, University of </a:t>
            </a:r>
            <a:r>
              <a:rPr lang="en-GB" altLang="en-US" dirty="0"/>
              <a:t>C</a:t>
            </a:r>
            <a:r>
              <a:rPr lang="en-GB" altLang="en-US" cap="none" dirty="0"/>
              <a:t>alifornia </a:t>
            </a:r>
            <a:r>
              <a:rPr lang="en-GB" altLang="en-US" dirty="0"/>
              <a:t>S</a:t>
            </a:r>
            <a:r>
              <a:rPr lang="en-GB" altLang="en-US" cap="none" dirty="0"/>
              <a:t>an </a:t>
            </a:r>
            <a:r>
              <a:rPr lang="en-GB" altLang="en-US" dirty="0"/>
              <a:t>F</a:t>
            </a:r>
            <a:r>
              <a:rPr lang="en-GB" altLang="en-US" cap="none" dirty="0"/>
              <a:t>rancisco by sociologists Barney </a:t>
            </a:r>
            <a:r>
              <a:rPr lang="en-GB" altLang="en-US" dirty="0"/>
              <a:t>G</a:t>
            </a:r>
            <a:r>
              <a:rPr lang="en-GB" altLang="en-US" cap="none" dirty="0"/>
              <a:t>laser and </a:t>
            </a:r>
            <a:r>
              <a:rPr lang="en-GB" altLang="en-US" dirty="0"/>
              <a:t>A</a:t>
            </a:r>
            <a:r>
              <a:rPr lang="en-GB" altLang="en-US" cap="none" dirty="0"/>
              <a:t>nselm </a:t>
            </a:r>
            <a:r>
              <a:rPr lang="en-GB" altLang="en-US" dirty="0"/>
              <a:t>S</a:t>
            </a:r>
            <a:r>
              <a:rPr lang="en-GB" altLang="en-US" cap="none" dirty="0"/>
              <a:t>trauss – in their book: </a:t>
            </a:r>
            <a:r>
              <a:rPr lang="en-GB" altLang="en-US" i="1" dirty="0"/>
              <a:t>A</a:t>
            </a:r>
            <a:r>
              <a:rPr lang="en-GB" altLang="en-US" i="1" cap="none" dirty="0"/>
              <a:t>wareness of Dying</a:t>
            </a:r>
          </a:p>
          <a:p>
            <a:pPr>
              <a:defRPr/>
            </a:pPr>
            <a:endParaRPr lang="en-GB" altLang="en-US" dirty="0"/>
          </a:p>
        </p:txBody>
      </p:sp>
      <p:pic>
        <p:nvPicPr>
          <p:cNvPr id="33795" name="Picture 6" descr="imgres.jpeg"/>
          <p:cNvPicPr>
            <a:picLocks noChangeAspect="1"/>
          </p:cNvPicPr>
          <p:nvPr/>
        </p:nvPicPr>
        <p:blipFill>
          <a:blip r:embed="rId2">
            <a:extLst>
              <a:ext uri="{28A0092B-C50C-407E-A947-70E740481C1C}">
                <a14:useLocalDpi xmlns:a14="http://schemas.microsoft.com/office/drawing/2010/main" val="0"/>
              </a:ext>
            </a:extLst>
          </a:blip>
          <a:srcRect/>
          <a:stretch>
            <a:fillRect/>
          </a:stretch>
        </p:blipFill>
        <p:spPr bwMode="auto">
          <a:xfrm>
            <a:off x="1519238" y="2997202"/>
            <a:ext cx="2089150" cy="30241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33796" name="Picture 7" descr="imgres-1.jpeg"/>
          <p:cNvPicPr>
            <a:picLocks noChangeAspect="1"/>
          </p:cNvPicPr>
          <p:nvPr/>
        </p:nvPicPr>
        <p:blipFill>
          <a:blip r:embed="rId3">
            <a:extLst>
              <a:ext uri="{28A0092B-C50C-407E-A947-70E740481C1C}">
                <a14:useLocalDpi xmlns:a14="http://schemas.microsoft.com/office/drawing/2010/main" val="0"/>
              </a:ext>
            </a:extLst>
          </a:blip>
          <a:srcRect l="17989" t="30269" r="18027" b="1192"/>
          <a:stretch>
            <a:fillRect/>
          </a:stretch>
        </p:blipFill>
        <p:spPr bwMode="auto">
          <a:xfrm>
            <a:off x="5184775" y="3141664"/>
            <a:ext cx="2687638" cy="28797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33797" name="TextBox 8"/>
          <p:cNvSpPr txBox="1">
            <a:spLocks noChangeArrowheads="1"/>
          </p:cNvSpPr>
          <p:nvPr/>
        </p:nvSpPr>
        <p:spPr bwMode="auto">
          <a:xfrm>
            <a:off x="2268538" y="6092827"/>
            <a:ext cx="6407150" cy="3397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lnSpc>
                <a:spcPct val="120000"/>
              </a:lnSpc>
              <a:spcBef>
                <a:spcPts val="1000"/>
              </a:spcBef>
              <a:buClr>
                <a:schemeClr val="tx1"/>
              </a:buClr>
              <a:buFont typeface="Arial" charset="0"/>
              <a:buChar char="•"/>
              <a:defRPr sz="2000">
                <a:solidFill>
                  <a:schemeClr val="tx1"/>
                </a:solidFill>
                <a:latin typeface="Calibri Regular" charset="0"/>
              </a:defRPr>
            </a:lvl1pPr>
            <a:lvl2pPr marL="742950" indent="-285750">
              <a:lnSpc>
                <a:spcPct val="120000"/>
              </a:lnSpc>
              <a:spcBef>
                <a:spcPts val="500"/>
              </a:spcBef>
              <a:buClr>
                <a:schemeClr val="tx1"/>
              </a:buClr>
              <a:buFont typeface="Arial" charset="0"/>
              <a:buChar char="•"/>
              <a:defRPr>
                <a:solidFill>
                  <a:schemeClr val="tx1"/>
                </a:solidFill>
                <a:latin typeface="Calibri Regular" charset="0"/>
              </a:defRPr>
            </a:lvl2pPr>
            <a:lvl3pPr marL="1143000" indent="-228600">
              <a:lnSpc>
                <a:spcPct val="120000"/>
              </a:lnSpc>
              <a:spcBef>
                <a:spcPts val="500"/>
              </a:spcBef>
              <a:buClr>
                <a:schemeClr val="tx1"/>
              </a:buClr>
              <a:buFont typeface="Arial" charset="0"/>
              <a:buChar char="•"/>
              <a:defRPr sz="1600">
                <a:solidFill>
                  <a:schemeClr val="tx1"/>
                </a:solidFill>
                <a:latin typeface="Calibri Regular" charset="0"/>
              </a:defRPr>
            </a:lvl3pPr>
            <a:lvl4pPr marL="1600200" indent="-228600">
              <a:lnSpc>
                <a:spcPct val="120000"/>
              </a:lnSpc>
              <a:spcBef>
                <a:spcPts val="500"/>
              </a:spcBef>
              <a:buClr>
                <a:schemeClr val="tx1"/>
              </a:buClr>
              <a:buFont typeface="Arial" charset="0"/>
              <a:buChar char="•"/>
              <a:defRPr sz="1400">
                <a:solidFill>
                  <a:schemeClr val="tx1"/>
                </a:solidFill>
                <a:latin typeface="Calibri Regular" charset="0"/>
              </a:defRPr>
            </a:lvl4pPr>
            <a:lvl5pPr marL="2057400" indent="-228600">
              <a:lnSpc>
                <a:spcPct val="120000"/>
              </a:lnSpc>
              <a:spcBef>
                <a:spcPts val="500"/>
              </a:spcBef>
              <a:buClr>
                <a:schemeClr val="tx1"/>
              </a:buClr>
              <a:buFont typeface="Arial" charset="0"/>
              <a:buChar char="•"/>
              <a:defRPr sz="1400">
                <a:solidFill>
                  <a:schemeClr val="tx1"/>
                </a:solidFill>
                <a:latin typeface="Calibri Regular" charset="0"/>
              </a:defRPr>
            </a:lvl5pPr>
            <a:lvl6pPr marL="2514600" indent="-228600" fontAlgn="base">
              <a:lnSpc>
                <a:spcPct val="120000"/>
              </a:lnSpc>
              <a:spcBef>
                <a:spcPts val="500"/>
              </a:spcBef>
              <a:spcAft>
                <a:spcPct val="0"/>
              </a:spcAft>
              <a:buClr>
                <a:schemeClr val="tx1"/>
              </a:buClr>
              <a:buFont typeface="Arial" charset="0"/>
              <a:buChar char="•"/>
              <a:defRPr sz="1400">
                <a:solidFill>
                  <a:schemeClr val="tx1"/>
                </a:solidFill>
                <a:latin typeface="Calibri Regular" charset="0"/>
              </a:defRPr>
            </a:lvl6pPr>
            <a:lvl7pPr marL="2971800" indent="-228600" fontAlgn="base">
              <a:lnSpc>
                <a:spcPct val="120000"/>
              </a:lnSpc>
              <a:spcBef>
                <a:spcPts val="500"/>
              </a:spcBef>
              <a:spcAft>
                <a:spcPct val="0"/>
              </a:spcAft>
              <a:buClr>
                <a:schemeClr val="tx1"/>
              </a:buClr>
              <a:buFont typeface="Arial" charset="0"/>
              <a:buChar char="•"/>
              <a:defRPr sz="1400">
                <a:solidFill>
                  <a:schemeClr val="tx1"/>
                </a:solidFill>
                <a:latin typeface="Calibri Regular" charset="0"/>
              </a:defRPr>
            </a:lvl7pPr>
            <a:lvl8pPr marL="3429000" indent="-228600" fontAlgn="base">
              <a:lnSpc>
                <a:spcPct val="120000"/>
              </a:lnSpc>
              <a:spcBef>
                <a:spcPts val="500"/>
              </a:spcBef>
              <a:spcAft>
                <a:spcPct val="0"/>
              </a:spcAft>
              <a:buClr>
                <a:schemeClr val="tx1"/>
              </a:buClr>
              <a:buFont typeface="Arial" charset="0"/>
              <a:buChar char="•"/>
              <a:defRPr sz="1400">
                <a:solidFill>
                  <a:schemeClr val="tx1"/>
                </a:solidFill>
                <a:latin typeface="Calibri Regular" charset="0"/>
              </a:defRPr>
            </a:lvl8pPr>
            <a:lvl9pPr marL="3886200" indent="-228600" fontAlgn="base">
              <a:lnSpc>
                <a:spcPct val="120000"/>
              </a:lnSpc>
              <a:spcBef>
                <a:spcPts val="500"/>
              </a:spcBef>
              <a:spcAft>
                <a:spcPct val="0"/>
              </a:spcAft>
              <a:buClr>
                <a:schemeClr val="tx1"/>
              </a:buClr>
              <a:buFont typeface="Arial" charset="0"/>
              <a:buChar char="•"/>
              <a:defRPr sz="1400">
                <a:solidFill>
                  <a:schemeClr val="tx1"/>
                </a:solidFill>
                <a:latin typeface="Calibri Regular" charset="0"/>
              </a:defRPr>
            </a:lvl9pPr>
          </a:lstStyle>
          <a:p>
            <a:pPr>
              <a:lnSpc>
                <a:spcPct val="100000"/>
              </a:lnSpc>
              <a:spcBef>
                <a:spcPct val="0"/>
              </a:spcBef>
              <a:buClrTx/>
              <a:buFontTx/>
              <a:buNone/>
            </a:pPr>
            <a:r>
              <a:rPr lang="en-GB" altLang="en-US" sz="1600">
                <a:ea typeface="Calibri Regular" charset="0"/>
                <a:cs typeface="Calibri Regular" charset="0"/>
              </a:rPr>
              <a:t>Glaser				     Strauss</a:t>
            </a:r>
          </a:p>
        </p:txBody>
      </p:sp>
    </p:spTree>
    <p:extLst>
      <p:ext uri="{BB962C8B-B14F-4D97-AF65-F5344CB8AC3E}">
        <p14:creationId xmlns:p14="http://schemas.microsoft.com/office/powerpoint/2010/main" val="2038468995"/>
      </p:ext>
    </p:extLst>
  </p:cSld>
  <p:clrMapOvr>
    <a:masterClrMapping/>
  </p:clrMapOvr>
</p:sld>
</file>

<file path=ppt/slides/slide1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0C6E2712-850F-4A4C-88A9-E570C377EED0}"/>
              </a:ext>
            </a:extLst>
          </p:cNvPr>
          <p:cNvSpPr>
            <a:spLocks noGrp="1"/>
          </p:cNvSpPr>
          <p:nvPr>
            <p:ph type="title"/>
          </p:nvPr>
        </p:nvSpPr>
        <p:spPr/>
        <p:txBody>
          <a:bodyPr/>
          <a:lstStyle/>
          <a:p>
            <a:r>
              <a:rPr lang="en-GB" b="1" dirty="0"/>
              <a:t>What is grounded theory?</a:t>
            </a:r>
            <a:br>
              <a:rPr lang="en-GB" b="1" dirty="0"/>
            </a:br>
            <a:endParaRPr lang="en-US" dirty="0"/>
          </a:p>
        </p:txBody>
      </p:sp>
      <p:sp>
        <p:nvSpPr>
          <p:cNvPr id="3" name="Content Placeholder 2">
            <a:extLst>
              <a:ext uri="{FF2B5EF4-FFF2-40B4-BE49-F238E27FC236}">
                <a16:creationId xmlns:a16="http://schemas.microsoft.com/office/drawing/2014/main" xmlns="" id="{DE538D9F-E8BC-BD48-A387-8C3F4B05D364}"/>
              </a:ext>
            </a:extLst>
          </p:cNvPr>
          <p:cNvSpPr>
            <a:spLocks noGrp="1"/>
          </p:cNvSpPr>
          <p:nvPr>
            <p:ph idx="1"/>
          </p:nvPr>
        </p:nvSpPr>
        <p:spPr/>
        <p:txBody>
          <a:bodyPr>
            <a:normAutofit/>
          </a:bodyPr>
          <a:lstStyle/>
          <a:p>
            <a:pPr fontAlgn="base"/>
            <a:r>
              <a:rPr lang="en-GB" dirty="0"/>
              <a:t>Issues with the nomenclature surrounding grounded theory that need to be understood to access the literature. </a:t>
            </a:r>
          </a:p>
          <a:p>
            <a:pPr fontAlgn="base"/>
            <a:r>
              <a:rPr lang="en-GB" dirty="0"/>
              <a:t>First, the term “grounded theory” is used to refer to both the </a:t>
            </a:r>
            <a:r>
              <a:rPr lang="en-GB" i="1" dirty="0"/>
              <a:t>process</a:t>
            </a:r>
            <a:r>
              <a:rPr lang="en-GB" dirty="0"/>
              <a:t> of conducting a study (i.e., the methodology) and the </a:t>
            </a:r>
            <a:r>
              <a:rPr lang="en-GB" i="1" dirty="0"/>
              <a:t>product</a:t>
            </a:r>
            <a:r>
              <a:rPr lang="en-GB" dirty="0"/>
              <a:t> (i.e., the theory produced). For instance, a researcher might say “I did grounded theory” to indicate that s/he used grounded theory methodology. </a:t>
            </a:r>
          </a:p>
          <a:p>
            <a:pPr fontAlgn="base"/>
            <a:r>
              <a:rPr lang="en-GB" dirty="0"/>
              <a:t>Later s/he might say “I created a grounded theory,” and in this instance s/he is referring to the theoretical product arising from the research. </a:t>
            </a:r>
          </a:p>
          <a:p>
            <a:pPr marL="0" indent="0">
              <a:buNone/>
            </a:pPr>
            <a:endParaRPr lang="en-US" dirty="0"/>
          </a:p>
        </p:txBody>
      </p:sp>
    </p:spTree>
    <p:extLst>
      <p:ext uri="{BB962C8B-B14F-4D97-AF65-F5344CB8AC3E}">
        <p14:creationId xmlns:p14="http://schemas.microsoft.com/office/powerpoint/2010/main" val="3794905165"/>
      </p:ext>
    </p:extLst>
  </p:cSld>
  <p:clrMapOvr>
    <a:masterClrMapping/>
  </p:clrMapOvr>
</p:sld>
</file>

<file path=ppt/slides/slide1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71064BC7-D9D0-7943-A2CF-D8385164FDD1}"/>
              </a:ext>
            </a:extLst>
          </p:cNvPr>
          <p:cNvSpPr>
            <a:spLocks noGrp="1"/>
          </p:cNvSpPr>
          <p:nvPr>
            <p:ph type="title"/>
          </p:nvPr>
        </p:nvSpPr>
        <p:spPr/>
        <p:txBody>
          <a:bodyPr/>
          <a:lstStyle/>
          <a:p>
            <a:r>
              <a:rPr lang="en-GB" dirty="0"/>
              <a:t>Confusingly ….</a:t>
            </a:r>
            <a:endParaRPr lang="en-US" dirty="0"/>
          </a:p>
        </p:txBody>
      </p:sp>
      <p:sp>
        <p:nvSpPr>
          <p:cNvPr id="3" name="Content Placeholder 2">
            <a:extLst>
              <a:ext uri="{FF2B5EF4-FFF2-40B4-BE49-F238E27FC236}">
                <a16:creationId xmlns:a16="http://schemas.microsoft.com/office/drawing/2014/main" xmlns="" id="{41A668B1-A581-B248-A2F9-0A70B6860453}"/>
              </a:ext>
            </a:extLst>
          </p:cNvPr>
          <p:cNvSpPr>
            <a:spLocks noGrp="1"/>
          </p:cNvSpPr>
          <p:nvPr>
            <p:ph idx="1"/>
          </p:nvPr>
        </p:nvSpPr>
        <p:spPr/>
        <p:txBody>
          <a:bodyPr/>
          <a:lstStyle/>
          <a:p>
            <a:r>
              <a:rPr lang="en-GB" dirty="0"/>
              <a:t>Rather confusingly, the term grounded theory is often used interchangeably to refer both to the process and the product of the research. </a:t>
            </a:r>
          </a:p>
          <a:p>
            <a:r>
              <a:rPr lang="en-GB" dirty="0"/>
              <a:t>I use the term “grounded theory methodology” (GTM) when I am referring to the methodology, and the term “grounded theory” when I am referring to the product (i.e., the theory produced).</a:t>
            </a:r>
          </a:p>
          <a:p>
            <a:endParaRPr lang="en-US" dirty="0"/>
          </a:p>
        </p:txBody>
      </p:sp>
    </p:spTree>
    <p:extLst>
      <p:ext uri="{BB962C8B-B14F-4D97-AF65-F5344CB8AC3E}">
        <p14:creationId xmlns:p14="http://schemas.microsoft.com/office/powerpoint/2010/main" val="1936931367"/>
      </p:ext>
    </p:extLst>
  </p:cSld>
  <p:clrMapOvr>
    <a:masterClrMapping/>
  </p:clrMapOvr>
</p:sld>
</file>

<file path=ppt/slides/slide1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4034" name="Rectangle 2"/>
          <p:cNvSpPr>
            <a:spLocks noGrp="1" noChangeArrowheads="1"/>
          </p:cNvSpPr>
          <p:nvPr>
            <p:ph type="title"/>
          </p:nvPr>
        </p:nvSpPr>
        <p:spPr/>
        <p:txBody>
          <a:bodyPr/>
          <a:lstStyle/>
          <a:p>
            <a:pPr>
              <a:defRPr/>
            </a:pPr>
            <a:r>
              <a:rPr lang="en-GB" altLang="en-US" dirty="0"/>
              <a:t>Approaches to open coding</a:t>
            </a:r>
          </a:p>
        </p:txBody>
      </p:sp>
      <p:sp>
        <p:nvSpPr>
          <p:cNvPr id="44035" name="Rectangle 3"/>
          <p:cNvSpPr>
            <a:spLocks noGrp="1" noChangeArrowheads="1"/>
          </p:cNvSpPr>
          <p:nvPr>
            <p:ph idx="1"/>
          </p:nvPr>
        </p:nvSpPr>
        <p:spPr bwMode="auto"/>
        <p:txBody>
          <a:bodyPr wrap="square" numCol="1" anchor="t" anchorCtr="0" compatLnSpc="1">
            <a:prstTxWarp prst="textNoShape">
              <a:avLst/>
            </a:prstTxWarp>
            <a:normAutofit/>
          </a:bodyPr>
          <a:lstStyle/>
          <a:p>
            <a:pPr>
              <a:defRPr/>
            </a:pPr>
            <a:r>
              <a:rPr lang="en-GB" altLang="en-US" sz="3200" dirty="0"/>
              <a:t>Line by line</a:t>
            </a:r>
          </a:p>
          <a:p>
            <a:pPr>
              <a:defRPr/>
            </a:pPr>
            <a:r>
              <a:rPr lang="en-GB" altLang="en-US" sz="3200" dirty="0"/>
              <a:t>Sentence by sentence</a:t>
            </a:r>
          </a:p>
          <a:p>
            <a:pPr>
              <a:defRPr/>
            </a:pPr>
            <a:r>
              <a:rPr lang="en-GB" altLang="en-US" sz="3200" dirty="0"/>
              <a:t>Several phrases or sentences</a:t>
            </a:r>
          </a:p>
          <a:p>
            <a:pPr>
              <a:defRPr/>
            </a:pPr>
            <a:r>
              <a:rPr lang="en-GB" altLang="en-US" sz="3200" dirty="0"/>
              <a:t>Paragraph by paragraph</a:t>
            </a:r>
          </a:p>
          <a:p>
            <a:pPr>
              <a:defRPr/>
            </a:pPr>
            <a:r>
              <a:rPr lang="en-GB" altLang="en-US" sz="3200" dirty="0"/>
              <a:t>Whole document</a:t>
            </a:r>
          </a:p>
        </p:txBody>
      </p:sp>
    </p:spTree>
    <p:extLst>
      <p:ext uri="{BB962C8B-B14F-4D97-AF65-F5344CB8AC3E}">
        <p14:creationId xmlns:p14="http://schemas.microsoft.com/office/powerpoint/2010/main" val="3500375401"/>
      </p:ext>
    </p:extLst>
  </p:cSld>
  <p:clrMapOvr>
    <a:masterClrMapping/>
  </p:clrMapOvr>
  <p:transition spd="slow"/>
</p:sld>
</file>

<file path=ppt/slides/slide1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2466" name="Title 1"/>
          <p:cNvSpPr>
            <a:spLocks noGrp="1"/>
          </p:cNvSpPr>
          <p:nvPr>
            <p:ph type="title"/>
          </p:nvPr>
        </p:nvSpPr>
        <p:spPr/>
        <p:txBody>
          <a:bodyPr/>
          <a:lstStyle/>
          <a:p>
            <a:pPr>
              <a:defRPr/>
            </a:pPr>
            <a:r>
              <a:rPr lang="en-GB" altLang="en-US" dirty="0"/>
              <a:t>The Core concept</a:t>
            </a:r>
          </a:p>
        </p:txBody>
      </p:sp>
      <p:sp>
        <p:nvSpPr>
          <p:cNvPr id="62467" name="Content Placeholder 2"/>
          <p:cNvSpPr>
            <a:spLocks noGrp="1"/>
          </p:cNvSpPr>
          <p:nvPr>
            <p:ph idx="1"/>
          </p:nvPr>
        </p:nvSpPr>
        <p:spPr bwMode="auto"/>
        <p:txBody>
          <a:bodyPr wrap="square" numCol="1" anchor="t" anchorCtr="0" compatLnSpc="1">
            <a:prstTxWarp prst="textNoShape">
              <a:avLst/>
            </a:prstTxWarp>
            <a:normAutofit/>
          </a:bodyPr>
          <a:lstStyle/>
          <a:p>
            <a:pPr>
              <a:lnSpc>
                <a:spcPct val="80000"/>
              </a:lnSpc>
              <a:defRPr/>
            </a:pPr>
            <a:r>
              <a:rPr lang="en-GB" altLang="en-US" dirty="0"/>
              <a:t>Glaser - coding not a description, rather it gets to the concept/pattern </a:t>
            </a:r>
          </a:p>
          <a:p>
            <a:pPr>
              <a:lnSpc>
                <a:spcPct val="80000"/>
              </a:lnSpc>
              <a:defRPr/>
            </a:pPr>
            <a:r>
              <a:rPr lang="en-GB" altLang="en-US" dirty="0"/>
              <a:t>Core category </a:t>
            </a:r>
          </a:p>
          <a:p>
            <a:pPr lvl="1">
              <a:defRPr/>
            </a:pPr>
            <a:r>
              <a:rPr lang="en-GB" altLang="en-US" sz="2600" dirty="0"/>
              <a:t>Accounts for most of variation</a:t>
            </a:r>
          </a:p>
          <a:p>
            <a:pPr lvl="1">
              <a:defRPr/>
            </a:pPr>
            <a:r>
              <a:rPr lang="en-GB" altLang="en-US" sz="2600" dirty="0"/>
              <a:t>Most other categories relate to it</a:t>
            </a:r>
          </a:p>
          <a:p>
            <a:pPr>
              <a:lnSpc>
                <a:spcPct val="80000"/>
              </a:lnSpc>
              <a:defRPr/>
            </a:pPr>
            <a:r>
              <a:rPr lang="en-GB" altLang="en-US" dirty="0"/>
              <a:t>Glaser on </a:t>
            </a:r>
            <a:r>
              <a:rPr lang="en-GB" altLang="en-GB" dirty="0"/>
              <a:t>“</a:t>
            </a:r>
            <a:r>
              <a:rPr lang="en-GB" altLang="en-US" dirty="0"/>
              <a:t>GT is the study of a concept</a:t>
            </a:r>
            <a:r>
              <a:rPr lang="en-GB" altLang="en-GB" dirty="0"/>
              <a:t>”</a:t>
            </a:r>
            <a:r>
              <a:rPr lang="en-GB" altLang="en-US" dirty="0"/>
              <a:t>.</a:t>
            </a:r>
          </a:p>
          <a:p>
            <a:pPr lvl="1">
              <a:defRPr/>
            </a:pPr>
            <a:r>
              <a:rPr lang="en-GB" altLang="en-US" dirty="0">
                <a:hlinkClick r:id="rId2"/>
              </a:rPr>
              <a:t>Http://www.Youtube.Com/watch?V=ocpxalqdnlk&amp;feature=share&amp;list=pl8cb91cc62c1c2c7e</a:t>
            </a:r>
            <a:endParaRPr lang="en-GB" altLang="en-US" dirty="0"/>
          </a:p>
          <a:p>
            <a:pPr lvl="1">
              <a:defRPr/>
            </a:pPr>
            <a:r>
              <a:rPr lang="en-GB" altLang="en-US" dirty="0"/>
              <a:t>E.G. </a:t>
            </a:r>
            <a:r>
              <a:rPr lang="en-GB" altLang="en-US" dirty="0" err="1"/>
              <a:t>Credentialising</a:t>
            </a:r>
            <a:r>
              <a:rPr lang="en-GB" altLang="en-US" dirty="0"/>
              <a:t> and </a:t>
            </a:r>
            <a:r>
              <a:rPr lang="en-GB" altLang="en-US" dirty="0" err="1"/>
              <a:t>supernormalising</a:t>
            </a:r>
            <a:endParaRPr lang="en-GB" altLang="en-US" dirty="0"/>
          </a:p>
        </p:txBody>
      </p:sp>
    </p:spTree>
    <p:extLst>
      <p:ext uri="{BB962C8B-B14F-4D97-AF65-F5344CB8AC3E}">
        <p14:creationId xmlns:p14="http://schemas.microsoft.com/office/powerpoint/2010/main" val="2902342054"/>
      </p:ext>
    </p:extLst>
  </p:cSld>
  <p:clrMapOvr>
    <a:masterClrMapping/>
  </p:clrMapOvr>
</p:sld>
</file>

<file path=ppt/slides/slide1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p:txBody>
          <a:bodyPr>
            <a:scene3d>
              <a:camera prst="orthographicFront"/>
              <a:lightRig rig="soft" dir="t"/>
            </a:scene3d>
          </a:bodyPr>
          <a:lstStyle/>
          <a:p>
            <a:pPr>
              <a:defRPr/>
            </a:pPr>
            <a:r>
              <a:rPr>
                <a:solidFill>
                  <a:schemeClr val="tx1">
                    <a:lumMod val="85000"/>
                    <a:lumOff val="15000"/>
                  </a:schemeClr>
                </a:solidFill>
              </a:rPr>
              <a:t>Deductive reasoning</a:t>
            </a:r>
          </a:p>
        </p:txBody>
      </p:sp>
      <p:sp>
        <p:nvSpPr>
          <p:cNvPr id="75779" name="Content Placeholder 1"/>
          <p:cNvSpPr>
            <a:spLocks noGrp="1"/>
          </p:cNvSpPr>
          <p:nvPr>
            <p:ph idx="1"/>
          </p:nvPr>
        </p:nvSpPr>
        <p:spPr bwMode="auto"/>
        <p:txBody>
          <a:bodyPr wrap="square" numCol="1" anchor="t" anchorCtr="0" compatLnSpc="1">
            <a:prstTxWarp prst="textNoShape">
              <a:avLst/>
            </a:prstTxWarp>
            <a:normAutofit fontScale="85000" lnSpcReduction="20000"/>
          </a:bodyPr>
          <a:lstStyle/>
          <a:p>
            <a:pPr>
              <a:defRPr/>
            </a:pPr>
            <a:r>
              <a:rPr lang="en-US" altLang="en-US" sz="2500" dirty="0">
                <a:ea typeface="Calibri Regular" charset="0"/>
              </a:rPr>
              <a:t>Deductive reasoning works from the more general to the more specific - informally called a "top-down" approach</a:t>
            </a:r>
          </a:p>
          <a:p>
            <a:pPr>
              <a:defRPr/>
            </a:pPr>
            <a:r>
              <a:rPr lang="en-US" altLang="en-US" sz="2500" dirty="0">
                <a:ea typeface="Calibri Regular" charset="0"/>
              </a:rPr>
              <a:t>We might begin with thinking up a theory about our topic of interest</a:t>
            </a:r>
          </a:p>
          <a:p>
            <a:pPr>
              <a:defRPr/>
            </a:pPr>
            <a:r>
              <a:rPr lang="en-US" altLang="en-US" sz="2500" dirty="0">
                <a:ea typeface="Calibri Regular" charset="0"/>
              </a:rPr>
              <a:t>We then narrow that down into more specific hypotheses that we can test</a:t>
            </a:r>
          </a:p>
          <a:p>
            <a:pPr>
              <a:defRPr/>
            </a:pPr>
            <a:r>
              <a:rPr lang="en-US" altLang="en-US" sz="2500" dirty="0">
                <a:ea typeface="Calibri Regular" charset="0"/>
              </a:rPr>
              <a:t>We narrow down even further when we collect observations to address the hypotheses</a:t>
            </a:r>
          </a:p>
          <a:p>
            <a:pPr>
              <a:defRPr/>
            </a:pPr>
            <a:r>
              <a:rPr lang="en-US" altLang="en-US" sz="2500" dirty="0">
                <a:ea typeface="Calibri Regular" charset="0"/>
              </a:rPr>
              <a:t>This ultimately leads us to be able to test the hypotheses with specific data - a confirmation (or not) of our original theories.</a:t>
            </a:r>
          </a:p>
        </p:txBody>
      </p:sp>
    </p:spTree>
    <p:extLst>
      <p:ext uri="{BB962C8B-B14F-4D97-AF65-F5344CB8AC3E}">
        <p14:creationId xmlns:p14="http://schemas.microsoft.com/office/powerpoint/2010/main" val="457891456"/>
      </p:ext>
    </p:extLst>
  </p:cSld>
  <p:clrMapOvr>
    <a:masterClrMapping/>
  </p:clrMapOvr>
</p:sld>
</file>

<file path=ppt/slides/slide1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p:txBody>
          <a:bodyPr>
            <a:scene3d>
              <a:camera prst="orthographicFront"/>
              <a:lightRig rig="soft" dir="t"/>
            </a:scene3d>
          </a:bodyPr>
          <a:lstStyle/>
          <a:p>
            <a:pPr>
              <a:defRPr/>
            </a:pPr>
            <a:r>
              <a:rPr>
                <a:solidFill>
                  <a:schemeClr val="tx1">
                    <a:lumMod val="85000"/>
                    <a:lumOff val="15000"/>
                  </a:schemeClr>
                </a:solidFill>
              </a:rPr>
              <a:t>Deductive</a:t>
            </a:r>
          </a:p>
        </p:txBody>
      </p:sp>
      <p:graphicFrame>
        <p:nvGraphicFramePr>
          <p:cNvPr id="4" name="Content Placeholder 3"/>
          <p:cNvGraphicFramePr>
            <a:graphicFrameLocks noGrp="1"/>
          </p:cNvGraphicFramePr>
          <p:nvPr>
            <p:ph idx="1"/>
            <p:extLst>
              <p:ext uri="{D42A27DB-BD31-4B8C-83A1-F6EECF244321}">
                <p14:modId xmlns:p14="http://schemas.microsoft.com/office/powerpoint/2010/main" val="95456723"/>
              </p:ext>
            </p:extLst>
          </p:nvPr>
        </p:nvGraphicFramePr>
        <p:xfrm>
          <a:off x="223351" y="2328045"/>
          <a:ext cx="8697298" cy="2489762"/>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04796138"/>
      </p:ext>
    </p:extLst>
  </p:cSld>
  <p:clrMapOvr>
    <a:masterClrMapping/>
  </p:clrMapOvr>
</p:sld>
</file>

<file path=ppt/slides/slide1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p:txBody>
          <a:bodyPr>
            <a:scene3d>
              <a:camera prst="orthographicFront"/>
              <a:lightRig rig="soft" dir="t"/>
            </a:scene3d>
          </a:bodyPr>
          <a:lstStyle/>
          <a:p>
            <a:pPr>
              <a:defRPr/>
            </a:pPr>
            <a:r>
              <a:rPr>
                <a:solidFill>
                  <a:schemeClr val="tx1">
                    <a:lumMod val="85000"/>
                    <a:lumOff val="15000"/>
                  </a:schemeClr>
                </a:solidFill>
              </a:rPr>
              <a:t>Inductive</a:t>
            </a:r>
          </a:p>
        </p:txBody>
      </p:sp>
      <p:sp>
        <p:nvSpPr>
          <p:cNvPr id="77827" name="Content Placeholder 1"/>
          <p:cNvSpPr>
            <a:spLocks noGrp="1"/>
          </p:cNvSpPr>
          <p:nvPr>
            <p:ph idx="1"/>
          </p:nvPr>
        </p:nvSpPr>
        <p:spPr bwMode="auto"/>
        <p:txBody>
          <a:bodyPr wrap="square" numCol="1" anchor="t" anchorCtr="0" compatLnSpc="1">
            <a:prstTxWarp prst="textNoShape">
              <a:avLst/>
            </a:prstTxWarp>
          </a:bodyPr>
          <a:lstStyle/>
          <a:p>
            <a:pPr>
              <a:defRPr/>
            </a:pPr>
            <a:r>
              <a:rPr lang="en-US" altLang="en-US" dirty="0">
                <a:ea typeface="Calibri Regular" charset="0"/>
              </a:rPr>
              <a:t>Inductive reasoning works the other way, moving from specific observations to broader </a:t>
            </a:r>
            <a:r>
              <a:rPr lang="en-US" altLang="en-US" dirty="0" err="1">
                <a:ea typeface="Calibri Regular" charset="0"/>
              </a:rPr>
              <a:t>generalisations</a:t>
            </a:r>
            <a:r>
              <a:rPr lang="en-US" altLang="en-US" dirty="0">
                <a:ea typeface="Calibri Regular" charset="0"/>
              </a:rPr>
              <a:t> and theories -a "bottom up" approach</a:t>
            </a:r>
          </a:p>
          <a:p>
            <a:pPr>
              <a:defRPr/>
            </a:pPr>
            <a:r>
              <a:rPr lang="en-US" altLang="en-US" dirty="0">
                <a:ea typeface="Calibri Regular" charset="0"/>
              </a:rPr>
              <a:t>In inductive reasoning, we begin with specific observations and measures, begin to detect patterns and regularities, formulate some tentative assumptions/hypotheses that we can explore, and finally end up developing some general conclusions or theories.</a:t>
            </a:r>
          </a:p>
        </p:txBody>
      </p:sp>
    </p:spTree>
    <p:extLst>
      <p:ext uri="{BB962C8B-B14F-4D97-AF65-F5344CB8AC3E}">
        <p14:creationId xmlns:p14="http://schemas.microsoft.com/office/powerpoint/2010/main" val="1302336616"/>
      </p:ext>
    </p:extLst>
  </p:cSld>
  <p:clrMapOvr>
    <a:masterClrMapping/>
  </p:clrMapOvr>
</p:sld>
</file>

<file path=ppt/slides/slide1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p:txBody>
          <a:bodyPr>
            <a:scene3d>
              <a:camera prst="orthographicFront"/>
              <a:lightRig rig="soft" dir="t"/>
            </a:scene3d>
          </a:bodyPr>
          <a:lstStyle/>
          <a:p>
            <a:pPr>
              <a:defRPr/>
            </a:pPr>
            <a:r>
              <a:rPr>
                <a:solidFill>
                  <a:schemeClr val="tx1">
                    <a:lumMod val="85000"/>
                    <a:lumOff val="15000"/>
                  </a:schemeClr>
                </a:solidFill>
              </a:rPr>
              <a:t>Inductive</a:t>
            </a:r>
          </a:p>
        </p:txBody>
      </p:sp>
      <p:graphicFrame>
        <p:nvGraphicFramePr>
          <p:cNvPr id="4" name="Content Placeholder 3"/>
          <p:cNvGraphicFramePr>
            <a:graphicFrameLocks noGrp="1"/>
          </p:cNvGraphicFramePr>
          <p:nvPr>
            <p:ph idx="1"/>
            <p:extLst>
              <p:ext uri="{D42A27DB-BD31-4B8C-83A1-F6EECF244321}">
                <p14:modId xmlns:p14="http://schemas.microsoft.com/office/powerpoint/2010/main" val="2635421189"/>
              </p:ext>
            </p:extLst>
          </p:nvPr>
        </p:nvGraphicFramePr>
        <p:xfrm>
          <a:off x="309716" y="2337878"/>
          <a:ext cx="8524568" cy="3020703"/>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684196550"/>
      </p:ext>
    </p:extLst>
  </p:cSld>
  <p:clrMapOvr>
    <a:masterClrMapping/>
  </p:clrMapOvr>
</p:sld>
</file>

<file path=ppt/slides/slide1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6" name="Rectangle 2"/>
          <p:cNvSpPr>
            <a:spLocks noGrp="1" noChangeArrowheads="1"/>
          </p:cNvSpPr>
          <p:nvPr>
            <p:ph type="title"/>
          </p:nvPr>
        </p:nvSpPr>
        <p:spPr/>
        <p:txBody>
          <a:bodyPr>
            <a:scene3d>
              <a:camera prst="orthographicFront"/>
              <a:lightRig rig="soft" dir="t"/>
            </a:scene3d>
          </a:bodyPr>
          <a:lstStyle/>
          <a:p>
            <a:pPr>
              <a:defRPr/>
            </a:pPr>
            <a:r>
              <a:rPr b="1" dirty="0">
                <a:solidFill>
                  <a:schemeClr val="tx1">
                    <a:lumMod val="85000"/>
                    <a:lumOff val="15000"/>
                  </a:schemeClr>
                </a:solidFill>
              </a:rPr>
              <a:t>Analysing Survey Data</a:t>
            </a:r>
          </a:p>
        </p:txBody>
      </p:sp>
      <p:sp>
        <p:nvSpPr>
          <p:cNvPr id="84995" name="Rectangle 3"/>
          <p:cNvSpPr>
            <a:spLocks noGrp="1" noChangeArrowheads="1"/>
          </p:cNvSpPr>
          <p:nvPr>
            <p:ph idx="1"/>
          </p:nvPr>
        </p:nvSpPr>
        <p:spPr bwMode="auto"/>
        <p:txBody>
          <a:bodyPr wrap="square" numCol="1" anchor="t" anchorCtr="0" compatLnSpc="1">
            <a:prstTxWarp prst="textNoShape">
              <a:avLst/>
            </a:prstTxWarp>
            <a:normAutofit fontScale="85000" lnSpcReduction="10000"/>
          </a:bodyPr>
          <a:lstStyle/>
          <a:p>
            <a:pPr>
              <a:defRPr/>
            </a:pPr>
            <a:r>
              <a:rPr lang="en-US" altLang="en-US" sz="3200" dirty="0">
                <a:ea typeface="Calibri Regular" charset="0"/>
              </a:rPr>
              <a:t>Do you want to report… </a:t>
            </a:r>
          </a:p>
          <a:p>
            <a:pPr lvl="1">
              <a:defRPr/>
            </a:pPr>
            <a:r>
              <a:rPr lang="en-US" altLang="en-US" sz="3200" dirty="0">
                <a:ea typeface="Calibri Regular" charset="0"/>
              </a:rPr>
              <a:t>how many people answered a, b, c, d?</a:t>
            </a:r>
          </a:p>
          <a:p>
            <a:pPr lvl="1">
              <a:defRPr/>
            </a:pPr>
            <a:r>
              <a:rPr lang="en-US" altLang="en-US" sz="3200" dirty="0">
                <a:ea typeface="Calibri Regular" charset="0"/>
              </a:rPr>
              <a:t>the average number or score?</a:t>
            </a:r>
          </a:p>
          <a:p>
            <a:pPr lvl="1">
              <a:defRPr/>
            </a:pPr>
            <a:r>
              <a:rPr lang="en-US" altLang="en-US" sz="3200" dirty="0">
                <a:ea typeface="Calibri Regular" charset="0"/>
              </a:rPr>
              <a:t>a change in score between two points in time?</a:t>
            </a:r>
          </a:p>
          <a:p>
            <a:pPr lvl="1">
              <a:defRPr/>
            </a:pPr>
            <a:r>
              <a:rPr lang="en-US" altLang="en-US" sz="3200" dirty="0">
                <a:ea typeface="Calibri Regular" charset="0"/>
              </a:rPr>
              <a:t>how people compared?</a:t>
            </a:r>
          </a:p>
          <a:p>
            <a:pPr lvl="1">
              <a:defRPr/>
            </a:pPr>
            <a:r>
              <a:rPr lang="en-US" altLang="en-US" sz="3200" dirty="0">
                <a:ea typeface="Calibri Regular" charset="0"/>
              </a:rPr>
              <a:t>how many people reached a certain level?</a:t>
            </a:r>
          </a:p>
          <a:p>
            <a:pPr lvl="1">
              <a:defRPr/>
            </a:pPr>
            <a:r>
              <a:rPr lang="mr-IN" altLang="en-US" sz="3200" dirty="0">
                <a:ea typeface="Calibri Regular" charset="0"/>
                <a:cs typeface="Calibri Regular" charset="0"/>
              </a:rPr>
              <a:t>………</a:t>
            </a:r>
            <a:r>
              <a:rPr lang="en-GB" altLang="en-US" sz="3200" dirty="0">
                <a:ea typeface="Calibri Regular" charset="0"/>
              </a:rPr>
              <a:t>. Do you ?</a:t>
            </a:r>
            <a:endParaRPr lang="en-US" altLang="en-US" sz="3200" dirty="0">
              <a:ea typeface="Calibri Regular" charset="0"/>
            </a:endParaRPr>
          </a:p>
          <a:p>
            <a:pPr>
              <a:defRPr/>
            </a:pPr>
            <a:endParaRPr lang="en-US" altLang="en-US" dirty="0">
              <a:ea typeface="Calibri Regular" charset="0"/>
            </a:endParaRPr>
          </a:p>
        </p:txBody>
      </p:sp>
    </p:spTree>
    <p:extLst>
      <p:ext uri="{BB962C8B-B14F-4D97-AF65-F5344CB8AC3E}">
        <p14:creationId xmlns:p14="http://schemas.microsoft.com/office/powerpoint/2010/main" val="3188768636"/>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Savon">
  <a:themeElements>
    <a:clrScheme name="Paper">
      <a:dk1>
        <a:sysClr val="windowText" lastClr="000000"/>
      </a:dk1>
      <a:lt1>
        <a:sysClr val="window" lastClr="FFFFFF"/>
      </a:lt1>
      <a:dk2>
        <a:srgbClr val="444D26"/>
      </a:dk2>
      <a:lt2>
        <a:srgbClr val="FEFAC9"/>
      </a:lt2>
      <a:accent1>
        <a:srgbClr val="A5B592"/>
      </a:accent1>
      <a:accent2>
        <a:srgbClr val="F3A447"/>
      </a:accent2>
      <a:accent3>
        <a:srgbClr val="E7BC29"/>
      </a:accent3>
      <a:accent4>
        <a:srgbClr val="D092A7"/>
      </a:accent4>
      <a:accent5>
        <a:srgbClr val="9C85C0"/>
      </a:accent5>
      <a:accent6>
        <a:srgbClr val="809EC2"/>
      </a:accent6>
      <a:hlink>
        <a:srgbClr val="8E58B6"/>
      </a:hlink>
      <a:folHlink>
        <a:srgbClr val="7F6F6F"/>
      </a:folHlink>
    </a:clrScheme>
    <a:fontScheme name="Savon">
      <a:majorFont>
        <a:latin typeface="Century Gothic" panose="020B05020202020202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panose="020B05020202020202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Savon">
      <a:fillStyleLst>
        <a:solidFill>
          <a:schemeClr val="phClr"/>
        </a:solidFill>
        <a:gradFill rotWithShape="1">
          <a:gsLst>
            <a:gs pos="0">
              <a:schemeClr val="phClr">
                <a:tint val="60000"/>
                <a:satMod val="105000"/>
                <a:lumMod val="105000"/>
              </a:schemeClr>
            </a:gs>
            <a:gs pos="100000">
              <a:schemeClr val="phClr">
                <a:tint val="65000"/>
                <a:satMod val="100000"/>
                <a:lumMod val="100000"/>
              </a:schemeClr>
            </a:gs>
            <a:gs pos="100000">
              <a:schemeClr val="phClr">
                <a:tint val="70000"/>
                <a:satMod val="100000"/>
                <a:lumMod val="100000"/>
              </a:schemeClr>
            </a:gs>
          </a:gsLst>
          <a:lin ang="5400000" scaled="0"/>
        </a:gradFill>
        <a:gradFill rotWithShape="1">
          <a:gsLst>
            <a:gs pos="0">
              <a:schemeClr val="phClr">
                <a:satMod val="100000"/>
                <a:lumMod val="100000"/>
              </a:schemeClr>
            </a:gs>
            <a:gs pos="50000">
              <a:schemeClr val="phClr">
                <a:shade val="99000"/>
                <a:satMod val="105000"/>
                <a:lumMod val="100000"/>
              </a:schemeClr>
            </a:gs>
            <a:gs pos="100000">
              <a:schemeClr val="phClr">
                <a:shade val="98000"/>
                <a:satMod val="105000"/>
                <a:lumMod val="100000"/>
              </a:schemeClr>
            </a:gs>
          </a:gsLst>
          <a:lin ang="5400000" scaled="0"/>
        </a:gradFill>
      </a:fillStyleLst>
      <a:lnStyleLst>
        <a:ln w="6350" cap="flat" cmpd="sng" algn="ctr">
          <a:solidFill>
            <a:schemeClr val="phClr"/>
          </a:solidFill>
          <a:prstDash val="solid"/>
        </a:ln>
        <a:ln w="12700" cap="flat" cmpd="sng" algn="ctr">
          <a:solidFill>
            <a:schemeClr val="phClr"/>
          </a:solidFill>
          <a:prstDash val="solid"/>
        </a:ln>
        <a:ln w="19050" cap="flat" cmpd="sng" algn="ctr">
          <a:solidFill>
            <a:schemeClr val="phClr"/>
          </a:solidFill>
          <a:prstDash val="solid"/>
        </a:ln>
      </a:lnStyleLst>
      <a:effectStyleLst>
        <a:effectStyle>
          <a:effectLst/>
        </a:effectStyle>
        <a:effectStyle>
          <a:effectLst>
            <a:outerShdw blurRad="38100" dist="12700" dir="5400000" algn="ctr" rotWithShape="0">
              <a:srgbClr val="000000">
                <a:alpha val="63000"/>
              </a:srgbClr>
            </a:outerShdw>
          </a:effectLst>
        </a:effectStyle>
        <a:effectStyle>
          <a:effectLst>
            <a:outerShdw blurRad="57150" dist="19050" dir="5400000" algn="ctr" rotWithShape="0">
              <a:srgbClr val="000000">
                <a:alpha val="63000"/>
              </a:srgbClr>
            </a:outerShdw>
          </a:effectLst>
          <a:scene3d>
            <a:camera prst="orthographicFront">
              <a:rot lat="0" lon="0" rev="0"/>
            </a:camera>
            <a:lightRig rig="flat" dir="tl">
              <a:rot lat="0" lon="0" rev="4200000"/>
            </a:lightRig>
          </a:scene3d>
          <a:sp3d prstMaterial="flat">
            <a:bevelT w="50800" h="63500" prst="riblet"/>
          </a:sp3d>
        </a:effectStyle>
      </a:effectStyleLst>
      <a:bgFillStyleLst>
        <a:solidFill>
          <a:schemeClr val="phClr"/>
        </a:solidFill>
        <a:gradFill rotWithShape="1">
          <a:gsLst>
            <a:gs pos="0">
              <a:schemeClr val="phClr">
                <a:tint val="90000"/>
                <a:shade val="92000"/>
                <a:satMod val="160000"/>
              </a:schemeClr>
            </a:gs>
            <a:gs pos="77000">
              <a:schemeClr val="phClr">
                <a:tint val="100000"/>
                <a:shade val="73000"/>
                <a:satMod val="155000"/>
              </a:schemeClr>
            </a:gs>
            <a:gs pos="100000">
              <a:schemeClr val="phClr">
                <a:tint val="100000"/>
                <a:shade val="67000"/>
                <a:satMod val="145000"/>
              </a:schemeClr>
            </a:gs>
          </a:gsLst>
          <a:lin ang="5400000" scaled="0"/>
        </a:gradFill>
        <a:blipFill rotWithShape="1">
          <a:blip xmlns:r="http://schemas.openxmlformats.org/officeDocument/2006/relationships" r:embed="rId1">
            <a:duotone>
              <a:schemeClr val="phClr">
                <a:tint val="95000"/>
              </a:schemeClr>
              <a:schemeClr val="phClr">
                <a:shade val="92000"/>
                <a:satMod val="115000"/>
              </a:schemeClr>
            </a:duotone>
          </a:blip>
          <a:tile tx="0" ty="0" sx="60000" sy="60000" flip="none" algn="tl"/>
        </a:blipFill>
      </a:bgFillStyleLst>
    </a:fmtScheme>
  </a:themeElements>
  <a:objectDefaults/>
  <a:extraClrSchemeLst/>
  <a:extLst>
    <a:ext uri="{05A4C25C-085E-4340-85A3-A5531E510DB2}">
      <thm15:themeFamily xmlns:thm15="http://schemas.microsoft.com/office/thememl/2012/main" name="Savon" id="{1306E473-ED32-493B-A2D0-240A757EDD34}" vid="{C20BADFE-D095-436F-9677-9264042809F0}"/>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Savon</Template>
  <TotalTime>2841</TotalTime>
  <Words>8263</Words>
  <Application>Microsoft Office PowerPoint</Application>
  <PresentationFormat>On-screen Show (4:3)</PresentationFormat>
  <Paragraphs>663</Paragraphs>
  <Slides>132</Slides>
  <Notes>27</Notes>
  <HiddenSlides>0</HiddenSlides>
  <MMClips>0</MMClips>
  <ScaleCrop>false</ScaleCrop>
  <HeadingPairs>
    <vt:vector size="8" baseType="variant">
      <vt:variant>
        <vt:lpstr>Fonts Used</vt:lpstr>
      </vt:variant>
      <vt:variant>
        <vt:i4>8</vt:i4>
      </vt:variant>
      <vt:variant>
        <vt:lpstr>Theme</vt:lpstr>
      </vt:variant>
      <vt:variant>
        <vt:i4>1</vt:i4>
      </vt:variant>
      <vt:variant>
        <vt:lpstr>Embedded OLE Servers</vt:lpstr>
      </vt:variant>
      <vt:variant>
        <vt:i4>1</vt:i4>
      </vt:variant>
      <vt:variant>
        <vt:lpstr>Slide Titles</vt:lpstr>
      </vt:variant>
      <vt:variant>
        <vt:i4>132</vt:i4>
      </vt:variant>
    </vt:vector>
  </HeadingPairs>
  <TitlesOfParts>
    <vt:vector size="142" baseType="lpstr">
      <vt:lpstr>ＭＳ Ｐゴシック</vt:lpstr>
      <vt:lpstr>Arial</vt:lpstr>
      <vt:lpstr>Calibri</vt:lpstr>
      <vt:lpstr>Calibri Regular</vt:lpstr>
      <vt:lpstr>Century Gothic</vt:lpstr>
      <vt:lpstr>Garamond</vt:lpstr>
      <vt:lpstr>Verdana</vt:lpstr>
      <vt:lpstr>Wingdings 3</vt:lpstr>
      <vt:lpstr>Savon</vt:lpstr>
      <vt:lpstr>Document</vt:lpstr>
      <vt:lpstr>Analysing and interpreting data </vt:lpstr>
      <vt:lpstr>Sequence of a structured thesis</vt:lpstr>
      <vt:lpstr>Basics</vt:lpstr>
      <vt:lpstr>Choice</vt:lpstr>
      <vt:lpstr>Important</vt:lpstr>
      <vt:lpstr>Data Analysis and Writing Up</vt:lpstr>
      <vt:lpstr>PowerPoint Presentation</vt:lpstr>
      <vt:lpstr>Transcription </vt:lpstr>
      <vt:lpstr>PowerPoint Presentation</vt:lpstr>
      <vt:lpstr>To show line number in MS Word: </vt:lpstr>
      <vt:lpstr>PowerPoint Presentation</vt:lpstr>
      <vt:lpstr>What to do with all this data?</vt:lpstr>
      <vt:lpstr>It’s the same process…</vt:lpstr>
      <vt:lpstr>Writing is analysis</vt:lpstr>
      <vt:lpstr>First time … only once</vt:lpstr>
      <vt:lpstr>Continued</vt:lpstr>
      <vt:lpstr>Forms of analytic writing</vt:lpstr>
      <vt:lpstr>References for analytic writing</vt:lpstr>
      <vt:lpstr>Descriptive and interpretative coding</vt:lpstr>
      <vt:lpstr>Four basic steps</vt:lpstr>
      <vt:lpstr>Key components of a data analysis plan</vt:lpstr>
      <vt:lpstr>How and what to code</vt:lpstr>
      <vt:lpstr>Two coding approaches </vt:lpstr>
      <vt:lpstr>A priori codes</vt:lpstr>
      <vt:lpstr>Grounded codes</vt:lpstr>
      <vt:lpstr>Coding</vt:lpstr>
      <vt:lpstr>See Handout 1</vt:lpstr>
      <vt:lpstr>How to code How to analyse</vt:lpstr>
      <vt:lpstr>Framework analysis</vt:lpstr>
      <vt:lpstr>PowerPoint Presentation</vt:lpstr>
      <vt:lpstr>USING MATRIX ANALYSIS  Qualitative data </vt:lpstr>
      <vt:lpstr>References on creating theory</vt:lpstr>
      <vt:lpstr>The quality of qualitative analysis</vt:lpstr>
      <vt:lpstr>Quality</vt:lpstr>
      <vt:lpstr>But</vt:lpstr>
      <vt:lpstr>And therefore</vt:lpstr>
      <vt:lpstr>Meaning</vt:lpstr>
      <vt:lpstr>(Researcher) Reflexivity</vt:lpstr>
      <vt:lpstr>Also</vt:lpstr>
      <vt:lpstr>Further </vt:lpstr>
      <vt:lpstr>Triangulation</vt:lpstr>
      <vt:lpstr>The Bad</vt:lpstr>
      <vt:lpstr>The Good</vt:lpstr>
      <vt:lpstr>Audit trail </vt:lpstr>
      <vt:lpstr>Consider negative cases</vt:lpstr>
      <vt:lpstr>Constant comparison</vt:lpstr>
      <vt:lpstr>References for quality of qualitative data</vt:lpstr>
      <vt:lpstr>The writing of the chapter </vt:lpstr>
      <vt:lpstr>Data Analysis Strategies</vt:lpstr>
      <vt:lpstr>3 broad levels of analysis that could be pursued</vt:lpstr>
      <vt:lpstr>Continued</vt:lpstr>
      <vt:lpstr>Analysis Considerations</vt:lpstr>
      <vt:lpstr>Chapter 4 Qualitative version</vt:lpstr>
      <vt:lpstr>Qualitative Chapter 4 Findings</vt:lpstr>
      <vt:lpstr>Headings within this chapter</vt:lpstr>
      <vt:lpstr>Continued</vt:lpstr>
      <vt:lpstr>Continued</vt:lpstr>
      <vt:lpstr>Continued</vt:lpstr>
      <vt:lpstr>Outliers</vt:lpstr>
      <vt:lpstr>Should all outliers be in Chapter 4?</vt:lpstr>
      <vt:lpstr>Summarise themes, add examples and tables</vt:lpstr>
      <vt:lpstr>Add the summary and conclusions</vt:lpstr>
      <vt:lpstr>Qualitative data examples</vt:lpstr>
      <vt:lpstr>Qualitative Methods- Data Analysis</vt:lpstr>
      <vt:lpstr>Research Analysis Research Ethics</vt:lpstr>
      <vt:lpstr>Exploring and Presenting Data</vt:lpstr>
      <vt:lpstr>Chapter 4 Quantitative version</vt:lpstr>
      <vt:lpstr>Describe tests and data control methods</vt:lpstr>
      <vt:lpstr>However</vt:lpstr>
      <vt:lpstr>Discuss control group or measurement differences</vt:lpstr>
      <vt:lpstr>Validity and reliability</vt:lpstr>
      <vt:lpstr>Describe any pilot study*</vt:lpstr>
      <vt:lpstr>Describe any missing data*</vt:lpstr>
      <vt:lpstr>Present the data related to the hypothesis/objectives</vt:lpstr>
      <vt:lpstr>Outliers</vt:lpstr>
      <vt:lpstr>Validity and Reliability</vt:lpstr>
      <vt:lpstr>Summary and conclusion</vt:lpstr>
      <vt:lpstr>Relating the analysis to the objectives</vt:lpstr>
      <vt:lpstr>Continued</vt:lpstr>
      <vt:lpstr>Conclusion of Chapter 4</vt:lpstr>
      <vt:lpstr>It’s the same process…</vt:lpstr>
      <vt:lpstr>Four basic steps</vt:lpstr>
      <vt:lpstr>DATA ANALYSIS SPIRAL 1</vt:lpstr>
      <vt:lpstr>DATA ANALYSIS SPIRAL 2</vt:lpstr>
      <vt:lpstr>Step 1: raw data management</vt:lpstr>
      <vt:lpstr>Raw data sample</vt:lpstr>
      <vt:lpstr>Step II: data reduction I</vt:lpstr>
      <vt:lpstr>Winnowing</vt:lpstr>
      <vt:lpstr>Chunks-Clusters Sample</vt:lpstr>
      <vt:lpstr>Step II: Data Reduction II</vt:lpstr>
      <vt:lpstr>A Priori or In Vivo Codes</vt:lpstr>
      <vt:lpstr>Coding Levels</vt:lpstr>
      <vt:lpstr>Step III:  Data Interpretation &amp; Themes</vt:lpstr>
      <vt:lpstr>Step IV: Data Representation</vt:lpstr>
      <vt:lpstr>How will it look in the end?</vt:lpstr>
      <vt:lpstr>PowerPoint Presentation</vt:lpstr>
      <vt:lpstr>Data analysis and interpretation</vt:lpstr>
      <vt:lpstr>Key point</vt:lpstr>
      <vt:lpstr>Key components of data analysis </vt:lpstr>
      <vt:lpstr>Analysis</vt:lpstr>
      <vt:lpstr>Critical Thinking</vt:lpstr>
      <vt:lpstr>Bogdan and Biklen</vt:lpstr>
      <vt:lpstr>Common stages of analysis</vt:lpstr>
      <vt:lpstr>Continued</vt:lpstr>
      <vt:lpstr>3 broad levels of analysis that could be pursued</vt:lpstr>
      <vt:lpstr>Qualitative Data Analysis</vt:lpstr>
      <vt:lpstr>Types of Qualitative data sets</vt:lpstr>
      <vt:lpstr>Different analysis methods</vt:lpstr>
      <vt:lpstr>Principles of Grounded theory</vt:lpstr>
      <vt:lpstr>Thematic analysis: moving between levels of codes</vt:lpstr>
      <vt:lpstr>Validity &amp; Reliability</vt:lpstr>
      <vt:lpstr>Reliability </vt:lpstr>
      <vt:lpstr>Preparing and managing your data set</vt:lpstr>
      <vt:lpstr>Coding your data set</vt:lpstr>
      <vt:lpstr>Stage 1 : Initial coding</vt:lpstr>
      <vt:lpstr>Stage 2 : Focussed coding</vt:lpstr>
      <vt:lpstr>Stage 3 : Selective/theoretical coding </vt:lpstr>
      <vt:lpstr>Example…</vt:lpstr>
      <vt:lpstr>Stage 1: Initial coding </vt:lpstr>
      <vt:lpstr>Stage 2&amp;3…</vt:lpstr>
      <vt:lpstr>Theoretical saturation</vt:lpstr>
      <vt:lpstr>Writing up your findings</vt:lpstr>
      <vt:lpstr>Origins</vt:lpstr>
      <vt:lpstr>What is grounded theory? </vt:lpstr>
      <vt:lpstr>Confusingly ….</vt:lpstr>
      <vt:lpstr>Approaches to open coding</vt:lpstr>
      <vt:lpstr>The Core concept</vt:lpstr>
      <vt:lpstr>Deductive reasoning</vt:lpstr>
      <vt:lpstr>Deductive</vt:lpstr>
      <vt:lpstr>Inductive</vt:lpstr>
      <vt:lpstr>Inductive</vt:lpstr>
      <vt:lpstr>Analysing Survey Data</vt:lpstr>
    </vt:vector>
  </TitlesOfParts>
  <Company>University of Wales Trinity Saint David</Company>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Caroline Jawad</dc:creator>
  <cp:lastModifiedBy>Caroline Jawad</cp:lastModifiedBy>
  <cp:revision>29</cp:revision>
  <cp:lastPrinted>2018-09-25T13:16:19Z</cp:lastPrinted>
  <dcterms:created xsi:type="dcterms:W3CDTF">2017-11-09T09:42:13Z</dcterms:created>
  <dcterms:modified xsi:type="dcterms:W3CDTF">2018-09-25T14:41:52Z</dcterms:modified>
</cp:coreProperties>
</file>