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2" r:id="rId3"/>
  </p:sldMasterIdLst>
  <p:notesMasterIdLst>
    <p:notesMasterId r:id="rId14"/>
  </p:notesMasterIdLst>
  <p:sldIdLst>
    <p:sldId id="273" r:id="rId4"/>
    <p:sldId id="289" r:id="rId5"/>
    <p:sldId id="277" r:id="rId6"/>
    <p:sldId id="280" r:id="rId7"/>
    <p:sldId id="284" r:id="rId8"/>
    <p:sldId id="278" r:id="rId9"/>
    <p:sldId id="285" r:id="rId10"/>
    <p:sldId id="286" r:id="rId11"/>
    <p:sldId id="287" r:id="rId12"/>
    <p:sldId id="288" r:id="rId13"/>
  </p:sldIdLst>
  <p:sldSz cx="18288000" cy="10287000"/>
  <p:notesSz cx="6858000" cy="9144000"/>
  <p:embeddedFontLst>
    <p:embeddedFont>
      <p:font typeface="Aileron Regular Bold" panose="020B0604020202020204" charset="0"/>
      <p:regular r:id="rId15"/>
      <p:bold r:id="rId16"/>
    </p:embeddedFont>
    <p:embeddedFont>
      <p:font typeface="Calibri" panose="020F0502020204030204" pitchFamily="34" charset="0"/>
      <p:regular r:id="rId17"/>
      <p:bold r:id="rId18"/>
      <p:italic r:id="rId19"/>
      <p:boldItalic r:id="rId20"/>
    </p:embeddedFont>
    <p:embeddedFont>
      <p:font typeface="Lato" panose="020F0502020204030203" pitchFamily="34" charset="0"/>
      <p:regular r:id="rId21"/>
      <p:bold r:id="rId22"/>
      <p:italic r:id="rId23"/>
      <p:boldItalic r:id="rId24"/>
    </p:embeddedFont>
    <p:embeddedFont>
      <p:font typeface="Montserrat" panose="00000500000000000000" pitchFamily="2" charset="0"/>
      <p:regular r:id="rId25"/>
      <p:bold r:id="rId26"/>
      <p:italic r:id="rId27"/>
      <p:bold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53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2369" autoAdjust="0"/>
  </p:normalViewPr>
  <p:slideViewPr>
    <p:cSldViewPr>
      <p:cViewPr varScale="1">
        <p:scale>
          <a:sx n="66" d="100"/>
          <a:sy n="66" d="100"/>
        </p:scale>
        <p:origin x="1080"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Master" Target="slideMasters/slideMaster3.xml"/><Relationship Id="rId21" Type="http://schemas.openxmlformats.org/officeDocument/2006/relationships/font" Target="fonts/font7.fntdata"/><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Master" Target="slideMasters/slideMaster2.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font" Target="fonts/font10.fntdata"/><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7.xml"/><Relationship Id="rId19" Type="http://schemas.openxmlformats.org/officeDocument/2006/relationships/font" Target="fonts/font5.fntdata"/><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349EBB-0889-40A2-82A6-7D405B8EE80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BD9B29FF-829F-4FB5-BC93-DA48E5E68D32}">
      <dgm:prSet phldrT="[Text]"/>
      <dgm:spPr>
        <a:solidFill>
          <a:srgbClr val="13538A"/>
        </a:solidFill>
      </dgm:spPr>
      <dgm:t>
        <a:bodyPr/>
        <a:lstStyle/>
        <a:p>
          <a:r>
            <a:rPr lang="en-US" dirty="0"/>
            <a:t>Achieving guest satisfaction</a:t>
          </a:r>
          <a:endParaRPr lang="en-GB" dirty="0"/>
        </a:p>
      </dgm:t>
    </dgm:pt>
    <dgm:pt modelId="{AD54486F-860F-437D-9D63-12DBCA288B68}" type="parTrans" cxnId="{6D9A476D-3E2F-4107-9B0E-717D9729F0E8}">
      <dgm:prSet/>
      <dgm:spPr/>
      <dgm:t>
        <a:bodyPr/>
        <a:lstStyle/>
        <a:p>
          <a:endParaRPr lang="en-GB"/>
        </a:p>
      </dgm:t>
    </dgm:pt>
    <dgm:pt modelId="{E9669E6B-390C-4204-BD8C-84CC6D492172}" type="sibTrans" cxnId="{6D9A476D-3E2F-4107-9B0E-717D9729F0E8}">
      <dgm:prSet/>
      <dgm:spPr/>
      <dgm:t>
        <a:bodyPr/>
        <a:lstStyle/>
        <a:p>
          <a:endParaRPr lang="en-GB"/>
        </a:p>
      </dgm:t>
    </dgm:pt>
    <dgm:pt modelId="{13E89410-18B4-4488-ABBE-428FC52B83A1}">
      <dgm:prSet phldrT="[Text]"/>
      <dgm:spPr>
        <a:solidFill>
          <a:srgbClr val="13538A"/>
        </a:solidFill>
      </dgm:spPr>
      <dgm:t>
        <a:bodyPr/>
        <a:lstStyle/>
        <a:p>
          <a:r>
            <a:rPr lang="en-US" dirty="0"/>
            <a:t>Brand management</a:t>
          </a:r>
          <a:endParaRPr lang="en-GB" dirty="0"/>
        </a:p>
      </dgm:t>
    </dgm:pt>
    <dgm:pt modelId="{B7F52F97-5EBB-4143-9F13-FB7289297694}" type="parTrans" cxnId="{120C0C95-5F1F-472D-A57C-DAC1A79DF639}">
      <dgm:prSet/>
      <dgm:spPr/>
      <dgm:t>
        <a:bodyPr/>
        <a:lstStyle/>
        <a:p>
          <a:endParaRPr lang="en-GB"/>
        </a:p>
      </dgm:t>
    </dgm:pt>
    <dgm:pt modelId="{081F0DED-1C16-4A35-AAEE-3AE0431FBA86}" type="sibTrans" cxnId="{120C0C95-5F1F-472D-A57C-DAC1A79DF639}">
      <dgm:prSet/>
      <dgm:spPr/>
      <dgm:t>
        <a:bodyPr/>
        <a:lstStyle/>
        <a:p>
          <a:endParaRPr lang="en-GB"/>
        </a:p>
      </dgm:t>
    </dgm:pt>
    <dgm:pt modelId="{E841BE0F-BD3B-4E5E-81F6-A281674B369E}">
      <dgm:prSet phldrT="[Text]"/>
      <dgm:spPr>
        <a:solidFill>
          <a:srgbClr val="13538A"/>
        </a:solidFill>
      </dgm:spPr>
      <dgm:t>
        <a:bodyPr/>
        <a:lstStyle/>
        <a:p>
          <a:r>
            <a:rPr lang="en-US" dirty="0"/>
            <a:t>Communication </a:t>
          </a:r>
          <a:endParaRPr lang="en-GB" dirty="0"/>
        </a:p>
      </dgm:t>
    </dgm:pt>
    <dgm:pt modelId="{34234A22-5A3B-4E0B-B376-E5630F20C713}" type="parTrans" cxnId="{F49E4F54-970F-4F48-BF79-4D4993F240C8}">
      <dgm:prSet/>
      <dgm:spPr/>
      <dgm:t>
        <a:bodyPr/>
        <a:lstStyle/>
        <a:p>
          <a:endParaRPr lang="en-GB"/>
        </a:p>
      </dgm:t>
    </dgm:pt>
    <dgm:pt modelId="{CF75DD71-2521-440E-A3B0-D2E033072C94}" type="sibTrans" cxnId="{F49E4F54-970F-4F48-BF79-4D4993F240C8}">
      <dgm:prSet/>
      <dgm:spPr/>
      <dgm:t>
        <a:bodyPr/>
        <a:lstStyle/>
        <a:p>
          <a:endParaRPr lang="en-GB"/>
        </a:p>
      </dgm:t>
    </dgm:pt>
    <dgm:pt modelId="{B4E7F039-C6FA-4BD2-8D1C-659FB31F2B03}">
      <dgm:prSet phldrT="[Text]"/>
      <dgm:spPr>
        <a:solidFill>
          <a:srgbClr val="13538A"/>
        </a:solidFill>
      </dgm:spPr>
      <dgm:t>
        <a:bodyPr/>
        <a:lstStyle/>
        <a:p>
          <a:r>
            <a:rPr lang="en-US" dirty="0"/>
            <a:t>Managing crucial issues</a:t>
          </a:r>
          <a:endParaRPr lang="en-GB" dirty="0"/>
        </a:p>
      </dgm:t>
    </dgm:pt>
    <dgm:pt modelId="{5EA15808-E1D1-471D-97C2-A2B6124AD9A0}" type="parTrans" cxnId="{518FA434-96F1-47F3-92A3-03AB4DE38AEA}">
      <dgm:prSet/>
      <dgm:spPr/>
      <dgm:t>
        <a:bodyPr/>
        <a:lstStyle/>
        <a:p>
          <a:endParaRPr lang="en-GB"/>
        </a:p>
      </dgm:t>
    </dgm:pt>
    <dgm:pt modelId="{7ED486D2-5F43-43FD-8B43-FD3CBAD5776A}" type="sibTrans" cxnId="{518FA434-96F1-47F3-92A3-03AB4DE38AEA}">
      <dgm:prSet/>
      <dgm:spPr/>
      <dgm:t>
        <a:bodyPr/>
        <a:lstStyle/>
        <a:p>
          <a:endParaRPr lang="en-GB"/>
        </a:p>
      </dgm:t>
    </dgm:pt>
    <dgm:pt modelId="{276656F7-4152-4C8F-87A0-EBF7C808F967}">
      <dgm:prSet phldrT="[Text]"/>
      <dgm:spPr>
        <a:solidFill>
          <a:srgbClr val="13538A"/>
        </a:solidFill>
      </dgm:spPr>
      <dgm:t>
        <a:bodyPr/>
        <a:lstStyle/>
        <a:p>
          <a:r>
            <a:rPr lang="en-US" dirty="0"/>
            <a:t>Smoothing revenue</a:t>
          </a:r>
          <a:endParaRPr lang="en-GB" dirty="0"/>
        </a:p>
      </dgm:t>
    </dgm:pt>
    <dgm:pt modelId="{94B2057C-420B-4EC6-803B-F8AA39291CB9}" type="parTrans" cxnId="{20790363-902F-4704-A5D3-5EA97BE9E96A}">
      <dgm:prSet/>
      <dgm:spPr/>
      <dgm:t>
        <a:bodyPr/>
        <a:lstStyle/>
        <a:p>
          <a:endParaRPr lang="en-GB"/>
        </a:p>
      </dgm:t>
    </dgm:pt>
    <dgm:pt modelId="{23940EC6-5F8E-4D56-9AE6-3B4BFB0222EE}" type="sibTrans" cxnId="{20790363-902F-4704-A5D3-5EA97BE9E96A}">
      <dgm:prSet/>
      <dgm:spPr/>
      <dgm:t>
        <a:bodyPr/>
        <a:lstStyle/>
        <a:p>
          <a:endParaRPr lang="en-GB"/>
        </a:p>
      </dgm:t>
    </dgm:pt>
    <dgm:pt modelId="{DA19FD3F-A040-4220-B143-4A29078B9047}" type="pres">
      <dgm:prSet presAssocID="{78349EBB-0889-40A2-82A6-7D405B8EE80F}" presName="linear" presStyleCnt="0">
        <dgm:presLayoutVars>
          <dgm:dir/>
          <dgm:animLvl val="lvl"/>
          <dgm:resizeHandles val="exact"/>
        </dgm:presLayoutVars>
      </dgm:prSet>
      <dgm:spPr/>
    </dgm:pt>
    <dgm:pt modelId="{A58CA478-F968-4D3A-92FC-A2449A394711}" type="pres">
      <dgm:prSet presAssocID="{BD9B29FF-829F-4FB5-BC93-DA48E5E68D32}" presName="parentLin" presStyleCnt="0"/>
      <dgm:spPr/>
    </dgm:pt>
    <dgm:pt modelId="{B4A1CAE3-38A0-47DE-85EB-C5620F07D8CE}" type="pres">
      <dgm:prSet presAssocID="{BD9B29FF-829F-4FB5-BC93-DA48E5E68D32}" presName="parentLeftMargin" presStyleLbl="node1" presStyleIdx="0" presStyleCnt="5"/>
      <dgm:spPr/>
    </dgm:pt>
    <dgm:pt modelId="{0AD3B492-AEA7-4A2F-BB16-CA8EDE59949D}" type="pres">
      <dgm:prSet presAssocID="{BD9B29FF-829F-4FB5-BC93-DA48E5E68D32}" presName="parentText" presStyleLbl="node1" presStyleIdx="0" presStyleCnt="5">
        <dgm:presLayoutVars>
          <dgm:chMax val="0"/>
          <dgm:bulletEnabled val="1"/>
        </dgm:presLayoutVars>
      </dgm:prSet>
      <dgm:spPr/>
    </dgm:pt>
    <dgm:pt modelId="{6985028B-E683-4F78-A585-8F9C3302E254}" type="pres">
      <dgm:prSet presAssocID="{BD9B29FF-829F-4FB5-BC93-DA48E5E68D32}" presName="negativeSpace" presStyleCnt="0"/>
      <dgm:spPr/>
    </dgm:pt>
    <dgm:pt modelId="{60726670-083E-4DB2-90DA-D0E47A9E9EA5}" type="pres">
      <dgm:prSet presAssocID="{BD9B29FF-829F-4FB5-BC93-DA48E5E68D32}" presName="childText" presStyleLbl="conFgAcc1" presStyleIdx="0" presStyleCnt="5">
        <dgm:presLayoutVars>
          <dgm:bulletEnabled val="1"/>
        </dgm:presLayoutVars>
      </dgm:prSet>
      <dgm:spPr/>
    </dgm:pt>
    <dgm:pt modelId="{5FFD1EB7-8A47-4F70-810B-0D3E68AE7E44}" type="pres">
      <dgm:prSet presAssocID="{E9669E6B-390C-4204-BD8C-84CC6D492172}" presName="spaceBetweenRectangles" presStyleCnt="0"/>
      <dgm:spPr/>
    </dgm:pt>
    <dgm:pt modelId="{DD422365-D64F-4C0E-9DC8-FAE10CA9CF52}" type="pres">
      <dgm:prSet presAssocID="{B4E7F039-C6FA-4BD2-8D1C-659FB31F2B03}" presName="parentLin" presStyleCnt="0"/>
      <dgm:spPr/>
    </dgm:pt>
    <dgm:pt modelId="{D2D99B04-EB7D-4459-8F0F-F9CADAC41C1C}" type="pres">
      <dgm:prSet presAssocID="{B4E7F039-C6FA-4BD2-8D1C-659FB31F2B03}" presName="parentLeftMargin" presStyleLbl="node1" presStyleIdx="0" presStyleCnt="5"/>
      <dgm:spPr/>
    </dgm:pt>
    <dgm:pt modelId="{853496D7-EA72-4316-8839-6C4A0B81AED8}" type="pres">
      <dgm:prSet presAssocID="{B4E7F039-C6FA-4BD2-8D1C-659FB31F2B03}" presName="parentText" presStyleLbl="node1" presStyleIdx="1" presStyleCnt="5">
        <dgm:presLayoutVars>
          <dgm:chMax val="0"/>
          <dgm:bulletEnabled val="1"/>
        </dgm:presLayoutVars>
      </dgm:prSet>
      <dgm:spPr/>
    </dgm:pt>
    <dgm:pt modelId="{D6D7C384-226D-4D08-8D4A-A9229B67689C}" type="pres">
      <dgm:prSet presAssocID="{B4E7F039-C6FA-4BD2-8D1C-659FB31F2B03}" presName="negativeSpace" presStyleCnt="0"/>
      <dgm:spPr/>
    </dgm:pt>
    <dgm:pt modelId="{28F85CEE-D954-4A97-B7F6-A4F24C7AD3F1}" type="pres">
      <dgm:prSet presAssocID="{B4E7F039-C6FA-4BD2-8D1C-659FB31F2B03}" presName="childText" presStyleLbl="conFgAcc1" presStyleIdx="1" presStyleCnt="5">
        <dgm:presLayoutVars>
          <dgm:bulletEnabled val="1"/>
        </dgm:presLayoutVars>
      </dgm:prSet>
      <dgm:spPr/>
    </dgm:pt>
    <dgm:pt modelId="{D707EEB4-7884-4A81-BB9C-90A5B9A90F39}" type="pres">
      <dgm:prSet presAssocID="{7ED486D2-5F43-43FD-8B43-FD3CBAD5776A}" presName="spaceBetweenRectangles" presStyleCnt="0"/>
      <dgm:spPr/>
    </dgm:pt>
    <dgm:pt modelId="{203E2669-3FDC-40FC-BC65-240112D294F4}" type="pres">
      <dgm:prSet presAssocID="{13E89410-18B4-4488-ABBE-428FC52B83A1}" presName="parentLin" presStyleCnt="0"/>
      <dgm:spPr/>
    </dgm:pt>
    <dgm:pt modelId="{AA4C4B80-14FD-4452-B3A3-FF98D3A178C1}" type="pres">
      <dgm:prSet presAssocID="{13E89410-18B4-4488-ABBE-428FC52B83A1}" presName="parentLeftMargin" presStyleLbl="node1" presStyleIdx="1" presStyleCnt="5"/>
      <dgm:spPr/>
    </dgm:pt>
    <dgm:pt modelId="{B00AED64-E54F-4D6E-B47D-48A8D1DFAD52}" type="pres">
      <dgm:prSet presAssocID="{13E89410-18B4-4488-ABBE-428FC52B83A1}" presName="parentText" presStyleLbl="node1" presStyleIdx="2" presStyleCnt="5">
        <dgm:presLayoutVars>
          <dgm:chMax val="0"/>
          <dgm:bulletEnabled val="1"/>
        </dgm:presLayoutVars>
      </dgm:prSet>
      <dgm:spPr/>
    </dgm:pt>
    <dgm:pt modelId="{1ECCF20F-5BAE-4476-AE9A-C7EC18116C07}" type="pres">
      <dgm:prSet presAssocID="{13E89410-18B4-4488-ABBE-428FC52B83A1}" presName="negativeSpace" presStyleCnt="0"/>
      <dgm:spPr/>
    </dgm:pt>
    <dgm:pt modelId="{691E22B9-B0EA-434B-8E4E-6611F4A6961C}" type="pres">
      <dgm:prSet presAssocID="{13E89410-18B4-4488-ABBE-428FC52B83A1}" presName="childText" presStyleLbl="conFgAcc1" presStyleIdx="2" presStyleCnt="5">
        <dgm:presLayoutVars>
          <dgm:bulletEnabled val="1"/>
        </dgm:presLayoutVars>
      </dgm:prSet>
      <dgm:spPr/>
    </dgm:pt>
    <dgm:pt modelId="{67C70097-C8CE-4BCE-B8D8-6EC5933BEF81}" type="pres">
      <dgm:prSet presAssocID="{081F0DED-1C16-4A35-AAEE-3AE0431FBA86}" presName="spaceBetweenRectangles" presStyleCnt="0"/>
      <dgm:spPr/>
    </dgm:pt>
    <dgm:pt modelId="{01C29A81-DB01-48D2-9C8E-C1EB4FF86C26}" type="pres">
      <dgm:prSet presAssocID="{276656F7-4152-4C8F-87A0-EBF7C808F967}" presName="parentLin" presStyleCnt="0"/>
      <dgm:spPr/>
    </dgm:pt>
    <dgm:pt modelId="{2AF58909-05F1-498C-BA66-08C7FA0FC615}" type="pres">
      <dgm:prSet presAssocID="{276656F7-4152-4C8F-87A0-EBF7C808F967}" presName="parentLeftMargin" presStyleLbl="node1" presStyleIdx="2" presStyleCnt="5"/>
      <dgm:spPr/>
    </dgm:pt>
    <dgm:pt modelId="{0A7FAC74-60E8-43B6-AED0-0E473ACDC56B}" type="pres">
      <dgm:prSet presAssocID="{276656F7-4152-4C8F-87A0-EBF7C808F967}" presName="parentText" presStyleLbl="node1" presStyleIdx="3" presStyleCnt="5">
        <dgm:presLayoutVars>
          <dgm:chMax val="0"/>
          <dgm:bulletEnabled val="1"/>
        </dgm:presLayoutVars>
      </dgm:prSet>
      <dgm:spPr/>
    </dgm:pt>
    <dgm:pt modelId="{4E6A185F-AB75-4E28-A6EF-FF3BEDE0925C}" type="pres">
      <dgm:prSet presAssocID="{276656F7-4152-4C8F-87A0-EBF7C808F967}" presName="negativeSpace" presStyleCnt="0"/>
      <dgm:spPr/>
    </dgm:pt>
    <dgm:pt modelId="{94BD294A-1880-4733-B055-BAF0BA0EE896}" type="pres">
      <dgm:prSet presAssocID="{276656F7-4152-4C8F-87A0-EBF7C808F967}" presName="childText" presStyleLbl="conFgAcc1" presStyleIdx="3" presStyleCnt="5">
        <dgm:presLayoutVars>
          <dgm:bulletEnabled val="1"/>
        </dgm:presLayoutVars>
      </dgm:prSet>
      <dgm:spPr/>
    </dgm:pt>
    <dgm:pt modelId="{C4314A9F-2A0E-41E7-854E-1BABD22D0BE0}" type="pres">
      <dgm:prSet presAssocID="{23940EC6-5F8E-4D56-9AE6-3B4BFB0222EE}" presName="spaceBetweenRectangles" presStyleCnt="0"/>
      <dgm:spPr/>
    </dgm:pt>
    <dgm:pt modelId="{BB159E5E-975A-42F6-A3E2-313DCE544A3A}" type="pres">
      <dgm:prSet presAssocID="{E841BE0F-BD3B-4E5E-81F6-A281674B369E}" presName="parentLin" presStyleCnt="0"/>
      <dgm:spPr/>
    </dgm:pt>
    <dgm:pt modelId="{2C819DE5-2F54-4C5A-9B89-3DC5983CB4C1}" type="pres">
      <dgm:prSet presAssocID="{E841BE0F-BD3B-4E5E-81F6-A281674B369E}" presName="parentLeftMargin" presStyleLbl="node1" presStyleIdx="3" presStyleCnt="5"/>
      <dgm:spPr/>
    </dgm:pt>
    <dgm:pt modelId="{732FDAA4-5D1E-4C4E-9833-D4DD0188B392}" type="pres">
      <dgm:prSet presAssocID="{E841BE0F-BD3B-4E5E-81F6-A281674B369E}" presName="parentText" presStyleLbl="node1" presStyleIdx="4" presStyleCnt="5">
        <dgm:presLayoutVars>
          <dgm:chMax val="0"/>
          <dgm:bulletEnabled val="1"/>
        </dgm:presLayoutVars>
      </dgm:prSet>
      <dgm:spPr/>
    </dgm:pt>
    <dgm:pt modelId="{103447CD-E6B2-4C18-872C-B44B35E87D0D}" type="pres">
      <dgm:prSet presAssocID="{E841BE0F-BD3B-4E5E-81F6-A281674B369E}" presName="negativeSpace" presStyleCnt="0"/>
      <dgm:spPr/>
    </dgm:pt>
    <dgm:pt modelId="{D9D7753F-F1C2-4B9A-863C-75066C05FF67}" type="pres">
      <dgm:prSet presAssocID="{E841BE0F-BD3B-4E5E-81F6-A281674B369E}" presName="childText" presStyleLbl="conFgAcc1" presStyleIdx="4" presStyleCnt="5">
        <dgm:presLayoutVars>
          <dgm:bulletEnabled val="1"/>
        </dgm:presLayoutVars>
      </dgm:prSet>
      <dgm:spPr/>
    </dgm:pt>
  </dgm:ptLst>
  <dgm:cxnLst>
    <dgm:cxn modelId="{D76D550A-732E-4BE3-B701-7E624A7D74FD}" type="presOf" srcId="{BD9B29FF-829F-4FB5-BC93-DA48E5E68D32}" destId="{0AD3B492-AEA7-4A2F-BB16-CA8EDE59949D}" srcOrd="1" destOrd="0" presId="urn:microsoft.com/office/officeart/2005/8/layout/list1"/>
    <dgm:cxn modelId="{9182B315-D3F6-4C6B-B170-5AF3A8B93944}" type="presOf" srcId="{B4E7F039-C6FA-4BD2-8D1C-659FB31F2B03}" destId="{853496D7-EA72-4316-8839-6C4A0B81AED8}" srcOrd="1" destOrd="0" presId="urn:microsoft.com/office/officeart/2005/8/layout/list1"/>
    <dgm:cxn modelId="{518FA434-96F1-47F3-92A3-03AB4DE38AEA}" srcId="{78349EBB-0889-40A2-82A6-7D405B8EE80F}" destId="{B4E7F039-C6FA-4BD2-8D1C-659FB31F2B03}" srcOrd="1" destOrd="0" parTransId="{5EA15808-E1D1-471D-97C2-A2B6124AD9A0}" sibTransId="{7ED486D2-5F43-43FD-8B43-FD3CBAD5776A}"/>
    <dgm:cxn modelId="{20790363-902F-4704-A5D3-5EA97BE9E96A}" srcId="{78349EBB-0889-40A2-82A6-7D405B8EE80F}" destId="{276656F7-4152-4C8F-87A0-EBF7C808F967}" srcOrd="3" destOrd="0" parTransId="{94B2057C-420B-4EC6-803B-F8AA39291CB9}" sibTransId="{23940EC6-5F8E-4D56-9AE6-3B4BFB0222EE}"/>
    <dgm:cxn modelId="{6D9A476D-3E2F-4107-9B0E-717D9729F0E8}" srcId="{78349EBB-0889-40A2-82A6-7D405B8EE80F}" destId="{BD9B29FF-829F-4FB5-BC93-DA48E5E68D32}" srcOrd="0" destOrd="0" parTransId="{AD54486F-860F-437D-9D63-12DBCA288B68}" sibTransId="{E9669E6B-390C-4204-BD8C-84CC6D492172}"/>
    <dgm:cxn modelId="{F49E4F54-970F-4F48-BF79-4D4993F240C8}" srcId="{78349EBB-0889-40A2-82A6-7D405B8EE80F}" destId="{E841BE0F-BD3B-4E5E-81F6-A281674B369E}" srcOrd="4" destOrd="0" parTransId="{34234A22-5A3B-4E0B-B376-E5630F20C713}" sibTransId="{CF75DD71-2521-440E-A3B0-D2E033072C94}"/>
    <dgm:cxn modelId="{85FC4759-1A3B-40C0-BEA8-E17FE9F9C6FC}" type="presOf" srcId="{13E89410-18B4-4488-ABBE-428FC52B83A1}" destId="{AA4C4B80-14FD-4452-B3A3-FF98D3A178C1}" srcOrd="0" destOrd="0" presId="urn:microsoft.com/office/officeart/2005/8/layout/list1"/>
    <dgm:cxn modelId="{120C0C95-5F1F-472D-A57C-DAC1A79DF639}" srcId="{78349EBB-0889-40A2-82A6-7D405B8EE80F}" destId="{13E89410-18B4-4488-ABBE-428FC52B83A1}" srcOrd="2" destOrd="0" parTransId="{B7F52F97-5EBB-4143-9F13-FB7289297694}" sibTransId="{081F0DED-1C16-4A35-AAEE-3AE0431FBA86}"/>
    <dgm:cxn modelId="{779E079E-5CD2-4F80-98F0-4D8D0004CF4C}" type="presOf" srcId="{BD9B29FF-829F-4FB5-BC93-DA48E5E68D32}" destId="{B4A1CAE3-38A0-47DE-85EB-C5620F07D8CE}" srcOrd="0" destOrd="0" presId="urn:microsoft.com/office/officeart/2005/8/layout/list1"/>
    <dgm:cxn modelId="{776299A1-EFAC-490D-B641-D0DFE432A413}" type="presOf" srcId="{276656F7-4152-4C8F-87A0-EBF7C808F967}" destId="{2AF58909-05F1-498C-BA66-08C7FA0FC615}" srcOrd="0" destOrd="0" presId="urn:microsoft.com/office/officeart/2005/8/layout/list1"/>
    <dgm:cxn modelId="{2D01B7B2-D12B-4FD3-827E-0444A0B0E790}" type="presOf" srcId="{B4E7F039-C6FA-4BD2-8D1C-659FB31F2B03}" destId="{D2D99B04-EB7D-4459-8F0F-F9CADAC41C1C}" srcOrd="0" destOrd="0" presId="urn:microsoft.com/office/officeart/2005/8/layout/list1"/>
    <dgm:cxn modelId="{C40FA5B9-C43B-45C4-8340-5BA886C5652D}" type="presOf" srcId="{78349EBB-0889-40A2-82A6-7D405B8EE80F}" destId="{DA19FD3F-A040-4220-B143-4A29078B9047}" srcOrd="0" destOrd="0" presId="urn:microsoft.com/office/officeart/2005/8/layout/list1"/>
    <dgm:cxn modelId="{A505B4C7-7727-427F-A1CB-2D05D160A982}" type="presOf" srcId="{E841BE0F-BD3B-4E5E-81F6-A281674B369E}" destId="{2C819DE5-2F54-4C5A-9B89-3DC5983CB4C1}" srcOrd="0" destOrd="0" presId="urn:microsoft.com/office/officeart/2005/8/layout/list1"/>
    <dgm:cxn modelId="{87A45FE7-0805-4C08-BFBB-DBE238844530}" type="presOf" srcId="{276656F7-4152-4C8F-87A0-EBF7C808F967}" destId="{0A7FAC74-60E8-43B6-AED0-0E473ACDC56B}" srcOrd="1" destOrd="0" presId="urn:microsoft.com/office/officeart/2005/8/layout/list1"/>
    <dgm:cxn modelId="{336F4FEE-353E-46CC-9FB2-6E09BB7D4DA7}" type="presOf" srcId="{E841BE0F-BD3B-4E5E-81F6-A281674B369E}" destId="{732FDAA4-5D1E-4C4E-9833-D4DD0188B392}" srcOrd="1" destOrd="0" presId="urn:microsoft.com/office/officeart/2005/8/layout/list1"/>
    <dgm:cxn modelId="{96FA37F9-4885-4E54-AF14-D4823F111DF1}" type="presOf" srcId="{13E89410-18B4-4488-ABBE-428FC52B83A1}" destId="{B00AED64-E54F-4D6E-B47D-48A8D1DFAD52}" srcOrd="1" destOrd="0" presId="urn:microsoft.com/office/officeart/2005/8/layout/list1"/>
    <dgm:cxn modelId="{E55B5CC1-B695-4E99-A276-3709ED5FD77F}" type="presParOf" srcId="{DA19FD3F-A040-4220-B143-4A29078B9047}" destId="{A58CA478-F968-4D3A-92FC-A2449A394711}" srcOrd="0" destOrd="0" presId="urn:microsoft.com/office/officeart/2005/8/layout/list1"/>
    <dgm:cxn modelId="{53D5E946-C2D0-4804-A180-2953CE3A3F78}" type="presParOf" srcId="{A58CA478-F968-4D3A-92FC-A2449A394711}" destId="{B4A1CAE3-38A0-47DE-85EB-C5620F07D8CE}" srcOrd="0" destOrd="0" presId="urn:microsoft.com/office/officeart/2005/8/layout/list1"/>
    <dgm:cxn modelId="{EC891C9C-9070-4B2D-88B4-22319BD9E261}" type="presParOf" srcId="{A58CA478-F968-4D3A-92FC-A2449A394711}" destId="{0AD3B492-AEA7-4A2F-BB16-CA8EDE59949D}" srcOrd="1" destOrd="0" presId="urn:microsoft.com/office/officeart/2005/8/layout/list1"/>
    <dgm:cxn modelId="{38BA02E9-CB04-48DE-838A-D3B2A6D903B2}" type="presParOf" srcId="{DA19FD3F-A040-4220-B143-4A29078B9047}" destId="{6985028B-E683-4F78-A585-8F9C3302E254}" srcOrd="1" destOrd="0" presId="urn:microsoft.com/office/officeart/2005/8/layout/list1"/>
    <dgm:cxn modelId="{4D961BD3-B32C-4655-8FCC-9DB7870FC535}" type="presParOf" srcId="{DA19FD3F-A040-4220-B143-4A29078B9047}" destId="{60726670-083E-4DB2-90DA-D0E47A9E9EA5}" srcOrd="2" destOrd="0" presId="urn:microsoft.com/office/officeart/2005/8/layout/list1"/>
    <dgm:cxn modelId="{F597421D-B06C-4425-9595-440409F00D58}" type="presParOf" srcId="{DA19FD3F-A040-4220-B143-4A29078B9047}" destId="{5FFD1EB7-8A47-4F70-810B-0D3E68AE7E44}" srcOrd="3" destOrd="0" presId="urn:microsoft.com/office/officeart/2005/8/layout/list1"/>
    <dgm:cxn modelId="{B01030AA-4EAA-4A9A-A4FC-96456E7405E9}" type="presParOf" srcId="{DA19FD3F-A040-4220-B143-4A29078B9047}" destId="{DD422365-D64F-4C0E-9DC8-FAE10CA9CF52}" srcOrd="4" destOrd="0" presId="urn:microsoft.com/office/officeart/2005/8/layout/list1"/>
    <dgm:cxn modelId="{80F655E7-92DA-454A-8B64-B472461D9289}" type="presParOf" srcId="{DD422365-D64F-4C0E-9DC8-FAE10CA9CF52}" destId="{D2D99B04-EB7D-4459-8F0F-F9CADAC41C1C}" srcOrd="0" destOrd="0" presId="urn:microsoft.com/office/officeart/2005/8/layout/list1"/>
    <dgm:cxn modelId="{1946EFD5-0206-4422-8613-F29E2EED4649}" type="presParOf" srcId="{DD422365-D64F-4C0E-9DC8-FAE10CA9CF52}" destId="{853496D7-EA72-4316-8839-6C4A0B81AED8}" srcOrd="1" destOrd="0" presId="urn:microsoft.com/office/officeart/2005/8/layout/list1"/>
    <dgm:cxn modelId="{827026F5-E642-4D58-B0A4-FF3CE07E1691}" type="presParOf" srcId="{DA19FD3F-A040-4220-B143-4A29078B9047}" destId="{D6D7C384-226D-4D08-8D4A-A9229B67689C}" srcOrd="5" destOrd="0" presId="urn:microsoft.com/office/officeart/2005/8/layout/list1"/>
    <dgm:cxn modelId="{394C566C-5A6D-4B65-91BE-EA338DC469F0}" type="presParOf" srcId="{DA19FD3F-A040-4220-B143-4A29078B9047}" destId="{28F85CEE-D954-4A97-B7F6-A4F24C7AD3F1}" srcOrd="6" destOrd="0" presId="urn:microsoft.com/office/officeart/2005/8/layout/list1"/>
    <dgm:cxn modelId="{B6ECAE20-F6A9-4BED-BB56-7ED385C9E2B6}" type="presParOf" srcId="{DA19FD3F-A040-4220-B143-4A29078B9047}" destId="{D707EEB4-7884-4A81-BB9C-90A5B9A90F39}" srcOrd="7" destOrd="0" presId="urn:microsoft.com/office/officeart/2005/8/layout/list1"/>
    <dgm:cxn modelId="{3A0F3D92-F30E-4649-84CD-2B5A98A92DED}" type="presParOf" srcId="{DA19FD3F-A040-4220-B143-4A29078B9047}" destId="{203E2669-3FDC-40FC-BC65-240112D294F4}" srcOrd="8" destOrd="0" presId="urn:microsoft.com/office/officeart/2005/8/layout/list1"/>
    <dgm:cxn modelId="{9265E67E-C6D2-4A65-BB38-B843B2785F63}" type="presParOf" srcId="{203E2669-3FDC-40FC-BC65-240112D294F4}" destId="{AA4C4B80-14FD-4452-B3A3-FF98D3A178C1}" srcOrd="0" destOrd="0" presId="urn:microsoft.com/office/officeart/2005/8/layout/list1"/>
    <dgm:cxn modelId="{19D8B200-35BB-493B-A560-E3E2C58E42A9}" type="presParOf" srcId="{203E2669-3FDC-40FC-BC65-240112D294F4}" destId="{B00AED64-E54F-4D6E-B47D-48A8D1DFAD52}" srcOrd="1" destOrd="0" presId="urn:microsoft.com/office/officeart/2005/8/layout/list1"/>
    <dgm:cxn modelId="{B801E0E4-3B0F-4AD1-B39E-56115532C443}" type="presParOf" srcId="{DA19FD3F-A040-4220-B143-4A29078B9047}" destId="{1ECCF20F-5BAE-4476-AE9A-C7EC18116C07}" srcOrd="9" destOrd="0" presId="urn:microsoft.com/office/officeart/2005/8/layout/list1"/>
    <dgm:cxn modelId="{C8C57C5B-04B8-4ED3-B735-9CA023C521B1}" type="presParOf" srcId="{DA19FD3F-A040-4220-B143-4A29078B9047}" destId="{691E22B9-B0EA-434B-8E4E-6611F4A6961C}" srcOrd="10" destOrd="0" presId="urn:microsoft.com/office/officeart/2005/8/layout/list1"/>
    <dgm:cxn modelId="{E1739538-5A04-4F3A-8E9C-6B8A4B32B235}" type="presParOf" srcId="{DA19FD3F-A040-4220-B143-4A29078B9047}" destId="{67C70097-C8CE-4BCE-B8D8-6EC5933BEF81}" srcOrd="11" destOrd="0" presId="urn:microsoft.com/office/officeart/2005/8/layout/list1"/>
    <dgm:cxn modelId="{66F3E4C7-A300-4C1D-8468-9B9E1DEC6773}" type="presParOf" srcId="{DA19FD3F-A040-4220-B143-4A29078B9047}" destId="{01C29A81-DB01-48D2-9C8E-C1EB4FF86C26}" srcOrd="12" destOrd="0" presId="urn:microsoft.com/office/officeart/2005/8/layout/list1"/>
    <dgm:cxn modelId="{C341D83B-2E5D-4EFF-A2C6-C005E71C9D40}" type="presParOf" srcId="{01C29A81-DB01-48D2-9C8E-C1EB4FF86C26}" destId="{2AF58909-05F1-498C-BA66-08C7FA0FC615}" srcOrd="0" destOrd="0" presId="urn:microsoft.com/office/officeart/2005/8/layout/list1"/>
    <dgm:cxn modelId="{D8531FD9-2679-49AA-A52A-1E67CF5B26AC}" type="presParOf" srcId="{01C29A81-DB01-48D2-9C8E-C1EB4FF86C26}" destId="{0A7FAC74-60E8-43B6-AED0-0E473ACDC56B}" srcOrd="1" destOrd="0" presId="urn:microsoft.com/office/officeart/2005/8/layout/list1"/>
    <dgm:cxn modelId="{1CBFAB06-8915-45A1-BBB4-94010E272364}" type="presParOf" srcId="{DA19FD3F-A040-4220-B143-4A29078B9047}" destId="{4E6A185F-AB75-4E28-A6EF-FF3BEDE0925C}" srcOrd="13" destOrd="0" presId="urn:microsoft.com/office/officeart/2005/8/layout/list1"/>
    <dgm:cxn modelId="{193AB688-13A8-4144-9ACA-CD7D35851ED1}" type="presParOf" srcId="{DA19FD3F-A040-4220-B143-4A29078B9047}" destId="{94BD294A-1880-4733-B055-BAF0BA0EE896}" srcOrd="14" destOrd="0" presId="urn:microsoft.com/office/officeart/2005/8/layout/list1"/>
    <dgm:cxn modelId="{C0D28724-94FC-4B94-A0EA-2EF086EABD2F}" type="presParOf" srcId="{DA19FD3F-A040-4220-B143-4A29078B9047}" destId="{C4314A9F-2A0E-41E7-854E-1BABD22D0BE0}" srcOrd="15" destOrd="0" presId="urn:microsoft.com/office/officeart/2005/8/layout/list1"/>
    <dgm:cxn modelId="{D363F432-7812-43E8-B9E7-C122FC3886FA}" type="presParOf" srcId="{DA19FD3F-A040-4220-B143-4A29078B9047}" destId="{BB159E5E-975A-42F6-A3E2-313DCE544A3A}" srcOrd="16" destOrd="0" presId="urn:microsoft.com/office/officeart/2005/8/layout/list1"/>
    <dgm:cxn modelId="{139DC92F-1A5C-4F83-8737-2326DF72558F}" type="presParOf" srcId="{BB159E5E-975A-42F6-A3E2-313DCE544A3A}" destId="{2C819DE5-2F54-4C5A-9B89-3DC5983CB4C1}" srcOrd="0" destOrd="0" presId="urn:microsoft.com/office/officeart/2005/8/layout/list1"/>
    <dgm:cxn modelId="{A0599024-0094-47F3-B947-5278A8A232FC}" type="presParOf" srcId="{BB159E5E-975A-42F6-A3E2-313DCE544A3A}" destId="{732FDAA4-5D1E-4C4E-9833-D4DD0188B392}" srcOrd="1" destOrd="0" presId="urn:microsoft.com/office/officeart/2005/8/layout/list1"/>
    <dgm:cxn modelId="{60704F8B-F01E-48DF-A410-B11DA5B5C813}" type="presParOf" srcId="{DA19FD3F-A040-4220-B143-4A29078B9047}" destId="{103447CD-E6B2-4C18-872C-B44B35E87D0D}" srcOrd="17" destOrd="0" presId="urn:microsoft.com/office/officeart/2005/8/layout/list1"/>
    <dgm:cxn modelId="{16697CE3-C16B-4BB0-B741-522DFD023332}" type="presParOf" srcId="{DA19FD3F-A040-4220-B143-4A29078B9047}" destId="{D9D7753F-F1C2-4B9A-863C-75066C05FF67}"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D0E3E5-8E4F-4AD6-A462-35893416B134}"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61D6C00F-3894-4BF3-99DA-D7069492CE76}">
      <dgm:prSet custT="1"/>
      <dgm:spPr>
        <a:solidFill>
          <a:srgbClr val="13538A"/>
        </a:solidFill>
      </dgm:spPr>
      <dgm:t>
        <a:bodyPr/>
        <a:lstStyle/>
        <a:p>
          <a:r>
            <a:rPr lang="en-US" sz="2800" b="0" i="0" dirty="0">
              <a:latin typeface="Aileron Regular"/>
            </a:rPr>
            <a:t>Increases customer retention rate</a:t>
          </a:r>
          <a:endParaRPr lang="en-GB" sz="2800" dirty="0">
            <a:latin typeface="Aileron Regular"/>
          </a:endParaRPr>
        </a:p>
      </dgm:t>
    </dgm:pt>
    <dgm:pt modelId="{9D69A77B-7556-4D5D-A143-D79D402539DD}" type="parTrans" cxnId="{1229DEF5-ABBA-471B-9800-1D4A96705CA7}">
      <dgm:prSet/>
      <dgm:spPr/>
      <dgm:t>
        <a:bodyPr/>
        <a:lstStyle/>
        <a:p>
          <a:endParaRPr lang="en-GB"/>
        </a:p>
      </dgm:t>
    </dgm:pt>
    <dgm:pt modelId="{24EB34DC-0450-4156-95B0-E4E9D3A65AA5}" type="sibTrans" cxnId="{1229DEF5-ABBA-471B-9800-1D4A96705CA7}">
      <dgm:prSet/>
      <dgm:spPr/>
      <dgm:t>
        <a:bodyPr/>
        <a:lstStyle/>
        <a:p>
          <a:endParaRPr lang="en-GB"/>
        </a:p>
      </dgm:t>
    </dgm:pt>
    <dgm:pt modelId="{DE9F5CC4-BE55-4C87-9728-FE95D99058B5}">
      <dgm:prSet custT="1"/>
      <dgm:spPr>
        <a:solidFill>
          <a:srgbClr val="13538A"/>
        </a:solidFill>
      </dgm:spPr>
      <dgm:t>
        <a:bodyPr/>
        <a:lstStyle/>
        <a:p>
          <a:r>
            <a:rPr lang="en-US" sz="2800" b="0" i="0" dirty="0">
              <a:latin typeface="Aileron Regular"/>
            </a:rPr>
            <a:t>Higher turnover</a:t>
          </a:r>
          <a:endParaRPr lang="en-GB" sz="2800" dirty="0">
            <a:latin typeface="Aileron Regular"/>
          </a:endParaRPr>
        </a:p>
      </dgm:t>
    </dgm:pt>
    <dgm:pt modelId="{02250497-83A5-444B-9689-D65DFE8D36CD}" type="parTrans" cxnId="{1F76D7CE-4B53-44D3-80AD-F6BB5B2B41CF}">
      <dgm:prSet/>
      <dgm:spPr/>
      <dgm:t>
        <a:bodyPr/>
        <a:lstStyle/>
        <a:p>
          <a:endParaRPr lang="en-GB"/>
        </a:p>
      </dgm:t>
    </dgm:pt>
    <dgm:pt modelId="{86CC1D5B-8A5E-492C-925B-2CD98AA974EF}" type="sibTrans" cxnId="{1F76D7CE-4B53-44D3-80AD-F6BB5B2B41CF}">
      <dgm:prSet/>
      <dgm:spPr/>
      <dgm:t>
        <a:bodyPr/>
        <a:lstStyle/>
        <a:p>
          <a:endParaRPr lang="en-GB"/>
        </a:p>
      </dgm:t>
    </dgm:pt>
    <dgm:pt modelId="{334D7425-953A-4DF2-8CBB-838DEEEE7F0F}">
      <dgm:prSet custT="1"/>
      <dgm:spPr>
        <a:solidFill>
          <a:srgbClr val="13538A"/>
        </a:solidFill>
      </dgm:spPr>
      <dgm:t>
        <a:bodyPr/>
        <a:lstStyle/>
        <a:p>
          <a:r>
            <a:rPr lang="en-US" sz="2800" b="0" i="0" dirty="0">
              <a:latin typeface="Aileron Regular"/>
            </a:rPr>
            <a:t>Higher brand value</a:t>
          </a:r>
          <a:endParaRPr lang="en-GB" sz="2800" dirty="0">
            <a:latin typeface="Aileron Regular"/>
          </a:endParaRPr>
        </a:p>
      </dgm:t>
    </dgm:pt>
    <dgm:pt modelId="{48C8C93E-5BA9-410B-93AF-35592B02225F}" type="parTrans" cxnId="{039A608A-E626-4328-97AD-BA22D81BA54B}">
      <dgm:prSet/>
      <dgm:spPr/>
      <dgm:t>
        <a:bodyPr/>
        <a:lstStyle/>
        <a:p>
          <a:endParaRPr lang="en-GB"/>
        </a:p>
      </dgm:t>
    </dgm:pt>
    <dgm:pt modelId="{7F0A65AD-FF94-4C3F-9C67-A583F2B1E9A4}" type="sibTrans" cxnId="{039A608A-E626-4328-97AD-BA22D81BA54B}">
      <dgm:prSet/>
      <dgm:spPr/>
      <dgm:t>
        <a:bodyPr/>
        <a:lstStyle/>
        <a:p>
          <a:endParaRPr lang="en-GB"/>
        </a:p>
      </dgm:t>
    </dgm:pt>
    <dgm:pt modelId="{EDD66707-1893-487B-A333-1C3F4D8E0C3F}">
      <dgm:prSet custT="1"/>
      <dgm:spPr>
        <a:solidFill>
          <a:srgbClr val="13538A"/>
        </a:solidFill>
      </dgm:spPr>
      <dgm:t>
        <a:bodyPr/>
        <a:lstStyle/>
        <a:p>
          <a:r>
            <a:rPr lang="en-US" sz="2800" b="0" i="0" dirty="0">
              <a:latin typeface="Aileron Regular"/>
            </a:rPr>
            <a:t>Overall sustainable growth</a:t>
          </a:r>
          <a:endParaRPr lang="en-GB" sz="2800" dirty="0">
            <a:latin typeface="Aileron Regular"/>
          </a:endParaRPr>
        </a:p>
      </dgm:t>
    </dgm:pt>
    <dgm:pt modelId="{027D305E-C40F-4E21-9561-3EEA14483BD8}" type="parTrans" cxnId="{4431369D-0DCB-45DA-AC34-BFC31FDCE2BE}">
      <dgm:prSet/>
      <dgm:spPr/>
      <dgm:t>
        <a:bodyPr/>
        <a:lstStyle/>
        <a:p>
          <a:endParaRPr lang="en-GB"/>
        </a:p>
      </dgm:t>
    </dgm:pt>
    <dgm:pt modelId="{3674678E-605D-48BA-A1A4-3FFD8187E943}" type="sibTrans" cxnId="{4431369D-0DCB-45DA-AC34-BFC31FDCE2BE}">
      <dgm:prSet/>
      <dgm:spPr/>
      <dgm:t>
        <a:bodyPr/>
        <a:lstStyle/>
        <a:p>
          <a:endParaRPr lang="en-GB"/>
        </a:p>
      </dgm:t>
    </dgm:pt>
    <dgm:pt modelId="{7A4650D0-325C-4293-8A46-990FD359BD7C}" type="pres">
      <dgm:prSet presAssocID="{F5D0E3E5-8E4F-4AD6-A462-35893416B134}" presName="CompostProcess" presStyleCnt="0">
        <dgm:presLayoutVars>
          <dgm:dir/>
          <dgm:resizeHandles val="exact"/>
        </dgm:presLayoutVars>
      </dgm:prSet>
      <dgm:spPr/>
    </dgm:pt>
    <dgm:pt modelId="{0376A1D2-533D-4C0B-B7CF-6A500197C6F9}" type="pres">
      <dgm:prSet presAssocID="{F5D0E3E5-8E4F-4AD6-A462-35893416B134}" presName="arrow" presStyleLbl="bgShp" presStyleIdx="0" presStyleCnt="1"/>
      <dgm:spPr/>
    </dgm:pt>
    <dgm:pt modelId="{529CA129-53F3-4673-82CE-2F1670EDA919}" type="pres">
      <dgm:prSet presAssocID="{F5D0E3E5-8E4F-4AD6-A462-35893416B134}" presName="linearProcess" presStyleCnt="0"/>
      <dgm:spPr/>
    </dgm:pt>
    <dgm:pt modelId="{F40729AA-B502-4623-ABC0-8E5691F290E9}" type="pres">
      <dgm:prSet presAssocID="{61D6C00F-3894-4BF3-99DA-D7069492CE76}" presName="textNode" presStyleLbl="node1" presStyleIdx="0" presStyleCnt="4">
        <dgm:presLayoutVars>
          <dgm:bulletEnabled val="1"/>
        </dgm:presLayoutVars>
      </dgm:prSet>
      <dgm:spPr/>
    </dgm:pt>
    <dgm:pt modelId="{11B14B32-8A53-474F-A2D0-39A4936D2914}" type="pres">
      <dgm:prSet presAssocID="{24EB34DC-0450-4156-95B0-E4E9D3A65AA5}" presName="sibTrans" presStyleCnt="0"/>
      <dgm:spPr/>
    </dgm:pt>
    <dgm:pt modelId="{3382D51A-1A38-4F95-AB58-450BD630ED89}" type="pres">
      <dgm:prSet presAssocID="{DE9F5CC4-BE55-4C87-9728-FE95D99058B5}" presName="textNode" presStyleLbl="node1" presStyleIdx="1" presStyleCnt="4">
        <dgm:presLayoutVars>
          <dgm:bulletEnabled val="1"/>
        </dgm:presLayoutVars>
      </dgm:prSet>
      <dgm:spPr/>
    </dgm:pt>
    <dgm:pt modelId="{B4F9248B-AB18-4B7D-A178-65FEB2B2516D}" type="pres">
      <dgm:prSet presAssocID="{86CC1D5B-8A5E-492C-925B-2CD98AA974EF}" presName="sibTrans" presStyleCnt="0"/>
      <dgm:spPr/>
    </dgm:pt>
    <dgm:pt modelId="{ED0DA234-0EE9-4603-B408-294F919627C2}" type="pres">
      <dgm:prSet presAssocID="{334D7425-953A-4DF2-8CBB-838DEEEE7F0F}" presName="textNode" presStyleLbl="node1" presStyleIdx="2" presStyleCnt="4">
        <dgm:presLayoutVars>
          <dgm:bulletEnabled val="1"/>
        </dgm:presLayoutVars>
      </dgm:prSet>
      <dgm:spPr/>
    </dgm:pt>
    <dgm:pt modelId="{2A294CD4-F7B6-4B90-ADE6-52F324E16CC3}" type="pres">
      <dgm:prSet presAssocID="{7F0A65AD-FF94-4C3F-9C67-A583F2B1E9A4}" presName="sibTrans" presStyleCnt="0"/>
      <dgm:spPr/>
    </dgm:pt>
    <dgm:pt modelId="{E350F728-7CED-4915-BA19-7DD30C9D7B33}" type="pres">
      <dgm:prSet presAssocID="{EDD66707-1893-487B-A333-1C3F4D8E0C3F}" presName="textNode" presStyleLbl="node1" presStyleIdx="3" presStyleCnt="4">
        <dgm:presLayoutVars>
          <dgm:bulletEnabled val="1"/>
        </dgm:presLayoutVars>
      </dgm:prSet>
      <dgm:spPr/>
    </dgm:pt>
  </dgm:ptLst>
  <dgm:cxnLst>
    <dgm:cxn modelId="{7D192530-E774-450F-9C9C-1B71760B2EFF}" type="presOf" srcId="{F5D0E3E5-8E4F-4AD6-A462-35893416B134}" destId="{7A4650D0-325C-4293-8A46-990FD359BD7C}" srcOrd="0" destOrd="0" presId="urn:microsoft.com/office/officeart/2005/8/layout/hProcess9"/>
    <dgm:cxn modelId="{0CDB3834-0E45-44EC-A06F-D2CF8C67CDB5}" type="presOf" srcId="{334D7425-953A-4DF2-8CBB-838DEEEE7F0F}" destId="{ED0DA234-0EE9-4603-B408-294F919627C2}" srcOrd="0" destOrd="0" presId="urn:microsoft.com/office/officeart/2005/8/layout/hProcess9"/>
    <dgm:cxn modelId="{039A608A-E626-4328-97AD-BA22D81BA54B}" srcId="{F5D0E3E5-8E4F-4AD6-A462-35893416B134}" destId="{334D7425-953A-4DF2-8CBB-838DEEEE7F0F}" srcOrd="2" destOrd="0" parTransId="{48C8C93E-5BA9-410B-93AF-35592B02225F}" sibTransId="{7F0A65AD-FF94-4C3F-9C67-A583F2B1E9A4}"/>
    <dgm:cxn modelId="{4431369D-0DCB-45DA-AC34-BFC31FDCE2BE}" srcId="{F5D0E3E5-8E4F-4AD6-A462-35893416B134}" destId="{EDD66707-1893-487B-A333-1C3F4D8E0C3F}" srcOrd="3" destOrd="0" parTransId="{027D305E-C40F-4E21-9561-3EEA14483BD8}" sibTransId="{3674678E-605D-48BA-A1A4-3FFD8187E943}"/>
    <dgm:cxn modelId="{4C83F2B1-7258-4AF3-9D67-550D805D28B3}" type="presOf" srcId="{61D6C00F-3894-4BF3-99DA-D7069492CE76}" destId="{F40729AA-B502-4623-ABC0-8E5691F290E9}" srcOrd="0" destOrd="0" presId="urn:microsoft.com/office/officeart/2005/8/layout/hProcess9"/>
    <dgm:cxn modelId="{1F76D7CE-4B53-44D3-80AD-F6BB5B2B41CF}" srcId="{F5D0E3E5-8E4F-4AD6-A462-35893416B134}" destId="{DE9F5CC4-BE55-4C87-9728-FE95D99058B5}" srcOrd="1" destOrd="0" parTransId="{02250497-83A5-444B-9689-D65DFE8D36CD}" sibTransId="{86CC1D5B-8A5E-492C-925B-2CD98AA974EF}"/>
    <dgm:cxn modelId="{D30A1EE8-B82B-456D-9700-FDB9D5A421DB}" type="presOf" srcId="{EDD66707-1893-487B-A333-1C3F4D8E0C3F}" destId="{E350F728-7CED-4915-BA19-7DD30C9D7B33}" srcOrd="0" destOrd="0" presId="urn:microsoft.com/office/officeart/2005/8/layout/hProcess9"/>
    <dgm:cxn modelId="{BC7C82F1-2B82-4C7C-8197-E66F7384D183}" type="presOf" srcId="{DE9F5CC4-BE55-4C87-9728-FE95D99058B5}" destId="{3382D51A-1A38-4F95-AB58-450BD630ED89}" srcOrd="0" destOrd="0" presId="urn:microsoft.com/office/officeart/2005/8/layout/hProcess9"/>
    <dgm:cxn modelId="{1229DEF5-ABBA-471B-9800-1D4A96705CA7}" srcId="{F5D0E3E5-8E4F-4AD6-A462-35893416B134}" destId="{61D6C00F-3894-4BF3-99DA-D7069492CE76}" srcOrd="0" destOrd="0" parTransId="{9D69A77B-7556-4D5D-A143-D79D402539DD}" sibTransId="{24EB34DC-0450-4156-95B0-E4E9D3A65AA5}"/>
    <dgm:cxn modelId="{79B74591-48E0-4608-9BF9-2ACC534E3B9B}" type="presParOf" srcId="{7A4650D0-325C-4293-8A46-990FD359BD7C}" destId="{0376A1D2-533D-4C0B-B7CF-6A500197C6F9}" srcOrd="0" destOrd="0" presId="urn:microsoft.com/office/officeart/2005/8/layout/hProcess9"/>
    <dgm:cxn modelId="{575A3C00-1944-40FC-A39A-66F36D20905E}" type="presParOf" srcId="{7A4650D0-325C-4293-8A46-990FD359BD7C}" destId="{529CA129-53F3-4673-82CE-2F1670EDA919}" srcOrd="1" destOrd="0" presId="urn:microsoft.com/office/officeart/2005/8/layout/hProcess9"/>
    <dgm:cxn modelId="{621E14CD-68E7-422B-9FB5-79F2A155ACB6}" type="presParOf" srcId="{529CA129-53F3-4673-82CE-2F1670EDA919}" destId="{F40729AA-B502-4623-ABC0-8E5691F290E9}" srcOrd="0" destOrd="0" presId="urn:microsoft.com/office/officeart/2005/8/layout/hProcess9"/>
    <dgm:cxn modelId="{5CA0022B-B5ED-4664-ADB4-9BECB6999B7B}" type="presParOf" srcId="{529CA129-53F3-4673-82CE-2F1670EDA919}" destId="{11B14B32-8A53-474F-A2D0-39A4936D2914}" srcOrd="1" destOrd="0" presId="urn:microsoft.com/office/officeart/2005/8/layout/hProcess9"/>
    <dgm:cxn modelId="{2F9354CE-2A75-42FC-BEAB-7114F2CE5610}" type="presParOf" srcId="{529CA129-53F3-4673-82CE-2F1670EDA919}" destId="{3382D51A-1A38-4F95-AB58-450BD630ED89}" srcOrd="2" destOrd="0" presId="urn:microsoft.com/office/officeart/2005/8/layout/hProcess9"/>
    <dgm:cxn modelId="{4AF17A03-ED4E-4B54-AF27-B50B8BBA57A6}" type="presParOf" srcId="{529CA129-53F3-4673-82CE-2F1670EDA919}" destId="{B4F9248B-AB18-4B7D-A178-65FEB2B2516D}" srcOrd="3" destOrd="0" presId="urn:microsoft.com/office/officeart/2005/8/layout/hProcess9"/>
    <dgm:cxn modelId="{F49140DB-6C2E-422E-A533-C384AD7D86C9}" type="presParOf" srcId="{529CA129-53F3-4673-82CE-2F1670EDA919}" destId="{ED0DA234-0EE9-4603-B408-294F919627C2}" srcOrd="4" destOrd="0" presId="urn:microsoft.com/office/officeart/2005/8/layout/hProcess9"/>
    <dgm:cxn modelId="{8BE4A8AC-D150-47FE-96E2-6AD0BE8CB791}" type="presParOf" srcId="{529CA129-53F3-4673-82CE-2F1670EDA919}" destId="{2A294CD4-F7B6-4B90-ADE6-52F324E16CC3}" srcOrd="5" destOrd="0" presId="urn:microsoft.com/office/officeart/2005/8/layout/hProcess9"/>
    <dgm:cxn modelId="{619D07A9-7F4A-4201-B549-366E8B9A803E}" type="presParOf" srcId="{529CA129-53F3-4673-82CE-2F1670EDA919}" destId="{E350F728-7CED-4915-BA19-7DD30C9D7B3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26670-083E-4DB2-90DA-D0E47A9E9EA5}">
      <dsp:nvSpPr>
        <dsp:cNvPr id="0" name=""/>
        <dsp:cNvSpPr/>
      </dsp:nvSpPr>
      <dsp:spPr>
        <a:xfrm>
          <a:off x="0" y="610159"/>
          <a:ext cx="9433041" cy="90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D3B492-AEA7-4A2F-BB16-CA8EDE59949D}">
      <dsp:nvSpPr>
        <dsp:cNvPr id="0" name=""/>
        <dsp:cNvSpPr/>
      </dsp:nvSpPr>
      <dsp:spPr>
        <a:xfrm>
          <a:off x="471652" y="78799"/>
          <a:ext cx="6603128" cy="106272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9583" tIns="0" rIns="249583" bIns="0" numCol="1" spcCol="1270" anchor="ctr" anchorCtr="0">
          <a:noAutofit/>
        </a:bodyPr>
        <a:lstStyle/>
        <a:p>
          <a:pPr marL="0" lvl="0" indent="0" algn="l" defTabSz="1600200">
            <a:lnSpc>
              <a:spcPct val="90000"/>
            </a:lnSpc>
            <a:spcBef>
              <a:spcPct val="0"/>
            </a:spcBef>
            <a:spcAft>
              <a:spcPct val="35000"/>
            </a:spcAft>
            <a:buNone/>
          </a:pPr>
          <a:r>
            <a:rPr lang="en-US" sz="3600" kern="1200" dirty="0"/>
            <a:t>Achieving guest satisfaction</a:t>
          </a:r>
          <a:endParaRPr lang="en-GB" sz="3600" kern="1200" dirty="0"/>
        </a:p>
      </dsp:txBody>
      <dsp:txXfrm>
        <a:off x="523530" y="130677"/>
        <a:ext cx="6499372" cy="958964"/>
      </dsp:txXfrm>
    </dsp:sp>
    <dsp:sp modelId="{28F85CEE-D954-4A97-B7F6-A4F24C7AD3F1}">
      <dsp:nvSpPr>
        <dsp:cNvPr id="0" name=""/>
        <dsp:cNvSpPr/>
      </dsp:nvSpPr>
      <dsp:spPr>
        <a:xfrm>
          <a:off x="0" y="2243119"/>
          <a:ext cx="9433041" cy="90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53496D7-EA72-4316-8839-6C4A0B81AED8}">
      <dsp:nvSpPr>
        <dsp:cNvPr id="0" name=""/>
        <dsp:cNvSpPr/>
      </dsp:nvSpPr>
      <dsp:spPr>
        <a:xfrm>
          <a:off x="471652" y="1711759"/>
          <a:ext cx="6603128" cy="106272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9583" tIns="0" rIns="249583" bIns="0" numCol="1" spcCol="1270" anchor="ctr" anchorCtr="0">
          <a:noAutofit/>
        </a:bodyPr>
        <a:lstStyle/>
        <a:p>
          <a:pPr marL="0" lvl="0" indent="0" algn="l" defTabSz="1600200">
            <a:lnSpc>
              <a:spcPct val="90000"/>
            </a:lnSpc>
            <a:spcBef>
              <a:spcPct val="0"/>
            </a:spcBef>
            <a:spcAft>
              <a:spcPct val="35000"/>
            </a:spcAft>
            <a:buNone/>
          </a:pPr>
          <a:r>
            <a:rPr lang="en-US" sz="3600" kern="1200" dirty="0"/>
            <a:t>Managing crucial issues</a:t>
          </a:r>
          <a:endParaRPr lang="en-GB" sz="3600" kern="1200" dirty="0"/>
        </a:p>
      </dsp:txBody>
      <dsp:txXfrm>
        <a:off x="523530" y="1763637"/>
        <a:ext cx="6499372" cy="958964"/>
      </dsp:txXfrm>
    </dsp:sp>
    <dsp:sp modelId="{691E22B9-B0EA-434B-8E4E-6611F4A6961C}">
      <dsp:nvSpPr>
        <dsp:cNvPr id="0" name=""/>
        <dsp:cNvSpPr/>
      </dsp:nvSpPr>
      <dsp:spPr>
        <a:xfrm>
          <a:off x="0" y="3876079"/>
          <a:ext cx="9433041" cy="90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0AED64-E54F-4D6E-B47D-48A8D1DFAD52}">
      <dsp:nvSpPr>
        <dsp:cNvPr id="0" name=""/>
        <dsp:cNvSpPr/>
      </dsp:nvSpPr>
      <dsp:spPr>
        <a:xfrm>
          <a:off x="471652" y="3344719"/>
          <a:ext cx="6603128" cy="106272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9583" tIns="0" rIns="249583" bIns="0" numCol="1" spcCol="1270" anchor="ctr" anchorCtr="0">
          <a:noAutofit/>
        </a:bodyPr>
        <a:lstStyle/>
        <a:p>
          <a:pPr marL="0" lvl="0" indent="0" algn="l" defTabSz="1600200">
            <a:lnSpc>
              <a:spcPct val="90000"/>
            </a:lnSpc>
            <a:spcBef>
              <a:spcPct val="0"/>
            </a:spcBef>
            <a:spcAft>
              <a:spcPct val="35000"/>
            </a:spcAft>
            <a:buNone/>
          </a:pPr>
          <a:r>
            <a:rPr lang="en-US" sz="3600" kern="1200" dirty="0"/>
            <a:t>Brand management</a:t>
          </a:r>
          <a:endParaRPr lang="en-GB" sz="3600" kern="1200" dirty="0"/>
        </a:p>
      </dsp:txBody>
      <dsp:txXfrm>
        <a:off x="523530" y="3396597"/>
        <a:ext cx="6499372" cy="958964"/>
      </dsp:txXfrm>
    </dsp:sp>
    <dsp:sp modelId="{94BD294A-1880-4733-B055-BAF0BA0EE896}">
      <dsp:nvSpPr>
        <dsp:cNvPr id="0" name=""/>
        <dsp:cNvSpPr/>
      </dsp:nvSpPr>
      <dsp:spPr>
        <a:xfrm>
          <a:off x="0" y="5509040"/>
          <a:ext cx="9433041" cy="90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7FAC74-60E8-43B6-AED0-0E473ACDC56B}">
      <dsp:nvSpPr>
        <dsp:cNvPr id="0" name=""/>
        <dsp:cNvSpPr/>
      </dsp:nvSpPr>
      <dsp:spPr>
        <a:xfrm>
          <a:off x="471652" y="4977680"/>
          <a:ext cx="6603128" cy="106272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9583" tIns="0" rIns="249583" bIns="0" numCol="1" spcCol="1270" anchor="ctr" anchorCtr="0">
          <a:noAutofit/>
        </a:bodyPr>
        <a:lstStyle/>
        <a:p>
          <a:pPr marL="0" lvl="0" indent="0" algn="l" defTabSz="1600200">
            <a:lnSpc>
              <a:spcPct val="90000"/>
            </a:lnSpc>
            <a:spcBef>
              <a:spcPct val="0"/>
            </a:spcBef>
            <a:spcAft>
              <a:spcPct val="35000"/>
            </a:spcAft>
            <a:buNone/>
          </a:pPr>
          <a:r>
            <a:rPr lang="en-US" sz="3600" kern="1200" dirty="0"/>
            <a:t>Smoothing revenue</a:t>
          </a:r>
          <a:endParaRPr lang="en-GB" sz="3600" kern="1200" dirty="0"/>
        </a:p>
      </dsp:txBody>
      <dsp:txXfrm>
        <a:off x="523530" y="5029558"/>
        <a:ext cx="6499372" cy="958964"/>
      </dsp:txXfrm>
    </dsp:sp>
    <dsp:sp modelId="{D9D7753F-F1C2-4B9A-863C-75066C05FF67}">
      <dsp:nvSpPr>
        <dsp:cNvPr id="0" name=""/>
        <dsp:cNvSpPr/>
      </dsp:nvSpPr>
      <dsp:spPr>
        <a:xfrm>
          <a:off x="0" y="7142000"/>
          <a:ext cx="9433041" cy="907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2FDAA4-5D1E-4C4E-9833-D4DD0188B392}">
      <dsp:nvSpPr>
        <dsp:cNvPr id="0" name=""/>
        <dsp:cNvSpPr/>
      </dsp:nvSpPr>
      <dsp:spPr>
        <a:xfrm>
          <a:off x="471652" y="6610640"/>
          <a:ext cx="6603128" cy="106272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9583" tIns="0" rIns="249583" bIns="0" numCol="1" spcCol="1270" anchor="ctr" anchorCtr="0">
          <a:noAutofit/>
        </a:bodyPr>
        <a:lstStyle/>
        <a:p>
          <a:pPr marL="0" lvl="0" indent="0" algn="l" defTabSz="1600200">
            <a:lnSpc>
              <a:spcPct val="90000"/>
            </a:lnSpc>
            <a:spcBef>
              <a:spcPct val="0"/>
            </a:spcBef>
            <a:spcAft>
              <a:spcPct val="35000"/>
            </a:spcAft>
            <a:buNone/>
          </a:pPr>
          <a:r>
            <a:rPr lang="en-US" sz="3600" kern="1200" dirty="0"/>
            <a:t>Communication </a:t>
          </a:r>
          <a:endParaRPr lang="en-GB" sz="3600" kern="1200" dirty="0"/>
        </a:p>
      </dsp:txBody>
      <dsp:txXfrm>
        <a:off x="523530" y="6662518"/>
        <a:ext cx="6499372" cy="958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6A1D2-533D-4C0B-B7CF-6A500197C6F9}">
      <dsp:nvSpPr>
        <dsp:cNvPr id="0" name=""/>
        <dsp:cNvSpPr/>
      </dsp:nvSpPr>
      <dsp:spPr>
        <a:xfrm>
          <a:off x="1108347" y="0"/>
          <a:ext cx="12561275" cy="54356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0729AA-B502-4623-ABC0-8E5691F290E9}">
      <dsp:nvSpPr>
        <dsp:cNvPr id="0" name=""/>
        <dsp:cNvSpPr/>
      </dsp:nvSpPr>
      <dsp:spPr>
        <a:xfrm>
          <a:off x="5051" y="1630680"/>
          <a:ext cx="3281748" cy="217424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Aileron Regular"/>
            </a:rPr>
            <a:t>Increases customer retention rate</a:t>
          </a:r>
          <a:endParaRPr lang="en-GB" sz="2800" kern="1200" dirty="0">
            <a:latin typeface="Aileron Regular"/>
          </a:endParaRPr>
        </a:p>
      </dsp:txBody>
      <dsp:txXfrm>
        <a:off x="111189" y="1736818"/>
        <a:ext cx="3069472" cy="1961964"/>
      </dsp:txXfrm>
    </dsp:sp>
    <dsp:sp modelId="{3382D51A-1A38-4F95-AB58-450BD630ED89}">
      <dsp:nvSpPr>
        <dsp:cNvPr id="0" name=""/>
        <dsp:cNvSpPr/>
      </dsp:nvSpPr>
      <dsp:spPr>
        <a:xfrm>
          <a:off x="3833757" y="1630680"/>
          <a:ext cx="3281748" cy="217424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Aileron Regular"/>
            </a:rPr>
            <a:t>Higher turnover</a:t>
          </a:r>
          <a:endParaRPr lang="en-GB" sz="2800" kern="1200" dirty="0">
            <a:latin typeface="Aileron Regular"/>
          </a:endParaRPr>
        </a:p>
      </dsp:txBody>
      <dsp:txXfrm>
        <a:off x="3939895" y="1736818"/>
        <a:ext cx="3069472" cy="1961964"/>
      </dsp:txXfrm>
    </dsp:sp>
    <dsp:sp modelId="{ED0DA234-0EE9-4603-B408-294F919627C2}">
      <dsp:nvSpPr>
        <dsp:cNvPr id="0" name=""/>
        <dsp:cNvSpPr/>
      </dsp:nvSpPr>
      <dsp:spPr>
        <a:xfrm>
          <a:off x="7662464" y="1630680"/>
          <a:ext cx="3281748" cy="217424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Aileron Regular"/>
            </a:rPr>
            <a:t>Higher brand value</a:t>
          </a:r>
          <a:endParaRPr lang="en-GB" sz="2800" kern="1200" dirty="0">
            <a:latin typeface="Aileron Regular"/>
          </a:endParaRPr>
        </a:p>
      </dsp:txBody>
      <dsp:txXfrm>
        <a:off x="7768602" y="1736818"/>
        <a:ext cx="3069472" cy="1961964"/>
      </dsp:txXfrm>
    </dsp:sp>
    <dsp:sp modelId="{E350F728-7CED-4915-BA19-7DD30C9D7B33}">
      <dsp:nvSpPr>
        <dsp:cNvPr id="0" name=""/>
        <dsp:cNvSpPr/>
      </dsp:nvSpPr>
      <dsp:spPr>
        <a:xfrm>
          <a:off x="11491171" y="1630680"/>
          <a:ext cx="3281748" cy="2174240"/>
        </a:xfrm>
        <a:prstGeom prst="roundRect">
          <a:avLst/>
        </a:prstGeom>
        <a:solidFill>
          <a:srgbClr val="13538A"/>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Aileron Regular"/>
            </a:rPr>
            <a:t>Overall sustainable growth</a:t>
          </a:r>
          <a:endParaRPr lang="en-GB" sz="2800" kern="1200" dirty="0">
            <a:latin typeface="Aileron Regular"/>
          </a:endParaRPr>
        </a:p>
      </dsp:txBody>
      <dsp:txXfrm>
        <a:off x="11597309" y="1736818"/>
        <a:ext cx="3069472" cy="196196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2D2D7FB-04EC-44B1-BA1F-7904DAFA0C4E}" type="datetimeFigureOut">
              <a:rPr lang="en-US" smtClean="0"/>
              <a:t>5/26/2023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08D466-F3B0-4AAE-9518-F5545CCA4E68}" type="slidenum">
              <a:rPr lang="en-US" smtClean="0"/>
              <a:t>‹#›</a:t>
            </a:fld>
            <a:endParaRPr lang="en-US"/>
          </a:p>
        </p:txBody>
      </p:sp>
    </p:spTree>
    <p:extLst>
      <p:ext uri="{BB962C8B-B14F-4D97-AF65-F5344CB8AC3E}">
        <p14:creationId xmlns:p14="http://schemas.microsoft.com/office/powerpoint/2010/main" val="4017845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08D466-F3B0-4AAE-9518-F5545CCA4E68}" type="slidenum">
              <a:rPr lang="en-US" smtClean="0"/>
              <a:t>1</a:t>
            </a:fld>
            <a:endParaRPr lang="en-US"/>
          </a:p>
        </p:txBody>
      </p:sp>
    </p:spTree>
    <p:extLst>
      <p:ext uri="{BB962C8B-B14F-4D97-AF65-F5344CB8AC3E}">
        <p14:creationId xmlns:p14="http://schemas.microsoft.com/office/powerpoint/2010/main" val="442291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E08D466-F3B0-4AAE-9518-F5545CCA4E68}" type="slidenum">
              <a:rPr lang="en-US" smtClean="0"/>
              <a:t>2</a:t>
            </a:fld>
            <a:endParaRPr lang="en-US"/>
          </a:p>
        </p:txBody>
      </p:sp>
    </p:spTree>
    <p:extLst>
      <p:ext uri="{BB962C8B-B14F-4D97-AF65-F5344CB8AC3E}">
        <p14:creationId xmlns:p14="http://schemas.microsoft.com/office/powerpoint/2010/main" val="332350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Regent Hotels is a well-known luxury hotel chain noted for providing excellent service and amenities. Their residences in sought-after places around the world provide tourists a magnificent and pleasant experience. The organization is well-known for its luxurious lodgings, exquisite cuisine, attentive service, recreational amenities, and event spaces (</a:t>
            </a:r>
            <a:r>
              <a:rPr lang="en-US" dirty="0" err="1"/>
              <a:t>Gossling</a:t>
            </a:r>
            <a:r>
              <a:rPr lang="en-US" dirty="0"/>
              <a:t> et al., 2013). One of the distinguishing features of Regent Hotels is the emphasis on luxury and elegance. The firm attempts to endow its facilities with a polished and sophisticated ambiance to guarantee that visitors feel indulged and treated throughout their stay. The rooms and suites' gorgeous furniture, lavish amenities, and cutting-edge technology are precisely crafted to deliver the highest level of comfort. Regent Hotels seeks to lessen its environmental effect in addition to stressing sustainability. They endeavor to deliver unique experiences for their customers, whether they are traveling for business or pleasure. Furthermore, Regent Hotels can host a range of events and celebrations. For conferences, seminars, weddings, and other special occasions, elegant event rooms are available. These venues ensure that guests' events are successful and entertaining because they are outfitted with cutting-edge technology and backed by a staff of specialists.</a:t>
            </a:r>
          </a:p>
        </p:txBody>
      </p:sp>
      <p:sp>
        <p:nvSpPr>
          <p:cNvPr id="4" name="Slide Number Placeholder 3"/>
          <p:cNvSpPr>
            <a:spLocks noGrp="1"/>
          </p:cNvSpPr>
          <p:nvPr>
            <p:ph type="sldNum" sz="quarter" idx="10"/>
          </p:nvPr>
        </p:nvSpPr>
        <p:spPr/>
        <p:txBody>
          <a:bodyPr/>
          <a:lstStyle/>
          <a:p>
            <a:fld id="{7E08D466-F3B0-4AAE-9518-F5545CCA4E68}" type="slidenum">
              <a:rPr lang="en-US" smtClean="0"/>
              <a:t>3</a:t>
            </a:fld>
            <a:endParaRPr lang="en-US"/>
          </a:p>
        </p:txBody>
      </p:sp>
    </p:spTree>
    <p:extLst>
      <p:ext uri="{BB962C8B-B14F-4D97-AF65-F5344CB8AC3E}">
        <p14:creationId xmlns:p14="http://schemas.microsoft.com/office/powerpoint/2010/main" val="3803357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Customers who are wealthy and discriminating and are looking for an elegant experience are the ones that Regent Hotels caters to. The brand targets to high-net-worth individuals, luxury travelers, corporate leaders, and professionals by putting a premium on individualized attention, exceptional rooms, and pricey services. It doesn't matter if guests are going on a trip for business or pleasure; Regent Hotels always provide a classy and elegant atmosphere that will appeal to individuals who place a high value on outstanding service and are willing to splurge on a luxurious travel experience.</a:t>
            </a:r>
          </a:p>
        </p:txBody>
      </p:sp>
      <p:sp>
        <p:nvSpPr>
          <p:cNvPr id="4" name="Slide Number Placeholder 3"/>
          <p:cNvSpPr>
            <a:spLocks noGrp="1"/>
          </p:cNvSpPr>
          <p:nvPr>
            <p:ph type="sldNum" sz="quarter" idx="10"/>
          </p:nvPr>
        </p:nvSpPr>
        <p:spPr/>
        <p:txBody>
          <a:bodyPr/>
          <a:lstStyle/>
          <a:p>
            <a:fld id="{7E08D466-F3B0-4AAE-9518-F5545CCA4E68}" type="slidenum">
              <a:rPr lang="en-US" smtClean="0"/>
              <a:t>4</a:t>
            </a:fld>
            <a:endParaRPr lang="en-US"/>
          </a:p>
        </p:txBody>
      </p:sp>
    </p:spTree>
    <p:extLst>
      <p:ext uri="{BB962C8B-B14F-4D97-AF65-F5344CB8AC3E}">
        <p14:creationId xmlns:p14="http://schemas.microsoft.com/office/powerpoint/2010/main" val="1523641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In addition to providing premium guestrooms, superb food, spa and wellness amenities, event spaces, individualized concierge services, leisure and recreational activities, and a wide range of luxury amenities, Regent Hotels and Resorts provide a comprehensive range of extravagant services and facilities.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E08D466-F3B0-4AAE-9518-F5545CCA4E68}" type="slidenum">
              <a:rPr lang="en-US" smtClean="0"/>
              <a:t>5</a:t>
            </a:fld>
            <a:endParaRPr lang="en-US"/>
          </a:p>
        </p:txBody>
      </p:sp>
    </p:spTree>
    <p:extLst>
      <p:ext uri="{BB962C8B-B14F-4D97-AF65-F5344CB8AC3E}">
        <p14:creationId xmlns:p14="http://schemas.microsoft.com/office/powerpoint/2010/main" val="159972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Arial" panose="020B0604020202020204" pitchFamily="34" charset="0"/>
              </a:rPr>
              <a:t>These are all things that the hotel strives to provide for its guests signifies the luxury and comfort. These amenities, which include hospitable lodging, high-quality restaurants, spa and wellness centers, event spaces, and personalized services, contribute to a positive first impression and increase customer satisfaction. They are essential for setting the hotel apart from its rivals, luring and retaining customers, generating revenue, and establishing a solid reputation for the brand. Amenities and services offered by a hotel are ultimately what determine its level of success and ensure that guests have a pleasant and memorable experience while staying there.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E08D466-F3B0-4AAE-9518-F5545CCA4E68}" type="slidenum">
              <a:rPr lang="en-US" smtClean="0"/>
              <a:t>6</a:t>
            </a:fld>
            <a:endParaRPr lang="en-US"/>
          </a:p>
        </p:txBody>
      </p:sp>
    </p:spTree>
    <p:extLst>
      <p:ext uri="{BB962C8B-B14F-4D97-AF65-F5344CB8AC3E}">
        <p14:creationId xmlns:p14="http://schemas.microsoft.com/office/powerpoint/2010/main" val="8709722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not only crucial, but also very important to have a solid understanding of the goals and duties of the guest services department in a hotel. The quality of a hotel's guest services may make or break both the hotel's reputation and its performance in a market that is driven primarily by customer happiness and by competitiveness. Poor customer service can result in negative feedback and a tarnished corporate name, whereas excellent service has a direct influence on the level of satisfaction, loyalty, and word-of-mouth recommendations that a firm's customers express (Baum and Hai, 2011). In the role of the hotel's public face, guest services is responsible for responding to questions, concerns, and requests made by guests. They need to be able to find solutions to problems, be effective communicators, and demonstrate a real commitment to go above and above for the tourists. If managers disregard or undervalue the importance of providing excellent guest services, it could result in dissatisfied consumers, lost sales, and a reduction in revenue (Ritchie and Crouch, 2013). On the other hand, placing a higher priority on visitor services and investing in them leads to greater experiences for guests, increased repeat business, positive evaluations, and a significant edge over the competition. Hotels are obligated to recognize the significance of providing excellent customer service, as well as to dedicate the necessary resources and personnel to achieve this goal.</a:t>
            </a:r>
          </a:p>
        </p:txBody>
      </p:sp>
      <p:sp>
        <p:nvSpPr>
          <p:cNvPr id="4" name="Slide Number Placeholder 3"/>
          <p:cNvSpPr>
            <a:spLocks noGrp="1"/>
          </p:cNvSpPr>
          <p:nvPr>
            <p:ph type="sldNum" sz="quarter" idx="10"/>
          </p:nvPr>
        </p:nvSpPr>
        <p:spPr/>
        <p:txBody>
          <a:bodyPr/>
          <a:lstStyle/>
          <a:p>
            <a:fld id="{7E08D466-F3B0-4AAE-9518-F5545CCA4E68}" type="slidenum">
              <a:rPr lang="en-US" smtClean="0"/>
              <a:t>7</a:t>
            </a:fld>
            <a:endParaRPr lang="en-US"/>
          </a:p>
        </p:txBody>
      </p:sp>
    </p:spTree>
    <p:extLst>
      <p:ext uri="{BB962C8B-B14F-4D97-AF65-F5344CB8AC3E}">
        <p14:creationId xmlns:p14="http://schemas.microsoft.com/office/powerpoint/2010/main" val="1772156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significant aspects of retaining customers, increasing overall business activity, improving brand value, and expanding operations over the long term is the capacity of hospitality and hotel businesses to consistently outdo the expectations of its visitors. This is particularly interesting in the context of Regent Hotels, which is positioned as a premium brand that caters to travelers who are both discerning and wealthy. The dedication of Regent Hotels to provide an experience that is superior to that which their guests anticipate helps the company to keep existing customers. By consistently delivering outstanding service, one-of-a-kind experiences, and luxurious amenities, Regent Hotels create extraordinary stays for their guests that make a long-lasting impression on them. Higher customer retention rates are achieved by Regent Hotels as a result of the fact that satisfied customers are more likely to become repeat customers in the future. If the expectations of the clients are met, then they will have a greater propensity to spend money on other services and amenities offered by Regent Hotels (</a:t>
            </a:r>
            <a:r>
              <a:rPr lang="en-US" dirty="0" err="1"/>
              <a:t>Gossling</a:t>
            </a:r>
            <a:r>
              <a:rPr lang="en-US" dirty="0"/>
              <a:t> et al., 2013). If the customer's expectations for superb dining, spa treatments, or hotel renovations are achieved, the customer is more ready to splurge and increase their total cost. The tendency of Regent Hotels to consistently outdo the expectations of their customers contributes to an increase in the value of the company's brand. Potential customers' perceptions of the value of a brand are influenced in various ways, including through positive word-of-mouth recommendations, reviews that are full of praise, and a track record of providing exceptional service and luxurious experiences. As a direct consequence of this, Regent Hotels will receive a greater number of guests, which may lead to an increase in room rates. Regent Hotels may be able to achieve long-term success in a highly competitive industry by consistently outperforming the expectations of its guests. This requires continuously analyzing feedback from customers, locating problem areas, and making adjustments to enhance the quality of their experience when they come to the attraction. Maintaining great service standards, promoting client loyalty, and responding to changing customer preferences are all necessary in order to keep one's business successful over time.</a:t>
            </a:r>
          </a:p>
        </p:txBody>
      </p:sp>
      <p:sp>
        <p:nvSpPr>
          <p:cNvPr id="4" name="Slide Number Placeholder 3"/>
          <p:cNvSpPr>
            <a:spLocks noGrp="1"/>
          </p:cNvSpPr>
          <p:nvPr>
            <p:ph type="sldNum" sz="quarter" idx="10"/>
          </p:nvPr>
        </p:nvSpPr>
        <p:spPr/>
        <p:txBody>
          <a:bodyPr/>
          <a:lstStyle/>
          <a:p>
            <a:fld id="{7E08D466-F3B0-4AAE-9518-F5545CCA4E68}" type="slidenum">
              <a:rPr lang="en-US" smtClean="0"/>
              <a:t>8</a:t>
            </a:fld>
            <a:endParaRPr lang="en-US"/>
          </a:p>
        </p:txBody>
      </p:sp>
    </p:spTree>
    <p:extLst>
      <p:ext uri="{BB962C8B-B14F-4D97-AF65-F5344CB8AC3E}">
        <p14:creationId xmlns:p14="http://schemas.microsoft.com/office/powerpoint/2010/main" val="4161085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end, it's important for the hospitality industry and hotels like Regent Hotels to meet guests' standards in order to keep customers coming back, increase turnover, boost brand value, and ensure long-term, sustainable growth. Hotels can keep customers coming back, get them to come back again, and bring in new ones by giving them great service, personalized experiences, and lots of nice facilities. Even if there are problems, it is worth the extra work to go above and beyond what guests expect, especially in the premium market. Regent Hotels' dedication to going above and beyond what customers expect sets them up for long-term success and gives them a big edge in the very competitive hospitality industry. Regent Hotels can become a well-known luxury brand known for offering unmatched experiences and promoting sustainable growth by always striving for excellence and adapting to changing guest preferences.</a:t>
            </a:r>
            <a:endParaRPr lang="en-GB" dirty="0"/>
          </a:p>
        </p:txBody>
      </p:sp>
      <p:sp>
        <p:nvSpPr>
          <p:cNvPr id="4" name="Slide Number Placeholder 3"/>
          <p:cNvSpPr>
            <a:spLocks noGrp="1"/>
          </p:cNvSpPr>
          <p:nvPr>
            <p:ph type="sldNum" sz="quarter" idx="5"/>
          </p:nvPr>
        </p:nvSpPr>
        <p:spPr/>
        <p:txBody>
          <a:bodyPr/>
          <a:lstStyle/>
          <a:p>
            <a:fld id="{7E08D466-F3B0-4AAE-9518-F5545CCA4E68}" type="slidenum">
              <a:rPr lang="en-US" smtClean="0"/>
              <a:t>9</a:t>
            </a:fld>
            <a:endParaRPr lang="en-US"/>
          </a:p>
        </p:txBody>
      </p:sp>
    </p:spTree>
    <p:extLst>
      <p:ext uri="{BB962C8B-B14F-4D97-AF65-F5344CB8AC3E}">
        <p14:creationId xmlns:p14="http://schemas.microsoft.com/office/powerpoint/2010/main" val="9541717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08D466-F3B0-4AAE-9518-F5545CCA4E68}" type="slidenum">
              <a:rPr lang="en-US" smtClean="0"/>
              <a:t>10</a:t>
            </a:fld>
            <a:endParaRPr lang="en-US"/>
          </a:p>
        </p:txBody>
      </p:sp>
    </p:spTree>
    <p:extLst>
      <p:ext uri="{BB962C8B-B14F-4D97-AF65-F5344CB8AC3E}">
        <p14:creationId xmlns:p14="http://schemas.microsoft.com/office/powerpoint/2010/main" val="284411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2167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58050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170295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21372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814242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06422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376064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5373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216665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962948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60085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99027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102760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43343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49519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71171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317984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146692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7309683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569998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773161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90793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917301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black">
                    <a:tint val="75000"/>
                  </a:prstClr>
                </a:solidFill>
              </a:rPr>
              <a:pPr/>
              <a:t>5/26/2023</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98651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genthotels.com/"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www.unwto.org/sustainable-development-of-tour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3538A"/>
        </a:solidFill>
        <a:effectLst/>
      </p:bgPr>
    </p:bg>
    <p:spTree>
      <p:nvGrpSpPr>
        <p:cNvPr id="1" name=""/>
        <p:cNvGrpSpPr/>
        <p:nvPr/>
      </p:nvGrpSpPr>
      <p:grpSpPr>
        <a:xfrm>
          <a:off x="0" y="0"/>
          <a:ext cx="0" cy="0"/>
          <a:chOff x="0" y="0"/>
          <a:chExt cx="0" cy="0"/>
        </a:xfrm>
      </p:grpSpPr>
      <p:sp>
        <p:nvSpPr>
          <p:cNvPr id="2" name="AutoShape 2"/>
          <p:cNvSpPr/>
          <p:nvPr/>
        </p:nvSpPr>
        <p:spPr>
          <a:xfrm>
            <a:off x="1028700" y="1028699"/>
            <a:ext cx="15640050" cy="8229600"/>
          </a:xfrm>
          <a:prstGeom prst="rect">
            <a:avLst/>
          </a:prstGeom>
          <a:solidFill>
            <a:srgbClr val="2C92D5">
              <a:alpha val="29804"/>
            </a:srgbClr>
          </a:solidFill>
        </p:spPr>
      </p:sp>
      <p:sp>
        <p:nvSpPr>
          <p:cNvPr id="3" name="AutoShape 3"/>
          <p:cNvSpPr/>
          <p:nvPr/>
        </p:nvSpPr>
        <p:spPr>
          <a:xfrm>
            <a:off x="15049500" y="0"/>
            <a:ext cx="3238500" cy="10287000"/>
          </a:xfrm>
          <a:prstGeom prst="rect">
            <a:avLst/>
          </a:prstGeom>
          <a:solidFill>
            <a:srgbClr val="FFFFFF"/>
          </a:solidFill>
        </p:spPr>
      </p:sp>
      <p:pic>
        <p:nvPicPr>
          <p:cNvPr id="10" name="Picture 9">
            <a:extLst>
              <a:ext uri="{FF2B5EF4-FFF2-40B4-BE49-F238E27FC236}">
                <a16:creationId xmlns:a16="http://schemas.microsoft.com/office/drawing/2014/main" id="{F4E1B666-AB64-4646-BD3C-7CF7FB73E8AD}"/>
              </a:ext>
            </a:extLst>
          </p:cNvPr>
          <p:cNvPicPr>
            <a:picLocks noChangeAspect="1"/>
          </p:cNvPicPr>
          <p:nvPr/>
        </p:nvPicPr>
        <p:blipFill rotWithShape="1">
          <a:blip r:embed="rId3">
            <a:extLst>
              <a:ext uri="{28A0092B-C50C-407E-A947-70E740481C1C}">
                <a14:useLocalDpi xmlns:a14="http://schemas.microsoft.com/office/drawing/2010/main" val="0"/>
              </a:ext>
            </a:extLst>
          </a:blip>
          <a:srcRect l="-444" t="2146" r="20312" b="-2146"/>
          <a:stretch/>
        </p:blipFill>
        <p:spPr>
          <a:xfrm>
            <a:off x="9982200" y="1500187"/>
            <a:ext cx="7815798" cy="7286625"/>
          </a:xfrm>
          <a:prstGeom prst="rect">
            <a:avLst/>
          </a:prstGeom>
        </p:spPr>
      </p:pic>
      <p:sp>
        <p:nvSpPr>
          <p:cNvPr id="4" name="TextBox 3">
            <a:extLst>
              <a:ext uri="{FF2B5EF4-FFF2-40B4-BE49-F238E27FC236}">
                <a16:creationId xmlns:a16="http://schemas.microsoft.com/office/drawing/2014/main" id="{D3A879BB-7C6D-6747-8414-177C104660B9}"/>
              </a:ext>
            </a:extLst>
          </p:cNvPr>
          <p:cNvSpPr txBox="1"/>
          <p:nvPr/>
        </p:nvSpPr>
        <p:spPr>
          <a:xfrm>
            <a:off x="1054640" y="2095500"/>
            <a:ext cx="9094072" cy="5829416"/>
          </a:xfrm>
          <a:prstGeom prst="rect">
            <a:avLst/>
          </a:prstGeom>
          <a:noFill/>
        </p:spPr>
        <p:txBody>
          <a:bodyPr wrap="square" rtlCol="0">
            <a:spAutoFit/>
          </a:bodyPr>
          <a:lstStyle/>
          <a:p>
            <a:pPr algn="ctr">
              <a:lnSpc>
                <a:spcPct val="150000"/>
              </a:lnSpc>
            </a:pPr>
            <a:r>
              <a:rPr lang="en-US" sz="2800" b="1" kern="1400" spc="-5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role and importance of quality service, hospitality, and guest services within the Regent Hotel &amp; Resorts</a:t>
            </a:r>
            <a:br>
              <a:rPr lang="en-GB" sz="2800" b="1" kern="1400" spc="-5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br>
            <a:r>
              <a:rPr lang="en-US"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br>
              <a:rPr lang="en-GB"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US"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Module title and code: Hospitality and Guest Service (BMIH4003)</a:t>
            </a:r>
            <a:br>
              <a:rPr lang="en-GB"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US"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Student Name: Humayun Kabir Choudhury</a:t>
            </a:r>
            <a:br>
              <a:rPr lang="en-GB"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US"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Student ID: 2131342</a:t>
            </a:r>
            <a:br>
              <a:rPr lang="en-GB"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br>
            <a:r>
              <a:rPr lang="en-US"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Lecturer Name: </a:t>
            </a:r>
            <a:endParaRPr lang="en-GB" sz="2800" dirty="0">
              <a:solidFill>
                <a:schemeClr val="bg1"/>
              </a:solidFill>
              <a:latin typeface="Arial" panose="020B0604020202020204" pitchFamily="34" charset="0"/>
              <a:ea typeface="Calibri" panose="020F0502020204030204" pitchFamily="34" charset="0"/>
              <a:cs typeface="Times New Roman" panose="02020603050405020304" pitchFamily="18" charset="0"/>
            </a:endParaRPr>
          </a:p>
          <a:p>
            <a:pPr algn="ctr">
              <a:lnSpc>
                <a:spcPct val="150000"/>
              </a:lnSpc>
            </a:pPr>
            <a:r>
              <a:rPr lang="en-US" sz="2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Date: 23/05/2023</a:t>
            </a:r>
          </a:p>
        </p:txBody>
      </p:sp>
    </p:spTree>
    <p:extLst>
      <p:ext uri="{BB962C8B-B14F-4D97-AF65-F5344CB8AC3E}">
        <p14:creationId xmlns:p14="http://schemas.microsoft.com/office/powerpoint/2010/main" val="256068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3538A"/>
        </a:solidFill>
        <a:effectLst/>
      </p:bgPr>
    </p:bg>
    <p:spTree>
      <p:nvGrpSpPr>
        <p:cNvPr id="1" name=""/>
        <p:cNvGrpSpPr/>
        <p:nvPr/>
      </p:nvGrpSpPr>
      <p:grpSpPr>
        <a:xfrm>
          <a:off x="0" y="0"/>
          <a:ext cx="0" cy="0"/>
          <a:chOff x="0" y="0"/>
          <a:chExt cx="0" cy="0"/>
        </a:xfrm>
      </p:grpSpPr>
      <p:sp>
        <p:nvSpPr>
          <p:cNvPr id="15" name="TextBox 19"/>
          <p:cNvSpPr txBox="1"/>
          <p:nvPr/>
        </p:nvSpPr>
        <p:spPr>
          <a:xfrm>
            <a:off x="990600" y="0"/>
            <a:ext cx="16306800" cy="964367"/>
          </a:xfrm>
          <a:prstGeom prst="rect">
            <a:avLst/>
          </a:prstGeom>
        </p:spPr>
        <p:txBody>
          <a:bodyPr wrap="square" lIns="0" tIns="0" rIns="0" bIns="0" rtlCol="0" anchor="b">
            <a:spAutoFit/>
          </a:bodyPr>
          <a:lstStyle/>
          <a:p>
            <a:pPr algn="ctr">
              <a:lnSpc>
                <a:spcPts val="8799"/>
              </a:lnSpc>
            </a:pPr>
            <a:r>
              <a:rPr lang="en-US" sz="4000" spc="300" dirty="0">
                <a:solidFill>
                  <a:srgbClr val="FFFFFF"/>
                </a:solidFill>
                <a:latin typeface="Aileron Regular Bold"/>
              </a:rPr>
              <a:t>TABLE OF CONTENTS</a:t>
            </a:r>
          </a:p>
        </p:txBody>
      </p:sp>
      <p:sp>
        <p:nvSpPr>
          <p:cNvPr id="3" name="Rectangle 2">
            <a:extLst>
              <a:ext uri="{FF2B5EF4-FFF2-40B4-BE49-F238E27FC236}">
                <a16:creationId xmlns:a16="http://schemas.microsoft.com/office/drawing/2014/main" id="{4C280395-FF6E-4B0A-80B2-55238FAE7E6C}"/>
              </a:ext>
            </a:extLst>
          </p:cNvPr>
          <p:cNvSpPr/>
          <p:nvPr/>
        </p:nvSpPr>
        <p:spPr>
          <a:xfrm>
            <a:off x="990600" y="1181100"/>
            <a:ext cx="16306800" cy="860202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C903A881-2246-49E6-BA38-2022791538D0}"/>
              </a:ext>
            </a:extLst>
          </p:cNvPr>
          <p:cNvSpPr txBox="1"/>
          <p:nvPr/>
        </p:nvSpPr>
        <p:spPr>
          <a:xfrm>
            <a:off x="2819400" y="2976813"/>
            <a:ext cx="13944600" cy="501060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a:latin typeface="Aileron Regular Bold" panose="020B0604020202020204" charset="0"/>
              </a:rPr>
              <a:t>Introduction and overview</a:t>
            </a:r>
          </a:p>
          <a:p>
            <a:pPr marL="285750" indent="-285750">
              <a:lnSpc>
                <a:spcPct val="150000"/>
              </a:lnSpc>
              <a:buFont typeface="Arial" panose="020B0604020202020204" pitchFamily="34" charset="0"/>
              <a:buChar char="•"/>
            </a:pPr>
            <a:r>
              <a:rPr lang="en-US" sz="2400" dirty="0">
                <a:latin typeface="Aileron Regular Bold" panose="020B0604020202020204" charset="0"/>
              </a:rPr>
              <a:t>Target customers</a:t>
            </a:r>
          </a:p>
          <a:p>
            <a:pPr marL="285750" indent="-285750">
              <a:lnSpc>
                <a:spcPct val="150000"/>
              </a:lnSpc>
              <a:buFont typeface="Arial" panose="020B0604020202020204" pitchFamily="34" charset="0"/>
              <a:buChar char="•"/>
            </a:pPr>
            <a:r>
              <a:rPr lang="en-US" sz="2400" dirty="0">
                <a:latin typeface="Aileron Regular Bold" panose="020B0604020202020204" charset="0"/>
              </a:rPr>
              <a:t>Nature and Scope of Services</a:t>
            </a:r>
          </a:p>
          <a:p>
            <a:pPr marL="285750" indent="-285750">
              <a:lnSpc>
                <a:spcPct val="150000"/>
              </a:lnSpc>
              <a:buFont typeface="Arial" panose="020B0604020202020204" pitchFamily="34" charset="0"/>
              <a:buChar char="•"/>
            </a:pPr>
            <a:r>
              <a:rPr lang="en-US" sz="2400" b="1" i="0" dirty="0">
                <a:solidFill>
                  <a:srgbClr val="000000"/>
                </a:solidFill>
                <a:effectLst/>
                <a:latin typeface="Aileron Regular Bold" panose="020B0604020202020204" charset="0"/>
              </a:rPr>
              <a:t>Role of the services and facilities</a:t>
            </a:r>
          </a:p>
          <a:p>
            <a:pPr marL="285750" indent="-285750">
              <a:lnSpc>
                <a:spcPct val="150000"/>
              </a:lnSpc>
              <a:buFont typeface="Arial" panose="020B0604020202020204" pitchFamily="34" charset="0"/>
              <a:buChar char="•"/>
            </a:pPr>
            <a:r>
              <a:rPr lang="en-US" sz="2400" b="1" i="0" dirty="0">
                <a:solidFill>
                  <a:srgbClr val="000000"/>
                </a:solidFill>
                <a:effectLst/>
                <a:latin typeface="Aileron Regular Bold" panose="020B0604020202020204" charset="0"/>
              </a:rPr>
              <a:t>The need to consider the role and function of guest services</a:t>
            </a:r>
            <a:endParaRPr lang="en-US" sz="2400" b="1" dirty="0">
              <a:solidFill>
                <a:srgbClr val="000000"/>
              </a:solidFill>
              <a:latin typeface="Aileron Regular Bold" panose="020B0604020202020204" charset="0"/>
            </a:endParaRPr>
          </a:p>
          <a:p>
            <a:pPr marL="285750" indent="-285750">
              <a:lnSpc>
                <a:spcPct val="150000"/>
              </a:lnSpc>
              <a:buFont typeface="Arial" panose="020B0604020202020204" pitchFamily="34" charset="0"/>
              <a:buChar char="•"/>
            </a:pPr>
            <a:r>
              <a:rPr lang="en-US" sz="2400" b="1" i="0" dirty="0">
                <a:solidFill>
                  <a:srgbClr val="000000"/>
                </a:solidFill>
                <a:effectLst/>
                <a:latin typeface="Aileron Regular Bold" panose="020B0604020202020204" charset="0"/>
              </a:rPr>
              <a:t>Importance of hospitality and hotels meeting of guest expectations</a:t>
            </a:r>
          </a:p>
          <a:p>
            <a:pPr marL="285750" indent="-285750">
              <a:lnSpc>
                <a:spcPct val="150000"/>
              </a:lnSpc>
              <a:buFont typeface="Arial" panose="020B0604020202020204" pitchFamily="34" charset="0"/>
              <a:buChar char="•"/>
            </a:pPr>
            <a:r>
              <a:rPr lang="en-US" sz="2400" b="1" dirty="0">
                <a:solidFill>
                  <a:srgbClr val="000000"/>
                </a:solidFill>
                <a:latin typeface="Aileron Regular Bold" panose="020B0604020202020204" charset="0"/>
              </a:rPr>
              <a:t>Conclusion</a:t>
            </a:r>
          </a:p>
          <a:p>
            <a:pPr marL="285750" indent="-285750">
              <a:lnSpc>
                <a:spcPct val="150000"/>
              </a:lnSpc>
              <a:buFont typeface="Arial" panose="020B0604020202020204" pitchFamily="34" charset="0"/>
              <a:buChar char="•"/>
            </a:pPr>
            <a:r>
              <a:rPr lang="en-US" sz="2400" b="1" dirty="0">
                <a:solidFill>
                  <a:srgbClr val="000000"/>
                </a:solidFill>
                <a:latin typeface="Aileron Regular Bold" panose="020B0604020202020204" charset="0"/>
              </a:rPr>
              <a:t>References</a:t>
            </a:r>
            <a:endParaRPr lang="en-US" sz="2400" dirty="0">
              <a:latin typeface="Aileron Regular Bold" panose="020B0604020202020204" charset="0"/>
            </a:endParaRPr>
          </a:p>
          <a:p>
            <a:pPr marL="285750" indent="-285750">
              <a:lnSpc>
                <a:spcPct val="150000"/>
              </a:lnSpc>
              <a:buFont typeface="Arial" panose="020B0604020202020204" pitchFamily="34" charset="0"/>
              <a:buChar char="•"/>
            </a:pPr>
            <a:endParaRPr lang="en-GB" sz="2400" dirty="0">
              <a:latin typeface="Aileron Regular Bold" panose="020B0604020202020204" charset="0"/>
            </a:endParaRPr>
          </a:p>
        </p:txBody>
      </p:sp>
    </p:spTree>
    <p:extLst>
      <p:ext uri="{BB962C8B-B14F-4D97-AF65-F5344CB8AC3E}">
        <p14:creationId xmlns:p14="http://schemas.microsoft.com/office/powerpoint/2010/main" val="3412530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3538A"/>
        </a:solidFill>
        <a:effectLst/>
      </p:bgPr>
    </p:bg>
    <p:spTree>
      <p:nvGrpSpPr>
        <p:cNvPr id="1" name=""/>
        <p:cNvGrpSpPr/>
        <p:nvPr/>
      </p:nvGrpSpPr>
      <p:grpSpPr>
        <a:xfrm>
          <a:off x="0" y="0"/>
          <a:ext cx="0" cy="0"/>
          <a:chOff x="0" y="0"/>
          <a:chExt cx="0" cy="0"/>
        </a:xfrm>
      </p:grpSpPr>
      <p:sp>
        <p:nvSpPr>
          <p:cNvPr id="15" name="TextBox 19"/>
          <p:cNvSpPr txBox="1"/>
          <p:nvPr/>
        </p:nvSpPr>
        <p:spPr>
          <a:xfrm>
            <a:off x="990600" y="0"/>
            <a:ext cx="16306800" cy="964367"/>
          </a:xfrm>
          <a:prstGeom prst="rect">
            <a:avLst/>
          </a:prstGeom>
        </p:spPr>
        <p:txBody>
          <a:bodyPr wrap="square" lIns="0" tIns="0" rIns="0" bIns="0" rtlCol="0" anchor="b">
            <a:spAutoFit/>
          </a:bodyPr>
          <a:lstStyle/>
          <a:p>
            <a:pPr algn="ctr">
              <a:lnSpc>
                <a:spcPts val="8799"/>
              </a:lnSpc>
            </a:pPr>
            <a:r>
              <a:rPr lang="en-US" sz="4000" dirty="0">
                <a:solidFill>
                  <a:srgbClr val="FFFFFF"/>
                </a:solidFill>
                <a:latin typeface="Aileron Regular Bold"/>
              </a:rPr>
              <a:t>INTRODUCTION &amp; COMPANY OVERVIEW</a:t>
            </a:r>
          </a:p>
        </p:txBody>
      </p:sp>
      <p:sp>
        <p:nvSpPr>
          <p:cNvPr id="3" name="Rectangle 2">
            <a:extLst>
              <a:ext uri="{FF2B5EF4-FFF2-40B4-BE49-F238E27FC236}">
                <a16:creationId xmlns:a16="http://schemas.microsoft.com/office/drawing/2014/main" id="{4C280395-FF6E-4B0A-80B2-55238FAE7E6C}"/>
              </a:ext>
            </a:extLst>
          </p:cNvPr>
          <p:cNvSpPr/>
          <p:nvPr/>
        </p:nvSpPr>
        <p:spPr>
          <a:xfrm>
            <a:off x="990600" y="1181100"/>
            <a:ext cx="16306800" cy="8602029"/>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A4040677-A74F-40C8-AED6-A7EA686A98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43700" y="1562100"/>
            <a:ext cx="4800600" cy="1935242"/>
          </a:xfrm>
          <a:prstGeom prst="rect">
            <a:avLst/>
          </a:prstGeom>
        </p:spPr>
      </p:pic>
      <p:sp>
        <p:nvSpPr>
          <p:cNvPr id="6" name="TextBox 5">
            <a:extLst>
              <a:ext uri="{FF2B5EF4-FFF2-40B4-BE49-F238E27FC236}">
                <a16:creationId xmlns:a16="http://schemas.microsoft.com/office/drawing/2014/main" id="{4D7B48AB-5426-4A13-A1D0-AA5FBE0F707A}"/>
              </a:ext>
            </a:extLst>
          </p:cNvPr>
          <p:cNvSpPr txBox="1"/>
          <p:nvPr/>
        </p:nvSpPr>
        <p:spPr>
          <a:xfrm>
            <a:off x="2438400" y="4197980"/>
            <a:ext cx="13487400" cy="1284134"/>
          </a:xfrm>
          <a:prstGeom prst="rect">
            <a:avLst/>
          </a:prstGeom>
          <a:noFill/>
        </p:spPr>
        <p:txBody>
          <a:bodyPr wrap="square" rtlCol="0">
            <a:spAutoFit/>
          </a:bodyPr>
          <a:lstStyle/>
          <a:p>
            <a:pPr algn="ctr">
              <a:lnSpc>
                <a:spcPct val="150000"/>
              </a:lnSpc>
            </a:pPr>
            <a:r>
              <a:rPr lang="en-US" dirty="0">
                <a:latin typeface="Lato" panose="020F0502020204030203" pitchFamily="34" charset="0"/>
              </a:rPr>
              <a:t>The Regent Hotel chain is noted for its luxurious amenities, great service, and convenient locations. Regent Hotels are located worldwide, each offering a unique experience tailored to the local culture and climate. The company is known for its luxurious amenities, gourmet meals, and commitment to making guests' visits unforgettable.</a:t>
            </a:r>
            <a:endParaRPr lang="en-GB" dirty="0">
              <a:latin typeface="Lato" panose="020F0502020204030203" pitchFamily="34" charset="0"/>
            </a:endParaRPr>
          </a:p>
        </p:txBody>
      </p:sp>
      <p:sp>
        <p:nvSpPr>
          <p:cNvPr id="8" name="Rectangle 7">
            <a:extLst>
              <a:ext uri="{FF2B5EF4-FFF2-40B4-BE49-F238E27FC236}">
                <a16:creationId xmlns:a16="http://schemas.microsoft.com/office/drawing/2014/main" id="{D7773B2E-F02F-469A-AB93-DA35F4EE5C44}"/>
              </a:ext>
            </a:extLst>
          </p:cNvPr>
          <p:cNvSpPr/>
          <p:nvPr/>
        </p:nvSpPr>
        <p:spPr>
          <a:xfrm>
            <a:off x="1655135" y="7097874"/>
            <a:ext cx="3048000" cy="1069494"/>
          </a:xfrm>
          <a:prstGeom prst="rect">
            <a:avLst/>
          </a:prstGeom>
          <a:solidFill>
            <a:srgbClr val="135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Lato" panose="020F0502020204030203" pitchFamily="34" charset="0"/>
              </a:rPr>
              <a:t>Accommodation</a:t>
            </a:r>
            <a:endParaRPr lang="en-GB" sz="2000" dirty="0">
              <a:latin typeface="Lato" panose="020F0502020204030203" pitchFamily="34" charset="0"/>
            </a:endParaRPr>
          </a:p>
        </p:txBody>
      </p:sp>
      <p:sp>
        <p:nvSpPr>
          <p:cNvPr id="10" name="Rectangle 9">
            <a:extLst>
              <a:ext uri="{FF2B5EF4-FFF2-40B4-BE49-F238E27FC236}">
                <a16:creationId xmlns:a16="http://schemas.microsoft.com/office/drawing/2014/main" id="{0B0D3C7E-5B6A-4974-8335-EC3143B2FC2D}"/>
              </a:ext>
            </a:extLst>
          </p:cNvPr>
          <p:cNvSpPr/>
          <p:nvPr/>
        </p:nvSpPr>
        <p:spPr>
          <a:xfrm>
            <a:off x="5638800" y="7097874"/>
            <a:ext cx="3048000" cy="1069494"/>
          </a:xfrm>
          <a:prstGeom prst="rect">
            <a:avLst/>
          </a:prstGeom>
          <a:solidFill>
            <a:srgbClr val="135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Lato" panose="020F0502020204030203" pitchFamily="34" charset="0"/>
              </a:rPr>
              <a:t>Event arrangement</a:t>
            </a:r>
            <a:endParaRPr lang="en-GB" sz="2000" dirty="0">
              <a:latin typeface="Lato" panose="020F0502020204030203" pitchFamily="34" charset="0"/>
            </a:endParaRPr>
          </a:p>
        </p:txBody>
      </p:sp>
      <p:sp>
        <p:nvSpPr>
          <p:cNvPr id="11" name="Rectangle 10">
            <a:extLst>
              <a:ext uri="{FF2B5EF4-FFF2-40B4-BE49-F238E27FC236}">
                <a16:creationId xmlns:a16="http://schemas.microsoft.com/office/drawing/2014/main" id="{7E603863-24F2-4EF3-82CA-682A2EF66009}"/>
              </a:ext>
            </a:extLst>
          </p:cNvPr>
          <p:cNvSpPr/>
          <p:nvPr/>
        </p:nvSpPr>
        <p:spPr>
          <a:xfrm>
            <a:off x="9622465" y="7097874"/>
            <a:ext cx="3048000" cy="1069494"/>
          </a:xfrm>
          <a:prstGeom prst="rect">
            <a:avLst/>
          </a:prstGeom>
          <a:solidFill>
            <a:srgbClr val="135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Lato" panose="020F0502020204030203" pitchFamily="34" charset="0"/>
              </a:rPr>
              <a:t>Luxury amenities</a:t>
            </a:r>
            <a:endParaRPr lang="en-GB" sz="2000" dirty="0">
              <a:latin typeface="Lato" panose="020F0502020204030203" pitchFamily="34" charset="0"/>
            </a:endParaRPr>
          </a:p>
        </p:txBody>
      </p:sp>
      <p:sp>
        <p:nvSpPr>
          <p:cNvPr id="12" name="Rectangle 11">
            <a:extLst>
              <a:ext uri="{FF2B5EF4-FFF2-40B4-BE49-F238E27FC236}">
                <a16:creationId xmlns:a16="http://schemas.microsoft.com/office/drawing/2014/main" id="{418D3A9F-1DC5-4ADD-A801-03193F36BDAE}"/>
              </a:ext>
            </a:extLst>
          </p:cNvPr>
          <p:cNvSpPr/>
          <p:nvPr/>
        </p:nvSpPr>
        <p:spPr>
          <a:xfrm>
            <a:off x="13606131" y="7097874"/>
            <a:ext cx="3048000" cy="1069494"/>
          </a:xfrm>
          <a:prstGeom prst="rect">
            <a:avLst/>
          </a:prstGeom>
          <a:solidFill>
            <a:srgbClr val="135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Lato" panose="020F0502020204030203" pitchFamily="34" charset="0"/>
              </a:rPr>
              <a:t>Tailored services</a:t>
            </a:r>
            <a:endParaRPr lang="en-GB" sz="2000" dirty="0">
              <a:latin typeface="Lato" panose="020F0502020204030203" pitchFamily="34" charset="0"/>
            </a:endParaRPr>
          </a:p>
        </p:txBody>
      </p:sp>
    </p:spTree>
    <p:extLst>
      <p:ext uri="{BB962C8B-B14F-4D97-AF65-F5344CB8AC3E}">
        <p14:creationId xmlns:p14="http://schemas.microsoft.com/office/powerpoint/2010/main" val="1874738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3538A"/>
        </a:solidFill>
        <a:effectLst/>
      </p:bgPr>
    </p:bg>
    <p:spTree>
      <p:nvGrpSpPr>
        <p:cNvPr id="1" name=""/>
        <p:cNvGrpSpPr/>
        <p:nvPr/>
      </p:nvGrpSpPr>
      <p:grpSpPr>
        <a:xfrm>
          <a:off x="0" y="0"/>
          <a:ext cx="0" cy="0"/>
          <a:chOff x="0" y="0"/>
          <a:chExt cx="0" cy="0"/>
        </a:xfrm>
      </p:grpSpPr>
      <p:sp>
        <p:nvSpPr>
          <p:cNvPr id="16" name="Freeform 3"/>
          <p:cNvSpPr/>
          <p:nvPr/>
        </p:nvSpPr>
        <p:spPr>
          <a:xfrm>
            <a:off x="0" y="0"/>
            <a:ext cx="6268991" cy="10287000"/>
          </a:xfrm>
          <a:custGeom>
            <a:avLst/>
            <a:gdLst/>
            <a:ahLst/>
            <a:cxnLst/>
            <a:rect l="l" t="t" r="r" b="b"/>
            <a:pathLst>
              <a:path w="1651092" h="2709333">
                <a:moveTo>
                  <a:pt x="0" y="0"/>
                </a:moveTo>
                <a:lnTo>
                  <a:pt x="1651092" y="0"/>
                </a:lnTo>
                <a:lnTo>
                  <a:pt x="1651092" y="2709333"/>
                </a:lnTo>
                <a:lnTo>
                  <a:pt x="0" y="2709333"/>
                </a:lnTo>
                <a:close/>
              </a:path>
            </a:pathLst>
          </a:custGeom>
          <a:solidFill>
            <a:schemeClr val="bg1"/>
          </a:solidFill>
        </p:spPr>
      </p:sp>
      <p:sp>
        <p:nvSpPr>
          <p:cNvPr id="18" name="TextBox 19"/>
          <p:cNvSpPr txBox="1"/>
          <p:nvPr/>
        </p:nvSpPr>
        <p:spPr>
          <a:xfrm>
            <a:off x="462029" y="1139722"/>
            <a:ext cx="5344932" cy="964367"/>
          </a:xfrm>
          <a:prstGeom prst="rect">
            <a:avLst/>
          </a:prstGeom>
        </p:spPr>
        <p:txBody>
          <a:bodyPr wrap="square" lIns="0" tIns="0" rIns="0" bIns="0" rtlCol="0" anchor="b">
            <a:spAutoFit/>
          </a:bodyPr>
          <a:lstStyle/>
          <a:p>
            <a:pPr>
              <a:lnSpc>
                <a:spcPts val="8799"/>
              </a:lnSpc>
            </a:pPr>
            <a:r>
              <a:rPr lang="en-US" sz="4000" dirty="0">
                <a:solidFill>
                  <a:srgbClr val="13538A"/>
                </a:solidFill>
                <a:latin typeface="Aileron Regular Bold"/>
              </a:rPr>
              <a:t>TARGET CUSTOMERS</a:t>
            </a:r>
          </a:p>
        </p:txBody>
      </p:sp>
      <p:sp>
        <p:nvSpPr>
          <p:cNvPr id="19" name="TextBox 20"/>
          <p:cNvSpPr txBox="1"/>
          <p:nvPr/>
        </p:nvSpPr>
        <p:spPr>
          <a:xfrm>
            <a:off x="7391400" y="3201169"/>
            <a:ext cx="10031628" cy="3238131"/>
          </a:xfrm>
          <a:prstGeom prst="rect">
            <a:avLst/>
          </a:prstGeom>
        </p:spPr>
        <p:txBody>
          <a:bodyPr lIns="0" tIns="0" rIns="0" bIns="0" rtlCol="0" anchor="t">
            <a:spAutoFit/>
          </a:bodyPr>
          <a:lstStyle/>
          <a:p>
            <a:pPr marL="342900" indent="-342900">
              <a:lnSpc>
                <a:spcPct val="150000"/>
              </a:lnSpc>
              <a:buFont typeface="Arial" pitchFamily="34" charset="0"/>
              <a:buChar char="•"/>
            </a:pPr>
            <a:r>
              <a:rPr lang="en-US" sz="3600" spc="33" dirty="0">
                <a:solidFill>
                  <a:schemeClr val="bg1"/>
                </a:solidFill>
                <a:latin typeface="Aileron Regular"/>
              </a:rPr>
              <a:t>Affluent guests who are looking for luxurious stay</a:t>
            </a:r>
          </a:p>
          <a:p>
            <a:pPr marL="342900" indent="-342900">
              <a:lnSpc>
                <a:spcPct val="150000"/>
              </a:lnSpc>
              <a:buFont typeface="Arial" pitchFamily="34" charset="0"/>
              <a:buChar char="•"/>
            </a:pPr>
            <a:r>
              <a:rPr lang="en-US" sz="3600" spc="33" dirty="0">
                <a:solidFill>
                  <a:schemeClr val="bg1"/>
                </a:solidFill>
                <a:latin typeface="Aileron Regular"/>
              </a:rPr>
              <a:t>Business class guests</a:t>
            </a:r>
          </a:p>
          <a:p>
            <a:pPr marL="342900" indent="-342900">
              <a:lnSpc>
                <a:spcPct val="150000"/>
              </a:lnSpc>
              <a:buFont typeface="Arial" pitchFamily="34" charset="0"/>
              <a:buChar char="•"/>
            </a:pPr>
            <a:r>
              <a:rPr lang="en-US" sz="3600" spc="33" dirty="0">
                <a:solidFill>
                  <a:schemeClr val="bg1"/>
                </a:solidFill>
                <a:latin typeface="Aileron Regular"/>
              </a:rPr>
              <a:t>Celebrities, high-class executives and businessmen</a:t>
            </a:r>
          </a:p>
          <a:p>
            <a:pPr marL="342900" indent="-342900">
              <a:lnSpc>
                <a:spcPct val="150000"/>
              </a:lnSpc>
              <a:buFont typeface="Arial" pitchFamily="34" charset="0"/>
              <a:buChar char="•"/>
            </a:pPr>
            <a:r>
              <a:rPr lang="en-US" sz="3600" spc="33" dirty="0">
                <a:solidFill>
                  <a:schemeClr val="bg1"/>
                </a:solidFill>
                <a:latin typeface="Aileron Regular"/>
              </a:rPr>
              <a:t>Leisure and vacationers</a:t>
            </a:r>
          </a:p>
        </p:txBody>
      </p:sp>
      <p:pic>
        <p:nvPicPr>
          <p:cNvPr id="3" name="Picture 2">
            <a:extLst>
              <a:ext uri="{FF2B5EF4-FFF2-40B4-BE49-F238E27FC236}">
                <a16:creationId xmlns:a16="http://schemas.microsoft.com/office/drawing/2014/main" id="{717B9A6E-939D-4894-BE00-0C3EA554E2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4762" y="4820234"/>
            <a:ext cx="3362677" cy="3362677"/>
          </a:xfrm>
          <a:prstGeom prst="rect">
            <a:avLst/>
          </a:prstGeom>
        </p:spPr>
      </p:pic>
    </p:spTree>
    <p:extLst>
      <p:ext uri="{BB962C8B-B14F-4D97-AF65-F5344CB8AC3E}">
        <p14:creationId xmlns:p14="http://schemas.microsoft.com/office/powerpoint/2010/main" val="2565732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3538A"/>
        </a:solidFill>
        <a:effectLst/>
      </p:bgPr>
    </p:bg>
    <p:spTree>
      <p:nvGrpSpPr>
        <p:cNvPr id="1" name=""/>
        <p:cNvGrpSpPr/>
        <p:nvPr/>
      </p:nvGrpSpPr>
      <p:grpSpPr>
        <a:xfrm>
          <a:off x="0" y="0"/>
          <a:ext cx="0" cy="0"/>
          <a:chOff x="0" y="0"/>
          <a:chExt cx="0" cy="0"/>
        </a:xfrm>
      </p:grpSpPr>
      <p:sp>
        <p:nvSpPr>
          <p:cNvPr id="16" name="Freeform 3"/>
          <p:cNvSpPr/>
          <p:nvPr/>
        </p:nvSpPr>
        <p:spPr>
          <a:xfrm>
            <a:off x="0" y="0"/>
            <a:ext cx="6268991" cy="10287000"/>
          </a:xfrm>
          <a:custGeom>
            <a:avLst/>
            <a:gdLst/>
            <a:ahLst/>
            <a:cxnLst/>
            <a:rect l="l" t="t" r="r" b="b"/>
            <a:pathLst>
              <a:path w="1651092" h="2709333">
                <a:moveTo>
                  <a:pt x="0" y="0"/>
                </a:moveTo>
                <a:lnTo>
                  <a:pt x="1651092" y="0"/>
                </a:lnTo>
                <a:lnTo>
                  <a:pt x="1651092" y="2709333"/>
                </a:lnTo>
                <a:lnTo>
                  <a:pt x="0" y="2709333"/>
                </a:lnTo>
                <a:close/>
              </a:path>
            </a:pathLst>
          </a:custGeom>
          <a:solidFill>
            <a:schemeClr val="bg1"/>
          </a:solidFill>
        </p:spPr>
      </p:sp>
      <p:sp>
        <p:nvSpPr>
          <p:cNvPr id="18" name="TextBox 19"/>
          <p:cNvSpPr txBox="1"/>
          <p:nvPr/>
        </p:nvSpPr>
        <p:spPr>
          <a:xfrm>
            <a:off x="685800" y="2039659"/>
            <a:ext cx="5344932" cy="2092881"/>
          </a:xfrm>
          <a:prstGeom prst="rect">
            <a:avLst/>
          </a:prstGeom>
        </p:spPr>
        <p:txBody>
          <a:bodyPr wrap="square" lIns="0" tIns="0" rIns="0" bIns="0" rtlCol="0" anchor="b">
            <a:spAutoFit/>
          </a:bodyPr>
          <a:lstStyle/>
          <a:p>
            <a:pPr algn="ctr">
              <a:lnSpc>
                <a:spcPts val="8799"/>
              </a:lnSpc>
            </a:pPr>
            <a:r>
              <a:rPr lang="en-US" sz="4000" dirty="0">
                <a:solidFill>
                  <a:srgbClr val="13538A"/>
                </a:solidFill>
                <a:latin typeface="Aileron Regular Bold"/>
              </a:rPr>
              <a:t>Nature &amp; Scope of Services</a:t>
            </a:r>
          </a:p>
        </p:txBody>
      </p:sp>
      <p:sp>
        <p:nvSpPr>
          <p:cNvPr id="19" name="TextBox 20"/>
          <p:cNvSpPr txBox="1"/>
          <p:nvPr/>
        </p:nvSpPr>
        <p:spPr>
          <a:xfrm>
            <a:off x="7391400" y="2077047"/>
            <a:ext cx="10031628" cy="5731121"/>
          </a:xfrm>
          <a:prstGeom prst="rect">
            <a:avLst/>
          </a:prstGeom>
        </p:spPr>
        <p:txBody>
          <a:bodyPr lIns="0" tIns="0" rIns="0" bIns="0" rtlCol="0" anchor="t">
            <a:spAutoFit/>
          </a:bodyPr>
          <a:lstStyle/>
          <a:p>
            <a:pPr marL="342900" indent="-342900">
              <a:lnSpc>
                <a:spcPct val="150000"/>
              </a:lnSpc>
              <a:buFont typeface="Arial" pitchFamily="34" charset="0"/>
              <a:buChar char="•"/>
            </a:pPr>
            <a:r>
              <a:rPr lang="en-US" sz="3600" spc="33" dirty="0">
                <a:solidFill>
                  <a:schemeClr val="bg1"/>
                </a:solidFill>
                <a:latin typeface="Aileron Regular"/>
              </a:rPr>
              <a:t>Luxurious accommodation</a:t>
            </a:r>
          </a:p>
          <a:p>
            <a:pPr marL="342900" indent="-342900">
              <a:lnSpc>
                <a:spcPct val="150000"/>
              </a:lnSpc>
              <a:buFont typeface="Arial" pitchFamily="34" charset="0"/>
              <a:buChar char="•"/>
            </a:pPr>
            <a:r>
              <a:rPr lang="en-US" sz="3600" spc="33" dirty="0">
                <a:solidFill>
                  <a:schemeClr val="bg1"/>
                </a:solidFill>
                <a:latin typeface="Aileron Regular"/>
              </a:rPr>
              <a:t>Exotic dining</a:t>
            </a:r>
          </a:p>
          <a:p>
            <a:pPr marL="342900" indent="-342900">
              <a:lnSpc>
                <a:spcPct val="150000"/>
              </a:lnSpc>
              <a:buFont typeface="Arial" pitchFamily="34" charset="0"/>
              <a:buChar char="•"/>
            </a:pPr>
            <a:r>
              <a:rPr lang="en-US" sz="3600" spc="33" dirty="0">
                <a:solidFill>
                  <a:schemeClr val="bg1"/>
                </a:solidFill>
                <a:latin typeface="Aileron Regular"/>
              </a:rPr>
              <a:t>Massage and spa </a:t>
            </a:r>
            <a:r>
              <a:rPr lang="en-US" sz="3600" spc="33" dirty="0" err="1">
                <a:solidFill>
                  <a:schemeClr val="bg1"/>
                </a:solidFill>
                <a:latin typeface="Aileron Regular"/>
              </a:rPr>
              <a:t>centre</a:t>
            </a:r>
            <a:endParaRPr lang="en-US" sz="3600" spc="33" dirty="0">
              <a:solidFill>
                <a:schemeClr val="bg1"/>
              </a:solidFill>
              <a:latin typeface="Aileron Regular"/>
            </a:endParaRPr>
          </a:p>
          <a:p>
            <a:pPr marL="342900" indent="-342900">
              <a:lnSpc>
                <a:spcPct val="150000"/>
              </a:lnSpc>
              <a:buFont typeface="Arial" pitchFamily="34" charset="0"/>
              <a:buChar char="•"/>
            </a:pPr>
            <a:r>
              <a:rPr lang="en-US" sz="3600" spc="33" dirty="0">
                <a:solidFill>
                  <a:schemeClr val="bg1"/>
                </a:solidFill>
                <a:latin typeface="Aileron Regular"/>
              </a:rPr>
              <a:t>Event and ballroom</a:t>
            </a:r>
          </a:p>
          <a:p>
            <a:pPr marL="342900" indent="-342900">
              <a:lnSpc>
                <a:spcPct val="150000"/>
              </a:lnSpc>
              <a:buFont typeface="Arial" pitchFamily="34" charset="0"/>
              <a:buChar char="•"/>
            </a:pPr>
            <a:r>
              <a:rPr lang="en-US" sz="3600" spc="33" dirty="0">
                <a:solidFill>
                  <a:schemeClr val="bg1"/>
                </a:solidFill>
                <a:latin typeface="Aileron Regular"/>
              </a:rPr>
              <a:t>Business meetings and social gathering</a:t>
            </a:r>
          </a:p>
          <a:p>
            <a:pPr marL="342900" indent="-342900">
              <a:lnSpc>
                <a:spcPct val="150000"/>
              </a:lnSpc>
              <a:buFont typeface="Arial" pitchFamily="34" charset="0"/>
              <a:buChar char="•"/>
            </a:pPr>
            <a:r>
              <a:rPr lang="en-US" sz="3600" spc="33" dirty="0">
                <a:solidFill>
                  <a:schemeClr val="bg1"/>
                </a:solidFill>
                <a:latin typeface="Aileron Regular"/>
              </a:rPr>
              <a:t>Premium recreational arrangement</a:t>
            </a:r>
          </a:p>
          <a:p>
            <a:pPr marL="342900" indent="-342900">
              <a:lnSpc>
                <a:spcPct val="150000"/>
              </a:lnSpc>
              <a:buFont typeface="Arial" pitchFamily="34" charset="0"/>
              <a:buChar char="•"/>
            </a:pPr>
            <a:r>
              <a:rPr lang="en-US" sz="3600" spc="33" dirty="0">
                <a:solidFill>
                  <a:schemeClr val="bg1"/>
                </a:solidFill>
                <a:latin typeface="Aileron Regular"/>
              </a:rPr>
              <a:t>Luxurious amenities</a:t>
            </a:r>
          </a:p>
        </p:txBody>
      </p:sp>
      <p:pic>
        <p:nvPicPr>
          <p:cNvPr id="3" name="Picture 2">
            <a:extLst>
              <a:ext uri="{FF2B5EF4-FFF2-40B4-BE49-F238E27FC236}">
                <a16:creationId xmlns:a16="http://schemas.microsoft.com/office/drawing/2014/main" id="{EAAA84D2-BD85-4A89-8165-995ACECC01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7400" y="5589439"/>
            <a:ext cx="2657902" cy="2657902"/>
          </a:xfrm>
          <a:prstGeom prst="rect">
            <a:avLst/>
          </a:prstGeom>
        </p:spPr>
      </p:pic>
    </p:spTree>
    <p:extLst>
      <p:ext uri="{BB962C8B-B14F-4D97-AF65-F5344CB8AC3E}">
        <p14:creationId xmlns:p14="http://schemas.microsoft.com/office/powerpoint/2010/main" val="600760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6268991" cy="10287000"/>
            <a:chOff x="0" y="0"/>
            <a:chExt cx="1651092" cy="2709333"/>
          </a:xfrm>
        </p:grpSpPr>
        <p:sp>
          <p:nvSpPr>
            <p:cNvPr id="3" name="Freeform 3"/>
            <p:cNvSpPr/>
            <p:nvPr/>
          </p:nvSpPr>
          <p:spPr>
            <a:xfrm>
              <a:off x="0" y="0"/>
              <a:ext cx="1651092" cy="2709333"/>
            </a:xfrm>
            <a:custGeom>
              <a:avLst/>
              <a:gdLst/>
              <a:ahLst/>
              <a:cxnLst/>
              <a:rect l="l" t="t" r="r" b="b"/>
              <a:pathLst>
                <a:path w="1651092" h="2709333">
                  <a:moveTo>
                    <a:pt x="0" y="0"/>
                  </a:moveTo>
                  <a:lnTo>
                    <a:pt x="1651092" y="0"/>
                  </a:lnTo>
                  <a:lnTo>
                    <a:pt x="1651092" y="2709333"/>
                  </a:lnTo>
                  <a:lnTo>
                    <a:pt x="0" y="2709333"/>
                  </a:lnTo>
                  <a:close/>
                </a:path>
              </a:pathLst>
            </a:custGeom>
            <a:solidFill>
              <a:srgbClr val="13538A"/>
            </a:solidFill>
          </p:spPr>
        </p:sp>
        <p:sp>
          <p:nvSpPr>
            <p:cNvPr id="4" name="TextBox 4"/>
            <p:cNvSpPr txBox="1"/>
            <p:nvPr/>
          </p:nvSpPr>
          <p:spPr>
            <a:xfrm>
              <a:off x="0" y="-38100"/>
              <a:ext cx="812800" cy="850900"/>
            </a:xfrm>
            <a:prstGeom prst="rect">
              <a:avLst/>
            </a:prstGeom>
          </p:spPr>
          <p:txBody>
            <a:bodyPr lIns="50800" tIns="50800" rIns="50800" bIns="50800" rtlCol="0" anchor="ctr"/>
            <a:lstStyle/>
            <a:p>
              <a:pPr algn="ctr">
                <a:lnSpc>
                  <a:spcPts val="3080"/>
                </a:lnSpc>
              </a:pPr>
              <a:endParaRPr>
                <a:solidFill>
                  <a:prstClr val="black"/>
                </a:solidFill>
              </a:endParaRPr>
            </a:p>
          </p:txBody>
        </p:sp>
      </p:grpSp>
      <p:sp>
        <p:nvSpPr>
          <p:cNvPr id="19" name="TextBox 19"/>
          <p:cNvSpPr txBox="1"/>
          <p:nvPr/>
        </p:nvSpPr>
        <p:spPr>
          <a:xfrm>
            <a:off x="462029" y="2448577"/>
            <a:ext cx="5344932" cy="2092881"/>
          </a:xfrm>
          <a:prstGeom prst="rect">
            <a:avLst/>
          </a:prstGeom>
        </p:spPr>
        <p:txBody>
          <a:bodyPr wrap="square" lIns="0" tIns="0" rIns="0" bIns="0" rtlCol="0" anchor="b">
            <a:spAutoFit/>
          </a:bodyPr>
          <a:lstStyle/>
          <a:p>
            <a:pPr algn="ctr">
              <a:lnSpc>
                <a:spcPts val="8799"/>
              </a:lnSpc>
            </a:pPr>
            <a:r>
              <a:rPr lang="en-US" sz="4000" dirty="0">
                <a:solidFill>
                  <a:srgbClr val="FFFFFF"/>
                </a:solidFill>
                <a:latin typeface="Aileron Regular Bold"/>
              </a:rPr>
              <a:t>NEED OF SERVICES &amp; FACILITIES</a:t>
            </a:r>
          </a:p>
        </p:txBody>
      </p:sp>
      <p:grpSp>
        <p:nvGrpSpPr>
          <p:cNvPr id="20" name="Group 18"/>
          <p:cNvGrpSpPr/>
          <p:nvPr/>
        </p:nvGrpSpPr>
        <p:grpSpPr>
          <a:xfrm>
            <a:off x="7468636" y="1696460"/>
            <a:ext cx="10182991" cy="5764463"/>
            <a:chOff x="-95813" y="-357429"/>
            <a:chExt cx="6445813" cy="7685953"/>
          </a:xfrm>
        </p:grpSpPr>
        <p:sp>
          <p:nvSpPr>
            <p:cNvPr id="21" name="TextBox 19"/>
            <p:cNvSpPr txBox="1"/>
            <p:nvPr/>
          </p:nvSpPr>
          <p:spPr>
            <a:xfrm>
              <a:off x="0" y="-28575"/>
              <a:ext cx="6350000" cy="579988"/>
            </a:xfrm>
            <a:prstGeom prst="rect">
              <a:avLst/>
            </a:prstGeom>
          </p:spPr>
          <p:txBody>
            <a:bodyPr lIns="0" tIns="0" rIns="0" bIns="0" rtlCol="0" anchor="t">
              <a:spAutoFit/>
            </a:bodyPr>
            <a:lstStyle/>
            <a:p>
              <a:pPr marL="457200" indent="-457200">
                <a:lnSpc>
                  <a:spcPts val="3640"/>
                </a:lnSpc>
                <a:buFont typeface="Arial" pitchFamily="34" charset="0"/>
                <a:buChar char="•"/>
              </a:pPr>
              <a:endParaRPr lang="en-US" sz="2800" b="1" spc="84" dirty="0">
                <a:solidFill>
                  <a:srgbClr val="13538A"/>
                </a:solidFill>
                <a:latin typeface="Montserrat" pitchFamily="2" charset="0"/>
              </a:endParaRPr>
            </a:p>
          </p:txBody>
        </p:sp>
        <p:sp>
          <p:nvSpPr>
            <p:cNvPr id="22" name="TextBox 20"/>
            <p:cNvSpPr txBox="1"/>
            <p:nvPr/>
          </p:nvSpPr>
          <p:spPr>
            <a:xfrm>
              <a:off x="-95813" y="-357429"/>
              <a:ext cx="6350000" cy="7685953"/>
            </a:xfrm>
            <a:prstGeom prst="rect">
              <a:avLst/>
            </a:prstGeom>
          </p:spPr>
          <p:txBody>
            <a:bodyPr lIns="0" tIns="0" rIns="0" bIns="0" rtlCol="0" anchor="t">
              <a:spAutoFit/>
            </a:bodyPr>
            <a:lstStyle/>
            <a:p>
              <a:pPr marL="342900" indent="-342900">
                <a:lnSpc>
                  <a:spcPct val="200000"/>
                </a:lnSpc>
                <a:buFont typeface="Arial" pitchFamily="34" charset="0"/>
                <a:buChar char="•"/>
              </a:pPr>
              <a:r>
                <a:rPr lang="en-US" sz="3200" b="1" spc="33" dirty="0">
                  <a:solidFill>
                    <a:srgbClr val="13538A"/>
                  </a:solidFill>
                  <a:latin typeface="Montserrat" pitchFamily="2" charset="0"/>
                </a:rPr>
                <a:t>Guest retention </a:t>
              </a:r>
            </a:p>
            <a:p>
              <a:pPr marL="342900" indent="-342900">
                <a:lnSpc>
                  <a:spcPct val="200000"/>
                </a:lnSpc>
                <a:buFont typeface="Arial" pitchFamily="34" charset="0"/>
                <a:buChar char="•"/>
              </a:pPr>
              <a:r>
                <a:rPr lang="en-US" sz="3200" b="1" spc="33" dirty="0">
                  <a:solidFill>
                    <a:srgbClr val="13538A"/>
                  </a:solidFill>
                  <a:latin typeface="Montserrat" pitchFamily="2" charset="0"/>
                </a:rPr>
                <a:t>Positive review</a:t>
              </a:r>
            </a:p>
            <a:p>
              <a:pPr marL="342900" indent="-342900">
                <a:lnSpc>
                  <a:spcPct val="200000"/>
                </a:lnSpc>
                <a:buFont typeface="Arial" pitchFamily="34" charset="0"/>
                <a:buChar char="•"/>
              </a:pPr>
              <a:r>
                <a:rPr lang="en-US" sz="3200" b="1" spc="33" dirty="0">
                  <a:solidFill>
                    <a:srgbClr val="13538A"/>
                  </a:solidFill>
                  <a:latin typeface="Montserrat" pitchFamily="2" charset="0"/>
                </a:rPr>
                <a:t>Higher revenue</a:t>
              </a:r>
            </a:p>
            <a:p>
              <a:pPr marL="342900" indent="-342900">
                <a:lnSpc>
                  <a:spcPct val="200000"/>
                </a:lnSpc>
                <a:buFont typeface="Arial" pitchFamily="34" charset="0"/>
                <a:buChar char="•"/>
              </a:pPr>
              <a:r>
                <a:rPr lang="en-US" sz="3200" b="1" spc="33" dirty="0">
                  <a:solidFill>
                    <a:srgbClr val="13538A"/>
                  </a:solidFill>
                  <a:latin typeface="Montserrat" pitchFamily="2" charset="0"/>
                </a:rPr>
                <a:t>Strategic edge</a:t>
              </a:r>
            </a:p>
            <a:p>
              <a:pPr marL="342900" indent="-342900">
                <a:lnSpc>
                  <a:spcPct val="200000"/>
                </a:lnSpc>
                <a:buFont typeface="Arial" pitchFamily="34" charset="0"/>
                <a:buChar char="•"/>
              </a:pPr>
              <a:r>
                <a:rPr lang="en-US" sz="3200" b="1" spc="33" dirty="0">
                  <a:solidFill>
                    <a:srgbClr val="13538A"/>
                  </a:solidFill>
                  <a:latin typeface="Montserrat" pitchFamily="2" charset="0"/>
                </a:rPr>
                <a:t>Differentiation</a:t>
              </a:r>
            </a:p>
            <a:p>
              <a:pPr marL="342900" indent="-342900">
                <a:lnSpc>
                  <a:spcPct val="200000"/>
                </a:lnSpc>
                <a:buFont typeface="Arial" pitchFamily="34" charset="0"/>
                <a:buChar char="•"/>
              </a:pPr>
              <a:r>
                <a:rPr lang="en-US" sz="3200" b="1" spc="33" dirty="0">
                  <a:solidFill>
                    <a:srgbClr val="13538A"/>
                  </a:solidFill>
                  <a:latin typeface="Montserrat" pitchFamily="2" charset="0"/>
                </a:rPr>
                <a:t>Achieving sustainability</a:t>
              </a:r>
            </a:p>
          </p:txBody>
        </p:sp>
      </p:grpSp>
      <p:sp>
        <p:nvSpPr>
          <p:cNvPr id="5" name="Rectangle 4">
            <a:extLst>
              <a:ext uri="{FF2B5EF4-FFF2-40B4-BE49-F238E27FC236}">
                <a16:creationId xmlns:a16="http://schemas.microsoft.com/office/drawing/2014/main" id="{B4FBB11C-AECD-4E44-983A-1E95672C8876}"/>
              </a:ext>
            </a:extLst>
          </p:cNvPr>
          <p:cNvSpPr/>
          <p:nvPr/>
        </p:nvSpPr>
        <p:spPr>
          <a:xfrm>
            <a:off x="17207868" y="2261268"/>
            <a:ext cx="1143000" cy="5764463"/>
          </a:xfrm>
          <a:prstGeom prst="rect">
            <a:avLst/>
          </a:prstGeom>
          <a:solidFill>
            <a:srgbClr val="135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C1303F5-F2A0-423B-9366-7A001D1E2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8352" y="5311857"/>
            <a:ext cx="2735498" cy="2735498"/>
          </a:xfrm>
          <a:prstGeom prst="rect">
            <a:avLst/>
          </a:prstGeom>
        </p:spPr>
      </p:pic>
    </p:spTree>
    <p:extLst>
      <p:ext uri="{BB962C8B-B14F-4D97-AF65-F5344CB8AC3E}">
        <p14:creationId xmlns:p14="http://schemas.microsoft.com/office/powerpoint/2010/main" val="1648243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6268991" cy="10287000"/>
            <a:chOff x="0" y="0"/>
            <a:chExt cx="1651092" cy="2709333"/>
          </a:xfrm>
        </p:grpSpPr>
        <p:sp>
          <p:nvSpPr>
            <p:cNvPr id="3" name="Freeform 3"/>
            <p:cNvSpPr/>
            <p:nvPr/>
          </p:nvSpPr>
          <p:spPr>
            <a:xfrm>
              <a:off x="0" y="0"/>
              <a:ext cx="1651092" cy="2709333"/>
            </a:xfrm>
            <a:custGeom>
              <a:avLst/>
              <a:gdLst/>
              <a:ahLst/>
              <a:cxnLst/>
              <a:rect l="l" t="t" r="r" b="b"/>
              <a:pathLst>
                <a:path w="1651092" h="2709333">
                  <a:moveTo>
                    <a:pt x="0" y="0"/>
                  </a:moveTo>
                  <a:lnTo>
                    <a:pt x="1651092" y="0"/>
                  </a:lnTo>
                  <a:lnTo>
                    <a:pt x="1651092" y="2709333"/>
                  </a:lnTo>
                  <a:lnTo>
                    <a:pt x="0" y="2709333"/>
                  </a:lnTo>
                  <a:close/>
                </a:path>
              </a:pathLst>
            </a:custGeom>
            <a:solidFill>
              <a:srgbClr val="13538A"/>
            </a:solidFill>
          </p:spPr>
        </p:sp>
        <p:sp>
          <p:nvSpPr>
            <p:cNvPr id="4" name="TextBox 4"/>
            <p:cNvSpPr txBox="1"/>
            <p:nvPr/>
          </p:nvSpPr>
          <p:spPr>
            <a:xfrm>
              <a:off x="0" y="-38100"/>
              <a:ext cx="812800" cy="850900"/>
            </a:xfrm>
            <a:prstGeom prst="rect">
              <a:avLst/>
            </a:prstGeom>
          </p:spPr>
          <p:txBody>
            <a:bodyPr lIns="50800" tIns="50800" rIns="50800" bIns="50800" rtlCol="0" anchor="ctr"/>
            <a:lstStyle/>
            <a:p>
              <a:pPr algn="ctr">
                <a:lnSpc>
                  <a:spcPts val="3080"/>
                </a:lnSpc>
              </a:pPr>
              <a:endParaRPr>
                <a:solidFill>
                  <a:prstClr val="black"/>
                </a:solidFill>
              </a:endParaRPr>
            </a:p>
          </p:txBody>
        </p:sp>
      </p:grpSp>
      <p:sp>
        <p:nvSpPr>
          <p:cNvPr id="19" name="TextBox 19"/>
          <p:cNvSpPr txBox="1"/>
          <p:nvPr/>
        </p:nvSpPr>
        <p:spPr>
          <a:xfrm>
            <a:off x="462029" y="2448577"/>
            <a:ext cx="5344932" cy="2092881"/>
          </a:xfrm>
          <a:prstGeom prst="rect">
            <a:avLst/>
          </a:prstGeom>
        </p:spPr>
        <p:txBody>
          <a:bodyPr wrap="square" lIns="0" tIns="0" rIns="0" bIns="0" rtlCol="0" anchor="b">
            <a:spAutoFit/>
          </a:bodyPr>
          <a:lstStyle/>
          <a:p>
            <a:pPr algn="ctr">
              <a:lnSpc>
                <a:spcPts val="8799"/>
              </a:lnSpc>
            </a:pPr>
            <a:r>
              <a:rPr lang="en-US" sz="4000" dirty="0">
                <a:solidFill>
                  <a:srgbClr val="FFFFFF"/>
                </a:solidFill>
                <a:latin typeface="Aileron Regular Bold"/>
              </a:rPr>
              <a:t>NEED OF SERVICES &amp; FACILITIES</a:t>
            </a:r>
          </a:p>
        </p:txBody>
      </p:sp>
      <p:sp>
        <p:nvSpPr>
          <p:cNvPr id="21" name="TextBox 19"/>
          <p:cNvSpPr txBox="1"/>
          <p:nvPr/>
        </p:nvSpPr>
        <p:spPr>
          <a:xfrm>
            <a:off x="7620000" y="1943100"/>
            <a:ext cx="10031627" cy="434991"/>
          </a:xfrm>
          <a:prstGeom prst="rect">
            <a:avLst/>
          </a:prstGeom>
        </p:spPr>
        <p:txBody>
          <a:bodyPr lIns="0" tIns="0" rIns="0" bIns="0" rtlCol="0" anchor="t">
            <a:spAutoFit/>
          </a:bodyPr>
          <a:lstStyle/>
          <a:p>
            <a:pPr marL="457200" indent="-457200">
              <a:lnSpc>
                <a:spcPts val="3640"/>
              </a:lnSpc>
              <a:buFont typeface="Arial" pitchFamily="34" charset="0"/>
              <a:buChar char="•"/>
            </a:pPr>
            <a:endParaRPr lang="en-US" sz="2800" b="1" spc="84" dirty="0">
              <a:solidFill>
                <a:srgbClr val="13538A"/>
              </a:solidFill>
              <a:latin typeface="Montserrat" pitchFamily="2" charset="0"/>
            </a:endParaRPr>
          </a:p>
        </p:txBody>
      </p:sp>
      <p:sp>
        <p:nvSpPr>
          <p:cNvPr id="5" name="Rectangle 4">
            <a:extLst>
              <a:ext uri="{FF2B5EF4-FFF2-40B4-BE49-F238E27FC236}">
                <a16:creationId xmlns:a16="http://schemas.microsoft.com/office/drawing/2014/main" id="{B4FBB11C-AECD-4E44-983A-1E95672C8876}"/>
              </a:ext>
            </a:extLst>
          </p:cNvPr>
          <p:cNvSpPr/>
          <p:nvPr/>
        </p:nvSpPr>
        <p:spPr>
          <a:xfrm>
            <a:off x="17207868" y="2261268"/>
            <a:ext cx="1143000" cy="5764463"/>
          </a:xfrm>
          <a:prstGeom prst="rect">
            <a:avLst/>
          </a:prstGeom>
          <a:solidFill>
            <a:srgbClr val="1353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Diagram 5">
            <a:extLst>
              <a:ext uri="{FF2B5EF4-FFF2-40B4-BE49-F238E27FC236}">
                <a16:creationId xmlns:a16="http://schemas.microsoft.com/office/drawing/2014/main" id="{92C45196-A3B6-40ED-A0AE-D0F037D9D974}"/>
              </a:ext>
            </a:extLst>
          </p:cNvPr>
          <p:cNvGraphicFramePr/>
          <p:nvPr>
            <p:extLst>
              <p:ext uri="{D42A27DB-BD31-4B8C-83A1-F6EECF244321}">
                <p14:modId xmlns:p14="http://schemas.microsoft.com/office/powerpoint/2010/main" val="1898605090"/>
              </p:ext>
            </p:extLst>
          </p:nvPr>
        </p:nvGraphicFramePr>
        <p:xfrm>
          <a:off x="6731020" y="1079499"/>
          <a:ext cx="9433041"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140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0" y="-29431"/>
            <a:ext cx="9002821" cy="657296"/>
          </a:xfrm>
          <a:prstGeom prst="rect">
            <a:avLst/>
          </a:prstGeom>
        </p:spPr>
        <p:txBody>
          <a:bodyPr lIns="50800" tIns="50800" rIns="50800" bIns="50800" rtlCol="0" anchor="ctr"/>
          <a:lstStyle/>
          <a:p>
            <a:pPr algn="ctr">
              <a:lnSpc>
                <a:spcPts val="3080"/>
              </a:lnSpc>
            </a:pPr>
            <a:endParaRPr>
              <a:solidFill>
                <a:prstClr val="black"/>
              </a:solidFill>
            </a:endParaRPr>
          </a:p>
        </p:txBody>
      </p:sp>
      <p:sp>
        <p:nvSpPr>
          <p:cNvPr id="19" name="TextBox 19"/>
          <p:cNvSpPr txBox="1"/>
          <p:nvPr/>
        </p:nvSpPr>
        <p:spPr>
          <a:xfrm>
            <a:off x="462029" y="2448577"/>
            <a:ext cx="5344932" cy="2092881"/>
          </a:xfrm>
          <a:prstGeom prst="rect">
            <a:avLst/>
          </a:prstGeom>
        </p:spPr>
        <p:txBody>
          <a:bodyPr wrap="square" lIns="0" tIns="0" rIns="0" bIns="0" rtlCol="0" anchor="b">
            <a:spAutoFit/>
          </a:bodyPr>
          <a:lstStyle/>
          <a:p>
            <a:pPr algn="ctr">
              <a:lnSpc>
                <a:spcPts val="8799"/>
              </a:lnSpc>
            </a:pPr>
            <a:r>
              <a:rPr lang="en-US" sz="4000" dirty="0">
                <a:solidFill>
                  <a:srgbClr val="FFFFFF"/>
                </a:solidFill>
                <a:latin typeface="Aileron Regular Bold"/>
              </a:rPr>
              <a:t>NEED OF SERVICES &amp; FACILITIES</a:t>
            </a:r>
          </a:p>
        </p:txBody>
      </p:sp>
      <p:sp>
        <p:nvSpPr>
          <p:cNvPr id="6" name="Rectangle 5">
            <a:extLst>
              <a:ext uri="{FF2B5EF4-FFF2-40B4-BE49-F238E27FC236}">
                <a16:creationId xmlns:a16="http://schemas.microsoft.com/office/drawing/2014/main" id="{B4A09293-3344-488B-A9BD-5A5A05A6D1D2}"/>
              </a:ext>
            </a:extLst>
          </p:cNvPr>
          <p:cNvSpPr/>
          <p:nvPr/>
        </p:nvSpPr>
        <p:spPr>
          <a:xfrm>
            <a:off x="0" y="0"/>
            <a:ext cx="18288000" cy="2448577"/>
          </a:xfrm>
          <a:prstGeom prst="rect">
            <a:avLst/>
          </a:prstGeom>
          <a:solidFill>
            <a:srgbClr val="13538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sz="3200" spc="300" dirty="0">
                <a:latin typeface="Aileron Regular Bold" panose="020B0604020202020204" charset="0"/>
              </a:rPr>
              <a:t>IMPORTANCE OF HOSPITALITY AND HOTEL MANAGEMENT MEETING GUEST EXPECTATION</a:t>
            </a:r>
            <a:endParaRPr lang="en-GB" sz="3200" spc="300" dirty="0">
              <a:latin typeface="Aileron Regular Bold" panose="020B0604020202020204" charset="0"/>
            </a:endParaRPr>
          </a:p>
        </p:txBody>
      </p:sp>
      <p:graphicFrame>
        <p:nvGraphicFramePr>
          <p:cNvPr id="7" name="Diagram 6">
            <a:extLst>
              <a:ext uri="{FF2B5EF4-FFF2-40B4-BE49-F238E27FC236}">
                <a16:creationId xmlns:a16="http://schemas.microsoft.com/office/drawing/2014/main" id="{7853A976-7F6E-4D99-8064-8FEBACC42D7F}"/>
              </a:ext>
            </a:extLst>
          </p:cNvPr>
          <p:cNvGraphicFramePr/>
          <p:nvPr>
            <p:extLst>
              <p:ext uri="{D42A27DB-BD31-4B8C-83A1-F6EECF244321}">
                <p14:modId xmlns:p14="http://schemas.microsoft.com/office/powerpoint/2010/main" val="1045095697"/>
              </p:ext>
            </p:extLst>
          </p:nvPr>
        </p:nvGraphicFramePr>
        <p:xfrm>
          <a:off x="1613835" y="3495017"/>
          <a:ext cx="14777971" cy="543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8119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74B430-4DDC-4AA8-B7EC-803408F85C6F}"/>
              </a:ext>
            </a:extLst>
          </p:cNvPr>
          <p:cNvSpPr/>
          <p:nvPr/>
        </p:nvSpPr>
        <p:spPr>
          <a:xfrm>
            <a:off x="0" y="2400300"/>
            <a:ext cx="18288000" cy="7886700"/>
          </a:xfrm>
          <a:prstGeom prst="rect">
            <a:avLst/>
          </a:prstGeom>
          <a:solidFill>
            <a:srgbClr val="13538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06F7263-3598-4A76-B037-3915C9D5D2B8}"/>
              </a:ext>
            </a:extLst>
          </p:cNvPr>
          <p:cNvSpPr txBox="1"/>
          <p:nvPr/>
        </p:nvSpPr>
        <p:spPr>
          <a:xfrm>
            <a:off x="4343400" y="836652"/>
            <a:ext cx="9906000" cy="1107996"/>
          </a:xfrm>
          <a:prstGeom prst="rect">
            <a:avLst/>
          </a:prstGeom>
          <a:noFill/>
        </p:spPr>
        <p:txBody>
          <a:bodyPr wrap="square" rtlCol="0">
            <a:spAutoFit/>
          </a:bodyPr>
          <a:lstStyle/>
          <a:p>
            <a:pPr algn="ctr"/>
            <a:r>
              <a:rPr lang="en-US" sz="6600" b="1" spc="300" dirty="0">
                <a:solidFill>
                  <a:srgbClr val="13538A"/>
                </a:solidFill>
                <a:latin typeface="Aileron Regular Bold" panose="020B0604020202020204" charset="0"/>
              </a:rPr>
              <a:t>CONCLUSION</a:t>
            </a:r>
            <a:endParaRPr lang="en-GB" sz="6600" b="1" spc="300" dirty="0">
              <a:solidFill>
                <a:srgbClr val="13538A"/>
              </a:solidFill>
              <a:latin typeface="Aileron Regular Bold" panose="020B0604020202020204" charset="0"/>
            </a:endParaRPr>
          </a:p>
        </p:txBody>
      </p:sp>
      <p:sp>
        <p:nvSpPr>
          <p:cNvPr id="4" name="TextBox 3">
            <a:extLst>
              <a:ext uri="{FF2B5EF4-FFF2-40B4-BE49-F238E27FC236}">
                <a16:creationId xmlns:a16="http://schemas.microsoft.com/office/drawing/2014/main" id="{C70B2666-2DB4-4007-B286-0A248A5F565E}"/>
              </a:ext>
            </a:extLst>
          </p:cNvPr>
          <p:cNvSpPr txBox="1"/>
          <p:nvPr/>
        </p:nvSpPr>
        <p:spPr>
          <a:xfrm>
            <a:off x="2019300" y="4457700"/>
            <a:ext cx="14249400" cy="2579039"/>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200" dirty="0">
                <a:solidFill>
                  <a:schemeClr val="bg1"/>
                </a:solidFill>
                <a:latin typeface="Aileron Regular"/>
              </a:rPr>
              <a:t>Hospitality and hotel companies, especially Regent Hotels, must exceed guest expectations to retain customers, boost turnover, and boost brand value.</a:t>
            </a:r>
          </a:p>
          <a:p>
            <a:pPr marL="342900" indent="-342900" algn="just">
              <a:lnSpc>
                <a:spcPct val="150000"/>
              </a:lnSpc>
              <a:buFont typeface="Arial" panose="020B0604020202020204" pitchFamily="34" charset="0"/>
              <a:buChar char="•"/>
            </a:pPr>
            <a:r>
              <a:rPr lang="en-US" sz="2200" dirty="0">
                <a:solidFill>
                  <a:schemeClr val="bg1"/>
                </a:solidFill>
                <a:latin typeface="Aileron Regular"/>
              </a:rPr>
              <a:t>Regent Hotels can build customer loyalty, attract new customers through referrals, and accomplish sustainable growth by providing great service, personalized experiences, and luxurious amenities.</a:t>
            </a:r>
          </a:p>
          <a:p>
            <a:pPr marL="342900" indent="-342900" algn="just">
              <a:lnSpc>
                <a:spcPct val="150000"/>
              </a:lnSpc>
              <a:buFont typeface="Arial" panose="020B0604020202020204" pitchFamily="34" charset="0"/>
              <a:buChar char="•"/>
            </a:pPr>
            <a:r>
              <a:rPr lang="en-US" sz="2200" dirty="0">
                <a:solidFill>
                  <a:schemeClr val="bg1"/>
                </a:solidFill>
                <a:latin typeface="Aileron Regular"/>
              </a:rPr>
              <a:t>Regent Hotels' long-term success and competitive advantage depend on fulfilling client expectations, despite the hurdles.</a:t>
            </a:r>
            <a:endParaRPr lang="en-GB" sz="2200" dirty="0">
              <a:solidFill>
                <a:schemeClr val="bg1"/>
              </a:solidFill>
              <a:latin typeface="Aileron Regular"/>
            </a:endParaRPr>
          </a:p>
        </p:txBody>
      </p:sp>
    </p:spTree>
    <p:extLst>
      <p:ext uri="{BB962C8B-B14F-4D97-AF65-F5344CB8AC3E}">
        <p14:creationId xmlns:p14="http://schemas.microsoft.com/office/powerpoint/2010/main" val="869839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74B430-4DDC-4AA8-B7EC-803408F85C6F}"/>
              </a:ext>
            </a:extLst>
          </p:cNvPr>
          <p:cNvSpPr/>
          <p:nvPr/>
        </p:nvSpPr>
        <p:spPr>
          <a:xfrm>
            <a:off x="0" y="2400300"/>
            <a:ext cx="18288000" cy="7886700"/>
          </a:xfrm>
          <a:prstGeom prst="rect">
            <a:avLst/>
          </a:prstGeom>
          <a:solidFill>
            <a:srgbClr val="13538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06F7263-3598-4A76-B037-3915C9D5D2B8}"/>
              </a:ext>
            </a:extLst>
          </p:cNvPr>
          <p:cNvSpPr txBox="1"/>
          <p:nvPr/>
        </p:nvSpPr>
        <p:spPr>
          <a:xfrm>
            <a:off x="4191000" y="893802"/>
            <a:ext cx="9906000" cy="1107996"/>
          </a:xfrm>
          <a:prstGeom prst="rect">
            <a:avLst/>
          </a:prstGeom>
          <a:noFill/>
        </p:spPr>
        <p:txBody>
          <a:bodyPr wrap="square" rtlCol="0">
            <a:spAutoFit/>
          </a:bodyPr>
          <a:lstStyle/>
          <a:p>
            <a:pPr algn="ctr"/>
            <a:r>
              <a:rPr lang="en-US" sz="6600" b="1" spc="300" dirty="0">
                <a:solidFill>
                  <a:srgbClr val="13538A"/>
                </a:solidFill>
                <a:latin typeface="Aileron Regular Bold" panose="020B0604020202020204" charset="0"/>
              </a:rPr>
              <a:t>REFERENCES</a:t>
            </a:r>
            <a:endParaRPr lang="en-GB" sz="6600" b="1" spc="300" dirty="0">
              <a:solidFill>
                <a:srgbClr val="13538A"/>
              </a:solidFill>
              <a:latin typeface="Aileron Regular Bold" panose="020B0604020202020204" charset="0"/>
            </a:endParaRPr>
          </a:p>
        </p:txBody>
      </p:sp>
      <p:sp>
        <p:nvSpPr>
          <p:cNvPr id="4" name="TextBox 3">
            <a:extLst>
              <a:ext uri="{FF2B5EF4-FFF2-40B4-BE49-F238E27FC236}">
                <a16:creationId xmlns:a16="http://schemas.microsoft.com/office/drawing/2014/main" id="{C70B2666-2DB4-4007-B286-0A248A5F565E}"/>
              </a:ext>
            </a:extLst>
          </p:cNvPr>
          <p:cNvSpPr txBox="1"/>
          <p:nvPr/>
        </p:nvSpPr>
        <p:spPr>
          <a:xfrm>
            <a:off x="2019300" y="2933700"/>
            <a:ext cx="14249400" cy="7195688"/>
          </a:xfrm>
          <a:prstGeom prst="rect">
            <a:avLst/>
          </a:prstGeom>
          <a:noFill/>
        </p:spPr>
        <p:txBody>
          <a:bodyPr wrap="square" rtlCol="0">
            <a:spAutoFit/>
          </a:bodyPr>
          <a:lstStyle/>
          <a:p>
            <a:pPr algn="just">
              <a:lnSpc>
                <a:spcPct val="150000"/>
              </a:lnSpc>
              <a:buFont typeface="+mj-lt"/>
              <a:buAutoNum type="arabicPeriod"/>
            </a:pPr>
            <a:r>
              <a:rPr lang="en-US" sz="2400" b="0" i="0" dirty="0">
                <a:solidFill>
                  <a:srgbClr val="D1D5DB"/>
                </a:solidFill>
                <a:effectLst/>
                <a:latin typeface="Aileron Regular"/>
              </a:rPr>
              <a:t>Baum, T. and Hai, N.T.T. (2011) 'Sustainable human resource management in tourism and hospitality: A thematic analysis approach', Journal of Cleaner Production, 19(17-18), pp. 1872-1880.</a:t>
            </a:r>
          </a:p>
          <a:p>
            <a:pPr algn="just">
              <a:lnSpc>
                <a:spcPct val="150000"/>
              </a:lnSpc>
              <a:buFont typeface="+mj-lt"/>
              <a:buAutoNum type="arabicPeriod"/>
            </a:pPr>
            <a:r>
              <a:rPr lang="en-US" sz="2400" b="0" i="0" dirty="0" err="1">
                <a:solidFill>
                  <a:srgbClr val="D1D5DB"/>
                </a:solidFill>
                <a:effectLst/>
                <a:latin typeface="Aileron Regular"/>
              </a:rPr>
              <a:t>Gössling</a:t>
            </a:r>
            <a:r>
              <a:rPr lang="en-US" sz="2400" b="0" i="0" dirty="0">
                <a:solidFill>
                  <a:srgbClr val="D1D5DB"/>
                </a:solidFill>
                <a:effectLst/>
                <a:latin typeface="Aileron Regular"/>
              </a:rPr>
              <a:t>, S., Scott, D., and Hall, C.M. (eds.) (2013) Tourism and water. Channel View Publications.</a:t>
            </a:r>
          </a:p>
          <a:p>
            <a:pPr algn="just">
              <a:lnSpc>
                <a:spcPct val="150000"/>
              </a:lnSpc>
              <a:buFont typeface="+mj-lt"/>
              <a:buAutoNum type="arabicPeriod"/>
            </a:pPr>
            <a:r>
              <a:rPr lang="en-US" sz="2400" b="0" i="0" dirty="0">
                <a:solidFill>
                  <a:srgbClr val="D1D5DB"/>
                </a:solidFill>
                <a:effectLst/>
                <a:latin typeface="Aileron Regular"/>
              </a:rPr>
              <a:t>Hotel Regent [Online]. Available at: </a:t>
            </a:r>
            <a:r>
              <a:rPr lang="en-US" sz="2400" b="0" i="0" u="sng" dirty="0">
                <a:solidFill>
                  <a:srgbClr val="D1D5DB"/>
                </a:solidFill>
                <a:effectLst/>
                <a:latin typeface="Aileron Regular"/>
                <a:hlinkClick r:id="rId3"/>
              </a:rPr>
              <a:t>https://www.regenthotels.com/</a:t>
            </a:r>
            <a:r>
              <a:rPr lang="en-US" sz="2400" b="0" i="0" dirty="0">
                <a:solidFill>
                  <a:srgbClr val="D1D5DB"/>
                </a:solidFill>
                <a:effectLst/>
                <a:latin typeface="Aileron Regular"/>
              </a:rPr>
              <a:t> [Accessed: 21/05/23].</a:t>
            </a:r>
          </a:p>
          <a:p>
            <a:pPr algn="just">
              <a:lnSpc>
                <a:spcPct val="150000"/>
              </a:lnSpc>
              <a:buFont typeface="+mj-lt"/>
              <a:buAutoNum type="arabicPeriod"/>
            </a:pPr>
            <a:r>
              <a:rPr lang="en-US" sz="2400" b="0" i="0" dirty="0" err="1">
                <a:solidFill>
                  <a:srgbClr val="D1D5DB"/>
                </a:solidFill>
                <a:effectLst/>
                <a:latin typeface="Aileron Regular"/>
              </a:rPr>
              <a:t>Kandampully</a:t>
            </a:r>
            <a:r>
              <a:rPr lang="en-US" sz="2400" b="0" i="0" dirty="0">
                <a:solidFill>
                  <a:srgbClr val="D1D5DB"/>
                </a:solidFill>
                <a:effectLst/>
                <a:latin typeface="Aileron Regular"/>
              </a:rPr>
              <a:t>, J. (2013) 'Customer loyalty in the hotel industry: The role of customer satisfaction and image', International Journal of Contemporary Hospitality Management, 25(5), pp. 793-817.</a:t>
            </a:r>
          </a:p>
          <a:p>
            <a:pPr algn="just">
              <a:lnSpc>
                <a:spcPct val="150000"/>
              </a:lnSpc>
              <a:buFont typeface="+mj-lt"/>
              <a:buAutoNum type="arabicPeriod"/>
            </a:pPr>
            <a:r>
              <a:rPr lang="en-US" sz="2400" b="0" i="0" dirty="0">
                <a:solidFill>
                  <a:srgbClr val="D1D5DB"/>
                </a:solidFill>
                <a:effectLst/>
                <a:latin typeface="Aileron Regular"/>
              </a:rPr>
              <a:t>Lohmann, M. (2004) 'Sustainable tourism: An overview', in Sustainable Tourism: A Geographical Perspective. CABI Publishing, pp. 1-19.</a:t>
            </a:r>
          </a:p>
          <a:p>
            <a:pPr algn="just">
              <a:lnSpc>
                <a:spcPct val="150000"/>
              </a:lnSpc>
              <a:buFont typeface="+mj-lt"/>
              <a:buAutoNum type="arabicPeriod"/>
            </a:pPr>
            <a:r>
              <a:rPr lang="en-US" sz="2400" b="0" i="0" dirty="0">
                <a:solidFill>
                  <a:srgbClr val="D1D5DB"/>
                </a:solidFill>
                <a:effectLst/>
                <a:latin typeface="Aileron Regular"/>
              </a:rPr>
              <a:t>Ritchie, B.W. and Crouch, G.I. (2013) The competitive destination: A sustainable tourism perspective. CABI Publishing.</a:t>
            </a:r>
          </a:p>
          <a:p>
            <a:pPr algn="just">
              <a:lnSpc>
                <a:spcPct val="150000"/>
              </a:lnSpc>
              <a:buFont typeface="+mj-lt"/>
              <a:buAutoNum type="arabicPeriod"/>
            </a:pPr>
            <a:r>
              <a:rPr lang="en-US" sz="2400" b="0" i="0" dirty="0">
                <a:solidFill>
                  <a:srgbClr val="D1D5DB"/>
                </a:solidFill>
                <a:effectLst/>
                <a:latin typeface="Aileron Regular"/>
              </a:rPr>
              <a:t>UNWTO (2019) 'Sustainable Development of Tourism' [Online]. United Nations World Tourism Organization. Available at: </a:t>
            </a:r>
            <a:r>
              <a:rPr lang="en-US" sz="2400" b="0" i="0" u="sng" dirty="0">
                <a:solidFill>
                  <a:srgbClr val="D1D5DB"/>
                </a:solidFill>
                <a:effectLst/>
                <a:latin typeface="Aileron Regular"/>
                <a:hlinkClick r:id="rId4"/>
              </a:rPr>
              <a:t>https://www.unwto.org/sustainable-development-of-tourism</a:t>
            </a:r>
            <a:r>
              <a:rPr lang="en-US" sz="2400" b="0" i="0" dirty="0">
                <a:solidFill>
                  <a:srgbClr val="D1D5DB"/>
                </a:solidFill>
                <a:effectLst/>
                <a:latin typeface="Aileron Regular"/>
              </a:rPr>
              <a:t> [Accessed: 19/05/23].</a:t>
            </a:r>
          </a:p>
          <a:p>
            <a:pPr algn="just">
              <a:lnSpc>
                <a:spcPct val="150000"/>
              </a:lnSpc>
            </a:pPr>
            <a:endParaRPr lang="en-GB" sz="2200" dirty="0">
              <a:solidFill>
                <a:schemeClr val="bg1"/>
              </a:solidFill>
              <a:latin typeface="Aileron Regular"/>
            </a:endParaRPr>
          </a:p>
        </p:txBody>
      </p:sp>
    </p:spTree>
    <p:extLst>
      <p:ext uri="{BB962C8B-B14F-4D97-AF65-F5344CB8AC3E}">
        <p14:creationId xmlns:p14="http://schemas.microsoft.com/office/powerpoint/2010/main" val="17140642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340</TotalTime>
  <Words>1864</Words>
  <Application>Microsoft Office PowerPoint</Application>
  <PresentationFormat>Custom</PresentationFormat>
  <Paragraphs>78</Paragraphs>
  <Slides>10</Slides>
  <Notes>10</Notes>
  <HiddenSlides>0</HiddenSlides>
  <MMClips>0</MMClips>
  <ScaleCrop>false</ScaleCrop>
  <HeadingPairs>
    <vt:vector size="4" baseType="variant">
      <vt:variant>
        <vt:lpstr>Theme</vt:lpstr>
      </vt:variant>
      <vt:variant>
        <vt:i4>3</vt:i4>
      </vt:variant>
      <vt:variant>
        <vt:lpstr>Slide Titles</vt:lpstr>
      </vt:variant>
      <vt:variant>
        <vt:i4>10</vt:i4>
      </vt:variant>
    </vt:vector>
  </HeadingPairs>
  <TitlesOfParts>
    <vt:vector size="13" baseType="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Mohammad Arifur Rahman Khan (2022401)</cp:lastModifiedBy>
  <cp:revision>50</cp:revision>
  <dcterms:created xsi:type="dcterms:W3CDTF">2006-08-16T00:00:00Z</dcterms:created>
  <dcterms:modified xsi:type="dcterms:W3CDTF">2023-05-26T11:36:14Z</dcterms:modified>
  <dc:identifier>DAFjtYckV3o</dc:identifier>
</cp:coreProperties>
</file>