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7" r:id="rId2"/>
    <p:sldId id="260" r:id="rId3"/>
    <p:sldId id="282" r:id="rId4"/>
    <p:sldId id="276" r:id="rId5"/>
    <p:sldId id="277" r:id="rId6"/>
    <p:sldId id="294" r:id="rId7"/>
    <p:sldId id="280" r:id="rId8"/>
    <p:sldId id="281" r:id="rId9"/>
    <p:sldId id="283" r:id="rId10"/>
    <p:sldId id="295" r:id="rId11"/>
    <p:sldId id="284" r:id="rId12"/>
    <p:sldId id="285" r:id="rId13"/>
    <p:sldId id="286" r:id="rId14"/>
    <p:sldId id="287" r:id="rId15"/>
    <p:sldId id="288" r:id="rId16"/>
    <p:sldId id="289" r:id="rId17"/>
    <p:sldId id="290" r:id="rId18"/>
    <p:sldId id="292" r:id="rId19"/>
    <p:sldId id="259" r:id="rId20"/>
    <p:sldId id="261" r:id="rId21"/>
    <p:sldId id="267" r:id="rId22"/>
    <p:sldId id="268" r:id="rId23"/>
    <p:sldId id="269" r:id="rId24"/>
    <p:sldId id="262" r:id="rId25"/>
    <p:sldId id="263" r:id="rId26"/>
    <p:sldId id="265" r:id="rId27"/>
    <p:sldId id="273" r:id="rId28"/>
    <p:sldId id="264" r:id="rId29"/>
    <p:sldId id="274" r:id="rId30"/>
    <p:sldId id="270" r:id="rId31"/>
    <p:sldId id="271" r:id="rId32"/>
    <p:sldId id="272" r:id="rId33"/>
    <p:sldId id="26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88" d="100"/>
          <a:sy n="88" d="100"/>
        </p:scale>
        <p:origin x="168" y="5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BFE6-9BBD-4D78-808C-28B9D89C9A91}"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8ED8-9C68-469D-A7DF-D68ECE3DD6EC}" type="slidenum">
              <a:rPr lang="en-GB" smtClean="0"/>
              <a:t>‹#›</a:t>
            </a:fld>
            <a:endParaRPr lang="en-GB"/>
          </a:p>
        </p:txBody>
      </p:sp>
    </p:spTree>
    <p:extLst>
      <p:ext uri="{BB962C8B-B14F-4D97-AF65-F5344CB8AC3E}">
        <p14:creationId xmlns:p14="http://schemas.microsoft.com/office/powerpoint/2010/main" val="171571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ChangeArrowheads="1" noTextEdit="1"/>
          </p:cNvSpPr>
          <p:nvPr>
            <p:ph type="sldImg"/>
          </p:nvPr>
        </p:nvSpPr>
        <p:spPr>
          <a:ln/>
        </p:spPr>
      </p:sp>
      <p:sp>
        <p:nvSpPr>
          <p:cNvPr id="163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ea typeface="ＭＳ Ｐゴシック" pitchFamily="34" charset="-128"/>
              </a:rPr>
              <a:t>HOLD NEXT SLIDE AND GIVE OUT HALF PAGES RE MGR NEEDS TO DO/BE</a:t>
            </a:r>
          </a:p>
        </p:txBody>
      </p:sp>
      <p:sp>
        <p:nvSpPr>
          <p:cNvPr id="163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F1CBE7B6-9A84-42CD-AFE6-6BDBFA797218}" type="slidenum">
              <a:rPr lang="en-GB" sz="1200">
                <a:latin typeface="Times New Roman" pitchFamily="18" charset="0"/>
              </a:rPr>
              <a:pPr/>
              <a:t>2</a:t>
            </a:fld>
            <a:endParaRPr lang="en-GB" sz="1200">
              <a:latin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367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346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7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03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75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927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18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11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47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68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71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2771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ideo.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pXtN4y3O35M" TargetMode="External"/><Relationship Id="rId2" Type="http://schemas.openxmlformats.org/officeDocument/2006/relationships/hyperlink" Target="https://www.youtube.com/watch?v=_WI3B54m6SU" TargetMode="External"/><Relationship Id="rId1" Type="http://schemas.openxmlformats.org/officeDocument/2006/relationships/slideLayout" Target="../slideLayouts/slideLayout2.xml"/><Relationship Id="rId6" Type="http://schemas.openxmlformats.org/officeDocument/2006/relationships/hyperlink" Target="https://www.youtube.com/watch?v=gHGN6hs2gZY" TargetMode="External"/><Relationship Id="rId5" Type="http://schemas.openxmlformats.org/officeDocument/2006/relationships/hyperlink" Target="https://www.youtube.com/watch?v=vQytKCT563I" TargetMode="External"/><Relationship Id="rId4" Type="http://schemas.openxmlformats.org/officeDocument/2006/relationships/hyperlink" Target="https://www.youtube.com/watch?v=GPXeeyL4tEA"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M66ZU2PCIcM" TargetMode="External"/><Relationship Id="rId2" Type="http://schemas.openxmlformats.org/officeDocument/2006/relationships/hyperlink" Target="https://www.youtube.com/watch?v=VvdJzeO9yN8"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voltagecontrol.co/" TargetMode="External"/><Relationship Id="rId2" Type="http://schemas.openxmlformats.org/officeDocument/2006/relationships/hyperlink" Target="https://thisisdesignthinking.net/2014/12/changing-experiences-through-empathy-ge-healthcares-adventure-series/" TargetMode="External"/><Relationship Id="rId1" Type="http://schemas.openxmlformats.org/officeDocument/2006/relationships/slideLayout" Target="../slideLayouts/slideLayout2.xml"/><Relationship Id="rId4" Type="http://schemas.openxmlformats.org/officeDocument/2006/relationships/hyperlink" Target="https://theaccidentaldesignthinker.com/2017/09/16/40-designthinking-success-storie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esignsojourn.com/design-thinking-experts-fill-in-gaps-between-steps/" TargetMode="External"/><Relationship Id="rId2" Type="http://schemas.openxmlformats.org/officeDocument/2006/relationships/hyperlink" Target="https://www.youtube.com/watch?v=qyoZTUGzdGY" TargetMode="External"/><Relationship Id="rId1" Type="http://schemas.openxmlformats.org/officeDocument/2006/relationships/slideLayout" Target="../slideLayouts/slideLayout2.xml"/><Relationship Id="rId4" Type="http://schemas.openxmlformats.org/officeDocument/2006/relationships/hyperlink" Target="https://www.interaction-design.org/literature/article/what-is-design-thinking-and-why-is-it-so-popular"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careerfoundry.com/en/blog/ux-design/guide-to-human-centered-desig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growthnatives.com/blogs/design/why-is-design-thinking-so-important/" TargetMode="External"/><Relationship Id="rId2" Type="http://schemas.openxmlformats.org/officeDocument/2006/relationships/hyperlink" Target="https://www.interaction-design.org/literature/topics/design-thinking" TargetMode="External"/><Relationship Id="rId1" Type="http://schemas.openxmlformats.org/officeDocument/2006/relationships/slideLayout" Target="../slideLayouts/slideLayout2.xml"/><Relationship Id="rId5" Type="http://schemas.openxmlformats.org/officeDocument/2006/relationships/hyperlink" Target="https://careerfoundry.com/en/blog/ux-design/what-is-design-thinking-everything-you-need-to-know-to-get-started/" TargetMode="External"/><Relationship Id="rId4" Type="http://schemas.openxmlformats.org/officeDocument/2006/relationships/hyperlink" Target="https://www.wired.com/insights/2014/04/origins-design-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908720"/>
            <a:ext cx="7992888" cy="4824536"/>
          </a:xfrm>
        </p:spPr>
        <p:txBody>
          <a:bodyPr>
            <a:normAutofit/>
          </a:bodyPr>
          <a:lstStyle/>
          <a:p>
            <a:br>
              <a:rPr lang="en-GB" sz="2400" dirty="0">
                <a:solidFill>
                  <a:srgbClr val="FFFF99"/>
                </a:solidFill>
              </a:rPr>
            </a:br>
            <a:r>
              <a:rPr lang="en-GB" sz="2400" dirty="0"/>
              <a:t>BA Leadership and Management Skills for the Workplace</a:t>
            </a:r>
            <a:br>
              <a:rPr lang="en-GB" altLang="en-US" sz="2400" dirty="0">
                <a:solidFill>
                  <a:srgbClr val="FFFF99"/>
                </a:solidFill>
              </a:rPr>
            </a:br>
            <a:br>
              <a:rPr lang="en-GB" altLang="en-US" dirty="0"/>
            </a:br>
            <a:r>
              <a:rPr lang="en-GB" dirty="0"/>
              <a:t> </a:t>
            </a:r>
            <a:r>
              <a:rPr lang="en-GB" sz="1200" b="1" i="0" dirty="0">
                <a:solidFill>
                  <a:srgbClr val="1D2125"/>
                </a:solidFill>
                <a:effectLst/>
                <a:latin typeface="-apple-system"/>
              </a:rPr>
              <a:t>B    </a:t>
            </a:r>
            <a:r>
              <a:rPr lang="en-GB" sz="3200" b="1" dirty="0">
                <a:solidFill>
                  <a:srgbClr val="FFFF99"/>
                </a:solidFill>
              </a:rPr>
              <a:t>Design Thinking and Innovation </a:t>
            </a:r>
            <a:r>
              <a:rPr lang="en-GB" sz="3100" b="1" dirty="0">
                <a:solidFill>
                  <a:srgbClr val="FFFF99"/>
                </a:solidFill>
              </a:rPr>
              <a:t>(BALM 6002)</a:t>
            </a:r>
            <a:br>
              <a:rPr lang="en-GB" sz="3100" b="1" dirty="0">
                <a:solidFill>
                  <a:schemeClr val="accent2">
                    <a:lumMod val="20000"/>
                    <a:lumOff val="80000"/>
                  </a:schemeClr>
                </a:solidFill>
              </a:rPr>
            </a:br>
            <a:r>
              <a:rPr lang="en-GB" sz="3100" b="1">
                <a:solidFill>
                  <a:srgbClr val="FFFF99"/>
                </a:solidFill>
              </a:rPr>
              <a:t>Session 3</a:t>
            </a:r>
            <a:br>
              <a:rPr lang="en-GB" sz="3200" b="1" dirty="0">
                <a:solidFill>
                  <a:schemeClr val="accent2">
                    <a:lumMod val="20000"/>
                    <a:lumOff val="80000"/>
                  </a:schemeClr>
                </a:solidFill>
              </a:rPr>
            </a:br>
            <a:r>
              <a:rPr lang="en-GB" sz="7300" b="1" dirty="0">
                <a:solidFill>
                  <a:srgbClr val="FFFF99"/>
                </a:solidFill>
              </a:rPr>
              <a:t>Introduction</a:t>
            </a:r>
            <a:endParaRPr lang="en-GB" altLang="en-US" dirty="0">
              <a:solidFill>
                <a:srgbClr val="FFFF99"/>
              </a:solidFill>
            </a:endParaRPr>
          </a:p>
        </p:txBody>
      </p:sp>
    </p:spTree>
    <p:extLst>
      <p:ext uri="{BB962C8B-B14F-4D97-AF65-F5344CB8AC3E}">
        <p14:creationId xmlns:p14="http://schemas.microsoft.com/office/powerpoint/2010/main" val="1817753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814918" y="274638"/>
            <a:ext cx="9326033" cy="1143000"/>
          </a:xfrm>
        </p:spPr>
        <p:txBody>
          <a:bodyPr/>
          <a:lstStyle/>
          <a:p>
            <a:r>
              <a:rPr lang="en-GB" dirty="0"/>
              <a:t>Working Together</a:t>
            </a:r>
            <a:endParaRPr lang="en-US" dirty="0"/>
          </a:p>
        </p:txBody>
      </p:sp>
      <p:pic>
        <p:nvPicPr>
          <p:cNvPr id="15363" name="Picture 4" descr="s_handshake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128043" y="3826377"/>
            <a:ext cx="2942167" cy="1655763"/>
          </a:xfrm>
        </p:spPr>
      </p:pic>
      <p:sp>
        <p:nvSpPr>
          <p:cNvPr id="15364" name="Rectangle 6"/>
          <p:cNvSpPr>
            <a:spLocks noChangeArrowheads="1"/>
          </p:cNvSpPr>
          <p:nvPr/>
        </p:nvSpPr>
        <p:spPr bwMode="auto">
          <a:xfrm>
            <a:off x="0" y="1218534"/>
            <a:ext cx="12119811"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eaLnBrk="1" hangingPunct="1">
              <a:spcBef>
                <a:spcPct val="20000"/>
              </a:spcBef>
              <a:buFontTx/>
              <a:buChar char="•"/>
            </a:pPr>
            <a:r>
              <a:rPr lang="en-GB" sz="2000" dirty="0"/>
              <a:t>Time Keeping</a:t>
            </a:r>
          </a:p>
          <a:p>
            <a:pPr marL="342900" indent="-342900" eaLnBrk="1" hangingPunct="1">
              <a:spcBef>
                <a:spcPct val="20000"/>
              </a:spcBef>
              <a:buFontTx/>
              <a:buChar char="•"/>
            </a:pPr>
            <a:r>
              <a:rPr lang="en-GB" sz="2000" dirty="0"/>
              <a:t>Confidentiality</a:t>
            </a:r>
          </a:p>
          <a:p>
            <a:pPr marL="342900" indent="-342900" eaLnBrk="1" hangingPunct="1">
              <a:spcBef>
                <a:spcPct val="20000"/>
              </a:spcBef>
              <a:buFontTx/>
              <a:buChar char="•"/>
            </a:pPr>
            <a:r>
              <a:rPr lang="en-GB" sz="2000" dirty="0"/>
              <a:t>There’s no such thing as a silly question</a:t>
            </a:r>
          </a:p>
          <a:p>
            <a:pPr marL="342900" indent="-342900" eaLnBrk="1" hangingPunct="1">
              <a:spcBef>
                <a:spcPct val="20000"/>
              </a:spcBef>
              <a:buFontTx/>
              <a:buChar char="•"/>
            </a:pPr>
            <a:r>
              <a:rPr lang="en-GB" sz="2000" dirty="0"/>
              <a:t>Experiment and take risks – see possibilities not limits</a:t>
            </a:r>
          </a:p>
          <a:p>
            <a:pPr marL="342900" indent="-342900" eaLnBrk="1" hangingPunct="1">
              <a:spcBef>
                <a:spcPct val="20000"/>
              </a:spcBef>
              <a:buFontTx/>
              <a:buChar char="•"/>
            </a:pPr>
            <a:r>
              <a:rPr lang="en-GB" sz="2000" dirty="0"/>
              <a:t>Respect – space and values for others</a:t>
            </a:r>
          </a:p>
          <a:p>
            <a:pPr marL="342900" indent="-342900" eaLnBrk="1" hangingPunct="1">
              <a:spcBef>
                <a:spcPct val="20000"/>
              </a:spcBef>
              <a:buFontTx/>
              <a:buChar char="•"/>
            </a:pPr>
            <a:r>
              <a:rPr lang="en-GB" sz="2000" dirty="0"/>
              <a:t>Participation – involvement/contribution</a:t>
            </a:r>
          </a:p>
          <a:p>
            <a:pPr marL="342900" indent="-342900" eaLnBrk="1" hangingPunct="1">
              <a:spcBef>
                <a:spcPct val="20000"/>
              </a:spcBef>
              <a:buFontTx/>
              <a:buChar char="•"/>
            </a:pPr>
            <a:r>
              <a:rPr lang="en-GB" sz="2000" dirty="0"/>
              <a:t>Bit of fun!</a:t>
            </a:r>
            <a:endParaRPr lang="en-US" sz="2000" dirty="0"/>
          </a:p>
          <a:p>
            <a:pPr marL="342900" indent="-342900" eaLnBrk="1" hangingPunct="1">
              <a:spcBef>
                <a:spcPct val="20000"/>
              </a:spcBef>
              <a:buFontTx/>
              <a:buChar char="•"/>
            </a:pPr>
            <a:endParaRPr lang="en-GB" sz="2000" dirty="0"/>
          </a:p>
        </p:txBody>
      </p:sp>
    </p:spTree>
    <p:extLst>
      <p:ext uri="{BB962C8B-B14F-4D97-AF65-F5344CB8AC3E}">
        <p14:creationId xmlns:p14="http://schemas.microsoft.com/office/powerpoint/2010/main" val="2514521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C4E9-2745-40A9-9E04-9309E749EA73}"/>
              </a:ext>
            </a:extLst>
          </p:cNvPr>
          <p:cNvSpPr>
            <a:spLocks noGrp="1"/>
          </p:cNvSpPr>
          <p:nvPr>
            <p:ph type="title"/>
          </p:nvPr>
        </p:nvSpPr>
        <p:spPr/>
        <p:txBody>
          <a:bodyPr/>
          <a:lstStyle/>
          <a:p>
            <a:r>
              <a:rPr lang="en-GB" sz="4400" b="1" kern="100" dirty="0">
                <a:solidFill>
                  <a:srgbClr val="000000"/>
                </a:solidFill>
                <a:latin typeface="Calibri" panose="020F0502020204030204" pitchFamily="34" charset="0"/>
                <a:ea typeface="Calibri" panose="020F0502020204030204" pitchFamily="34" charset="0"/>
              </a:rPr>
              <a:t>DESIGN THINKING (DT)</a:t>
            </a:r>
            <a:endParaRPr lang="en-GB" dirty="0"/>
          </a:p>
        </p:txBody>
      </p:sp>
      <p:sp>
        <p:nvSpPr>
          <p:cNvPr id="3" name="Content Placeholder 2">
            <a:extLst>
              <a:ext uri="{FF2B5EF4-FFF2-40B4-BE49-F238E27FC236}">
                <a16:creationId xmlns:a16="http://schemas.microsoft.com/office/drawing/2014/main" id="{C57FC522-1D45-F572-B113-55CBB88CCE46}"/>
              </a:ext>
            </a:extLst>
          </p:cNvPr>
          <p:cNvSpPr>
            <a:spLocks noGrp="1"/>
          </p:cNvSpPr>
          <p:nvPr>
            <p:ph idx="1"/>
          </p:nvPr>
        </p:nvSpPr>
        <p:spPr/>
        <p:txBody>
          <a:bodyPr/>
          <a:lstStyle/>
          <a:p>
            <a:r>
              <a:rPr lang="en-GB" dirty="0"/>
              <a:t>You cannot hold a design in your hand. </a:t>
            </a:r>
          </a:p>
          <a:p>
            <a:r>
              <a:rPr lang="en-GB" dirty="0"/>
              <a:t>It is not a thing. </a:t>
            </a:r>
          </a:p>
          <a:p>
            <a:r>
              <a:rPr lang="en-GB" dirty="0"/>
              <a:t>It is a process. </a:t>
            </a:r>
          </a:p>
          <a:p>
            <a:r>
              <a:rPr lang="en-GB" dirty="0"/>
              <a:t>A system. A way of thinking.’</a:t>
            </a:r>
          </a:p>
          <a:p>
            <a:endParaRPr lang="en-GB" dirty="0"/>
          </a:p>
        </p:txBody>
      </p:sp>
    </p:spTree>
    <p:extLst>
      <p:ext uri="{BB962C8B-B14F-4D97-AF65-F5344CB8AC3E}">
        <p14:creationId xmlns:p14="http://schemas.microsoft.com/office/powerpoint/2010/main" val="2418522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5B52E33-A6E8-9024-EEAA-C9E237B1DE06}"/>
              </a:ext>
            </a:extLst>
          </p:cNvPr>
          <p:cNvPicPr>
            <a:picLocks noGrp="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4843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B6AA-572A-37CD-3B51-1B7C5326D45B}"/>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Design Thinking (DT)</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5" name="TextBox 4">
            <a:extLst>
              <a:ext uri="{FF2B5EF4-FFF2-40B4-BE49-F238E27FC236}">
                <a16:creationId xmlns:a16="http://schemas.microsoft.com/office/drawing/2014/main" id="{D291426B-308A-4C35-9BAA-7CB0AA680DE4}"/>
              </a:ext>
            </a:extLst>
          </p:cNvPr>
          <p:cNvSpPr txBox="1"/>
          <p:nvPr/>
        </p:nvSpPr>
        <p:spPr>
          <a:xfrm>
            <a:off x="76200" y="846138"/>
            <a:ext cx="12115800" cy="4573688"/>
          </a:xfrm>
          <a:prstGeom prst="rect">
            <a:avLst/>
          </a:prstGeom>
          <a:noFill/>
        </p:spPr>
        <p:txBody>
          <a:bodyPr wrap="square">
            <a:spAutoFit/>
          </a:bodyPr>
          <a:lstStyle/>
          <a:p>
            <a:pPr indent="-6350">
              <a:lnSpc>
                <a:spcPct val="110000"/>
              </a:lnSpc>
              <a:spcAft>
                <a:spcPts val="385"/>
              </a:spcAft>
            </a:pPr>
            <a:r>
              <a:rPr lang="en-GB" sz="4000" kern="100" dirty="0">
                <a:solidFill>
                  <a:srgbClr val="000000"/>
                </a:solidFill>
                <a:latin typeface="Calibri" panose="020F0502020204030204" pitchFamily="34" charset="0"/>
                <a:ea typeface="Calibri" panose="020F0502020204030204" pitchFamily="34" charset="0"/>
              </a:rPr>
              <a:t>…. </a:t>
            </a:r>
            <a:r>
              <a:rPr lang="en-GB" sz="4000" kern="100" dirty="0">
                <a:solidFill>
                  <a:srgbClr val="000000"/>
                </a:solidFill>
                <a:effectLst/>
                <a:latin typeface="Calibri" panose="020F0502020204030204" pitchFamily="34" charset="0"/>
                <a:ea typeface="Calibri" panose="020F0502020204030204" pitchFamily="34" charset="0"/>
              </a:rPr>
              <a:t>is a human-centred approach to innovation that draws from the designer’s toolkit to integrate the needs of people, the possibilities of technology, and the requirements for business success</a:t>
            </a:r>
          </a:p>
          <a:p>
            <a:pPr indent="-6350">
              <a:lnSpc>
                <a:spcPct val="110000"/>
              </a:lnSpc>
              <a:spcAft>
                <a:spcPts val="385"/>
              </a:spcAft>
            </a:pPr>
            <a:endParaRPr lang="en-GB" sz="1600" kern="100" dirty="0">
              <a:solidFill>
                <a:srgbClr val="000000"/>
              </a:solidFill>
              <a:effectLst/>
              <a:latin typeface="Calibri" panose="020F0502020204030204" pitchFamily="34" charset="0"/>
              <a:ea typeface="Calibri" panose="020F0502020204030204" pitchFamily="34" charset="0"/>
            </a:endParaRPr>
          </a:p>
          <a:p>
            <a:pPr indent="-6350">
              <a:lnSpc>
                <a:spcPct val="107000"/>
              </a:lnSpc>
              <a:spcAft>
                <a:spcPts val="800"/>
              </a:spcAft>
            </a:pPr>
            <a:r>
              <a:rPr lang="en-GB" sz="4000" b="1" kern="100" dirty="0">
                <a:solidFill>
                  <a:srgbClr val="000000"/>
                </a:solidFill>
                <a:effectLst/>
                <a:latin typeface="Calibri" panose="020F0502020204030204" pitchFamily="34" charset="0"/>
                <a:ea typeface="Calibri" panose="020F0502020204030204" pitchFamily="34" charset="0"/>
              </a:rPr>
              <a:t>—Tim Brown, Executive Chair of IDEO</a:t>
            </a:r>
            <a:endParaRPr lang="en-GB" sz="1600" kern="1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GB" sz="2400" kern="100" dirty="0">
                <a:solidFill>
                  <a:srgbClr val="0563C1"/>
                </a:solidFill>
                <a:effectLst/>
                <a:latin typeface="Calibri" panose="020F0502020204030204" pitchFamily="34" charset="0"/>
                <a:ea typeface="Calibri" panose="020F0502020204030204" pitchFamily="34" charset="0"/>
                <a:hlinkClick r:id="rId2"/>
              </a:rPr>
              <a:t>https://www.ideo.com/</a:t>
            </a:r>
            <a:endParaRPr lang="en-GB" sz="16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645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B6AA-572A-37CD-3B51-1B7C5326D45B}"/>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Design Thinking</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5" name="TextBox 4">
            <a:extLst>
              <a:ext uri="{FF2B5EF4-FFF2-40B4-BE49-F238E27FC236}">
                <a16:creationId xmlns:a16="http://schemas.microsoft.com/office/drawing/2014/main" id="{D291426B-308A-4C35-9BAA-7CB0AA680DE4}"/>
              </a:ext>
            </a:extLst>
          </p:cNvPr>
          <p:cNvSpPr txBox="1"/>
          <p:nvPr/>
        </p:nvSpPr>
        <p:spPr>
          <a:xfrm>
            <a:off x="38100" y="1193804"/>
            <a:ext cx="12115800" cy="4269310"/>
          </a:xfrm>
          <a:prstGeom prst="rect">
            <a:avLst/>
          </a:prstGeom>
          <a:noFill/>
        </p:spPr>
        <p:txBody>
          <a:bodyPr wrap="square">
            <a:spAutoFit/>
          </a:bodyPr>
          <a:lstStyle/>
          <a:p>
            <a:pPr marL="342900" lvl="0" indent="-342900" fontAlgn="base">
              <a:lnSpc>
                <a:spcPct val="110000"/>
              </a:lnSpc>
              <a:spcAft>
                <a:spcPts val="15"/>
              </a:spcAft>
              <a:buClr>
                <a:srgbClr val="000000"/>
              </a:buClr>
              <a:buSzPts val="2800"/>
              <a:buFont typeface="Arial" panose="020B0604020202020204" pitchFamily="34" charset="0"/>
              <a:buChar char="•"/>
            </a:pPr>
            <a:r>
              <a:rPr lang="en-GB" sz="2400"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I</a:t>
            </a: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 a process for creative problem solving</a:t>
            </a:r>
            <a:r>
              <a:rPr lang="en-GB" sz="2400"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a:t>
            </a: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3065"/>
              </a:spcAft>
              <a:buClr>
                <a:srgbClr val="000000"/>
              </a:buClr>
              <a:buSzPts val="2800"/>
              <a:buFont typeface="Arial" panose="020B0604020202020204" pitchFamily="34" charset="0"/>
              <a:buChar char="•"/>
            </a:pPr>
            <a:r>
              <a:rPr lang="en-GB" sz="2400"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H</a:t>
            </a: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as a human-centred core. </a:t>
            </a:r>
          </a:p>
          <a:p>
            <a:pPr marL="342900" lvl="0" indent="-342900" fontAlgn="base">
              <a:lnSpc>
                <a:spcPct val="110000"/>
              </a:lnSpc>
              <a:spcAft>
                <a:spcPts val="306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It encourages organizations to focus on the people they're creating for, which leads to better products, services, and internal processes.</a:t>
            </a:r>
          </a:p>
          <a:p>
            <a:pPr marL="342900" lvl="0" indent="-342900" fontAlgn="base">
              <a:lnSpc>
                <a:spcPct val="110000"/>
              </a:lnSpc>
              <a:spcAft>
                <a:spcPts val="3065"/>
              </a:spcAft>
              <a:buClr>
                <a:srgbClr val="000000"/>
              </a:buClr>
              <a:buSzPts val="2800"/>
              <a:buFont typeface="Arial" panose="020B0604020202020204" pitchFamily="34" charset="0"/>
              <a:buChar char="•"/>
            </a:pPr>
            <a:r>
              <a:rPr lang="en-GB" sz="2400" b="1" kern="100" dirty="0">
                <a:effectLst/>
                <a:latin typeface="Calibri" panose="020F0502020204030204" pitchFamily="34" charset="0"/>
                <a:ea typeface="Calibri" panose="020F0502020204030204" pitchFamily="34" charset="0"/>
              </a:rPr>
              <a:t>When you sit down to create a solution for a business need, the first  question should always be </a:t>
            </a:r>
            <a:r>
              <a:rPr lang="en-GB" sz="2400" b="1" kern="100" dirty="0">
                <a:solidFill>
                  <a:srgbClr val="FF0000"/>
                </a:solidFill>
                <a:effectLst/>
                <a:highlight>
                  <a:srgbClr val="FFFF00"/>
                </a:highlight>
                <a:latin typeface="Calibri" panose="020F0502020204030204" pitchFamily="34" charset="0"/>
                <a:ea typeface="Calibri" panose="020F0502020204030204" pitchFamily="34" charset="0"/>
              </a:rPr>
              <a:t>what's the human need behind it?</a:t>
            </a: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4506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1DF55-9DBA-C117-B5D7-787F44CE582C}"/>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DESIGN THINKING (DT) - ASSUMPTIONS</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775671E6-DAFF-CF05-DC49-0E59C6FA6E83}"/>
              </a:ext>
            </a:extLst>
          </p:cNvPr>
          <p:cNvSpPr>
            <a:spLocks noGrp="1"/>
          </p:cNvSpPr>
          <p:nvPr>
            <p:ph idx="1"/>
          </p:nvPr>
        </p:nvSpPr>
        <p:spPr>
          <a:xfrm>
            <a:off x="451757" y="979715"/>
            <a:ext cx="10972800" cy="3917032"/>
          </a:xfrm>
        </p:spPr>
        <p:txBody>
          <a:bodyPr>
            <a:normAutofit fontScale="92500"/>
          </a:bodyPr>
          <a:lstStyle/>
          <a:p>
            <a:pPr marL="342900" lvl="0" indent="-342900" fontAlgn="base">
              <a:lnSpc>
                <a:spcPct val="110000"/>
              </a:lnSpc>
              <a:spcAft>
                <a:spcPts val="448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User focus– understanding his/her conscious and unconscious needs.</a:t>
            </a:r>
          </a:p>
          <a:p>
            <a:pPr marL="342900" lvl="0" indent="-342900" fontAlgn="base">
              <a:lnSpc>
                <a:spcPct val="110000"/>
              </a:lnSpc>
              <a:spcAft>
                <a:spcPts val="4590"/>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Interdisciplinary team– looking at the problem from many perspectives (co-creation).</a:t>
            </a:r>
          </a:p>
          <a:p>
            <a:pPr marL="342900" lvl="0" indent="-342900" fontAlgn="base">
              <a:lnSpc>
                <a:spcPct val="110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Experimentation and frequent hypothesis testing (iterative)– building prototypes and collecting feedback from users.</a:t>
            </a:r>
          </a:p>
          <a:p>
            <a:endParaRPr lang="en-GB" dirty="0"/>
          </a:p>
        </p:txBody>
      </p:sp>
    </p:spTree>
    <p:extLst>
      <p:ext uri="{BB962C8B-B14F-4D97-AF65-F5344CB8AC3E}">
        <p14:creationId xmlns:p14="http://schemas.microsoft.com/office/powerpoint/2010/main" val="2520669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D69E1-7557-E1D5-E7AB-AACA2C28AF25}"/>
              </a:ext>
            </a:extLst>
          </p:cNvPr>
          <p:cNvSpPr>
            <a:spLocks noGrp="1"/>
          </p:cNvSpPr>
          <p:nvPr>
            <p:ph type="title"/>
          </p:nvPr>
        </p:nvSpPr>
        <p:spPr/>
        <p:txBody>
          <a:bodyPr>
            <a:normAutofit fontScale="90000"/>
          </a:bodyPr>
          <a:lstStyle/>
          <a:p>
            <a:r>
              <a:rPr lang="en-GB" sz="4900" b="1" kern="100" dirty="0">
                <a:solidFill>
                  <a:srgbClr val="000000"/>
                </a:solidFill>
                <a:latin typeface="Calibri" panose="020F0502020204030204" pitchFamily="34" charset="0"/>
                <a:ea typeface="Calibri" panose="020F0502020204030204" pitchFamily="34" charset="0"/>
              </a:rPr>
              <a:t>Areas where DT can be applied</a:t>
            </a:r>
            <a:br>
              <a:rPr lang="en-GB" sz="1200" kern="100" dirty="0">
                <a:solidFill>
                  <a:srgbClr val="000000"/>
                </a:solidFill>
                <a:latin typeface="Calibri" panose="020F0502020204030204" pitchFamily="34" charset="0"/>
                <a:ea typeface="Calibri" panose="020F0502020204030204" pitchFamily="34" charset="0"/>
              </a:rPr>
            </a:br>
            <a:endParaRPr lang="en-GB" dirty="0"/>
          </a:p>
        </p:txBody>
      </p:sp>
      <p:sp>
        <p:nvSpPr>
          <p:cNvPr id="7" name="TextBox 6">
            <a:extLst>
              <a:ext uri="{FF2B5EF4-FFF2-40B4-BE49-F238E27FC236}">
                <a16:creationId xmlns:a16="http://schemas.microsoft.com/office/drawing/2014/main" id="{69A1C267-CF8E-4B58-6530-632005B99302}"/>
              </a:ext>
            </a:extLst>
          </p:cNvPr>
          <p:cNvSpPr txBox="1"/>
          <p:nvPr/>
        </p:nvSpPr>
        <p:spPr>
          <a:xfrm>
            <a:off x="266700" y="929155"/>
            <a:ext cx="11397343" cy="4396716"/>
          </a:xfrm>
          <a:prstGeom prst="rect">
            <a:avLst/>
          </a:prstGeom>
          <a:noFill/>
        </p:spPr>
        <p:txBody>
          <a:bodyPr wrap="square">
            <a:spAutoFit/>
          </a:bodyPr>
          <a:lstStyle/>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product, service and experience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5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business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4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leadership</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organizational change</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4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visual communication and symbolism (graphic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objects and products (industrial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activities and services (service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complex systems or environments related to work, living space, fun and learning (interaction design)</a:t>
            </a:r>
          </a:p>
          <a:p>
            <a:pPr marL="342900" lvl="0" indent="-342900" fontAlgn="base">
              <a:lnSpc>
                <a:spcPct val="107000"/>
              </a:lnSpc>
              <a:spcAft>
                <a:spcPts val="15"/>
              </a:spcAft>
              <a:buClr>
                <a:srgbClr val="000000"/>
              </a:buClr>
              <a:buSzPts val="2800"/>
              <a:buFont typeface="Arial" panose="020B0604020202020204" pitchFamily="34" charset="0"/>
              <a:buChar char="•"/>
            </a:pPr>
            <a:r>
              <a:rPr lang="en-GB" sz="2400" b="1" kern="100" dirty="0">
                <a:solidFill>
                  <a:srgbClr val="FF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And more….</a:t>
            </a:r>
            <a:endParaRPr lang="en-GB" sz="1050" b="1" u="none" strike="noStrike" kern="100"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lvl="8" fontAlgn="base">
              <a:lnSpc>
                <a:spcPct val="107000"/>
              </a:lnSpc>
              <a:spcAft>
                <a:spcPts val="800"/>
              </a:spcAft>
              <a:buClr>
                <a:srgbClr val="000000"/>
              </a:buClr>
              <a:buSzPts val="2800"/>
            </a:pP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658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98DBE-3157-4697-9886-6307D4C1901F}"/>
              </a:ext>
            </a:extLst>
          </p:cNvPr>
          <p:cNvSpPr>
            <a:spLocks noGrp="1"/>
          </p:cNvSpPr>
          <p:nvPr>
            <p:ph type="title"/>
          </p:nvPr>
        </p:nvSpPr>
        <p:spPr>
          <a:xfrm>
            <a:off x="549729" y="-93498"/>
            <a:ext cx="10972800" cy="844612"/>
          </a:xfrm>
        </p:spPr>
        <p:txBody>
          <a:bodyPr/>
          <a:lstStyle/>
          <a:p>
            <a:r>
              <a:rPr lang="en-GB" kern="100" dirty="0">
                <a:solidFill>
                  <a:srgbClr val="000000"/>
                </a:solidFill>
                <a:latin typeface="Calibri" panose="020F0502020204030204" pitchFamily="34" charset="0"/>
                <a:ea typeface="Calibri" panose="020F0502020204030204" pitchFamily="34" charset="0"/>
              </a:rPr>
              <a:t>Design Thinking for whom?</a:t>
            </a:r>
            <a:endParaRPr lang="en-GB" dirty="0"/>
          </a:p>
        </p:txBody>
      </p:sp>
      <p:sp>
        <p:nvSpPr>
          <p:cNvPr id="5" name="TextBox 4">
            <a:extLst>
              <a:ext uri="{FF2B5EF4-FFF2-40B4-BE49-F238E27FC236}">
                <a16:creationId xmlns:a16="http://schemas.microsoft.com/office/drawing/2014/main" id="{1A99999E-F526-50AC-87D5-D77355ED6591}"/>
              </a:ext>
            </a:extLst>
          </p:cNvPr>
          <p:cNvSpPr txBox="1"/>
          <p:nvPr/>
        </p:nvSpPr>
        <p:spPr>
          <a:xfrm>
            <a:off x="549729" y="1049502"/>
            <a:ext cx="11239500" cy="4208075"/>
          </a:xfrm>
          <a:prstGeom prst="rect">
            <a:avLst/>
          </a:prstGeom>
          <a:noFill/>
        </p:spPr>
        <p:txBody>
          <a:bodyPr wrap="square">
            <a:spAutoFit/>
          </a:bodyPr>
          <a:lstStyle/>
          <a:p>
            <a:pPr lvl="0" fontAlgn="base">
              <a:lnSpc>
                <a:spcPct val="107000"/>
              </a:lnSpc>
              <a:spcAft>
                <a:spcPts val="15"/>
              </a:spcAft>
              <a:buClr>
                <a:srgbClr val="000000"/>
              </a:buClr>
              <a:buSzPts val="2800"/>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 methodology is used regardless of the size of the company or industry, but with the predominance of the sector for-profit. </a:t>
            </a:r>
            <a:endParaRPr lang="en-GB" sz="1100" kern="100" dirty="0">
              <a:solidFill>
                <a:srgbClr val="000000"/>
              </a:solidFill>
              <a:effectLst/>
              <a:latin typeface="Calibri" panose="020F0502020204030204" pitchFamily="34" charset="0"/>
              <a:ea typeface="Calibri" panose="020F0502020204030204" pitchFamily="34" charset="0"/>
            </a:endParaRPr>
          </a:p>
          <a:p>
            <a:pPr indent="-6350">
              <a:lnSpc>
                <a:spcPct val="107000"/>
              </a:lnSpc>
              <a:spcAft>
                <a:spcPts val="15"/>
              </a:spcAft>
            </a:pPr>
            <a:r>
              <a:rPr lang="en-GB" sz="2800" kern="100" dirty="0">
                <a:solidFill>
                  <a:srgbClr val="000000"/>
                </a:solidFill>
                <a:effectLst/>
                <a:latin typeface="Calibri" panose="020F0502020204030204" pitchFamily="34" charset="0"/>
                <a:ea typeface="Calibri" panose="020F0502020204030204" pitchFamily="34" charset="0"/>
              </a:rPr>
              <a:t>Implemented in the largest, most innovative companies, such as:</a:t>
            </a:r>
            <a:endParaRPr lang="en-GB" sz="11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SAP</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Samsung</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General Electric</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Apple</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Google</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Intel</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4315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F6A2-332C-63FF-3C0D-01F9D2B673D9}"/>
              </a:ext>
            </a:extLst>
          </p:cNvPr>
          <p:cNvSpPr>
            <a:spLocks noGrp="1"/>
          </p:cNvSpPr>
          <p:nvPr>
            <p:ph type="title"/>
          </p:nvPr>
        </p:nvSpPr>
        <p:spPr/>
        <p:txBody>
          <a:bodyPr/>
          <a:lstStyle/>
          <a:p>
            <a:r>
              <a:rPr lang="en-GB" b="1" dirty="0"/>
              <a:t>Power of Design Thinking (DT)……</a:t>
            </a:r>
          </a:p>
        </p:txBody>
      </p:sp>
      <p:sp>
        <p:nvSpPr>
          <p:cNvPr id="3" name="Content Placeholder 2">
            <a:extLst>
              <a:ext uri="{FF2B5EF4-FFF2-40B4-BE49-F238E27FC236}">
                <a16:creationId xmlns:a16="http://schemas.microsoft.com/office/drawing/2014/main" id="{F16DC986-7571-51E5-5403-AC3E1FA58544}"/>
              </a:ext>
            </a:extLst>
          </p:cNvPr>
          <p:cNvSpPr>
            <a:spLocks noGrp="1"/>
          </p:cNvSpPr>
          <p:nvPr>
            <p:ph idx="1"/>
          </p:nvPr>
        </p:nvSpPr>
        <p:spPr>
          <a:xfrm>
            <a:off x="299258" y="1600201"/>
            <a:ext cx="11283142" cy="3917032"/>
          </a:xfrm>
        </p:spPr>
        <p:txBody>
          <a:bodyPr/>
          <a:lstStyle/>
          <a:p>
            <a:pPr marL="0" indent="0">
              <a:buNone/>
            </a:pPr>
            <a:r>
              <a:rPr lang="en-GB" dirty="0"/>
              <a:t>Please think of Apple, Amazon, Google, Toyota etc……</a:t>
            </a:r>
          </a:p>
          <a:p>
            <a:endParaRPr lang="en-GB" dirty="0"/>
          </a:p>
          <a:p>
            <a:r>
              <a:rPr lang="en-GB" dirty="0"/>
              <a:t>Why are they “</a:t>
            </a:r>
            <a:r>
              <a:rPr lang="en-GB" b="1" dirty="0">
                <a:solidFill>
                  <a:srgbClr val="FF0000"/>
                </a:solidFill>
              </a:rPr>
              <a:t>successful</a:t>
            </a:r>
            <a:r>
              <a:rPr lang="en-GB" dirty="0"/>
              <a:t>” organisations?</a:t>
            </a:r>
          </a:p>
        </p:txBody>
      </p:sp>
    </p:spTree>
    <p:extLst>
      <p:ext uri="{BB962C8B-B14F-4D97-AF65-F5344CB8AC3E}">
        <p14:creationId xmlns:p14="http://schemas.microsoft.com/office/powerpoint/2010/main" val="1500643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2453DF7-40DA-90E9-8737-0C444335F546}"/>
              </a:ext>
            </a:extLst>
          </p:cNvPr>
          <p:cNvSpPr>
            <a:spLocks noChangeArrowheads="1"/>
          </p:cNvSpPr>
          <p:nvPr/>
        </p:nvSpPr>
        <p:spPr bwMode="auto">
          <a:xfrm>
            <a:off x="685800" y="255009"/>
            <a:ext cx="10789173" cy="12534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3174" tIns="45720" rIns="91440" bIns="25074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400" b="1" i="0" u="none" strike="noStrike" cap="none" normalizeH="0" baseline="0" dirty="0">
                <a:ln>
                  <a:noFill/>
                </a:ln>
                <a:solidFill>
                  <a:srgbClr val="000000"/>
                </a:solidFill>
                <a:effectLst/>
                <a:latin typeface="Arial" panose="020B0604020202020204" pitchFamily="34" charset="0"/>
                <a:ea typeface="Calibri" panose="020F0502020204030204" pitchFamily="34" charset="0"/>
              </a:rPr>
              <a:t>3 key perspectives of design innovation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3073" name="Picture 191">
            <a:extLst>
              <a:ext uri="{FF2B5EF4-FFF2-40B4-BE49-F238E27FC236}">
                <a16:creationId xmlns:a16="http://schemas.microsoft.com/office/drawing/2014/main" id="{915D60E1-A9CB-9782-9FFB-66750124E84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01685" y="1385887"/>
            <a:ext cx="5886450" cy="4086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6914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ADDFF-759D-0C53-EE44-3A5A6A8B419F}"/>
              </a:ext>
            </a:extLst>
          </p:cNvPr>
          <p:cNvSpPr>
            <a:spLocks noGrp="1"/>
          </p:cNvSpPr>
          <p:nvPr>
            <p:ph type="title"/>
          </p:nvPr>
        </p:nvSpPr>
        <p:spPr/>
        <p:txBody>
          <a:bodyPr/>
          <a:lstStyle/>
          <a:p>
            <a:r>
              <a:rPr lang="en-GB" b="1" kern="100" dirty="0">
                <a:solidFill>
                  <a:srgbClr val="000000"/>
                </a:solidFill>
                <a:latin typeface="Calibri" panose="020F0502020204030204" pitchFamily="34" charset="0"/>
                <a:ea typeface="Calibri" panose="020F0502020204030204" pitchFamily="34" charset="0"/>
              </a:rPr>
              <a:t>THREE Essential Pillars of Design Thinking</a:t>
            </a:r>
            <a:endParaRPr lang="en-GB" dirty="0"/>
          </a:p>
        </p:txBody>
      </p:sp>
      <p:sp>
        <p:nvSpPr>
          <p:cNvPr id="3" name="Content Placeholder 2">
            <a:extLst>
              <a:ext uri="{FF2B5EF4-FFF2-40B4-BE49-F238E27FC236}">
                <a16:creationId xmlns:a16="http://schemas.microsoft.com/office/drawing/2014/main" id="{4DA11850-D5C7-1852-08BF-16AB7C57103C}"/>
              </a:ext>
            </a:extLst>
          </p:cNvPr>
          <p:cNvSpPr>
            <a:spLocks noGrp="1"/>
          </p:cNvSpPr>
          <p:nvPr>
            <p:ph idx="1"/>
          </p:nvPr>
        </p:nvSpPr>
        <p:spPr>
          <a:xfrm>
            <a:off x="193964" y="1417638"/>
            <a:ext cx="11870574" cy="3917032"/>
          </a:xfrm>
        </p:spPr>
        <p:txBody>
          <a:bodyPr/>
          <a:lstStyle/>
          <a:p>
            <a:pPr lvl="0" fontAlgn="base">
              <a:lnSpc>
                <a:spcPct val="110000"/>
              </a:lnSpc>
              <a:spcAft>
                <a:spcPts val="450"/>
              </a:spcAft>
              <a:buClr>
                <a:srgbClr val="000000"/>
              </a:buClr>
              <a:buSzPts val="2800"/>
            </a:pPr>
            <a:r>
              <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rPr>
              <a:t>Empathy</a:t>
            </a: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 Understanding the needs of those you’re designing for</a:t>
            </a:r>
          </a:p>
          <a:p>
            <a:pPr marL="0" lvl="0" indent="0" fontAlgn="base">
              <a:lnSpc>
                <a:spcPct val="110000"/>
              </a:lnSpc>
              <a:spcAft>
                <a:spcPts val="450"/>
              </a:spcAft>
              <a:buClr>
                <a:srgbClr val="000000"/>
              </a:buClr>
              <a:buSzPts val="2800"/>
              <a:buNone/>
            </a:pPr>
            <a:endPar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560"/>
              </a:spcAft>
              <a:buClr>
                <a:srgbClr val="000000"/>
              </a:buClr>
              <a:buSzPts val="2800"/>
              <a:buFont typeface="Arial" panose="020B0604020202020204" pitchFamily="34" charset="0"/>
              <a:buChar char="•"/>
            </a:pPr>
            <a:r>
              <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rPr>
              <a:t>Ideation</a:t>
            </a: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 Generating a lot of ideas. Brainstorming is one technique, but there are many others.</a:t>
            </a: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15"/>
              </a:spcAft>
              <a:buClr>
                <a:srgbClr val="000000"/>
              </a:buClr>
              <a:buSzPts val="2800"/>
              <a:buFont typeface="Arial" panose="020B0604020202020204" pitchFamily="34" charset="0"/>
              <a:buChar char="•"/>
            </a:pPr>
            <a:r>
              <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rPr>
              <a:t>Experimentation</a:t>
            </a: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 Testing those ideas with prototyping.</a:t>
            </a:r>
          </a:p>
          <a:p>
            <a:endParaRPr lang="en-GB" dirty="0"/>
          </a:p>
        </p:txBody>
      </p:sp>
    </p:spTree>
    <p:extLst>
      <p:ext uri="{BB962C8B-B14F-4D97-AF65-F5344CB8AC3E}">
        <p14:creationId xmlns:p14="http://schemas.microsoft.com/office/powerpoint/2010/main" val="3820013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EAB94C2-BEFA-4C54-2823-E597191228A8}"/>
              </a:ext>
            </a:extLst>
          </p:cNvPr>
          <p:cNvSpPr>
            <a:spLocks noChangeArrowheads="1"/>
          </p:cNvSpPr>
          <p:nvPr/>
        </p:nvSpPr>
        <p:spPr bwMode="auto">
          <a:xfrm>
            <a:off x="309049" y="173845"/>
            <a:ext cx="10137093" cy="1579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3174" tIns="460230" rIns="941091" bIns="15870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4400" b="1" i="0" u="none" strike="noStrike" cap="none" normalizeH="0" baseline="0" dirty="0">
                <a:ln>
                  <a:noFill/>
                </a:ln>
                <a:solidFill>
                  <a:srgbClr val="000000"/>
                </a:solidFill>
                <a:effectLst/>
                <a:latin typeface="Arial" panose="020B0604020202020204" pitchFamily="34" charset="0"/>
                <a:ea typeface="Calibri" panose="020F0502020204030204" pitchFamily="34" charset="0"/>
              </a:rPr>
              <a:t>The Design Thinking (DT) </a:t>
            </a:r>
            <a:r>
              <a:rPr lang="en-GB" altLang="en-US" sz="4400" b="1" dirty="0">
                <a:solidFill>
                  <a:srgbClr val="000000"/>
                </a:solidFill>
                <a:latin typeface="Arial" panose="020B0604020202020204" pitchFamily="34" charset="0"/>
                <a:ea typeface="Calibri" panose="020F0502020204030204" pitchFamily="34" charset="0"/>
              </a:rPr>
              <a:t>p</a:t>
            </a:r>
            <a:r>
              <a:rPr kumimoji="0" lang="en-GB" altLang="en-US" sz="4400" b="1" i="0" u="none" strike="noStrike" cap="none" normalizeH="0" baseline="0" dirty="0">
                <a:ln>
                  <a:noFill/>
                </a:ln>
                <a:solidFill>
                  <a:srgbClr val="000000"/>
                </a:solidFill>
                <a:effectLst/>
                <a:latin typeface="Arial" panose="020B0604020202020204" pitchFamily="34" charset="0"/>
                <a:ea typeface="Calibri" panose="020F0502020204030204" pitchFamily="34" charset="0"/>
              </a:rPr>
              <a:t>rocess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7" name="Picture 226">
            <a:extLst>
              <a:ext uri="{FF2B5EF4-FFF2-40B4-BE49-F238E27FC236}">
                <a16:creationId xmlns:a16="http://schemas.microsoft.com/office/drawing/2014/main" id="{F07C6C6C-805D-6DEF-157F-A5EDB9879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5491" y="1928812"/>
            <a:ext cx="7067550" cy="30003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AA2F1E11-F3F7-EA39-1905-E762B25CFA90}"/>
              </a:ext>
            </a:extLst>
          </p:cNvPr>
          <p:cNvSpPr>
            <a:spLocks noChangeArrowheads="1"/>
          </p:cNvSpPr>
          <p:nvPr/>
        </p:nvSpPr>
        <p:spPr bwMode="auto">
          <a:xfrm>
            <a:off x="0" y="34575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0040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332819-A994-DEF6-E5EB-7FA598EFD90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86070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3CF79-D20C-FC9B-6D08-1760D5F030D5}"/>
              </a:ext>
            </a:extLst>
          </p:cNvPr>
          <p:cNvSpPr>
            <a:spLocks noGrp="1"/>
          </p:cNvSpPr>
          <p:nvPr>
            <p:ph type="title"/>
          </p:nvPr>
        </p:nvSpPr>
        <p:spPr/>
        <p:txBody>
          <a:bodyPr>
            <a:normAutofit fontScale="90000"/>
          </a:bodyPr>
          <a:lstStyle/>
          <a:p>
            <a:r>
              <a:rPr lang="en-GB" kern="100" dirty="0">
                <a:solidFill>
                  <a:srgbClr val="000000"/>
                </a:solidFill>
                <a:latin typeface="Calibri" panose="020F0502020204030204" pitchFamily="34" charset="0"/>
                <a:ea typeface="Calibri" panose="020F0502020204030204" pitchFamily="34" charset="0"/>
              </a:rPr>
              <a:t>YouTube Sources:</a:t>
            </a:r>
            <a:br>
              <a:rPr lang="en-GB" kern="100" dirty="0">
                <a:solidFill>
                  <a:srgbClr val="000000"/>
                </a:solidFill>
                <a:latin typeface="Calibri" panose="020F0502020204030204" pitchFamily="34" charset="0"/>
                <a:ea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717F4FC4-D01B-40FC-D631-20A5460552FE}"/>
              </a:ext>
            </a:extLst>
          </p:cNvPr>
          <p:cNvSpPr>
            <a:spLocks noGrp="1"/>
          </p:cNvSpPr>
          <p:nvPr>
            <p:ph idx="1"/>
          </p:nvPr>
        </p:nvSpPr>
        <p:spPr>
          <a:xfrm>
            <a:off x="408214" y="1088573"/>
            <a:ext cx="10972800" cy="3917032"/>
          </a:xfrm>
        </p:spPr>
        <p:txBody>
          <a:bodyPr>
            <a:normAutofit fontScale="25000" lnSpcReduction="20000"/>
          </a:bodyPr>
          <a:lstStyle/>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The Explainer: What Is Design Thinking?</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https://www.youtube.com/watch?v=_WI3B54m6SU</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How It Works: Design Thinking (IBM)</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3"/>
              </a:rPr>
              <a:t>https://www.youtube.com/watch?v=pXtN4y3O35M</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Design Thinking In Business</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4"/>
              </a:rPr>
              <a:t>https://www.youtube.com/watch?v=GPXeeyL4tEA</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Design Thinking in 90 Seconds</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5"/>
              </a:rPr>
              <a:t>https://www.youtube.com/watch?v=vQytKCT563I</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What Is Design Thinking? An Overview (2020)</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6"/>
              </a:rPr>
              <a:t>https://www.youtube.com/watch?v=gHGN6hs2gZY</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40399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8F04E-4AF5-1F19-AA69-6B374075F80C}"/>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Examples of applying DT</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5" name="TextBox 4">
            <a:extLst>
              <a:ext uri="{FF2B5EF4-FFF2-40B4-BE49-F238E27FC236}">
                <a16:creationId xmlns:a16="http://schemas.microsoft.com/office/drawing/2014/main" id="{955ADFCE-8E39-D2CE-16DA-6A4AAF6280ED}"/>
              </a:ext>
            </a:extLst>
          </p:cNvPr>
          <p:cNvSpPr txBox="1"/>
          <p:nvPr/>
        </p:nvSpPr>
        <p:spPr>
          <a:xfrm>
            <a:off x="1007641" y="1417638"/>
            <a:ext cx="7749916" cy="1894814"/>
          </a:xfrm>
          <a:prstGeom prst="rect">
            <a:avLst/>
          </a:prstGeom>
          <a:noFill/>
        </p:spPr>
        <p:txBody>
          <a:bodyPr wrap="square">
            <a:spAutoFit/>
          </a:bodyPr>
          <a:lstStyle/>
          <a:p>
            <a:pPr marL="342900" lvl="0" indent="-342900" fontAlgn="base">
              <a:lnSpc>
                <a:spcPct val="110000"/>
              </a:lnSpc>
              <a:spcAft>
                <a:spcPts val="3650"/>
              </a:spcAft>
              <a:buClr>
                <a:srgbClr val="000000"/>
              </a:buClr>
              <a:buSzPts val="2600"/>
              <a:buFont typeface="Arial" panose="020B0604020202020204" pitchFamily="34" charset="0"/>
              <a:buChar char="•"/>
            </a:pPr>
            <a:r>
              <a:rPr lang="en-GB" sz="20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IDEO Brainstorming Video from IDEO U </a:t>
            </a:r>
            <a:r>
              <a:rPr lang="en-GB" sz="20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https://www.youtube.com/watch?v=VvdJzeO9yN8</a:t>
            </a:r>
            <a:endParaRPr lang="en-GB" sz="10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3650"/>
              </a:spcAft>
              <a:buClr>
                <a:srgbClr val="000000"/>
              </a:buClr>
              <a:buSzPts val="2600"/>
              <a:buFont typeface="Arial" panose="020B0604020202020204" pitchFamily="34" charset="0"/>
              <a:buChar char="•"/>
            </a:pPr>
            <a:r>
              <a:rPr lang="en-GB" sz="20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ABC Nightline - IDEO Shopping Cart </a:t>
            </a:r>
            <a:r>
              <a:rPr lang="en-GB" sz="20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3"/>
              </a:rPr>
              <a:t>https://www.youtube.com/watch?v=M66ZU2PCIcM</a:t>
            </a:r>
            <a:endParaRPr lang="en-GB" sz="10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350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013F6-180B-9A9E-0FD9-D406E55F9E2D}"/>
              </a:ext>
            </a:extLst>
          </p:cNvPr>
          <p:cNvSpPr>
            <a:spLocks noGrp="1"/>
          </p:cNvSpPr>
          <p:nvPr>
            <p:ph type="title"/>
          </p:nvPr>
        </p:nvSpPr>
        <p:spPr>
          <a:xfrm>
            <a:off x="609600" y="97973"/>
            <a:ext cx="10972800" cy="903513"/>
          </a:xfrm>
        </p:spPr>
        <p:txBody>
          <a:bodyPr/>
          <a:lstStyle/>
          <a:p>
            <a:r>
              <a:rPr lang="en-GB" dirty="0"/>
              <a:t>More sources</a:t>
            </a:r>
          </a:p>
        </p:txBody>
      </p:sp>
      <p:sp>
        <p:nvSpPr>
          <p:cNvPr id="5" name="TextBox 4">
            <a:extLst>
              <a:ext uri="{FF2B5EF4-FFF2-40B4-BE49-F238E27FC236}">
                <a16:creationId xmlns:a16="http://schemas.microsoft.com/office/drawing/2014/main" id="{6E4DB851-738E-012F-8954-8039A9C2DB84}"/>
              </a:ext>
            </a:extLst>
          </p:cNvPr>
          <p:cNvSpPr txBox="1"/>
          <p:nvPr/>
        </p:nvSpPr>
        <p:spPr>
          <a:xfrm>
            <a:off x="201386" y="1371601"/>
            <a:ext cx="11865428" cy="6957867"/>
          </a:xfrm>
          <a:prstGeom prst="rect">
            <a:avLst/>
          </a:prstGeom>
          <a:noFill/>
        </p:spPr>
        <p:txBody>
          <a:bodyPr wrap="square">
            <a:spAutoFit/>
          </a:bodyPr>
          <a:lstStyle/>
          <a:p>
            <a:pPr marL="342900" lvl="0" indent="-342900" fontAlgn="base">
              <a:lnSpc>
                <a:spcPct val="110000"/>
              </a:lnSpc>
              <a:spcAft>
                <a:spcPts val="3650"/>
              </a:spcAft>
              <a:buClr>
                <a:srgbClr val="000000"/>
              </a:buClr>
              <a:buSzPts val="2600"/>
              <a:buFont typeface="Arial" panose="020B0604020202020204" pitchFamily="34" charset="0"/>
              <a:buChar char="•"/>
            </a:pP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Changing Experiences through Empathy: </a:t>
            </a:r>
            <a:r>
              <a:rPr lang="en-GB" sz="1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https://thisisdesignthinking.net/2014/12/changing-experiences-throughempathy-ge-healthcares-adventure-series/</a:t>
            </a:r>
            <a:endParaRPr lang="en-GB" sz="1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sz="1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6350" indent="-6350">
              <a:lnSpc>
                <a:spcPct val="110000"/>
              </a:lnSpc>
              <a:spcAft>
                <a:spcPts val="1975"/>
              </a:spcAft>
            </a:pPr>
            <a:r>
              <a:rPr lang="en-GB" sz="2400" b="1" kern="100" dirty="0">
                <a:solidFill>
                  <a:srgbClr val="000000"/>
                </a:solidFill>
                <a:effectLst/>
                <a:latin typeface="Calibri" panose="020F0502020204030204" pitchFamily="34" charset="0"/>
                <a:ea typeface="Calibri" panose="020F0502020204030204" pitchFamily="34" charset="0"/>
              </a:rPr>
              <a:t>Examples of applying DT</a:t>
            </a:r>
          </a:p>
          <a:p>
            <a:pPr marL="342900" lvl="0" indent="-342900" fontAlgn="base">
              <a:lnSpc>
                <a:spcPct val="107000"/>
              </a:lnSpc>
              <a:spcAft>
                <a:spcPts val="345"/>
              </a:spcAft>
              <a:buClr>
                <a:srgbClr val="000000"/>
              </a:buClr>
              <a:buSzPts val="2800"/>
              <a:buFont typeface="Arial" panose="020B0604020202020204" pitchFamily="34" charset="0"/>
              <a:buChar char="•"/>
            </a:pP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8 Great Design Thinking Examples</a:t>
            </a:r>
            <a:r>
              <a:rPr lang="en-GB" sz="1400" b="1"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  </a:t>
            </a:r>
            <a:r>
              <a:rPr lang="en-GB" sz="1400" kern="100" dirty="0">
                <a:solidFill>
                  <a:srgbClr val="0563C1"/>
                </a:solidFill>
                <a:effectLst/>
                <a:latin typeface="Calibri" panose="020F0502020204030204" pitchFamily="34" charset="0"/>
                <a:ea typeface="Calibri" panose="020F0502020204030204" pitchFamily="34" charset="0"/>
                <a:hlinkClick r:id="rId3"/>
              </a:rPr>
              <a:t>https://voltagecontrol.</a:t>
            </a: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a:t>
            </a:r>
          </a:p>
          <a:p>
            <a:pPr marL="342900" lvl="0" indent="-342900" fontAlgn="base">
              <a:lnSpc>
                <a:spcPct val="107000"/>
              </a:lnSpc>
              <a:spcAft>
                <a:spcPts val="345"/>
              </a:spcAft>
              <a:buClr>
                <a:srgbClr val="000000"/>
              </a:buClr>
              <a:buSzPts val="2800"/>
              <a:buFont typeface="Arial" panose="020B0604020202020204" pitchFamily="34" charset="0"/>
              <a:buChar char="•"/>
            </a:pPr>
            <a:endParaRPr lang="en-GB" sz="1400" b="1"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345"/>
              </a:spcAft>
              <a:buClr>
                <a:srgbClr val="000000"/>
              </a:buClr>
              <a:buSzPts val="2800"/>
              <a:buFont typeface="Arial" panose="020B0604020202020204" pitchFamily="34" charset="0"/>
              <a:buChar char="•"/>
            </a:pP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40 Design Thinking Success Stories</a:t>
            </a:r>
            <a:r>
              <a:rPr lang="en-GB" sz="1400" b="1"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 </a:t>
            </a:r>
            <a:r>
              <a:rPr lang="en-GB" sz="1400" u="sng" kern="100" dirty="0">
                <a:solidFill>
                  <a:srgbClr val="0563C1"/>
                </a:solidFill>
                <a:effectLst/>
                <a:latin typeface="Calibri" panose="020F0502020204030204" pitchFamily="34" charset="0"/>
                <a:ea typeface="Calibri" panose="020F0502020204030204" pitchFamily="34" charset="0"/>
                <a:hlinkClick r:id="rId4"/>
              </a:rPr>
              <a:t>https://theaccidentaldesignthinker.com/2017/09/16/40-designthinking-success-stories/</a:t>
            </a:r>
            <a:endParaRPr lang="en-GB" sz="1400" kern="100" dirty="0">
              <a:solidFill>
                <a:srgbClr val="0563C1"/>
              </a:solidFill>
              <a:effectLst/>
              <a:latin typeface="Calibri" panose="020F0502020204030204" pitchFamily="34" charset="0"/>
              <a:ea typeface="Calibri" panose="020F0502020204030204" pitchFamily="34" charset="0"/>
            </a:endParaRPr>
          </a:p>
          <a:p>
            <a:pPr indent="-6350">
              <a:lnSpc>
                <a:spcPct val="90000"/>
              </a:lnSpc>
              <a:spcAft>
                <a:spcPts val="9190"/>
              </a:spcAft>
            </a:pPr>
            <a:endParaRPr lang="en-GB" sz="1400" kern="100" dirty="0">
              <a:solidFill>
                <a:srgbClr val="0563C1"/>
              </a:solidFill>
              <a:effectLst/>
              <a:latin typeface="Calibri" panose="020F0502020204030204" pitchFamily="34" charset="0"/>
              <a:ea typeface="Calibri" panose="020F0502020204030204" pitchFamily="34" charset="0"/>
            </a:endParaRPr>
          </a:p>
          <a:p>
            <a:pPr indent="-6350">
              <a:lnSpc>
                <a:spcPct val="90000"/>
              </a:lnSpc>
              <a:spcAft>
                <a:spcPts val="9190"/>
              </a:spcAft>
            </a:pPr>
            <a:endParaRPr lang="en-GB" sz="1200" u="none" strike="noStrike" kern="100" dirty="0">
              <a:solidFill>
                <a:srgbClr val="0563C1"/>
              </a:solidFill>
              <a:uFill>
                <a:solidFill>
                  <a:srgbClr val="000000"/>
                </a:solidFill>
              </a:uFill>
              <a:latin typeface="Calibri" panose="020F0502020204030204" pitchFamily="34" charset="0"/>
              <a:ea typeface="Calibri" panose="020F0502020204030204" pitchFamily="34" charset="0"/>
              <a:cs typeface="Arial" panose="020B0604020202020204" pitchFamily="34" charset="0"/>
            </a:endParaRPr>
          </a:p>
          <a:p>
            <a:pPr indent="-6350">
              <a:lnSpc>
                <a:spcPct val="90000"/>
              </a:lnSpc>
              <a:spcAft>
                <a:spcPts val="9190"/>
              </a:spcAft>
            </a:pPr>
            <a:endParaRPr lang="en-GB" sz="1200" kern="100" dirty="0">
              <a:solidFill>
                <a:srgbClr val="0563C1"/>
              </a:solidFill>
              <a:effectLst/>
              <a:uFill>
                <a:solidFill>
                  <a:srgbClr val="000000"/>
                </a:solidFill>
              </a:uFill>
              <a:latin typeface="Calibri" panose="020F0502020204030204" pitchFamily="34" charset="0"/>
              <a:ea typeface="Calibri" panose="020F0502020204030204" pitchFamily="34" charset="0"/>
              <a:cs typeface="Arial" panose="020B0604020202020204" pitchFamily="34" charset="0"/>
            </a:endParaRPr>
          </a:p>
          <a:p>
            <a:pPr indent="-6350">
              <a:lnSpc>
                <a:spcPct val="90000"/>
              </a:lnSpc>
              <a:spcAft>
                <a:spcPts val="9190"/>
              </a:spcAft>
            </a:pPr>
            <a:endParaRPr lang="en-GB" sz="12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1054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20CCD3-5F86-593E-82D2-93D35E6B454C}"/>
              </a:ext>
            </a:extLst>
          </p:cNvPr>
          <p:cNvSpPr txBox="1"/>
          <p:nvPr/>
        </p:nvSpPr>
        <p:spPr>
          <a:xfrm>
            <a:off x="653143" y="609254"/>
            <a:ext cx="10798628" cy="3128805"/>
          </a:xfrm>
          <a:prstGeom prst="rect">
            <a:avLst/>
          </a:prstGeom>
          <a:noFill/>
        </p:spPr>
        <p:txBody>
          <a:bodyPr wrap="square">
            <a:spAutoFit/>
          </a:bodyPr>
          <a:lstStyle/>
          <a:p>
            <a:pPr marL="6350" indent="-6350">
              <a:lnSpc>
                <a:spcPct val="110000"/>
              </a:lnSpc>
              <a:spcAft>
                <a:spcPts val="1975"/>
              </a:spcAft>
            </a:pPr>
            <a:r>
              <a:rPr lang="en-GB" sz="3200" b="1" kern="100" dirty="0">
                <a:solidFill>
                  <a:srgbClr val="000000"/>
                </a:solidFill>
                <a:effectLst/>
                <a:latin typeface="Calibri" panose="020F0502020204030204" pitchFamily="34" charset="0"/>
                <a:ea typeface="Calibri" panose="020F0502020204030204" pitchFamily="34" charset="0"/>
              </a:rPr>
              <a:t>DT PROCESS</a:t>
            </a:r>
          </a:p>
          <a:p>
            <a:pPr indent="-6350">
              <a:lnSpc>
                <a:spcPct val="107000"/>
              </a:lnSpc>
              <a:spcAft>
                <a:spcPts val="530"/>
              </a:spcAft>
            </a:pPr>
            <a:r>
              <a:rPr lang="en-GB" sz="1800" b="1" kern="100" dirty="0">
                <a:solidFill>
                  <a:srgbClr val="000000"/>
                </a:solidFill>
                <a:effectLst/>
                <a:latin typeface="Calibri" panose="020F0502020204030204" pitchFamily="34" charset="0"/>
                <a:ea typeface="Calibri" panose="020F0502020204030204" pitchFamily="34" charset="0"/>
              </a:rPr>
              <a:t>Design Thinking Process</a:t>
            </a:r>
            <a:endParaRPr lang="en-GB" sz="9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90000"/>
              </a:lnSpc>
              <a:spcAft>
                <a:spcPts val="4860"/>
              </a:spcAft>
              <a:buClr>
                <a:srgbClr val="000000"/>
              </a:buClr>
              <a:buSzPts val="2800"/>
              <a:buFont typeface="Arial" panose="020B0604020202020204" pitchFamily="34" charset="0"/>
              <a:buChar char="•"/>
            </a:pPr>
            <a:r>
              <a:rPr lang="en-GB" sz="18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https://www.youtube.com/watch?v=qyoZTUGzdGY</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indent="-6350">
              <a:lnSpc>
                <a:spcPct val="107000"/>
              </a:lnSpc>
              <a:spcAft>
                <a:spcPts val="530"/>
              </a:spcAft>
            </a:pPr>
            <a:r>
              <a:rPr lang="en-GB" sz="1800" b="1" kern="100" dirty="0">
                <a:solidFill>
                  <a:srgbClr val="000000"/>
                </a:solidFill>
                <a:effectLst/>
                <a:latin typeface="Calibri" panose="020F0502020204030204" pitchFamily="34" charset="0"/>
                <a:ea typeface="Calibri" panose="020F0502020204030204" pitchFamily="34" charset="0"/>
              </a:rPr>
              <a:t>Further </a:t>
            </a:r>
            <a:r>
              <a:rPr lang="en-GB" b="1" kern="100" dirty="0">
                <a:solidFill>
                  <a:srgbClr val="000000"/>
                </a:solidFill>
                <a:latin typeface="Calibri" panose="020F0502020204030204" pitchFamily="34" charset="0"/>
                <a:ea typeface="Calibri" panose="020F0502020204030204" pitchFamily="34" charset="0"/>
              </a:rPr>
              <a:t>a</a:t>
            </a:r>
            <a:r>
              <a:rPr lang="en-GB" sz="1800" b="1" kern="100" dirty="0">
                <a:solidFill>
                  <a:srgbClr val="000000"/>
                </a:solidFill>
                <a:effectLst/>
                <a:latin typeface="Calibri" panose="020F0502020204030204" pitchFamily="34" charset="0"/>
                <a:ea typeface="Calibri" panose="020F0502020204030204" pitchFamily="34" charset="0"/>
              </a:rPr>
              <a:t>rticles:</a:t>
            </a:r>
            <a:endParaRPr lang="en-GB" sz="9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90000"/>
              </a:lnSpc>
              <a:spcAft>
                <a:spcPts val="1135"/>
              </a:spcAft>
              <a:buClr>
                <a:srgbClr val="000000"/>
              </a:buClr>
              <a:buSzPts val="2800"/>
              <a:buFont typeface="Arial" panose="020B0604020202020204" pitchFamily="34" charset="0"/>
              <a:buChar char="•"/>
            </a:pPr>
            <a:r>
              <a:rPr lang="en-GB" sz="18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3"/>
              </a:rPr>
              <a:t>https://designsojourn.com/design-thinking-experts-fill-in-gapsbetween-steps/</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90000"/>
              </a:lnSpc>
              <a:spcAft>
                <a:spcPts val="1135"/>
              </a:spcAft>
              <a:buClr>
                <a:srgbClr val="000000"/>
              </a:buClr>
              <a:buSzPts val="2800"/>
              <a:buFont typeface="Arial" panose="020B0604020202020204" pitchFamily="34" charset="0"/>
              <a:buChar char="•"/>
            </a:pPr>
            <a:r>
              <a:rPr lang="en-GB" sz="18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4"/>
              </a:rPr>
              <a:t>https://www.interaction-design.org/literature/article/what-is-designthinking-and-why-is-it-so-popular</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3481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B113A-AE60-1CC4-A976-7407AEEE1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CE085-1966-3AF4-C7E9-7DD9A190AA2A}"/>
              </a:ext>
            </a:extLst>
          </p:cNvPr>
          <p:cNvSpPr>
            <a:spLocks noGrp="1"/>
          </p:cNvSpPr>
          <p:nvPr>
            <p:ph type="title"/>
          </p:nvPr>
        </p:nvSpPr>
        <p:spPr>
          <a:xfrm>
            <a:off x="838200" y="582840"/>
            <a:ext cx="10515600" cy="1325563"/>
          </a:xfrm>
        </p:spPr>
        <p:txBody>
          <a:bodyPr>
            <a:normAutofit fontScale="90000"/>
          </a:bodyPr>
          <a:lstStyle/>
          <a:p>
            <a:r>
              <a:rPr lang="en-US" b="1" dirty="0">
                <a:latin typeface="Aharoni" panose="02010803020104030203" pitchFamily="2" charset="-79"/>
                <a:cs typeface="Aharoni" panose="02010803020104030203" pitchFamily="2" charset="-79"/>
              </a:rPr>
              <a:t>Difference between Solution-Based and Problem-Based Thinking</a:t>
            </a:r>
            <a:br>
              <a:rPr lang="en-US" b="1" dirty="0"/>
            </a:br>
            <a:endParaRPr lang="en-IN" dirty="0"/>
          </a:p>
        </p:txBody>
      </p:sp>
      <p:sp>
        <p:nvSpPr>
          <p:cNvPr id="3" name="Content Placeholder 2">
            <a:extLst>
              <a:ext uri="{FF2B5EF4-FFF2-40B4-BE49-F238E27FC236}">
                <a16:creationId xmlns:a16="http://schemas.microsoft.com/office/drawing/2014/main" id="{53CE8CBD-3523-A25A-423F-E55813CBAE12}"/>
              </a:ext>
            </a:extLst>
          </p:cNvPr>
          <p:cNvSpPr>
            <a:spLocks noGrp="1"/>
          </p:cNvSpPr>
          <p:nvPr>
            <p:ph idx="1"/>
          </p:nvPr>
        </p:nvSpPr>
        <p:spPr/>
        <p:txBody>
          <a:bodyPr/>
          <a:lstStyle/>
          <a:p>
            <a:pPr marL="0" indent="0" algn="just">
              <a:buNone/>
            </a:pPr>
            <a:r>
              <a:rPr lang="en-US" sz="3200" dirty="0"/>
              <a:t>As the name suggests, solution-based thinking focuses on finding solutions; coming up with something constructive to effectively tackle a certain problem. </a:t>
            </a:r>
          </a:p>
          <a:p>
            <a:pPr marL="0" indent="0" algn="just">
              <a:buNone/>
            </a:pPr>
            <a:endParaRPr lang="en-US" dirty="0"/>
          </a:p>
          <a:p>
            <a:pPr marL="0" indent="0" algn="just">
              <a:buNone/>
            </a:pPr>
            <a:r>
              <a:rPr lang="en-US" sz="3200" dirty="0"/>
              <a:t>This is the opposite of problem-based thinking, which tends to fixate on obstacles and limitations.</a:t>
            </a:r>
          </a:p>
          <a:p>
            <a:endParaRPr lang="en-IN" dirty="0"/>
          </a:p>
        </p:txBody>
      </p:sp>
    </p:spTree>
    <p:extLst>
      <p:ext uri="{BB962C8B-B14F-4D97-AF65-F5344CB8AC3E}">
        <p14:creationId xmlns:p14="http://schemas.microsoft.com/office/powerpoint/2010/main" val="578768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A70A-8823-A1D0-632B-826985E3AC84}"/>
              </a:ext>
            </a:extLst>
          </p:cNvPr>
          <p:cNvSpPr>
            <a:spLocks noGrp="1"/>
          </p:cNvSpPr>
          <p:nvPr>
            <p:ph type="title"/>
          </p:nvPr>
        </p:nvSpPr>
        <p:spPr>
          <a:xfrm>
            <a:off x="609600" y="0"/>
            <a:ext cx="10972800" cy="1143000"/>
          </a:xfrm>
        </p:spPr>
        <p:txBody>
          <a:bodyPr>
            <a:normAutofit/>
          </a:bodyPr>
          <a:lstStyle/>
          <a:p>
            <a:r>
              <a:rPr lang="en-IN" sz="5400" b="1" dirty="0">
                <a:latin typeface="Aharoni" panose="02010803020104030203" pitchFamily="2" charset="-79"/>
                <a:cs typeface="Aharoni" panose="02010803020104030203" pitchFamily="2" charset="-79"/>
              </a:rPr>
              <a:t>Meaning &amp; Definition</a:t>
            </a:r>
          </a:p>
        </p:txBody>
      </p:sp>
      <p:sp>
        <p:nvSpPr>
          <p:cNvPr id="3" name="Content Placeholder 2">
            <a:extLst>
              <a:ext uri="{FF2B5EF4-FFF2-40B4-BE49-F238E27FC236}">
                <a16:creationId xmlns:a16="http://schemas.microsoft.com/office/drawing/2014/main" id="{581FBDC5-2646-AA5F-AFCF-07AA7BC76BB1}"/>
              </a:ext>
            </a:extLst>
          </p:cNvPr>
          <p:cNvSpPr>
            <a:spLocks noGrp="1"/>
          </p:cNvSpPr>
          <p:nvPr>
            <p:ph idx="1"/>
          </p:nvPr>
        </p:nvSpPr>
        <p:spPr>
          <a:xfrm>
            <a:off x="0" y="1061357"/>
            <a:ext cx="12066814" cy="4610099"/>
          </a:xfrm>
        </p:spPr>
        <p:txBody>
          <a:bodyPr>
            <a:normAutofit fontScale="85000" lnSpcReduction="20000"/>
          </a:bodyPr>
          <a:lstStyle/>
          <a:p>
            <a:pPr algn="just"/>
            <a:r>
              <a:rPr lang="en-US" b="1" dirty="0"/>
              <a:t>Design thinking is both an ideology and a process, concerned with solving complex problems in a highly user-centric way. </a:t>
            </a:r>
            <a:r>
              <a:rPr lang="en-US" dirty="0"/>
              <a:t>It is an approach used for practical and creative problem-solving. </a:t>
            </a:r>
          </a:p>
          <a:p>
            <a:pPr algn="just"/>
            <a:endParaRPr lang="en-US" dirty="0"/>
          </a:p>
          <a:p>
            <a:pPr algn="just"/>
            <a:r>
              <a:rPr lang="en-US" dirty="0"/>
              <a:t>It has actually evolved from a range of different fields—including architecture, engineering and business. Design thinking can also be applied to any field; it doesn’t necessarily have to be design-specific.</a:t>
            </a:r>
          </a:p>
          <a:p>
            <a:pPr algn="just"/>
            <a:endParaRPr lang="en-US" dirty="0"/>
          </a:p>
          <a:p>
            <a:pPr algn="just"/>
            <a:r>
              <a:rPr lang="en-US" dirty="0"/>
              <a:t>Design thinking is extremely user-centric. It </a:t>
            </a:r>
            <a:r>
              <a:rPr lang="en-US" dirty="0">
                <a:hlinkClick r:id="rId2"/>
              </a:rPr>
              <a:t>focuses on humans first and foremost</a:t>
            </a:r>
            <a:r>
              <a:rPr lang="en-US" dirty="0"/>
              <a:t>, seeking to understand people’s needs and come up with effective solutions to meet those needs. It is what we call a solution-based approach to problem-solving.</a:t>
            </a:r>
            <a:endParaRPr lang="en-IN" dirty="0"/>
          </a:p>
        </p:txBody>
      </p:sp>
    </p:spTree>
    <p:extLst>
      <p:ext uri="{BB962C8B-B14F-4D97-AF65-F5344CB8AC3E}">
        <p14:creationId xmlns:p14="http://schemas.microsoft.com/office/powerpoint/2010/main" val="1351704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3DA6B50-539C-4F80-735B-BE72446C515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7671" y="0"/>
            <a:ext cx="11341943" cy="5061858"/>
          </a:xfrm>
          <a:prstGeom prst="rect">
            <a:avLst/>
          </a:prstGeom>
        </p:spPr>
      </p:pic>
      <p:sp>
        <p:nvSpPr>
          <p:cNvPr id="9" name="TextBox 8">
            <a:extLst>
              <a:ext uri="{FF2B5EF4-FFF2-40B4-BE49-F238E27FC236}">
                <a16:creationId xmlns:a16="http://schemas.microsoft.com/office/drawing/2014/main" id="{C41FDE8D-7D75-3C63-4D61-A7C423C3C5B4}"/>
              </a:ext>
            </a:extLst>
          </p:cNvPr>
          <p:cNvSpPr txBox="1"/>
          <p:nvPr/>
        </p:nvSpPr>
        <p:spPr>
          <a:xfrm>
            <a:off x="4310743" y="4807128"/>
            <a:ext cx="1741714" cy="369332"/>
          </a:xfrm>
          <a:prstGeom prst="rect">
            <a:avLst/>
          </a:prstGeom>
          <a:noFill/>
        </p:spPr>
        <p:txBody>
          <a:bodyPr wrap="square">
            <a:spAutoFit/>
          </a:bodyPr>
          <a:lstStyle/>
          <a:p>
            <a:r>
              <a:rPr lang="en-US" b="1" dirty="0"/>
              <a:t>CEO of IDEO</a:t>
            </a:r>
          </a:p>
        </p:txBody>
      </p:sp>
    </p:spTree>
    <p:extLst>
      <p:ext uri="{BB962C8B-B14F-4D97-AF65-F5344CB8AC3E}">
        <p14:creationId xmlns:p14="http://schemas.microsoft.com/office/powerpoint/2010/main" val="2912583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567C-4548-7B2E-15EF-C3E29B1E3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1BE9A-4F42-DD59-352F-C240201121A3}"/>
              </a:ext>
            </a:extLst>
          </p:cNvPr>
          <p:cNvSpPr>
            <a:spLocks noGrp="1"/>
          </p:cNvSpPr>
          <p:nvPr>
            <p:ph type="title"/>
          </p:nvPr>
        </p:nvSpPr>
        <p:spPr>
          <a:xfrm>
            <a:off x="679269" y="164375"/>
            <a:ext cx="10515600" cy="627017"/>
          </a:xfrm>
        </p:spPr>
        <p:txBody>
          <a:bodyPr>
            <a:normAutofit fontScale="90000"/>
          </a:bodyPr>
          <a:lstStyle/>
          <a:p>
            <a:r>
              <a:rPr lang="en-US" sz="4900" b="1" dirty="0">
                <a:latin typeface="Aharoni" panose="02010803020104030203" pitchFamily="2" charset="-79"/>
                <a:cs typeface="Aharoni" panose="02010803020104030203" pitchFamily="2" charset="-79"/>
              </a:rPr>
              <a:t>The </a:t>
            </a:r>
            <a:r>
              <a:rPr lang="en-US" sz="4900" b="1" dirty="0">
                <a:solidFill>
                  <a:srgbClr val="FF0000"/>
                </a:solidFill>
                <a:latin typeface="Aharoni" panose="02010803020104030203" pitchFamily="2" charset="-79"/>
                <a:cs typeface="Aharoni" panose="02010803020104030203" pitchFamily="2" charset="-79"/>
              </a:rPr>
              <a:t>end goal </a:t>
            </a:r>
            <a:r>
              <a:rPr lang="en-US" sz="4900" b="1" dirty="0">
                <a:latin typeface="Aharoni" panose="02010803020104030203" pitchFamily="2" charset="-79"/>
                <a:cs typeface="Aharoni" panose="02010803020104030203" pitchFamily="2" charset="-79"/>
              </a:rPr>
              <a:t>of Design Thinking</a:t>
            </a:r>
            <a:endParaRPr lang="en-IN" dirty="0"/>
          </a:p>
        </p:txBody>
      </p:sp>
      <p:sp>
        <p:nvSpPr>
          <p:cNvPr id="3" name="Content Placeholder 2">
            <a:extLst>
              <a:ext uri="{FF2B5EF4-FFF2-40B4-BE49-F238E27FC236}">
                <a16:creationId xmlns:a16="http://schemas.microsoft.com/office/drawing/2014/main" id="{05418413-C470-6893-F68C-877AC908D3F1}"/>
              </a:ext>
            </a:extLst>
          </p:cNvPr>
          <p:cNvSpPr>
            <a:spLocks noGrp="1"/>
          </p:cNvSpPr>
          <p:nvPr>
            <p:ph idx="1"/>
          </p:nvPr>
        </p:nvSpPr>
        <p:spPr>
          <a:xfrm>
            <a:off x="315686" y="660763"/>
            <a:ext cx="5701938" cy="5207727"/>
          </a:xfrm>
        </p:spPr>
        <p:txBody>
          <a:bodyPr>
            <a:normAutofit fontScale="85000" lnSpcReduction="20000"/>
          </a:bodyPr>
          <a:lstStyle/>
          <a:p>
            <a:pPr marL="0" indent="0">
              <a:buNone/>
            </a:pPr>
            <a:r>
              <a:rPr lang="en-US" b="1" dirty="0"/>
              <a:t>                    </a:t>
            </a:r>
          </a:p>
          <a:p>
            <a:pPr marL="0" indent="0">
              <a:buNone/>
            </a:pPr>
            <a:r>
              <a:rPr lang="en-US" sz="1900" b="1" dirty="0">
                <a:solidFill>
                  <a:srgbClr val="002060"/>
                </a:solidFill>
              </a:rPr>
              <a:t> </a:t>
            </a:r>
            <a:r>
              <a:rPr lang="en-US" sz="3000" b="1" dirty="0"/>
              <a:t>Be Desirable, Feasible and Viable</a:t>
            </a:r>
            <a:endParaRPr lang="en-US" sz="1700" b="1" dirty="0"/>
          </a:p>
          <a:p>
            <a:pPr marL="0" indent="0">
              <a:buNone/>
            </a:pPr>
            <a:endParaRPr lang="en-US" b="1" dirty="0"/>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rPr>
              <a:t>The design thinking process aims to satisfy three criteria: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2060"/>
                </a:solidFill>
                <a:effectLst/>
                <a:latin typeface="Arial" panose="020B0604020202020204" pitchFamily="34" charset="0"/>
              </a:rPr>
              <a:t>desirability</a:t>
            </a:r>
            <a:r>
              <a:rPr kumimoji="0" lang="en-US" altLang="en-US" sz="2800" b="0" i="0" u="none" strike="noStrike" cap="none" normalizeH="0" baseline="0" dirty="0">
                <a:ln>
                  <a:noFill/>
                </a:ln>
                <a:solidFill>
                  <a:schemeClr val="tx1"/>
                </a:solidFill>
                <a:effectLst/>
                <a:latin typeface="Arial" panose="020B0604020202020204" pitchFamily="34" charset="0"/>
              </a:rPr>
              <a:t> (what do people desire?),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2060"/>
                </a:solidFill>
                <a:effectLst/>
                <a:latin typeface="Arial" panose="020B0604020202020204" pitchFamily="34" charset="0"/>
              </a:rPr>
              <a:t>feasibility</a:t>
            </a:r>
            <a:r>
              <a:rPr kumimoji="0" lang="en-US" altLang="en-US" sz="2800" b="0" i="0" u="none" strike="noStrike" cap="none" normalizeH="0" baseline="0" dirty="0">
                <a:ln>
                  <a:noFill/>
                </a:ln>
                <a:solidFill>
                  <a:schemeClr val="tx1"/>
                </a:solidFill>
                <a:effectLst/>
                <a:latin typeface="Arial" panose="020B0604020202020204" pitchFamily="34" charset="0"/>
              </a:rPr>
              <a:t> (is it technically possible to build the solution?) and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2060"/>
                </a:solidFill>
                <a:effectLst/>
                <a:latin typeface="Arial" panose="020B0604020202020204" pitchFamily="34" charset="0"/>
              </a:rPr>
              <a:t>viability </a:t>
            </a:r>
            <a:r>
              <a:rPr kumimoji="0" lang="en-US" altLang="en-US" sz="2800" b="0" i="0" u="none" strike="noStrike" cap="none" normalizeH="0" baseline="0" dirty="0">
                <a:ln>
                  <a:noFill/>
                </a:ln>
                <a:solidFill>
                  <a:schemeClr val="tx1"/>
                </a:solidFill>
                <a:effectLst/>
                <a:latin typeface="Arial" panose="020B0604020202020204" pitchFamily="34" charset="0"/>
              </a:rPr>
              <a:t>(can the company profit from the solution?).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rPr>
              <a:t>Teams begin with desirability and then bring in the other two lenses.</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latin typeface="Arial" panose="020B0604020202020204" pitchFamily="34" charset="0"/>
              </a:rPr>
              <a:t>                                                  </a:t>
            </a: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 Interaction Design Foundation, CC BY-SA 4.0</a:t>
            </a:r>
          </a:p>
          <a:p>
            <a:pPr marL="0" indent="0">
              <a:buNone/>
            </a:pPr>
            <a:endParaRPr lang="en-US" b="1" dirty="0"/>
          </a:p>
          <a:p>
            <a:endParaRPr lang="en-IN" dirty="0"/>
          </a:p>
        </p:txBody>
      </p:sp>
      <p:pic>
        <p:nvPicPr>
          <p:cNvPr id="6" name="Picture 5">
            <a:extLst>
              <a:ext uri="{FF2B5EF4-FFF2-40B4-BE49-F238E27FC236}">
                <a16:creationId xmlns:a16="http://schemas.microsoft.com/office/drawing/2014/main" id="{89701562-9BA5-A500-E29D-2254A064564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20" r="6504"/>
          <a:stretch/>
        </p:blipFill>
        <p:spPr>
          <a:xfrm>
            <a:off x="6096000" y="911135"/>
            <a:ext cx="5913120" cy="4706984"/>
          </a:xfrm>
          <a:prstGeom prst="rect">
            <a:avLst/>
          </a:prstGeom>
        </p:spPr>
      </p:pic>
    </p:spTree>
    <p:extLst>
      <p:ext uri="{BB962C8B-B14F-4D97-AF65-F5344CB8AC3E}">
        <p14:creationId xmlns:p14="http://schemas.microsoft.com/office/powerpoint/2010/main" val="3281974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4B1B695-9DEB-6DC8-A9EA-535C6868A561}"/>
              </a:ext>
            </a:extLst>
          </p:cNvPr>
          <p:cNvPicPr>
            <a:picLocks noGrp="1" noChangeAspect="1"/>
          </p:cNvPicPr>
          <p:nvPr>
            <p:ph idx="1"/>
          </p:nvPr>
        </p:nvPicPr>
        <p:blipFill rotWithShape="1">
          <a:blip r:embed="rId2"/>
          <a:srcRect l="7755" t="38408" r="37736" b="7820"/>
          <a:stretch/>
        </p:blipFill>
        <p:spPr bwMode="auto">
          <a:xfrm>
            <a:off x="-1" y="-76200"/>
            <a:ext cx="12072257" cy="578031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92015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B356-3C71-5DDF-6DBE-83E847736469}"/>
              </a:ext>
            </a:extLst>
          </p:cNvPr>
          <p:cNvSpPr>
            <a:spLocks noGrp="1"/>
          </p:cNvSpPr>
          <p:nvPr>
            <p:ph type="title"/>
          </p:nvPr>
        </p:nvSpPr>
        <p:spPr>
          <a:xfrm>
            <a:off x="457200" y="54882"/>
            <a:ext cx="11277600" cy="1460500"/>
          </a:xfrm>
        </p:spPr>
        <p:txBody>
          <a:bodyPr>
            <a:noAutofit/>
          </a:bodyPr>
          <a:lstStyle/>
          <a:p>
            <a:r>
              <a:rPr lang="en-IN" sz="3200" b="1" dirty="0"/>
              <a:t>We see what results are, then modify, then experiment, learn from it, and then make necessary changes.</a:t>
            </a:r>
          </a:p>
        </p:txBody>
      </p:sp>
      <p:pic>
        <p:nvPicPr>
          <p:cNvPr id="4" name="Content Placeholder 3">
            <a:extLst>
              <a:ext uri="{FF2B5EF4-FFF2-40B4-BE49-F238E27FC236}">
                <a16:creationId xmlns:a16="http://schemas.microsoft.com/office/drawing/2014/main" id="{1B1A1336-76FF-D74B-8D43-145AA6567049}"/>
              </a:ext>
            </a:extLst>
          </p:cNvPr>
          <p:cNvPicPr>
            <a:picLocks noGrp="1" noChangeAspect="1"/>
          </p:cNvPicPr>
          <p:nvPr>
            <p:ph idx="1"/>
          </p:nvPr>
        </p:nvPicPr>
        <p:blipFill rotWithShape="1">
          <a:blip r:embed="rId2"/>
          <a:srcRect l="15843" t="38211" r="43718" b="7425"/>
          <a:stretch/>
        </p:blipFill>
        <p:spPr bwMode="auto">
          <a:xfrm>
            <a:off x="3033814" y="1362982"/>
            <a:ext cx="5754256" cy="4351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46637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141D-0FA2-0AFF-4905-53D547DEC131}"/>
              </a:ext>
            </a:extLst>
          </p:cNvPr>
          <p:cNvSpPr>
            <a:spLocks noGrp="1"/>
          </p:cNvSpPr>
          <p:nvPr>
            <p:ph type="title"/>
          </p:nvPr>
        </p:nvSpPr>
        <p:spPr>
          <a:xfrm>
            <a:off x="838200" y="-5442"/>
            <a:ext cx="10515600" cy="897618"/>
          </a:xfrm>
        </p:spPr>
        <p:txBody>
          <a:bodyPr/>
          <a:lstStyle/>
          <a:p>
            <a:r>
              <a:rPr lang="en-IN" b="1" dirty="0">
                <a:latin typeface="Aharoni" panose="02010803020104030203" pitchFamily="2" charset="-79"/>
                <a:cs typeface="Aharoni" panose="02010803020104030203" pitchFamily="2" charset="-79"/>
              </a:rPr>
              <a:t>Design Thinking Frameworks</a:t>
            </a:r>
            <a:endParaRPr lang="en-IN"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503F6FE8-8628-80E2-DE3E-755142A97A6D}"/>
              </a:ext>
            </a:extLst>
          </p:cNvPr>
          <p:cNvSpPr>
            <a:spLocks noGrp="1"/>
          </p:cNvSpPr>
          <p:nvPr>
            <p:ph idx="1"/>
          </p:nvPr>
        </p:nvSpPr>
        <p:spPr>
          <a:xfrm>
            <a:off x="0" y="813934"/>
            <a:ext cx="12055929" cy="5230131"/>
          </a:xfrm>
        </p:spPr>
        <p:txBody>
          <a:bodyPr>
            <a:normAutofit/>
          </a:bodyPr>
          <a:lstStyle/>
          <a:p>
            <a:pPr marL="0" indent="0">
              <a:buNone/>
            </a:pPr>
            <a:r>
              <a:rPr lang="en-IN" b="1" dirty="0"/>
              <a:t>1. </a:t>
            </a:r>
            <a:r>
              <a:rPr lang="en-IN" sz="2400" b="1" dirty="0"/>
              <a:t>Stanford University’s Five Stages of Design Thinking</a:t>
            </a:r>
          </a:p>
          <a:p>
            <a:pPr marL="0" indent="0">
              <a:buNone/>
            </a:pPr>
            <a:r>
              <a:rPr lang="en-US" sz="2400" dirty="0"/>
              <a:t>    (Empathize, Define, Ideate, Prototype, and Test)</a:t>
            </a:r>
          </a:p>
          <a:p>
            <a:pPr marL="0" indent="0">
              <a:buNone/>
            </a:pPr>
            <a:r>
              <a:rPr lang="en-US" sz="2400" b="1" dirty="0"/>
              <a:t>2. </a:t>
            </a:r>
            <a:r>
              <a:rPr lang="en-US" sz="2000" b="1" dirty="0"/>
              <a:t>Head, Heart and Hand by the American Institution of Graphic Arts (AIGA)</a:t>
            </a:r>
          </a:p>
          <a:p>
            <a:pPr marL="0" indent="0">
              <a:buNone/>
            </a:pPr>
            <a:r>
              <a:rPr lang="en-IN" sz="2400" dirty="0"/>
              <a:t>    (</a:t>
            </a:r>
            <a:r>
              <a:rPr lang="en-US" sz="2400" dirty="0"/>
              <a:t>It integrates the intellectual, emotional, and practical aspects of the  </a:t>
            </a:r>
          </a:p>
          <a:p>
            <a:pPr marL="0" indent="0">
              <a:buNone/>
            </a:pPr>
            <a:r>
              <a:rPr lang="en-US" sz="2400" dirty="0"/>
              <a:t>     creative process.</a:t>
            </a:r>
            <a:r>
              <a:rPr lang="en-IN" sz="2400" dirty="0"/>
              <a:t>)</a:t>
            </a:r>
          </a:p>
          <a:p>
            <a:pPr marL="0" indent="0">
              <a:buNone/>
            </a:pPr>
            <a:r>
              <a:rPr lang="en-US" sz="2400" b="1" dirty="0"/>
              <a:t>3. Inspire, Ideate, Implement by IDEO</a:t>
            </a:r>
          </a:p>
          <a:p>
            <a:pPr marL="0" indent="0">
              <a:buNone/>
            </a:pPr>
            <a:r>
              <a:rPr lang="en-US" sz="2400" dirty="0"/>
              <a:t>    (IDEO’s design thinking process is a cyclical three-step process that </a:t>
            </a:r>
          </a:p>
          <a:p>
            <a:pPr marL="0" indent="0">
              <a:buNone/>
            </a:pPr>
            <a:r>
              <a:rPr lang="en-US" sz="2400" dirty="0"/>
              <a:t>     involves Inspiration, Ideation and Implementation.)</a:t>
            </a:r>
          </a:p>
          <a:p>
            <a:pPr marL="0" indent="0">
              <a:buNone/>
            </a:pPr>
            <a:r>
              <a:rPr lang="en-US" sz="2400" b="1" dirty="0"/>
              <a:t>4. The Double Diamond by the </a:t>
            </a:r>
            <a:r>
              <a:rPr lang="en-IN" sz="2400" b="1" dirty="0"/>
              <a:t>British</a:t>
            </a:r>
            <a:r>
              <a:rPr lang="en-IN" sz="2400" dirty="0"/>
              <a:t> </a:t>
            </a:r>
            <a:r>
              <a:rPr lang="en-US" sz="2400" b="1" dirty="0"/>
              <a:t>Design Council</a:t>
            </a:r>
          </a:p>
          <a:p>
            <a:pPr marL="0" indent="0">
              <a:buNone/>
            </a:pPr>
            <a:r>
              <a:rPr lang="en-IN" sz="2400" dirty="0"/>
              <a:t>    (Divergence-Convergence Model)</a:t>
            </a:r>
            <a:endParaRPr lang="en-US" sz="2400" b="1" dirty="0"/>
          </a:p>
          <a:p>
            <a:endParaRPr lang="en-IN" dirty="0"/>
          </a:p>
        </p:txBody>
      </p:sp>
    </p:spTree>
    <p:extLst>
      <p:ext uri="{BB962C8B-B14F-4D97-AF65-F5344CB8AC3E}">
        <p14:creationId xmlns:p14="http://schemas.microsoft.com/office/powerpoint/2010/main" val="2102058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1274D-2BC3-2964-3F31-023EE0BC4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8F567E-EE33-B6F8-22BC-7CEC9BE6364B}"/>
              </a:ext>
            </a:extLst>
          </p:cNvPr>
          <p:cNvSpPr>
            <a:spLocks noGrp="1"/>
          </p:cNvSpPr>
          <p:nvPr>
            <p:ph type="title"/>
          </p:nvPr>
        </p:nvSpPr>
        <p:spPr>
          <a:xfrm>
            <a:off x="838200" y="365126"/>
            <a:ext cx="10515600" cy="174805"/>
          </a:xfrm>
        </p:spPr>
        <p:txBody>
          <a:bodyPr>
            <a:normAutofit fontScale="90000"/>
          </a:bodyPr>
          <a:lstStyle/>
          <a:p>
            <a:r>
              <a:rPr lang="en-US" sz="4000" b="1" dirty="0">
                <a:latin typeface="Aharoni" panose="02010803020104030203" pitchFamily="2" charset="-79"/>
                <a:cs typeface="Aharoni" panose="02010803020104030203" pitchFamily="2" charset="-79"/>
              </a:rPr>
              <a:t>Design Thinking Mindsets: More than a Process</a:t>
            </a:r>
            <a:endParaRPr lang="en-IN" sz="4000"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900C0B0-35AF-50ED-922E-A0E8D46D5E14}"/>
              </a:ext>
            </a:extLst>
          </p:cNvPr>
          <p:cNvSpPr>
            <a:spLocks noGrp="1"/>
          </p:cNvSpPr>
          <p:nvPr>
            <p:ph idx="1"/>
          </p:nvPr>
        </p:nvSpPr>
        <p:spPr>
          <a:xfrm>
            <a:off x="65315" y="757646"/>
            <a:ext cx="11569336" cy="5982788"/>
          </a:xfrm>
        </p:spPr>
        <p:txBody>
          <a:bodyPr>
            <a:normAutofit/>
          </a:bodyPr>
          <a:lstStyle/>
          <a:p>
            <a:pPr marL="0" indent="0">
              <a:buNone/>
            </a:pPr>
            <a:r>
              <a:rPr lang="en-US" sz="1600" dirty="0"/>
              <a:t>The key mindsets that ensure a team can successfully implement design thinking are.</a:t>
            </a:r>
          </a:p>
          <a:p>
            <a:pPr>
              <a:buFont typeface="+mj-lt"/>
              <a:buAutoNum type="arabicPeriod"/>
            </a:pPr>
            <a:r>
              <a:rPr lang="en-US" sz="1600" b="1" dirty="0"/>
              <a:t>Be empathetic:</a:t>
            </a:r>
            <a:r>
              <a:rPr lang="en-US" sz="1600" dirty="0"/>
              <a:t> Empathy is the ability to place yourself, your thinking and feelings in another person’s shoes. Design thinking begins from a deep understanding of the needs and motivations of people—the parents, neighbors, children, colleagues, and strangers who make up a community. </a:t>
            </a:r>
          </a:p>
          <a:p>
            <a:pPr>
              <a:buFont typeface="+mj-lt"/>
              <a:buAutoNum type="arabicPeriod"/>
            </a:pPr>
            <a:endParaRPr lang="en-US" sz="1600" b="1" dirty="0"/>
          </a:p>
          <a:p>
            <a:pPr>
              <a:buFont typeface="+mj-lt"/>
              <a:buAutoNum type="arabicPeriod"/>
            </a:pPr>
            <a:r>
              <a:rPr lang="en-US" sz="1600" b="1" dirty="0"/>
              <a:t>Be collaborative:</a:t>
            </a:r>
            <a:r>
              <a:rPr lang="en-US" sz="1600" dirty="0"/>
              <a:t> No one person is responsible for the outcome when you work in a team. Several great minds are always stronger than just one. Design thinking benefits from the views of multiple perspectives and lets others’ creativity bolster your own.</a:t>
            </a:r>
          </a:p>
          <a:p>
            <a:pPr>
              <a:buFont typeface="+mj-lt"/>
              <a:buAutoNum type="arabicPeriod"/>
            </a:pPr>
            <a:endParaRPr lang="en-US" sz="1600" b="1" dirty="0"/>
          </a:p>
          <a:p>
            <a:pPr>
              <a:buFont typeface="+mj-lt"/>
              <a:buAutoNum type="arabicPeriod"/>
            </a:pPr>
            <a:r>
              <a:rPr lang="en-US" sz="1600" b="1" dirty="0"/>
              <a:t>Be optimistic:</a:t>
            </a:r>
            <a:r>
              <a:rPr lang="en-US" sz="1600" dirty="0"/>
              <a:t> Be confident about achieving favorable outcomes. Design thinking is the fundamental belief that we can all create change—no matter how big a problem, how little time, or how small a budget. Designing can be a powerful process no matter what constraints exist around you.</a:t>
            </a:r>
          </a:p>
          <a:p>
            <a:pPr>
              <a:buFont typeface="+mj-lt"/>
              <a:buAutoNum type="arabicPeriod"/>
            </a:pPr>
            <a:endParaRPr lang="en-US" sz="1600" b="1" dirty="0"/>
          </a:p>
          <a:p>
            <a:pPr>
              <a:buFont typeface="+mj-lt"/>
              <a:buAutoNum type="arabicPeriod"/>
            </a:pPr>
            <a:r>
              <a:rPr lang="en-US" sz="1600" b="1" dirty="0"/>
              <a:t>Embrace ambiguity:</a:t>
            </a:r>
            <a:r>
              <a:rPr lang="en-US" sz="1600" dirty="0"/>
              <a:t> Get comfortable with ambiguous and complex situations. If you expect perfection, it is difficult to take risks, which limits your ability to create radical change. Design thinking is all about experimenting and learning by doing. It gives you the confidence to believe that new, better things are possible and that you can help make them a reality. </a:t>
            </a:r>
          </a:p>
          <a:p>
            <a:pPr>
              <a:buFont typeface="+mj-lt"/>
              <a:buAutoNum type="arabicPeriod"/>
            </a:pPr>
            <a:endParaRPr lang="en-US" sz="1600" b="1" dirty="0"/>
          </a:p>
          <a:p>
            <a:pPr>
              <a:buFont typeface="+mj-lt"/>
              <a:buAutoNum type="arabicPeriod"/>
            </a:pPr>
            <a:r>
              <a:rPr lang="en-US" sz="1600" b="1" dirty="0"/>
              <a:t>Be curious:</a:t>
            </a:r>
            <a:r>
              <a:rPr lang="en-US" sz="1600" dirty="0"/>
              <a:t> Be open to different ideas. Recognize that you are not the user.</a:t>
            </a:r>
          </a:p>
        </p:txBody>
      </p:sp>
    </p:spTree>
    <p:extLst>
      <p:ext uri="{BB962C8B-B14F-4D97-AF65-F5344CB8AC3E}">
        <p14:creationId xmlns:p14="http://schemas.microsoft.com/office/powerpoint/2010/main" val="600382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1274D-2BC3-2964-3F31-023EE0BC4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8F567E-EE33-B6F8-22BC-7CEC9BE6364B}"/>
              </a:ext>
            </a:extLst>
          </p:cNvPr>
          <p:cNvSpPr>
            <a:spLocks noGrp="1"/>
          </p:cNvSpPr>
          <p:nvPr>
            <p:ph type="title"/>
          </p:nvPr>
        </p:nvSpPr>
        <p:spPr>
          <a:xfrm>
            <a:off x="838200" y="365126"/>
            <a:ext cx="10515600" cy="174805"/>
          </a:xfrm>
        </p:spPr>
        <p:txBody>
          <a:bodyPr>
            <a:normAutofit fontScale="90000"/>
          </a:bodyPr>
          <a:lstStyle/>
          <a:p>
            <a:r>
              <a:rPr lang="en-US" sz="4000" b="1" dirty="0">
                <a:latin typeface="Aharoni" panose="02010803020104030203" pitchFamily="2" charset="-79"/>
                <a:cs typeface="Aharoni" panose="02010803020104030203" pitchFamily="2" charset="-79"/>
              </a:rPr>
              <a:t>Design Thinking Mindsets: More than a Process</a:t>
            </a:r>
            <a:endParaRPr lang="en-IN" sz="4000"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900C0B0-35AF-50ED-922E-A0E8D46D5E14}"/>
              </a:ext>
            </a:extLst>
          </p:cNvPr>
          <p:cNvSpPr>
            <a:spLocks noGrp="1"/>
          </p:cNvSpPr>
          <p:nvPr>
            <p:ph idx="1"/>
          </p:nvPr>
        </p:nvSpPr>
        <p:spPr>
          <a:xfrm>
            <a:off x="65315" y="757646"/>
            <a:ext cx="11569336" cy="5982788"/>
          </a:xfrm>
        </p:spPr>
        <p:txBody>
          <a:bodyPr>
            <a:normAutofit/>
          </a:bodyPr>
          <a:lstStyle/>
          <a:p>
            <a:pPr marL="0" indent="0">
              <a:buNone/>
            </a:pPr>
            <a:r>
              <a:rPr lang="en-US" sz="1600" b="1" dirty="0"/>
              <a:t>6. Reframe:</a:t>
            </a:r>
            <a:r>
              <a:rPr lang="en-US" sz="1600" dirty="0"/>
              <a:t> Challenge and reframe assumptions associated with a given situation or problem. Don’t take problems at face ]  </a:t>
            </a:r>
          </a:p>
          <a:p>
            <a:pPr marL="0" indent="0">
              <a:buNone/>
            </a:pPr>
            <a:r>
              <a:rPr lang="en-US" sz="1600" dirty="0"/>
              <a:t>    value. Humans are primed to look for patterns. The unfortunate side effect of these patterns is that we form (often 	false   </a:t>
            </a:r>
          </a:p>
          <a:p>
            <a:pPr marL="0" indent="0">
              <a:buNone/>
            </a:pPr>
            <a:r>
              <a:rPr lang="en-US" sz="1600" dirty="0"/>
              <a:t>    and sometimes dangerous) stereotypes and assumptions. Design thinking aims to help you break through any    </a:t>
            </a:r>
          </a:p>
          <a:p>
            <a:pPr marL="0" indent="0">
              <a:buNone/>
            </a:pPr>
            <a:r>
              <a:rPr lang="en-US" sz="1600" dirty="0"/>
              <a:t>      preconceived notions and biases and reframe challenges.</a:t>
            </a:r>
          </a:p>
          <a:p>
            <a:pPr marL="0" indent="0">
              <a:buNone/>
            </a:pPr>
            <a:endParaRPr lang="en-US" sz="1600" b="1" dirty="0"/>
          </a:p>
          <a:p>
            <a:pPr marL="0" indent="0">
              <a:buNone/>
            </a:pPr>
            <a:r>
              <a:rPr lang="en-US" sz="1600" b="1" dirty="0"/>
              <a:t>7. Embrace diversity: </a:t>
            </a:r>
            <a:r>
              <a:rPr lang="en-US" sz="1600" dirty="0"/>
              <a:t>Work with and engage people with different cultural backgrounds, experiences, and ways of thinking    </a:t>
            </a:r>
          </a:p>
          <a:p>
            <a:pPr marL="0" indent="0">
              <a:buNone/>
            </a:pPr>
            <a:r>
              <a:rPr lang="en-US" sz="1600" dirty="0"/>
              <a:t>     and working. Everyone brings a unique perspective to the team. When you include diverse voices in a team, 	you learn from </a:t>
            </a:r>
          </a:p>
          <a:p>
            <a:pPr marL="0" indent="0">
              <a:buNone/>
            </a:pPr>
            <a:r>
              <a:rPr lang="en-US" sz="1600" dirty="0"/>
              <a:t>     each other’s experiences, further helping you break through your assumptions.</a:t>
            </a:r>
          </a:p>
          <a:p>
            <a:pPr marL="0" indent="0">
              <a:buNone/>
            </a:pPr>
            <a:endParaRPr lang="en-US" sz="1600" b="1" dirty="0"/>
          </a:p>
          <a:p>
            <a:pPr>
              <a:buAutoNum type="arabicPeriod" startAt="8"/>
            </a:pPr>
            <a:r>
              <a:rPr lang="en-US" sz="1600" b="1" dirty="0"/>
              <a:t>Make tangible:</a:t>
            </a:r>
            <a:r>
              <a:rPr lang="en-US" sz="1600" dirty="0"/>
              <a:t> When you make ideas tangible, it is faster and easier for everyone on the team to be on the same page. For example, sketching an idea or enacting a scenario is far more convenient and easy to interpret than an 	elaborate presentation or document.</a:t>
            </a:r>
          </a:p>
          <a:p>
            <a:pPr marL="0" indent="0">
              <a:buNone/>
            </a:pPr>
            <a:endParaRPr lang="en-US" sz="1600" dirty="0"/>
          </a:p>
          <a:p>
            <a:pPr marL="0" indent="0">
              <a:buNone/>
            </a:pPr>
            <a:r>
              <a:rPr lang="en-US" sz="1600" b="1" dirty="0"/>
              <a:t>9. Take action:</a:t>
            </a:r>
            <a:r>
              <a:rPr lang="en-US" sz="1600" dirty="0"/>
              <a:t> Run experiments and learn from them.</a:t>
            </a:r>
          </a:p>
        </p:txBody>
      </p:sp>
    </p:spTree>
    <p:extLst>
      <p:ext uri="{BB962C8B-B14F-4D97-AF65-F5344CB8AC3E}">
        <p14:creationId xmlns:p14="http://schemas.microsoft.com/office/powerpoint/2010/main" val="9749389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7D736-9941-6FD6-DCE2-F2F52B3B852B}"/>
              </a:ext>
            </a:extLst>
          </p:cNvPr>
          <p:cNvSpPr>
            <a:spLocks noGrp="1"/>
          </p:cNvSpPr>
          <p:nvPr>
            <p:ph type="title"/>
          </p:nvPr>
        </p:nvSpPr>
        <p:spPr>
          <a:xfrm>
            <a:off x="185057" y="-174172"/>
            <a:ext cx="11821885" cy="784406"/>
          </a:xfrm>
        </p:spPr>
        <p:txBody>
          <a:bodyPr>
            <a:normAutofit fontScale="90000"/>
          </a:bodyPr>
          <a:lstStyle/>
          <a:p>
            <a:r>
              <a:rPr lang="en-US" sz="4000" b="1" dirty="0">
                <a:solidFill>
                  <a:srgbClr val="FF0000"/>
                </a:solidFill>
              </a:rPr>
              <a:t>10 Key </a:t>
            </a:r>
            <a:r>
              <a:rPr lang="en-US" sz="4000" b="1" dirty="0"/>
              <a:t>characteristics &amp; principles of </a:t>
            </a:r>
            <a:r>
              <a:rPr lang="en-US" sz="4000" b="1" dirty="0">
                <a:solidFill>
                  <a:srgbClr val="FF0000"/>
                </a:solidFill>
              </a:rPr>
              <a:t>Design Thinking</a:t>
            </a:r>
            <a:endParaRPr lang="en-IN" dirty="0">
              <a:solidFill>
                <a:srgbClr val="FF0000"/>
              </a:solidFill>
            </a:endParaRPr>
          </a:p>
        </p:txBody>
      </p:sp>
      <p:sp>
        <p:nvSpPr>
          <p:cNvPr id="3" name="Content Placeholder 2">
            <a:extLst>
              <a:ext uri="{FF2B5EF4-FFF2-40B4-BE49-F238E27FC236}">
                <a16:creationId xmlns:a16="http://schemas.microsoft.com/office/drawing/2014/main" id="{3DE5CACB-4C25-F239-4FC7-67DF18558DAB}"/>
              </a:ext>
            </a:extLst>
          </p:cNvPr>
          <p:cNvSpPr>
            <a:spLocks noGrp="1"/>
          </p:cNvSpPr>
          <p:nvPr>
            <p:ph idx="1"/>
          </p:nvPr>
        </p:nvSpPr>
        <p:spPr>
          <a:xfrm>
            <a:off x="0" y="535577"/>
            <a:ext cx="12094029" cy="4929052"/>
          </a:xfrm>
        </p:spPr>
        <p:txBody>
          <a:bodyPr>
            <a:normAutofit fontScale="70000" lnSpcReduction="20000"/>
          </a:bodyPr>
          <a:lstStyle/>
          <a:p>
            <a:pPr marL="914400" indent="-914400" algn="just">
              <a:buFont typeface="+mj-lt"/>
              <a:buAutoNum type="arabicParenR"/>
            </a:pPr>
            <a:r>
              <a:rPr lang="en-US" sz="4500" b="1" dirty="0"/>
              <a:t>Innovation:</a:t>
            </a:r>
            <a:r>
              <a:rPr lang="en-US" sz="4500" dirty="0"/>
              <a:t> Design Thinking encourages thinking outside the box and embracing new ideas and solutions.</a:t>
            </a:r>
          </a:p>
          <a:p>
            <a:pPr marL="914400" indent="-914400" algn="just">
              <a:buFont typeface="+mj-lt"/>
              <a:buAutoNum type="arabicParenR"/>
            </a:pPr>
            <a:r>
              <a:rPr lang="en-US" sz="4500" b="1" dirty="0"/>
              <a:t>User-Centric Approach:</a:t>
            </a:r>
            <a:r>
              <a:rPr lang="en-US" sz="4500" dirty="0"/>
              <a:t> Design Thinking focuses on understanding and meeting the needs of the users.</a:t>
            </a:r>
          </a:p>
          <a:p>
            <a:pPr marL="914400" indent="-914400" algn="just">
              <a:buFont typeface="+mj-lt"/>
              <a:buAutoNum type="arabicParenR"/>
            </a:pPr>
            <a:r>
              <a:rPr lang="en-US" sz="4500" b="1" dirty="0"/>
              <a:t>Problem Solving:</a:t>
            </a:r>
            <a:r>
              <a:rPr lang="en-US" sz="4500" dirty="0"/>
              <a:t> Design Thinking aims to identify and address problems creatively.</a:t>
            </a:r>
          </a:p>
          <a:p>
            <a:pPr marL="914400" indent="-914400" algn="just">
              <a:buFont typeface="+mj-lt"/>
              <a:buAutoNum type="arabicParenR"/>
            </a:pPr>
            <a:r>
              <a:rPr lang="en-US" sz="4500" b="1" dirty="0"/>
              <a:t>Collaboration and Multidisciplinary Teams:</a:t>
            </a:r>
            <a:r>
              <a:rPr lang="en-US" sz="4500" dirty="0"/>
              <a:t> Design Thinking involves teamwork and diverse expertise to generate innovative solutions.</a:t>
            </a:r>
          </a:p>
          <a:p>
            <a:pPr marL="914400" indent="-914400" algn="just">
              <a:buFont typeface="+mj-lt"/>
              <a:buAutoNum type="arabicParenR"/>
            </a:pPr>
            <a:r>
              <a:rPr lang="en-US" sz="4500" b="1" dirty="0"/>
              <a:t>Iterative and Agile Process:</a:t>
            </a:r>
            <a:r>
              <a:rPr lang="en-US" sz="4500" dirty="0"/>
              <a:t> Design Thinking is an iterative process where ideas are tested, refined, and improved upon.</a:t>
            </a:r>
          </a:p>
          <a:p>
            <a:pPr algn="just"/>
            <a:endParaRPr lang="en-IN" dirty="0"/>
          </a:p>
        </p:txBody>
      </p:sp>
    </p:spTree>
    <p:extLst>
      <p:ext uri="{BB962C8B-B14F-4D97-AF65-F5344CB8AC3E}">
        <p14:creationId xmlns:p14="http://schemas.microsoft.com/office/powerpoint/2010/main" val="2909321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7D736-9941-6FD6-DCE2-F2F52B3B852B}"/>
              </a:ext>
            </a:extLst>
          </p:cNvPr>
          <p:cNvSpPr>
            <a:spLocks noGrp="1"/>
          </p:cNvSpPr>
          <p:nvPr>
            <p:ph type="title"/>
          </p:nvPr>
        </p:nvSpPr>
        <p:spPr>
          <a:xfrm>
            <a:off x="185057" y="-174172"/>
            <a:ext cx="11821885" cy="784406"/>
          </a:xfrm>
        </p:spPr>
        <p:txBody>
          <a:bodyPr>
            <a:normAutofit fontScale="90000"/>
          </a:bodyPr>
          <a:lstStyle/>
          <a:p>
            <a:r>
              <a:rPr lang="en-US" sz="4000" b="1" dirty="0">
                <a:solidFill>
                  <a:srgbClr val="FF0000"/>
                </a:solidFill>
              </a:rPr>
              <a:t>10 Key </a:t>
            </a:r>
            <a:r>
              <a:rPr lang="en-US" sz="4000" b="1" dirty="0"/>
              <a:t>characteristics &amp; principles of </a:t>
            </a:r>
            <a:r>
              <a:rPr lang="en-US" sz="4000" b="1" dirty="0">
                <a:solidFill>
                  <a:srgbClr val="FF0000"/>
                </a:solidFill>
              </a:rPr>
              <a:t>Design Thinking</a:t>
            </a:r>
            <a:endParaRPr lang="en-IN" dirty="0">
              <a:solidFill>
                <a:srgbClr val="FF0000"/>
              </a:solidFill>
            </a:endParaRPr>
          </a:p>
        </p:txBody>
      </p:sp>
      <p:sp>
        <p:nvSpPr>
          <p:cNvPr id="3" name="Content Placeholder 2">
            <a:extLst>
              <a:ext uri="{FF2B5EF4-FFF2-40B4-BE49-F238E27FC236}">
                <a16:creationId xmlns:a16="http://schemas.microsoft.com/office/drawing/2014/main" id="{3DE5CACB-4C25-F239-4FC7-67DF18558DAB}"/>
              </a:ext>
            </a:extLst>
          </p:cNvPr>
          <p:cNvSpPr>
            <a:spLocks noGrp="1"/>
          </p:cNvSpPr>
          <p:nvPr>
            <p:ph idx="1"/>
          </p:nvPr>
        </p:nvSpPr>
        <p:spPr>
          <a:xfrm>
            <a:off x="0" y="535577"/>
            <a:ext cx="12094029" cy="4929052"/>
          </a:xfrm>
        </p:spPr>
        <p:txBody>
          <a:bodyPr>
            <a:normAutofit fontScale="32500" lnSpcReduction="20000"/>
          </a:bodyPr>
          <a:lstStyle/>
          <a:p>
            <a:pPr marL="1371600" indent="-1371600" algn="just">
              <a:buFont typeface="+mj-lt"/>
              <a:buAutoNum type="arabicParenR" startAt="6"/>
            </a:pPr>
            <a:r>
              <a:rPr lang="en-US" sz="8000" b="1" dirty="0"/>
              <a:t>Humanizing Technology:</a:t>
            </a:r>
            <a:r>
              <a:rPr lang="en-US" sz="8000" dirty="0"/>
              <a:t> Design Thinking seeks to create technology that is intuitive, accessible, and improves the human experience.</a:t>
            </a:r>
          </a:p>
          <a:p>
            <a:pPr marL="1371600" indent="-1371600" algn="just">
              <a:buFont typeface="+mj-lt"/>
              <a:buAutoNum type="arabicParenR" startAt="6"/>
            </a:pPr>
            <a:r>
              <a:rPr lang="en-US" sz="8000" b="1" dirty="0"/>
              <a:t>Enhancing User Experience:</a:t>
            </a:r>
            <a:r>
              <a:rPr lang="en-US" sz="8000" dirty="0"/>
              <a:t> Design Thinking focuses on creating products and services that provide a positive and seamless user experience.</a:t>
            </a:r>
          </a:p>
          <a:p>
            <a:pPr marL="1371600" indent="-1371600" algn="just">
              <a:buFont typeface="+mj-lt"/>
              <a:buAutoNum type="arabicParenR" startAt="6"/>
            </a:pPr>
            <a:r>
              <a:rPr lang="en-US" sz="8000" b="1" dirty="0"/>
              <a:t>Business Success:</a:t>
            </a:r>
            <a:r>
              <a:rPr lang="en-US" sz="8000" dirty="0"/>
              <a:t> Design Thinking can drive business success by creating innovative and user-centric solutions.</a:t>
            </a:r>
          </a:p>
          <a:p>
            <a:pPr marL="1371600" indent="-1371600" algn="just">
              <a:buFont typeface="+mj-lt"/>
              <a:buAutoNum type="arabicParenR" startAt="6"/>
            </a:pPr>
            <a:r>
              <a:rPr lang="en-US" sz="8000" b="1" dirty="0"/>
              <a:t>Adaptability and Future Readiness:</a:t>
            </a:r>
            <a:r>
              <a:rPr lang="en-US" sz="8000" dirty="0"/>
              <a:t> Design Thinking enables organizations to adapt to change and be prepared for the future.</a:t>
            </a:r>
          </a:p>
          <a:p>
            <a:pPr marL="1371600" indent="-1371600" algn="just">
              <a:buFont typeface="+mj-lt"/>
              <a:buAutoNum type="arabicParenR" startAt="6"/>
            </a:pPr>
            <a:r>
              <a:rPr lang="en-US" sz="8000" b="1" dirty="0"/>
              <a:t>Continuous Learning and Improvement:</a:t>
            </a:r>
            <a:r>
              <a:rPr lang="en-US" sz="8000" dirty="0"/>
              <a:t> Design Thinking values learning from failures, iterating, and continuously improving the design.</a:t>
            </a:r>
          </a:p>
          <a:p>
            <a:pPr algn="just"/>
            <a:endParaRPr lang="en-IN" dirty="0"/>
          </a:p>
        </p:txBody>
      </p:sp>
    </p:spTree>
    <p:extLst>
      <p:ext uri="{BB962C8B-B14F-4D97-AF65-F5344CB8AC3E}">
        <p14:creationId xmlns:p14="http://schemas.microsoft.com/office/powerpoint/2010/main" val="2938439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C028-0423-4494-25B9-E69895DFCC59}"/>
              </a:ext>
            </a:extLst>
          </p:cNvPr>
          <p:cNvSpPr>
            <a:spLocks noGrp="1"/>
          </p:cNvSpPr>
          <p:nvPr>
            <p:ph type="title"/>
          </p:nvPr>
        </p:nvSpPr>
        <p:spPr>
          <a:xfrm>
            <a:off x="838199" y="0"/>
            <a:ext cx="10515600" cy="735874"/>
          </a:xfrm>
        </p:spPr>
        <p:txBody>
          <a:bodyPr>
            <a:normAutofit fontScale="90000"/>
          </a:bodyPr>
          <a:lstStyle/>
          <a:p>
            <a:r>
              <a:rPr lang="en-US" b="1" dirty="0">
                <a:latin typeface="Aharoni" panose="02010803020104030203" pitchFamily="2" charset="-79"/>
                <a:cs typeface="Aharoni" panose="02010803020104030203" pitchFamily="2" charset="-79"/>
              </a:rPr>
              <a:t>The Importance of Design Thinking</a:t>
            </a:r>
            <a:endParaRPr lang="en-IN" b="1"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23211AF-07DB-F685-F964-31F766446840}"/>
              </a:ext>
            </a:extLst>
          </p:cNvPr>
          <p:cNvSpPr>
            <a:spLocks noGrp="1"/>
          </p:cNvSpPr>
          <p:nvPr>
            <p:ph idx="1"/>
          </p:nvPr>
        </p:nvSpPr>
        <p:spPr>
          <a:xfrm>
            <a:off x="163285" y="555172"/>
            <a:ext cx="11914415" cy="5460273"/>
          </a:xfrm>
        </p:spPr>
        <p:txBody>
          <a:bodyPr>
            <a:normAutofit/>
          </a:bodyPr>
          <a:lstStyle/>
          <a:p>
            <a:pPr marL="0" indent="0">
              <a:buNone/>
            </a:pPr>
            <a:r>
              <a:rPr lang="en-US" sz="2600" dirty="0"/>
              <a:t>Design thinking plays a crucial role in driving innovation and creating solutions that truly meet user needs. By adopting a design thinking approach, businesses can achieve a range of benefits and enhance their chances of success.</a:t>
            </a:r>
          </a:p>
          <a:p>
            <a:pPr marL="457200" indent="-457200">
              <a:buFont typeface="+mj-lt"/>
              <a:buAutoNum type="arabicParenR"/>
            </a:pPr>
            <a:endParaRPr lang="en-US" sz="2000" dirty="0"/>
          </a:p>
          <a:p>
            <a:pPr marL="514350" indent="-514350">
              <a:buFont typeface="+mj-lt"/>
              <a:buAutoNum type="arabicParenR"/>
            </a:pPr>
            <a:r>
              <a:rPr lang="en-US" sz="2000" b="1" dirty="0"/>
              <a:t>A. Impact on Innovation</a:t>
            </a:r>
          </a:p>
          <a:p>
            <a:r>
              <a:rPr lang="en-US" sz="2000" dirty="0"/>
              <a:t>Foster innovation by understanding user needs &amp; creating valuable solutions</a:t>
            </a:r>
          </a:p>
          <a:p>
            <a:r>
              <a:rPr lang="en-US" sz="2000" dirty="0"/>
              <a:t>Encouragement of out-of-the-box thinking and unconventional ideas</a:t>
            </a:r>
          </a:p>
          <a:p>
            <a:endParaRPr lang="en-US" sz="2000" b="1" dirty="0"/>
          </a:p>
          <a:p>
            <a:pPr marL="0" indent="0">
              <a:buNone/>
            </a:pPr>
            <a:r>
              <a:rPr lang="en-US" sz="2000" b="1" dirty="0"/>
              <a:t>2) User-Centric Approach</a:t>
            </a:r>
          </a:p>
          <a:p>
            <a:r>
              <a:rPr lang="en-US" sz="2000" dirty="0"/>
              <a:t>Empathy and gaining insights into user preferences</a:t>
            </a:r>
          </a:p>
          <a:p>
            <a:r>
              <a:rPr lang="en-US" sz="2000" dirty="0"/>
              <a:t>Creation of products/services that truly meet user needs</a:t>
            </a:r>
          </a:p>
          <a:p>
            <a:r>
              <a:rPr lang="en-US" sz="2000" dirty="0"/>
              <a:t>Development of effective and impactful solutions by understanding user experiences and interactions</a:t>
            </a:r>
            <a:endParaRPr lang="en-IN" sz="2000" dirty="0"/>
          </a:p>
        </p:txBody>
      </p:sp>
    </p:spTree>
    <p:extLst>
      <p:ext uri="{BB962C8B-B14F-4D97-AF65-F5344CB8AC3E}">
        <p14:creationId xmlns:p14="http://schemas.microsoft.com/office/powerpoint/2010/main" val="3087057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6DF2-A8D6-F4B9-57B2-02A98A481716}"/>
              </a:ext>
            </a:extLst>
          </p:cNvPr>
          <p:cNvSpPr>
            <a:spLocks noGrp="1"/>
          </p:cNvSpPr>
          <p:nvPr>
            <p:ph type="title"/>
          </p:nvPr>
        </p:nvSpPr>
        <p:spPr>
          <a:xfrm>
            <a:off x="146957" y="43996"/>
            <a:ext cx="11206843" cy="732155"/>
          </a:xfrm>
        </p:spPr>
        <p:txBody>
          <a:bodyPr>
            <a:normAutofit fontScale="90000"/>
          </a:bodyPr>
          <a:lstStyle/>
          <a:p>
            <a:r>
              <a:rPr lang="en-US" b="1" dirty="0">
                <a:solidFill>
                  <a:schemeClr val="accent6">
                    <a:lumMod val="75000"/>
                  </a:schemeClr>
                </a:solidFill>
              </a:rPr>
              <a:t>The Importance of Design Thinking… contd</a:t>
            </a:r>
            <a:r>
              <a:rPr lang="en-US" b="1" dirty="0"/>
              <a:t>.</a:t>
            </a:r>
            <a:endParaRPr lang="en-IN" dirty="0"/>
          </a:p>
        </p:txBody>
      </p:sp>
      <p:sp>
        <p:nvSpPr>
          <p:cNvPr id="3" name="Content Placeholder 2">
            <a:extLst>
              <a:ext uri="{FF2B5EF4-FFF2-40B4-BE49-F238E27FC236}">
                <a16:creationId xmlns:a16="http://schemas.microsoft.com/office/drawing/2014/main" id="{709854E8-E3B6-1CEC-E69F-D56E2A52DC4D}"/>
              </a:ext>
            </a:extLst>
          </p:cNvPr>
          <p:cNvSpPr>
            <a:spLocks noGrp="1"/>
          </p:cNvSpPr>
          <p:nvPr>
            <p:ph idx="1"/>
          </p:nvPr>
        </p:nvSpPr>
        <p:spPr>
          <a:xfrm>
            <a:off x="125185" y="776151"/>
            <a:ext cx="11996058" cy="5303520"/>
          </a:xfrm>
        </p:spPr>
        <p:txBody>
          <a:bodyPr>
            <a:normAutofit fontScale="77500" lnSpcReduction="20000"/>
          </a:bodyPr>
          <a:lstStyle/>
          <a:p>
            <a:pPr marL="0" indent="0">
              <a:buNone/>
            </a:pPr>
            <a:r>
              <a:rPr lang="en-US" b="1" dirty="0"/>
              <a:t>C. </a:t>
            </a:r>
            <a:r>
              <a:rPr lang="en-US" sz="3100" b="1" dirty="0"/>
              <a:t>Problem-Solving Framework</a:t>
            </a:r>
          </a:p>
          <a:p>
            <a:pPr>
              <a:buFont typeface="Arial" panose="020B0604020202020204" pitchFamily="34" charset="0"/>
              <a:buChar char="•"/>
            </a:pPr>
            <a:r>
              <a:rPr lang="en-US" sz="3100" dirty="0"/>
              <a:t>Structured framework for breaking down complex challenges</a:t>
            </a:r>
          </a:p>
          <a:p>
            <a:pPr>
              <a:buFont typeface="Arial" panose="020B0604020202020204" pitchFamily="34" charset="0"/>
              <a:buChar char="•"/>
            </a:pPr>
            <a:r>
              <a:rPr lang="en-US" sz="3100" dirty="0"/>
              <a:t>Encourages systematic thinking, identification of root causes, and generation of multiple solutions: </a:t>
            </a:r>
          </a:p>
          <a:p>
            <a:pPr>
              <a:buFont typeface="Arial" panose="020B0604020202020204" pitchFamily="34" charset="0"/>
              <a:buChar char="•"/>
            </a:pPr>
            <a:r>
              <a:rPr lang="en-US" sz="3100" dirty="0"/>
              <a:t>Selection of the most appropriate solution to address the problem</a:t>
            </a:r>
          </a:p>
          <a:p>
            <a:pPr marL="0" indent="0">
              <a:buNone/>
            </a:pPr>
            <a:r>
              <a:rPr lang="en-US" sz="3100" b="1" dirty="0"/>
              <a:t>D. Collaboration and Multidisciplinary Teams</a:t>
            </a:r>
          </a:p>
          <a:p>
            <a:pPr>
              <a:buFont typeface="Arial" panose="020B0604020202020204" pitchFamily="34" charset="0"/>
              <a:buChar char="•"/>
            </a:pPr>
            <a:r>
              <a:rPr lang="en-US" sz="3100" dirty="0"/>
              <a:t>Encourages collaboration and teamwork</a:t>
            </a:r>
          </a:p>
          <a:p>
            <a:pPr>
              <a:buFont typeface="Arial" panose="020B0604020202020204" pitchFamily="34" charset="0"/>
              <a:buChar char="•"/>
            </a:pPr>
            <a:r>
              <a:rPr lang="en-US" sz="3100" dirty="0"/>
              <a:t>Integration of diverse backgrounds and expertise to contribute unique perspectives</a:t>
            </a:r>
          </a:p>
          <a:p>
            <a:pPr>
              <a:buFont typeface="Arial" panose="020B0604020202020204" pitchFamily="34" charset="0"/>
              <a:buChar char="•"/>
            </a:pPr>
            <a:r>
              <a:rPr lang="en-US" sz="3100" dirty="0"/>
              <a:t>Collective creation of better solutions through diverse input</a:t>
            </a:r>
          </a:p>
          <a:p>
            <a:pPr marL="0" indent="0">
              <a:buNone/>
            </a:pPr>
            <a:r>
              <a:rPr lang="en-US" sz="3100" b="1" dirty="0"/>
              <a:t>E. Iterative and Agile Process</a:t>
            </a:r>
          </a:p>
          <a:p>
            <a:pPr>
              <a:buFont typeface="Arial" panose="020B0604020202020204" pitchFamily="34" charset="0"/>
              <a:buChar char="•"/>
            </a:pPr>
            <a:r>
              <a:rPr lang="en-US" sz="3100" dirty="0"/>
              <a:t>Continuous refinement and improvement of solutions</a:t>
            </a:r>
          </a:p>
          <a:p>
            <a:pPr>
              <a:buFont typeface="Arial" panose="020B0604020202020204" pitchFamily="34" charset="0"/>
              <a:buChar char="•"/>
            </a:pPr>
            <a:r>
              <a:rPr lang="en-US" sz="3100" dirty="0"/>
              <a:t>Quick prototyping and testing for early feedback and adjustments</a:t>
            </a:r>
          </a:p>
          <a:p>
            <a:pPr>
              <a:buFont typeface="Arial" panose="020B0604020202020204" pitchFamily="34" charset="0"/>
              <a:buChar char="•"/>
            </a:pPr>
            <a:r>
              <a:rPr lang="en-US" sz="3100" dirty="0"/>
              <a:t>Achievement of more successful outcomes through an iterative approach</a:t>
            </a:r>
            <a:endParaRPr lang="en-IN" sz="3100" dirty="0"/>
          </a:p>
        </p:txBody>
      </p:sp>
    </p:spTree>
    <p:extLst>
      <p:ext uri="{BB962C8B-B14F-4D97-AF65-F5344CB8AC3E}">
        <p14:creationId xmlns:p14="http://schemas.microsoft.com/office/powerpoint/2010/main" val="3001009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18850-EA40-9CD7-50AE-C14EB6DC6FC2}"/>
              </a:ext>
            </a:extLst>
          </p:cNvPr>
          <p:cNvSpPr>
            <a:spLocks noGrp="1"/>
          </p:cNvSpPr>
          <p:nvPr>
            <p:ph type="title"/>
          </p:nvPr>
        </p:nvSpPr>
        <p:spPr>
          <a:xfrm>
            <a:off x="0" y="71211"/>
            <a:ext cx="11310257" cy="749572"/>
          </a:xfrm>
        </p:spPr>
        <p:txBody>
          <a:bodyPr>
            <a:normAutofit fontScale="90000"/>
          </a:bodyPr>
          <a:lstStyle/>
          <a:p>
            <a:r>
              <a:rPr lang="en-US" b="1" dirty="0">
                <a:solidFill>
                  <a:schemeClr val="accent6">
                    <a:lumMod val="75000"/>
                  </a:schemeClr>
                </a:solidFill>
              </a:rPr>
              <a:t>The Importance of Design Thinking… contd</a:t>
            </a:r>
            <a:r>
              <a:rPr lang="en-US" b="1" dirty="0"/>
              <a:t>.</a:t>
            </a:r>
            <a:endParaRPr lang="en-IN" dirty="0"/>
          </a:p>
        </p:txBody>
      </p:sp>
      <p:sp>
        <p:nvSpPr>
          <p:cNvPr id="3" name="Content Placeholder 2">
            <a:extLst>
              <a:ext uri="{FF2B5EF4-FFF2-40B4-BE49-F238E27FC236}">
                <a16:creationId xmlns:a16="http://schemas.microsoft.com/office/drawing/2014/main" id="{B4B46866-4386-0916-409D-D1D629D7596F}"/>
              </a:ext>
            </a:extLst>
          </p:cNvPr>
          <p:cNvSpPr>
            <a:spLocks noGrp="1"/>
          </p:cNvSpPr>
          <p:nvPr>
            <p:ph idx="1"/>
          </p:nvPr>
        </p:nvSpPr>
        <p:spPr>
          <a:xfrm>
            <a:off x="277586" y="820783"/>
            <a:ext cx="11914414" cy="5186588"/>
          </a:xfrm>
        </p:spPr>
        <p:txBody>
          <a:bodyPr>
            <a:normAutofit fontScale="77500" lnSpcReduction="20000"/>
          </a:bodyPr>
          <a:lstStyle/>
          <a:p>
            <a:pPr marL="0" indent="0">
              <a:buNone/>
            </a:pPr>
            <a:r>
              <a:rPr lang="en-US" b="1" dirty="0"/>
              <a:t>F. Humanizing Technology</a:t>
            </a:r>
          </a:p>
          <a:p>
            <a:pPr>
              <a:buFont typeface="Arial" panose="020B0604020202020204" pitchFamily="34" charset="0"/>
              <a:buChar char="•"/>
            </a:pPr>
            <a:r>
              <a:rPr lang="en-US" dirty="0"/>
              <a:t>Bringing a human touch to technology</a:t>
            </a:r>
          </a:p>
          <a:p>
            <a:pPr>
              <a:buFont typeface="Arial" panose="020B0604020202020204" pitchFamily="34" charset="0"/>
              <a:buChar char="•"/>
            </a:pPr>
            <a:r>
              <a:rPr lang="en-US" dirty="0"/>
              <a:t>Emphasizing user-friendly and intuitive interfaces</a:t>
            </a:r>
          </a:p>
          <a:p>
            <a:pPr>
              <a:buFont typeface="Arial" panose="020B0604020202020204" pitchFamily="34" charset="0"/>
              <a:buChar char="•"/>
            </a:pPr>
            <a:r>
              <a:rPr lang="en-US" dirty="0"/>
              <a:t>Ensuring technology serves people and enhances their experiences</a:t>
            </a:r>
          </a:p>
          <a:p>
            <a:pPr marL="0" indent="0">
              <a:buNone/>
            </a:pPr>
            <a:r>
              <a:rPr lang="en-US" b="1" dirty="0"/>
              <a:t>G. Enhancing User Experience</a:t>
            </a:r>
          </a:p>
          <a:p>
            <a:pPr>
              <a:buFont typeface="Arial" panose="020B0604020202020204" pitchFamily="34" charset="0"/>
              <a:buChar char="•"/>
            </a:pPr>
            <a:r>
              <a:rPr lang="en-US" dirty="0"/>
              <a:t>Vital role in creating memorable and delightful user experiences</a:t>
            </a:r>
          </a:p>
          <a:p>
            <a:pPr>
              <a:buFont typeface="Arial" panose="020B0604020202020204" pitchFamily="34" charset="0"/>
              <a:buChar char="•"/>
            </a:pPr>
            <a:r>
              <a:rPr lang="en-US" dirty="0"/>
              <a:t>Focus on every aspect of user journey, from initial interactions to long-term engagement</a:t>
            </a:r>
          </a:p>
          <a:p>
            <a:pPr>
              <a:buFont typeface="Arial" panose="020B0604020202020204" pitchFamily="34" charset="0"/>
              <a:buChar char="•"/>
            </a:pPr>
            <a:r>
              <a:rPr lang="en-US" dirty="0"/>
              <a:t>Ensuring positive and meaningful experiences for users</a:t>
            </a:r>
          </a:p>
          <a:p>
            <a:pPr>
              <a:buFont typeface="Arial" panose="020B0604020202020204" pitchFamily="34" charset="0"/>
              <a:buChar char="•"/>
            </a:pPr>
            <a:r>
              <a:rPr lang="en-US" dirty="0"/>
              <a:t>H. Business Success</a:t>
            </a:r>
          </a:p>
          <a:p>
            <a:pPr>
              <a:buFont typeface="Arial" panose="020B0604020202020204" pitchFamily="34" charset="0"/>
              <a:buChar char="•"/>
            </a:pPr>
            <a:r>
              <a:rPr lang="en-US" dirty="0"/>
              <a:t>Link between Design Thinking and business success</a:t>
            </a:r>
          </a:p>
          <a:p>
            <a:pPr>
              <a:buFont typeface="Arial" panose="020B0604020202020204" pitchFamily="34" charset="0"/>
              <a:buChar char="•"/>
            </a:pPr>
            <a:r>
              <a:rPr lang="en-US" dirty="0"/>
              <a:t>Differentiation in the market by addressing user needs and preferences</a:t>
            </a:r>
          </a:p>
          <a:p>
            <a:pPr>
              <a:buFont typeface="Arial" panose="020B0604020202020204" pitchFamily="34" charset="0"/>
              <a:buChar char="•"/>
            </a:pPr>
            <a:r>
              <a:rPr lang="en-US" dirty="0"/>
              <a:t>Improved customer satisfaction and financial performance</a:t>
            </a:r>
          </a:p>
          <a:p>
            <a:endParaRPr lang="en-IN" dirty="0"/>
          </a:p>
        </p:txBody>
      </p:sp>
    </p:spTree>
    <p:extLst>
      <p:ext uri="{BB962C8B-B14F-4D97-AF65-F5344CB8AC3E}">
        <p14:creationId xmlns:p14="http://schemas.microsoft.com/office/powerpoint/2010/main" val="1927119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38BCB-05CA-8C6C-5776-406C12F8D32B}"/>
              </a:ext>
            </a:extLst>
          </p:cNvPr>
          <p:cNvSpPr>
            <a:spLocks noGrp="1"/>
          </p:cNvSpPr>
          <p:nvPr>
            <p:ph type="title"/>
          </p:nvPr>
        </p:nvSpPr>
        <p:spPr/>
        <p:txBody>
          <a:bodyPr/>
          <a:lstStyle/>
          <a:p>
            <a:r>
              <a:rPr lang="en-IN" b="1" dirty="0"/>
              <a:t>References</a:t>
            </a:r>
          </a:p>
        </p:txBody>
      </p:sp>
      <p:sp>
        <p:nvSpPr>
          <p:cNvPr id="3" name="Content Placeholder 2">
            <a:extLst>
              <a:ext uri="{FF2B5EF4-FFF2-40B4-BE49-F238E27FC236}">
                <a16:creationId xmlns:a16="http://schemas.microsoft.com/office/drawing/2014/main" id="{AD4A731C-9FCE-124E-EA39-F3547964F7BD}"/>
              </a:ext>
            </a:extLst>
          </p:cNvPr>
          <p:cNvSpPr>
            <a:spLocks noGrp="1"/>
          </p:cNvSpPr>
          <p:nvPr>
            <p:ph idx="1"/>
          </p:nvPr>
        </p:nvSpPr>
        <p:spPr/>
        <p:txBody>
          <a:bodyPr>
            <a:normAutofit fontScale="92500" lnSpcReduction="20000"/>
          </a:bodyPr>
          <a:lstStyle/>
          <a:p>
            <a:r>
              <a:rPr lang="en-IN" dirty="0">
                <a:hlinkClick r:id="rId2"/>
              </a:rPr>
              <a:t>https://www.interaction-design.org/literature/topics/design-thinking</a:t>
            </a:r>
            <a:endParaRPr lang="en-IN" dirty="0"/>
          </a:p>
          <a:p>
            <a:r>
              <a:rPr lang="en-IN" dirty="0">
                <a:hlinkClick r:id="rId3"/>
              </a:rPr>
              <a:t>https://growthnatives.com/blogs/design/why-is-design-thinking-so-important/</a:t>
            </a:r>
            <a:endParaRPr lang="en-IN" dirty="0"/>
          </a:p>
          <a:p>
            <a:r>
              <a:rPr lang="en-IN" dirty="0">
                <a:hlinkClick r:id="rId4"/>
              </a:rPr>
              <a:t>https://www.wired.com/insights/2014/04/origins-design-thinking/</a:t>
            </a:r>
            <a:endParaRPr lang="en-IN" dirty="0"/>
          </a:p>
          <a:p>
            <a:r>
              <a:rPr lang="en-IN" dirty="0">
                <a:hlinkClick r:id="rId5"/>
              </a:rPr>
              <a:t>https://careerfoundry.com/en/blog/ux-design/what-is-design-thinking-everything-you-need-to-know-to-get-started/</a:t>
            </a:r>
            <a:endParaRPr lang="en-IN" dirty="0"/>
          </a:p>
          <a:p>
            <a:endParaRPr lang="en-IN" dirty="0"/>
          </a:p>
        </p:txBody>
      </p:sp>
    </p:spTree>
    <p:extLst>
      <p:ext uri="{BB962C8B-B14F-4D97-AF65-F5344CB8AC3E}">
        <p14:creationId xmlns:p14="http://schemas.microsoft.com/office/powerpoint/2010/main" val="10885994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1741</TotalTime>
  <Words>2084</Words>
  <Application>Microsoft Office PowerPoint</Application>
  <PresentationFormat>Widescreen</PresentationFormat>
  <Paragraphs>204</Paragraphs>
  <Slides>33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ＭＳ Ｐゴシック</vt:lpstr>
      <vt:lpstr>Aharoni</vt:lpstr>
      <vt:lpstr>-apple-system</vt:lpstr>
      <vt:lpstr>Arial</vt:lpstr>
      <vt:lpstr>Calibri</vt:lpstr>
      <vt:lpstr>Myriad Pro</vt:lpstr>
      <vt:lpstr>Times New Roman</vt:lpstr>
      <vt:lpstr>20140311PresentationUWTSDTemplate</vt:lpstr>
      <vt:lpstr> BA Leadership and Management Skills for the Workplace   B    Design Thinking and Innovation (BALM 6002) Session 3 Introduction</vt:lpstr>
      <vt:lpstr>Working Together</vt:lpstr>
      <vt:lpstr>DESIGN THINKING (DT)</vt:lpstr>
      <vt:lpstr>PowerPoint Presentation</vt:lpstr>
      <vt:lpstr>Design Thinking (DT) </vt:lpstr>
      <vt:lpstr>Design Thinking </vt:lpstr>
      <vt:lpstr>DESIGN THINKING (DT) - ASSUMPTIONS </vt:lpstr>
      <vt:lpstr>Areas where DT can be applied </vt:lpstr>
      <vt:lpstr>Design Thinking for whom?</vt:lpstr>
      <vt:lpstr>Power of Design Thinking (DT)……</vt:lpstr>
      <vt:lpstr>PowerPoint Presentation</vt:lpstr>
      <vt:lpstr>THREE Essential Pillars of Design Thinking</vt:lpstr>
      <vt:lpstr>PowerPoint Presentation</vt:lpstr>
      <vt:lpstr>PowerPoint Presentation</vt:lpstr>
      <vt:lpstr>YouTube Sources: </vt:lpstr>
      <vt:lpstr>Examples of applying DT </vt:lpstr>
      <vt:lpstr>More sources</vt:lpstr>
      <vt:lpstr>PowerPoint Presentation</vt:lpstr>
      <vt:lpstr>Difference between Solution-Based and Problem-Based Thinking </vt:lpstr>
      <vt:lpstr>Meaning &amp; Definition</vt:lpstr>
      <vt:lpstr>PowerPoint Presentation</vt:lpstr>
      <vt:lpstr>The end goal of Design Thinking</vt:lpstr>
      <vt:lpstr>PowerPoint Presentation</vt:lpstr>
      <vt:lpstr>We see what results are, then modify, then experiment, learn from it, and then make necessary changes.</vt:lpstr>
      <vt:lpstr>Design Thinking Frameworks</vt:lpstr>
      <vt:lpstr>Design Thinking Mindsets: More than a Process</vt:lpstr>
      <vt:lpstr>Design Thinking Mindsets: More than a Process</vt:lpstr>
      <vt:lpstr>10 Key characteristics &amp; principles of Design Thinking</vt:lpstr>
      <vt:lpstr>10 Key characteristics &amp; principles of Design Thinking</vt:lpstr>
      <vt:lpstr>The Importance of Design Thinking</vt:lpstr>
      <vt:lpstr>The Importance of Design Thinking… contd.</vt:lpstr>
      <vt:lpstr>The Importance of Design Thinking… contd.</vt:lpstr>
      <vt:lpstr>References</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5 Workshop</dc:title>
  <dc:creator>Tarila Zuofa</dc:creator>
  <cp:lastModifiedBy>Amare Desta</cp:lastModifiedBy>
  <cp:revision>35</cp:revision>
  <dcterms:created xsi:type="dcterms:W3CDTF">2020-06-06T21:34:09Z</dcterms:created>
  <dcterms:modified xsi:type="dcterms:W3CDTF">2024-10-02T07:52:09Z</dcterms:modified>
</cp:coreProperties>
</file>