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850" y="77"/>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9CCCC1-22D8-4E4B-907D-5504CD304ECE}" type="datetimeFigureOut">
              <a:rPr lang="en-US" smtClean="0"/>
              <a:t>2/22/26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A523146-A8C0-4567-BAC2-B987E2145B8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critical thinking helps health practitioners in evaluating clinical research and patient data before making informed care decisions. Critical thinking skill reduces clinical errors and enhances patient safety, which promotes alignment with professional standards and improves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care (</a:t>
            </a:r>
            <a:r>
              <a:rPr lang="en-US" sz="1200" b="0" i="0" u="none" strike="noStrike" kern="1200" dirty="0" err="1">
                <a:solidFill>
                  <a:schemeClr val="tx1"/>
                </a:solidFill>
                <a:latin typeface="+mn-lt"/>
                <a:ea typeface="+mn-ea"/>
                <a:cs typeface="+mn-cs"/>
              </a:rPr>
              <a:t>Omenukor</a:t>
            </a:r>
            <a:r>
              <a:rPr lang="en-US" sz="1200" b="0" i="0" u="none" strike="noStrike" kern="1200" dirty="0">
                <a:solidFill>
                  <a:schemeClr val="tx1"/>
                </a:solidFill>
                <a:latin typeface="+mn-lt"/>
                <a:ea typeface="+mn-ea"/>
                <a:cs typeface="+mn-cs"/>
              </a:rPr>
              <a:t>, 2024, p.4). Critical thinking also supports decision-making with patients and families, which enables the health practitioners to consider the patients' cultural, emotional and social backgrounds and avoid assumptions in care planning.</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Critical thinking helps healthcare professionals to accurately assess patient conditions, </a:t>
            </a:r>
            <a:r>
              <a:rPr lang="en-US" sz="1200" b="0" i="0" u="none" strike="noStrike" kern="1200" dirty="0" err="1">
                <a:solidFill>
                  <a:schemeClr val="tx1"/>
                </a:solidFill>
                <a:latin typeface="+mn-lt"/>
                <a:ea typeface="+mn-ea"/>
                <a:cs typeface="+mn-cs"/>
              </a:rPr>
              <a:t>recognise</a:t>
            </a:r>
            <a:r>
              <a:rPr lang="en-US" sz="1200" b="0" i="0" u="none" strike="noStrike" kern="1200" dirty="0">
                <a:solidFill>
                  <a:schemeClr val="tx1"/>
                </a:solidFill>
                <a:latin typeface="+mn-lt"/>
                <a:ea typeface="+mn-ea"/>
                <a:cs typeface="+mn-cs"/>
              </a:rPr>
              <a:t> early warning signs and prevent medical errors. Through this analysis, the symptoms are carefully considered, and assumptions are reduced, reducing risks and improving safety outcomes. Critical thinking enables practitioners to evaluate the credibility of evidence and apply best practices effectively, which ensures high-quality care (Hussein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2025, p. 8). This improves communication with the multidisciplinary teams and encourages questioning and constructive discussion to improve care quality.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analysis of the above information highlights that the ability to look at symptoms, understand the clinical data and weigh treatment options means that the care decisions are based on facts instead of guesses. This makes the mistakes less likely and makes the patients much safer, and shows that their care decisions are in line with the professional codes of conduct. Moreover, Critical thinking allows practitioners to systematically evaluate risks, identify potential medical errors and </a:t>
            </a:r>
            <a:r>
              <a:rPr lang="en-US" sz="1200" b="0" i="0" u="none" strike="noStrike" kern="1200" dirty="0" err="1">
                <a:solidFill>
                  <a:schemeClr val="tx1"/>
                </a:solidFill>
                <a:latin typeface="+mn-lt"/>
                <a:ea typeface="+mn-ea"/>
                <a:cs typeface="+mn-cs"/>
              </a:rPr>
              <a:t>recognise</a:t>
            </a:r>
            <a:r>
              <a:rPr lang="en-US" sz="1200" b="0" i="0" u="none" strike="noStrike" kern="1200" dirty="0">
                <a:solidFill>
                  <a:schemeClr val="tx1"/>
                </a:solidFill>
                <a:latin typeface="+mn-lt"/>
                <a:ea typeface="+mn-ea"/>
                <a:cs typeface="+mn-cs"/>
              </a:rPr>
              <a:t> subtle changes in a patient's condition. In addition, critical thinking skills make the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care much stronger as it encourages the health care workers to think about the patient's physical, mental, social and cultural needs (</a:t>
            </a:r>
            <a:r>
              <a:rPr lang="en-US" sz="1200" b="0" i="0" u="none" strike="noStrike" kern="1200" dirty="0" err="1">
                <a:solidFill>
                  <a:schemeClr val="tx1"/>
                </a:solidFill>
                <a:latin typeface="+mn-lt"/>
                <a:ea typeface="+mn-ea"/>
                <a:cs typeface="+mn-cs"/>
              </a:rPr>
              <a:t>Furlan</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2022, p.4). In general, Critical thinking skill is important for keeping up with professional skills, improving patient outcomes and making sure that the health and care practice is safe and of high quality.</a:t>
            </a: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a worker at the residential care observes that an elderly person was not properly eating and looked tired. The worker noticed changes in their physical condition, such as pale skin and less ability to move around the corner. After that, the nurse checks the resident's vital signs again and sets up a visit with a doctor. Critical thinking skills in health and social care directly align with making the patients much safer and ensuring the decisions follow professional codes of conduct (</a:t>
            </a:r>
            <a:r>
              <a:rPr lang="en-US" sz="1200" b="0" i="0" u="none" strike="noStrike" kern="1200" dirty="0" err="1">
                <a:solidFill>
                  <a:schemeClr val="tx1"/>
                </a:solidFill>
                <a:latin typeface="+mn-lt"/>
                <a:ea typeface="+mn-ea"/>
                <a:cs typeface="+mn-cs"/>
              </a:rPr>
              <a:t>Westergren</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2025, p.23). The team made sure that the resident is a part of the conversations about their care throughout the process, which keeps their dignity and person-</a:t>
            </a:r>
            <a:r>
              <a:rPr lang="en-US" sz="1200" b="0" i="0" u="none" strike="noStrike" kern="1200" dirty="0" err="1">
                <a:solidFill>
                  <a:schemeClr val="tx1"/>
                </a:solidFill>
                <a:latin typeface="+mn-lt"/>
                <a:ea typeface="+mn-ea"/>
                <a:cs typeface="+mn-cs"/>
              </a:rPr>
              <a:t>centred</a:t>
            </a:r>
            <a:r>
              <a:rPr lang="en-US" sz="1200" b="0" i="0" u="none" strike="noStrike" kern="1200" dirty="0">
                <a:solidFill>
                  <a:schemeClr val="tx1"/>
                </a:solidFill>
                <a:latin typeface="+mn-lt"/>
                <a:ea typeface="+mn-ea"/>
                <a:cs typeface="+mn-cs"/>
              </a:rPr>
              <a:t> practice, which proved the team's Critical thinking skills. This example shows that instead of making guesses, the care team looked at the evidence, thought about other possible explanations and acted quickly.</a:t>
            </a: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 </a:t>
            </a:r>
            <a:r>
              <a:rPr lang="en-US" sz="1200" b="0" i="0" u="none" strike="noStrike" kern="1200" dirty="0">
                <a:solidFill>
                  <a:schemeClr val="tx1"/>
                </a:solidFill>
                <a:latin typeface="+mn-lt"/>
                <a:ea typeface="+mn-ea"/>
                <a:cs typeface="+mn-cs"/>
              </a:rPr>
              <a:t>The above information shows that to help the people in health and social care, critical thinking skills are important for making informed decisions better and making the patients more aware of their care. Graham Gibbs' Reflective Cycle is a popular framework which is used to help individuals learn from experiences by moving through a structured six-stage process (</a:t>
            </a:r>
            <a:r>
              <a:rPr lang="en-US" sz="1200" b="0" i="0" u="none" strike="noStrike" kern="1200" dirty="0" err="1">
                <a:solidFill>
                  <a:schemeClr val="tx1"/>
                </a:solidFill>
                <a:latin typeface="+mn-lt"/>
                <a:ea typeface="+mn-ea"/>
                <a:cs typeface="+mn-cs"/>
              </a:rPr>
              <a:t>Creately</a:t>
            </a:r>
            <a:r>
              <a:rPr lang="en-US" sz="1200" b="0" i="0" u="none" strike="noStrike" kern="1200" dirty="0">
                <a:solidFill>
                  <a:schemeClr val="tx1"/>
                </a:solidFill>
                <a:latin typeface="+mn-lt"/>
                <a:ea typeface="+mn-ea"/>
                <a:cs typeface="+mn-cs"/>
              </a:rPr>
              <a:t>, 2023). It is widely used in professions such as education, healthcare and leadership to turn everyday events into actionable insights. Moreover, going to workshops and training sessions on clinical reasoning and safeguarding will help to improve the analytical skills even more.  </a:t>
            </a: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SN:</a:t>
            </a:r>
            <a:r>
              <a:rPr lang="en-US" sz="1200" b="0" i="0" u="none" strike="noStrike" kern="1200" dirty="0">
                <a:solidFill>
                  <a:schemeClr val="tx1"/>
                </a:solidFill>
                <a:latin typeface="+mn-lt"/>
                <a:ea typeface="+mn-ea"/>
                <a:cs typeface="+mn-cs"/>
              </a:rPr>
              <a:t> It can be concluded from the above information that Critical thinking improves communication among multidisciplinary teams and promotes reflective practice for the ongoing improvement of a patient. Health and social care professionals can enhance patient outcomes and uphold high standards of care by actively cultivating critical thinking skills through evidence-based learning, reflection and collaborative discourse.</a:t>
            </a:r>
            <a:endParaRPr lang="en-US" dirty="0"/>
          </a:p>
        </p:txBody>
      </p:sp>
      <p:sp>
        <p:nvSpPr>
          <p:cNvPr id="4" name="Slide Number Placeholder 3"/>
          <p:cNvSpPr>
            <a:spLocks noGrp="1"/>
          </p:cNvSpPr>
          <p:nvPr>
            <p:ph type="sldNum" sz="quarter" idx="10"/>
          </p:nvPr>
        </p:nvSpPr>
        <p:spPr/>
        <p:txBody>
          <a:bodyPr/>
          <a:lstStyle/>
          <a:p>
            <a:fld id="{6A523146-A8C0-4567-BAC2-B987E2145B8D}"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1DCDFE3E-58DC-4964-B362-3617631405A7}" type="datetimeFigureOut">
              <a:rPr lang="en-US" smtClean="0"/>
              <a:t>2/22/26</a:t>
            </a:fld>
            <a:endParaRPr lang="en-US"/>
          </a:p>
        </p:txBody>
      </p:sp>
      <p:sp>
        <p:nvSpPr>
          <p:cNvPr id="16" name="Slide Number Placeholder 15"/>
          <p:cNvSpPr>
            <a:spLocks noGrp="1"/>
          </p:cNvSpPr>
          <p:nvPr>
            <p:ph type="sldNum" sz="quarter" idx="11"/>
          </p:nvPr>
        </p:nvSpPr>
        <p:spPr/>
        <p:txBody>
          <a:bodyPr/>
          <a:lstStyle/>
          <a:p>
            <a:fld id="{6B21B962-7B52-4F70-95BF-743A52E7D7BC}"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1DCDFE3E-58DC-4964-B362-3617631405A7}" type="datetimeFigureOut">
              <a:rPr lang="en-US" smtClean="0"/>
              <a:t>2/22/26</a:t>
            </a:fld>
            <a:endParaRPr lang="en-US"/>
          </a:p>
        </p:txBody>
      </p:sp>
      <p:sp>
        <p:nvSpPr>
          <p:cNvPr id="15" name="Slide Number Placeholder 14"/>
          <p:cNvSpPr>
            <a:spLocks noGrp="1"/>
          </p:cNvSpPr>
          <p:nvPr>
            <p:ph type="sldNum" sz="quarter" idx="15"/>
          </p:nvPr>
        </p:nvSpPr>
        <p:spPr/>
        <p:txBody>
          <a:bodyPr/>
          <a:lstStyle>
            <a:lvl1pPr algn="ctr">
              <a:defRPr/>
            </a:lvl1pPr>
          </a:lstStyle>
          <a:p>
            <a:fld id="{6B21B962-7B52-4F70-95BF-743A52E7D7BC}" type="slidenum">
              <a:rPr lang="en-US" smtClean="0"/>
              <a:t>‹#›</a:t>
            </a:fld>
            <a:endParaRPr lang="en-US"/>
          </a:p>
        </p:txBody>
      </p:sp>
      <p:sp>
        <p:nvSpPr>
          <p:cNvPr id="16" name="Footer Placeholder 15"/>
          <p:cNvSpPr>
            <a:spLocks noGrp="1"/>
          </p:cNvSpPr>
          <p:nvPr>
            <p:ph type="ftr" sz="quarter" idx="16"/>
          </p:nvPr>
        </p:nvSpPr>
        <p:spPr/>
        <p:txBody>
          <a:bodyPr/>
          <a:lstStyle/>
          <a:p>
            <a:endParaRPr lang="en-US"/>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CDFE3E-58DC-4964-B362-3617631405A7}"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21B962-7B52-4F70-95BF-743A52E7D7BC}" type="slidenum">
              <a:rPr lang="en-US" smtClean="0"/>
              <a:t>‹#›</a:t>
            </a:fld>
            <a:endParaRPr lang="en-US"/>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CDFE3E-58DC-4964-B362-3617631405A7}"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21B962-7B52-4F70-95BF-743A52E7D7BC}"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6B21B962-7B52-4F70-95BF-743A52E7D7BC}" type="slidenum">
              <a:rPr lang="en-US" smtClean="0"/>
              <a:t>‹#›</a:t>
            </a:fld>
            <a:endParaRPr lang="en-US"/>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1DCDFE3E-58DC-4964-B362-3617631405A7}" type="datetimeFigureOut">
              <a:rPr lang="en-US" smtClean="0"/>
              <a:t>2/22/26</a:t>
            </a:fld>
            <a:endParaRPr lang="en-US"/>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CDFE3E-58DC-4964-B362-3617631405A7}" type="datetimeFigureOut">
              <a:rPr lang="en-US" smtClean="0"/>
              <a:t>2/22/26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21B962-7B52-4F70-95BF-743A52E7D7BC}" type="slidenum">
              <a:rPr lang="en-US" smtClean="0"/>
              <a:t>‹#›</a:t>
            </a:fld>
            <a:endParaRPr lang="en-US"/>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CDFE3E-58DC-4964-B362-3617631405A7}" type="datetimeFigureOut">
              <a:rPr lang="en-US" smtClean="0"/>
              <a:t>2/22/26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21B962-7B52-4F70-95BF-743A52E7D7B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1DCDFE3E-58DC-4964-B362-3617631405A7}" type="datetimeFigureOut">
              <a:rPr lang="en-US" smtClean="0"/>
              <a:t>2/22/26</a:t>
            </a:fld>
            <a:endParaRPr lang="en-US"/>
          </a:p>
        </p:txBody>
      </p:sp>
      <p:sp>
        <p:nvSpPr>
          <p:cNvPr id="9" name="Slide Number Placeholder 8"/>
          <p:cNvSpPr>
            <a:spLocks noGrp="1"/>
          </p:cNvSpPr>
          <p:nvPr>
            <p:ph type="sldNum" sz="quarter" idx="15"/>
          </p:nvPr>
        </p:nvSpPr>
        <p:spPr/>
        <p:txBody>
          <a:bodyPr/>
          <a:lstStyle/>
          <a:p>
            <a:fld id="{6B21B962-7B52-4F70-95BF-743A52E7D7BC}" type="slidenum">
              <a:rPr lang="en-US" smtClean="0"/>
              <a:t>‹#›</a:t>
            </a:fld>
            <a:endParaRPr lang="en-US"/>
          </a:p>
        </p:txBody>
      </p:sp>
      <p:sp>
        <p:nvSpPr>
          <p:cNvPr id="10" name="Footer Placeholder 9"/>
          <p:cNvSpPr>
            <a:spLocks noGrp="1"/>
          </p:cNvSpPr>
          <p:nvPr>
            <p:ph type="ftr" sz="quarter" idx="16"/>
          </p:nvPr>
        </p:nvSpPr>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1DCDFE3E-58DC-4964-B362-3617631405A7}" type="datetimeFigureOut">
              <a:rPr lang="en-US" smtClean="0"/>
              <a:t>2/22/26</a:t>
            </a:fld>
            <a:endParaRPr lang="en-US"/>
          </a:p>
        </p:txBody>
      </p:sp>
      <p:sp>
        <p:nvSpPr>
          <p:cNvPr id="9" name="Slide Number Placeholder 8"/>
          <p:cNvSpPr>
            <a:spLocks noGrp="1"/>
          </p:cNvSpPr>
          <p:nvPr>
            <p:ph type="sldNum" sz="quarter" idx="11"/>
          </p:nvPr>
        </p:nvSpPr>
        <p:spPr/>
        <p:txBody>
          <a:bodyPr/>
          <a:lstStyle/>
          <a:p>
            <a:fld id="{6B21B962-7B52-4F70-95BF-743A52E7D7BC}"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CDFE3E-58DC-4964-B362-3617631405A7}"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21B962-7B52-4F70-95BF-743A52E7D7B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CDFE3E-58DC-4964-B362-3617631405A7}"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21B962-7B52-4F70-95BF-743A52E7D7B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alpha val="66000"/>
                <a:lumMod val="80000"/>
              </a:schemeClr>
            </a:gs>
            <a:gs pos="24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1DCDFE3E-58DC-4964-B362-3617631405A7}" type="datetimeFigureOut">
              <a:rPr lang="en-US" smtClean="0"/>
              <a:t>2/22/26</a:t>
            </a:fld>
            <a:endParaRPr lang="en-US"/>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US"/>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6B21B962-7B52-4F70-95BF-743A52E7D7BC}" type="slidenum">
              <a:rPr lang="en-US" smtClean="0"/>
              <a:t>‹#›</a:t>
            </a:fld>
            <a:endParaRPr lang="en-US"/>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tscfm.org/the-benefits-of-critical-thinking-for-student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kapable.club/thinking-skills/critical-thinking-skill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health.ucdavis.edu/nurse/practicemodel/patient_centered_car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kapable.club/thinking-skills/how-to-develop-critical-thinking-skill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onlinelibrary.wiley.com/doi/pdfdirect/10.1111/joim.13472" TargetMode="External"/><Relationship Id="rId2" Type="http://schemas.openxmlformats.org/officeDocument/2006/relationships/hyperlink" Target="https://creately.com/guides/gibbs-reflective-cycle/" TargetMode="External"/><Relationship Id="rId1" Type="http://schemas.openxmlformats.org/officeDocument/2006/relationships/slideLayout" Target="../slideLayouts/slideLayout6.xml"/><Relationship Id="rId6" Type="http://schemas.openxmlformats.org/officeDocument/2006/relationships/hyperlink" Target="https://www.sciencedirect.com/science/article/pii/S875572232500078X" TargetMode="External"/><Relationship Id="rId5" Type="http://schemas.openxmlformats.org/officeDocument/2006/relationships/hyperlink" Target="https://www.nigerianjournalsonline.org/index.php/NJAH/article/download/1944/1824" TargetMode="External"/><Relationship Id="rId4" Type="http://schemas.openxmlformats.org/officeDocument/2006/relationships/hyperlink" Target="https://onlinelibrary.wiley.com/doi/pdf/10.1002/hsr2.71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24034" y="4286256"/>
            <a:ext cx="8305800" cy="1143000"/>
          </a:xfrm>
        </p:spPr>
        <p:txBody>
          <a:bodyPr/>
          <a:lstStyle/>
          <a:p>
            <a:r>
              <a:rPr lang="en-US" sz="2800" b="1" dirty="0">
                <a:solidFill>
                  <a:schemeClr val="bg1"/>
                </a:solidFill>
              </a:rPr>
              <a:t>STUDENT NAME </a:t>
            </a:r>
            <a:r>
              <a:rPr lang="en-GB" sz="2800" b="1" dirty="0">
                <a:solidFill>
                  <a:schemeClr val="bg1"/>
                </a:solidFill>
              </a:rPr>
              <a:t>: Shazia Bi</a:t>
            </a:r>
          </a:p>
          <a:p>
            <a:r>
              <a:rPr lang="en-GB" sz="2800" b="1" dirty="0">
                <a:solidFill>
                  <a:schemeClr val="bg1"/>
                </a:solidFill>
              </a:rPr>
              <a:t>ID : 2322811</a:t>
            </a:r>
            <a:endParaRPr lang="en-US" sz="2800" b="1" dirty="0">
              <a:solidFill>
                <a:schemeClr val="bg1"/>
              </a:solidFill>
            </a:endParaRPr>
          </a:p>
        </p:txBody>
      </p:sp>
      <p:sp>
        <p:nvSpPr>
          <p:cNvPr id="2" name="Title 1"/>
          <p:cNvSpPr>
            <a:spLocks noGrp="1"/>
          </p:cNvSpPr>
          <p:nvPr>
            <p:ph type="ctrTitle"/>
          </p:nvPr>
        </p:nvSpPr>
        <p:spPr/>
        <p:txBody>
          <a:bodyPr/>
          <a:lstStyle/>
          <a:p>
            <a:r>
              <a:rPr b="1" dirty="0">
                <a:solidFill>
                  <a:schemeClr val="bg1"/>
                </a:solidFill>
                <a:latin typeface="Times New Roman" panose="02020603050405020304" pitchFamily="18" charset="0"/>
                <a:cs typeface="Times New Roman" panose="02020603050405020304" pitchFamily="18" charset="0"/>
              </a:rPr>
              <a:t>PROFESSIONAL DEVELOPMENT WITHIN HEALTH AND SOCIAL CARE</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EEBFC64C-2EC9-09FE-959B-02B835DE9F9D}"/>
              </a:ext>
            </a:extLst>
          </p:cNvPr>
          <p:cNvPicPr/>
          <p:nvPr/>
        </p:nvPicPr>
        <p:blipFill>
          <a:blip r:embed="rId2"/>
          <a:srcRect/>
          <a:stretch>
            <a:fillRect/>
          </a:stretch>
        </p:blipFill>
        <p:spPr>
          <a:xfrm>
            <a:off x="-12443" y="724"/>
            <a:ext cx="2428875" cy="857250"/>
          </a:xfrm>
          <a:prstGeom prst="rect">
            <a:avLst/>
          </a:prstGeo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solidFill>
                  <a:schemeClr val="bg1"/>
                </a:solidFill>
                <a:latin typeface="Times New Roman" panose="02020603050405020304" pitchFamily="18" charset="0"/>
                <a:cs typeface="Times New Roman" panose="02020603050405020304" pitchFamily="18" charset="0"/>
              </a:rPr>
              <a:t>INTRODUCTION</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609600" y="1970873"/>
            <a:ext cx="5198368" cy="3170099"/>
          </a:xfrm>
          <a:prstGeom prst="rect">
            <a:avLst/>
          </a:prstGeom>
        </p:spPr>
        <p:txBody>
          <a:bodyPr wrap="square">
            <a:spAutoFit/>
          </a:bodyPr>
          <a:lstStyle/>
          <a:p>
            <a:pPr algn="just" fontAlgn="base">
              <a:buFont typeface="Arial"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Critical thinking is the objective assessment of information followed by evidence-based reasoning with key elements like avoiding biases, questioning assumptions, and weighing alternatives.</a:t>
            </a:r>
          </a:p>
          <a:p>
            <a:pPr fontAlgn="base">
              <a:buFont typeface="Arial" pitchFamily="34" charset="0"/>
              <a:buChar char="•"/>
            </a:pPr>
            <a:endParaRPr lang="en-US" sz="2000" dirty="0">
              <a:solidFill>
                <a:schemeClr val="bg1"/>
              </a:solidFill>
              <a:latin typeface="Times New Roman" panose="02020603050405020304" pitchFamily="18" charset="0"/>
              <a:cs typeface="Times New Roman" panose="02020603050405020304" pitchFamily="18" charset="0"/>
            </a:endParaRPr>
          </a:p>
          <a:p>
            <a:pPr algn="just" fontAlgn="base">
              <a:buFont typeface="Arial"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Critical thinking encourages ethical reasoning in complex situations and ensures respect for the patient's autonomy and dignity (</a:t>
            </a:r>
            <a:r>
              <a:rPr lang="en-US" sz="2000" dirty="0" err="1">
                <a:solidFill>
                  <a:schemeClr val="bg1"/>
                </a:solidFill>
                <a:latin typeface="Times New Roman" panose="02020603050405020304" pitchFamily="18" charset="0"/>
                <a:cs typeface="Times New Roman" panose="02020603050405020304" pitchFamily="18" charset="0"/>
              </a:rPr>
              <a:t>Omenukor</a:t>
            </a:r>
            <a:r>
              <a:rPr lang="en-US" sz="2000" dirty="0">
                <a:solidFill>
                  <a:schemeClr val="bg1"/>
                </a:solidFill>
                <a:latin typeface="Times New Roman" panose="02020603050405020304" pitchFamily="18" charset="0"/>
                <a:cs typeface="Times New Roman" panose="02020603050405020304" pitchFamily="18" charset="0"/>
              </a:rPr>
              <a:t>, 2024, p.4).</a:t>
            </a:r>
          </a:p>
        </p:txBody>
      </p:sp>
      <p:pic>
        <p:nvPicPr>
          <p:cNvPr id="6146" name="Picture 2" descr="The Benefits of Critical Thinking &amp; How to develop it - TSCFM"/>
          <p:cNvPicPr>
            <a:picLocks noChangeAspect="1" noChangeArrowheads="1"/>
          </p:cNvPicPr>
          <p:nvPr/>
        </p:nvPicPr>
        <p:blipFill>
          <a:blip r:embed="rId3"/>
          <a:srcRect/>
          <a:stretch>
            <a:fillRect/>
          </a:stretch>
        </p:blipFill>
        <p:spPr bwMode="auto">
          <a:xfrm>
            <a:off x="6933004" y="1371600"/>
            <a:ext cx="4694312" cy="4608512"/>
          </a:xfrm>
          <a:prstGeom prst="rect">
            <a:avLst/>
          </a:prstGeom>
          <a:ln>
            <a:noFill/>
          </a:ln>
          <a:effectLst>
            <a:softEdge rad="112500"/>
          </a:effectLst>
        </p:spPr>
      </p:pic>
      <p:sp>
        <p:nvSpPr>
          <p:cNvPr id="4" name="TextBox 3">
            <a:extLst>
              <a:ext uri="{FF2B5EF4-FFF2-40B4-BE49-F238E27FC236}">
                <a16:creationId xmlns:a16="http://schemas.microsoft.com/office/drawing/2014/main" id="{E56292DC-9417-B6A6-F2C3-CC9BB28244C9}"/>
              </a:ext>
            </a:extLst>
          </p:cNvPr>
          <p:cNvSpPr txBox="1"/>
          <p:nvPr/>
        </p:nvSpPr>
        <p:spPr>
          <a:xfrm>
            <a:off x="7119920" y="5986955"/>
            <a:ext cx="4320480" cy="523220"/>
          </a:xfrm>
          <a:prstGeom prst="rect">
            <a:avLst/>
          </a:prstGeom>
          <a:noFill/>
        </p:spPr>
        <p:txBody>
          <a:bodyPr wrap="square" rtlCol="0">
            <a:spAutoFit/>
          </a:bodyPr>
          <a:lstStyle/>
          <a:p>
            <a:pPr algn="ctr"/>
            <a:r>
              <a:rPr lang="en-IN" sz="1400" b="1" dirty="0">
                <a:solidFill>
                  <a:schemeClr val="bg1"/>
                </a:solidFill>
                <a:latin typeface="Times New Roman" panose="02020603050405020304" pitchFamily="18" charset="0"/>
                <a:cs typeface="Times New Roman" panose="02020603050405020304" pitchFamily="18" charset="0"/>
              </a:rPr>
              <a:t>Source: </a:t>
            </a:r>
            <a:r>
              <a:rPr lang="en-IN" sz="1400" b="1" dirty="0">
                <a:solidFill>
                  <a:schemeClr val="bg1"/>
                </a:solidFill>
                <a:latin typeface="Times New Roman" panose="02020603050405020304" pitchFamily="18" charset="0"/>
                <a:cs typeface="Times New Roman" panose="02020603050405020304" pitchFamily="18" charset="0"/>
                <a:hlinkClick r:id="rId4"/>
              </a:rPr>
              <a:t>https://tscfm.org/the-benefits-of-critical-thinking-for-students/</a:t>
            </a:r>
            <a:r>
              <a:rPr lang="en-IN" sz="1400" b="1" dirty="0">
                <a:solidFill>
                  <a:schemeClr val="bg1"/>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414" y="0"/>
            <a:ext cx="11665296" cy="1219200"/>
          </a:xfrm>
        </p:spPr>
        <p:txBody>
          <a:bodyPr>
            <a:normAutofit/>
          </a:bodyPr>
          <a:lstStyle/>
          <a:p>
            <a:pPr algn="ctr"/>
            <a:r>
              <a:rPr sz="3600" b="1" dirty="0">
                <a:solidFill>
                  <a:schemeClr val="bg1"/>
                </a:solidFill>
                <a:latin typeface="Times New Roman" panose="02020603050405020304" pitchFamily="18" charset="0"/>
                <a:cs typeface="Times New Roman" panose="02020603050405020304" pitchFamily="18" charset="0"/>
              </a:rPr>
              <a:t>IMPORTANCE OF CRITICAL THINKING SKILL</a:t>
            </a:r>
            <a:endParaRPr lang="en-US" sz="3600"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321381" y="1628800"/>
            <a:ext cx="6433666" cy="4653646"/>
          </a:xfrm>
          <a:prstGeom prst="rect">
            <a:avLst/>
          </a:prstGeom>
        </p:spPr>
        <p:txBody>
          <a:bodyPr wrap="square">
            <a:spAutoFit/>
          </a:bodyPr>
          <a:lstStyle/>
          <a:p>
            <a:pPr marL="342900" indent="-34290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Critical thinking is important for health and social care practitioners to avoid bias, listen actively, make informed decisions and engage in self-reflection.</a:t>
            </a:r>
          </a:p>
          <a:p>
            <a:pPr marL="342900" indent="-34290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Health and social care practitioners value and often </a:t>
            </a:r>
            <a:r>
              <a:rPr lang="en-US" sz="2000" dirty="0" err="1">
                <a:solidFill>
                  <a:schemeClr val="bg1"/>
                </a:solidFill>
                <a:latin typeface="Times New Roman" panose="02020603050405020304" pitchFamily="18" charset="0"/>
                <a:cs typeface="Times New Roman" panose="02020603050405020304" pitchFamily="18" charset="0"/>
              </a:rPr>
              <a:t>prioritise</a:t>
            </a:r>
            <a:r>
              <a:rPr lang="en-US" sz="2000" dirty="0">
                <a:solidFill>
                  <a:schemeClr val="bg1"/>
                </a:solidFill>
                <a:latin typeface="Times New Roman" panose="02020603050405020304" pitchFamily="18" charset="0"/>
                <a:cs typeface="Times New Roman" panose="02020603050405020304" pitchFamily="18" charset="0"/>
              </a:rPr>
              <a:t> critical thinking for its ability to increase productivity, resolve conflict and improve safety outcomes (Hussein </a:t>
            </a:r>
            <a:r>
              <a:rPr lang="en-US" sz="2000" i="1" dirty="0">
                <a:solidFill>
                  <a:schemeClr val="bg1"/>
                </a:solidFill>
                <a:latin typeface="Times New Roman" panose="02020603050405020304" pitchFamily="18" charset="0"/>
                <a:cs typeface="Times New Roman" panose="02020603050405020304" pitchFamily="18" charset="0"/>
              </a:rPr>
              <a:t>et al. </a:t>
            </a:r>
            <a:r>
              <a:rPr lang="en-US" sz="2000" dirty="0">
                <a:solidFill>
                  <a:schemeClr val="bg1"/>
                </a:solidFill>
                <a:latin typeface="Times New Roman" panose="02020603050405020304" pitchFamily="18" charset="0"/>
                <a:cs typeface="Times New Roman" panose="02020603050405020304" pitchFamily="18" charset="0"/>
              </a:rPr>
              <a:t>2025, p.8).</a:t>
            </a:r>
          </a:p>
          <a:p>
            <a:pPr marL="342900" indent="-34290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Critical thinking improves problem-solving by breaking complex issues into manageable parts and identifying innovative solutions.</a:t>
            </a:r>
          </a:p>
        </p:txBody>
      </p:sp>
      <p:pic>
        <p:nvPicPr>
          <p:cNvPr id="3074" name="Picture 2" descr="What Are Critical Thinking Skills? | Kapable Blog"/>
          <p:cNvPicPr>
            <a:picLocks noChangeAspect="1" noChangeArrowheads="1"/>
          </p:cNvPicPr>
          <p:nvPr/>
        </p:nvPicPr>
        <p:blipFill>
          <a:blip r:embed="rId3"/>
          <a:srcRect/>
          <a:stretch>
            <a:fillRect/>
          </a:stretch>
        </p:blipFill>
        <p:spPr bwMode="auto">
          <a:xfrm>
            <a:off x="7320136" y="1700808"/>
            <a:ext cx="4394759" cy="4176464"/>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2CCF44DE-764E-1B30-FBCF-EE67E80E5161}"/>
              </a:ext>
            </a:extLst>
          </p:cNvPr>
          <p:cNvSpPr txBox="1"/>
          <p:nvPr/>
        </p:nvSpPr>
        <p:spPr>
          <a:xfrm>
            <a:off x="7248128" y="6237312"/>
            <a:ext cx="4622491" cy="523220"/>
          </a:xfrm>
          <a:prstGeom prst="rect">
            <a:avLst/>
          </a:prstGeom>
          <a:noFill/>
        </p:spPr>
        <p:txBody>
          <a:bodyPr wrap="square" rtlCol="0">
            <a:spAutoFit/>
          </a:bodyPr>
          <a:lstStyle/>
          <a:p>
            <a:pPr algn="ctr"/>
            <a:r>
              <a:rPr lang="en-IN" sz="1400" b="1" dirty="0">
                <a:solidFill>
                  <a:schemeClr val="bg1"/>
                </a:solidFill>
                <a:latin typeface="Times New Roman" panose="02020603050405020304" pitchFamily="18" charset="0"/>
                <a:cs typeface="Times New Roman" panose="02020603050405020304" pitchFamily="18" charset="0"/>
              </a:rPr>
              <a:t>Source: </a:t>
            </a:r>
            <a:r>
              <a:rPr lang="en-IN" sz="1400" b="1" dirty="0">
                <a:solidFill>
                  <a:schemeClr val="bg1"/>
                </a:solidFill>
                <a:latin typeface="Times New Roman" panose="02020603050405020304" pitchFamily="18" charset="0"/>
                <a:cs typeface="Times New Roman" panose="02020603050405020304" pitchFamily="18" charset="0"/>
                <a:hlinkClick r:id="rId4"/>
              </a:rPr>
              <a:t>https://kapable.club/thinking-skills/critical-thinking-skills/</a:t>
            </a:r>
            <a:r>
              <a:rPr lang="en-IN" sz="1400" b="1" dirty="0">
                <a:solidFill>
                  <a:schemeClr val="bg1"/>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650" y="-4778"/>
            <a:ext cx="11953328" cy="1219200"/>
          </a:xfrm>
        </p:spPr>
        <p:txBody>
          <a:bodyPr>
            <a:noAutofit/>
          </a:bodyPr>
          <a:lstStyle/>
          <a:p>
            <a:pPr algn="ctr"/>
            <a:r>
              <a:rPr sz="3600" b="1" dirty="0">
                <a:solidFill>
                  <a:schemeClr val="bg1"/>
                </a:solidFill>
                <a:latin typeface="Times New Roman" panose="02020603050405020304" pitchFamily="18" charset="0"/>
                <a:cs typeface="Times New Roman" panose="02020603050405020304" pitchFamily="18" charset="0"/>
              </a:rPr>
              <a:t>RELEVANCE TO PROFESSIONAL PRACTICE IN HEALTH AND CARE</a:t>
            </a:r>
            <a:endParaRPr lang="en-US" sz="3600" b="1" dirty="0">
              <a:solidFill>
                <a:schemeClr val="bg1"/>
              </a:solidFill>
              <a:latin typeface="Times New Roman" panose="02020603050405020304" pitchFamily="18" charset="0"/>
              <a:cs typeface="Times New Roman" panose="02020603050405020304" pitchFamily="18" charset="0"/>
            </a:endParaRPr>
          </a:p>
        </p:txBody>
      </p:sp>
      <p:pic>
        <p:nvPicPr>
          <p:cNvPr id="1026" name="Picture 2" descr="Professional Practice Model | UC Davis Nursing"/>
          <p:cNvPicPr>
            <a:picLocks noChangeAspect="1" noChangeArrowheads="1"/>
          </p:cNvPicPr>
          <p:nvPr/>
        </p:nvPicPr>
        <p:blipFill>
          <a:blip r:embed="rId3"/>
          <a:srcRect/>
          <a:stretch>
            <a:fillRect/>
          </a:stretch>
        </p:blipFill>
        <p:spPr bwMode="auto">
          <a:xfrm>
            <a:off x="7036103" y="1772816"/>
            <a:ext cx="4822247" cy="410445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Rectangle 3"/>
          <p:cNvSpPr/>
          <p:nvPr/>
        </p:nvSpPr>
        <p:spPr>
          <a:xfrm>
            <a:off x="333650" y="2143116"/>
            <a:ext cx="5976664" cy="4191981"/>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Critical thinking helps the health and social care practitioners make safe, ethical and evidence-based clinical decisions (</a:t>
            </a:r>
            <a:r>
              <a:rPr lang="en-US" sz="2000" dirty="0" err="1">
                <a:solidFill>
                  <a:schemeClr val="bg1"/>
                </a:solidFill>
                <a:latin typeface="Times New Roman" panose="02020603050405020304" pitchFamily="18" charset="0"/>
                <a:cs typeface="Times New Roman" panose="02020603050405020304" pitchFamily="18" charset="0"/>
              </a:rPr>
              <a:t>Furlan</a:t>
            </a:r>
            <a:r>
              <a:rPr lang="en-US" sz="2000" dirty="0">
                <a:solidFill>
                  <a:schemeClr val="bg1"/>
                </a:solidFill>
                <a:latin typeface="Times New Roman" panose="02020603050405020304" pitchFamily="18" charset="0"/>
                <a:cs typeface="Times New Roman" panose="02020603050405020304" pitchFamily="18" charset="0"/>
              </a:rPr>
              <a:t> </a:t>
            </a:r>
            <a:r>
              <a:rPr lang="en-US" sz="2000" i="1" dirty="0">
                <a:solidFill>
                  <a:schemeClr val="bg1"/>
                </a:solidFill>
                <a:latin typeface="Times New Roman" panose="02020603050405020304" pitchFamily="18" charset="0"/>
                <a:cs typeface="Times New Roman" panose="02020603050405020304" pitchFamily="18" charset="0"/>
              </a:rPr>
              <a:t>et al. </a:t>
            </a:r>
            <a:r>
              <a:rPr lang="en-US" sz="2000" dirty="0">
                <a:solidFill>
                  <a:schemeClr val="bg1"/>
                </a:solidFill>
                <a:latin typeface="Times New Roman" panose="02020603050405020304" pitchFamily="18" charset="0"/>
                <a:cs typeface="Times New Roman" panose="02020603050405020304" pitchFamily="18" charset="0"/>
              </a:rPr>
              <a:t>2022, p.4).</a:t>
            </a:r>
          </a:p>
          <a:p>
            <a:pPr marL="285750" indent="-28575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Health and social care workers work in busy and complicated places where patients' health can change quickly.</a:t>
            </a:r>
          </a:p>
          <a:p>
            <a:pPr marL="285750" indent="-285750" algn="just" fontAlgn="base">
              <a:lnSpc>
                <a:spcPct val="150000"/>
              </a:lnSpc>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In the workplace, critical thinking helps practitioners follow the rules set by groups like the Nursing and Midwifery Council (NMC).</a:t>
            </a:r>
          </a:p>
        </p:txBody>
      </p:sp>
      <p:sp>
        <p:nvSpPr>
          <p:cNvPr id="3" name="TextBox 2">
            <a:extLst>
              <a:ext uri="{FF2B5EF4-FFF2-40B4-BE49-F238E27FC236}">
                <a16:creationId xmlns:a16="http://schemas.microsoft.com/office/drawing/2014/main" id="{18170C61-4970-4764-8B4C-FDA86329FEF3}"/>
              </a:ext>
            </a:extLst>
          </p:cNvPr>
          <p:cNvSpPr txBox="1"/>
          <p:nvPr/>
        </p:nvSpPr>
        <p:spPr>
          <a:xfrm>
            <a:off x="6653578" y="6066334"/>
            <a:ext cx="5184576" cy="738664"/>
          </a:xfrm>
          <a:prstGeom prst="rect">
            <a:avLst/>
          </a:prstGeom>
          <a:noFill/>
        </p:spPr>
        <p:txBody>
          <a:bodyPr wrap="square" rtlCol="0">
            <a:spAutoFit/>
          </a:bodyPr>
          <a:lstStyle/>
          <a:p>
            <a:pPr algn="ctr"/>
            <a:r>
              <a:rPr lang="en-IN" sz="1400" b="1" dirty="0">
                <a:solidFill>
                  <a:schemeClr val="bg1"/>
                </a:solidFill>
                <a:latin typeface="Times New Roman" panose="02020603050405020304" pitchFamily="18" charset="0"/>
                <a:cs typeface="Times New Roman" panose="02020603050405020304" pitchFamily="18" charset="0"/>
              </a:rPr>
              <a:t>Source: </a:t>
            </a:r>
            <a:r>
              <a:rPr lang="en-IN" sz="1400" b="1" dirty="0">
                <a:solidFill>
                  <a:schemeClr val="bg1"/>
                </a:solidFill>
                <a:latin typeface="Times New Roman" panose="02020603050405020304" pitchFamily="18" charset="0"/>
                <a:cs typeface="Times New Roman" panose="02020603050405020304" pitchFamily="18" charset="0"/>
                <a:hlinkClick r:id="rId4"/>
              </a:rPr>
              <a:t>https://health.ucdavis.edu/nurse/practicemodel/patient_centered_care.html</a:t>
            </a:r>
            <a:r>
              <a:rPr lang="en-IN" sz="1400" b="1" dirty="0">
                <a:solidFill>
                  <a:schemeClr val="bg1"/>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134" y="116632"/>
            <a:ext cx="11568608" cy="1219200"/>
          </a:xfrm>
        </p:spPr>
        <p:txBody>
          <a:bodyPr>
            <a:noAutofit/>
          </a:bodyPr>
          <a:lstStyle/>
          <a:p>
            <a:pPr algn="ctr">
              <a:lnSpc>
                <a:spcPct val="150000"/>
              </a:lnSpc>
            </a:pPr>
            <a:r>
              <a:rPr sz="2800" b="1" dirty="0">
                <a:solidFill>
                  <a:schemeClr val="bg1"/>
                </a:solidFill>
                <a:latin typeface="Times New Roman" panose="02020603050405020304" pitchFamily="18" charset="0"/>
                <a:cs typeface="Times New Roman" panose="02020603050405020304" pitchFamily="18" charset="0"/>
              </a:rPr>
              <a:t>PRACTICAL EXAMPLE ON APPLICATION OF THE SKILL IN A REAL HEALTH AND SOCIAL CARE SETTING</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405124" y="2060848"/>
            <a:ext cx="6266940" cy="3372077"/>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As an illustration, when dealing with a case of an elderly widow of 78 years, who suddenly withdraws after the death of her husband, the patient starts skipping meals, oversleeping, and losing interest in hobbies.</a:t>
            </a:r>
          </a:p>
          <a:p>
            <a:pPr marL="285750" indent="-285750" algn="just" fontAlgn="base">
              <a:lnSpc>
                <a:spcPct val="150000"/>
              </a:lnSpc>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I can use critical thinking to diagnose clinical depression.</a:t>
            </a:r>
          </a:p>
          <a:p>
            <a:pPr marL="285750" indent="-285750" algn="just" fontAlgn="base">
              <a:lnSpc>
                <a:spcPct val="150000"/>
              </a:lnSpc>
              <a:buFont typeface="Arial" panose="020B0604020202020204" pitchFamily="34" charset="0"/>
              <a:buChar char="•"/>
            </a:pPr>
            <a:r>
              <a:rPr lang="en-US" sz="1600" dirty="0">
                <a:solidFill>
                  <a:schemeClr val="bg1"/>
                </a:solidFill>
                <a:latin typeface="Times New Roman" panose="02020603050405020304" pitchFamily="18" charset="0"/>
                <a:cs typeface="Times New Roman" panose="02020603050405020304" pitchFamily="18" charset="0"/>
              </a:rPr>
              <a:t>I would have to look at the signs of clinical depression, such as PHQ-9 screening, monitor symptoms (</a:t>
            </a:r>
            <a:r>
              <a:rPr lang="en-US" sz="1600" dirty="0" err="1">
                <a:solidFill>
                  <a:schemeClr val="bg1"/>
                </a:solidFill>
                <a:latin typeface="Times New Roman" panose="02020603050405020304" pitchFamily="18" charset="0"/>
                <a:cs typeface="Times New Roman" panose="02020603050405020304" pitchFamily="18" charset="0"/>
              </a:rPr>
              <a:t>anhedonia</a:t>
            </a:r>
            <a:r>
              <a:rPr lang="en-US" sz="1600" dirty="0">
                <a:solidFill>
                  <a:schemeClr val="bg1"/>
                </a:solidFill>
                <a:latin typeface="Times New Roman" panose="02020603050405020304" pitchFamily="18" charset="0"/>
                <a:cs typeface="Times New Roman" panose="02020603050405020304" pitchFamily="18" charset="0"/>
              </a:rPr>
              <a:t>, </a:t>
            </a:r>
            <a:r>
              <a:rPr lang="en-US" sz="1600" dirty="0" err="1">
                <a:solidFill>
                  <a:schemeClr val="bg1"/>
                </a:solidFill>
                <a:latin typeface="Times New Roman" panose="02020603050405020304" pitchFamily="18" charset="0"/>
                <a:cs typeface="Times New Roman" panose="02020603050405020304" pitchFamily="18" charset="0"/>
              </a:rPr>
              <a:t>hypersomnia</a:t>
            </a:r>
            <a:r>
              <a:rPr lang="en-US" sz="1600" dirty="0">
                <a:solidFill>
                  <a:schemeClr val="bg1"/>
                </a:solidFill>
                <a:latin typeface="Times New Roman" panose="02020603050405020304" pitchFamily="18" charset="0"/>
                <a:cs typeface="Times New Roman" panose="02020603050405020304" pitchFamily="18" charset="0"/>
              </a:rPr>
              <a:t>), consult with a GP and evaluate the possibilities of antidepressants, therapy or watchful waiting.</a:t>
            </a:r>
          </a:p>
        </p:txBody>
      </p:sp>
      <p:pic>
        <p:nvPicPr>
          <p:cNvPr id="20482" name="Picture 2" descr="How To Develop Critical Thinking Skills? | Kapable Blog"/>
          <p:cNvPicPr>
            <a:picLocks noChangeAspect="1" noChangeArrowheads="1"/>
          </p:cNvPicPr>
          <p:nvPr/>
        </p:nvPicPr>
        <p:blipFill>
          <a:blip r:embed="rId3" cstate="print"/>
          <a:srcRect/>
          <a:stretch>
            <a:fillRect/>
          </a:stretch>
        </p:blipFill>
        <p:spPr bwMode="auto">
          <a:xfrm>
            <a:off x="6816080" y="1627210"/>
            <a:ext cx="4712100" cy="423935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E76B7A47-A01F-8343-2DBD-BE31E691AFAF}"/>
              </a:ext>
            </a:extLst>
          </p:cNvPr>
          <p:cNvSpPr txBox="1"/>
          <p:nvPr/>
        </p:nvSpPr>
        <p:spPr>
          <a:xfrm>
            <a:off x="6888088" y="6093296"/>
            <a:ext cx="4640092" cy="523220"/>
          </a:xfrm>
          <a:prstGeom prst="rect">
            <a:avLst/>
          </a:prstGeom>
          <a:noFill/>
        </p:spPr>
        <p:txBody>
          <a:bodyPr wrap="square" rtlCol="0">
            <a:spAutoFit/>
          </a:bodyPr>
          <a:lstStyle/>
          <a:p>
            <a:pPr algn="ctr"/>
            <a:r>
              <a:rPr lang="en-IN" sz="1400" b="1" dirty="0">
                <a:solidFill>
                  <a:schemeClr val="bg1"/>
                </a:solidFill>
                <a:latin typeface="Times New Roman" panose="02020603050405020304" pitchFamily="18" charset="0"/>
                <a:cs typeface="Times New Roman" panose="02020603050405020304" pitchFamily="18" charset="0"/>
              </a:rPr>
              <a:t>Source: </a:t>
            </a:r>
            <a:r>
              <a:rPr lang="en-IN" sz="1400" b="1" dirty="0">
                <a:solidFill>
                  <a:schemeClr val="bg1"/>
                </a:solidFill>
                <a:latin typeface="Times New Roman" panose="02020603050405020304" pitchFamily="18" charset="0"/>
                <a:cs typeface="Times New Roman" panose="02020603050405020304" pitchFamily="18" charset="0"/>
                <a:hlinkClick r:id="rId4"/>
              </a:rPr>
              <a:t>https://kapable.club/thinking-skills/how-to-develop-critical-thinking-skills/</a:t>
            </a:r>
            <a:r>
              <a:rPr lang="en-IN" sz="1400" b="1" dirty="0">
                <a:solidFill>
                  <a:schemeClr val="bg1"/>
                </a:solidFill>
                <a:latin typeface="Times New Roman" panose="02020603050405020304" pitchFamily="18" charset="0"/>
                <a:cs typeface="Times New Roman" panose="02020603050405020304" pitchFamily="18"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193" y="-28527"/>
            <a:ext cx="12313368" cy="1219200"/>
          </a:xfrm>
        </p:spPr>
        <p:txBody>
          <a:bodyPr>
            <a:noAutofit/>
          </a:bodyPr>
          <a:lstStyle/>
          <a:p>
            <a:pPr algn="ctr"/>
            <a:r>
              <a:rPr sz="3200" b="1" dirty="0">
                <a:solidFill>
                  <a:schemeClr val="bg1"/>
                </a:solidFill>
                <a:latin typeface="Times New Roman" panose="02020603050405020304" pitchFamily="18" charset="0"/>
                <a:cs typeface="Times New Roman" panose="02020603050405020304" pitchFamily="18" charset="0"/>
              </a:rPr>
              <a:t>ACTION PLAN FOR DEVELOPING CRITICAL THINKING SKILLS FOR HEALH AND SOCIAL CARE PRACTICES</a:t>
            </a:r>
            <a:endParaRPr lang="en-US" sz="32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263352" y="2285992"/>
            <a:ext cx="4752528" cy="4197559"/>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Using models like Graham Gibbs' Reflective Cycle to regularly reflect on clinical experiences to help in developing Critical thinking for the people in health and social care.</a:t>
            </a:r>
          </a:p>
          <a:p>
            <a:pPr marL="285750" indent="-285750" algn="just" fontAlgn="base">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Reading peer-reviewed journals, clinical guidelines and policies to learn more about evidence-based practice.</a:t>
            </a:r>
          </a:p>
          <a:p>
            <a:pPr marL="285750" indent="-285750" algn="just" fontAlgn="base">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Checking carefully that the information is reliable and useful for practice. </a:t>
            </a:r>
          </a:p>
        </p:txBody>
      </p:sp>
      <p:graphicFrame>
        <p:nvGraphicFramePr>
          <p:cNvPr id="4" name="Table 3">
            <a:extLst>
              <a:ext uri="{FF2B5EF4-FFF2-40B4-BE49-F238E27FC236}">
                <a16:creationId xmlns:a16="http://schemas.microsoft.com/office/drawing/2014/main" id="{91A0F7C1-4340-444E-E8B3-4B769756D9AA}"/>
              </a:ext>
            </a:extLst>
          </p:cNvPr>
          <p:cNvGraphicFramePr>
            <a:graphicFrameLocks noGrp="1"/>
          </p:cNvGraphicFramePr>
          <p:nvPr>
            <p:extLst>
              <p:ext uri="{D42A27DB-BD31-4B8C-83A1-F6EECF244321}">
                <p14:modId xmlns:p14="http://schemas.microsoft.com/office/powerpoint/2010/main" val="647587606"/>
              </p:ext>
            </p:extLst>
          </p:nvPr>
        </p:nvGraphicFramePr>
        <p:xfrm>
          <a:off x="5663952" y="2278884"/>
          <a:ext cx="6264696" cy="3555240"/>
        </p:xfrm>
        <a:graphic>
          <a:graphicData uri="http://schemas.openxmlformats.org/drawingml/2006/table">
            <a:tbl>
              <a:tblPr>
                <a:tableStyleId>{5C22544A-7EE6-4342-B048-85BDC9FD1C3A}</a:tableStyleId>
              </a:tblPr>
              <a:tblGrid>
                <a:gridCol w="2319142">
                  <a:extLst>
                    <a:ext uri="{9D8B030D-6E8A-4147-A177-3AD203B41FA5}">
                      <a16:colId xmlns:a16="http://schemas.microsoft.com/office/drawing/2014/main" val="1647766373"/>
                    </a:ext>
                  </a:extLst>
                </a:gridCol>
                <a:gridCol w="2740804">
                  <a:extLst>
                    <a:ext uri="{9D8B030D-6E8A-4147-A177-3AD203B41FA5}">
                      <a16:colId xmlns:a16="http://schemas.microsoft.com/office/drawing/2014/main" val="4200926770"/>
                    </a:ext>
                  </a:extLst>
                </a:gridCol>
                <a:gridCol w="1204750">
                  <a:extLst>
                    <a:ext uri="{9D8B030D-6E8A-4147-A177-3AD203B41FA5}">
                      <a16:colId xmlns:a16="http://schemas.microsoft.com/office/drawing/2014/main" val="3659230708"/>
                    </a:ext>
                  </a:extLst>
                </a:gridCol>
              </a:tblGrid>
              <a:tr h="0">
                <a:tc>
                  <a:txBody>
                    <a:bodyPr/>
                    <a:lstStyle/>
                    <a:p>
                      <a:pPr algn="ctr">
                        <a:lnSpc>
                          <a:spcPct val="150000"/>
                        </a:lnSpc>
                        <a:buNone/>
                      </a:pPr>
                      <a:r>
                        <a:rPr lang="en-IN" sz="1400" b="1" dirty="0">
                          <a:solidFill>
                            <a:schemeClr val="bg1"/>
                          </a:solidFill>
                          <a:effectLst/>
                          <a:latin typeface="Times New Roman" panose="02020603050405020304" pitchFamily="18" charset="0"/>
                          <a:cs typeface="Times New Roman" panose="02020603050405020304" pitchFamily="18" charset="0"/>
                        </a:rPr>
                        <a:t>Actions </a:t>
                      </a:r>
                      <a:endPar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ctr">
                        <a:lnSpc>
                          <a:spcPct val="150000"/>
                        </a:lnSpc>
                        <a:buNone/>
                      </a:pPr>
                      <a:r>
                        <a:rPr lang="en-IN" sz="1400" b="1" dirty="0">
                          <a:solidFill>
                            <a:schemeClr val="bg1"/>
                          </a:solidFill>
                          <a:effectLst/>
                          <a:latin typeface="Times New Roman" panose="02020603050405020304" pitchFamily="18" charset="0"/>
                          <a:cs typeface="Times New Roman" panose="02020603050405020304" pitchFamily="18" charset="0"/>
                        </a:rPr>
                        <a:t>Required Resource </a:t>
                      </a:r>
                      <a:endPar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ctr">
                        <a:lnSpc>
                          <a:spcPct val="150000"/>
                        </a:lnSpc>
                        <a:buNone/>
                      </a:pPr>
                      <a:r>
                        <a:rPr lang="en-IN" sz="1400" b="1" dirty="0">
                          <a:solidFill>
                            <a:schemeClr val="bg1"/>
                          </a:solidFill>
                          <a:effectLst/>
                          <a:latin typeface="Times New Roman" panose="02020603050405020304" pitchFamily="18" charset="0"/>
                          <a:cs typeface="Times New Roman" panose="02020603050405020304" pitchFamily="18" charset="0"/>
                        </a:rPr>
                        <a:t>Time bound </a:t>
                      </a:r>
                      <a:endParaRPr lang="en-IN" sz="1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extLst>
                  <a:ext uri="{0D108BD9-81ED-4DB2-BD59-A6C34878D82A}">
                    <a16:rowId xmlns:a16="http://schemas.microsoft.com/office/drawing/2014/main" val="2720950069"/>
                  </a:ext>
                </a:extLst>
              </a:tr>
              <a:tr h="0">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Training sessions on clinical reasoning and safeguarding</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Graham Gibbs' Reflective Cycle model </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a:solidFill>
                            <a:schemeClr val="bg1"/>
                          </a:solidFill>
                          <a:effectLst/>
                          <a:latin typeface="Times New Roman" panose="02020603050405020304" pitchFamily="18" charset="0"/>
                          <a:cs typeface="Times New Roman" panose="02020603050405020304" pitchFamily="18" charset="0"/>
                        </a:rPr>
                        <a:t>4 months</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extLst>
                  <a:ext uri="{0D108BD9-81ED-4DB2-BD59-A6C34878D82A}">
                    <a16:rowId xmlns:a16="http://schemas.microsoft.com/office/drawing/2014/main" val="4165504214"/>
                  </a:ext>
                </a:extLst>
              </a:tr>
              <a:tr h="0">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Improving clinical judgement to make the patients safer</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Scenario-based learning and case study analysis</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a:solidFill>
                            <a:schemeClr val="bg1"/>
                          </a:solidFill>
                          <a:effectLst/>
                          <a:latin typeface="Times New Roman" panose="02020603050405020304" pitchFamily="18" charset="0"/>
                          <a:cs typeface="Times New Roman" panose="02020603050405020304" pitchFamily="18" charset="0"/>
                        </a:rPr>
                        <a:t>3 months</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extLst>
                  <a:ext uri="{0D108BD9-81ED-4DB2-BD59-A6C34878D82A}">
                    <a16:rowId xmlns:a16="http://schemas.microsoft.com/office/drawing/2014/main" val="418643978"/>
                  </a:ext>
                </a:extLst>
              </a:tr>
              <a:tr h="0">
                <a:tc>
                  <a:txBody>
                    <a:bodyPr/>
                    <a:lstStyle/>
                    <a:p>
                      <a:pPr algn="just">
                        <a:lnSpc>
                          <a:spcPct val="150000"/>
                        </a:lnSpc>
                        <a:buNone/>
                      </a:pPr>
                      <a:r>
                        <a:rPr lang="en-IN" sz="1400">
                          <a:solidFill>
                            <a:schemeClr val="bg1"/>
                          </a:solidFill>
                          <a:effectLst/>
                          <a:latin typeface="Times New Roman" panose="02020603050405020304" pitchFamily="18" charset="0"/>
                          <a:cs typeface="Times New Roman" panose="02020603050405020304" pitchFamily="18" charset="0"/>
                        </a:rPr>
                        <a:t>Providing person-centred ethical care that meets the standards set by the Nursing and Midwifery Council (NMC) </a:t>
                      </a:r>
                      <a:endParaRPr lang="en-IN" sz="140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Multidisciplinary team meetings with more experienced coworkers</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tc>
                  <a:txBody>
                    <a:bodyPr/>
                    <a:lstStyle/>
                    <a:p>
                      <a:pPr algn="just">
                        <a:lnSpc>
                          <a:spcPct val="150000"/>
                        </a:lnSpc>
                        <a:buNone/>
                      </a:pPr>
                      <a:r>
                        <a:rPr lang="en-IN" sz="1400" dirty="0">
                          <a:solidFill>
                            <a:schemeClr val="bg1"/>
                          </a:solidFill>
                          <a:effectLst/>
                          <a:latin typeface="Times New Roman" panose="02020603050405020304" pitchFamily="18" charset="0"/>
                          <a:cs typeface="Times New Roman" panose="02020603050405020304" pitchFamily="18" charset="0"/>
                        </a:rPr>
                        <a:t>2 months</a:t>
                      </a:r>
                      <a:endParaRPr lang="en-IN"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60000"/>
                        <a:lumOff val="40000"/>
                      </a:schemeClr>
                    </a:solidFill>
                  </a:tcPr>
                </a:tc>
                <a:extLst>
                  <a:ext uri="{0D108BD9-81ED-4DB2-BD59-A6C34878D82A}">
                    <a16:rowId xmlns:a16="http://schemas.microsoft.com/office/drawing/2014/main" val="3435366127"/>
                  </a:ext>
                </a:extLst>
              </a:tr>
            </a:tbl>
          </a:graphicData>
        </a:graphic>
      </p:graphicFrame>
      <p:sp>
        <p:nvSpPr>
          <p:cNvPr id="5" name="TextBox 4">
            <a:extLst>
              <a:ext uri="{FF2B5EF4-FFF2-40B4-BE49-F238E27FC236}">
                <a16:creationId xmlns:a16="http://schemas.microsoft.com/office/drawing/2014/main" id="{FAE5C4C9-D4E6-2FA4-44B6-181DE0F0CDAA}"/>
              </a:ext>
            </a:extLst>
          </p:cNvPr>
          <p:cNvSpPr txBox="1"/>
          <p:nvPr/>
        </p:nvSpPr>
        <p:spPr>
          <a:xfrm>
            <a:off x="6096000" y="6021288"/>
            <a:ext cx="5832648" cy="523220"/>
          </a:xfrm>
          <a:prstGeom prst="rect">
            <a:avLst/>
          </a:prstGeom>
          <a:noFill/>
        </p:spPr>
        <p:txBody>
          <a:bodyPr wrap="square" rtlCol="0">
            <a:spAutoFit/>
          </a:bodyPr>
          <a:lstStyle/>
          <a:p>
            <a:pPr algn="ctr"/>
            <a:r>
              <a:rPr lang="en-IN" sz="1400" b="1" dirty="0">
                <a:solidFill>
                  <a:schemeClr val="bg1"/>
                </a:solidFill>
                <a:latin typeface="Times New Roman" panose="02020603050405020304" pitchFamily="18" charset="0"/>
                <a:cs typeface="Times New Roman" panose="02020603050405020304" pitchFamily="18" charset="0"/>
              </a:rPr>
              <a:t>Action plan </a:t>
            </a:r>
          </a:p>
          <a:p>
            <a:pPr algn="ctr"/>
            <a:r>
              <a:rPr lang="en-IN" sz="1400" dirty="0">
                <a:solidFill>
                  <a:schemeClr val="bg1"/>
                </a:solidFill>
                <a:latin typeface="Times New Roman" panose="02020603050405020304" pitchFamily="18" charset="0"/>
                <a:cs typeface="Times New Roman" panose="02020603050405020304" pitchFamily="18" charset="0"/>
              </a:rPr>
              <a:t>(Source: Self-developed)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00" y="328263"/>
            <a:ext cx="10972800" cy="750912"/>
          </a:xfrm>
        </p:spPr>
        <p:txBody>
          <a:bodyPr>
            <a:normAutofit/>
          </a:bodyPr>
          <a:lstStyle/>
          <a:p>
            <a:pPr algn="ctr"/>
            <a:r>
              <a:rPr sz="4000" b="1" dirty="0">
                <a:solidFill>
                  <a:schemeClr val="bg1"/>
                </a:solidFill>
                <a:latin typeface="Times New Roman" panose="02020603050405020304" pitchFamily="18" charset="0"/>
                <a:cs typeface="Times New Roman" panose="02020603050405020304" pitchFamily="18" charset="0"/>
              </a:rPr>
              <a:t>CONCLUSION</a:t>
            </a:r>
            <a:endParaRPr lang="en-US" sz="40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529172" y="1556792"/>
            <a:ext cx="11305256" cy="3349956"/>
          </a:xfrm>
          <a:prstGeom prst="rect">
            <a:avLst/>
          </a:prstGeom>
        </p:spPr>
        <p:txBody>
          <a:bodyPr wrap="square">
            <a:spAutoFit/>
          </a:bodyPr>
          <a:lstStyle/>
          <a:p>
            <a:pPr marL="285750" indent="-285750" algn="just" fontAlgn="base">
              <a:lnSpc>
                <a:spcPct val="150000"/>
              </a:lnSpc>
              <a:buFont typeface="Arial" panose="020B0604020202020204" pitchFamily="34" charset="0"/>
              <a:buChar char="•"/>
            </a:pPr>
            <a:r>
              <a:rPr lang="en-GB" sz="2400" noProof="0" dirty="0">
                <a:solidFill>
                  <a:schemeClr val="bg1"/>
                </a:solidFill>
                <a:latin typeface="Times New Roman" panose="02020603050405020304" pitchFamily="18" charset="0"/>
                <a:cs typeface="Times New Roman" panose="02020603050405020304" pitchFamily="18" charset="0"/>
              </a:rPr>
              <a:t>Critical thinking is an essential competency in the health and social care practice, as it supports the provision of safe, ethical and effective services.</a:t>
            </a:r>
          </a:p>
          <a:p>
            <a:pPr marL="285750" indent="-285750" algn="just" fontAlgn="base">
              <a:lnSpc>
                <a:spcPct val="150000"/>
              </a:lnSpc>
              <a:buFont typeface="Arial" panose="020B0604020202020204" pitchFamily="34" charset="0"/>
              <a:buChar char="•"/>
            </a:pPr>
            <a:r>
              <a:rPr lang="en-GB" sz="2400" noProof="0" dirty="0">
                <a:solidFill>
                  <a:schemeClr val="bg1"/>
                </a:solidFill>
                <a:latin typeface="Times New Roman" panose="02020603050405020304" pitchFamily="18" charset="0"/>
                <a:cs typeface="Times New Roman" panose="02020603050405020304" pitchFamily="18" charset="0"/>
              </a:rPr>
              <a:t>In professional practice, the capacity to analyse information, interrogate assumptions and assess the evidence guarantees that decisions are grounded in clinical judgement.</a:t>
            </a:r>
          </a:p>
          <a:p>
            <a:pPr marL="285750" indent="-285750" algn="just" fontAlgn="base">
              <a:lnSpc>
                <a:spcPct val="150000"/>
              </a:lnSpc>
              <a:buFont typeface="Arial" panose="020B0604020202020204" pitchFamily="34" charset="0"/>
              <a:buChar char="•"/>
            </a:pPr>
            <a:r>
              <a:rPr lang="en-GB" sz="2400" noProof="0" dirty="0">
                <a:solidFill>
                  <a:schemeClr val="bg1"/>
                </a:solidFill>
                <a:latin typeface="Times New Roman" panose="02020603050405020304" pitchFamily="18" charset="0"/>
                <a:cs typeface="Times New Roman" panose="02020603050405020304" pitchFamily="18" charset="0"/>
              </a:rPr>
              <a:t>Critical thinking also makes person-centred care stronger by helping professionals think about patients' needs.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400" y="44624"/>
            <a:ext cx="10972800" cy="750912"/>
          </a:xfrm>
        </p:spPr>
        <p:txBody>
          <a:bodyPr>
            <a:normAutofit/>
          </a:bodyPr>
          <a:lstStyle/>
          <a:p>
            <a:pPr algn="ctr"/>
            <a:r>
              <a:rPr sz="3600" b="1" dirty="0">
                <a:solidFill>
                  <a:schemeClr val="bg1"/>
                </a:solidFill>
                <a:latin typeface="Times New Roman" panose="02020603050405020304" pitchFamily="18" charset="0"/>
                <a:cs typeface="Times New Roman" panose="02020603050405020304" pitchFamily="18" charset="0"/>
              </a:rPr>
              <a:t>REFERENCES</a:t>
            </a:r>
            <a:endParaRPr lang="en-US" sz="3600" b="1" dirty="0">
              <a:solidFill>
                <a:schemeClr val="bg1"/>
              </a:solidFill>
              <a:latin typeface="Times New Roman" panose="02020603050405020304" pitchFamily="18" charset="0"/>
              <a:cs typeface="Times New Roman" panose="02020603050405020304" pitchFamily="18" charset="0"/>
            </a:endParaRPr>
          </a:p>
        </p:txBody>
      </p:sp>
      <p:sp>
        <p:nvSpPr>
          <p:cNvPr id="25601" name="Rectangle 1"/>
          <p:cNvSpPr>
            <a:spLocks noChangeArrowheads="1"/>
          </p:cNvSpPr>
          <p:nvPr/>
        </p:nvSpPr>
        <p:spPr bwMode="auto">
          <a:xfrm>
            <a:off x="335360" y="795536"/>
            <a:ext cx="11665296" cy="558806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indent="-342900" algn="just" fontAlgn="base">
              <a:lnSpc>
                <a:spcPct val="150000"/>
              </a:lnSpc>
              <a:spcBef>
                <a:spcPct val="0"/>
              </a:spcBef>
              <a:spcAft>
                <a:spcPct val="0"/>
              </a:spcAft>
              <a:buFont typeface="+mj-lt"/>
              <a:buAutoNum type="arabicPeriod"/>
            </a:pP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Creately</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(2023)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Gibbs Reflective Cycle - 6 Stage Model Comprehensive Guide.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Available at: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https://creately.com/guides/gibbs-reflective-cycle/#:~:text=reflection%20and%20development.-,What%20is%20the%20Gibbs%20Reflective%20Cycle?,strategies%20based%20on%20the%20reflection</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(Accessed: 4 February 2026)</a:t>
            </a:r>
            <a:endParaRPr lang="en-US" sz="1600" dirty="0">
              <a:solidFill>
                <a:schemeClr val="bg1"/>
              </a:solidFill>
              <a:latin typeface="Times New Roman" panose="02020603050405020304" pitchFamily="18" charset="0"/>
              <a:cs typeface="Times New Roman" panose="02020603050405020304" pitchFamily="18" charset="0"/>
            </a:endParaRPr>
          </a:p>
          <a:p>
            <a:pPr marL="342900" indent="-342900" algn="just" eaLnBrk="0" fontAlgn="base" hangingPunct="0">
              <a:lnSpc>
                <a:spcPct val="150000"/>
              </a:lnSpc>
              <a:spcBef>
                <a:spcPct val="0"/>
              </a:spcBef>
              <a:spcAft>
                <a:spcPct val="0"/>
              </a:spcAft>
              <a:buFont typeface="+mj-lt"/>
              <a:buAutoNum type="arabicPeriod"/>
            </a:pP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Furlan</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L., Francesco, P.D.,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Costantino</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G. and Montano, N. (2022) ‘Choosing Wisely in clinical practice: Embracing critical thinking, striving for safer care’.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Journal of Internal Medicine</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291</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(4), pp.397-407. Available at: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https://onlinelibrary.wiley.com/doi/pdfdirect/10.1111/joim.13472</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(Accessed: 10 February 2026)</a:t>
            </a:r>
            <a:endParaRPr lang="en-US" sz="1600" dirty="0">
              <a:solidFill>
                <a:schemeClr val="bg1"/>
              </a:solidFill>
              <a:latin typeface="Times New Roman" panose="02020603050405020304" pitchFamily="18" charset="0"/>
              <a:cs typeface="Times New Roman" panose="02020603050405020304" pitchFamily="18" charset="0"/>
            </a:endParaRPr>
          </a:p>
          <a:p>
            <a:pPr marL="342900" indent="-342900" algn="just" eaLnBrk="0" fontAlgn="base" hangingPunct="0">
              <a:lnSpc>
                <a:spcPct val="150000"/>
              </a:lnSpc>
              <a:spcBef>
                <a:spcPct val="0"/>
              </a:spcBef>
              <a:spcAft>
                <a:spcPct val="0"/>
              </a:spcAft>
              <a:buFont typeface="+mj-lt"/>
              <a:buAutoNum type="arabicPeriod"/>
            </a:pP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Hussein, H.S.,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Bahmanpour</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K.,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Fathi</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M. and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Fatemi</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 (2025). ‘Applying Critical Thinking Frameworks in Public Health: A Systematic Review of Strategic Approaches to Enhance Decision‐Making and Policy Development’.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Health Science Reports</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8</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(12), p.e71562. Available at: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https://onlinelibrary.wiley.com/doi/pdf/10.1002/hsr2.71562</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(Accessed: 15 February 2026)</a:t>
            </a:r>
            <a:endParaRPr lang="en-US" sz="1600" dirty="0">
              <a:solidFill>
                <a:schemeClr val="bg1"/>
              </a:solidFill>
              <a:latin typeface="Times New Roman" panose="02020603050405020304" pitchFamily="18" charset="0"/>
              <a:cs typeface="Times New Roman" panose="02020603050405020304" pitchFamily="18" charset="0"/>
            </a:endParaRPr>
          </a:p>
          <a:p>
            <a:pPr marL="342900" indent="-342900" algn="just" eaLnBrk="0" fontAlgn="base" hangingPunct="0">
              <a:lnSpc>
                <a:spcPct val="150000"/>
              </a:lnSpc>
              <a:spcBef>
                <a:spcPct val="0"/>
              </a:spcBef>
              <a:spcAft>
                <a:spcPct val="0"/>
              </a:spcAft>
              <a:buFont typeface="+mj-lt"/>
              <a:buAutoNum type="arabicPeriod"/>
            </a:pP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Omenukor</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D.U. (2024) ‘CRITICAL THINKING AS THE ABODE OF HUMAN DIGNITY’.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NIGERIAN JOURNAL OF ARTS AND HUMANITIES (NJAH)</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4</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(3). Available at: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https://www.nigerianjournalsonline.org/index.php/NJAH/article/download/1944/1824</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(Accessed: 13 February 2026)</a:t>
            </a:r>
            <a:endParaRPr lang="en-US" sz="1600" dirty="0">
              <a:solidFill>
                <a:schemeClr val="bg1"/>
              </a:solidFill>
              <a:latin typeface="Times New Roman" panose="02020603050405020304" pitchFamily="18" charset="0"/>
              <a:cs typeface="Times New Roman" panose="02020603050405020304" pitchFamily="18" charset="0"/>
            </a:endParaRPr>
          </a:p>
          <a:p>
            <a:pPr marL="342900" indent="-342900" algn="just" eaLnBrk="0" fontAlgn="base" hangingPunct="0">
              <a:lnSpc>
                <a:spcPct val="150000"/>
              </a:lnSpc>
              <a:spcBef>
                <a:spcPct val="0"/>
              </a:spcBef>
              <a:spcAft>
                <a:spcPct val="0"/>
              </a:spcAft>
              <a:buFont typeface="+mj-lt"/>
              <a:buAutoNum type="arabicPeriod"/>
            </a:pP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Westergren</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E.,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Toivonen</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Skogster</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Sainio</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T. and </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Soerensen</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A.L. (2025) ‘Not just a checklist: Ethical, patient-</a:t>
            </a:r>
            <a:r>
              <a:rPr lang="en-US" sz="1600" dirty="0" err="1">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centred</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use of the ten rights in Nordic nursing education’.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Journal of Professional Nursing</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6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60</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pp.23-27. Available at: </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https://www.sciencedirect.com/science/article/pii/S875572232500078X</a:t>
            </a:r>
            <a:r>
              <a:rPr lang="en-US" sz="16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(Accessed: 7 February 2026)</a:t>
            </a:r>
            <a:endParaRPr lang="en-US" sz="16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39</TotalTime>
  <Words>1653</Words>
  <Application>Microsoft Office PowerPoint</Application>
  <PresentationFormat>Widescreen</PresentationFormat>
  <Paragraphs>64</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Paper</vt:lpstr>
      <vt:lpstr>PROFESSIONAL DEVELOPMENT WITHIN HEALTH AND SOCIAL CARE</vt:lpstr>
      <vt:lpstr>INTRODUCTION</vt:lpstr>
      <vt:lpstr>IMPORTANCE OF CRITICAL THINKING SKILL</vt:lpstr>
      <vt:lpstr>RELEVANCE TO PROFESSIONAL PRACTICE IN HEALTH AND CARE</vt:lpstr>
      <vt:lpstr>PRACTICAL EXAMPLE ON APPLICATION OF THE SKILL IN A REAL HEALTH AND SOCIAL CARE SETTING</vt:lpstr>
      <vt:lpstr>ACTION PLAN FOR DEVELOPING CRITICAL THINKING SKILLS FOR HEALH AND SOCIAL CARE PRACTICES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cp:lastModifiedBy>Armaan Yousaf</cp:lastModifiedBy>
  <cp:revision>1</cp:revision>
  <dcterms:created xsi:type="dcterms:W3CDTF">2026-02-18T09:25:27Z</dcterms:created>
  <dcterms:modified xsi:type="dcterms:W3CDTF">2026-02-22T18:20:52Z</dcterms:modified>
</cp:coreProperties>
</file>