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3" r:id="rId18"/>
    <p:sldId id="274" r:id="rId19"/>
    <p:sldId id="275" r:id="rId20"/>
    <p:sldId id="276"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3" d="100"/>
          <a:sy n="103" d="100"/>
        </p:scale>
        <p:origin x="-204" y="-8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07868E2-5E92-475C-8BD2-AD04405242B9}" type="datetimeFigureOut">
              <a:rPr lang="en-US" smtClean="0"/>
              <a:pPr/>
              <a:t>10/27/2014</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A47F387-019C-4D51-B7C3-05E4D60B4A1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07868E2-5E92-475C-8BD2-AD04405242B9}" type="datetimeFigureOut">
              <a:rPr lang="en-US" smtClean="0"/>
              <a:pPr/>
              <a:t>10/27/2014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A47F387-019C-4D51-B7C3-05E4D60B4A1B}"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07868E2-5E92-475C-8BD2-AD04405242B9}" type="datetimeFigureOut">
              <a:rPr lang="en-US" smtClean="0"/>
              <a:pPr/>
              <a:t>10/27/2014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A47F387-019C-4D51-B7C3-05E4D60B4A1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07868E2-5E92-475C-8BD2-AD04405242B9}" type="datetimeFigureOut">
              <a:rPr lang="en-US" smtClean="0"/>
              <a:pPr/>
              <a:t>10/27/2014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A47F387-019C-4D51-B7C3-05E4D60B4A1B}"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07868E2-5E92-475C-8BD2-AD04405242B9}" type="datetimeFigureOut">
              <a:rPr lang="en-US" smtClean="0"/>
              <a:pPr/>
              <a:t>10/27/2014</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9A47F387-019C-4D51-B7C3-05E4D60B4A1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07868E2-5E92-475C-8BD2-AD04405242B9}" type="datetimeFigureOut">
              <a:rPr lang="en-US" smtClean="0"/>
              <a:pPr/>
              <a:t>10/27/2014</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9A47F387-019C-4D51-B7C3-05E4D60B4A1B}"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07868E2-5E92-475C-8BD2-AD04405242B9}" type="datetimeFigureOut">
              <a:rPr lang="en-US" smtClean="0"/>
              <a:pPr/>
              <a:t>10/27/2014</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9A47F387-019C-4D51-B7C3-05E4D60B4A1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07868E2-5E92-475C-8BD2-AD04405242B9}" type="datetimeFigureOut">
              <a:rPr lang="en-US" smtClean="0"/>
              <a:pPr/>
              <a:t>10/27/2014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A47F387-019C-4D51-B7C3-05E4D60B4A1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07868E2-5E92-475C-8BD2-AD04405242B9}" type="datetimeFigureOut">
              <a:rPr lang="en-US" smtClean="0"/>
              <a:pPr/>
              <a:t>10/27/2014</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A47F387-019C-4D51-B7C3-05E4D60B4A1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07868E2-5E92-475C-8BD2-AD04405242B9}" type="datetimeFigureOut">
              <a:rPr lang="en-US" smtClean="0"/>
              <a:pPr/>
              <a:t>10/27/2014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A47F387-019C-4D51-B7C3-05E4D60B4A1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07868E2-5E92-475C-8BD2-AD04405242B9}" type="datetimeFigureOut">
              <a:rPr lang="en-US" smtClean="0"/>
              <a:pPr/>
              <a:t>10/27/2014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A47F387-019C-4D51-B7C3-05E4D60B4A1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07868E2-5E92-475C-8BD2-AD04405242B9}" type="datetimeFigureOut">
              <a:rPr lang="en-US" smtClean="0"/>
              <a:pPr/>
              <a:t>10/27/2014</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A47F387-019C-4D51-B7C3-05E4D60B4A1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Stepper </a:t>
            </a:r>
            <a:r>
              <a:rPr lang="en-US" dirty="0" smtClean="0"/>
              <a:t>Motors</a:t>
            </a:r>
            <a:endParaRPr lang="en-US" dirty="0"/>
          </a:p>
        </p:txBody>
      </p:sp>
      <p:sp>
        <p:nvSpPr>
          <p:cNvPr id="3" name="Subtitle 2"/>
          <p:cNvSpPr>
            <a:spLocks noGrp="1"/>
          </p:cNvSpPr>
          <p:nvPr>
            <p:ph type="subTitle" idx="1"/>
          </p:nvPr>
        </p:nvSpPr>
        <p:spPr/>
        <p:txBody>
          <a:bodyPr/>
          <a:lstStyle/>
          <a:p>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000" dirty="0" smtClean="0"/>
              <a:t>What is a stepper motor</a:t>
            </a:r>
            <a:r>
              <a:rPr lang="en-US" sz="2000" dirty="0" smtClean="0"/>
              <a:t>?</a:t>
            </a:r>
          </a:p>
          <a:p>
            <a:pPr algn="just"/>
            <a:r>
              <a:rPr lang="en-US" sz="1600" dirty="0" smtClean="0"/>
              <a:t>Firstly, </a:t>
            </a:r>
            <a:r>
              <a:rPr lang="en-US" sz="1600" dirty="0" smtClean="0"/>
              <a:t>a stepper motor is a motor. This </a:t>
            </a:r>
            <a:r>
              <a:rPr lang="en-US" sz="1600" dirty="0" smtClean="0"/>
              <a:t>means, that it converts electrical power into mechanical power. The main difference between steppers and all the other motors, is the way they revolve. Unlike other motors, stepper motors do not continuously rotate, instead, they rotate in discrete steps (from which they derive the name). Each step is a fraction of a full circle. This fraction depends mostly from the mechanical parts of the motor, and from the driving method.  Stepper motors also differ in the way they are powered. Instead of an AC or a DC voltage, they are driven (usually) with a sequence of pulses. Each pulse is translated into a degree of rotation. For example, an 1.8</a:t>
            </a:r>
            <a:r>
              <a:rPr lang="en-US" sz="1600" baseline="30000" dirty="0" smtClean="0"/>
              <a:t>o</a:t>
            </a:r>
            <a:r>
              <a:rPr lang="en-US" sz="1600" dirty="0" smtClean="0"/>
              <a:t> stepper motor, will revolve its shaft 1.8</a:t>
            </a:r>
            <a:r>
              <a:rPr lang="en-US" sz="1600" baseline="30000" dirty="0" smtClean="0"/>
              <a:t>o</a:t>
            </a:r>
            <a:r>
              <a:rPr lang="en-US" sz="1600" dirty="0" smtClean="0"/>
              <a:t> on every </a:t>
            </a:r>
            <a:r>
              <a:rPr lang="en-US" sz="1600" dirty="0" smtClean="0"/>
              <a:t>pulse that </a:t>
            </a:r>
            <a:r>
              <a:rPr lang="en-US" sz="1600" dirty="0" smtClean="0"/>
              <a:t>is applied. </a:t>
            </a:r>
            <a:endParaRPr lang="en-US" sz="1600" dirty="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419600" cy="4525963"/>
          </a:xfrm>
        </p:spPr>
        <p:txBody>
          <a:bodyPr>
            <a:normAutofit/>
          </a:bodyPr>
          <a:lstStyle/>
          <a:p>
            <a:r>
              <a:rPr lang="en-US" sz="2000" dirty="0" smtClean="0"/>
              <a:t>A basic stepper motor</a:t>
            </a:r>
            <a:endParaRPr lang="en-US" sz="2000" dirty="0" smtClean="0"/>
          </a:p>
          <a:p>
            <a:r>
              <a:rPr lang="en-US" sz="1600" dirty="0" smtClean="0"/>
              <a:t>As </a:t>
            </a:r>
            <a:r>
              <a:rPr lang="en-US" sz="1600" dirty="0" smtClean="0"/>
              <a:t>with all </a:t>
            </a:r>
            <a:r>
              <a:rPr lang="en-US" sz="1600" dirty="0" smtClean="0"/>
              <a:t>motors, the stepper motors consists of a stator </a:t>
            </a:r>
            <a:r>
              <a:rPr lang="en-US" sz="1600" dirty="0" smtClean="0"/>
              <a:t>and </a:t>
            </a:r>
            <a:r>
              <a:rPr lang="en-US" sz="1600" dirty="0" smtClean="0"/>
              <a:t>a rotor. The rotor carries a set of permanent magnets, and the stator has the </a:t>
            </a:r>
            <a:r>
              <a:rPr lang="en-US" sz="1600" dirty="0" smtClean="0"/>
              <a:t>coils similar to a BLDC motor. </a:t>
            </a:r>
            <a:r>
              <a:rPr lang="en-US" sz="1600" dirty="0" smtClean="0"/>
              <a:t>The very basic design of a stepper motor would be as </a:t>
            </a:r>
            <a:r>
              <a:rPr lang="en-US" sz="1600" dirty="0" smtClean="0"/>
              <a:t>shown opposite.</a:t>
            </a:r>
          </a:p>
          <a:p>
            <a:r>
              <a:rPr lang="en-US" sz="1600" dirty="0" smtClean="0"/>
              <a:t>There are 4 coils </a:t>
            </a:r>
            <a:r>
              <a:rPr lang="en-US" sz="1600" dirty="0" smtClean="0"/>
              <a:t>fixed at an angle of </a:t>
            </a:r>
            <a:r>
              <a:rPr lang="en-US" sz="1600" dirty="0" smtClean="0"/>
              <a:t>90</a:t>
            </a:r>
            <a:r>
              <a:rPr lang="en-US" sz="1600" baseline="30000" dirty="0" smtClean="0"/>
              <a:t>o</a:t>
            </a:r>
            <a:r>
              <a:rPr lang="en-US" sz="1600" dirty="0" smtClean="0"/>
              <a:t> </a:t>
            </a:r>
            <a:r>
              <a:rPr lang="en-US" sz="1600" dirty="0" smtClean="0"/>
              <a:t>between </a:t>
            </a:r>
            <a:r>
              <a:rPr lang="en-US" sz="1600" dirty="0" smtClean="0"/>
              <a:t>each other </a:t>
            </a:r>
            <a:r>
              <a:rPr lang="en-US" sz="1600" dirty="0" smtClean="0"/>
              <a:t>making the </a:t>
            </a:r>
            <a:r>
              <a:rPr lang="en-US" sz="1600" dirty="0" smtClean="0"/>
              <a:t>stator. The way that the coils are interconnected, will </a:t>
            </a:r>
            <a:r>
              <a:rPr lang="en-US" sz="1600" dirty="0" smtClean="0"/>
              <a:t>characterize </a:t>
            </a:r>
            <a:r>
              <a:rPr lang="en-US" sz="1600" dirty="0" smtClean="0"/>
              <a:t>the type of stepper motor connection. In </a:t>
            </a:r>
            <a:r>
              <a:rPr lang="en-US" sz="1600" dirty="0" smtClean="0"/>
              <a:t>this image, </a:t>
            </a:r>
            <a:r>
              <a:rPr lang="en-US" sz="1600" dirty="0" smtClean="0"/>
              <a:t>the coils are not connected together. The above motor has </a:t>
            </a:r>
            <a:r>
              <a:rPr lang="en-US" sz="1600" dirty="0" smtClean="0"/>
              <a:t>a 90</a:t>
            </a:r>
            <a:r>
              <a:rPr lang="en-US" sz="1600" baseline="30000" dirty="0" smtClean="0"/>
              <a:t>o</a:t>
            </a:r>
            <a:r>
              <a:rPr lang="en-US" sz="1600" dirty="0" smtClean="0"/>
              <a:t> </a:t>
            </a:r>
            <a:r>
              <a:rPr lang="en-US" sz="1600" dirty="0" smtClean="0"/>
              <a:t>rotation step. </a:t>
            </a:r>
            <a:endParaRPr lang="en-US" sz="1600" dirty="0" smtClean="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pic>
        <p:nvPicPr>
          <p:cNvPr id="1026" name="Picture 2" descr="http://www.pcbheaven.com/wikipages/images/howsteppermotorswork_1273218229.png"/>
          <p:cNvPicPr>
            <a:picLocks noChangeAspect="1" noChangeArrowheads="1"/>
          </p:cNvPicPr>
          <p:nvPr/>
        </p:nvPicPr>
        <p:blipFill>
          <a:blip r:embed="rId2"/>
          <a:srcRect/>
          <a:stretch>
            <a:fillRect/>
          </a:stretch>
        </p:blipFill>
        <p:spPr bwMode="auto">
          <a:xfrm>
            <a:off x="5791200" y="1828800"/>
            <a:ext cx="2495550" cy="2495551"/>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419600" cy="4525963"/>
          </a:xfrm>
        </p:spPr>
        <p:txBody>
          <a:bodyPr>
            <a:normAutofit/>
          </a:bodyPr>
          <a:lstStyle/>
          <a:p>
            <a:r>
              <a:rPr lang="en-US" sz="2000" dirty="0" smtClean="0"/>
              <a:t>A basic stepper motor</a:t>
            </a:r>
            <a:endParaRPr lang="en-US" sz="2000" dirty="0" smtClean="0"/>
          </a:p>
          <a:p>
            <a:r>
              <a:rPr lang="en-US" sz="1600" dirty="0" smtClean="0"/>
              <a:t>The coils are activated in a cyclic order, one by one. The rotation direction of the shaft is determined by the order that the coils are activated. The following animation demonstrates this motor in operation. The coils are energized in series, with about 1sec interval. The shaft rotates 90</a:t>
            </a:r>
            <a:r>
              <a:rPr lang="en-US" sz="1600" baseline="30000" dirty="0" smtClean="0"/>
              <a:t>o</a:t>
            </a:r>
            <a:r>
              <a:rPr lang="en-US" sz="1600" dirty="0" smtClean="0"/>
              <a:t> each time the next coil is activated:</a:t>
            </a:r>
            <a:endParaRPr lang="en-US" sz="1600" dirty="0" smtClean="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pic>
        <p:nvPicPr>
          <p:cNvPr id="16386" name="Picture 2" descr="http://www.pcbheaven.com/wikipages/images/howsteppermotorswork_1273221892.gif"/>
          <p:cNvPicPr>
            <a:picLocks noChangeAspect="1" noChangeArrowheads="1" noCrop="1"/>
          </p:cNvPicPr>
          <p:nvPr/>
        </p:nvPicPr>
        <p:blipFill>
          <a:blip r:embed="rId2"/>
          <a:srcRect/>
          <a:stretch>
            <a:fillRect/>
          </a:stretch>
        </p:blipFill>
        <p:spPr bwMode="auto">
          <a:xfrm>
            <a:off x="6096000" y="2133600"/>
            <a:ext cx="2190750" cy="219075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334000" cy="4525963"/>
          </a:xfrm>
        </p:spPr>
        <p:txBody>
          <a:bodyPr>
            <a:normAutofit/>
          </a:bodyPr>
          <a:lstStyle/>
          <a:p>
            <a:r>
              <a:rPr lang="en-US" sz="2000" dirty="0" smtClean="0"/>
              <a:t>Stepper driving modes</a:t>
            </a:r>
            <a:endParaRPr lang="en-US" sz="2000" dirty="0" smtClean="0"/>
          </a:p>
          <a:p>
            <a:r>
              <a:rPr lang="en-US" sz="1600" dirty="0" smtClean="0"/>
              <a:t>Stepper motors may be driven in different ways to achieve modified operations. </a:t>
            </a:r>
          </a:p>
          <a:p>
            <a:endParaRPr lang="en-US" sz="1600" dirty="0" smtClean="0"/>
          </a:p>
          <a:p>
            <a:r>
              <a:rPr lang="en-US" sz="1800" dirty="0" smtClean="0"/>
              <a:t>Wave drive or Single-Coil </a:t>
            </a:r>
            <a:r>
              <a:rPr lang="en-US" sz="1800" dirty="0" smtClean="0"/>
              <a:t>Excitation.</a:t>
            </a:r>
          </a:p>
          <a:p>
            <a:r>
              <a:rPr lang="en-US" sz="1700" dirty="0" smtClean="0"/>
              <a:t>This is the method which was described </a:t>
            </a:r>
            <a:r>
              <a:rPr lang="en-US" sz="1700" dirty="0" smtClean="0"/>
              <a:t>previously. This is called </a:t>
            </a:r>
            <a:r>
              <a:rPr lang="en-US" sz="1700" dirty="0" smtClean="0"/>
              <a:t>single-coil excitation</a:t>
            </a:r>
            <a:r>
              <a:rPr lang="en-US" sz="1700" dirty="0" smtClean="0"/>
              <a:t>, and means that only one coil is energized each time. This method is rarely used, generally when power saving is necessary. It provides less than half of the nominal torque of the motor, therefore the motor load </a:t>
            </a:r>
            <a:r>
              <a:rPr lang="en-US" sz="1700" dirty="0" smtClean="0"/>
              <a:t>must be light.</a:t>
            </a:r>
          </a:p>
          <a:p>
            <a:endParaRPr lang="en-US" sz="1700" dirty="0" smtClean="0"/>
          </a:p>
          <a:p>
            <a:r>
              <a:rPr lang="en-US" sz="1400" dirty="0" smtClean="0"/>
              <a:t>This motor will have 4 steps per full cycle, that is the nominal number of steps per cycle.</a:t>
            </a:r>
            <a:endParaRPr lang="en-US" sz="1400" dirty="0" smtClean="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pic>
        <p:nvPicPr>
          <p:cNvPr id="16386" name="Picture 2" descr="http://www.pcbheaven.com/wikipages/images/howsteppermotorswork_1273221892.gif"/>
          <p:cNvPicPr>
            <a:picLocks noChangeAspect="1" noChangeArrowheads="1" noCrop="1"/>
          </p:cNvPicPr>
          <p:nvPr/>
        </p:nvPicPr>
        <p:blipFill>
          <a:blip r:embed="rId2"/>
          <a:srcRect/>
          <a:stretch>
            <a:fillRect/>
          </a:stretch>
        </p:blipFill>
        <p:spPr bwMode="auto">
          <a:xfrm>
            <a:off x="6096000" y="2133600"/>
            <a:ext cx="2190750" cy="2190750"/>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334000" cy="4525963"/>
          </a:xfrm>
        </p:spPr>
        <p:txBody>
          <a:bodyPr>
            <a:normAutofit/>
          </a:bodyPr>
          <a:lstStyle/>
          <a:p>
            <a:r>
              <a:rPr lang="en-US" sz="2000" dirty="0" smtClean="0"/>
              <a:t>Stepper driving modes</a:t>
            </a:r>
            <a:endParaRPr lang="en-US" sz="2000" dirty="0" smtClean="0"/>
          </a:p>
          <a:p>
            <a:r>
              <a:rPr lang="en-US" sz="1800" dirty="0" smtClean="0"/>
              <a:t>Full step drive</a:t>
            </a:r>
            <a:r>
              <a:rPr lang="en-US" sz="1600" dirty="0" smtClean="0"/>
              <a:t/>
            </a:r>
            <a:br>
              <a:rPr lang="en-US" sz="1600" dirty="0" smtClean="0"/>
            </a:br>
            <a:r>
              <a:rPr lang="en-US" sz="1600" dirty="0" smtClean="0"/>
              <a:t>The </a:t>
            </a:r>
            <a:r>
              <a:rPr lang="en-US" sz="1600" dirty="0" smtClean="0"/>
              <a:t>next </a:t>
            </a:r>
            <a:r>
              <a:rPr lang="en-US" sz="1600" dirty="0" smtClean="0"/>
              <a:t>and most </a:t>
            </a:r>
            <a:r>
              <a:rPr lang="en-US" sz="1600" dirty="0" smtClean="0"/>
              <a:t>common drive method</a:t>
            </a:r>
            <a:r>
              <a:rPr lang="en-US" sz="1600" dirty="0" smtClean="0"/>
              <a:t>, is the </a:t>
            </a:r>
            <a:r>
              <a:rPr lang="en-US" sz="1600" dirty="0" smtClean="0"/>
              <a:t>full </a:t>
            </a:r>
            <a:r>
              <a:rPr lang="en-US" sz="1600" dirty="0" smtClean="0"/>
              <a:t>step drive. </a:t>
            </a:r>
            <a:r>
              <a:rPr lang="en-US" sz="1600" dirty="0" smtClean="0"/>
              <a:t>In this </a:t>
            </a:r>
            <a:r>
              <a:rPr lang="en-US" sz="1600" dirty="0" smtClean="0"/>
              <a:t>method, the coils are </a:t>
            </a:r>
            <a:r>
              <a:rPr lang="en-US" sz="1600" dirty="0" smtClean="0"/>
              <a:t>organized and energized </a:t>
            </a:r>
            <a:r>
              <a:rPr lang="en-US" sz="1600" dirty="0" smtClean="0"/>
              <a:t>in </a:t>
            </a:r>
            <a:r>
              <a:rPr lang="en-US" sz="1600" dirty="0" smtClean="0"/>
              <a:t>pairs.</a:t>
            </a:r>
          </a:p>
          <a:p>
            <a:r>
              <a:rPr lang="en-US" sz="1600" dirty="0" smtClean="0"/>
              <a:t>According </a:t>
            </a:r>
            <a:r>
              <a:rPr lang="en-US" sz="1600" dirty="0" smtClean="0"/>
              <a:t>to the connection of the coils (</a:t>
            </a:r>
            <a:r>
              <a:rPr lang="en-US" sz="1600" dirty="0" smtClean="0"/>
              <a:t>series) </a:t>
            </a:r>
            <a:r>
              <a:rPr lang="en-US" sz="1600" dirty="0" smtClean="0"/>
              <a:t>the motor will require double the voltage or </a:t>
            </a:r>
            <a:r>
              <a:rPr lang="en-US" sz="1600" dirty="0" smtClean="0"/>
              <a:t>(parallel) double </a:t>
            </a:r>
            <a:r>
              <a:rPr lang="en-US" sz="1600" dirty="0" smtClean="0"/>
              <a:t>the current to operate that </a:t>
            </a:r>
            <a:r>
              <a:rPr lang="en-US" sz="1600" dirty="0" smtClean="0"/>
              <a:t>needed </a:t>
            </a:r>
            <a:r>
              <a:rPr lang="en-US" sz="1600" dirty="0" smtClean="0"/>
              <a:t>when driving with </a:t>
            </a:r>
            <a:r>
              <a:rPr lang="en-US" sz="1600" dirty="0" smtClean="0"/>
              <a:t>single-coil excitation</a:t>
            </a:r>
            <a:r>
              <a:rPr lang="en-US" sz="1600" dirty="0" smtClean="0"/>
              <a:t>. </a:t>
            </a:r>
            <a:r>
              <a:rPr lang="en-US" sz="1600" dirty="0" smtClean="0"/>
              <a:t>This configuration produces the full nominal </a:t>
            </a:r>
            <a:r>
              <a:rPr lang="en-US" sz="1600" dirty="0" smtClean="0"/>
              <a:t>torque of the motor. </a:t>
            </a:r>
          </a:p>
          <a:p>
            <a:endParaRPr lang="en-US" sz="1700" dirty="0" smtClean="0"/>
          </a:p>
          <a:p>
            <a:r>
              <a:rPr lang="en-US" sz="1400" dirty="0" smtClean="0"/>
              <a:t>This motor will have 4 steps per full cycle, that is the nominal number of steps per cycle.</a:t>
            </a:r>
            <a:endParaRPr lang="en-US" sz="1400" dirty="0" smtClean="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pic>
        <p:nvPicPr>
          <p:cNvPr id="17410" name="Picture 2" descr="http://www.pcbheaven.com/wikipages/images/howsteppermotorswork_1273227605.gif"/>
          <p:cNvPicPr>
            <a:picLocks noChangeAspect="1" noChangeArrowheads="1" noCrop="1"/>
          </p:cNvPicPr>
          <p:nvPr/>
        </p:nvPicPr>
        <p:blipFill>
          <a:blip r:embed="rId2"/>
          <a:srcRect/>
          <a:stretch>
            <a:fillRect/>
          </a:stretch>
        </p:blipFill>
        <p:spPr bwMode="auto">
          <a:xfrm>
            <a:off x="6629400" y="2209800"/>
            <a:ext cx="1885950" cy="1885950"/>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334000" cy="4525963"/>
          </a:xfrm>
        </p:spPr>
        <p:txBody>
          <a:bodyPr>
            <a:normAutofit/>
          </a:bodyPr>
          <a:lstStyle/>
          <a:p>
            <a:r>
              <a:rPr lang="en-US" sz="2000" dirty="0" smtClean="0"/>
              <a:t>Stepper driving modes</a:t>
            </a:r>
            <a:endParaRPr lang="en-US" sz="2000" dirty="0" smtClean="0"/>
          </a:p>
          <a:p>
            <a:r>
              <a:rPr lang="en-US" sz="1800" dirty="0" smtClean="0"/>
              <a:t>Half </a:t>
            </a:r>
            <a:r>
              <a:rPr lang="en-US" sz="1800" dirty="0" smtClean="0"/>
              <a:t>step </a:t>
            </a:r>
            <a:r>
              <a:rPr lang="en-US" sz="1800" dirty="0" smtClean="0"/>
              <a:t>drive</a:t>
            </a:r>
          </a:p>
          <a:p>
            <a:pPr algn="just"/>
            <a:r>
              <a:rPr lang="en-US" sz="1600" dirty="0" smtClean="0"/>
              <a:t>This is a very interesting way to achieve double the accuracy of a positioning system, without changing anything from the hardware! According to this method, all coil pairs can be energized simultaneously, causing the rotor to rotate half the way as a normal step. This method can be single-coil or two-coil excitation as well. The following animations make this clear: </a:t>
            </a:r>
            <a:endParaRPr lang="en-US" sz="1600" dirty="0" smtClean="0"/>
          </a:p>
          <a:p>
            <a:endParaRPr lang="en-US" sz="1600" dirty="0" smtClean="0"/>
          </a:p>
          <a:p>
            <a:r>
              <a:rPr lang="en-US" sz="1400" dirty="0" smtClean="0"/>
              <a:t>Driven with </a:t>
            </a:r>
            <a:r>
              <a:rPr lang="en-US" sz="1400" dirty="0" smtClean="0"/>
              <a:t>this </a:t>
            </a:r>
            <a:r>
              <a:rPr lang="en-US" sz="1400" dirty="0" smtClean="0"/>
              <a:t>configuration, </a:t>
            </a:r>
            <a:r>
              <a:rPr lang="en-US" sz="1400" dirty="0" smtClean="0"/>
              <a:t>the same motor will have double the steps per revolutions, thus double the accuracy in positioning systems. </a:t>
            </a:r>
            <a:r>
              <a:rPr lang="en-US" sz="1400" dirty="0" smtClean="0"/>
              <a:t>Therefore, </a:t>
            </a:r>
            <a:r>
              <a:rPr lang="en-US" sz="1400" dirty="0" smtClean="0"/>
              <a:t>this motor will have 8 steps per cycle! </a:t>
            </a:r>
            <a:r>
              <a:rPr lang="en-US" sz="1600" dirty="0" smtClean="0"/>
              <a:t/>
            </a:r>
            <a:br>
              <a:rPr lang="en-US" sz="1600" dirty="0" smtClean="0"/>
            </a:br>
            <a:endParaRPr lang="en-US" sz="1400" dirty="0" smtClean="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pic>
        <p:nvPicPr>
          <p:cNvPr id="19458" name="Picture 2" descr="http://www.pcbheaven.com/wikipages/images/howsteppermotorswork_1273229649.gif"/>
          <p:cNvPicPr>
            <a:picLocks noChangeAspect="1" noChangeArrowheads="1" noCrop="1"/>
          </p:cNvPicPr>
          <p:nvPr/>
        </p:nvPicPr>
        <p:blipFill>
          <a:blip r:embed="rId2"/>
          <a:srcRect/>
          <a:stretch>
            <a:fillRect/>
          </a:stretch>
        </p:blipFill>
        <p:spPr bwMode="auto">
          <a:xfrm>
            <a:off x="6781800" y="838200"/>
            <a:ext cx="1885950" cy="1885950"/>
          </a:xfrm>
          <a:prstGeom prst="rect">
            <a:avLst/>
          </a:prstGeom>
          <a:noFill/>
        </p:spPr>
      </p:pic>
      <p:pic>
        <p:nvPicPr>
          <p:cNvPr id="19460" name="Picture 4" descr="http://www.pcbheaven.com/wikipages/images/howsteppermotorswork_1273229444.gif"/>
          <p:cNvPicPr>
            <a:picLocks noChangeAspect="1" noChangeArrowheads="1" noCrop="1"/>
          </p:cNvPicPr>
          <p:nvPr/>
        </p:nvPicPr>
        <p:blipFill>
          <a:blip r:embed="rId3"/>
          <a:srcRect/>
          <a:stretch>
            <a:fillRect/>
          </a:stretch>
        </p:blipFill>
        <p:spPr bwMode="auto">
          <a:xfrm>
            <a:off x="6858000" y="3886200"/>
            <a:ext cx="1885950" cy="1885950"/>
          </a:xfrm>
          <a:prstGeom prst="rect">
            <a:avLst/>
          </a:prstGeom>
          <a:noFill/>
        </p:spPr>
      </p:pic>
      <p:sp>
        <p:nvSpPr>
          <p:cNvPr id="7" name="TextBox 6"/>
          <p:cNvSpPr txBox="1"/>
          <p:nvPr/>
        </p:nvSpPr>
        <p:spPr>
          <a:xfrm>
            <a:off x="6934200" y="2971800"/>
            <a:ext cx="1733167" cy="276999"/>
          </a:xfrm>
          <a:prstGeom prst="rect">
            <a:avLst/>
          </a:prstGeom>
          <a:noFill/>
        </p:spPr>
        <p:txBody>
          <a:bodyPr wrap="none" rtlCol="0">
            <a:spAutoFit/>
          </a:bodyPr>
          <a:lstStyle/>
          <a:p>
            <a:r>
              <a:rPr lang="en-US" sz="1200" dirty="0" smtClean="0"/>
              <a:t>Single coil excitation</a:t>
            </a:r>
            <a:endParaRPr lang="en-US" sz="1200" dirty="0"/>
          </a:p>
        </p:txBody>
      </p:sp>
      <p:sp>
        <p:nvSpPr>
          <p:cNvPr id="8" name="TextBox 7"/>
          <p:cNvSpPr txBox="1"/>
          <p:nvPr/>
        </p:nvSpPr>
        <p:spPr>
          <a:xfrm>
            <a:off x="7010400" y="5867400"/>
            <a:ext cx="1814920" cy="276999"/>
          </a:xfrm>
          <a:prstGeom prst="rect">
            <a:avLst/>
          </a:prstGeom>
          <a:noFill/>
        </p:spPr>
        <p:txBody>
          <a:bodyPr wrap="none" rtlCol="0">
            <a:spAutoFit/>
          </a:bodyPr>
          <a:lstStyle/>
          <a:p>
            <a:r>
              <a:rPr lang="en-US" sz="1200" dirty="0" smtClean="0"/>
              <a:t>Double coil excitation</a:t>
            </a:r>
            <a:endParaRPr lang="en-US" sz="12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334000" cy="4525963"/>
          </a:xfrm>
        </p:spPr>
        <p:txBody>
          <a:bodyPr>
            <a:normAutofit fontScale="92500" lnSpcReduction="20000"/>
          </a:bodyPr>
          <a:lstStyle/>
          <a:p>
            <a:r>
              <a:rPr lang="en-US" sz="2200" dirty="0" smtClean="0"/>
              <a:t>Stepper driving modes</a:t>
            </a:r>
            <a:endParaRPr lang="en-US" sz="2200" dirty="0" smtClean="0"/>
          </a:p>
          <a:p>
            <a:r>
              <a:rPr lang="en-US" sz="1900" dirty="0" smtClean="0"/>
              <a:t>Micro-stepping</a:t>
            </a:r>
          </a:p>
          <a:p>
            <a:pPr algn="just"/>
            <a:r>
              <a:rPr lang="en-US" sz="1700" dirty="0" smtClean="0"/>
              <a:t>Micro-stepping </a:t>
            </a:r>
            <a:r>
              <a:rPr lang="en-US" sz="1700" dirty="0" smtClean="0"/>
              <a:t>is the most common method to control stepper </a:t>
            </a:r>
            <a:r>
              <a:rPr lang="en-US" sz="1700" dirty="0" smtClean="0"/>
              <a:t>motors. </a:t>
            </a:r>
            <a:r>
              <a:rPr lang="en-US" sz="1700" dirty="0" smtClean="0"/>
              <a:t>The </a:t>
            </a:r>
            <a:r>
              <a:rPr lang="en-US" sz="1700" dirty="0" smtClean="0"/>
              <a:t>operation of micro-stepping</a:t>
            </a:r>
            <a:r>
              <a:rPr lang="en-US" sz="1700" dirty="0" smtClean="0"/>
              <a:t>, </a:t>
            </a:r>
            <a:r>
              <a:rPr lang="en-US" sz="1700" dirty="0" smtClean="0"/>
              <a:t>is achieved by powering </a:t>
            </a:r>
            <a:r>
              <a:rPr lang="en-US" sz="1700" dirty="0" smtClean="0"/>
              <a:t>the coils of the motor NOT with pulses, but with a waveform similar to a </a:t>
            </a:r>
            <a:r>
              <a:rPr lang="en-US" sz="1700" dirty="0" smtClean="0"/>
              <a:t>sine waveform.</a:t>
            </a:r>
          </a:p>
          <a:p>
            <a:pPr algn="just"/>
            <a:r>
              <a:rPr lang="en-US" sz="1700" dirty="0" smtClean="0"/>
              <a:t>This </a:t>
            </a:r>
            <a:r>
              <a:rPr lang="en-US" sz="1700" dirty="0" smtClean="0"/>
              <a:t>way, the </a:t>
            </a:r>
            <a:r>
              <a:rPr lang="en-US" sz="1700" dirty="0" smtClean="0"/>
              <a:t>transition </a:t>
            </a:r>
            <a:r>
              <a:rPr lang="en-US" sz="1700" dirty="0" smtClean="0"/>
              <a:t>from one step to the </a:t>
            </a:r>
            <a:r>
              <a:rPr lang="en-US" sz="1700" dirty="0" smtClean="0"/>
              <a:t>next </a:t>
            </a:r>
            <a:r>
              <a:rPr lang="en-US" sz="1700" dirty="0" smtClean="0"/>
              <a:t>is smoother, making the stepper motor suitable to be used for high accuracy applications such as CNC positioning systems. Also, the stress of the parts connected on the motor, as well as the stress on the motor itself is significantly decreased. With </a:t>
            </a:r>
            <a:r>
              <a:rPr lang="en-US" sz="1700" dirty="0" smtClean="0"/>
              <a:t>micro-stepping</a:t>
            </a:r>
            <a:r>
              <a:rPr lang="en-US" sz="1700" dirty="0" smtClean="0"/>
              <a:t>, a stepper motor can rotate almost continuous, like simple DC motors. </a:t>
            </a:r>
            <a:endParaRPr lang="en-US" sz="1700" dirty="0" smtClean="0"/>
          </a:p>
          <a:p>
            <a:endParaRPr lang="en-US" sz="1600" dirty="0" smtClean="0"/>
          </a:p>
          <a:p>
            <a:pPr algn="just"/>
            <a:r>
              <a:rPr lang="en-US" sz="1300" dirty="0" smtClean="0"/>
              <a:t>The waveform that the coils are powered with, is similar to an AC waveform. Digital waveforms can also be used. </a:t>
            </a:r>
            <a:r>
              <a:rPr lang="en-US" sz="1300" dirty="0" smtClean="0"/>
              <a:t>Opposite are a few examples.</a:t>
            </a:r>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pic>
        <p:nvPicPr>
          <p:cNvPr id="20482" name="Picture 2"/>
          <p:cNvPicPr>
            <a:picLocks noChangeAspect="1" noChangeArrowheads="1"/>
          </p:cNvPicPr>
          <p:nvPr/>
        </p:nvPicPr>
        <p:blipFill>
          <a:blip r:embed="rId2"/>
          <a:srcRect/>
          <a:stretch>
            <a:fillRect/>
          </a:stretch>
        </p:blipFill>
        <p:spPr bwMode="auto">
          <a:xfrm>
            <a:off x="6705600" y="838200"/>
            <a:ext cx="1752600" cy="1285875"/>
          </a:xfrm>
          <a:prstGeom prst="rect">
            <a:avLst/>
          </a:prstGeom>
          <a:noFill/>
          <a:ln w="9525">
            <a:noFill/>
            <a:miter lim="800000"/>
            <a:headEnd/>
            <a:tailEnd/>
          </a:ln>
          <a:effectLst/>
        </p:spPr>
      </p:pic>
      <p:pic>
        <p:nvPicPr>
          <p:cNvPr id="20483" name="Picture 3"/>
          <p:cNvPicPr>
            <a:picLocks noChangeAspect="1" noChangeArrowheads="1"/>
          </p:cNvPicPr>
          <p:nvPr/>
        </p:nvPicPr>
        <p:blipFill>
          <a:blip r:embed="rId3"/>
          <a:srcRect/>
          <a:stretch>
            <a:fillRect/>
          </a:stretch>
        </p:blipFill>
        <p:spPr bwMode="auto">
          <a:xfrm>
            <a:off x="6705600" y="2590800"/>
            <a:ext cx="1819275" cy="1266825"/>
          </a:xfrm>
          <a:prstGeom prst="rect">
            <a:avLst/>
          </a:prstGeom>
          <a:noFill/>
          <a:ln w="9525">
            <a:noFill/>
            <a:miter lim="800000"/>
            <a:headEnd/>
            <a:tailEnd/>
          </a:ln>
          <a:effectLst/>
        </p:spPr>
      </p:pic>
      <p:pic>
        <p:nvPicPr>
          <p:cNvPr id="20484" name="Picture 4"/>
          <p:cNvPicPr>
            <a:picLocks noChangeAspect="1" noChangeArrowheads="1"/>
          </p:cNvPicPr>
          <p:nvPr/>
        </p:nvPicPr>
        <p:blipFill>
          <a:blip r:embed="rId4"/>
          <a:srcRect/>
          <a:stretch>
            <a:fillRect/>
          </a:stretch>
        </p:blipFill>
        <p:spPr bwMode="auto">
          <a:xfrm>
            <a:off x="6705600" y="4267200"/>
            <a:ext cx="1847850" cy="1276350"/>
          </a:xfrm>
          <a:prstGeom prst="rect">
            <a:avLst/>
          </a:prstGeom>
          <a:noFill/>
          <a:ln w="9525">
            <a:noFill/>
            <a:miter lim="800000"/>
            <a:headEnd/>
            <a:tailEnd/>
          </a:ln>
          <a:effectLst/>
        </p:spPr>
      </p:pic>
      <p:sp>
        <p:nvSpPr>
          <p:cNvPr id="11" name="TextBox 10"/>
          <p:cNvSpPr txBox="1"/>
          <p:nvPr/>
        </p:nvSpPr>
        <p:spPr>
          <a:xfrm>
            <a:off x="7162800" y="2209800"/>
            <a:ext cx="906017" cy="276999"/>
          </a:xfrm>
          <a:prstGeom prst="rect">
            <a:avLst/>
          </a:prstGeom>
          <a:noFill/>
        </p:spPr>
        <p:txBody>
          <a:bodyPr wrap="none" rtlCol="0">
            <a:spAutoFit/>
          </a:bodyPr>
          <a:lstStyle/>
          <a:p>
            <a:r>
              <a:rPr lang="en-US" sz="1200" dirty="0" smtClean="0"/>
              <a:t>s</a:t>
            </a:r>
            <a:r>
              <a:rPr lang="en-US" sz="1200" dirty="0" smtClean="0"/>
              <a:t>ine wave</a:t>
            </a:r>
            <a:endParaRPr lang="en-US" sz="1200" dirty="0"/>
          </a:p>
        </p:txBody>
      </p:sp>
      <p:sp>
        <p:nvSpPr>
          <p:cNvPr id="12" name="TextBox 11"/>
          <p:cNvSpPr txBox="1"/>
          <p:nvPr/>
        </p:nvSpPr>
        <p:spPr>
          <a:xfrm>
            <a:off x="7010400" y="3886200"/>
            <a:ext cx="1172116" cy="276999"/>
          </a:xfrm>
          <a:prstGeom prst="rect">
            <a:avLst/>
          </a:prstGeom>
          <a:noFill/>
        </p:spPr>
        <p:txBody>
          <a:bodyPr wrap="none" rtlCol="0">
            <a:spAutoFit/>
          </a:bodyPr>
          <a:lstStyle/>
          <a:p>
            <a:r>
              <a:rPr lang="en-US" sz="1200" dirty="0" smtClean="0"/>
              <a:t>Digital Signal</a:t>
            </a:r>
            <a:endParaRPr lang="en-US" sz="1200" dirty="0"/>
          </a:p>
        </p:txBody>
      </p:sp>
      <p:sp>
        <p:nvSpPr>
          <p:cNvPr id="14" name="TextBox 13"/>
          <p:cNvSpPr txBox="1"/>
          <p:nvPr/>
        </p:nvSpPr>
        <p:spPr>
          <a:xfrm>
            <a:off x="7010400" y="5638800"/>
            <a:ext cx="1322798" cy="461665"/>
          </a:xfrm>
          <a:prstGeom prst="rect">
            <a:avLst/>
          </a:prstGeom>
          <a:noFill/>
        </p:spPr>
        <p:txBody>
          <a:bodyPr wrap="none" rtlCol="0">
            <a:spAutoFit/>
          </a:bodyPr>
          <a:lstStyle/>
          <a:p>
            <a:pPr algn="ctr"/>
            <a:r>
              <a:rPr lang="en-US" sz="1200" dirty="0" smtClean="0"/>
              <a:t>high </a:t>
            </a:r>
            <a:r>
              <a:rPr lang="en-US" sz="1200" dirty="0" smtClean="0"/>
              <a:t>resolution</a:t>
            </a:r>
          </a:p>
          <a:p>
            <a:pPr algn="ctr"/>
            <a:r>
              <a:rPr lang="en-US" sz="1200" dirty="0" smtClean="0"/>
              <a:t>digital </a:t>
            </a:r>
            <a:r>
              <a:rPr lang="en-US" sz="1200" dirty="0" smtClean="0"/>
              <a:t>signal</a:t>
            </a:r>
            <a:endParaRPr lang="en-US" sz="12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334000" cy="4525963"/>
          </a:xfrm>
        </p:spPr>
        <p:txBody>
          <a:bodyPr>
            <a:normAutofit/>
          </a:bodyPr>
          <a:lstStyle/>
          <a:p>
            <a:r>
              <a:rPr lang="en-US" sz="2200" dirty="0" smtClean="0"/>
              <a:t>Stepper driving modes</a:t>
            </a:r>
            <a:endParaRPr lang="en-US" sz="2200" dirty="0" smtClean="0"/>
          </a:p>
          <a:p>
            <a:pPr algn="just"/>
            <a:r>
              <a:rPr lang="en-US" sz="1800" dirty="0" smtClean="0"/>
              <a:t>Micro-stepping is </a:t>
            </a:r>
            <a:r>
              <a:rPr lang="en-US" sz="1800" dirty="0" smtClean="0"/>
              <a:t>actually a power </a:t>
            </a:r>
            <a:r>
              <a:rPr lang="en-US" sz="1800" dirty="0" smtClean="0"/>
              <a:t>drive </a:t>
            </a:r>
            <a:r>
              <a:rPr lang="en-US" sz="1800" dirty="0" err="1" smtClean="0"/>
              <a:t>mrchanism</a:t>
            </a:r>
            <a:r>
              <a:rPr lang="en-US" sz="1800" dirty="0" smtClean="0"/>
              <a:t>, as much as a coil </a:t>
            </a:r>
            <a:r>
              <a:rPr lang="en-US" sz="1800" dirty="0" smtClean="0"/>
              <a:t>driving method. Therefore, the </a:t>
            </a:r>
            <a:r>
              <a:rPr lang="en-US" sz="1800" dirty="0" smtClean="0"/>
              <a:t>micro-stepping </a:t>
            </a:r>
            <a:r>
              <a:rPr lang="en-US" sz="1800" dirty="0" smtClean="0"/>
              <a:t>can be applied with single-coil excitation and full step drive. </a:t>
            </a:r>
            <a:r>
              <a:rPr lang="en-US" sz="1800" dirty="0" smtClean="0"/>
              <a:t>The animation </a:t>
            </a:r>
            <a:r>
              <a:rPr lang="en-US" sz="1800" dirty="0" smtClean="0"/>
              <a:t>demonstrated this </a:t>
            </a:r>
            <a:r>
              <a:rPr lang="en-US" sz="1800" dirty="0" smtClean="0"/>
              <a:t>method</a:t>
            </a:r>
            <a:endParaRPr lang="en-US" sz="1800" dirty="0" smtClean="0"/>
          </a:p>
          <a:p>
            <a:pPr algn="just"/>
            <a:endParaRPr lang="en-US" sz="1800" dirty="0" smtClean="0"/>
          </a:p>
          <a:p>
            <a:pPr algn="just"/>
            <a:r>
              <a:rPr lang="en-US" sz="1400" dirty="0" smtClean="0"/>
              <a:t>Although it seems that the </a:t>
            </a:r>
            <a:r>
              <a:rPr lang="en-US" sz="1400" dirty="0" smtClean="0"/>
              <a:t>micro-stepping </a:t>
            </a:r>
            <a:r>
              <a:rPr lang="en-US" sz="1400" dirty="0" smtClean="0"/>
              <a:t>increases the </a:t>
            </a:r>
            <a:r>
              <a:rPr lang="en-US" sz="1400" dirty="0" smtClean="0"/>
              <a:t>step accuracy </a:t>
            </a:r>
            <a:r>
              <a:rPr lang="en-US" sz="1400" dirty="0" smtClean="0"/>
              <a:t>even further, usually this </a:t>
            </a:r>
            <a:r>
              <a:rPr lang="en-US" sz="1400" dirty="0" smtClean="0"/>
              <a:t>is </a:t>
            </a:r>
            <a:r>
              <a:rPr lang="en-US" sz="1400" dirty="0" smtClean="0"/>
              <a:t>not </a:t>
            </a:r>
            <a:r>
              <a:rPr lang="en-US" sz="1400" dirty="0" smtClean="0"/>
              <a:t>the case. </a:t>
            </a:r>
            <a:r>
              <a:rPr lang="en-US" sz="1400" dirty="0" smtClean="0"/>
              <a:t>In high accuracy applications, trapezoidal gears are used to increase the accuracy. This method is used to ensure smooth motion.</a:t>
            </a:r>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pic>
        <p:nvPicPr>
          <p:cNvPr id="21506" name="Picture 2" descr="http://www.pcbheaven.com/wikipages/images/howsteppermotorswork_1273234957.gif"/>
          <p:cNvPicPr>
            <a:picLocks noChangeAspect="1" noChangeArrowheads="1" noCrop="1"/>
          </p:cNvPicPr>
          <p:nvPr/>
        </p:nvPicPr>
        <p:blipFill>
          <a:blip r:embed="rId2"/>
          <a:srcRect/>
          <a:stretch>
            <a:fillRect/>
          </a:stretch>
        </p:blipFill>
        <p:spPr bwMode="auto">
          <a:xfrm>
            <a:off x="6023212" y="2133600"/>
            <a:ext cx="2644254" cy="2362200"/>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334000" cy="4525963"/>
          </a:xfrm>
        </p:spPr>
        <p:txBody>
          <a:bodyPr>
            <a:normAutofit/>
          </a:bodyPr>
          <a:lstStyle/>
          <a:p>
            <a:r>
              <a:rPr lang="en-US" sz="2200" dirty="0" smtClean="0"/>
              <a:t>Stepper Motor Types</a:t>
            </a:r>
          </a:p>
          <a:p>
            <a:r>
              <a:rPr lang="en-US" sz="1600" dirty="0" smtClean="0"/>
              <a:t>The first and most basic type of stepper </a:t>
            </a:r>
            <a:r>
              <a:rPr lang="en-US" sz="1600" dirty="0" smtClean="0"/>
              <a:t>motor </a:t>
            </a:r>
            <a:r>
              <a:rPr lang="en-US" sz="1600" dirty="0" smtClean="0"/>
              <a:t>is the Permanent Magnet (PM</a:t>
            </a:r>
            <a:r>
              <a:rPr lang="en-US" sz="1600" dirty="0" smtClean="0"/>
              <a:t>) motor. </a:t>
            </a:r>
          </a:p>
          <a:p>
            <a:r>
              <a:rPr lang="en-US" sz="1600" dirty="0" smtClean="0"/>
              <a:t>The </a:t>
            </a:r>
            <a:r>
              <a:rPr lang="en-US" sz="1600" dirty="0" smtClean="0"/>
              <a:t>rotor of the PM motor carries a permanent magnet with 2 or more poles, in a shape of </a:t>
            </a:r>
            <a:r>
              <a:rPr lang="en-US" sz="1600" dirty="0" smtClean="0"/>
              <a:t>a disk</a:t>
            </a:r>
            <a:r>
              <a:rPr lang="en-US" sz="1600" dirty="0" smtClean="0"/>
              <a:t>. </a:t>
            </a:r>
            <a:endParaRPr lang="en-US" sz="1600" dirty="0" smtClean="0"/>
          </a:p>
          <a:p>
            <a:r>
              <a:rPr lang="en-US" sz="1600" dirty="0" smtClean="0"/>
              <a:t>It’s </a:t>
            </a:r>
            <a:r>
              <a:rPr lang="en-US" sz="1600" dirty="0" smtClean="0"/>
              <a:t>operation is exactly </a:t>
            </a:r>
            <a:r>
              <a:rPr lang="en-US" sz="1600" dirty="0" smtClean="0"/>
              <a:t>as described previously. </a:t>
            </a:r>
            <a:r>
              <a:rPr lang="en-US" sz="1600" dirty="0" smtClean="0"/>
              <a:t>The stator coils will attract or repulse the permanent magnet on the rotor and will generate the torque. </a:t>
            </a:r>
            <a:endParaRPr lang="en-US" sz="1600" dirty="0" smtClean="0"/>
          </a:p>
          <a:p>
            <a:endParaRPr lang="en-US" sz="1600" dirty="0" smtClean="0"/>
          </a:p>
          <a:p>
            <a:r>
              <a:rPr lang="en-US" sz="1600" dirty="0" smtClean="0"/>
              <a:t>Right is a drawing of </a:t>
            </a:r>
            <a:r>
              <a:rPr lang="en-US" sz="1600" dirty="0" smtClean="0"/>
              <a:t>a PM </a:t>
            </a:r>
            <a:r>
              <a:rPr lang="en-US" sz="1600" dirty="0" smtClean="0"/>
              <a:t>stepper motor</a:t>
            </a:r>
          </a:p>
          <a:p>
            <a:endParaRPr lang="en-US" sz="1600" dirty="0" smtClean="0"/>
          </a:p>
          <a:p>
            <a:r>
              <a:rPr lang="en-US" sz="1200" dirty="0" smtClean="0"/>
              <a:t>PM stepper motors have usually step angle from 45</a:t>
            </a:r>
            <a:r>
              <a:rPr lang="en-US" sz="1200" baseline="30000" dirty="0" smtClean="0"/>
              <a:t>o</a:t>
            </a:r>
            <a:r>
              <a:rPr lang="en-US" sz="1200" dirty="0" smtClean="0"/>
              <a:t> to 90</a:t>
            </a:r>
            <a:r>
              <a:rPr lang="en-US" sz="1200" baseline="30000" dirty="0" smtClean="0"/>
              <a:t>o</a:t>
            </a:r>
            <a:endParaRPr lang="en-US" sz="1200" dirty="0" smtClean="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pic>
        <p:nvPicPr>
          <p:cNvPr id="22530" name="Picture 2" descr="http://www.pcbheaven.com/wikipages/images/howsteppermotorswork_1273237335.png"/>
          <p:cNvPicPr>
            <a:picLocks noChangeAspect="1" noChangeArrowheads="1"/>
          </p:cNvPicPr>
          <p:nvPr/>
        </p:nvPicPr>
        <p:blipFill>
          <a:blip r:embed="rId2"/>
          <a:srcRect/>
          <a:stretch>
            <a:fillRect/>
          </a:stretch>
        </p:blipFill>
        <p:spPr bwMode="auto">
          <a:xfrm>
            <a:off x="6172200" y="2286000"/>
            <a:ext cx="2495550" cy="2495551"/>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2023872"/>
          </a:xfrm>
        </p:spPr>
        <p:txBody>
          <a:bodyPr>
            <a:normAutofit/>
          </a:bodyPr>
          <a:lstStyle/>
          <a:p>
            <a:r>
              <a:rPr lang="en-US" sz="1900" dirty="0" smtClean="0"/>
              <a:t>Variable Reluctance Stepper Motor (</a:t>
            </a:r>
            <a:r>
              <a:rPr lang="en-US" sz="1900" b="1" dirty="0" smtClean="0"/>
              <a:t>VR</a:t>
            </a:r>
            <a:r>
              <a:rPr lang="en-US" sz="1900" dirty="0" smtClean="0"/>
              <a:t>) </a:t>
            </a:r>
            <a:endParaRPr lang="en-US" sz="1900" dirty="0" smtClean="0"/>
          </a:p>
          <a:p>
            <a:pPr algn="just"/>
            <a:r>
              <a:rPr lang="en-US" sz="1600" dirty="0" smtClean="0"/>
              <a:t>The </a:t>
            </a:r>
            <a:r>
              <a:rPr lang="en-US" sz="1600" dirty="0" smtClean="0"/>
              <a:t>VR motor does not have a permanent magnet on the rotor. Instead, the rotor is made of soft iron, and </a:t>
            </a:r>
            <a:r>
              <a:rPr lang="en-US" sz="1600" dirty="0" smtClean="0"/>
              <a:t>resembles </a:t>
            </a:r>
            <a:r>
              <a:rPr lang="en-US" sz="1600" dirty="0" smtClean="0"/>
              <a:t>a </a:t>
            </a:r>
            <a:r>
              <a:rPr lang="en-US" sz="1600" dirty="0" smtClean="0"/>
              <a:t>toothed </a:t>
            </a:r>
            <a:r>
              <a:rPr lang="en-US" sz="1600" dirty="0" smtClean="0"/>
              <a:t>disk like a gear. The stator has more than 4 coils. The coils are energized in opposite pairs, and will attract the rotor. The lack of a permanent magnet has a negative affect on the torque that is significantly decreased</a:t>
            </a:r>
            <a:r>
              <a:rPr lang="en-US" sz="1600" dirty="0" smtClean="0"/>
              <a:t>.. </a:t>
            </a:r>
            <a:r>
              <a:rPr lang="en-US" sz="1600" dirty="0" smtClean="0"/>
              <a:t>These motors have no detent torque. The detent torque, is the torque generated </a:t>
            </a:r>
            <a:r>
              <a:rPr lang="en-US" sz="1600" dirty="0" smtClean="0"/>
              <a:t>by</a:t>
            </a:r>
            <a:endParaRPr lang="en-US" sz="1200" dirty="0" smtClean="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sp>
        <p:nvSpPr>
          <p:cNvPr id="5" name="TextBox 4"/>
          <p:cNvSpPr txBox="1"/>
          <p:nvPr/>
        </p:nvSpPr>
        <p:spPr>
          <a:xfrm>
            <a:off x="838200" y="3276600"/>
            <a:ext cx="5257800" cy="2739211"/>
          </a:xfrm>
          <a:prstGeom prst="rect">
            <a:avLst/>
          </a:prstGeom>
          <a:noFill/>
        </p:spPr>
        <p:txBody>
          <a:bodyPr wrap="square" rtlCol="0">
            <a:spAutoFit/>
          </a:bodyPr>
          <a:lstStyle/>
          <a:p>
            <a:pPr algn="just"/>
            <a:r>
              <a:rPr lang="en-US" sz="1600" dirty="0" smtClean="0"/>
              <a:t>the rotor permanent magnets that are </a:t>
            </a:r>
            <a:r>
              <a:rPr lang="en-US" sz="1600" dirty="0" smtClean="0"/>
              <a:t>attracted </a:t>
            </a:r>
            <a:r>
              <a:rPr lang="en-US" sz="1600" dirty="0" smtClean="0"/>
              <a:t>to the stator's armature, when no current flows within the coils. </a:t>
            </a:r>
            <a:r>
              <a:rPr lang="en-US" sz="1600" dirty="0" smtClean="0"/>
              <a:t>This </a:t>
            </a:r>
            <a:r>
              <a:rPr lang="en-US" sz="1600" dirty="0" smtClean="0"/>
              <a:t>torque </a:t>
            </a:r>
            <a:r>
              <a:rPr lang="en-US" sz="1600" dirty="0" smtClean="0"/>
              <a:t>is readily perceived by trying </a:t>
            </a:r>
            <a:r>
              <a:rPr lang="en-US" sz="1600" dirty="0" smtClean="0"/>
              <a:t>to rotate an unconnected stepper motor by hand (NOT a VR stepper). You will feel the distinctive "clicks" of each step of the motor. Actually, what you feel is the detent torque that </a:t>
            </a:r>
            <a:r>
              <a:rPr lang="en-US" sz="1600" dirty="0" smtClean="0"/>
              <a:t>attracts </a:t>
            </a:r>
            <a:r>
              <a:rPr lang="en-US" sz="1600" dirty="0" smtClean="0"/>
              <a:t>the magnets against the armature of the stator. </a:t>
            </a:r>
            <a:endParaRPr lang="en-US" sz="1600" dirty="0" smtClean="0"/>
          </a:p>
          <a:p>
            <a:pPr algn="just"/>
            <a:endParaRPr lang="en-US" sz="1600" dirty="0" smtClean="0"/>
          </a:p>
          <a:p>
            <a:pPr algn="just"/>
            <a:r>
              <a:rPr lang="en-US" sz="1400" dirty="0" smtClean="0"/>
              <a:t>Opposite </a:t>
            </a:r>
            <a:r>
              <a:rPr lang="en-US" sz="1400" dirty="0" smtClean="0"/>
              <a:t>is an animation of a VR stepper motor in operation:</a:t>
            </a:r>
            <a:endParaRPr lang="en-US" sz="1400" dirty="0"/>
          </a:p>
        </p:txBody>
      </p:sp>
      <p:pic>
        <p:nvPicPr>
          <p:cNvPr id="23554" name="Picture 2" descr="http://www.pcbheaven.com/wikipages/images/howsteppermotorswork_1273238968.gif"/>
          <p:cNvPicPr>
            <a:picLocks noChangeAspect="1" noChangeArrowheads="1" noCrop="1"/>
          </p:cNvPicPr>
          <p:nvPr/>
        </p:nvPicPr>
        <p:blipFill>
          <a:blip r:embed="rId2"/>
          <a:srcRect/>
          <a:stretch>
            <a:fillRect/>
          </a:stretch>
        </p:blipFill>
        <p:spPr bwMode="auto">
          <a:xfrm>
            <a:off x="6324600" y="3276600"/>
            <a:ext cx="2209799" cy="2209800"/>
          </a:xfrm>
          <a:prstGeom prst="rect">
            <a:avLst/>
          </a:prstGeom>
          <a:noFill/>
        </p:spPr>
      </p:pic>
      <p:sp>
        <p:nvSpPr>
          <p:cNvPr id="7" name="TextBox 6"/>
          <p:cNvSpPr txBox="1"/>
          <p:nvPr/>
        </p:nvSpPr>
        <p:spPr>
          <a:xfrm>
            <a:off x="6324600" y="5791200"/>
            <a:ext cx="2286000" cy="646331"/>
          </a:xfrm>
          <a:prstGeom prst="rect">
            <a:avLst/>
          </a:prstGeom>
          <a:noFill/>
        </p:spPr>
        <p:txBody>
          <a:bodyPr wrap="square" rtlCol="0">
            <a:spAutoFit/>
          </a:bodyPr>
          <a:lstStyle/>
          <a:p>
            <a:pPr algn="ctr"/>
            <a:r>
              <a:rPr lang="en-US" sz="1200" dirty="0" smtClean="0"/>
              <a:t>VR stepper </a:t>
            </a:r>
            <a:r>
              <a:rPr lang="en-US" sz="1200" dirty="0" smtClean="0"/>
              <a:t>motors usually </a:t>
            </a:r>
            <a:r>
              <a:rPr lang="en-US" sz="1200" dirty="0" smtClean="0"/>
              <a:t>have </a:t>
            </a:r>
            <a:r>
              <a:rPr lang="en-US" sz="1200" dirty="0" smtClean="0"/>
              <a:t>a step </a:t>
            </a:r>
            <a:r>
              <a:rPr lang="en-US" sz="1200" dirty="0" smtClean="0"/>
              <a:t>angle </a:t>
            </a:r>
            <a:r>
              <a:rPr lang="en-US" sz="1200" dirty="0" smtClean="0"/>
              <a:t>of </a:t>
            </a:r>
            <a:r>
              <a:rPr lang="en-US" sz="1200" dirty="0" smtClean="0"/>
              <a:t>5</a:t>
            </a:r>
            <a:r>
              <a:rPr lang="en-US" sz="1200" baseline="30000" dirty="0" smtClean="0"/>
              <a:t>o</a:t>
            </a:r>
            <a:r>
              <a:rPr lang="en-US" sz="1200" dirty="0" smtClean="0"/>
              <a:t> to 15</a:t>
            </a:r>
            <a:r>
              <a:rPr lang="en-US" sz="1200" baseline="30000" dirty="0" smtClean="0"/>
              <a:t>o</a:t>
            </a:r>
            <a:endParaRPr lang="en-US" sz="12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458200" cy="4309872"/>
          </a:xfrm>
        </p:spPr>
        <p:txBody>
          <a:bodyPr>
            <a:normAutofit/>
          </a:bodyPr>
          <a:lstStyle/>
          <a:p>
            <a:r>
              <a:rPr lang="en-US" sz="2200" dirty="0" smtClean="0"/>
              <a:t>Hybrid Stepper </a:t>
            </a:r>
            <a:r>
              <a:rPr lang="en-US" sz="2200" dirty="0" smtClean="0"/>
              <a:t>Motor</a:t>
            </a:r>
          </a:p>
          <a:p>
            <a:pPr algn="just"/>
            <a:r>
              <a:rPr lang="en-US" sz="1600" dirty="0" smtClean="0"/>
              <a:t>The hybrid stepper </a:t>
            </a:r>
            <a:r>
              <a:rPr lang="en-US" sz="1600" dirty="0" smtClean="0"/>
              <a:t>motor, </a:t>
            </a:r>
            <a:r>
              <a:rPr lang="en-US" sz="1600" dirty="0" smtClean="0"/>
              <a:t>so</a:t>
            </a:r>
            <a:r>
              <a:rPr lang="en-US" sz="1600" dirty="0" smtClean="0"/>
              <a:t> named </a:t>
            </a:r>
            <a:r>
              <a:rPr lang="en-US" sz="1600" dirty="0" smtClean="0"/>
              <a:t>because they combine the characteristics from both VR and PM stepper </a:t>
            </a:r>
            <a:r>
              <a:rPr lang="en-US" sz="1600" dirty="0" smtClean="0"/>
              <a:t>motors, have </a:t>
            </a:r>
            <a:r>
              <a:rPr lang="en-US" sz="1600" dirty="0" smtClean="0"/>
              <a:t>excellent hold and dynamic torque, and very small step angles, from 0.9</a:t>
            </a:r>
            <a:r>
              <a:rPr lang="en-US" sz="1600" baseline="30000" dirty="0" smtClean="0"/>
              <a:t>o</a:t>
            </a:r>
            <a:r>
              <a:rPr lang="en-US" sz="1600" dirty="0" smtClean="0"/>
              <a:t> to 5</a:t>
            </a:r>
            <a:r>
              <a:rPr lang="en-US" sz="1600" baseline="30000" dirty="0" smtClean="0"/>
              <a:t>o</a:t>
            </a:r>
            <a:r>
              <a:rPr lang="en-US" sz="1600" dirty="0" smtClean="0"/>
              <a:t>, giving them </a:t>
            </a:r>
            <a:r>
              <a:rPr lang="en-US" sz="1600" dirty="0" smtClean="0"/>
              <a:t>excellent </a:t>
            </a:r>
            <a:r>
              <a:rPr lang="en-US" sz="1600" dirty="0" smtClean="0"/>
              <a:t>accuracy. </a:t>
            </a:r>
            <a:endParaRPr lang="en-US" sz="1600" dirty="0" smtClean="0"/>
          </a:p>
          <a:p>
            <a:pPr algn="just"/>
            <a:r>
              <a:rPr lang="en-US" sz="1600" dirty="0" smtClean="0"/>
              <a:t>Their </a:t>
            </a:r>
            <a:r>
              <a:rPr lang="en-US" sz="1600" dirty="0" smtClean="0"/>
              <a:t>mechanical parts can rotate at high speeds relatively to </a:t>
            </a:r>
            <a:r>
              <a:rPr lang="en-US" sz="1600" dirty="0" smtClean="0"/>
              <a:t>other </a:t>
            </a:r>
            <a:r>
              <a:rPr lang="en-US" sz="1600" dirty="0" smtClean="0"/>
              <a:t>stepper motor types. This is the type of motor used for high end CNC and robots. The major disadvantage is </a:t>
            </a:r>
            <a:r>
              <a:rPr lang="en-US" sz="1600" dirty="0" smtClean="0"/>
              <a:t>cost</a:t>
            </a:r>
            <a:r>
              <a:rPr lang="en-US" sz="1600" dirty="0" smtClean="0"/>
              <a:t>.</a:t>
            </a:r>
          </a:p>
          <a:p>
            <a:pPr algn="just"/>
            <a:r>
              <a:rPr lang="en-US" sz="1600" dirty="0" smtClean="0"/>
              <a:t>A typical 200 steps per revolution motor, will have 50 North and 50 South poles, with 8 coils (4 pairs). Because such a magnet cannot be manufactured, an elegant solution has been </a:t>
            </a:r>
            <a:r>
              <a:rPr lang="en-US" sz="1600" dirty="0" smtClean="0"/>
              <a:t>devised.</a:t>
            </a:r>
          </a:p>
          <a:p>
            <a:pPr algn="just"/>
            <a:r>
              <a:rPr lang="en-US" sz="1600" dirty="0" smtClean="0"/>
              <a:t>There are actually 2 separate disks, each one with 50 teeth. A permanent cylindrical magnet is also used. The disks are bonded one on the North and one on the South pole of the permanent magnet. Thus, one disk has North pole on its teeth and the other South.</a:t>
            </a:r>
          </a:p>
          <a:p>
            <a:pPr algn="just"/>
            <a:endParaRPr lang="en-US" sz="1700" dirty="0" smtClean="0"/>
          </a:p>
          <a:p>
            <a:endParaRPr lang="en-US" sz="1800" dirty="0" smtClean="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382000" cy="2252472"/>
          </a:xfrm>
        </p:spPr>
        <p:txBody>
          <a:bodyPr>
            <a:normAutofit/>
          </a:bodyPr>
          <a:lstStyle/>
          <a:p>
            <a:r>
              <a:rPr lang="en-US" sz="1800" dirty="0" smtClean="0"/>
              <a:t>Hybrid Stepper </a:t>
            </a:r>
            <a:r>
              <a:rPr lang="en-US" sz="1800" dirty="0" smtClean="0"/>
              <a:t>Motor</a:t>
            </a:r>
          </a:p>
          <a:p>
            <a:pPr algn="just"/>
            <a:r>
              <a:rPr lang="en-US" sz="1600" dirty="0" smtClean="0"/>
              <a:t>The </a:t>
            </a:r>
            <a:r>
              <a:rPr lang="en-US" sz="1600" dirty="0" smtClean="0"/>
              <a:t>trick, is that the disks are placed in a way that if </a:t>
            </a:r>
            <a:r>
              <a:rPr lang="en-US" sz="1600" dirty="0" smtClean="0"/>
              <a:t>examined from </a:t>
            </a:r>
            <a:r>
              <a:rPr lang="en-US" sz="1600" dirty="0" smtClean="0"/>
              <a:t>above, </a:t>
            </a:r>
            <a:r>
              <a:rPr lang="en-US" sz="1600" dirty="0" smtClean="0"/>
              <a:t>one </a:t>
            </a:r>
            <a:r>
              <a:rPr lang="en-US" sz="1600" dirty="0" smtClean="0"/>
              <a:t>disk with 100 </a:t>
            </a:r>
            <a:r>
              <a:rPr lang="en-US" sz="1600" dirty="0" smtClean="0"/>
              <a:t>teeth is observed </a:t>
            </a:r>
            <a:r>
              <a:rPr lang="en-US" sz="1600" dirty="0" smtClean="0"/>
              <a:t>The </a:t>
            </a:r>
            <a:r>
              <a:rPr lang="en-US" sz="1600" dirty="0" smtClean="0"/>
              <a:t>teeth </a:t>
            </a:r>
            <a:r>
              <a:rPr lang="en-US" sz="1600" dirty="0" smtClean="0"/>
              <a:t>of the first disk, are </a:t>
            </a:r>
            <a:r>
              <a:rPr lang="en-US" sz="1600" dirty="0" smtClean="0"/>
              <a:t>perfectly aligned </a:t>
            </a:r>
            <a:r>
              <a:rPr lang="en-US" sz="1600" dirty="0" smtClean="0"/>
              <a:t>with the valleys of the other disk.</a:t>
            </a:r>
          </a:p>
          <a:p>
            <a:endParaRPr lang="en-US" sz="1800" dirty="0" smtClean="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pic>
        <p:nvPicPr>
          <p:cNvPr id="25602" name="Picture 2" descr="http://www.pcbheaven.com/wikipages/images/thumbs/howsteppermotorswork_1273259731.jpg"/>
          <p:cNvPicPr>
            <a:picLocks noChangeAspect="1" noChangeArrowheads="1"/>
          </p:cNvPicPr>
          <p:nvPr/>
        </p:nvPicPr>
        <p:blipFill>
          <a:blip r:embed="rId2"/>
          <a:srcRect/>
          <a:stretch>
            <a:fillRect/>
          </a:stretch>
        </p:blipFill>
        <p:spPr bwMode="auto">
          <a:xfrm>
            <a:off x="4648200" y="2971800"/>
            <a:ext cx="4191000" cy="3143253"/>
          </a:xfrm>
          <a:prstGeom prst="rect">
            <a:avLst/>
          </a:prstGeom>
          <a:noFill/>
        </p:spPr>
      </p:pic>
      <p:pic>
        <p:nvPicPr>
          <p:cNvPr id="6" name="Picture 2" descr="http://www.pcbheaven.com/wikipages/images/thumbs/howsteppermotorswork_1273259721.jpg"/>
          <p:cNvPicPr>
            <a:picLocks noChangeAspect="1" noChangeArrowheads="1"/>
          </p:cNvPicPr>
          <p:nvPr/>
        </p:nvPicPr>
        <p:blipFill>
          <a:blip r:embed="rId3"/>
          <a:srcRect/>
          <a:stretch>
            <a:fillRect/>
          </a:stretch>
        </p:blipFill>
        <p:spPr bwMode="auto">
          <a:xfrm>
            <a:off x="304800" y="2971800"/>
            <a:ext cx="4191001" cy="3143253"/>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410200" cy="4767072"/>
          </a:xfrm>
        </p:spPr>
        <p:txBody>
          <a:bodyPr>
            <a:normAutofit/>
          </a:bodyPr>
          <a:lstStyle/>
          <a:p>
            <a:r>
              <a:rPr lang="en-US" sz="1800" dirty="0" smtClean="0"/>
              <a:t>Hybrid Stepper </a:t>
            </a:r>
            <a:r>
              <a:rPr lang="en-US" sz="1800" dirty="0" smtClean="0"/>
              <a:t>Motor</a:t>
            </a:r>
          </a:p>
          <a:p>
            <a:pPr algn="just"/>
            <a:r>
              <a:rPr lang="en-US" sz="1600" dirty="0" smtClean="0"/>
              <a:t>The </a:t>
            </a:r>
            <a:r>
              <a:rPr lang="en-US" sz="1600" dirty="0" smtClean="0"/>
              <a:t>animation (right) shows </a:t>
            </a:r>
            <a:r>
              <a:rPr lang="en-US" sz="1600" dirty="0" smtClean="0"/>
              <a:t>a hybrid stepper motor with 75 steps per cycle (5</a:t>
            </a:r>
            <a:r>
              <a:rPr lang="en-US" sz="1600" baseline="30000" dirty="0" smtClean="0"/>
              <a:t>o</a:t>
            </a:r>
            <a:r>
              <a:rPr lang="en-US" sz="1600" dirty="0" smtClean="0"/>
              <a:t> per step). </a:t>
            </a:r>
            <a:r>
              <a:rPr lang="en-US" sz="1600" dirty="0" smtClean="0"/>
              <a:t>Worthy of note is that </a:t>
            </a:r>
            <a:r>
              <a:rPr lang="en-US" sz="1600" dirty="0" smtClean="0"/>
              <a:t>the 6 coils are </a:t>
            </a:r>
            <a:r>
              <a:rPr lang="en-US" sz="1600" dirty="0" smtClean="0"/>
              <a:t>configured in pairs, </a:t>
            </a:r>
            <a:r>
              <a:rPr lang="en-US" sz="1600" dirty="0" smtClean="0"/>
              <a:t>each </a:t>
            </a:r>
            <a:r>
              <a:rPr lang="en-US" sz="1600" dirty="0" smtClean="0"/>
              <a:t>with </a:t>
            </a:r>
            <a:r>
              <a:rPr lang="en-US" sz="1600" dirty="0" smtClean="0"/>
              <a:t>its opposite coil</a:t>
            </a:r>
            <a:r>
              <a:rPr lang="en-US" sz="1600" dirty="0" smtClean="0"/>
              <a:t>. Imagine </a:t>
            </a:r>
            <a:r>
              <a:rPr lang="en-US" sz="1600" dirty="0" smtClean="0"/>
              <a:t>that the first pair is the </a:t>
            </a:r>
            <a:r>
              <a:rPr lang="en-US" sz="1600" dirty="0" smtClean="0"/>
              <a:t>top </a:t>
            </a:r>
            <a:r>
              <a:rPr lang="en-US" sz="1600" dirty="0" smtClean="0"/>
              <a:t>and </a:t>
            </a:r>
            <a:r>
              <a:rPr lang="en-US" sz="1600" dirty="0" smtClean="0"/>
              <a:t>bottom </a:t>
            </a:r>
            <a:r>
              <a:rPr lang="en-US" sz="1600" dirty="0" smtClean="0"/>
              <a:t>coil, then the second pair is </a:t>
            </a:r>
            <a:r>
              <a:rPr lang="en-US" sz="1600" dirty="0" smtClean="0"/>
              <a:t>displaced by an </a:t>
            </a:r>
            <a:r>
              <a:rPr lang="en-US" sz="1600" dirty="0" smtClean="0"/>
              <a:t>angle </a:t>
            </a:r>
            <a:r>
              <a:rPr lang="en-US" sz="1600" dirty="0" smtClean="0"/>
              <a:t>of </a:t>
            </a:r>
            <a:r>
              <a:rPr lang="en-US" sz="1600" dirty="0" smtClean="0"/>
              <a:t>60+5</a:t>
            </a:r>
            <a:r>
              <a:rPr lang="en-US" sz="1600" baseline="30000" dirty="0" smtClean="0"/>
              <a:t>o</a:t>
            </a:r>
            <a:r>
              <a:rPr lang="en-US" sz="1600" dirty="0" smtClean="0"/>
              <a:t> from the first, and the third 60+5</a:t>
            </a:r>
            <a:r>
              <a:rPr lang="en-US" sz="1600" baseline="30000" dirty="0" smtClean="0"/>
              <a:t>o</a:t>
            </a:r>
            <a:r>
              <a:rPr lang="en-US" sz="1600" dirty="0" smtClean="0"/>
              <a:t> from the second. </a:t>
            </a:r>
            <a:endParaRPr lang="en-US" sz="1600" dirty="0" smtClean="0"/>
          </a:p>
          <a:p>
            <a:pPr algn="just"/>
            <a:r>
              <a:rPr lang="en-US" sz="1600" dirty="0" smtClean="0"/>
              <a:t>This angular </a:t>
            </a:r>
            <a:r>
              <a:rPr lang="en-US" sz="1600" dirty="0" smtClean="0"/>
              <a:t>difference is the reason why the motor </a:t>
            </a:r>
            <a:r>
              <a:rPr lang="en-US" sz="1600" dirty="0" smtClean="0"/>
              <a:t>moves </a:t>
            </a:r>
            <a:r>
              <a:rPr lang="en-US" sz="1600" dirty="0" smtClean="0"/>
              <a:t>Full and half stepping can be applied, as well as single-coil excitation for power saving. In this </a:t>
            </a:r>
            <a:r>
              <a:rPr lang="en-US" sz="1600" dirty="0" smtClean="0"/>
              <a:t>animation full </a:t>
            </a:r>
            <a:r>
              <a:rPr lang="en-US" sz="1600" dirty="0" smtClean="0"/>
              <a:t>step </a:t>
            </a:r>
            <a:r>
              <a:rPr lang="en-US" sz="1600" dirty="0" smtClean="0"/>
              <a:t>drive is used. </a:t>
            </a:r>
            <a:r>
              <a:rPr lang="en-US" sz="1600" dirty="0" smtClean="0"/>
              <a:t>With half step drive, the steps are increased to </a:t>
            </a:r>
            <a:r>
              <a:rPr lang="en-US" sz="1600" dirty="0" smtClean="0"/>
              <a:t>150 </a:t>
            </a:r>
            <a:endParaRPr lang="en-US" sz="1800" dirty="0" smtClean="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pic>
        <p:nvPicPr>
          <p:cNvPr id="26626" name="Picture 2" descr="http://www.pcbheaven.com/wikipages/images/howsteppermotorswork_1273256291.gif"/>
          <p:cNvPicPr>
            <a:picLocks noChangeAspect="1" noChangeArrowheads="1" noCrop="1"/>
          </p:cNvPicPr>
          <p:nvPr/>
        </p:nvPicPr>
        <p:blipFill>
          <a:blip r:embed="rId2"/>
          <a:srcRect/>
          <a:stretch>
            <a:fillRect/>
          </a:stretch>
        </p:blipFill>
        <p:spPr bwMode="auto">
          <a:xfrm>
            <a:off x="6096000" y="2057400"/>
            <a:ext cx="2733675" cy="2924176"/>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267200" cy="4767072"/>
          </a:xfrm>
        </p:spPr>
        <p:txBody>
          <a:bodyPr>
            <a:normAutofit/>
          </a:bodyPr>
          <a:lstStyle/>
          <a:p>
            <a:r>
              <a:rPr lang="en-US" sz="1800" dirty="0" smtClean="0"/>
              <a:t>Hybrid Stepper </a:t>
            </a:r>
            <a:r>
              <a:rPr lang="en-US" sz="1800" dirty="0" smtClean="0"/>
              <a:t>Motor</a:t>
            </a:r>
          </a:p>
          <a:p>
            <a:pPr algn="just"/>
            <a:r>
              <a:rPr lang="en-US" sz="1600" dirty="0" smtClean="0"/>
              <a:t>Don't try to follow the coils to see how it works. Just focus on one coil and wait. You will notice that, whenever this coil is actuated, there are 3 North poles (red) 5</a:t>
            </a:r>
            <a:r>
              <a:rPr lang="en-US" sz="1600" baseline="30000" dirty="0" smtClean="0"/>
              <a:t>o</a:t>
            </a:r>
            <a:r>
              <a:rPr lang="en-US" sz="1600" dirty="0" smtClean="0"/>
              <a:t> back, that are pulled to the rotation direction, and another 3 South poles (blue) 5</a:t>
            </a:r>
            <a:r>
              <a:rPr lang="en-US" sz="1600" baseline="30000" dirty="0" smtClean="0"/>
              <a:t>o</a:t>
            </a:r>
            <a:r>
              <a:rPr lang="en-US" sz="1600" dirty="0" smtClean="0"/>
              <a:t> </a:t>
            </a:r>
            <a:r>
              <a:rPr lang="en-US" sz="1600" dirty="0" smtClean="0"/>
              <a:t>forward </a:t>
            </a:r>
            <a:r>
              <a:rPr lang="en-US" sz="1600" dirty="0" smtClean="0"/>
              <a:t>that are pushed </a:t>
            </a:r>
            <a:r>
              <a:rPr lang="en-US" sz="1600" dirty="0" smtClean="0"/>
              <a:t>in </a:t>
            </a:r>
            <a:r>
              <a:rPr lang="en-US" sz="1600" dirty="0" smtClean="0"/>
              <a:t>the rotation direction. </a:t>
            </a:r>
            <a:endParaRPr lang="en-US" sz="1600" dirty="0" smtClean="0"/>
          </a:p>
          <a:p>
            <a:pPr algn="just"/>
            <a:r>
              <a:rPr lang="en-US" sz="1600" dirty="0" smtClean="0"/>
              <a:t>The </a:t>
            </a:r>
            <a:r>
              <a:rPr lang="en-US" sz="1600" dirty="0" smtClean="0"/>
              <a:t>coil that is actuated is always between the North and South poles.</a:t>
            </a:r>
            <a:endParaRPr lang="en-US" sz="1800" dirty="0" smtClean="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pic>
        <p:nvPicPr>
          <p:cNvPr id="26626" name="Picture 2" descr="http://www.pcbheaven.com/wikipages/images/howsteppermotorswork_1273256291.gif"/>
          <p:cNvPicPr>
            <a:picLocks noChangeAspect="1" noChangeArrowheads="1" noCrop="1"/>
          </p:cNvPicPr>
          <p:nvPr/>
        </p:nvPicPr>
        <p:blipFill>
          <a:blip r:embed="rId2"/>
          <a:srcRect/>
          <a:stretch>
            <a:fillRect/>
          </a:stretch>
        </p:blipFill>
        <p:spPr bwMode="auto">
          <a:xfrm>
            <a:off x="4953000" y="1523999"/>
            <a:ext cx="3810000" cy="4075507"/>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7848600" cy="4767072"/>
          </a:xfrm>
        </p:spPr>
        <p:txBody>
          <a:bodyPr>
            <a:normAutofit lnSpcReduction="10000"/>
          </a:bodyPr>
          <a:lstStyle/>
          <a:p>
            <a:r>
              <a:rPr lang="en-US" sz="1800" dirty="0" smtClean="0"/>
              <a:t>Coil Connections</a:t>
            </a:r>
          </a:p>
          <a:p>
            <a:endParaRPr lang="en-US" sz="1800" dirty="0" smtClean="0"/>
          </a:p>
          <a:p>
            <a:pPr algn="just"/>
            <a:r>
              <a:rPr lang="en-US" sz="1600" dirty="0" smtClean="0"/>
              <a:t>Stepper motors are actually multiphase motors. The more </a:t>
            </a:r>
            <a:r>
              <a:rPr lang="en-US" sz="1600" dirty="0" smtClean="0"/>
              <a:t>coils</a:t>
            </a:r>
            <a:r>
              <a:rPr lang="en-US" sz="1600" dirty="0" smtClean="0"/>
              <a:t>, the more </a:t>
            </a:r>
            <a:r>
              <a:rPr lang="en-US" sz="1600" dirty="0" smtClean="0"/>
              <a:t>phases</a:t>
            </a:r>
            <a:r>
              <a:rPr lang="en-US" sz="1600" dirty="0" smtClean="0"/>
              <a:t>. The more </a:t>
            </a:r>
            <a:r>
              <a:rPr lang="en-US" sz="1600" dirty="0" smtClean="0"/>
              <a:t>phases</a:t>
            </a:r>
            <a:r>
              <a:rPr lang="en-US" sz="1600" dirty="0" smtClean="0"/>
              <a:t>, the smoother the operation of the motor and the higher the price. The torque is irrelevant to the number of phases. The most common type of stepper motor is </a:t>
            </a:r>
            <a:r>
              <a:rPr lang="en-US" sz="1600" dirty="0" smtClean="0"/>
              <a:t>two-phase</a:t>
            </a:r>
            <a:r>
              <a:rPr lang="en-US" sz="1600" dirty="0" smtClean="0"/>
              <a:t>. Two phases, is the minimum number of phases needed for a stepper motor to operate. </a:t>
            </a:r>
            <a:r>
              <a:rPr lang="en-US" sz="1600" dirty="0" smtClean="0"/>
              <a:t>The </a:t>
            </a:r>
            <a:r>
              <a:rPr lang="en-US" sz="1600" dirty="0" smtClean="0"/>
              <a:t>number of phases does not necessarily set the number of coils. </a:t>
            </a:r>
            <a:endParaRPr lang="en-US" sz="1600" dirty="0" smtClean="0"/>
          </a:p>
          <a:p>
            <a:pPr algn="just"/>
            <a:endParaRPr lang="en-US" sz="1600" dirty="0" smtClean="0"/>
          </a:p>
          <a:p>
            <a:pPr algn="just"/>
            <a:r>
              <a:rPr lang="en-US" sz="1600" dirty="0" smtClean="0"/>
              <a:t>For </a:t>
            </a:r>
            <a:r>
              <a:rPr lang="en-US" sz="1600" dirty="0" smtClean="0"/>
              <a:t>example </a:t>
            </a:r>
            <a:r>
              <a:rPr lang="en-US" sz="1600" dirty="0" smtClean="0"/>
              <a:t>if each </a:t>
            </a:r>
            <a:r>
              <a:rPr lang="en-US" sz="1600" dirty="0" smtClean="0"/>
              <a:t>phase has 2 coil pairs, and the motor is a 2-phase motor, the number of coils will be 8. That has to do only with the mechanical characteristic of the motor. To simplify </a:t>
            </a:r>
            <a:r>
              <a:rPr lang="en-US" sz="1600" dirty="0" smtClean="0"/>
              <a:t>things only the simplest </a:t>
            </a:r>
            <a:r>
              <a:rPr lang="en-US" sz="1600" dirty="0" smtClean="0"/>
              <a:t>2-phase motor with one coil pair per </a:t>
            </a:r>
            <a:r>
              <a:rPr lang="en-US" sz="1600" dirty="0" smtClean="0"/>
              <a:t>phase will be examined.</a:t>
            </a:r>
          </a:p>
          <a:p>
            <a:pPr algn="just"/>
            <a:endParaRPr lang="en-US" sz="1600" dirty="0" smtClean="0"/>
          </a:p>
          <a:p>
            <a:pPr algn="just"/>
            <a:r>
              <a:rPr lang="en-US" sz="1600" dirty="0" smtClean="0"/>
              <a:t>There </a:t>
            </a:r>
            <a:r>
              <a:rPr lang="en-US" sz="1600" dirty="0" smtClean="0"/>
              <a:t>are basically 3 different connection types for a 2-phase stepper motor. The coils are interconnected and </a:t>
            </a:r>
            <a:r>
              <a:rPr lang="en-US" sz="1600" dirty="0" smtClean="0"/>
              <a:t>according to </a:t>
            </a:r>
            <a:r>
              <a:rPr lang="en-US" sz="1600" dirty="0" smtClean="0"/>
              <a:t>the </a:t>
            </a:r>
            <a:r>
              <a:rPr lang="en-US" sz="1600" dirty="0" smtClean="0"/>
              <a:t>connection specification, </a:t>
            </a:r>
            <a:r>
              <a:rPr lang="en-US" sz="1600" dirty="0" smtClean="0"/>
              <a:t>a different number of wires are used to connect the motor to the controller.</a:t>
            </a:r>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715000" cy="4767072"/>
          </a:xfrm>
        </p:spPr>
        <p:txBody>
          <a:bodyPr>
            <a:normAutofit/>
          </a:bodyPr>
          <a:lstStyle/>
          <a:p>
            <a:r>
              <a:rPr lang="en-US" sz="1800" dirty="0" smtClean="0"/>
              <a:t>Coil Connections</a:t>
            </a:r>
          </a:p>
          <a:p>
            <a:r>
              <a:rPr lang="en-US" sz="1800" dirty="0" smtClean="0"/>
              <a:t>Bipolar Motor</a:t>
            </a:r>
          </a:p>
          <a:p>
            <a:r>
              <a:rPr lang="en-US" sz="1600" dirty="0" smtClean="0"/>
              <a:t>This </a:t>
            </a:r>
            <a:r>
              <a:rPr lang="en-US" sz="1600" dirty="0" smtClean="0"/>
              <a:t>configuration is the </a:t>
            </a:r>
            <a:r>
              <a:rPr lang="en-US" sz="1600" dirty="0" smtClean="0"/>
              <a:t>simplest. Four </a:t>
            </a:r>
            <a:r>
              <a:rPr lang="en-US" sz="1600" dirty="0" smtClean="0"/>
              <a:t>wires are used to connect the motor to the controller. The coils are internally connected either in series or parallel. </a:t>
            </a:r>
            <a:endParaRPr lang="en-US" sz="1600" dirty="0" smtClean="0"/>
          </a:p>
          <a:p>
            <a:r>
              <a:rPr lang="en-US" sz="1200" dirty="0" smtClean="0"/>
              <a:t>Opposite </a:t>
            </a:r>
            <a:r>
              <a:rPr lang="en-US" sz="1200" dirty="0" smtClean="0"/>
              <a:t>is an example of a bipolar stepper </a:t>
            </a:r>
            <a:r>
              <a:rPr lang="en-US" sz="1200" dirty="0" smtClean="0"/>
              <a:t>motor’s connections</a:t>
            </a:r>
          </a:p>
          <a:p>
            <a:endParaRPr lang="en-US" sz="1200" dirty="0" smtClean="0"/>
          </a:p>
          <a:p>
            <a:r>
              <a:rPr lang="en-US" sz="1600" dirty="0" smtClean="0"/>
              <a:t>The motor has 4 terminals. The two yellow terminals </a:t>
            </a:r>
            <a:r>
              <a:rPr lang="en-US" sz="1600" dirty="0" smtClean="0"/>
              <a:t>are </a:t>
            </a:r>
            <a:r>
              <a:rPr lang="en-US" sz="1600" dirty="0" smtClean="0"/>
              <a:t>for powering the horizontal coils, while the two purple terminals are for powering the vertical coils. The problem with this configuration is that, if someone wants to change the magnetic polarity, the only way to do this is by changing the current direction. This means that the driver circuit will have to be complicated, for example with a H-bridge.</a:t>
            </a:r>
            <a:endParaRPr lang="en-US" sz="1600" dirty="0" smtClean="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pic>
        <p:nvPicPr>
          <p:cNvPr id="27650" name="Picture 2" descr="http://www.pcbheaven.com/wikipages/images/howsteppermotorswork_1273303447.png"/>
          <p:cNvPicPr>
            <a:picLocks noChangeAspect="1" noChangeArrowheads="1"/>
          </p:cNvPicPr>
          <p:nvPr/>
        </p:nvPicPr>
        <p:blipFill>
          <a:blip r:embed="rId2"/>
          <a:srcRect/>
          <a:stretch>
            <a:fillRect/>
          </a:stretch>
        </p:blipFill>
        <p:spPr bwMode="auto">
          <a:xfrm>
            <a:off x="6400800" y="2743200"/>
            <a:ext cx="2205144" cy="228600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7467600" cy="4767072"/>
          </a:xfrm>
        </p:spPr>
        <p:txBody>
          <a:bodyPr>
            <a:normAutofit/>
          </a:bodyPr>
          <a:lstStyle/>
          <a:p>
            <a:r>
              <a:rPr lang="en-US" sz="1800" dirty="0" smtClean="0"/>
              <a:t>Coil Connections</a:t>
            </a:r>
          </a:p>
          <a:p>
            <a:r>
              <a:rPr lang="en-US" sz="1800" dirty="0" err="1" smtClean="0"/>
              <a:t>Uni</a:t>
            </a:r>
            <a:r>
              <a:rPr lang="en-US" sz="1800" dirty="0" smtClean="0"/>
              <a:t>-polar Motor</a:t>
            </a:r>
          </a:p>
          <a:p>
            <a:r>
              <a:rPr lang="en-US" sz="1600" dirty="0" smtClean="0"/>
              <a:t>In a </a:t>
            </a:r>
            <a:r>
              <a:rPr lang="en-US" sz="1600" dirty="0" smtClean="0"/>
              <a:t>uni-polar </a:t>
            </a:r>
            <a:r>
              <a:rPr lang="en-US" sz="1600" dirty="0" smtClean="0"/>
              <a:t>motor, a common wire is connected to the </a:t>
            </a:r>
            <a:r>
              <a:rPr lang="en-US" sz="1600" dirty="0" smtClean="0"/>
              <a:t>center point of the </a:t>
            </a:r>
            <a:r>
              <a:rPr lang="en-US" sz="1600" dirty="0" smtClean="0"/>
              <a:t>two </a:t>
            </a:r>
            <a:r>
              <a:rPr lang="en-US" sz="1600" dirty="0" smtClean="0"/>
              <a:t>coils.</a:t>
            </a:r>
          </a:p>
          <a:p>
            <a:r>
              <a:rPr lang="en-US" sz="1600" dirty="0" smtClean="0"/>
              <a:t>Using </a:t>
            </a:r>
            <a:r>
              <a:rPr lang="en-US" sz="1600" dirty="0" smtClean="0"/>
              <a:t>this common wire, the magnetic poles can now easily be changed. Suppose for example that we connect the common wire to the ground. By powering </a:t>
            </a:r>
            <a:r>
              <a:rPr lang="en-US" sz="1600" dirty="0" smtClean="0"/>
              <a:t>the </a:t>
            </a:r>
            <a:r>
              <a:rPr lang="en-US" sz="1600" dirty="0" smtClean="0"/>
              <a:t>first end of the coil and </a:t>
            </a:r>
            <a:r>
              <a:rPr lang="en-US" sz="1600" dirty="0" smtClean="0"/>
              <a:t>the </a:t>
            </a:r>
            <a:r>
              <a:rPr lang="en-US" sz="1600" dirty="0" smtClean="0"/>
              <a:t>other end, the magnetic poles are changed. This </a:t>
            </a:r>
            <a:r>
              <a:rPr lang="en-US" sz="1600" dirty="0" smtClean="0"/>
              <a:t>makes the </a:t>
            </a:r>
            <a:r>
              <a:rPr lang="en-US" sz="1600" dirty="0" smtClean="0"/>
              <a:t>circuit for a bi-directional motor application </a:t>
            </a:r>
            <a:r>
              <a:rPr lang="en-US" sz="1600" dirty="0" smtClean="0"/>
              <a:t>very </a:t>
            </a:r>
            <a:r>
              <a:rPr lang="en-US" sz="1600" dirty="0" smtClean="0"/>
              <a:t>simply, usually with only two transistors per phase. A major drawback is that, </a:t>
            </a:r>
            <a:r>
              <a:rPr lang="en-US" sz="1600" dirty="0" smtClean="0"/>
              <a:t>on each occasion, </a:t>
            </a:r>
            <a:r>
              <a:rPr lang="en-US" sz="1600" dirty="0" smtClean="0"/>
              <a:t>only half of the available coil windings are used. This is </a:t>
            </a:r>
            <a:r>
              <a:rPr lang="en-US" sz="1600" dirty="0" smtClean="0"/>
              <a:t>similar to </a:t>
            </a:r>
            <a:r>
              <a:rPr lang="en-US" sz="1600" dirty="0" smtClean="0"/>
              <a:t>the motor </a:t>
            </a:r>
            <a:r>
              <a:rPr lang="en-US" sz="1600" dirty="0" smtClean="0"/>
              <a:t>only being </a:t>
            </a:r>
            <a:r>
              <a:rPr lang="en-US" sz="1600" dirty="0" smtClean="0"/>
              <a:t>driven with single-coil excitation. Therefore, the torque generated is always about half the torque that would have be generated if both coils were powered. In other words, </a:t>
            </a:r>
            <a:r>
              <a:rPr lang="en-US" sz="1600" dirty="0" smtClean="0"/>
              <a:t>uni-polar </a:t>
            </a:r>
            <a:r>
              <a:rPr lang="en-US" sz="1600" dirty="0" smtClean="0"/>
              <a:t>motors needs </a:t>
            </a:r>
            <a:r>
              <a:rPr lang="en-US" sz="1600" dirty="0" smtClean="0"/>
              <a:t>to be double </a:t>
            </a:r>
            <a:r>
              <a:rPr lang="en-US" sz="1600" dirty="0" smtClean="0"/>
              <a:t>the </a:t>
            </a:r>
            <a:r>
              <a:rPr lang="en-US" sz="1600" dirty="0" smtClean="0"/>
              <a:t>size of </a:t>
            </a:r>
            <a:r>
              <a:rPr lang="en-US" sz="1600" dirty="0" smtClean="0"/>
              <a:t>a bipolar motor, to provide the same torque. The </a:t>
            </a:r>
            <a:r>
              <a:rPr lang="en-US" sz="1600" dirty="0" smtClean="0"/>
              <a:t>uni-polar </a:t>
            </a:r>
            <a:r>
              <a:rPr lang="en-US" sz="1600" dirty="0" smtClean="0"/>
              <a:t>motor can be used as a bipolar motor, simply by leaving the common wire unconnected.</a:t>
            </a:r>
            <a:endParaRPr lang="en-US" sz="1600" dirty="0" smtClean="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715000" cy="4767072"/>
          </a:xfrm>
        </p:spPr>
        <p:txBody>
          <a:bodyPr>
            <a:normAutofit/>
          </a:bodyPr>
          <a:lstStyle/>
          <a:p>
            <a:r>
              <a:rPr lang="en-US" sz="1800" dirty="0" smtClean="0"/>
              <a:t>Coil Connections</a:t>
            </a:r>
          </a:p>
          <a:p>
            <a:r>
              <a:rPr lang="en-US" sz="1800" dirty="0" smtClean="0"/>
              <a:t>Uni-polar Motor</a:t>
            </a:r>
          </a:p>
          <a:p>
            <a:r>
              <a:rPr lang="en-US" sz="1600" dirty="0" smtClean="0"/>
              <a:t>Uni-polar </a:t>
            </a:r>
            <a:r>
              <a:rPr lang="en-US" sz="1600" dirty="0" smtClean="0"/>
              <a:t>motors may have 5 or 6 terminal wires. The drawing </a:t>
            </a:r>
            <a:r>
              <a:rPr lang="en-US" sz="1600" dirty="0" smtClean="0"/>
              <a:t>right </a:t>
            </a:r>
            <a:r>
              <a:rPr lang="en-US" sz="1600" dirty="0" smtClean="0"/>
              <a:t>demonstrates a </a:t>
            </a:r>
            <a:r>
              <a:rPr lang="en-US" sz="1600" dirty="0" smtClean="0"/>
              <a:t>uni-polar </a:t>
            </a:r>
            <a:r>
              <a:rPr lang="en-US" sz="1600" dirty="0" smtClean="0"/>
              <a:t>motor with 6 wires. There are situations though, that the two common wires are internally connected. In this case, the motor will have 5 wire terminals.</a:t>
            </a:r>
            <a:endParaRPr lang="en-US" sz="1600" dirty="0" smtClean="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pic>
        <p:nvPicPr>
          <p:cNvPr id="31746" name="Picture 2" descr="http://www.pcbheaven.com/wikipages/images/howsteppermotorswork_1273304680.png"/>
          <p:cNvPicPr>
            <a:picLocks noChangeAspect="1" noChangeArrowheads="1"/>
          </p:cNvPicPr>
          <p:nvPr/>
        </p:nvPicPr>
        <p:blipFill>
          <a:blip r:embed="rId2"/>
          <a:srcRect/>
          <a:stretch>
            <a:fillRect/>
          </a:stretch>
        </p:blipFill>
        <p:spPr bwMode="auto">
          <a:xfrm>
            <a:off x="6858000" y="838200"/>
            <a:ext cx="1911124" cy="1981200"/>
          </a:xfrm>
          <a:prstGeom prst="rect">
            <a:avLst/>
          </a:prstGeom>
          <a:noFill/>
        </p:spPr>
      </p:pic>
      <p:pic>
        <p:nvPicPr>
          <p:cNvPr id="31748" name="Picture 4" descr="http://www.pcbheaven.com/wikipages/images/thumbs/howsteppermotorswork_1273305495.png"/>
          <p:cNvPicPr>
            <a:picLocks noChangeAspect="1" noChangeArrowheads="1"/>
          </p:cNvPicPr>
          <p:nvPr/>
        </p:nvPicPr>
        <p:blipFill>
          <a:blip r:embed="rId3"/>
          <a:srcRect/>
          <a:stretch>
            <a:fillRect/>
          </a:stretch>
        </p:blipFill>
        <p:spPr bwMode="auto">
          <a:xfrm>
            <a:off x="7010400" y="3733800"/>
            <a:ext cx="1771650" cy="2114550"/>
          </a:xfrm>
          <a:prstGeom prst="rect">
            <a:avLst/>
          </a:prstGeom>
          <a:noFill/>
        </p:spPr>
      </p:pic>
      <p:sp>
        <p:nvSpPr>
          <p:cNvPr id="7" name="Rectangle 6"/>
          <p:cNvSpPr/>
          <p:nvPr/>
        </p:nvSpPr>
        <p:spPr>
          <a:xfrm>
            <a:off x="7239000" y="5943600"/>
            <a:ext cx="1383895" cy="646331"/>
          </a:xfrm>
          <a:prstGeom prst="rect">
            <a:avLst/>
          </a:prstGeom>
        </p:spPr>
        <p:txBody>
          <a:bodyPr wrap="square">
            <a:spAutoFit/>
          </a:bodyPr>
          <a:lstStyle/>
          <a:p>
            <a:pPr algn="ctr"/>
            <a:r>
              <a:rPr lang="en-US" sz="1200" dirty="0" smtClean="0"/>
              <a:t>A </a:t>
            </a:r>
            <a:r>
              <a:rPr lang="en-US" sz="1200" dirty="0" smtClean="0"/>
              <a:t>uni-polar </a:t>
            </a:r>
            <a:r>
              <a:rPr lang="en-US" sz="1200" dirty="0" smtClean="0"/>
              <a:t>motor with 5 terminals</a:t>
            </a:r>
            <a:endParaRPr lang="en-US" sz="12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648200" cy="4767072"/>
          </a:xfrm>
        </p:spPr>
        <p:txBody>
          <a:bodyPr>
            <a:normAutofit/>
          </a:bodyPr>
          <a:lstStyle/>
          <a:p>
            <a:r>
              <a:rPr lang="en-US" sz="1800" dirty="0" smtClean="0"/>
              <a:t>Coil Connections</a:t>
            </a:r>
          </a:p>
          <a:p>
            <a:r>
              <a:rPr lang="en-US" sz="1800" dirty="0" smtClean="0"/>
              <a:t>Uni-polar Motor</a:t>
            </a:r>
          </a:p>
          <a:p>
            <a:r>
              <a:rPr lang="en-US" sz="1600" dirty="0" smtClean="0"/>
              <a:t>8-lead stepper</a:t>
            </a:r>
            <a:br>
              <a:rPr lang="en-US" sz="1600" dirty="0" smtClean="0"/>
            </a:br>
            <a:r>
              <a:rPr lang="en-US" sz="1600" dirty="0" smtClean="0"/>
              <a:t>This is the most flexible stepper motor in terms of connection modes. All coils have wire terminals for </a:t>
            </a:r>
            <a:r>
              <a:rPr lang="en-US" sz="1600" dirty="0" smtClean="0"/>
              <a:t>both sides</a:t>
            </a:r>
          </a:p>
          <a:p>
            <a:r>
              <a:rPr lang="en-US" sz="1600" dirty="0" smtClean="0"/>
              <a:t>This motor can be connected with any connection possible. It can be connected as a 5 or 6 leads </a:t>
            </a:r>
            <a:r>
              <a:rPr lang="en-US" sz="1600" dirty="0" smtClean="0"/>
              <a:t>uni-polar</a:t>
            </a:r>
            <a:r>
              <a:rPr lang="en-US" sz="1600" dirty="0" smtClean="0"/>
              <a:t>, as bipolar with series windings, as bipolar with parallel windings, or as bipolar with single winding per phase for lower current applications.</a:t>
            </a:r>
            <a:endParaRPr lang="en-US" sz="1600" dirty="0"/>
          </a:p>
        </p:txBody>
      </p:sp>
      <p:sp>
        <p:nvSpPr>
          <p:cNvPr id="3" name="Title 2"/>
          <p:cNvSpPr>
            <a:spLocks noGrp="1"/>
          </p:cNvSpPr>
          <p:nvPr>
            <p:ph type="title"/>
          </p:nvPr>
        </p:nvSpPr>
        <p:spPr/>
        <p:txBody>
          <a:bodyPr>
            <a:normAutofit/>
          </a:bodyPr>
          <a:lstStyle/>
          <a:p>
            <a:r>
              <a:rPr lang="en-US" sz="2800" dirty="0" smtClean="0"/>
              <a:t>Stepper Motors</a:t>
            </a:r>
            <a:endParaRPr lang="en-US" sz="2800" dirty="0"/>
          </a:p>
        </p:txBody>
      </p:sp>
      <p:pic>
        <p:nvPicPr>
          <p:cNvPr id="32770" name="Picture 2" descr="http://www.pcbheaven.com/wikipages/images/howsteppermotorswork_1273306637.png"/>
          <p:cNvPicPr>
            <a:picLocks noChangeAspect="1" noChangeArrowheads="1"/>
          </p:cNvPicPr>
          <p:nvPr/>
        </p:nvPicPr>
        <p:blipFill>
          <a:blip r:embed="rId2"/>
          <a:srcRect/>
          <a:stretch>
            <a:fillRect/>
          </a:stretch>
        </p:blipFill>
        <p:spPr bwMode="auto">
          <a:xfrm>
            <a:off x="5562600" y="1752600"/>
            <a:ext cx="3057349" cy="3438526"/>
          </a:xfrm>
          <a:prstGeom prst="rect">
            <a:avLst/>
          </a:prstGeom>
          <a:no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200</TotalTime>
  <Words>2098</Words>
  <Application>Microsoft Office PowerPoint</Application>
  <PresentationFormat>On-screen Show (4:3)</PresentationFormat>
  <Paragraphs>112</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Concourse</vt:lpstr>
      <vt:lpstr>Stepper Motors</vt:lpstr>
      <vt:lpstr>Stepper Motors</vt:lpstr>
      <vt:lpstr>Stepper Motors</vt:lpstr>
      <vt:lpstr>Stepper Motors</vt:lpstr>
      <vt:lpstr>Stepper Motors</vt:lpstr>
      <vt:lpstr>Stepper Motors</vt:lpstr>
      <vt:lpstr>Stepper Motors</vt:lpstr>
      <vt:lpstr>Stepper Motors</vt:lpstr>
      <vt:lpstr>Stepper Motors</vt:lpstr>
      <vt:lpstr>Stepper Motors</vt:lpstr>
      <vt:lpstr>Stepper Motors</vt:lpstr>
      <vt:lpstr>Stepper Motors</vt:lpstr>
      <vt:lpstr>Stepper Motors</vt:lpstr>
      <vt:lpstr>Stepper Motors</vt:lpstr>
      <vt:lpstr>Stepper Motors</vt:lpstr>
      <vt:lpstr>Stepper Motors</vt:lpstr>
      <vt:lpstr>Stepper Motors</vt:lpstr>
      <vt:lpstr>Stepper Motors</vt:lpstr>
      <vt:lpstr>Stepper Motors</vt:lpstr>
      <vt:lpstr>Stepper Motors</vt:lpstr>
    </vt:vector>
  </TitlesOfParts>
  <Compan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 Motors</dc:title>
  <dc:creator>gary</dc:creator>
  <cp:lastModifiedBy>gary</cp:lastModifiedBy>
  <cp:revision>21</cp:revision>
  <dcterms:created xsi:type="dcterms:W3CDTF">2014-10-27T14:34:00Z</dcterms:created>
  <dcterms:modified xsi:type="dcterms:W3CDTF">2014-10-27T17:58:27Z</dcterms:modified>
</cp:coreProperties>
</file>