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5" r:id="rId1"/>
  </p:sldMasterIdLst>
  <p:notesMasterIdLst>
    <p:notesMasterId r:id="rId23"/>
  </p:notesMasterIdLst>
  <p:sldIdLst>
    <p:sldId id="256" r:id="rId2"/>
    <p:sldId id="263" r:id="rId3"/>
    <p:sldId id="264" r:id="rId4"/>
    <p:sldId id="267" r:id="rId5"/>
    <p:sldId id="268" r:id="rId6"/>
    <p:sldId id="269" r:id="rId7"/>
    <p:sldId id="266" r:id="rId8"/>
    <p:sldId id="275" r:id="rId9"/>
    <p:sldId id="270" r:id="rId10"/>
    <p:sldId id="271" r:id="rId11"/>
    <p:sldId id="274" r:id="rId12"/>
    <p:sldId id="257" r:id="rId13"/>
    <p:sldId id="265" r:id="rId14"/>
    <p:sldId id="258" r:id="rId15"/>
    <p:sldId id="259" r:id="rId16"/>
    <p:sldId id="260" r:id="rId17"/>
    <p:sldId id="261" r:id="rId18"/>
    <p:sldId id="272" r:id="rId19"/>
    <p:sldId id="276" r:id="rId20"/>
    <p:sldId id="262" r:id="rId21"/>
    <p:sldId id="273"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FFF0"/>
    <a:srgbClr val="1A8993"/>
    <a:srgbClr val="21B394"/>
    <a:srgbClr val="0017C7"/>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851" autoAdjust="0"/>
  </p:normalViewPr>
  <p:slideViewPr>
    <p:cSldViewPr snapToGrid="0" snapToObjects="1">
      <p:cViewPr>
        <p:scale>
          <a:sx n="76" d="100"/>
          <a:sy n="76" d="100"/>
        </p:scale>
        <p:origin x="-80" y="-8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notesMaster" Target="notesMasters/notesMaster1.xml"/><Relationship Id="rId24" Type="http://schemas.openxmlformats.org/officeDocument/2006/relationships/printerSettings" Target="printerSettings/printerSettings1.bin"/><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 Id="rId28"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B5E14E-59F6-7F4C-BE9B-FA8705F2C935}" type="doc">
      <dgm:prSet loTypeId="urn:microsoft.com/office/officeart/2005/8/layout/cycle2" loCatId="" qsTypeId="urn:microsoft.com/office/officeart/2005/8/quickstyle/simple4" qsCatId="simple" csTypeId="urn:microsoft.com/office/officeart/2005/8/colors/accent1_2" csCatId="accent1" phldr="1"/>
      <dgm:spPr/>
      <dgm:t>
        <a:bodyPr/>
        <a:lstStyle/>
        <a:p>
          <a:endParaRPr lang="en-US"/>
        </a:p>
      </dgm:t>
    </dgm:pt>
    <dgm:pt modelId="{1F070174-CD8D-FF4D-A0DF-DC89B434B8E6}">
      <dgm:prSet phldrT="[Text]" custT="1"/>
      <dgm:spPr/>
      <dgm:t>
        <a:bodyPr/>
        <a:lstStyle/>
        <a:p>
          <a:r>
            <a:rPr lang="en-US" sz="1400" b="1" dirty="0" smtClean="0"/>
            <a:t>To find out why </a:t>
          </a:r>
          <a:r>
            <a:rPr lang="en-US" sz="1400" b="1" dirty="0" smtClean="0"/>
            <a:t>iPads </a:t>
          </a:r>
          <a:r>
            <a:rPr lang="en-US" sz="1400" b="1" dirty="0" smtClean="0"/>
            <a:t>are improving learning</a:t>
          </a:r>
          <a:endParaRPr lang="en-US" sz="1400" b="1" dirty="0"/>
        </a:p>
      </dgm:t>
    </dgm:pt>
    <dgm:pt modelId="{96171F7F-7850-0A42-8423-F43D5B00B53E}" type="parTrans" cxnId="{02E5C8C8-97BD-3F4D-9CBF-049B97CD86F1}">
      <dgm:prSet/>
      <dgm:spPr/>
      <dgm:t>
        <a:bodyPr/>
        <a:lstStyle/>
        <a:p>
          <a:endParaRPr lang="en-US"/>
        </a:p>
      </dgm:t>
    </dgm:pt>
    <dgm:pt modelId="{5A2BAF3B-6AE2-504B-B0F0-FE1D59906BC0}" type="sibTrans" cxnId="{02E5C8C8-97BD-3F4D-9CBF-049B97CD86F1}">
      <dgm:prSet/>
      <dgm:spPr/>
      <dgm:t>
        <a:bodyPr/>
        <a:lstStyle/>
        <a:p>
          <a:endParaRPr lang="en-US"/>
        </a:p>
      </dgm:t>
    </dgm:pt>
    <dgm:pt modelId="{FD00C54A-EA8A-2E4A-8236-1E19ED985FEA}">
      <dgm:prSet phldrT="[Text]" custT="1"/>
      <dgm:spPr/>
      <dgm:t>
        <a:bodyPr/>
        <a:lstStyle/>
        <a:p>
          <a:r>
            <a:rPr lang="en-US" sz="1400" b="1" dirty="0" smtClean="0"/>
            <a:t>Are pupils more engaged when using </a:t>
          </a:r>
          <a:r>
            <a:rPr lang="en-US" sz="1400" b="1" dirty="0" smtClean="0"/>
            <a:t>iPads</a:t>
          </a:r>
          <a:r>
            <a:rPr lang="en-US" sz="1400" b="1" dirty="0" smtClean="0"/>
            <a:t>?</a:t>
          </a:r>
          <a:endParaRPr lang="en-US" sz="1400" b="1" dirty="0"/>
        </a:p>
      </dgm:t>
    </dgm:pt>
    <dgm:pt modelId="{3620B73E-60AB-4947-B039-83F5AAEDE90B}" type="parTrans" cxnId="{71F1247A-C834-A64C-A653-B173480309E1}">
      <dgm:prSet/>
      <dgm:spPr/>
      <dgm:t>
        <a:bodyPr/>
        <a:lstStyle/>
        <a:p>
          <a:endParaRPr lang="en-US"/>
        </a:p>
      </dgm:t>
    </dgm:pt>
    <dgm:pt modelId="{69D41493-B4F6-0D47-AFE0-E9E67BDDDDCD}" type="sibTrans" cxnId="{71F1247A-C834-A64C-A653-B173480309E1}">
      <dgm:prSet/>
      <dgm:spPr/>
      <dgm:t>
        <a:bodyPr/>
        <a:lstStyle/>
        <a:p>
          <a:endParaRPr lang="en-US"/>
        </a:p>
      </dgm:t>
    </dgm:pt>
    <dgm:pt modelId="{D2E95C1D-4EBA-F44C-A947-8F28CBBE9602}">
      <dgm:prSet phldrT="[Text]" custT="1"/>
      <dgm:spPr/>
      <dgm:t>
        <a:bodyPr/>
        <a:lstStyle/>
        <a:p>
          <a:r>
            <a:rPr lang="en-US" sz="1400" b="1" dirty="0" smtClean="0"/>
            <a:t>Do </a:t>
          </a:r>
          <a:r>
            <a:rPr lang="en-US" sz="1400" b="1" dirty="0" smtClean="0"/>
            <a:t>iPads </a:t>
          </a:r>
          <a:r>
            <a:rPr lang="en-US" sz="1400" b="1" dirty="0" smtClean="0"/>
            <a:t>help teachers provide better pedagogy?</a:t>
          </a:r>
          <a:endParaRPr lang="en-US" sz="1400" b="1" dirty="0"/>
        </a:p>
      </dgm:t>
    </dgm:pt>
    <dgm:pt modelId="{81261A24-5C02-5146-A5AD-1165E1C6AD28}" type="parTrans" cxnId="{D9BDDBED-4A4C-6440-9374-041CD60AFFE2}">
      <dgm:prSet/>
      <dgm:spPr/>
      <dgm:t>
        <a:bodyPr/>
        <a:lstStyle/>
        <a:p>
          <a:endParaRPr lang="en-US"/>
        </a:p>
      </dgm:t>
    </dgm:pt>
    <dgm:pt modelId="{671C5757-D83E-C846-8534-C10C26DB1961}" type="sibTrans" cxnId="{D9BDDBED-4A4C-6440-9374-041CD60AFFE2}">
      <dgm:prSet/>
      <dgm:spPr/>
      <dgm:t>
        <a:bodyPr/>
        <a:lstStyle/>
        <a:p>
          <a:endParaRPr lang="en-US"/>
        </a:p>
      </dgm:t>
    </dgm:pt>
    <dgm:pt modelId="{FDCAAE0D-51E9-5744-92D5-06447AE3C8BF}">
      <dgm:prSet phldrT="[Text]" custT="1"/>
      <dgm:spPr/>
      <dgm:t>
        <a:bodyPr/>
        <a:lstStyle/>
        <a:p>
          <a:r>
            <a:rPr lang="en-US" sz="1400" b="1" dirty="0" smtClean="0">
              <a:latin typeface="+mn-lt"/>
              <a:cs typeface="Arial Black"/>
            </a:rPr>
            <a:t>To find out what recourses the </a:t>
          </a:r>
          <a:r>
            <a:rPr lang="en-US" sz="1400" b="1" dirty="0" smtClean="0">
              <a:latin typeface="+mn-lt"/>
              <a:cs typeface="Arial Black"/>
            </a:rPr>
            <a:t>iPads </a:t>
          </a:r>
          <a:r>
            <a:rPr lang="en-US" sz="1400" b="1" dirty="0" smtClean="0">
              <a:latin typeface="+mn-lt"/>
              <a:cs typeface="Arial Black"/>
            </a:rPr>
            <a:t>are providing</a:t>
          </a:r>
          <a:endParaRPr lang="en-US" sz="1400" b="1" dirty="0">
            <a:latin typeface="+mn-lt"/>
            <a:cs typeface="Arial Black"/>
          </a:endParaRPr>
        </a:p>
      </dgm:t>
    </dgm:pt>
    <dgm:pt modelId="{36640244-28DA-064F-826C-1E896C506531}" type="sibTrans" cxnId="{6D270667-2230-624F-BC0D-ED55329BD1D5}">
      <dgm:prSet/>
      <dgm:spPr/>
      <dgm:t>
        <a:bodyPr/>
        <a:lstStyle/>
        <a:p>
          <a:endParaRPr lang="en-US"/>
        </a:p>
      </dgm:t>
    </dgm:pt>
    <dgm:pt modelId="{BB769F81-147B-3D4F-A5E0-CCADBE575FC3}" type="parTrans" cxnId="{6D270667-2230-624F-BC0D-ED55329BD1D5}">
      <dgm:prSet/>
      <dgm:spPr/>
      <dgm:t>
        <a:bodyPr/>
        <a:lstStyle/>
        <a:p>
          <a:endParaRPr lang="en-US"/>
        </a:p>
      </dgm:t>
    </dgm:pt>
    <dgm:pt modelId="{F59B0B54-1EFE-7444-9DDC-CA9303B722CA}" type="pres">
      <dgm:prSet presAssocID="{78B5E14E-59F6-7F4C-BE9B-FA8705F2C935}" presName="cycle" presStyleCnt="0">
        <dgm:presLayoutVars>
          <dgm:dir/>
          <dgm:resizeHandles val="exact"/>
        </dgm:presLayoutVars>
      </dgm:prSet>
      <dgm:spPr/>
      <dgm:t>
        <a:bodyPr/>
        <a:lstStyle/>
        <a:p>
          <a:endParaRPr lang="en-US"/>
        </a:p>
      </dgm:t>
    </dgm:pt>
    <dgm:pt modelId="{AB579E5E-71BD-AA4B-99B6-2598FE251AA0}" type="pres">
      <dgm:prSet presAssocID="{FDCAAE0D-51E9-5744-92D5-06447AE3C8BF}" presName="node" presStyleLbl="node1" presStyleIdx="0" presStyleCnt="4">
        <dgm:presLayoutVars>
          <dgm:bulletEnabled val="1"/>
        </dgm:presLayoutVars>
      </dgm:prSet>
      <dgm:spPr/>
      <dgm:t>
        <a:bodyPr/>
        <a:lstStyle/>
        <a:p>
          <a:endParaRPr lang="en-US"/>
        </a:p>
      </dgm:t>
    </dgm:pt>
    <dgm:pt modelId="{334A6D91-399F-5043-A435-7E913C03F738}" type="pres">
      <dgm:prSet presAssocID="{36640244-28DA-064F-826C-1E896C506531}" presName="sibTrans" presStyleLbl="sibTrans2D1" presStyleIdx="0" presStyleCnt="4"/>
      <dgm:spPr/>
      <dgm:t>
        <a:bodyPr/>
        <a:lstStyle/>
        <a:p>
          <a:endParaRPr lang="en-US"/>
        </a:p>
      </dgm:t>
    </dgm:pt>
    <dgm:pt modelId="{2CCFC229-D80B-884C-A951-14D1F780DF26}" type="pres">
      <dgm:prSet presAssocID="{36640244-28DA-064F-826C-1E896C506531}" presName="connectorText" presStyleLbl="sibTrans2D1" presStyleIdx="0" presStyleCnt="4"/>
      <dgm:spPr/>
      <dgm:t>
        <a:bodyPr/>
        <a:lstStyle/>
        <a:p>
          <a:endParaRPr lang="en-US"/>
        </a:p>
      </dgm:t>
    </dgm:pt>
    <dgm:pt modelId="{2CA099C0-9987-5A4B-9822-02481088219B}" type="pres">
      <dgm:prSet presAssocID="{FD00C54A-EA8A-2E4A-8236-1E19ED985FEA}" presName="node" presStyleLbl="node1" presStyleIdx="1" presStyleCnt="4">
        <dgm:presLayoutVars>
          <dgm:bulletEnabled val="1"/>
        </dgm:presLayoutVars>
      </dgm:prSet>
      <dgm:spPr/>
      <dgm:t>
        <a:bodyPr/>
        <a:lstStyle/>
        <a:p>
          <a:endParaRPr lang="en-US"/>
        </a:p>
      </dgm:t>
    </dgm:pt>
    <dgm:pt modelId="{2B772B28-E06E-A741-BA61-B970E529DB82}" type="pres">
      <dgm:prSet presAssocID="{69D41493-B4F6-0D47-AFE0-E9E67BDDDDCD}" presName="sibTrans" presStyleLbl="sibTrans2D1" presStyleIdx="1" presStyleCnt="4"/>
      <dgm:spPr/>
      <dgm:t>
        <a:bodyPr/>
        <a:lstStyle/>
        <a:p>
          <a:endParaRPr lang="en-US"/>
        </a:p>
      </dgm:t>
    </dgm:pt>
    <dgm:pt modelId="{C5591AC4-C488-9149-AC79-FAEBE40F9173}" type="pres">
      <dgm:prSet presAssocID="{69D41493-B4F6-0D47-AFE0-E9E67BDDDDCD}" presName="connectorText" presStyleLbl="sibTrans2D1" presStyleIdx="1" presStyleCnt="4"/>
      <dgm:spPr/>
      <dgm:t>
        <a:bodyPr/>
        <a:lstStyle/>
        <a:p>
          <a:endParaRPr lang="en-US"/>
        </a:p>
      </dgm:t>
    </dgm:pt>
    <dgm:pt modelId="{78D4DF6B-1D2A-6B48-9706-D81EEFFA1D9D}" type="pres">
      <dgm:prSet presAssocID="{D2E95C1D-4EBA-F44C-A947-8F28CBBE9602}" presName="node" presStyleLbl="node1" presStyleIdx="2" presStyleCnt="4">
        <dgm:presLayoutVars>
          <dgm:bulletEnabled val="1"/>
        </dgm:presLayoutVars>
      </dgm:prSet>
      <dgm:spPr/>
      <dgm:t>
        <a:bodyPr/>
        <a:lstStyle/>
        <a:p>
          <a:endParaRPr lang="en-US"/>
        </a:p>
      </dgm:t>
    </dgm:pt>
    <dgm:pt modelId="{97598B15-047B-DE46-9906-3083CAB70DBB}" type="pres">
      <dgm:prSet presAssocID="{671C5757-D83E-C846-8534-C10C26DB1961}" presName="sibTrans" presStyleLbl="sibTrans2D1" presStyleIdx="2" presStyleCnt="4"/>
      <dgm:spPr/>
      <dgm:t>
        <a:bodyPr/>
        <a:lstStyle/>
        <a:p>
          <a:endParaRPr lang="en-US"/>
        </a:p>
      </dgm:t>
    </dgm:pt>
    <dgm:pt modelId="{18014749-BACD-9846-B431-688FDE3515F1}" type="pres">
      <dgm:prSet presAssocID="{671C5757-D83E-C846-8534-C10C26DB1961}" presName="connectorText" presStyleLbl="sibTrans2D1" presStyleIdx="2" presStyleCnt="4"/>
      <dgm:spPr/>
      <dgm:t>
        <a:bodyPr/>
        <a:lstStyle/>
        <a:p>
          <a:endParaRPr lang="en-US"/>
        </a:p>
      </dgm:t>
    </dgm:pt>
    <dgm:pt modelId="{F35915F9-04CC-3247-A92D-35B2FE84E039}" type="pres">
      <dgm:prSet presAssocID="{1F070174-CD8D-FF4D-A0DF-DC89B434B8E6}" presName="node" presStyleLbl="node1" presStyleIdx="3" presStyleCnt="4">
        <dgm:presLayoutVars>
          <dgm:bulletEnabled val="1"/>
        </dgm:presLayoutVars>
      </dgm:prSet>
      <dgm:spPr/>
      <dgm:t>
        <a:bodyPr/>
        <a:lstStyle/>
        <a:p>
          <a:endParaRPr lang="en-US"/>
        </a:p>
      </dgm:t>
    </dgm:pt>
    <dgm:pt modelId="{95A690F4-1556-F140-B951-AF81E40F3997}" type="pres">
      <dgm:prSet presAssocID="{5A2BAF3B-6AE2-504B-B0F0-FE1D59906BC0}" presName="sibTrans" presStyleLbl="sibTrans2D1" presStyleIdx="3" presStyleCnt="4"/>
      <dgm:spPr/>
      <dgm:t>
        <a:bodyPr/>
        <a:lstStyle/>
        <a:p>
          <a:endParaRPr lang="en-US"/>
        </a:p>
      </dgm:t>
    </dgm:pt>
    <dgm:pt modelId="{21CC1A30-7584-4640-A5CD-AAF89571D5ED}" type="pres">
      <dgm:prSet presAssocID="{5A2BAF3B-6AE2-504B-B0F0-FE1D59906BC0}" presName="connectorText" presStyleLbl="sibTrans2D1" presStyleIdx="3" presStyleCnt="4"/>
      <dgm:spPr/>
      <dgm:t>
        <a:bodyPr/>
        <a:lstStyle/>
        <a:p>
          <a:endParaRPr lang="en-US"/>
        </a:p>
      </dgm:t>
    </dgm:pt>
  </dgm:ptLst>
  <dgm:cxnLst>
    <dgm:cxn modelId="{19E9FF7D-43B0-D649-9A3F-5A39D73F9BE8}" type="presOf" srcId="{D2E95C1D-4EBA-F44C-A947-8F28CBBE9602}" destId="{78D4DF6B-1D2A-6B48-9706-D81EEFFA1D9D}" srcOrd="0" destOrd="0" presId="urn:microsoft.com/office/officeart/2005/8/layout/cycle2"/>
    <dgm:cxn modelId="{02E5C8C8-97BD-3F4D-9CBF-049B97CD86F1}" srcId="{78B5E14E-59F6-7F4C-BE9B-FA8705F2C935}" destId="{1F070174-CD8D-FF4D-A0DF-DC89B434B8E6}" srcOrd="3" destOrd="0" parTransId="{96171F7F-7850-0A42-8423-F43D5B00B53E}" sibTransId="{5A2BAF3B-6AE2-504B-B0F0-FE1D59906BC0}"/>
    <dgm:cxn modelId="{0796C3F5-F996-0447-92B9-7FB677E0B787}" type="presOf" srcId="{1F070174-CD8D-FF4D-A0DF-DC89B434B8E6}" destId="{F35915F9-04CC-3247-A92D-35B2FE84E039}" srcOrd="0" destOrd="0" presId="urn:microsoft.com/office/officeart/2005/8/layout/cycle2"/>
    <dgm:cxn modelId="{D95E4CED-D3CB-A44C-BC31-B1803D97FB5C}" type="presOf" srcId="{78B5E14E-59F6-7F4C-BE9B-FA8705F2C935}" destId="{F59B0B54-1EFE-7444-9DDC-CA9303B722CA}" srcOrd="0" destOrd="0" presId="urn:microsoft.com/office/officeart/2005/8/layout/cycle2"/>
    <dgm:cxn modelId="{EFC3790F-9D13-274B-8042-5088B0CD53CB}" type="presOf" srcId="{671C5757-D83E-C846-8534-C10C26DB1961}" destId="{97598B15-047B-DE46-9906-3083CAB70DBB}" srcOrd="0" destOrd="0" presId="urn:microsoft.com/office/officeart/2005/8/layout/cycle2"/>
    <dgm:cxn modelId="{1EFE7C87-730F-AC41-ACA5-9E4552F7D562}" type="presOf" srcId="{69D41493-B4F6-0D47-AFE0-E9E67BDDDDCD}" destId="{C5591AC4-C488-9149-AC79-FAEBE40F9173}" srcOrd="1" destOrd="0" presId="urn:microsoft.com/office/officeart/2005/8/layout/cycle2"/>
    <dgm:cxn modelId="{F53817A7-C211-0E46-BEC1-49CAE2182C67}" type="presOf" srcId="{5A2BAF3B-6AE2-504B-B0F0-FE1D59906BC0}" destId="{95A690F4-1556-F140-B951-AF81E40F3997}" srcOrd="0" destOrd="0" presId="urn:microsoft.com/office/officeart/2005/8/layout/cycle2"/>
    <dgm:cxn modelId="{6D270667-2230-624F-BC0D-ED55329BD1D5}" srcId="{78B5E14E-59F6-7F4C-BE9B-FA8705F2C935}" destId="{FDCAAE0D-51E9-5744-92D5-06447AE3C8BF}" srcOrd="0" destOrd="0" parTransId="{BB769F81-147B-3D4F-A5E0-CCADBE575FC3}" sibTransId="{36640244-28DA-064F-826C-1E896C506531}"/>
    <dgm:cxn modelId="{71F1EF8B-ABA6-A042-A5C4-8E88541ADCA4}" type="presOf" srcId="{36640244-28DA-064F-826C-1E896C506531}" destId="{334A6D91-399F-5043-A435-7E913C03F738}" srcOrd="0" destOrd="0" presId="urn:microsoft.com/office/officeart/2005/8/layout/cycle2"/>
    <dgm:cxn modelId="{D9BDDBED-4A4C-6440-9374-041CD60AFFE2}" srcId="{78B5E14E-59F6-7F4C-BE9B-FA8705F2C935}" destId="{D2E95C1D-4EBA-F44C-A947-8F28CBBE9602}" srcOrd="2" destOrd="0" parTransId="{81261A24-5C02-5146-A5AD-1165E1C6AD28}" sibTransId="{671C5757-D83E-C846-8534-C10C26DB1961}"/>
    <dgm:cxn modelId="{71F1247A-C834-A64C-A653-B173480309E1}" srcId="{78B5E14E-59F6-7F4C-BE9B-FA8705F2C935}" destId="{FD00C54A-EA8A-2E4A-8236-1E19ED985FEA}" srcOrd="1" destOrd="0" parTransId="{3620B73E-60AB-4947-B039-83F5AAEDE90B}" sibTransId="{69D41493-B4F6-0D47-AFE0-E9E67BDDDDCD}"/>
    <dgm:cxn modelId="{5E0EF201-343D-3441-97CE-310B8439CABD}" type="presOf" srcId="{671C5757-D83E-C846-8534-C10C26DB1961}" destId="{18014749-BACD-9846-B431-688FDE3515F1}" srcOrd="1" destOrd="0" presId="urn:microsoft.com/office/officeart/2005/8/layout/cycle2"/>
    <dgm:cxn modelId="{E81FB031-7A3F-C045-9CEA-236226A4EE48}" type="presOf" srcId="{FD00C54A-EA8A-2E4A-8236-1E19ED985FEA}" destId="{2CA099C0-9987-5A4B-9822-02481088219B}" srcOrd="0" destOrd="0" presId="urn:microsoft.com/office/officeart/2005/8/layout/cycle2"/>
    <dgm:cxn modelId="{134C84B9-C036-5140-9B7B-B5B3B01E22B7}" type="presOf" srcId="{FDCAAE0D-51E9-5744-92D5-06447AE3C8BF}" destId="{AB579E5E-71BD-AA4B-99B6-2598FE251AA0}" srcOrd="0" destOrd="0" presId="urn:microsoft.com/office/officeart/2005/8/layout/cycle2"/>
    <dgm:cxn modelId="{63992621-C9C2-D349-9788-0CA867D384C9}" type="presOf" srcId="{36640244-28DA-064F-826C-1E896C506531}" destId="{2CCFC229-D80B-884C-A951-14D1F780DF26}" srcOrd="1" destOrd="0" presId="urn:microsoft.com/office/officeart/2005/8/layout/cycle2"/>
    <dgm:cxn modelId="{2F464DF3-909B-AD4C-9D10-573C7873A947}" type="presOf" srcId="{5A2BAF3B-6AE2-504B-B0F0-FE1D59906BC0}" destId="{21CC1A30-7584-4640-A5CD-AAF89571D5ED}" srcOrd="1" destOrd="0" presId="urn:microsoft.com/office/officeart/2005/8/layout/cycle2"/>
    <dgm:cxn modelId="{E8803775-0745-514F-8C15-171EF6D46D62}" type="presOf" srcId="{69D41493-B4F6-0D47-AFE0-E9E67BDDDDCD}" destId="{2B772B28-E06E-A741-BA61-B970E529DB82}" srcOrd="0" destOrd="0" presId="urn:microsoft.com/office/officeart/2005/8/layout/cycle2"/>
    <dgm:cxn modelId="{6B8EBEEB-A755-4249-86AD-13E78F9BA673}" type="presParOf" srcId="{F59B0B54-1EFE-7444-9DDC-CA9303B722CA}" destId="{AB579E5E-71BD-AA4B-99B6-2598FE251AA0}" srcOrd="0" destOrd="0" presId="urn:microsoft.com/office/officeart/2005/8/layout/cycle2"/>
    <dgm:cxn modelId="{7AC4534D-DB0C-3740-BBB1-501F70E42B30}" type="presParOf" srcId="{F59B0B54-1EFE-7444-9DDC-CA9303B722CA}" destId="{334A6D91-399F-5043-A435-7E913C03F738}" srcOrd="1" destOrd="0" presId="urn:microsoft.com/office/officeart/2005/8/layout/cycle2"/>
    <dgm:cxn modelId="{A16729E0-DA3B-3A49-BFED-03652DE76F5C}" type="presParOf" srcId="{334A6D91-399F-5043-A435-7E913C03F738}" destId="{2CCFC229-D80B-884C-A951-14D1F780DF26}" srcOrd="0" destOrd="0" presId="urn:microsoft.com/office/officeart/2005/8/layout/cycle2"/>
    <dgm:cxn modelId="{28A4E9A8-FFE7-3246-A2E9-0DF81EB52554}" type="presParOf" srcId="{F59B0B54-1EFE-7444-9DDC-CA9303B722CA}" destId="{2CA099C0-9987-5A4B-9822-02481088219B}" srcOrd="2" destOrd="0" presId="urn:microsoft.com/office/officeart/2005/8/layout/cycle2"/>
    <dgm:cxn modelId="{AF777D37-E317-0D4C-92F7-CA4D5C4E1EBE}" type="presParOf" srcId="{F59B0B54-1EFE-7444-9DDC-CA9303B722CA}" destId="{2B772B28-E06E-A741-BA61-B970E529DB82}" srcOrd="3" destOrd="0" presId="urn:microsoft.com/office/officeart/2005/8/layout/cycle2"/>
    <dgm:cxn modelId="{B8072654-C19E-5647-8AEB-C332F1E0E380}" type="presParOf" srcId="{2B772B28-E06E-A741-BA61-B970E529DB82}" destId="{C5591AC4-C488-9149-AC79-FAEBE40F9173}" srcOrd="0" destOrd="0" presId="urn:microsoft.com/office/officeart/2005/8/layout/cycle2"/>
    <dgm:cxn modelId="{952841BC-AC41-1E48-BBFC-06511F84427C}" type="presParOf" srcId="{F59B0B54-1EFE-7444-9DDC-CA9303B722CA}" destId="{78D4DF6B-1D2A-6B48-9706-D81EEFFA1D9D}" srcOrd="4" destOrd="0" presId="urn:microsoft.com/office/officeart/2005/8/layout/cycle2"/>
    <dgm:cxn modelId="{C54CEA68-B122-EB4F-A753-8B6D370D9E6B}" type="presParOf" srcId="{F59B0B54-1EFE-7444-9DDC-CA9303B722CA}" destId="{97598B15-047B-DE46-9906-3083CAB70DBB}" srcOrd="5" destOrd="0" presId="urn:microsoft.com/office/officeart/2005/8/layout/cycle2"/>
    <dgm:cxn modelId="{596B3092-9CAD-EE4B-9828-32D35C058AC5}" type="presParOf" srcId="{97598B15-047B-DE46-9906-3083CAB70DBB}" destId="{18014749-BACD-9846-B431-688FDE3515F1}" srcOrd="0" destOrd="0" presId="urn:microsoft.com/office/officeart/2005/8/layout/cycle2"/>
    <dgm:cxn modelId="{93C5F432-41EC-374D-B582-474C0D0EEF67}" type="presParOf" srcId="{F59B0B54-1EFE-7444-9DDC-CA9303B722CA}" destId="{F35915F9-04CC-3247-A92D-35B2FE84E039}" srcOrd="6" destOrd="0" presId="urn:microsoft.com/office/officeart/2005/8/layout/cycle2"/>
    <dgm:cxn modelId="{BA25C2E4-B690-A741-9A0D-DC4A301D0567}" type="presParOf" srcId="{F59B0B54-1EFE-7444-9DDC-CA9303B722CA}" destId="{95A690F4-1556-F140-B951-AF81E40F3997}" srcOrd="7" destOrd="0" presId="urn:microsoft.com/office/officeart/2005/8/layout/cycle2"/>
    <dgm:cxn modelId="{5D2548B3-BDA4-D74C-95C6-5E4219A20A30}" type="presParOf" srcId="{95A690F4-1556-F140-B951-AF81E40F3997}" destId="{21CC1A30-7584-4640-A5CD-AAF89571D5ED}"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579E5E-71BD-AA4B-99B6-2598FE251AA0}">
      <dsp:nvSpPr>
        <dsp:cNvPr id="0" name=""/>
        <dsp:cNvSpPr/>
      </dsp:nvSpPr>
      <dsp:spPr>
        <a:xfrm>
          <a:off x="2955344" y="81"/>
          <a:ext cx="1669205" cy="1669205"/>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smtClean="0">
              <a:latin typeface="+mn-lt"/>
              <a:cs typeface="Arial Black"/>
            </a:rPr>
            <a:t>To find out what recourses the </a:t>
          </a:r>
          <a:r>
            <a:rPr lang="en-US" sz="1400" b="1" kern="1200" dirty="0" smtClean="0">
              <a:latin typeface="+mn-lt"/>
              <a:cs typeface="Arial Black"/>
            </a:rPr>
            <a:t>iPads </a:t>
          </a:r>
          <a:r>
            <a:rPr lang="en-US" sz="1400" b="1" kern="1200" dirty="0" smtClean="0">
              <a:latin typeface="+mn-lt"/>
              <a:cs typeface="Arial Black"/>
            </a:rPr>
            <a:t>are providing</a:t>
          </a:r>
          <a:endParaRPr lang="en-US" sz="1400" b="1" kern="1200" dirty="0">
            <a:latin typeface="+mn-lt"/>
            <a:cs typeface="Arial Black"/>
          </a:endParaRPr>
        </a:p>
      </dsp:txBody>
      <dsp:txXfrm>
        <a:off x="3199793" y="244530"/>
        <a:ext cx="1180307" cy="1180307"/>
      </dsp:txXfrm>
    </dsp:sp>
    <dsp:sp modelId="{334A6D91-399F-5043-A435-7E913C03F738}">
      <dsp:nvSpPr>
        <dsp:cNvPr id="0" name=""/>
        <dsp:cNvSpPr/>
      </dsp:nvSpPr>
      <dsp:spPr>
        <a:xfrm rot="2700000">
          <a:off x="4445278" y="1429923"/>
          <a:ext cx="443173" cy="563356"/>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en-US" sz="2400" kern="1200"/>
        </a:p>
      </dsp:txBody>
      <dsp:txXfrm>
        <a:off x="4464748" y="1495588"/>
        <a:ext cx="310221" cy="338014"/>
      </dsp:txXfrm>
    </dsp:sp>
    <dsp:sp modelId="{2CA099C0-9987-5A4B-9822-02481088219B}">
      <dsp:nvSpPr>
        <dsp:cNvPr id="0" name=""/>
        <dsp:cNvSpPr/>
      </dsp:nvSpPr>
      <dsp:spPr>
        <a:xfrm>
          <a:off x="4726917" y="1771654"/>
          <a:ext cx="1669205" cy="1669205"/>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smtClean="0"/>
            <a:t>Are pupils more engaged when using </a:t>
          </a:r>
          <a:r>
            <a:rPr lang="en-US" sz="1400" b="1" kern="1200" dirty="0" smtClean="0"/>
            <a:t>iPads</a:t>
          </a:r>
          <a:r>
            <a:rPr lang="en-US" sz="1400" b="1" kern="1200" dirty="0" smtClean="0"/>
            <a:t>?</a:t>
          </a:r>
          <a:endParaRPr lang="en-US" sz="1400" b="1" kern="1200" dirty="0"/>
        </a:p>
      </dsp:txBody>
      <dsp:txXfrm>
        <a:off x="4971366" y="2016103"/>
        <a:ext cx="1180307" cy="1180307"/>
      </dsp:txXfrm>
    </dsp:sp>
    <dsp:sp modelId="{2B772B28-E06E-A741-BA61-B970E529DB82}">
      <dsp:nvSpPr>
        <dsp:cNvPr id="0" name=""/>
        <dsp:cNvSpPr/>
      </dsp:nvSpPr>
      <dsp:spPr>
        <a:xfrm rot="8100000">
          <a:off x="4463016" y="3201496"/>
          <a:ext cx="443173" cy="563356"/>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en-US" sz="2400" kern="1200"/>
        </a:p>
      </dsp:txBody>
      <dsp:txXfrm rot="10800000">
        <a:off x="4576498" y="3267161"/>
        <a:ext cx="310221" cy="338014"/>
      </dsp:txXfrm>
    </dsp:sp>
    <dsp:sp modelId="{78D4DF6B-1D2A-6B48-9706-D81EEFFA1D9D}">
      <dsp:nvSpPr>
        <dsp:cNvPr id="0" name=""/>
        <dsp:cNvSpPr/>
      </dsp:nvSpPr>
      <dsp:spPr>
        <a:xfrm>
          <a:off x="2955344" y="3543227"/>
          <a:ext cx="1669205" cy="1669205"/>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smtClean="0"/>
            <a:t>Do </a:t>
          </a:r>
          <a:r>
            <a:rPr lang="en-US" sz="1400" b="1" kern="1200" dirty="0" smtClean="0"/>
            <a:t>iPads </a:t>
          </a:r>
          <a:r>
            <a:rPr lang="en-US" sz="1400" b="1" kern="1200" dirty="0" smtClean="0"/>
            <a:t>help teachers provide better pedagogy?</a:t>
          </a:r>
          <a:endParaRPr lang="en-US" sz="1400" b="1" kern="1200" dirty="0"/>
        </a:p>
      </dsp:txBody>
      <dsp:txXfrm>
        <a:off x="3199793" y="3787676"/>
        <a:ext cx="1180307" cy="1180307"/>
      </dsp:txXfrm>
    </dsp:sp>
    <dsp:sp modelId="{97598B15-047B-DE46-9906-3083CAB70DBB}">
      <dsp:nvSpPr>
        <dsp:cNvPr id="0" name=""/>
        <dsp:cNvSpPr/>
      </dsp:nvSpPr>
      <dsp:spPr>
        <a:xfrm rot="13500000">
          <a:off x="2691443" y="3219234"/>
          <a:ext cx="443173" cy="563356"/>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en-US" sz="2400" kern="1200"/>
        </a:p>
      </dsp:txBody>
      <dsp:txXfrm rot="10800000">
        <a:off x="2804925" y="3378911"/>
        <a:ext cx="310221" cy="338014"/>
      </dsp:txXfrm>
    </dsp:sp>
    <dsp:sp modelId="{F35915F9-04CC-3247-A92D-35B2FE84E039}">
      <dsp:nvSpPr>
        <dsp:cNvPr id="0" name=""/>
        <dsp:cNvSpPr/>
      </dsp:nvSpPr>
      <dsp:spPr>
        <a:xfrm>
          <a:off x="1183771" y="1771654"/>
          <a:ext cx="1669205" cy="1669205"/>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smtClean="0"/>
            <a:t>To find out why </a:t>
          </a:r>
          <a:r>
            <a:rPr lang="en-US" sz="1400" b="1" kern="1200" dirty="0" smtClean="0"/>
            <a:t>iPads </a:t>
          </a:r>
          <a:r>
            <a:rPr lang="en-US" sz="1400" b="1" kern="1200" dirty="0" smtClean="0"/>
            <a:t>are improving learning</a:t>
          </a:r>
          <a:endParaRPr lang="en-US" sz="1400" b="1" kern="1200" dirty="0"/>
        </a:p>
      </dsp:txBody>
      <dsp:txXfrm>
        <a:off x="1428220" y="2016103"/>
        <a:ext cx="1180307" cy="1180307"/>
      </dsp:txXfrm>
    </dsp:sp>
    <dsp:sp modelId="{95A690F4-1556-F140-B951-AF81E40F3997}">
      <dsp:nvSpPr>
        <dsp:cNvPr id="0" name=""/>
        <dsp:cNvSpPr/>
      </dsp:nvSpPr>
      <dsp:spPr>
        <a:xfrm rot="18900000">
          <a:off x="2673705" y="1447661"/>
          <a:ext cx="443173" cy="563356"/>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en-US" sz="2400" kern="1200"/>
        </a:p>
      </dsp:txBody>
      <dsp:txXfrm>
        <a:off x="2693175" y="1607338"/>
        <a:ext cx="310221" cy="338014"/>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2609570-3D3E-3047-8D5D-C1290B77ED6E}" type="datetimeFigureOut">
              <a:rPr lang="en-US" smtClean="0"/>
              <a:t>15/02/2019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74C125C-8378-7540-933E-04B000E7E855}" type="slidenum">
              <a:rPr lang="en-US" smtClean="0"/>
              <a:t>‹#›</a:t>
            </a:fld>
            <a:endParaRPr lang="en-US"/>
          </a:p>
        </p:txBody>
      </p:sp>
    </p:spTree>
    <p:extLst>
      <p:ext uri="{BB962C8B-B14F-4D97-AF65-F5344CB8AC3E}">
        <p14:creationId xmlns:p14="http://schemas.microsoft.com/office/powerpoint/2010/main" val="403099704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74C125C-8378-7540-933E-04B000E7E855}" type="slidenum">
              <a:rPr lang="en-US" smtClean="0"/>
              <a:t>1</a:t>
            </a:fld>
            <a:endParaRPr lang="en-US"/>
          </a:p>
        </p:txBody>
      </p:sp>
    </p:spTree>
    <p:extLst>
      <p:ext uri="{BB962C8B-B14F-4D97-AF65-F5344CB8AC3E}">
        <p14:creationId xmlns:p14="http://schemas.microsoft.com/office/powerpoint/2010/main" val="23273326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app also allows at home</a:t>
            </a:r>
            <a:r>
              <a:rPr lang="en-US" baseline="0" dirty="0" smtClean="0"/>
              <a:t> use as children have individual log ins for each child which they are able to access at home, this can develop out of school learning and could also be a helpful tool for homework and also somewhere for pupils and parents to look at feedback on work completed in school. </a:t>
            </a:r>
            <a:endParaRPr lang="en-US" dirty="0"/>
          </a:p>
        </p:txBody>
      </p:sp>
      <p:sp>
        <p:nvSpPr>
          <p:cNvPr id="4" name="Slide Number Placeholder 3"/>
          <p:cNvSpPr>
            <a:spLocks noGrp="1"/>
          </p:cNvSpPr>
          <p:nvPr>
            <p:ph type="sldNum" sz="quarter" idx="10"/>
          </p:nvPr>
        </p:nvSpPr>
        <p:spPr/>
        <p:txBody>
          <a:bodyPr/>
          <a:lstStyle/>
          <a:p>
            <a:fld id="{774C125C-8378-7540-933E-04B000E7E855}" type="slidenum">
              <a:rPr lang="en-US" smtClean="0"/>
              <a:t>4</a:t>
            </a:fld>
            <a:endParaRPr lang="en-US"/>
          </a:p>
        </p:txBody>
      </p:sp>
    </p:spTree>
    <p:extLst>
      <p:ext uri="{BB962C8B-B14F-4D97-AF65-F5344CB8AC3E}">
        <p14:creationId xmlns:p14="http://schemas.microsoft.com/office/powerpoint/2010/main" val="2890129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Telegraph (2018)</a:t>
            </a:r>
            <a:endParaRPr lang="en-US" dirty="0"/>
          </a:p>
        </p:txBody>
      </p:sp>
      <p:sp>
        <p:nvSpPr>
          <p:cNvPr id="4" name="Slide Number Placeholder 3"/>
          <p:cNvSpPr>
            <a:spLocks noGrp="1"/>
          </p:cNvSpPr>
          <p:nvPr>
            <p:ph type="sldNum" sz="quarter" idx="10"/>
          </p:nvPr>
        </p:nvSpPr>
        <p:spPr/>
        <p:txBody>
          <a:bodyPr/>
          <a:lstStyle/>
          <a:p>
            <a:fld id="{774C125C-8378-7540-933E-04B000E7E855}" type="slidenum">
              <a:rPr lang="en-US" smtClean="0"/>
              <a:t>8</a:t>
            </a:fld>
            <a:endParaRPr lang="en-US"/>
          </a:p>
        </p:txBody>
      </p:sp>
    </p:spTree>
    <p:extLst>
      <p:ext uri="{BB962C8B-B14F-4D97-AF65-F5344CB8AC3E}">
        <p14:creationId xmlns:p14="http://schemas.microsoft.com/office/powerpoint/2010/main" val="39528986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From my own experience</a:t>
            </a:r>
            <a:r>
              <a:rPr lang="en-US" baseline="0" dirty="0" smtClean="0"/>
              <a:t>, schools don</a:t>
            </a:r>
            <a:r>
              <a:rPr lang="fr-FR" baseline="0" dirty="0" smtClean="0"/>
              <a:t>’</a:t>
            </a:r>
            <a:r>
              <a:rPr lang="en-US" baseline="0" dirty="0" smtClean="0"/>
              <a:t>t use old tools as often and technology seems to be overtaking textbooks and white boards. The tools used in school has changed dramatically over the years.</a:t>
            </a:r>
          </a:p>
          <a:p>
            <a:r>
              <a:rPr lang="en-US" baseline="0" dirty="0" smtClean="0"/>
              <a:t>So there a lot of information out there already but none of them are based in welsh primary schools with key stage 2 and I couldn't</a:t>
            </a:r>
            <a:r>
              <a:rPr lang="fr-FR" baseline="0" dirty="0" smtClean="0"/>
              <a:t>’</a:t>
            </a:r>
            <a:r>
              <a:rPr lang="en-US" baseline="0" dirty="0" smtClean="0"/>
              <a:t>t find an exact study proving why ipads improve learning experience</a:t>
            </a:r>
            <a:endParaRPr lang="en-US" dirty="0"/>
          </a:p>
        </p:txBody>
      </p:sp>
      <p:sp>
        <p:nvSpPr>
          <p:cNvPr id="4" name="Slide Number Placeholder 3"/>
          <p:cNvSpPr>
            <a:spLocks noGrp="1"/>
          </p:cNvSpPr>
          <p:nvPr>
            <p:ph type="sldNum" sz="quarter" idx="10"/>
          </p:nvPr>
        </p:nvSpPr>
        <p:spPr/>
        <p:txBody>
          <a:bodyPr/>
          <a:lstStyle/>
          <a:p>
            <a:fld id="{774C125C-8378-7540-933E-04B000E7E855}" type="slidenum">
              <a:rPr lang="en-US" smtClean="0"/>
              <a:t>12</a:t>
            </a:fld>
            <a:endParaRPr lang="en-US"/>
          </a:p>
        </p:txBody>
      </p:sp>
    </p:spTree>
    <p:extLst>
      <p:ext uri="{BB962C8B-B14F-4D97-AF65-F5344CB8AC3E}">
        <p14:creationId xmlns:p14="http://schemas.microsoft.com/office/powerpoint/2010/main" val="17305916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74C125C-8378-7540-933E-04B000E7E855}" type="slidenum">
              <a:rPr lang="en-US" smtClean="0"/>
              <a:t>14</a:t>
            </a:fld>
            <a:endParaRPr lang="en-US"/>
          </a:p>
        </p:txBody>
      </p:sp>
    </p:spTree>
    <p:extLst>
      <p:ext uri="{BB962C8B-B14F-4D97-AF65-F5344CB8AC3E}">
        <p14:creationId xmlns:p14="http://schemas.microsoft.com/office/powerpoint/2010/main" val="20112657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74C125C-8378-7540-933E-04B000E7E855}" type="slidenum">
              <a:rPr lang="en-US" smtClean="0"/>
              <a:t>15</a:t>
            </a:fld>
            <a:endParaRPr lang="en-US"/>
          </a:p>
        </p:txBody>
      </p:sp>
    </p:spTree>
    <p:extLst>
      <p:ext uri="{BB962C8B-B14F-4D97-AF65-F5344CB8AC3E}">
        <p14:creationId xmlns:p14="http://schemas.microsoft.com/office/powerpoint/2010/main" val="19450406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774C125C-8378-7540-933E-04B000E7E855}" type="slidenum">
              <a:rPr lang="en-US" smtClean="0"/>
              <a:t>16</a:t>
            </a:fld>
            <a:endParaRPr lang="en-US"/>
          </a:p>
        </p:txBody>
      </p:sp>
    </p:spTree>
    <p:extLst>
      <p:ext uri="{BB962C8B-B14F-4D97-AF65-F5344CB8AC3E}">
        <p14:creationId xmlns:p14="http://schemas.microsoft.com/office/powerpoint/2010/main" val="3571192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1F9194C9-DA6E-1C4C-9543-1316EE5B351B}" type="datetimeFigureOut">
              <a:rPr lang="en-US" smtClean="0"/>
              <a:t>15/02/2019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5AB73F-5E64-3C4B-A769-8C09E4E9CCB2}" type="slidenum">
              <a:rPr lang="en-US" smtClean="0"/>
              <a:t>‹#›</a:t>
            </a:fld>
            <a:endParaRPr lang="en-US"/>
          </a:p>
        </p:txBody>
      </p:sp>
    </p:spTree>
    <p:extLst>
      <p:ext uri="{BB962C8B-B14F-4D97-AF65-F5344CB8AC3E}">
        <p14:creationId xmlns:p14="http://schemas.microsoft.com/office/powerpoint/2010/main" val="3330648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F9194C9-DA6E-1C4C-9543-1316EE5B351B}" type="datetimeFigureOut">
              <a:rPr lang="en-US" smtClean="0"/>
              <a:t>15/02/2019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5AB73F-5E64-3C4B-A769-8C09E4E9CCB2}" type="slidenum">
              <a:rPr lang="en-US" smtClean="0"/>
              <a:t>‹#›</a:t>
            </a:fld>
            <a:endParaRPr lang="en-US"/>
          </a:p>
        </p:txBody>
      </p:sp>
    </p:spTree>
    <p:extLst>
      <p:ext uri="{BB962C8B-B14F-4D97-AF65-F5344CB8AC3E}">
        <p14:creationId xmlns:p14="http://schemas.microsoft.com/office/powerpoint/2010/main" val="2047390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1F9194C9-DA6E-1C4C-9543-1316EE5B351B}" type="datetimeFigureOut">
              <a:rPr lang="en-US" smtClean="0"/>
              <a:t>15/02/2019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5AB73F-5E64-3C4B-A769-8C09E4E9CCB2}" type="slidenum">
              <a:rPr lang="en-US" smtClean="0"/>
              <a:t>‹#›</a:t>
            </a:fld>
            <a:endParaRPr lang="en-US"/>
          </a:p>
        </p:txBody>
      </p:sp>
    </p:spTree>
    <p:extLst>
      <p:ext uri="{BB962C8B-B14F-4D97-AF65-F5344CB8AC3E}">
        <p14:creationId xmlns:p14="http://schemas.microsoft.com/office/powerpoint/2010/main" val="10449576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1F9194C9-DA6E-1C4C-9543-1316EE5B351B}" type="datetimeFigureOut">
              <a:rPr lang="en-US" smtClean="0"/>
              <a:t>15/02/2019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5AB73F-5E64-3C4B-A769-8C09E4E9CCB2}" type="slidenum">
              <a:rPr lang="en-US" smtClean="0"/>
              <a:t>‹#›</a:t>
            </a:fld>
            <a:endParaRPr lang="en-US"/>
          </a:p>
        </p:txBody>
      </p:sp>
    </p:spTree>
    <p:extLst>
      <p:ext uri="{BB962C8B-B14F-4D97-AF65-F5344CB8AC3E}">
        <p14:creationId xmlns:p14="http://schemas.microsoft.com/office/powerpoint/2010/main" val="1799497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1F9194C9-DA6E-1C4C-9543-1316EE5B351B}" type="datetimeFigureOut">
              <a:rPr lang="en-US" smtClean="0"/>
              <a:t>15/02/2019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5AB73F-5E64-3C4B-A769-8C09E4E9CCB2}" type="slidenum">
              <a:rPr lang="en-US" smtClean="0"/>
              <a:t>‹#›</a:t>
            </a:fld>
            <a:endParaRPr lang="en-US"/>
          </a:p>
        </p:txBody>
      </p:sp>
    </p:spTree>
    <p:extLst>
      <p:ext uri="{BB962C8B-B14F-4D97-AF65-F5344CB8AC3E}">
        <p14:creationId xmlns:p14="http://schemas.microsoft.com/office/powerpoint/2010/main" val="3525335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1F9194C9-DA6E-1C4C-9543-1316EE5B351B}" type="datetimeFigureOut">
              <a:rPr lang="en-US" smtClean="0"/>
              <a:t>15/02/2019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95AB73F-5E64-3C4B-A769-8C09E4E9CCB2}" type="slidenum">
              <a:rPr lang="en-US" smtClean="0"/>
              <a:t>‹#›</a:t>
            </a:fld>
            <a:endParaRPr lang="en-US"/>
          </a:p>
        </p:txBody>
      </p:sp>
    </p:spTree>
    <p:extLst>
      <p:ext uri="{BB962C8B-B14F-4D97-AF65-F5344CB8AC3E}">
        <p14:creationId xmlns:p14="http://schemas.microsoft.com/office/powerpoint/2010/main" val="2634542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9194C9-DA6E-1C4C-9543-1316EE5B351B}" type="datetimeFigureOut">
              <a:rPr lang="en-US" smtClean="0"/>
              <a:t>15/02/2019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95AB73F-5E64-3C4B-A769-8C09E4E9CCB2}" type="slidenum">
              <a:rPr lang="en-US" smtClean="0"/>
              <a:t>‹#›</a:t>
            </a:fld>
            <a:endParaRPr lang="en-US"/>
          </a:p>
        </p:txBody>
      </p:sp>
    </p:spTree>
    <p:extLst>
      <p:ext uri="{BB962C8B-B14F-4D97-AF65-F5344CB8AC3E}">
        <p14:creationId xmlns:p14="http://schemas.microsoft.com/office/powerpoint/2010/main" val="1131057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F9194C9-DA6E-1C4C-9543-1316EE5B351B}" type="datetimeFigureOut">
              <a:rPr lang="en-US" smtClean="0"/>
              <a:t>15/02/2019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5AB73F-5E64-3C4B-A769-8C09E4E9CCB2}" type="slidenum">
              <a:rPr lang="en-US" smtClean="0"/>
              <a:t>‹#›</a:t>
            </a:fld>
            <a:endParaRPr lang="en-US"/>
          </a:p>
        </p:txBody>
      </p:sp>
    </p:spTree>
    <p:extLst>
      <p:ext uri="{BB962C8B-B14F-4D97-AF65-F5344CB8AC3E}">
        <p14:creationId xmlns:p14="http://schemas.microsoft.com/office/powerpoint/2010/main" val="3948749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F9194C9-DA6E-1C4C-9543-1316EE5B351B}" type="datetimeFigureOut">
              <a:rPr lang="en-US" smtClean="0"/>
              <a:t>15/02/2019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5AB73F-5E64-3C4B-A769-8C09E4E9CCB2}" type="slidenum">
              <a:rPr lang="en-US" smtClean="0"/>
              <a:t>‹#›</a:t>
            </a:fld>
            <a:endParaRPr lang="en-US"/>
          </a:p>
        </p:txBody>
      </p:sp>
    </p:spTree>
    <p:extLst>
      <p:ext uri="{BB962C8B-B14F-4D97-AF65-F5344CB8AC3E}">
        <p14:creationId xmlns:p14="http://schemas.microsoft.com/office/powerpoint/2010/main" val="1387269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F9194C9-DA6E-1C4C-9543-1316EE5B351B}" type="datetimeFigureOut">
              <a:rPr lang="en-US" smtClean="0"/>
              <a:t>15/02/2019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5AB73F-5E64-3C4B-A769-8C09E4E9CCB2}" type="slidenum">
              <a:rPr lang="en-US" smtClean="0"/>
              <a:t>‹#›</a:t>
            </a:fld>
            <a:endParaRPr lang="en-US"/>
          </a:p>
        </p:txBody>
      </p:sp>
    </p:spTree>
    <p:extLst>
      <p:ext uri="{BB962C8B-B14F-4D97-AF65-F5344CB8AC3E}">
        <p14:creationId xmlns:p14="http://schemas.microsoft.com/office/powerpoint/2010/main" val="3786950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F9194C9-DA6E-1C4C-9543-1316EE5B351B}" type="datetimeFigureOut">
              <a:rPr lang="en-US" smtClean="0"/>
              <a:t>15/02/2019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5AB73F-5E64-3C4B-A769-8C09E4E9CCB2}" type="slidenum">
              <a:rPr lang="en-US" smtClean="0"/>
              <a:t>‹#›</a:t>
            </a:fld>
            <a:endParaRPr lang="en-US"/>
          </a:p>
        </p:txBody>
      </p:sp>
    </p:spTree>
    <p:extLst>
      <p:ext uri="{BB962C8B-B14F-4D97-AF65-F5344CB8AC3E}">
        <p14:creationId xmlns:p14="http://schemas.microsoft.com/office/powerpoint/2010/main" val="93795062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9194C9-DA6E-1C4C-9543-1316EE5B351B}" type="datetimeFigureOut">
              <a:rPr lang="en-US" smtClean="0"/>
              <a:t>15/02/2019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5AB73F-5E64-3C4B-A769-8C09E4E9CCB2}" type="slidenum">
              <a:rPr lang="en-US" smtClean="0"/>
              <a:t>‹#›</a:t>
            </a:fld>
            <a:endParaRPr lang="en-US"/>
          </a:p>
        </p:txBody>
      </p:sp>
    </p:spTree>
    <p:extLst>
      <p:ext uri="{BB962C8B-B14F-4D97-AF65-F5344CB8AC3E}">
        <p14:creationId xmlns:p14="http://schemas.microsoft.com/office/powerpoint/2010/main" val="1874552861"/>
      </p:ext>
    </p:extLst>
  </p:cSld>
  <p:clrMap bg1="dk1" tx1="lt1" bg2="dk2" tx2="lt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1" Type="http://schemas.openxmlformats.org/officeDocument/2006/relationships/slideLayout" Target="../slideLayouts/slideLayout6.xml"/><Relationship Id="rId2"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5.png"/><Relationship Id="rId1" Type="http://schemas.openxmlformats.org/officeDocument/2006/relationships/slideLayout" Target="../slideLayouts/slideLayout6.xml"/><Relationship Id="rId2"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tieonline.com/article/100/the-ipad-effect-leveraging-engagement-collaboration-and-perseverance" TargetMode="External"/><Relationship Id="rId4" Type="http://schemas.openxmlformats.org/officeDocument/2006/relationships/hyperlink" Target="https://www.apple.com/ca/education/teaching-tools/" TargetMode="External"/><Relationship Id="rId5" Type="http://schemas.openxmlformats.org/officeDocument/2006/relationships/hyperlink" Target="https://hwb.gov.wales/news/articles/d5808930-5647-43de-8a12-5e4f3c7f2ddc" TargetMode="External"/><Relationship Id="rId6" Type="http://schemas.openxmlformats.org/officeDocument/2006/relationships/hyperlink" Target="https://gov.wales/newsroom/educationandskills/2015/10258869/?lang=en" TargetMode="External"/><Relationship Id="rId1" Type="http://schemas.openxmlformats.org/officeDocument/2006/relationships/slideLayout" Target="../slideLayouts/slideLayout2.xml"/><Relationship Id="rId2" Type="http://schemas.openxmlformats.org/officeDocument/2006/relationships/hyperlink" Target="https://www.opencolleges.edu.au/informed/features/25-ways-to-use-tablets-to-enhance-the-learning-experience/"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news.nationalgeographic.com/news/2013/12/131210-ipad-learning-education-space-science/" TargetMode="External"/><Relationship Id="rId4" Type="http://schemas.openxmlformats.org/officeDocument/2006/relationships/hyperlink" Target="https://www.telegraph.co.uk/education/2018/01/19/teaching-children-ipads-means-struggle-concentrate-without-technology/" TargetMode="External"/><Relationship Id="rId1" Type="http://schemas.openxmlformats.org/officeDocument/2006/relationships/slideLayout" Target="../slideLayouts/slideLayout2.xml"/><Relationship Id="rId2" Type="http://schemas.openxmlformats.org/officeDocument/2006/relationships/hyperlink" Target="https://www.webanywhere.co.uk/blog/2016/02/top-6-benefits-technology-classro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eaching_with_ipad_2x.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38200"/>
            <a:ext cx="9144000" cy="5174636"/>
          </a:xfrm>
          <a:prstGeom prst="rect">
            <a:avLst/>
          </a:prstGeom>
        </p:spPr>
      </p:pic>
      <p:sp>
        <p:nvSpPr>
          <p:cNvPr id="3" name="Subtitle 2"/>
          <p:cNvSpPr>
            <a:spLocks noGrp="1"/>
          </p:cNvSpPr>
          <p:nvPr>
            <p:ph type="subTitle" idx="1"/>
          </p:nvPr>
        </p:nvSpPr>
        <p:spPr>
          <a:xfrm>
            <a:off x="-1" y="0"/>
            <a:ext cx="9144001" cy="6858000"/>
          </a:xfrm>
          <a:prstGeom prst="rect">
            <a:avLst/>
          </a:prstGeom>
          <a:solidFill>
            <a:srgbClr val="000090">
              <a:alpha val="37000"/>
            </a:srgbClr>
          </a:solidFill>
        </p:spPr>
        <p:txBody>
          <a:bodyPr>
            <a:noAutofit/>
          </a:bodyPr>
          <a:lstStyle/>
          <a:p>
            <a:endParaRPr lang="en-US" b="1" dirty="0" smtClean="0">
              <a:solidFill>
                <a:srgbClr val="FFFFFF"/>
              </a:solidFill>
              <a:effectLst>
                <a:outerShdw blurRad="50800" dist="38100" dir="2700000" algn="tl" rotWithShape="0">
                  <a:prstClr val="black">
                    <a:alpha val="40000"/>
                  </a:prstClr>
                </a:outerShdw>
              </a:effectLst>
            </a:endParaRPr>
          </a:p>
          <a:p>
            <a:endParaRPr lang="en-US" b="1" dirty="0">
              <a:solidFill>
                <a:srgbClr val="FFFFFF"/>
              </a:solidFill>
              <a:effectLst>
                <a:outerShdw blurRad="50800" dist="38100" dir="2700000" algn="tl" rotWithShape="0">
                  <a:prstClr val="black">
                    <a:alpha val="40000"/>
                  </a:prstClr>
                </a:outerShdw>
              </a:effectLst>
            </a:endParaRPr>
          </a:p>
          <a:p>
            <a:endParaRPr lang="en-US" b="1" dirty="0" smtClean="0">
              <a:solidFill>
                <a:srgbClr val="FFFFFF"/>
              </a:solidFill>
              <a:effectLst>
                <a:outerShdw blurRad="50800" dist="38100" dir="2700000" algn="tl" rotWithShape="0">
                  <a:prstClr val="black">
                    <a:alpha val="40000"/>
                  </a:prstClr>
                </a:outerShdw>
              </a:effectLst>
            </a:endParaRPr>
          </a:p>
          <a:p>
            <a:endParaRPr lang="en-US" b="1" dirty="0">
              <a:solidFill>
                <a:srgbClr val="FFFFFF"/>
              </a:solidFill>
              <a:effectLst>
                <a:outerShdw blurRad="50800" dist="38100" dir="2700000" algn="tl" rotWithShape="0">
                  <a:prstClr val="black">
                    <a:alpha val="40000"/>
                  </a:prstClr>
                </a:outerShdw>
              </a:effectLst>
            </a:endParaRPr>
          </a:p>
          <a:p>
            <a:r>
              <a:rPr lang="en-US" sz="4000" b="1" dirty="0" smtClean="0">
                <a:solidFill>
                  <a:schemeClr val="tx1"/>
                </a:solidFill>
                <a:effectLst>
                  <a:outerShdw blurRad="50800" dist="38100" dir="2700000" algn="tl" rotWithShape="0">
                    <a:prstClr val="black">
                      <a:alpha val="40000"/>
                    </a:prstClr>
                  </a:outerShdw>
                </a:effectLst>
                <a:latin typeface="Arial Black"/>
                <a:cs typeface="Arial Black"/>
              </a:rPr>
              <a:t> </a:t>
            </a:r>
            <a:r>
              <a:rPr lang="en-US" b="1" dirty="0" smtClean="0">
                <a:solidFill>
                  <a:srgbClr val="FFFFFF"/>
                </a:solidFill>
                <a:effectLst>
                  <a:outerShdw blurRad="50800" dist="38100" dir="2700000" algn="tl" rotWithShape="0">
                    <a:prstClr val="black">
                      <a:alpha val="40000"/>
                    </a:prstClr>
                  </a:outerShdw>
                </a:effectLst>
                <a:latin typeface="Arial Black"/>
                <a:cs typeface="Arial Black"/>
              </a:rPr>
              <a:t>Have </a:t>
            </a:r>
            <a:r>
              <a:rPr lang="en-US" b="1" dirty="0" smtClean="0">
                <a:solidFill>
                  <a:srgbClr val="FFFFFF"/>
                </a:solidFill>
                <a:effectLst>
                  <a:outerShdw blurRad="50800" dist="38100" dir="2700000" algn="tl" rotWithShape="0">
                    <a:prstClr val="black">
                      <a:alpha val="40000"/>
                    </a:prstClr>
                  </a:outerShdw>
                </a:effectLst>
                <a:latin typeface="Arial Black"/>
                <a:cs typeface="Arial Black"/>
              </a:rPr>
              <a:t>iPads </a:t>
            </a:r>
            <a:r>
              <a:rPr lang="en-US" b="1" dirty="0" smtClean="0">
                <a:solidFill>
                  <a:srgbClr val="FFFFFF"/>
                </a:solidFill>
                <a:effectLst>
                  <a:outerShdw blurRad="50800" dist="38100" dir="2700000" algn="tl" rotWithShape="0">
                    <a:prstClr val="black">
                      <a:alpha val="40000"/>
                    </a:prstClr>
                  </a:outerShdw>
                </a:effectLst>
                <a:latin typeface="Arial Black"/>
                <a:cs typeface="Arial Black"/>
              </a:rPr>
              <a:t>improved learning</a:t>
            </a:r>
            <a:r>
              <a:rPr lang="en-US" sz="3600" b="1" dirty="0" smtClean="0">
                <a:solidFill>
                  <a:srgbClr val="FFFFFF"/>
                </a:solidFill>
                <a:effectLst>
                  <a:outerShdw blurRad="50800" dist="38100" dir="2700000" algn="tl" rotWithShape="0">
                    <a:prstClr val="black">
                      <a:alpha val="40000"/>
                    </a:prstClr>
                  </a:outerShdw>
                </a:effectLst>
                <a:latin typeface="Arial Black"/>
                <a:cs typeface="Arial Black"/>
              </a:rPr>
              <a:t> </a:t>
            </a:r>
            <a:r>
              <a:rPr lang="en-US" b="1" dirty="0" smtClean="0">
                <a:solidFill>
                  <a:srgbClr val="FFFFFF"/>
                </a:solidFill>
                <a:effectLst>
                  <a:outerShdw blurRad="50800" dist="38100" dir="2700000" algn="tl" rotWithShape="0">
                    <a:prstClr val="black">
                      <a:alpha val="40000"/>
                    </a:prstClr>
                  </a:outerShdw>
                </a:effectLst>
                <a:latin typeface="Arial Black"/>
                <a:cs typeface="Arial Black"/>
              </a:rPr>
              <a:t>experience for pupils in Key stage 2?</a:t>
            </a:r>
            <a:endParaRPr lang="en-US" b="1" dirty="0">
              <a:solidFill>
                <a:srgbClr val="FFFFFF"/>
              </a:solidFill>
              <a:effectLst>
                <a:outerShdw blurRad="50800" dist="38100" dir="2700000" algn="tl" rotWithShape="0">
                  <a:prstClr val="black">
                    <a:alpha val="40000"/>
                  </a:prstClr>
                </a:outerShdw>
              </a:effectLst>
              <a:latin typeface="Arial Black"/>
              <a:cs typeface="Arial Black"/>
            </a:endParaRPr>
          </a:p>
        </p:txBody>
      </p:sp>
    </p:spTree>
    <p:extLst>
      <p:ext uri="{BB962C8B-B14F-4D97-AF65-F5344CB8AC3E}">
        <p14:creationId xmlns:p14="http://schemas.microsoft.com/office/powerpoint/2010/main" val="3754490009"/>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1855"/>
            <a:ext cx="8229600" cy="1143000"/>
          </a:xfrm>
        </p:spPr>
        <p:txBody>
          <a:bodyPr>
            <a:normAutofit/>
          </a:bodyPr>
          <a:lstStyle/>
          <a:p>
            <a:r>
              <a:rPr lang="en-US" sz="3600" dirty="0" smtClean="0">
                <a:latin typeface="Arial Black"/>
                <a:cs typeface="Arial Black"/>
              </a:rPr>
              <a:t>Aims of this research topic</a:t>
            </a:r>
            <a:endParaRPr lang="en-US" sz="3600" dirty="0">
              <a:latin typeface="Arial Black"/>
              <a:cs typeface="Arial Black"/>
            </a:endParaRPr>
          </a:p>
        </p:txBody>
      </p:sp>
      <p:graphicFrame>
        <p:nvGraphicFramePr>
          <p:cNvPr id="3" name="Diagram 2"/>
          <p:cNvGraphicFramePr/>
          <p:nvPr>
            <p:extLst>
              <p:ext uri="{D42A27DB-BD31-4B8C-83A1-F6EECF244321}">
                <p14:modId xmlns:p14="http://schemas.microsoft.com/office/powerpoint/2010/main" val="50820930"/>
              </p:ext>
            </p:extLst>
          </p:nvPr>
        </p:nvGraphicFramePr>
        <p:xfrm>
          <a:off x="882315" y="1404855"/>
          <a:ext cx="7579895" cy="52125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3111399"/>
      </p:ext>
    </p:extLst>
  </p:cSld>
  <p:clrMapOvr>
    <a:masterClrMapping/>
  </p:clrMapOvr>
  <p:transition xmlns:p14="http://schemas.microsoft.com/office/powerpoint/2010/main" spd="slow">
    <p:push dir="u"/>
  </p:transitio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US" sz="2800" dirty="0" smtClean="0">
                <a:latin typeface="Arial Black"/>
                <a:cs typeface="Arial Black"/>
              </a:rPr>
              <a:t>Literature that already provides answers to the research aims</a:t>
            </a:r>
            <a:br>
              <a:rPr lang="en-US" sz="2800" dirty="0" smtClean="0">
                <a:latin typeface="Arial Black"/>
                <a:cs typeface="Arial Black"/>
              </a:rPr>
            </a:br>
            <a:r>
              <a:rPr lang="en-US" sz="2800" dirty="0" smtClean="0">
                <a:latin typeface="Arial Black"/>
                <a:cs typeface="Arial Black"/>
              </a:rPr>
              <a:t/>
            </a:r>
            <a:br>
              <a:rPr lang="en-US" sz="2800" dirty="0" smtClean="0">
                <a:latin typeface="Arial Black"/>
                <a:cs typeface="Arial Black"/>
              </a:rPr>
            </a:br>
            <a:r>
              <a:rPr lang="en-US" sz="2800" dirty="0" smtClean="0">
                <a:latin typeface="Arial Black"/>
                <a:cs typeface="Arial Black"/>
              </a:rPr>
              <a:t>What recourses do </a:t>
            </a:r>
            <a:r>
              <a:rPr lang="en-US" sz="2800" dirty="0" smtClean="0">
                <a:latin typeface="Arial Black"/>
                <a:cs typeface="Arial Black"/>
              </a:rPr>
              <a:t>iPads </a:t>
            </a:r>
            <a:r>
              <a:rPr lang="en-US" sz="2800" dirty="0" smtClean="0">
                <a:latin typeface="Arial Black"/>
                <a:cs typeface="Arial Black"/>
              </a:rPr>
              <a:t>provide?:</a:t>
            </a:r>
            <a:endParaRPr lang="en-US" sz="2800" dirty="0">
              <a:latin typeface="Arial Black"/>
              <a:cs typeface="Arial Black"/>
            </a:endParaRPr>
          </a:p>
        </p:txBody>
      </p:sp>
      <p:sp>
        <p:nvSpPr>
          <p:cNvPr id="3" name="TextBox 2"/>
          <p:cNvSpPr txBox="1"/>
          <p:nvPr/>
        </p:nvSpPr>
        <p:spPr>
          <a:xfrm>
            <a:off x="457200" y="1853091"/>
            <a:ext cx="8229600" cy="4247317"/>
          </a:xfrm>
          <a:prstGeom prst="rect">
            <a:avLst/>
          </a:prstGeom>
          <a:noFill/>
        </p:spPr>
        <p:txBody>
          <a:bodyPr wrap="square" rtlCol="0">
            <a:spAutoFit/>
          </a:bodyPr>
          <a:lstStyle/>
          <a:p>
            <a:r>
              <a:rPr lang="en-US" dirty="0" smtClean="0"/>
              <a:t>The first aim is to find out what recourses the ipads provide, informED (2012) explains that there are many apps on ipads that can be used to teach many important classroom topics such as;</a:t>
            </a:r>
          </a:p>
          <a:p>
            <a:endParaRPr lang="en-US" dirty="0"/>
          </a:p>
          <a:p>
            <a:pPr marL="285750" indent="-285750">
              <a:buFont typeface="Arial"/>
              <a:buChar char="•"/>
            </a:pPr>
            <a:r>
              <a:rPr lang="en-US" dirty="0" smtClean="0"/>
              <a:t>Art</a:t>
            </a:r>
          </a:p>
          <a:p>
            <a:pPr marL="285750" indent="-285750">
              <a:buFont typeface="Arial"/>
              <a:buChar char="•"/>
            </a:pPr>
            <a:r>
              <a:rPr lang="en-US" dirty="0" smtClean="0"/>
              <a:t>Music</a:t>
            </a:r>
          </a:p>
          <a:p>
            <a:pPr marL="285750" indent="-285750">
              <a:buFont typeface="Arial"/>
              <a:buChar char="•"/>
            </a:pPr>
            <a:r>
              <a:rPr lang="en-US" dirty="0" smtClean="0"/>
              <a:t>E-books</a:t>
            </a:r>
          </a:p>
          <a:p>
            <a:pPr marL="285750" indent="-285750">
              <a:buFont typeface="Arial"/>
              <a:buChar char="•"/>
            </a:pPr>
            <a:r>
              <a:rPr lang="en-US" dirty="0" smtClean="0"/>
              <a:t>Photos</a:t>
            </a:r>
          </a:p>
          <a:p>
            <a:pPr marL="285750" indent="-285750">
              <a:buFont typeface="Arial"/>
              <a:buChar char="•"/>
            </a:pPr>
            <a:r>
              <a:rPr lang="en-US" dirty="0" smtClean="0"/>
              <a:t>Computer Skills</a:t>
            </a:r>
          </a:p>
          <a:p>
            <a:pPr marL="285750" indent="-285750">
              <a:buFont typeface="Arial"/>
              <a:buChar char="•"/>
            </a:pPr>
            <a:r>
              <a:rPr lang="en-US" dirty="0" smtClean="0"/>
              <a:t>Testing</a:t>
            </a:r>
          </a:p>
          <a:p>
            <a:pPr marL="285750" indent="-285750">
              <a:buFont typeface="Arial"/>
              <a:buChar char="•"/>
            </a:pPr>
            <a:r>
              <a:rPr lang="en-US" dirty="0" smtClean="0"/>
              <a:t>Foreign language</a:t>
            </a:r>
          </a:p>
          <a:p>
            <a:pPr marL="285750" indent="-285750">
              <a:buFont typeface="Arial"/>
              <a:buChar char="•"/>
            </a:pPr>
            <a:endParaRPr lang="en-US" dirty="0"/>
          </a:p>
          <a:p>
            <a:r>
              <a:rPr lang="en-US" dirty="0" smtClean="0"/>
              <a:t>The use of </a:t>
            </a:r>
            <a:r>
              <a:rPr lang="en-US" dirty="0" smtClean="0"/>
              <a:t>i</a:t>
            </a:r>
            <a:r>
              <a:rPr lang="en-US" dirty="0" smtClean="0"/>
              <a:t>Pa</a:t>
            </a:r>
            <a:r>
              <a:rPr lang="en-US" dirty="0" smtClean="0"/>
              <a:t>ds </a:t>
            </a:r>
            <a:r>
              <a:rPr lang="en-US" dirty="0" smtClean="0"/>
              <a:t>also allows for research,  keeping up with current affairs, help tailor lessons for children with additional learning needs and also gives children across key stage two responsibility of expensive equipment.</a:t>
            </a:r>
          </a:p>
        </p:txBody>
      </p:sp>
    </p:spTree>
    <p:extLst>
      <p:ext uri="{BB962C8B-B14F-4D97-AF65-F5344CB8AC3E}">
        <p14:creationId xmlns:p14="http://schemas.microsoft.com/office/powerpoint/2010/main" val="1633992912"/>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5721" y="208213"/>
            <a:ext cx="8826536" cy="2585323"/>
          </a:xfrm>
          <a:prstGeom prst="rect">
            <a:avLst/>
          </a:prstGeom>
          <a:noFill/>
        </p:spPr>
        <p:txBody>
          <a:bodyPr wrap="square" rtlCol="0">
            <a:spAutoFit/>
          </a:bodyPr>
          <a:lstStyle/>
          <a:p>
            <a:r>
              <a:rPr lang="en-US" dirty="0" smtClean="0"/>
              <a:t>According to Apple who are the creators of the </a:t>
            </a:r>
            <a:r>
              <a:rPr lang="en-US" dirty="0" smtClean="0"/>
              <a:t>IPads</a:t>
            </a:r>
            <a:r>
              <a:rPr lang="en-US" dirty="0" smtClean="0"/>
              <a:t>, there is a software called ‘classroom’ which acts as  the teachers personal assistant and allows for many different recourses to be used and available to all pupils.</a:t>
            </a:r>
          </a:p>
          <a:p>
            <a:endParaRPr lang="en-US" dirty="0" smtClean="0"/>
          </a:p>
          <a:p>
            <a:r>
              <a:rPr lang="en-US" dirty="0" smtClean="0"/>
              <a:t>The classroom software allows for sharing ipads between pupils, it also allows work to be saved and in the terms and conditions it states that the school work will only be available to the school and Apple will not be able  to access it. Teachers are able to have a main ipad which controls the other ipads, they can see the screens of each pupil ipad and that way can see who is on task and also  put others back on task.</a:t>
            </a:r>
            <a:endParaRPr lang="en-US" dirty="0"/>
          </a:p>
        </p:txBody>
      </p:sp>
      <p:pic>
        <p:nvPicPr>
          <p:cNvPr id="5" name="Picture 4" descr="Screen Shot 2019-02-07 at 11.34.46.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4510" y="2988317"/>
            <a:ext cx="3458325" cy="3713222"/>
          </a:xfrm>
          <a:prstGeom prst="rect">
            <a:avLst/>
          </a:prstGeom>
        </p:spPr>
      </p:pic>
      <p:sp>
        <p:nvSpPr>
          <p:cNvPr id="6" name="Left Arrow 5"/>
          <p:cNvSpPr/>
          <p:nvPr/>
        </p:nvSpPr>
        <p:spPr>
          <a:xfrm>
            <a:off x="5347369" y="2988317"/>
            <a:ext cx="2045368" cy="1122947"/>
          </a:xfrm>
          <a:prstGeom prst="leftArrow">
            <a:avLst/>
          </a:prstGeom>
          <a:solidFill>
            <a:schemeClr val="tx1"/>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TextBox 6"/>
          <p:cNvSpPr txBox="1"/>
          <p:nvPr/>
        </p:nvSpPr>
        <p:spPr>
          <a:xfrm>
            <a:off x="4424947" y="4249900"/>
            <a:ext cx="4224421" cy="2308324"/>
          </a:xfrm>
          <a:prstGeom prst="rect">
            <a:avLst/>
          </a:prstGeom>
          <a:noFill/>
        </p:spPr>
        <p:txBody>
          <a:bodyPr wrap="square" rtlCol="0">
            <a:spAutoFit/>
          </a:bodyPr>
          <a:lstStyle/>
          <a:p>
            <a:r>
              <a:rPr lang="en-US" dirty="0" smtClean="0"/>
              <a:t>The Apple website shows these apps as some of the main educational apps that teachers can use, they all teach skills and allows the teacher and the pupils to be interactive in real time, Kahoot is a great example of this as it allows all the ipad users to partake in questions to do with a topic they are learning about. </a:t>
            </a:r>
            <a:endParaRPr lang="en-US" dirty="0"/>
          </a:p>
        </p:txBody>
      </p:sp>
    </p:spTree>
    <p:extLst>
      <p:ext uri="{BB962C8B-B14F-4D97-AF65-F5344CB8AC3E}">
        <p14:creationId xmlns:p14="http://schemas.microsoft.com/office/powerpoint/2010/main" val="3604629878"/>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91442" y="323111"/>
            <a:ext cx="8389373" cy="1754327"/>
          </a:xfrm>
          <a:prstGeom prst="rect">
            <a:avLst/>
          </a:prstGeom>
          <a:noFill/>
        </p:spPr>
        <p:txBody>
          <a:bodyPr wrap="square" rtlCol="0">
            <a:spAutoFit/>
          </a:bodyPr>
          <a:lstStyle/>
          <a:p>
            <a:r>
              <a:rPr lang="en-US" dirty="0" smtClean="0"/>
              <a:t>IPads </a:t>
            </a:r>
            <a:r>
              <a:rPr lang="en-US" dirty="0" smtClean="0"/>
              <a:t>also come with already installed apps that make up their ‘iwork’ suite. These are apps that office workers could use to complete tasks on but are very helpful to children in key stage two who are using information and communications technology (ICT) to complete work and develop skills. The apps in the suite are very similar to commonly used Microsoft word, PowerPoint etc. but are Apples own.</a:t>
            </a:r>
          </a:p>
          <a:p>
            <a:endParaRPr lang="en-US" dirty="0"/>
          </a:p>
        </p:txBody>
      </p:sp>
      <p:pic>
        <p:nvPicPr>
          <p:cNvPr id="4" name="Picture 3" descr="Screen Shot 2019-02-07 at 11.56.50.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34973" y="2284253"/>
            <a:ext cx="1358900" cy="1511300"/>
          </a:xfrm>
          <a:prstGeom prst="rect">
            <a:avLst/>
          </a:prstGeom>
        </p:spPr>
      </p:pic>
      <p:pic>
        <p:nvPicPr>
          <p:cNvPr id="5" name="Picture 4" descr="Screen Shot 2019-02-07 at 11.56.57.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21073" y="2284253"/>
            <a:ext cx="1485900" cy="1511300"/>
          </a:xfrm>
          <a:prstGeom prst="rect">
            <a:avLst/>
          </a:prstGeom>
        </p:spPr>
      </p:pic>
      <p:pic>
        <p:nvPicPr>
          <p:cNvPr id="6" name="Picture 5" descr="Screen Shot 2019-02-07 at 11.57.05.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93873" y="2284253"/>
            <a:ext cx="1727200" cy="1511300"/>
          </a:xfrm>
          <a:prstGeom prst="rect">
            <a:avLst/>
          </a:prstGeom>
        </p:spPr>
      </p:pic>
      <p:sp>
        <p:nvSpPr>
          <p:cNvPr id="7" name="TextBox 6"/>
          <p:cNvSpPr txBox="1"/>
          <p:nvPr/>
        </p:nvSpPr>
        <p:spPr>
          <a:xfrm>
            <a:off x="471714" y="4475288"/>
            <a:ext cx="8209101" cy="2031325"/>
          </a:xfrm>
          <a:prstGeom prst="rect">
            <a:avLst/>
          </a:prstGeom>
          <a:noFill/>
        </p:spPr>
        <p:txBody>
          <a:bodyPr wrap="square" rtlCol="0">
            <a:spAutoFit/>
          </a:bodyPr>
          <a:lstStyle/>
          <a:p>
            <a:r>
              <a:rPr lang="en-US" dirty="0" smtClean="0"/>
              <a:t>Pages is great for writing, Keynote is all about presenting being able to turn ideas or information into a creative viewing experience for others and Numbers allows for graphs, charts and numerical statistics to be made and stored. All of these apps have a connection to ‘The Cloud’ which allows the user to share work and also work on tasks with others online. This is great for teachers to check work and also for pupils to do joint projects in school and at home and for pupils who do not have an </a:t>
            </a:r>
            <a:r>
              <a:rPr lang="en-US" dirty="0" smtClean="0"/>
              <a:t>iPad </a:t>
            </a:r>
            <a:r>
              <a:rPr lang="en-US" dirty="0" smtClean="0"/>
              <a:t>the cloud can be accessed on any Apple device.</a:t>
            </a:r>
            <a:endParaRPr lang="en-US" dirty="0"/>
          </a:p>
        </p:txBody>
      </p:sp>
    </p:spTree>
    <p:extLst>
      <p:ext uri="{BB962C8B-B14F-4D97-AF65-F5344CB8AC3E}">
        <p14:creationId xmlns:p14="http://schemas.microsoft.com/office/powerpoint/2010/main" val="754743996"/>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57980" y="26162"/>
            <a:ext cx="8243651" cy="4801315"/>
          </a:xfrm>
          <a:prstGeom prst="rect">
            <a:avLst/>
          </a:prstGeom>
          <a:noFill/>
        </p:spPr>
        <p:txBody>
          <a:bodyPr wrap="square" rtlCol="0">
            <a:spAutoFit/>
          </a:bodyPr>
          <a:lstStyle/>
          <a:p>
            <a:r>
              <a:rPr lang="en-US" dirty="0" smtClean="0"/>
              <a:t>Ipads also have access to the internet which is pivotal to everyday life. The internet is the search engine for all our questions and usually the first place people go to find answers they don</a:t>
            </a:r>
            <a:r>
              <a:rPr lang="fr-FR" dirty="0" smtClean="0"/>
              <a:t>’</a:t>
            </a:r>
            <a:r>
              <a:rPr lang="en-US" dirty="0" smtClean="0"/>
              <a:t>t know.</a:t>
            </a:r>
          </a:p>
          <a:p>
            <a:endParaRPr lang="en-US" dirty="0" smtClean="0"/>
          </a:p>
          <a:p>
            <a:r>
              <a:rPr lang="en-US" dirty="0" smtClean="0"/>
              <a:t>From my experience of working in schools in Wales, there has been a rise in the use of a Government recourse found on the internet called HWB.</a:t>
            </a:r>
          </a:p>
          <a:p>
            <a:endParaRPr lang="en-US" dirty="0"/>
          </a:p>
          <a:p>
            <a:r>
              <a:rPr lang="en-US" dirty="0" smtClean="0"/>
              <a:t>In 2015 Professor Graham Donaldson published the “Successful Futures” document which reviewed the curriculum and made suggestions of recommendations. Donaldson stated in this document that digital competence should be a cross curricular priority (Welsh Government, 2015).</a:t>
            </a:r>
          </a:p>
          <a:p>
            <a:endParaRPr lang="en-US" dirty="0"/>
          </a:p>
          <a:p>
            <a:r>
              <a:rPr lang="en-US" dirty="0" smtClean="0"/>
              <a:t>The Digital competence Framework posted on the Welsh Government in 2015, supports the use of technology in schools and promotion by the welsh government on sites such as HWB, which supplies learning recourses online. As the world develops a lot of things change and Donaldson said that “Digital competence will be central to young person’s success in life”</a:t>
            </a:r>
            <a:endParaRPr lang="en-US" dirty="0"/>
          </a:p>
        </p:txBody>
      </p:sp>
      <p:pic>
        <p:nvPicPr>
          <p:cNvPr id="5" name="Picture 4" descr="Screen Shot 2019-01-27 at 15.17.52.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0575" y="4596937"/>
            <a:ext cx="3663845" cy="2261063"/>
          </a:xfrm>
          <a:prstGeom prst="rect">
            <a:avLst/>
          </a:prstGeom>
        </p:spPr>
      </p:pic>
    </p:spTree>
    <p:extLst>
      <p:ext uri="{BB962C8B-B14F-4D97-AF65-F5344CB8AC3E}">
        <p14:creationId xmlns:p14="http://schemas.microsoft.com/office/powerpoint/2010/main" val="541304950"/>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US" sz="3200" dirty="0" smtClean="0">
                <a:latin typeface="Arial Black"/>
                <a:cs typeface="Arial Black"/>
              </a:rPr>
              <a:t>Are children more engaged when able to use ipads in lesson?:</a:t>
            </a:r>
            <a:endParaRPr lang="en-US" sz="3200" dirty="0">
              <a:latin typeface="Arial Black"/>
              <a:cs typeface="Arial Black"/>
            </a:endParaRPr>
          </a:p>
        </p:txBody>
      </p:sp>
      <p:sp>
        <p:nvSpPr>
          <p:cNvPr id="4" name="TextBox 3"/>
          <p:cNvSpPr txBox="1"/>
          <p:nvPr/>
        </p:nvSpPr>
        <p:spPr>
          <a:xfrm>
            <a:off x="457200" y="2098020"/>
            <a:ext cx="8229600" cy="3970318"/>
          </a:xfrm>
          <a:prstGeom prst="rect">
            <a:avLst/>
          </a:prstGeom>
          <a:noFill/>
        </p:spPr>
        <p:txBody>
          <a:bodyPr wrap="square" rtlCol="0">
            <a:spAutoFit/>
          </a:bodyPr>
          <a:lstStyle/>
          <a:p>
            <a:r>
              <a:rPr lang="en-US" dirty="0" smtClean="0"/>
              <a:t>The second aim is to find out if children are more engaged when able to use ipads in lesson.</a:t>
            </a:r>
          </a:p>
          <a:p>
            <a:endParaRPr lang="en-US" dirty="0" smtClean="0"/>
          </a:p>
          <a:p>
            <a:r>
              <a:rPr lang="en-US" dirty="0" smtClean="0"/>
              <a:t>According to The International Educator (2012) educators are said to have praised the ipads for helping to better children's understanding and also improving their engagement.</a:t>
            </a:r>
          </a:p>
          <a:p>
            <a:endParaRPr lang="en-US" dirty="0" smtClean="0"/>
          </a:p>
          <a:p>
            <a:endParaRPr lang="en-US" dirty="0"/>
          </a:p>
          <a:p>
            <a:r>
              <a:rPr lang="en-US" dirty="0" smtClean="0"/>
              <a:t>The Webanywhere blog (2016) answers a few of the possible aims for this research topic. The blog says that engagement is higher when technology is introduced into learning as it provides opportunity for more fun lessons. Gamification and the possibility to learn in a virtual field provides a more enjoyable learning experience. The use of ipads and other tech products can encourage more participation and isn't as boring as traditional pedagogy.</a:t>
            </a:r>
          </a:p>
        </p:txBody>
      </p:sp>
    </p:spTree>
    <p:extLst>
      <p:ext uri="{BB962C8B-B14F-4D97-AF65-F5344CB8AC3E}">
        <p14:creationId xmlns:p14="http://schemas.microsoft.com/office/powerpoint/2010/main" val="516790963"/>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35194" y="217250"/>
            <a:ext cx="7585886" cy="1569660"/>
          </a:xfrm>
          <a:prstGeom prst="rect">
            <a:avLst/>
          </a:prstGeom>
          <a:noFill/>
        </p:spPr>
        <p:txBody>
          <a:bodyPr wrap="square" rtlCol="0">
            <a:spAutoFit/>
          </a:bodyPr>
          <a:lstStyle/>
          <a:p>
            <a:r>
              <a:rPr lang="en-US" sz="2400" dirty="0"/>
              <a:t>"I think we are getting to the stage where learning in a traditional setting is becoming more and more boring for young people and children,” she said. “We run the risk of losing a lot of them because they are not engaged.” </a:t>
            </a:r>
          </a:p>
        </p:txBody>
      </p:sp>
      <p:sp>
        <p:nvSpPr>
          <p:cNvPr id="4" name="TextBox 3"/>
          <p:cNvSpPr txBox="1"/>
          <p:nvPr/>
        </p:nvSpPr>
        <p:spPr>
          <a:xfrm>
            <a:off x="735194" y="2437822"/>
            <a:ext cx="7585886" cy="1569660"/>
          </a:xfrm>
          <a:prstGeom prst="rect">
            <a:avLst/>
          </a:prstGeom>
          <a:noFill/>
        </p:spPr>
        <p:txBody>
          <a:bodyPr wrap="square" rtlCol="0">
            <a:spAutoFit/>
          </a:bodyPr>
          <a:lstStyle/>
          <a:p>
            <a:r>
              <a:rPr lang="en-US" sz="2400" dirty="0" smtClean="0"/>
              <a:t>“While </a:t>
            </a:r>
            <a:r>
              <a:rPr lang="en-US" sz="2400" dirty="0"/>
              <a:t>schools across the country are investing huge amounts of money in purchasing iPads and other digital tools for the classroom, teachers often do not know enough about the effect they have on children’s learning. </a:t>
            </a:r>
            <a:r>
              <a:rPr lang="en-US" sz="2400" dirty="0" smtClean="0"/>
              <a:t>“</a:t>
            </a:r>
            <a:endParaRPr lang="en-US" sz="2400" dirty="0"/>
          </a:p>
        </p:txBody>
      </p:sp>
      <p:sp>
        <p:nvSpPr>
          <p:cNvPr id="5" name="TextBox 4"/>
          <p:cNvSpPr txBox="1"/>
          <p:nvPr/>
        </p:nvSpPr>
        <p:spPr>
          <a:xfrm>
            <a:off x="902285" y="4625298"/>
            <a:ext cx="7418795" cy="1569660"/>
          </a:xfrm>
          <a:prstGeom prst="rect">
            <a:avLst/>
          </a:prstGeom>
          <a:noFill/>
        </p:spPr>
        <p:txBody>
          <a:bodyPr wrap="square" rtlCol="0">
            <a:spAutoFit/>
          </a:bodyPr>
          <a:lstStyle/>
          <a:p>
            <a:r>
              <a:rPr lang="en-US" sz="2400" dirty="0" smtClean="0"/>
              <a:t>“Schools </a:t>
            </a:r>
            <a:r>
              <a:rPr lang="en-US" sz="2400" dirty="0"/>
              <a:t>which invest in iPads need a better understanding about how they help children, and how they can be tailored to address their individual needs better. </a:t>
            </a:r>
            <a:r>
              <a:rPr lang="en-US" sz="2400" dirty="0" smtClean="0"/>
              <a:t>“</a:t>
            </a:r>
            <a:endParaRPr lang="en-US" sz="2400" dirty="0"/>
          </a:p>
        </p:txBody>
      </p:sp>
      <p:sp>
        <p:nvSpPr>
          <p:cNvPr id="6" name="TextBox 5"/>
          <p:cNvSpPr txBox="1"/>
          <p:nvPr/>
        </p:nvSpPr>
        <p:spPr>
          <a:xfrm>
            <a:off x="4762064" y="6194958"/>
            <a:ext cx="4695230" cy="646331"/>
          </a:xfrm>
          <a:prstGeom prst="rect">
            <a:avLst/>
          </a:prstGeom>
          <a:noFill/>
        </p:spPr>
        <p:txBody>
          <a:bodyPr wrap="square" rtlCol="0">
            <a:spAutoFit/>
          </a:bodyPr>
          <a:lstStyle/>
          <a:p>
            <a:r>
              <a:rPr lang="en-US" dirty="0" smtClean="0"/>
              <a:t>Dr Patricia Davies – University of Wolverhampton, senior lecturer (2018)</a:t>
            </a:r>
            <a:endParaRPr lang="en-US" dirty="0"/>
          </a:p>
        </p:txBody>
      </p:sp>
    </p:spTree>
    <p:extLst>
      <p:ext uri="{BB962C8B-B14F-4D97-AF65-F5344CB8AC3E}">
        <p14:creationId xmlns:p14="http://schemas.microsoft.com/office/powerpoint/2010/main" val="3246515315"/>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8889"/>
            <a:ext cx="8229600" cy="853672"/>
          </a:xfrm>
        </p:spPr>
        <p:txBody>
          <a:bodyPr>
            <a:noAutofit/>
          </a:bodyPr>
          <a:lstStyle/>
          <a:p>
            <a:pPr lvl="0" algn="l"/>
            <a:r>
              <a:rPr lang="en-US" sz="3600" b="1" dirty="0" smtClean="0"/>
              <a:t>Do </a:t>
            </a:r>
            <a:r>
              <a:rPr lang="en-US" sz="3600" b="1" dirty="0" smtClean="0"/>
              <a:t>iPads </a:t>
            </a:r>
            <a:r>
              <a:rPr lang="en-US" sz="3600" b="1" dirty="0" smtClean="0"/>
              <a:t>help teachers provide better pedagogy?:</a:t>
            </a:r>
            <a:endParaRPr lang="en-US" sz="3600" dirty="0"/>
          </a:p>
        </p:txBody>
      </p:sp>
      <p:sp>
        <p:nvSpPr>
          <p:cNvPr id="3" name="TextBox 2"/>
          <p:cNvSpPr txBox="1"/>
          <p:nvPr/>
        </p:nvSpPr>
        <p:spPr>
          <a:xfrm>
            <a:off x="457200" y="2412593"/>
            <a:ext cx="8229600" cy="3416320"/>
          </a:xfrm>
          <a:prstGeom prst="rect">
            <a:avLst/>
          </a:prstGeom>
          <a:noFill/>
        </p:spPr>
        <p:txBody>
          <a:bodyPr wrap="square" rtlCol="0">
            <a:spAutoFit/>
          </a:bodyPr>
          <a:lstStyle/>
          <a:p>
            <a:r>
              <a:rPr lang="en-US" dirty="0" smtClean="0"/>
              <a:t>The third aim asks whether teacher pedagogy is improved by the use of ipads. The Webanywhere blog (2016) supports this aim by saying that tech like </a:t>
            </a:r>
            <a:r>
              <a:rPr lang="en-US" dirty="0" smtClean="0"/>
              <a:t>iPads </a:t>
            </a:r>
            <a:r>
              <a:rPr lang="en-US" dirty="0" smtClean="0"/>
              <a:t>allows teachers to access a world of recourses online with one search, saves time going through textbooks. Using ipads to keep children more engaged can enhance the lesson and benefit both teacher and pupil as more concentrating and learning can be done.</a:t>
            </a:r>
            <a:r>
              <a:rPr lang="en-US" dirty="0"/>
              <a:t> </a:t>
            </a:r>
            <a:endParaRPr lang="en-US" dirty="0" smtClean="0"/>
          </a:p>
          <a:p>
            <a:endParaRPr lang="en-US" dirty="0" smtClean="0"/>
          </a:p>
          <a:p>
            <a:r>
              <a:rPr lang="en-US" dirty="0" smtClean="0"/>
              <a:t>Teachers can also plan virtual lessons and use software's for marking and online homework/assessments. Time spent with children doing tasks on </a:t>
            </a:r>
            <a:r>
              <a:rPr lang="en-US" dirty="0" smtClean="0"/>
              <a:t>iPads </a:t>
            </a:r>
            <a:r>
              <a:rPr lang="en-US" dirty="0" smtClean="0"/>
              <a:t>means the teacher could then spend some extra time with pupils who are struggling. Lastly using online learning environments such as HWB allows teachers to communicate through technology and to share work and ideas to benefit teaching.</a:t>
            </a:r>
          </a:p>
        </p:txBody>
      </p:sp>
    </p:spTree>
    <p:extLst>
      <p:ext uri="{BB962C8B-B14F-4D97-AF65-F5344CB8AC3E}">
        <p14:creationId xmlns:p14="http://schemas.microsoft.com/office/powerpoint/2010/main" val="2401898089"/>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lvl="0" algn="l"/>
            <a:r>
              <a:rPr lang="en-US" sz="3600" b="1" dirty="0" smtClean="0"/>
              <a:t>To find out why ipads are improving learning:</a:t>
            </a:r>
            <a:endParaRPr lang="en-US" sz="3600" dirty="0"/>
          </a:p>
        </p:txBody>
      </p:sp>
      <p:sp>
        <p:nvSpPr>
          <p:cNvPr id="4" name="TextBox 3"/>
          <p:cNvSpPr txBox="1"/>
          <p:nvPr/>
        </p:nvSpPr>
        <p:spPr>
          <a:xfrm>
            <a:off x="457200" y="1609020"/>
            <a:ext cx="7890538" cy="1477328"/>
          </a:xfrm>
          <a:prstGeom prst="rect">
            <a:avLst/>
          </a:prstGeom>
          <a:noFill/>
        </p:spPr>
        <p:txBody>
          <a:bodyPr wrap="square" rtlCol="0">
            <a:spAutoFit/>
          </a:bodyPr>
          <a:lstStyle/>
          <a:p>
            <a:r>
              <a:rPr lang="en-US" dirty="0" smtClean="0"/>
              <a:t>According to Webanywhere (2016) ipads and other technology improves learning in a few ways. It improves knowledge retention as pupils are more actively participating, encourages learning individually, can also encourage children to work together and share. The main benefit seems to be gaining technology skills that are needed to thrive and get a good career in this day and age.</a:t>
            </a:r>
            <a:endParaRPr lang="en-US" dirty="0"/>
          </a:p>
        </p:txBody>
      </p:sp>
      <p:pic>
        <p:nvPicPr>
          <p:cNvPr id="3" name="Picture 2" descr="Screen Shot 2019-02-15 at 16.34.3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3379198"/>
            <a:ext cx="7557665" cy="3177993"/>
          </a:xfrm>
          <a:prstGeom prst="rect">
            <a:avLst/>
          </a:prstGeom>
        </p:spPr>
      </p:pic>
    </p:spTree>
    <p:extLst>
      <p:ext uri="{BB962C8B-B14F-4D97-AF65-F5344CB8AC3E}">
        <p14:creationId xmlns:p14="http://schemas.microsoft.com/office/powerpoint/2010/main" val="409892765"/>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t>Negative literature – iPads and learning:</a:t>
            </a:r>
            <a:endParaRPr lang="en-US" sz="3600" dirty="0"/>
          </a:p>
        </p:txBody>
      </p:sp>
      <p:sp>
        <p:nvSpPr>
          <p:cNvPr id="3" name="TextBox 2"/>
          <p:cNvSpPr txBox="1"/>
          <p:nvPr/>
        </p:nvSpPr>
        <p:spPr>
          <a:xfrm>
            <a:off x="457200" y="1417638"/>
            <a:ext cx="8229600" cy="1477328"/>
          </a:xfrm>
          <a:prstGeom prst="rect">
            <a:avLst/>
          </a:prstGeom>
          <a:noFill/>
        </p:spPr>
        <p:txBody>
          <a:bodyPr wrap="square" rtlCol="0">
            <a:spAutoFit/>
          </a:bodyPr>
          <a:lstStyle/>
          <a:p>
            <a:r>
              <a:rPr lang="en-US" dirty="0" smtClean="0"/>
              <a:t>Phycology today (2015) Say that there is no evidence to prove or back that ipads improve learning, iPads cost a lot of money and will only add to the financial struggles of the education system, parents are trying to get their children to have less screen time and iPads can sometimes be distracting as they are seen more as an entertainment product.</a:t>
            </a:r>
            <a:endParaRPr lang="en-US" dirty="0"/>
          </a:p>
        </p:txBody>
      </p:sp>
      <p:pic>
        <p:nvPicPr>
          <p:cNvPr id="4" name="Picture 3" descr="Screen Shot 2019-02-15 at 17.21.31.png"/>
          <p:cNvPicPr>
            <a:picLocks noChangeAspect="1"/>
          </p:cNvPicPr>
          <p:nvPr/>
        </p:nvPicPr>
        <p:blipFill rotWithShape="1">
          <a:blip r:embed="rId2">
            <a:extLst>
              <a:ext uri="{28A0092B-C50C-407E-A947-70E740481C1C}">
                <a14:useLocalDpi xmlns:a14="http://schemas.microsoft.com/office/drawing/2010/main" val="0"/>
              </a:ext>
            </a:extLst>
          </a:blip>
          <a:srcRect l="3505"/>
          <a:stretch/>
        </p:blipFill>
        <p:spPr>
          <a:xfrm>
            <a:off x="457200" y="3411261"/>
            <a:ext cx="5228036" cy="2662419"/>
          </a:xfrm>
          <a:prstGeom prst="rect">
            <a:avLst/>
          </a:prstGeom>
        </p:spPr>
      </p:pic>
      <p:sp>
        <p:nvSpPr>
          <p:cNvPr id="5" name="TextBox 4"/>
          <p:cNvSpPr txBox="1"/>
          <p:nvPr/>
        </p:nvSpPr>
        <p:spPr>
          <a:xfrm>
            <a:off x="5914986" y="3411261"/>
            <a:ext cx="2771814" cy="2585323"/>
          </a:xfrm>
          <a:prstGeom prst="rect">
            <a:avLst/>
          </a:prstGeom>
          <a:noFill/>
        </p:spPr>
        <p:txBody>
          <a:bodyPr wrap="square" rtlCol="0">
            <a:spAutoFit/>
          </a:bodyPr>
          <a:lstStyle/>
          <a:p>
            <a:r>
              <a:rPr lang="en-US" dirty="0" smtClean="0"/>
              <a:t>The current model of the iPad pro in the 11” display which is the most likely size to be chosen by schools. If a class had to provide an iPad for each child in a class with minimum of 24 children it would cost them roughly £18,456.</a:t>
            </a:r>
            <a:endParaRPr lang="en-US" dirty="0"/>
          </a:p>
        </p:txBody>
      </p:sp>
      <p:sp>
        <p:nvSpPr>
          <p:cNvPr id="6" name="TextBox 5"/>
          <p:cNvSpPr txBox="1"/>
          <p:nvPr/>
        </p:nvSpPr>
        <p:spPr>
          <a:xfrm>
            <a:off x="457200" y="6073681"/>
            <a:ext cx="5228036" cy="369332"/>
          </a:xfrm>
          <a:prstGeom prst="rect">
            <a:avLst/>
          </a:prstGeom>
          <a:noFill/>
        </p:spPr>
        <p:txBody>
          <a:bodyPr wrap="square" rtlCol="0">
            <a:spAutoFit/>
          </a:bodyPr>
          <a:lstStyle/>
          <a:p>
            <a:r>
              <a:rPr lang="en-US" dirty="0"/>
              <a:t>https://</a:t>
            </a:r>
            <a:r>
              <a:rPr lang="en-US" dirty="0" err="1"/>
              <a:t>www.apple.com</a:t>
            </a:r>
            <a:r>
              <a:rPr lang="en-US" dirty="0"/>
              <a:t>/</a:t>
            </a:r>
            <a:r>
              <a:rPr lang="en-US" dirty="0" err="1"/>
              <a:t>uk</a:t>
            </a:r>
            <a:r>
              <a:rPr lang="en-US" dirty="0"/>
              <a:t>/shop/buy-ipad/ipad-pro</a:t>
            </a:r>
          </a:p>
        </p:txBody>
      </p:sp>
    </p:spTree>
    <p:extLst>
      <p:ext uri="{BB962C8B-B14F-4D97-AF65-F5344CB8AC3E}">
        <p14:creationId xmlns:p14="http://schemas.microsoft.com/office/powerpoint/2010/main" val="3366955598"/>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US" sz="3600" b="1" dirty="0" smtClean="0">
                <a:effectLst>
                  <a:outerShdw blurRad="50800" dist="38100" dir="2700000" algn="tl" rotWithShape="0">
                    <a:prstClr val="black">
                      <a:alpha val="40000"/>
                    </a:prstClr>
                  </a:outerShdw>
                </a:effectLst>
              </a:rPr>
              <a:t>Placement Experience that made me choose this research topic:</a:t>
            </a:r>
            <a:endParaRPr lang="en-US" sz="3600" b="1" dirty="0">
              <a:effectLst>
                <a:outerShdw blurRad="50800" dist="38100" dir="2700000" algn="tl" rotWithShape="0">
                  <a:prstClr val="black">
                    <a:alpha val="40000"/>
                  </a:prstClr>
                </a:outerShdw>
              </a:effectLst>
            </a:endParaRPr>
          </a:p>
        </p:txBody>
      </p:sp>
      <p:sp>
        <p:nvSpPr>
          <p:cNvPr id="3" name="Content Placeholder 2"/>
          <p:cNvSpPr>
            <a:spLocks noGrp="1"/>
          </p:cNvSpPr>
          <p:nvPr>
            <p:ph idx="1"/>
          </p:nvPr>
        </p:nvSpPr>
        <p:spPr/>
        <p:txBody>
          <a:bodyPr>
            <a:normAutofit/>
          </a:bodyPr>
          <a:lstStyle/>
          <a:p>
            <a:r>
              <a:rPr lang="en-US" sz="1800" dirty="0" smtClean="0"/>
              <a:t>Primary schools using a lot more technology for learning</a:t>
            </a:r>
          </a:p>
          <a:p>
            <a:pPr marL="0" indent="0">
              <a:buNone/>
            </a:pPr>
            <a:endParaRPr lang="en-US" sz="1800" dirty="0" smtClean="0"/>
          </a:p>
          <a:p>
            <a:r>
              <a:rPr lang="en-US" sz="1800" dirty="0" smtClean="0"/>
              <a:t>IPads</a:t>
            </a:r>
            <a:r>
              <a:rPr lang="en-US" sz="1800" dirty="0" smtClean="0"/>
              <a:t>, laptops and interactive boards are the main tech items used</a:t>
            </a:r>
          </a:p>
          <a:p>
            <a:pPr marL="0" indent="0">
              <a:buNone/>
            </a:pPr>
            <a:endParaRPr lang="en-US" sz="1800" dirty="0" smtClean="0"/>
          </a:p>
          <a:p>
            <a:r>
              <a:rPr lang="en-US" sz="1800" dirty="0" smtClean="0"/>
              <a:t>HWB is used in a lot of primary schools, there is learning games and toolkits similar to paint</a:t>
            </a:r>
          </a:p>
          <a:p>
            <a:endParaRPr lang="en-US" sz="1800" dirty="0"/>
          </a:p>
          <a:p>
            <a:r>
              <a:rPr lang="en-US" sz="1800" dirty="0" smtClean="0"/>
              <a:t>All lessons seem to be explained via the interactive board and parts of the lesson include children using interactive pen to take part writing on the board</a:t>
            </a:r>
          </a:p>
          <a:p>
            <a:pPr marL="0" indent="0">
              <a:buNone/>
            </a:pPr>
            <a:endParaRPr lang="en-US" sz="1800" dirty="0" smtClean="0"/>
          </a:p>
          <a:p>
            <a:r>
              <a:rPr lang="en-US" sz="1800" dirty="0" smtClean="0"/>
              <a:t>IPads </a:t>
            </a:r>
            <a:r>
              <a:rPr lang="en-US" sz="1800" dirty="0" smtClean="0"/>
              <a:t>were used for group work and also to access HWB and other recourses during lessons.  Creating posters and story boards, taking pictures and also for teachers to send work to the printer and to record results.</a:t>
            </a:r>
          </a:p>
        </p:txBody>
      </p:sp>
    </p:spTree>
    <p:extLst>
      <p:ext uri="{BB962C8B-B14F-4D97-AF65-F5344CB8AC3E}">
        <p14:creationId xmlns:p14="http://schemas.microsoft.com/office/powerpoint/2010/main" val="57110486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Research Questions:</a:t>
            </a:r>
            <a:endParaRPr lang="en-US" dirty="0"/>
          </a:p>
        </p:txBody>
      </p:sp>
      <p:sp>
        <p:nvSpPr>
          <p:cNvPr id="3" name="TextBox 2"/>
          <p:cNvSpPr txBox="1"/>
          <p:nvPr/>
        </p:nvSpPr>
        <p:spPr>
          <a:xfrm>
            <a:off x="457200" y="1438458"/>
            <a:ext cx="8229600" cy="4832093"/>
          </a:xfrm>
          <a:prstGeom prst="rect">
            <a:avLst/>
          </a:prstGeom>
          <a:noFill/>
        </p:spPr>
        <p:txBody>
          <a:bodyPr wrap="square" rtlCol="0">
            <a:spAutoFit/>
          </a:bodyPr>
          <a:lstStyle/>
          <a:p>
            <a:r>
              <a:rPr lang="en-US" sz="2800" dirty="0" smtClean="0"/>
              <a:t>What needs to be found out to find an overall answer to the research topic;</a:t>
            </a:r>
          </a:p>
          <a:p>
            <a:endParaRPr lang="en-US" sz="2800" dirty="0" smtClean="0"/>
          </a:p>
          <a:p>
            <a:pPr marL="514350" indent="-514350">
              <a:buFont typeface="+mj-lt"/>
              <a:buAutoNum type="arabicPeriod"/>
            </a:pPr>
            <a:r>
              <a:rPr lang="en-US" sz="2800" dirty="0" smtClean="0"/>
              <a:t>How often do pupils use </a:t>
            </a:r>
            <a:r>
              <a:rPr lang="en-US" sz="2800" dirty="0" smtClean="0"/>
              <a:t>IPads</a:t>
            </a:r>
            <a:r>
              <a:rPr lang="en-US" sz="2800" dirty="0" smtClean="0"/>
              <a:t>?</a:t>
            </a:r>
          </a:p>
          <a:p>
            <a:endParaRPr lang="en-US" sz="2800" dirty="0" smtClean="0"/>
          </a:p>
          <a:p>
            <a:pPr marL="514350" indent="-514350">
              <a:buFont typeface="+mj-lt"/>
              <a:buAutoNum type="arabicPeriod"/>
            </a:pPr>
            <a:r>
              <a:rPr lang="en-US" sz="2800" dirty="0" smtClean="0"/>
              <a:t>What is the main recourse used by the pupils?</a:t>
            </a:r>
          </a:p>
          <a:p>
            <a:endParaRPr lang="en-US" sz="2800" dirty="0" smtClean="0"/>
          </a:p>
          <a:p>
            <a:pPr marL="514350" indent="-514350">
              <a:buFont typeface="+mj-lt"/>
              <a:buAutoNum type="arabicPeriod"/>
            </a:pPr>
            <a:r>
              <a:rPr lang="en-US" sz="2800" dirty="0" smtClean="0"/>
              <a:t>Do the children enjoy using the </a:t>
            </a:r>
            <a:r>
              <a:rPr lang="en-US" sz="2800" dirty="0" smtClean="0"/>
              <a:t>iPads </a:t>
            </a:r>
            <a:r>
              <a:rPr lang="en-US" sz="2800" dirty="0" smtClean="0"/>
              <a:t>to learn?</a:t>
            </a:r>
          </a:p>
          <a:p>
            <a:endParaRPr lang="en-US" sz="2800" dirty="0" smtClean="0"/>
          </a:p>
          <a:p>
            <a:pPr marL="514350" indent="-514350">
              <a:buFont typeface="+mj-lt"/>
              <a:buAutoNum type="arabicPeriod"/>
            </a:pPr>
            <a:r>
              <a:rPr lang="en-US" sz="2800" dirty="0" smtClean="0"/>
              <a:t>Have results improved in any areas since introducing </a:t>
            </a:r>
            <a:r>
              <a:rPr lang="en-US" sz="2800" dirty="0" smtClean="0"/>
              <a:t>iPads </a:t>
            </a:r>
            <a:r>
              <a:rPr lang="en-US" sz="2800" dirty="0" smtClean="0"/>
              <a:t>into lessons?</a:t>
            </a:r>
          </a:p>
        </p:txBody>
      </p:sp>
    </p:spTree>
    <p:extLst>
      <p:ext uri="{BB962C8B-B14F-4D97-AF65-F5344CB8AC3E}">
        <p14:creationId xmlns:p14="http://schemas.microsoft.com/office/powerpoint/2010/main" val="3066723178"/>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28888"/>
          </a:xfrm>
        </p:spPr>
        <p:txBody>
          <a:bodyPr>
            <a:normAutofit/>
          </a:bodyPr>
          <a:lstStyle/>
          <a:p>
            <a:pPr algn="l"/>
            <a:r>
              <a:rPr lang="en-US" sz="3600" b="1" dirty="0" smtClean="0">
                <a:solidFill>
                  <a:srgbClr val="FFFFFF"/>
                </a:solidFill>
                <a:effectLst>
                  <a:outerShdw blurRad="50800" dist="38100" dir="2700000" algn="tl" rotWithShape="0">
                    <a:prstClr val="black">
                      <a:alpha val="40000"/>
                    </a:prstClr>
                  </a:outerShdw>
                </a:effectLst>
              </a:rPr>
              <a:t>What are research methods?</a:t>
            </a:r>
            <a:endParaRPr lang="en-US" sz="3600" b="1" dirty="0">
              <a:solidFill>
                <a:srgbClr val="FFFFFF"/>
              </a:solidFill>
              <a:effectLst>
                <a:outerShdw blurRad="50800" dist="38100" dir="2700000" algn="tl" rotWithShape="0">
                  <a:prstClr val="black">
                    <a:alpha val="40000"/>
                  </a:prstClr>
                </a:outerShdw>
              </a:effectLst>
            </a:endParaRPr>
          </a:p>
        </p:txBody>
      </p:sp>
      <p:sp>
        <p:nvSpPr>
          <p:cNvPr id="3" name="Content Placeholder 2"/>
          <p:cNvSpPr>
            <a:spLocks noGrp="1"/>
          </p:cNvSpPr>
          <p:nvPr>
            <p:ph idx="1"/>
          </p:nvPr>
        </p:nvSpPr>
        <p:spPr/>
        <p:txBody>
          <a:bodyPr>
            <a:normAutofit/>
          </a:bodyPr>
          <a:lstStyle/>
          <a:p>
            <a:r>
              <a:rPr lang="en-US" sz="2800" dirty="0" smtClean="0"/>
              <a:t>Research methods are used to collect data</a:t>
            </a:r>
          </a:p>
          <a:p>
            <a:pPr marL="0" indent="0">
              <a:buNone/>
            </a:pPr>
            <a:endParaRPr lang="en-US" sz="2800" dirty="0" smtClean="0"/>
          </a:p>
          <a:p>
            <a:r>
              <a:rPr lang="en-US" sz="2800" dirty="0" smtClean="0"/>
              <a:t>There are many different types of research methods that can be carried out</a:t>
            </a:r>
          </a:p>
          <a:p>
            <a:endParaRPr lang="en-US" sz="2800" dirty="0" smtClean="0"/>
          </a:p>
          <a:p>
            <a:r>
              <a:rPr lang="en-US" sz="2800" dirty="0" smtClean="0"/>
              <a:t>Choosing a research method depends on what the researcher is looking at and how the results will need to be recorded, whether its qualitative or quantitative data</a:t>
            </a:r>
            <a:endParaRPr lang="en-US" sz="2800" dirty="0"/>
          </a:p>
        </p:txBody>
      </p:sp>
    </p:spTree>
    <p:extLst>
      <p:ext uri="{BB962C8B-B14F-4D97-AF65-F5344CB8AC3E}">
        <p14:creationId xmlns:p14="http://schemas.microsoft.com/office/powerpoint/2010/main" val="3939852238"/>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0532"/>
            <a:ext cx="8229600" cy="1143000"/>
          </a:xfrm>
        </p:spPr>
        <p:txBody>
          <a:bodyPr>
            <a:noAutofit/>
          </a:bodyPr>
          <a:lstStyle/>
          <a:p>
            <a:pPr algn="l"/>
            <a:r>
              <a:rPr lang="en-US" sz="3600" b="1" dirty="0" smtClean="0">
                <a:solidFill>
                  <a:srgbClr val="FFFFFF"/>
                </a:solidFill>
                <a:effectLst>
                  <a:outerShdw blurRad="50800" dist="38100" dir="2700000" algn="tl" rotWithShape="0">
                    <a:prstClr val="black">
                      <a:alpha val="40000"/>
                    </a:prstClr>
                  </a:outerShdw>
                </a:effectLst>
              </a:rPr>
              <a:t>Methods that could be used to answer the research questions:</a:t>
            </a:r>
            <a:endParaRPr lang="en-US" sz="3600" b="1" dirty="0">
              <a:solidFill>
                <a:srgbClr val="FFFFFF"/>
              </a:solidFill>
              <a:effectLst>
                <a:outerShdw blurRad="50800" dist="38100" dir="2700000" algn="tl" rotWithShape="0">
                  <a:prstClr val="black">
                    <a:alpha val="40000"/>
                  </a:prstClr>
                </a:outerShdw>
              </a:effectLst>
            </a:endParaRPr>
          </a:p>
        </p:txBody>
      </p:sp>
      <p:sp>
        <p:nvSpPr>
          <p:cNvPr id="3" name="Content Placeholder 2"/>
          <p:cNvSpPr>
            <a:spLocks noGrp="1"/>
          </p:cNvSpPr>
          <p:nvPr>
            <p:ph idx="1"/>
          </p:nvPr>
        </p:nvSpPr>
        <p:spPr/>
        <p:txBody>
          <a:bodyPr>
            <a:normAutofit fontScale="85000" lnSpcReduction="20000"/>
          </a:bodyPr>
          <a:lstStyle/>
          <a:p>
            <a:r>
              <a:rPr lang="en-US" sz="1800" dirty="0" smtClean="0"/>
              <a:t>Give out questionnaires to pupils, offer the questionnaire on paper or </a:t>
            </a:r>
            <a:r>
              <a:rPr lang="en-US" sz="1800" dirty="0" smtClean="0"/>
              <a:t>iPad </a:t>
            </a:r>
            <a:r>
              <a:rPr lang="en-US" sz="1800" dirty="0" smtClean="0"/>
              <a:t>to see which the child prefers to use. The questionnaire will be child friendly, the questions will be easy to read and will be answered with either picture options or emoticons showing a happy or sad face. A pilot test will be carried out to make sure the children understand the questions and that the results will be helpful.</a:t>
            </a:r>
          </a:p>
          <a:p>
            <a:pPr marL="0" indent="0">
              <a:buNone/>
            </a:pPr>
            <a:endParaRPr lang="en-US" sz="1800" dirty="0" smtClean="0"/>
          </a:p>
          <a:p>
            <a:r>
              <a:rPr lang="en-US" sz="1800" dirty="0" smtClean="0"/>
              <a:t>Questionnaires for older children in key stage 2 will be similar but will be adapted so that the pupils can add extra thoughts to their answer and all results from questionnaires will then be split into age categories to make sure they are fair.</a:t>
            </a:r>
            <a:endParaRPr lang="en-US" sz="1800" dirty="0"/>
          </a:p>
          <a:p>
            <a:endParaRPr lang="en-US" sz="1800" dirty="0" smtClean="0"/>
          </a:p>
          <a:p>
            <a:r>
              <a:rPr lang="en-US" sz="1800" dirty="0" smtClean="0"/>
              <a:t>Informal interviews with teacher will be carried out asking a mixture of open and closed questions, individual interviews will be carried out in the class teachers room in private and then a group interview to see if any answers are contradicted when others are able to gage each others responses and opinions.</a:t>
            </a:r>
          </a:p>
          <a:p>
            <a:endParaRPr lang="en-US" sz="1800" dirty="0"/>
          </a:p>
          <a:p>
            <a:r>
              <a:rPr lang="en-US" sz="1800" dirty="0" smtClean="0"/>
              <a:t>The last method that could be used is observation, as key stage 2 are the older half of a primary school they are less likely to be moving around the class all the time so observing group of 30 pupils may not be so hard at this age.</a:t>
            </a:r>
          </a:p>
          <a:p>
            <a:endParaRPr lang="en-US" sz="1800" dirty="0"/>
          </a:p>
          <a:p>
            <a:r>
              <a:rPr lang="en-US" sz="1800" dirty="0" smtClean="0"/>
              <a:t>A comparison study could be carried out on schools or classes that don</a:t>
            </a:r>
            <a:r>
              <a:rPr lang="fr-FR" sz="1800" dirty="0" smtClean="0"/>
              <a:t>’</a:t>
            </a:r>
            <a:r>
              <a:rPr lang="en-US" sz="1800" dirty="0" smtClean="0"/>
              <a:t>t use ipads at all or very little and in schools/classes that love to use ipads for learning and see the difference in learning experience and results.</a:t>
            </a:r>
          </a:p>
        </p:txBody>
      </p:sp>
    </p:spTree>
    <p:extLst>
      <p:ext uri="{BB962C8B-B14F-4D97-AF65-F5344CB8AC3E}">
        <p14:creationId xmlns:p14="http://schemas.microsoft.com/office/powerpoint/2010/main" val="1179761652"/>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US" sz="3600" b="1" dirty="0" smtClean="0">
                <a:solidFill>
                  <a:srgbClr val="FFFFFF"/>
                </a:solidFill>
                <a:effectLst>
                  <a:outerShdw blurRad="50800" dist="38100" dir="2700000" algn="tl" rotWithShape="0">
                    <a:prstClr val="black">
                      <a:alpha val="40000"/>
                    </a:prstClr>
                  </a:outerShdw>
                </a:effectLst>
              </a:rPr>
              <a:t>Are there any </a:t>
            </a:r>
            <a:r>
              <a:rPr lang="en-US" sz="3600" b="1" dirty="0" smtClean="0">
                <a:solidFill>
                  <a:srgbClr val="FFFFFF"/>
                </a:solidFill>
                <a:effectLst>
                  <a:outerShdw blurRad="50800" dist="38100" dir="2700000" algn="tl" rotWithShape="0">
                    <a:prstClr val="black">
                      <a:alpha val="40000"/>
                    </a:prstClr>
                  </a:outerShdw>
                </a:effectLst>
              </a:rPr>
              <a:t>limitations/ improvements that could be made to </a:t>
            </a:r>
            <a:r>
              <a:rPr lang="en-US" sz="3600" b="1" dirty="0" smtClean="0">
                <a:solidFill>
                  <a:srgbClr val="FFFFFF"/>
                </a:solidFill>
                <a:effectLst>
                  <a:outerShdw blurRad="50800" dist="38100" dir="2700000" algn="tl" rotWithShape="0">
                    <a:prstClr val="black">
                      <a:alpha val="40000"/>
                    </a:prstClr>
                  </a:outerShdw>
                </a:effectLst>
              </a:rPr>
              <a:t>these methods?</a:t>
            </a:r>
            <a:endParaRPr lang="en-US" sz="3600" b="1" dirty="0">
              <a:solidFill>
                <a:srgbClr val="FFFFFF"/>
              </a:solidFill>
              <a:effectLst>
                <a:outerShdw blurRad="50800" dist="38100" dir="2700000" algn="tl" rotWithShape="0">
                  <a:prstClr val="black">
                    <a:alpha val="40000"/>
                  </a:prstClr>
                </a:outerShdw>
              </a:effectLst>
            </a:endParaRPr>
          </a:p>
        </p:txBody>
      </p:sp>
      <p:sp>
        <p:nvSpPr>
          <p:cNvPr id="3" name="Content Placeholder 2"/>
          <p:cNvSpPr>
            <a:spLocks noGrp="1"/>
          </p:cNvSpPr>
          <p:nvPr>
            <p:ph idx="1"/>
          </p:nvPr>
        </p:nvSpPr>
        <p:spPr>
          <a:xfrm>
            <a:off x="457200" y="1497887"/>
            <a:ext cx="8229600" cy="4525963"/>
          </a:xfrm>
        </p:spPr>
        <p:txBody>
          <a:bodyPr>
            <a:normAutofit/>
          </a:bodyPr>
          <a:lstStyle/>
          <a:p>
            <a:r>
              <a:rPr lang="en-US" sz="2400" dirty="0" smtClean="0"/>
              <a:t>Not enough </a:t>
            </a:r>
            <a:r>
              <a:rPr lang="en-US" sz="2400" dirty="0" smtClean="0"/>
              <a:t>iPads, Wi-Fi issues and charging ports</a:t>
            </a:r>
            <a:endParaRPr lang="en-US" sz="2400" dirty="0" smtClean="0"/>
          </a:p>
          <a:p>
            <a:pPr marL="0" indent="0">
              <a:buNone/>
            </a:pPr>
            <a:endParaRPr lang="en-US" sz="2400" dirty="0" smtClean="0"/>
          </a:p>
          <a:p>
            <a:r>
              <a:rPr lang="en-US" sz="2400" dirty="0" smtClean="0"/>
              <a:t>Funding issues</a:t>
            </a:r>
          </a:p>
          <a:p>
            <a:pPr marL="0" indent="0">
              <a:buNone/>
            </a:pPr>
            <a:endParaRPr lang="en-US" sz="2400" dirty="0" smtClean="0"/>
          </a:p>
          <a:p>
            <a:r>
              <a:rPr lang="en-US" sz="2400" dirty="0" smtClean="0"/>
              <a:t>Staff feeding answers off each other, making results </a:t>
            </a:r>
            <a:r>
              <a:rPr lang="en-US" sz="2400" dirty="0" smtClean="0"/>
              <a:t>influenced</a:t>
            </a:r>
          </a:p>
          <a:p>
            <a:endParaRPr lang="en-US" sz="2400" dirty="0"/>
          </a:p>
          <a:p>
            <a:r>
              <a:rPr lang="en-US" sz="2400" dirty="0" smtClean="0"/>
              <a:t>Improvements could be made by splitting the research into results from females, males and pupils with additional learning needs to create mor</a:t>
            </a:r>
            <a:r>
              <a:rPr lang="en-US" sz="2400" dirty="0" smtClean="0"/>
              <a:t>e depth in the study</a:t>
            </a:r>
            <a:endParaRPr lang="en-US" sz="2400" dirty="0" smtClean="0"/>
          </a:p>
        </p:txBody>
      </p:sp>
    </p:spTree>
    <p:extLst>
      <p:ext uri="{BB962C8B-B14F-4D97-AF65-F5344CB8AC3E}">
        <p14:creationId xmlns:p14="http://schemas.microsoft.com/office/powerpoint/2010/main" val="4074565917"/>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US" sz="3600" b="1" dirty="0" smtClean="0">
                <a:solidFill>
                  <a:srgbClr val="FFFFFF"/>
                </a:solidFill>
                <a:effectLst>
                  <a:outerShdw blurRad="50800" dist="38100" dir="2700000" algn="tl" rotWithShape="0">
                    <a:prstClr val="black">
                      <a:alpha val="40000"/>
                    </a:prstClr>
                  </a:outerShdw>
                </a:effectLst>
              </a:rPr>
              <a:t>Ethics to think about when carrying out my research methods:</a:t>
            </a:r>
            <a:endParaRPr lang="en-US" sz="3600" b="1" dirty="0">
              <a:solidFill>
                <a:srgbClr val="FFFFFF"/>
              </a:solidFill>
              <a:effectLst>
                <a:outerShdw blurRad="50800" dist="38100" dir="2700000" algn="tl" rotWithShape="0">
                  <a:prstClr val="black">
                    <a:alpha val="40000"/>
                  </a:prstClr>
                </a:outerShdw>
              </a:effectLst>
            </a:endParaRPr>
          </a:p>
        </p:txBody>
      </p:sp>
      <p:sp>
        <p:nvSpPr>
          <p:cNvPr id="3" name="Content Placeholder 2"/>
          <p:cNvSpPr>
            <a:spLocks noGrp="1"/>
          </p:cNvSpPr>
          <p:nvPr>
            <p:ph idx="1"/>
          </p:nvPr>
        </p:nvSpPr>
        <p:spPr/>
        <p:txBody>
          <a:bodyPr>
            <a:normAutofit/>
          </a:bodyPr>
          <a:lstStyle/>
          <a:p>
            <a:r>
              <a:rPr lang="en-US" sz="2000" dirty="0" smtClean="0"/>
              <a:t>Consent from school, staff, parents and children. If a child consents but then during the questionnaire asks if they have to do it, don</a:t>
            </a:r>
            <a:r>
              <a:rPr lang="fr-FR" sz="2000" dirty="0" smtClean="0"/>
              <a:t>’</a:t>
            </a:r>
            <a:r>
              <a:rPr lang="en-US" sz="2000" dirty="0" smtClean="0"/>
              <a:t>t force them to stay as this them taking away their consent</a:t>
            </a:r>
          </a:p>
          <a:p>
            <a:endParaRPr lang="en-US" sz="2000" dirty="0"/>
          </a:p>
          <a:p>
            <a:r>
              <a:rPr lang="en-US" sz="2000" dirty="0" smtClean="0"/>
              <a:t>Make sure questions are not </a:t>
            </a:r>
            <a:r>
              <a:rPr lang="en-US" sz="2000" dirty="0" smtClean="0"/>
              <a:t>offensive</a:t>
            </a:r>
          </a:p>
          <a:p>
            <a:endParaRPr lang="en-US" sz="2000" dirty="0"/>
          </a:p>
          <a:p>
            <a:r>
              <a:rPr lang="en-US" sz="2000" dirty="0" smtClean="0"/>
              <a:t>Do not ask anything that could lead to a bias answer</a:t>
            </a:r>
          </a:p>
          <a:p>
            <a:endParaRPr lang="en-US" sz="2000" dirty="0"/>
          </a:p>
          <a:p>
            <a:r>
              <a:rPr lang="en-US" sz="2000" dirty="0" smtClean="0"/>
              <a:t>Data protection </a:t>
            </a:r>
            <a:r>
              <a:rPr lang="en-US" sz="2000" dirty="0" smtClean="0"/>
              <a:t>must be taken extremely serious, data management should be discussed with the school and parents and all data should be stored safely and encrypted</a:t>
            </a:r>
            <a:endParaRPr lang="en-US" sz="2000" dirty="0" smtClean="0"/>
          </a:p>
          <a:p>
            <a:endParaRPr lang="en-US" sz="2000" dirty="0"/>
          </a:p>
          <a:p>
            <a:endParaRPr lang="en-US" sz="2000" dirty="0"/>
          </a:p>
        </p:txBody>
      </p:sp>
    </p:spTree>
    <p:extLst>
      <p:ext uri="{BB962C8B-B14F-4D97-AF65-F5344CB8AC3E}">
        <p14:creationId xmlns:p14="http://schemas.microsoft.com/office/powerpoint/2010/main" val="796630610"/>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t>Conclusion- Outcomes</a:t>
            </a:r>
            <a:endParaRPr lang="en-US" sz="3600" dirty="0"/>
          </a:p>
        </p:txBody>
      </p:sp>
      <p:sp>
        <p:nvSpPr>
          <p:cNvPr id="3" name="Content Placeholder 2"/>
          <p:cNvSpPr>
            <a:spLocks noGrp="1"/>
          </p:cNvSpPr>
          <p:nvPr>
            <p:ph idx="1"/>
          </p:nvPr>
        </p:nvSpPr>
        <p:spPr/>
        <p:txBody>
          <a:bodyPr>
            <a:normAutofit fontScale="92500" lnSpcReduction="10000"/>
          </a:bodyPr>
          <a:lstStyle/>
          <a:p>
            <a:pPr marL="0" indent="0">
              <a:buNone/>
            </a:pPr>
            <a:r>
              <a:rPr lang="en-US" sz="2400" dirty="0" smtClean="0"/>
              <a:t>By carrying out the research topic it is hoped the outcome will find out the following:</a:t>
            </a:r>
          </a:p>
          <a:p>
            <a:pPr marL="0" indent="0">
              <a:buNone/>
            </a:pPr>
            <a:endParaRPr lang="en-US" sz="2400" dirty="0" smtClean="0"/>
          </a:p>
          <a:p>
            <a:r>
              <a:rPr lang="en-US" sz="2400" dirty="0" smtClean="0"/>
              <a:t>If children learn better with </a:t>
            </a:r>
            <a:r>
              <a:rPr lang="en-US" sz="2400" dirty="0" smtClean="0"/>
              <a:t>iPads </a:t>
            </a:r>
            <a:r>
              <a:rPr lang="en-US" sz="2400" dirty="0" smtClean="0"/>
              <a:t>and why?</a:t>
            </a:r>
          </a:p>
          <a:p>
            <a:pPr marL="0" indent="0">
              <a:buNone/>
            </a:pPr>
            <a:endParaRPr lang="en-US" sz="2400" dirty="0" smtClean="0"/>
          </a:p>
          <a:p>
            <a:r>
              <a:rPr lang="en-US" sz="2400" dirty="0" smtClean="0"/>
              <a:t>What recourses are most popular and educational?</a:t>
            </a:r>
          </a:p>
          <a:p>
            <a:pPr marL="0" indent="0">
              <a:buNone/>
            </a:pPr>
            <a:endParaRPr lang="en-US" sz="2400" dirty="0" smtClean="0"/>
          </a:p>
          <a:p>
            <a:r>
              <a:rPr lang="en-US" sz="2400" dirty="0" smtClean="0"/>
              <a:t>Do teachers feel the pupils are more engaged when using ipads to learn?</a:t>
            </a:r>
          </a:p>
          <a:p>
            <a:pPr marL="0" indent="0">
              <a:buNone/>
            </a:pPr>
            <a:endParaRPr lang="en-US" sz="2400" dirty="0" smtClean="0"/>
          </a:p>
          <a:p>
            <a:r>
              <a:rPr lang="en-US" sz="2400" dirty="0" smtClean="0"/>
              <a:t>Do </a:t>
            </a:r>
            <a:r>
              <a:rPr lang="en-US" sz="2400" dirty="0" smtClean="0"/>
              <a:t>iPads </a:t>
            </a:r>
            <a:r>
              <a:rPr lang="en-US" sz="2400" dirty="0" smtClean="0"/>
              <a:t>benefit learning </a:t>
            </a:r>
            <a:r>
              <a:rPr lang="en-US" sz="2400" dirty="0" smtClean="0"/>
              <a:t>or the </a:t>
            </a:r>
            <a:r>
              <a:rPr lang="en-US" sz="2400" dirty="0" smtClean="0"/>
              <a:t>results of pupils when used for an educational purpose?</a:t>
            </a:r>
          </a:p>
          <a:p>
            <a:endParaRPr lang="en-US" dirty="0"/>
          </a:p>
        </p:txBody>
      </p:sp>
    </p:spTree>
    <p:extLst>
      <p:ext uri="{BB962C8B-B14F-4D97-AF65-F5344CB8AC3E}">
        <p14:creationId xmlns:p14="http://schemas.microsoft.com/office/powerpoint/2010/main" val="4203438701"/>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US" sz="9600" dirty="0" smtClean="0"/>
              <a:t>Thank You for listening!</a:t>
            </a:r>
            <a:endParaRPr lang="en-US" sz="9600" dirty="0"/>
          </a:p>
        </p:txBody>
      </p:sp>
    </p:spTree>
    <p:extLst>
      <p:ext uri="{BB962C8B-B14F-4D97-AF65-F5344CB8AC3E}">
        <p14:creationId xmlns:p14="http://schemas.microsoft.com/office/powerpoint/2010/main" val="2465255401"/>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smtClean="0">
                <a:solidFill>
                  <a:srgbClr val="FFFFFF"/>
                </a:solidFill>
                <a:effectLst>
                  <a:outerShdw blurRad="50800" dist="38100" dir="2700000" algn="tl" rotWithShape="0">
                    <a:prstClr val="black">
                      <a:alpha val="40000"/>
                    </a:prstClr>
                  </a:outerShdw>
                </a:effectLst>
                <a:latin typeface="Arial Black"/>
                <a:cs typeface="Arial Black"/>
              </a:rPr>
              <a:t>Reference </a:t>
            </a:r>
            <a:r>
              <a:rPr lang="en-US" sz="3600" b="1" dirty="0" smtClean="0">
                <a:solidFill>
                  <a:srgbClr val="FFFFFF"/>
                </a:solidFill>
                <a:effectLst>
                  <a:outerShdw blurRad="50800" dist="38100" dir="2700000" algn="tl" rotWithShape="0">
                    <a:prstClr val="black">
                      <a:alpha val="40000"/>
                    </a:prstClr>
                  </a:outerShdw>
                </a:effectLst>
                <a:latin typeface="Arial Black"/>
                <a:cs typeface="Arial Black"/>
              </a:rPr>
              <a:t>List</a:t>
            </a:r>
            <a:endParaRPr lang="en-US" sz="3600" b="1" dirty="0">
              <a:solidFill>
                <a:srgbClr val="FFFFFF"/>
              </a:solidFill>
              <a:effectLst>
                <a:outerShdw blurRad="50800" dist="38100" dir="2700000" algn="tl" rotWithShape="0">
                  <a:prstClr val="black">
                    <a:alpha val="40000"/>
                  </a:prstClr>
                </a:outerShdw>
              </a:effectLst>
              <a:latin typeface="Arial Black"/>
              <a:cs typeface="Arial Black"/>
            </a:endParaRPr>
          </a:p>
        </p:txBody>
      </p:sp>
      <p:sp>
        <p:nvSpPr>
          <p:cNvPr id="3" name="Content Placeholder 2"/>
          <p:cNvSpPr>
            <a:spLocks noGrp="1"/>
          </p:cNvSpPr>
          <p:nvPr>
            <p:ph idx="1"/>
          </p:nvPr>
        </p:nvSpPr>
        <p:spPr/>
        <p:txBody>
          <a:bodyPr>
            <a:normAutofit/>
          </a:bodyPr>
          <a:lstStyle/>
          <a:p>
            <a:r>
              <a:rPr lang="en-US" sz="1400" i="1" dirty="0" smtClean="0">
                <a:solidFill>
                  <a:srgbClr val="FFFFFF"/>
                </a:solidFill>
              </a:rPr>
              <a:t>InformED  (2012) ipads In The Classroom: 25 Ways To Use Tablets To Enhance The Learning Experience </a:t>
            </a:r>
          </a:p>
          <a:p>
            <a:pPr marL="0" indent="0">
              <a:buNone/>
            </a:pPr>
            <a:r>
              <a:rPr lang="en-US" sz="1400" dirty="0" smtClean="0">
                <a:solidFill>
                  <a:srgbClr val="FFFFFF"/>
                </a:solidFill>
                <a:hlinkClick r:id="rId2"/>
              </a:rPr>
              <a:t>https://www.opencolleges.edu.au/informed/features/25-ways-to-use-tablets-to-enhance-the-learning-experience/</a:t>
            </a:r>
            <a:r>
              <a:rPr lang="en-US" sz="1400" dirty="0">
                <a:solidFill>
                  <a:srgbClr val="FFFFFF"/>
                </a:solidFill>
              </a:rPr>
              <a:t> </a:t>
            </a:r>
            <a:r>
              <a:rPr lang="en-US" sz="1400" dirty="0" smtClean="0">
                <a:solidFill>
                  <a:srgbClr val="FFFFFF"/>
                </a:solidFill>
              </a:rPr>
              <a:t>(Accessed 30/01/19)</a:t>
            </a:r>
          </a:p>
          <a:p>
            <a:pPr marL="0" indent="0">
              <a:buNone/>
            </a:pPr>
            <a:endParaRPr lang="en-US" sz="1400" dirty="0">
              <a:solidFill>
                <a:srgbClr val="FFFFFF"/>
              </a:solidFill>
            </a:endParaRPr>
          </a:p>
          <a:p>
            <a:r>
              <a:rPr lang="en-US" sz="1400" dirty="0" smtClean="0">
                <a:solidFill>
                  <a:srgbClr val="FFFFFF"/>
                </a:solidFill>
              </a:rPr>
              <a:t>The International Educator (2012) </a:t>
            </a:r>
            <a:r>
              <a:rPr lang="en-US" sz="1400" i="1" dirty="0" smtClean="0">
                <a:solidFill>
                  <a:srgbClr val="FFFFFF"/>
                </a:solidFill>
              </a:rPr>
              <a:t>The ipad Effect: Leveraging Engagement, Collaboration, and Perseverance</a:t>
            </a:r>
          </a:p>
          <a:p>
            <a:pPr marL="0" indent="0">
              <a:buNone/>
            </a:pPr>
            <a:r>
              <a:rPr lang="en-US" sz="1400" dirty="0" smtClean="0">
                <a:solidFill>
                  <a:srgbClr val="FFFFFF"/>
                </a:solidFill>
                <a:hlinkClick r:id="rId3"/>
              </a:rPr>
              <a:t>https://www.tieonline.com/article/100/the-ipad-effect-leveraging-engagement-collaboration-and-perseverance</a:t>
            </a:r>
            <a:r>
              <a:rPr lang="en-US" sz="1400" dirty="0" smtClean="0">
                <a:solidFill>
                  <a:srgbClr val="FFFFFF"/>
                </a:solidFill>
              </a:rPr>
              <a:t>  (Accessed 01/02/19)</a:t>
            </a:r>
          </a:p>
          <a:p>
            <a:pPr marL="0" indent="0">
              <a:buNone/>
            </a:pPr>
            <a:endParaRPr lang="en-US" sz="1400" dirty="0" smtClean="0">
              <a:solidFill>
                <a:srgbClr val="FFFFFF"/>
              </a:solidFill>
            </a:endParaRPr>
          </a:p>
          <a:p>
            <a:r>
              <a:rPr lang="en-US" sz="1400" dirty="0" smtClean="0">
                <a:solidFill>
                  <a:srgbClr val="FFFFFF"/>
                </a:solidFill>
              </a:rPr>
              <a:t>Apple (N.D) </a:t>
            </a:r>
            <a:r>
              <a:rPr lang="en-US" sz="1400" i="1" dirty="0" smtClean="0">
                <a:solidFill>
                  <a:srgbClr val="FFFFFF"/>
                </a:solidFill>
              </a:rPr>
              <a:t>Education- Apps that help you put the power of technology to work. In and out of class</a:t>
            </a:r>
            <a:r>
              <a:rPr lang="en-US" sz="1400" dirty="0" smtClean="0">
                <a:solidFill>
                  <a:srgbClr val="FFFFFF"/>
                </a:solidFill>
              </a:rPr>
              <a:t>.</a:t>
            </a:r>
          </a:p>
          <a:p>
            <a:pPr marL="0" indent="0">
              <a:buNone/>
            </a:pPr>
            <a:r>
              <a:rPr lang="en-US" sz="1400" dirty="0" smtClean="0">
                <a:solidFill>
                  <a:srgbClr val="FFFFFF"/>
                </a:solidFill>
                <a:hlinkClick r:id="rId4"/>
              </a:rPr>
              <a:t>https://www.apple.com/ca/education/teaching-tools/</a:t>
            </a:r>
            <a:r>
              <a:rPr lang="en-US" sz="1400" dirty="0" smtClean="0">
                <a:solidFill>
                  <a:srgbClr val="FFFFFF"/>
                </a:solidFill>
              </a:rPr>
              <a:t>  (Accessed 04/02/19)</a:t>
            </a:r>
          </a:p>
          <a:p>
            <a:pPr marL="0" indent="0">
              <a:buNone/>
            </a:pPr>
            <a:endParaRPr lang="en-US" sz="1400" dirty="0" smtClean="0">
              <a:solidFill>
                <a:srgbClr val="FFFFFF"/>
              </a:solidFill>
            </a:endParaRPr>
          </a:p>
          <a:p>
            <a:r>
              <a:rPr lang="en-US" sz="1400" dirty="0" smtClean="0">
                <a:solidFill>
                  <a:srgbClr val="FFFFFF"/>
                </a:solidFill>
              </a:rPr>
              <a:t>Welsh Government (2015) </a:t>
            </a:r>
            <a:r>
              <a:rPr lang="en-US" sz="1400" i="1" dirty="0" smtClean="0">
                <a:solidFill>
                  <a:srgbClr val="FFFFFF"/>
                </a:solidFill>
              </a:rPr>
              <a:t>Successful Futures </a:t>
            </a:r>
          </a:p>
          <a:p>
            <a:pPr marL="0" indent="0">
              <a:buNone/>
            </a:pPr>
            <a:r>
              <a:rPr lang="en-US" sz="1400" dirty="0" smtClean="0">
                <a:solidFill>
                  <a:srgbClr val="FFFFFF"/>
                </a:solidFill>
                <a:hlinkClick r:id="rId5"/>
              </a:rPr>
              <a:t>https://hwb.gov.wales/news/articles/d5808930-5647-43de-8a12-5e4f3c7f2ddc</a:t>
            </a:r>
            <a:r>
              <a:rPr lang="en-US" sz="1400" dirty="0" smtClean="0">
                <a:solidFill>
                  <a:srgbClr val="FFFFFF"/>
                </a:solidFill>
              </a:rPr>
              <a:t> (Accessed 06/02/19)</a:t>
            </a:r>
          </a:p>
          <a:p>
            <a:pPr marL="0" indent="0">
              <a:buNone/>
            </a:pPr>
            <a:endParaRPr lang="en-US" sz="1400" dirty="0">
              <a:solidFill>
                <a:srgbClr val="FFFFFF"/>
              </a:solidFill>
            </a:endParaRPr>
          </a:p>
          <a:p>
            <a:r>
              <a:rPr lang="en-US" sz="1400" dirty="0" smtClean="0">
                <a:solidFill>
                  <a:srgbClr val="FFFFFF"/>
                </a:solidFill>
              </a:rPr>
              <a:t>Welsh Government (2015) </a:t>
            </a:r>
            <a:r>
              <a:rPr lang="en-US" sz="1400" i="1" dirty="0" smtClean="0">
                <a:solidFill>
                  <a:srgbClr val="FFFFFF"/>
                </a:solidFill>
              </a:rPr>
              <a:t>New plans to embed digital competence into curriculum</a:t>
            </a:r>
            <a:r>
              <a:rPr lang="en-US" sz="1400" dirty="0" smtClean="0">
                <a:solidFill>
                  <a:srgbClr val="FFFFFF"/>
                </a:solidFill>
                <a:hlinkClick r:id="rId6"/>
              </a:rPr>
              <a:t>https://gov.wales/newsroom/educationandskills/2015/10258869/?lang=en</a:t>
            </a:r>
            <a:r>
              <a:rPr lang="en-US" sz="1400" dirty="0" smtClean="0">
                <a:solidFill>
                  <a:srgbClr val="FFFFFF"/>
                </a:solidFill>
              </a:rPr>
              <a:t> (Accessed 08/02/19)</a:t>
            </a:r>
          </a:p>
        </p:txBody>
      </p:sp>
    </p:spTree>
    <p:extLst>
      <p:ext uri="{BB962C8B-B14F-4D97-AF65-F5344CB8AC3E}">
        <p14:creationId xmlns:p14="http://schemas.microsoft.com/office/powerpoint/2010/main" val="384173593"/>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Arial Black"/>
                <a:cs typeface="Arial Black"/>
              </a:rPr>
              <a:t>Reference List</a:t>
            </a:r>
            <a:endParaRPr lang="en-US" sz="3600" dirty="0">
              <a:latin typeface="Arial Black"/>
              <a:cs typeface="Arial Black"/>
            </a:endParaRPr>
          </a:p>
        </p:txBody>
      </p:sp>
      <p:sp>
        <p:nvSpPr>
          <p:cNvPr id="3" name="Content Placeholder 2"/>
          <p:cNvSpPr>
            <a:spLocks noGrp="1"/>
          </p:cNvSpPr>
          <p:nvPr>
            <p:ph idx="1"/>
          </p:nvPr>
        </p:nvSpPr>
        <p:spPr/>
        <p:txBody>
          <a:bodyPr>
            <a:normAutofit/>
          </a:bodyPr>
          <a:lstStyle/>
          <a:p>
            <a:r>
              <a:rPr lang="en-US" sz="1400" dirty="0" smtClean="0"/>
              <a:t>Webanywhere (2016) </a:t>
            </a:r>
            <a:r>
              <a:rPr lang="en-US" sz="1400" i="1" dirty="0" smtClean="0"/>
              <a:t>Top 6 benefits of using technology in the classroom </a:t>
            </a:r>
            <a:r>
              <a:rPr lang="en-US" sz="1400" dirty="0" smtClean="0">
                <a:hlinkClick r:id="rId2"/>
              </a:rPr>
              <a:t>https://www.webanywhere.co.uk/blog/2016/02/top-6-benefits-technology-classroom/</a:t>
            </a:r>
            <a:r>
              <a:rPr lang="en-US" sz="1400" dirty="0" smtClean="0"/>
              <a:t> (Accessed 11/02/19)</a:t>
            </a:r>
          </a:p>
          <a:p>
            <a:r>
              <a:rPr lang="en-US" sz="1400" dirty="0" smtClean="0"/>
              <a:t>National Geographic (2013) </a:t>
            </a:r>
            <a:r>
              <a:rPr lang="en-US" sz="1400" i="1" dirty="0" smtClean="0"/>
              <a:t>Ipads improve classroom learning, study finds </a:t>
            </a:r>
            <a:r>
              <a:rPr lang="en-US" sz="1400" dirty="0" smtClean="0">
                <a:hlinkClick r:id="rId3"/>
              </a:rPr>
              <a:t>https://news.nationalgeographic.com/news/2013/12/131210-ipad-learning-education-space-science/</a:t>
            </a:r>
            <a:r>
              <a:rPr lang="en-US" sz="1400" dirty="0" smtClean="0"/>
              <a:t> (Accessed 12/02/19</a:t>
            </a:r>
            <a:r>
              <a:rPr lang="en-US" sz="1400" dirty="0" smtClean="0"/>
              <a:t>)</a:t>
            </a:r>
          </a:p>
          <a:p>
            <a:r>
              <a:rPr lang="en-US" sz="1400" dirty="0" smtClean="0"/>
              <a:t>The Telegraph (2018) </a:t>
            </a:r>
            <a:r>
              <a:rPr lang="en-US" sz="1400" i="1" dirty="0" smtClean="0"/>
              <a:t>Teaching </a:t>
            </a:r>
            <a:r>
              <a:rPr lang="en-US" sz="1400" i="1" dirty="0"/>
              <a:t>children with iPads means they struggle to concentrate without technology, study </a:t>
            </a:r>
            <a:r>
              <a:rPr lang="en-US" sz="1400" i="1" dirty="0" smtClean="0"/>
              <a:t>finds </a:t>
            </a:r>
            <a:r>
              <a:rPr lang="en-US" sz="1400" dirty="0" smtClean="0">
                <a:hlinkClick r:id="rId4"/>
              </a:rPr>
              <a:t>https</a:t>
            </a:r>
            <a:r>
              <a:rPr lang="en-US" sz="1400" dirty="0">
                <a:hlinkClick r:id="rId4"/>
              </a:rPr>
              <a:t>://www.telegraph.co.uk/education/2018/01/19/teaching-children-ipads-means-struggle-concentrate-without-technology</a:t>
            </a:r>
            <a:r>
              <a:rPr lang="en-US" sz="1400" dirty="0" smtClean="0">
                <a:hlinkClick r:id="rId4"/>
              </a:rPr>
              <a:t>/</a:t>
            </a:r>
            <a:r>
              <a:rPr lang="en-US" sz="1400" dirty="0" smtClean="0"/>
              <a:t> (Accessed 12/02/19)</a:t>
            </a:r>
            <a:endParaRPr lang="en-US" sz="1400" dirty="0"/>
          </a:p>
        </p:txBody>
      </p:sp>
    </p:spTree>
    <p:extLst>
      <p:ext uri="{BB962C8B-B14F-4D97-AF65-F5344CB8AC3E}">
        <p14:creationId xmlns:p14="http://schemas.microsoft.com/office/powerpoint/2010/main" val="19680377"/>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txDef>
      <a:spPr>
        <a:noFill/>
      </a:spPr>
      <a:bodyPr wrap="square" rtlCol="0">
        <a:spAutoFit/>
      </a:bodyPr>
      <a:lstStyle>
        <a:defPPr>
          <a:defRPr dirty="0" smtClean="0"/>
        </a:defPPr>
      </a:lstStyle>
    </a:tx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34892</TotalTime>
  <Words>2580</Words>
  <Application>Microsoft Macintosh PowerPoint</Application>
  <PresentationFormat>On-screen Show (4:3)</PresentationFormat>
  <Paragraphs>148</Paragraphs>
  <Slides>21</Slides>
  <Notes>7</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PowerPoint Presentation</vt:lpstr>
      <vt:lpstr>Aims of this research topic</vt:lpstr>
      <vt:lpstr>Literature that already provides answers to the research aims  What recourses do iPads provide?:</vt:lpstr>
      <vt:lpstr>PowerPoint Presentation</vt:lpstr>
      <vt:lpstr>PowerPoint Presentation</vt:lpstr>
      <vt:lpstr>PowerPoint Presentation</vt:lpstr>
      <vt:lpstr>Are children more engaged when able to use ipads in lesson?:</vt:lpstr>
      <vt:lpstr>PowerPoint Presentation</vt:lpstr>
      <vt:lpstr>Do iPads help teachers provide better pedagogy?:</vt:lpstr>
      <vt:lpstr>To find out why ipads are improving learning:</vt:lpstr>
      <vt:lpstr>Negative literature – iPads and learning:</vt:lpstr>
      <vt:lpstr>Placement Experience that made me choose this research topic:</vt:lpstr>
      <vt:lpstr>Research Questions:</vt:lpstr>
      <vt:lpstr>What are research methods?</vt:lpstr>
      <vt:lpstr>Methods that could be used to answer the research questions:</vt:lpstr>
      <vt:lpstr>Are there any limitations/ improvements that could be made to these methods?</vt:lpstr>
      <vt:lpstr>Ethics to think about when carrying out my research methods:</vt:lpstr>
      <vt:lpstr>Conclusion- Outcomes</vt:lpstr>
      <vt:lpstr>PowerPoint Presentation</vt:lpstr>
      <vt:lpstr>Reference List</vt:lpstr>
      <vt:lpstr>Reference List</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dc:title>
  <dc:creator>Rebecca Crane</dc:creator>
  <cp:lastModifiedBy>Rebecca Crane</cp:lastModifiedBy>
  <cp:revision>94</cp:revision>
  <dcterms:created xsi:type="dcterms:W3CDTF">2019-01-24T11:54:55Z</dcterms:created>
  <dcterms:modified xsi:type="dcterms:W3CDTF">2019-02-17T17:28:45Z</dcterms:modified>
</cp:coreProperties>
</file>