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5" r:id="rId3"/>
    <p:sldId id="286" r:id="rId4"/>
    <p:sldId id="284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7" autoAdjust="0"/>
    <p:restoredTop sz="94660"/>
  </p:normalViewPr>
  <p:slideViewPr>
    <p:cSldViewPr>
      <p:cViewPr varScale="1">
        <p:scale>
          <a:sx n="110" d="100"/>
          <a:sy n="110" d="100"/>
        </p:scale>
        <p:origin x="1140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C29700-C81F-423B-A60E-664818BC0EC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71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C315711-7917-4B78-848B-2AF8B518B809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2182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2CDFA9F-91DF-4979-A765-6A87CA4ED3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39" y="229437"/>
            <a:ext cx="8572133" cy="6429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288" y="5160197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427" y="404664"/>
            <a:ext cx="4824536" cy="99556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Writing a Report</a:t>
            </a:r>
          </a:p>
        </p:txBody>
      </p:sp>
    </p:spTree>
    <p:extLst>
      <p:ext uri="{BB962C8B-B14F-4D97-AF65-F5344CB8AC3E}">
        <p14:creationId xmlns:p14="http://schemas.microsoft.com/office/powerpoint/2010/main" val="405052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7AF36E-C0C7-4C94-B855-94FE97C8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2500 Word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894177-5F02-4249-8CF3-68A8358E5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Due 26/4/2018</a:t>
            </a:r>
          </a:p>
          <a:p>
            <a:r>
              <a:rPr lang="en-GB" dirty="0"/>
              <a:t>Worth 40% of overall mark</a:t>
            </a:r>
          </a:p>
          <a:p>
            <a:r>
              <a:rPr lang="en-GB" dirty="0"/>
              <a:t>Archaeological </a:t>
            </a:r>
            <a:r>
              <a:rPr lang="en-GB" dirty="0" smtClean="0"/>
              <a:t>exercise: </a:t>
            </a:r>
            <a:r>
              <a:rPr lang="en-GB" dirty="0"/>
              <a:t>please use Harvard referencing, following the guidelines set out in the </a:t>
            </a:r>
            <a:r>
              <a:rPr lang="en-GB" dirty="0">
                <a:hlinkClick r:id="rId2" tooltip="Archaeology and Anthropology Referencing Handbook"/>
              </a:rPr>
              <a:t>Archaeology and Anthropology Referencing Handbook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12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7AF36E-C0C7-4C94-B855-94FE97C8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2500 Word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894177-5F02-4249-8CF3-68A8358E5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dirty="0"/>
              <a:t>Write a report considering the significance of one of the following resources for exploring interconnections in the Bronze Age East Mediterranean:</a:t>
            </a:r>
          </a:p>
          <a:p>
            <a:pPr lvl="1"/>
            <a:r>
              <a:rPr lang="en-GB" dirty="0"/>
              <a:t>Metal</a:t>
            </a:r>
          </a:p>
          <a:p>
            <a:pPr lvl="1"/>
            <a:r>
              <a:rPr lang="en-GB" dirty="0"/>
              <a:t>Wood</a:t>
            </a:r>
          </a:p>
          <a:p>
            <a:pPr lvl="1"/>
            <a:r>
              <a:rPr lang="en-GB" dirty="0"/>
              <a:t>Oil</a:t>
            </a:r>
          </a:p>
          <a:p>
            <a:pPr lvl="1"/>
            <a:r>
              <a:rPr lang="en-GB" dirty="0"/>
              <a:t>Semi-Precious Stones </a:t>
            </a:r>
          </a:p>
          <a:p>
            <a:pPr lvl="1"/>
            <a:r>
              <a:rPr lang="en-GB" dirty="0"/>
              <a:t>Textiles</a:t>
            </a:r>
          </a:p>
        </p:txBody>
      </p:sp>
    </p:spTree>
    <p:extLst>
      <p:ext uri="{BB962C8B-B14F-4D97-AF65-F5344CB8AC3E}">
        <p14:creationId xmlns:p14="http://schemas.microsoft.com/office/powerpoint/2010/main" val="35832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the Report?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92488" cy="4623816"/>
          </a:xfrm>
        </p:spPr>
        <p:txBody>
          <a:bodyPr>
            <a:normAutofit/>
          </a:bodyPr>
          <a:lstStyle/>
          <a:p>
            <a:r>
              <a:rPr lang="en-US" altLang="en-US" sz="3100" dirty="0">
                <a:sym typeface="Lucida Grande" charset="0"/>
              </a:rPr>
              <a:t>To engage with primary data</a:t>
            </a:r>
          </a:p>
          <a:p>
            <a:r>
              <a:rPr lang="en-US" altLang="en-US" sz="3100" dirty="0">
                <a:sym typeface="Lucida Grande" charset="0"/>
              </a:rPr>
              <a:t>To </a:t>
            </a:r>
            <a:r>
              <a:rPr lang="en-US" altLang="en-US" sz="3100" dirty="0" err="1">
                <a:sym typeface="Lucida Grande" charset="0"/>
              </a:rPr>
              <a:t>analyse</a:t>
            </a:r>
            <a:r>
              <a:rPr lang="en-US" altLang="en-US" sz="3100" dirty="0">
                <a:sym typeface="Lucida Grande" charset="0"/>
              </a:rPr>
              <a:t> date to answer a specific question</a:t>
            </a:r>
          </a:p>
          <a:p>
            <a:r>
              <a:rPr lang="en-US" altLang="en-US" sz="3100" dirty="0">
                <a:sym typeface="Lucida Grande" charset="0"/>
              </a:rPr>
              <a:t>To interpret data using theoretical constructs</a:t>
            </a:r>
          </a:p>
          <a:p>
            <a:r>
              <a:rPr lang="en-US" altLang="en-US" sz="3100" dirty="0">
                <a:sym typeface="Lucida Grande" charset="0"/>
              </a:rPr>
              <a:t>Concise and clear presentation</a:t>
            </a:r>
            <a:endParaRPr lang="en-US" altLang="en-US" sz="2600" dirty="0">
              <a:sym typeface="Lucida Grande" charset="0"/>
            </a:endParaRP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67712712-ED6A-4994-AD1F-48AAE5878E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880" y="2066544"/>
            <a:ext cx="4038600" cy="4038600"/>
          </a:xfrm>
        </p:spPr>
      </p:pic>
    </p:spTree>
    <p:extLst>
      <p:ext uri="{BB962C8B-B14F-4D97-AF65-F5344CB8AC3E}">
        <p14:creationId xmlns:p14="http://schemas.microsoft.com/office/powerpoint/2010/main" val="285232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E86AF8-5ABE-4817-91E4-1D6B9870F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Your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C9EC00-C704-4780-8A16-C29FB5C18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create your own </a:t>
            </a:r>
            <a:r>
              <a:rPr lang="en-GB" dirty="0" smtClean="0"/>
              <a:t>dataset </a:t>
            </a:r>
            <a:r>
              <a:rPr lang="en-GB" dirty="0"/>
              <a:t>to analyse</a:t>
            </a:r>
          </a:p>
          <a:p>
            <a:r>
              <a:rPr lang="en-GB" dirty="0"/>
              <a:t>Sources:</a:t>
            </a:r>
          </a:p>
          <a:p>
            <a:pPr lvl="1"/>
            <a:r>
              <a:rPr lang="en-GB" dirty="0"/>
              <a:t>Archaeological (site reports, museum catalogues etc)</a:t>
            </a:r>
          </a:p>
          <a:p>
            <a:pPr lvl="1"/>
            <a:r>
              <a:rPr lang="en-GB" dirty="0"/>
              <a:t>Textual evidence (</a:t>
            </a:r>
            <a:r>
              <a:rPr lang="en-GB" dirty="0" err="1"/>
              <a:t>eg.</a:t>
            </a:r>
            <a:r>
              <a:rPr lang="en-GB" dirty="0"/>
              <a:t> Amarna letters)</a:t>
            </a:r>
          </a:p>
          <a:p>
            <a:r>
              <a:rPr lang="en-GB" dirty="0"/>
              <a:t>Delimit your research carefully:</a:t>
            </a:r>
          </a:p>
          <a:p>
            <a:pPr lvl="1"/>
            <a:r>
              <a:rPr lang="en-GB" dirty="0"/>
              <a:t>Chronologically</a:t>
            </a:r>
          </a:p>
          <a:p>
            <a:pPr lvl="1"/>
            <a:r>
              <a:rPr lang="en-GB" dirty="0"/>
              <a:t>Spatially</a:t>
            </a:r>
          </a:p>
        </p:txBody>
      </p:sp>
    </p:spTree>
    <p:extLst>
      <p:ext uri="{BB962C8B-B14F-4D97-AF65-F5344CB8AC3E}">
        <p14:creationId xmlns:p14="http://schemas.microsoft.com/office/powerpoint/2010/main" val="188616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D6993A-3A39-49A7-801B-24F73B85B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58A46CE-E613-40E0-B29B-4BB3B3F3B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844824"/>
            <a:ext cx="8229600" cy="462560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Report writing asks for a specific structure:</a:t>
            </a:r>
          </a:p>
          <a:p>
            <a:pPr lvl="1"/>
            <a:r>
              <a:rPr lang="en-GB" dirty="0"/>
              <a:t>Title page 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Table of contents </a:t>
            </a:r>
          </a:p>
          <a:p>
            <a:pPr lvl="1"/>
            <a:r>
              <a:rPr lang="en-GB" dirty="0"/>
              <a:t>Introduction </a:t>
            </a:r>
          </a:p>
          <a:p>
            <a:pPr lvl="1"/>
            <a:r>
              <a:rPr lang="en-GB" dirty="0"/>
              <a:t>Theoretical perspectives</a:t>
            </a:r>
          </a:p>
          <a:p>
            <a:pPr lvl="1"/>
            <a:r>
              <a:rPr lang="en-GB" dirty="0"/>
              <a:t>Presentation of data</a:t>
            </a:r>
          </a:p>
          <a:p>
            <a:pPr lvl="1"/>
            <a:r>
              <a:rPr lang="en-GB" dirty="0"/>
              <a:t>Interpretation and analysis</a:t>
            </a:r>
          </a:p>
          <a:p>
            <a:pPr lvl="1"/>
            <a:r>
              <a:rPr lang="en-GB" dirty="0"/>
              <a:t> Conclusions </a:t>
            </a:r>
          </a:p>
          <a:p>
            <a:pPr lvl="1"/>
            <a:r>
              <a:rPr lang="en-GB" dirty="0"/>
              <a:t>Reference list</a:t>
            </a:r>
          </a:p>
          <a:p>
            <a:pPr lvl="1"/>
            <a:r>
              <a:rPr lang="en-GB" dirty="0"/>
              <a:t>Appendices &amp; illustrations </a:t>
            </a:r>
          </a:p>
        </p:txBody>
      </p:sp>
    </p:spTree>
    <p:extLst>
      <p:ext uri="{BB962C8B-B14F-4D97-AF65-F5344CB8AC3E}">
        <p14:creationId xmlns:p14="http://schemas.microsoft.com/office/powerpoint/2010/main" val="261217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299A1E-6008-43D8-894B-C010C1FAA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84EB6C-379E-43A8-B4C2-5AE32741BB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Title page:</a:t>
            </a:r>
          </a:p>
          <a:p>
            <a:pPr lvl="1"/>
            <a:r>
              <a:rPr lang="en-GB" dirty="0"/>
              <a:t>Title</a:t>
            </a:r>
          </a:p>
          <a:p>
            <a:pPr lvl="1"/>
            <a:r>
              <a:rPr lang="en-GB" dirty="0"/>
              <a:t>Your name</a:t>
            </a:r>
          </a:p>
          <a:p>
            <a:pPr lvl="1"/>
            <a:r>
              <a:rPr lang="en-GB" dirty="0"/>
              <a:t>Module code &amp; title</a:t>
            </a:r>
          </a:p>
          <a:p>
            <a:pPr lvl="1"/>
            <a:r>
              <a:rPr lang="en-GB" dirty="0"/>
              <a:t>Date</a:t>
            </a:r>
          </a:p>
          <a:p>
            <a:pPr lvl="1"/>
            <a:r>
              <a:rPr lang="en-GB" dirty="0"/>
              <a:t>Think about an appropriate image</a:t>
            </a:r>
          </a:p>
          <a:p>
            <a:r>
              <a:rPr lang="en-GB" dirty="0"/>
              <a:t>Abstract:</a:t>
            </a:r>
          </a:p>
          <a:p>
            <a:pPr lvl="1"/>
            <a:r>
              <a:rPr lang="en-GB" dirty="0"/>
              <a:t>Short outline/summary of contents</a:t>
            </a:r>
          </a:p>
          <a:p>
            <a:r>
              <a:rPr lang="en-GB" dirty="0"/>
              <a:t>Table of contents:</a:t>
            </a:r>
          </a:p>
          <a:p>
            <a:pPr lvl="1"/>
            <a:r>
              <a:rPr lang="en-GB" dirty="0"/>
              <a:t>List the main sections of the report </a:t>
            </a:r>
          </a:p>
          <a:p>
            <a:pPr lvl="1"/>
            <a:r>
              <a:rPr lang="en-GB" dirty="0"/>
              <a:t>Give page numbers</a:t>
            </a:r>
          </a:p>
        </p:txBody>
      </p:sp>
    </p:spTree>
    <p:extLst>
      <p:ext uri="{BB962C8B-B14F-4D97-AF65-F5344CB8AC3E}">
        <p14:creationId xmlns:p14="http://schemas.microsoft.com/office/powerpoint/2010/main" val="320381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299A1E-6008-43D8-894B-C010C1FAA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84EB6C-379E-43A8-B4C2-5AE32741BB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Sets the parameters for your writing and the context</a:t>
            </a:r>
          </a:p>
          <a:p>
            <a:r>
              <a:rPr lang="en-GB" dirty="0"/>
              <a:t>Use this to set out your terms of reference: </a:t>
            </a:r>
          </a:p>
          <a:p>
            <a:pPr lvl="1"/>
            <a:r>
              <a:rPr lang="en-GB" dirty="0"/>
              <a:t>State your aims and objectives clearly</a:t>
            </a:r>
          </a:p>
          <a:p>
            <a:pPr lvl="1"/>
            <a:r>
              <a:rPr lang="en-GB" dirty="0"/>
              <a:t>Set out chronological &amp; geographical parameters</a:t>
            </a:r>
          </a:p>
          <a:p>
            <a:pPr lvl="1"/>
            <a:r>
              <a:rPr lang="en-GB" dirty="0"/>
              <a:t>Justify your theoretical approach and how you intend to apply this to your data</a:t>
            </a:r>
          </a:p>
          <a:p>
            <a:r>
              <a:rPr lang="en-GB" b="1" dirty="0">
                <a:solidFill>
                  <a:schemeClr val="accent1"/>
                </a:solidFill>
              </a:rPr>
              <a:t>Write this last!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7A16540F-E0C9-494A-BED9-B4BF7A735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248" y="2564904"/>
            <a:ext cx="3456384" cy="1728192"/>
          </a:xfrm>
        </p:spPr>
      </p:pic>
    </p:spTree>
    <p:extLst>
      <p:ext uri="{BB962C8B-B14F-4D97-AF65-F5344CB8AC3E}">
        <p14:creationId xmlns:p14="http://schemas.microsoft.com/office/powerpoint/2010/main" val="321587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42F0D9-89F7-4670-84AC-3068B0040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4FB858-48B1-4231-AC09-E42D69299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2736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 expect to engage with &amp; explicitly use relevant theoretical approaches to interpret the data</a:t>
            </a:r>
          </a:p>
          <a:p>
            <a:pPr lvl="1"/>
            <a:r>
              <a:rPr lang="en-GB" dirty="0"/>
              <a:t>Otherwise  your report will simply be descriptive</a:t>
            </a:r>
          </a:p>
          <a:p>
            <a:r>
              <a:rPr lang="en-GB" dirty="0"/>
              <a:t>It is not enough to state that you are using a specific theory: </a:t>
            </a:r>
          </a:p>
          <a:p>
            <a:pPr lvl="1"/>
            <a:r>
              <a:rPr lang="en-GB" dirty="0"/>
              <a:t>Outline the theory</a:t>
            </a:r>
          </a:p>
          <a:p>
            <a:pPr lvl="1"/>
            <a:r>
              <a:rPr lang="en-GB" dirty="0"/>
              <a:t>Why is this one </a:t>
            </a:r>
            <a:r>
              <a:rPr lang="en-GB" dirty="0" smtClean="0"/>
              <a:t>relevant?</a:t>
            </a:r>
            <a:endParaRPr lang="en-GB" dirty="0"/>
          </a:p>
          <a:p>
            <a:pPr lvl="1"/>
            <a:r>
              <a:rPr lang="en-GB" dirty="0"/>
              <a:t>Demonstrate you have </a:t>
            </a:r>
            <a:r>
              <a:rPr lang="en-GB" dirty="0">
                <a:solidFill>
                  <a:schemeClr val="accent1"/>
                </a:solidFill>
              </a:rPr>
              <a:t>read</a:t>
            </a:r>
            <a:r>
              <a:rPr lang="en-GB" dirty="0"/>
              <a:t> the relevant authors</a:t>
            </a:r>
          </a:p>
          <a:p>
            <a:r>
              <a:rPr lang="en-GB" dirty="0"/>
              <a:t>Look at how other scholars discuss </a:t>
            </a:r>
            <a:r>
              <a:rPr lang="en-GB" dirty="0">
                <a:solidFill>
                  <a:schemeClr val="accent1"/>
                </a:solidFill>
              </a:rPr>
              <a:t>and apply </a:t>
            </a:r>
            <a:r>
              <a:rPr lang="en-GB" dirty="0"/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111002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7BF0C3-F2AF-4386-A72D-8C2777EA3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F88965-B7AC-4360-B5F5-6E1B78248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41785"/>
            <a:ext cx="8229600" cy="492736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Contextualise your research:</a:t>
            </a:r>
          </a:p>
          <a:p>
            <a:pPr lvl="1"/>
            <a:r>
              <a:rPr lang="en-GB" dirty="0"/>
              <a:t>Date, context, previous research</a:t>
            </a:r>
          </a:p>
          <a:p>
            <a:r>
              <a:rPr lang="en-GB" dirty="0"/>
              <a:t>Present your dataset as simply and clearly as possible: easier to interpret</a:t>
            </a:r>
          </a:p>
          <a:p>
            <a:r>
              <a:rPr lang="en-GB" dirty="0"/>
              <a:t>Think about data presentation: </a:t>
            </a:r>
          </a:p>
          <a:p>
            <a:pPr lvl="1"/>
            <a:r>
              <a:rPr lang="en-GB" dirty="0"/>
              <a:t>Tables, graphs, pie charts and bar charts, diagrams and illustrations</a:t>
            </a:r>
          </a:p>
          <a:p>
            <a:pPr lvl="1"/>
            <a:r>
              <a:rPr lang="en-GB" dirty="0"/>
              <a:t>Precise, concise, clear and saves words</a:t>
            </a:r>
          </a:p>
          <a:p>
            <a:r>
              <a:rPr lang="en-GB" dirty="0"/>
              <a:t>You are dealing with objects and the material or representational world of the ancient Mediterranean. </a:t>
            </a:r>
          </a:p>
          <a:p>
            <a:pPr lvl="1"/>
            <a:r>
              <a:rPr lang="en-GB" dirty="0"/>
              <a:t>Remember the physicality and materiality of your data</a:t>
            </a:r>
          </a:p>
          <a:p>
            <a:pPr lvl="1"/>
            <a:r>
              <a:rPr lang="en-GB" dirty="0"/>
              <a:t>Illustrations</a:t>
            </a:r>
          </a:p>
        </p:txBody>
      </p:sp>
    </p:spTree>
    <p:extLst>
      <p:ext uri="{BB962C8B-B14F-4D97-AF65-F5344CB8AC3E}">
        <p14:creationId xmlns:p14="http://schemas.microsoft.com/office/powerpoint/2010/main" val="385145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A51800-8AF8-4F00-9BB7-39613262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FB2BD5-3EB6-4D57-A882-0EB6B737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91264" cy="4927361"/>
          </a:xfrm>
        </p:spPr>
        <p:txBody>
          <a:bodyPr>
            <a:normAutofit/>
          </a:bodyPr>
          <a:lstStyle/>
          <a:p>
            <a:r>
              <a:rPr lang="en-GB" dirty="0"/>
              <a:t>Main focus of your report:</a:t>
            </a:r>
          </a:p>
          <a:p>
            <a:pPr lvl="1"/>
            <a:r>
              <a:rPr lang="en-GB" dirty="0"/>
              <a:t>Discuss, analyse and interpret the data with explicit reference to the theoretical discussion</a:t>
            </a:r>
          </a:p>
          <a:p>
            <a:pPr lvl="1"/>
            <a:r>
              <a:rPr lang="en-GB" dirty="0"/>
              <a:t>Explain the significance of objects and what these might tell us about the people who crafted, used and exchanged these objects</a:t>
            </a:r>
          </a:p>
          <a:p>
            <a:pPr lvl="1"/>
            <a:r>
              <a:rPr lang="en-GB" dirty="0"/>
              <a:t>What relationships are being expressed through these objects?</a:t>
            </a:r>
          </a:p>
          <a:p>
            <a:pPr lvl="1"/>
            <a:r>
              <a:rPr lang="en-GB" dirty="0"/>
              <a:t> This is the fun part where you can develop your own ideas</a:t>
            </a:r>
          </a:p>
        </p:txBody>
      </p:sp>
    </p:spTree>
    <p:extLst>
      <p:ext uri="{BB962C8B-B14F-4D97-AF65-F5344CB8AC3E}">
        <p14:creationId xmlns:p14="http://schemas.microsoft.com/office/powerpoint/2010/main" val="206682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26A77F-787F-43C4-907E-D3AB5DBAD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4EF55C-9FE5-4623-B2A2-212078133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499071" cy="4623816"/>
          </a:xfrm>
        </p:spPr>
        <p:txBody>
          <a:bodyPr/>
          <a:lstStyle/>
          <a:p>
            <a:r>
              <a:rPr lang="en-GB" dirty="0"/>
              <a:t>Keep this concise &amp; succinct</a:t>
            </a:r>
          </a:p>
          <a:p>
            <a:pPr lvl="1"/>
            <a:r>
              <a:rPr lang="en-GB" dirty="0"/>
              <a:t>Clearly state your key findings and your own interpretations</a:t>
            </a:r>
          </a:p>
          <a:p>
            <a:pPr lvl="1"/>
            <a:r>
              <a:rPr lang="en-GB" dirty="0"/>
              <a:t>Link back to aims and objectives in introduction</a:t>
            </a:r>
          </a:p>
          <a:p>
            <a:pPr lvl="1"/>
            <a:r>
              <a:rPr lang="en-GB" dirty="0"/>
              <a:t>Do not use this to introduce new information</a:t>
            </a:r>
          </a:p>
          <a:p>
            <a:r>
              <a:rPr lang="en-GB" dirty="0">
                <a:solidFill>
                  <a:schemeClr val="accent1"/>
                </a:solidFill>
              </a:rPr>
              <a:t>Golden </a:t>
            </a:r>
            <a:r>
              <a:rPr lang="en-GB">
                <a:solidFill>
                  <a:schemeClr val="accent1"/>
                </a:solidFill>
              </a:rPr>
              <a:t>thread </a:t>
            </a:r>
            <a:r>
              <a:rPr lang="en-GB" smtClean="0">
                <a:solidFill>
                  <a:schemeClr val="accent1"/>
                </a:solidFill>
              </a:rPr>
              <a:t>running throughout </a:t>
            </a:r>
            <a:r>
              <a:rPr lang="en-GB" dirty="0">
                <a:solidFill>
                  <a:schemeClr val="accent1"/>
                </a:solidFill>
              </a:rPr>
              <a:t>text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A1E33192-B874-464C-8038-6BB82D68C3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132856"/>
            <a:ext cx="4038600" cy="3044247"/>
          </a:xfrm>
        </p:spPr>
      </p:pic>
    </p:spTree>
    <p:extLst>
      <p:ext uri="{BB962C8B-B14F-4D97-AF65-F5344CB8AC3E}">
        <p14:creationId xmlns:p14="http://schemas.microsoft.com/office/powerpoint/2010/main" val="41846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F18BC5-2571-42D4-8C06-6CE4D01C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C32CEE-0F38-489D-B8B7-4764FA5CF0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8234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Embed in the </a:t>
            </a:r>
            <a:r>
              <a:rPr lang="en-GB" dirty="0">
                <a:solidFill>
                  <a:schemeClr val="accent1"/>
                </a:solidFill>
              </a:rPr>
              <a:t>academic literature</a:t>
            </a:r>
          </a:p>
          <a:p>
            <a:pPr lvl="1"/>
            <a:r>
              <a:rPr lang="en-GB" dirty="0"/>
              <a:t>Theory</a:t>
            </a:r>
          </a:p>
          <a:p>
            <a:pPr lvl="1"/>
            <a:r>
              <a:rPr lang="en-GB" dirty="0"/>
              <a:t>Archaeological material</a:t>
            </a:r>
          </a:p>
          <a:p>
            <a:pPr lvl="1"/>
            <a:r>
              <a:rPr lang="en-GB" dirty="0"/>
              <a:t>Museum catalogues</a:t>
            </a:r>
          </a:p>
          <a:p>
            <a:pPr lvl="1"/>
            <a:r>
              <a:rPr lang="en-GB" dirty="0"/>
              <a:t>Site Reports</a:t>
            </a:r>
          </a:p>
          <a:p>
            <a:pPr lvl="1"/>
            <a:r>
              <a:rPr lang="en-GB" dirty="0"/>
              <a:t>Articles in edited volumes/journals</a:t>
            </a:r>
          </a:p>
          <a:p>
            <a:pPr lvl="1"/>
            <a:r>
              <a:rPr lang="en-GB" dirty="0"/>
              <a:t>Academia.edu &amp; </a:t>
            </a:r>
            <a:r>
              <a:rPr lang="en-GB" dirty="0" err="1"/>
              <a:t>researchgate</a:t>
            </a:r>
            <a:endParaRPr lang="en-GB" dirty="0"/>
          </a:p>
          <a:p>
            <a:r>
              <a:rPr lang="en-GB" dirty="0"/>
              <a:t>You can use the web for good quality images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AB306BF1-281B-4C01-9E95-E8F03391A9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400" y="2348880"/>
            <a:ext cx="3600400" cy="3600400"/>
          </a:xfrm>
        </p:spPr>
      </p:pic>
    </p:spTree>
    <p:extLst>
      <p:ext uri="{BB962C8B-B14F-4D97-AF65-F5344CB8AC3E}">
        <p14:creationId xmlns:p14="http://schemas.microsoft.com/office/powerpoint/2010/main" val="304657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FBDEA3-E9BF-425D-9FEC-FE47AAAE6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24B4193-8B8C-4C21-A2DF-4FD4AFEAA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773936"/>
            <a:ext cx="4326632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Are all illustrations and diagrams etc clearly labelled?</a:t>
            </a:r>
          </a:p>
          <a:p>
            <a:r>
              <a:rPr lang="en-GB" dirty="0"/>
              <a:t>Have you clearly indicated the source of illustrations </a:t>
            </a:r>
          </a:p>
          <a:p>
            <a:r>
              <a:rPr lang="en-GB" dirty="0"/>
              <a:t>Are you titles and headings precise and clear</a:t>
            </a:r>
          </a:p>
          <a:p>
            <a:r>
              <a:rPr lang="en-GB" dirty="0"/>
              <a:t>Are axes of graphs labelled clearly?</a:t>
            </a:r>
          </a:p>
          <a:p>
            <a:r>
              <a:rPr lang="en-GB" dirty="0"/>
              <a:t>Is the information presented in graphs and tables meaningful?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79E003A1-F340-4082-80AC-5662E4B1E1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224" y="2564904"/>
            <a:ext cx="3822576" cy="3006690"/>
          </a:xfrm>
        </p:spPr>
      </p:pic>
    </p:spTree>
    <p:extLst>
      <p:ext uri="{BB962C8B-B14F-4D97-AF65-F5344CB8AC3E}">
        <p14:creationId xmlns:p14="http://schemas.microsoft.com/office/powerpoint/2010/main" val="382469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9B02D4-63A5-496A-BB49-A09FC38C3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Words!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055A56-DB50-4326-A9AD-17225FD95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226" y="1751819"/>
            <a:ext cx="4330824" cy="4931664"/>
          </a:xfrm>
        </p:spPr>
        <p:txBody>
          <a:bodyPr/>
          <a:lstStyle/>
          <a:p>
            <a:r>
              <a:rPr lang="en-GB" dirty="0"/>
              <a:t>Proofread before you submit:</a:t>
            </a:r>
          </a:p>
          <a:p>
            <a:pPr lvl="1"/>
            <a:r>
              <a:rPr lang="en-GB" dirty="0"/>
              <a:t>Does it make sense?</a:t>
            </a:r>
          </a:p>
          <a:p>
            <a:pPr lvl="1"/>
            <a:r>
              <a:rPr lang="en-GB" dirty="0"/>
              <a:t>Is it grammatical?</a:t>
            </a:r>
          </a:p>
          <a:p>
            <a:pPr lvl="1"/>
            <a:r>
              <a:rPr lang="en-GB" dirty="0"/>
              <a:t>Have your referenced correctly &amp; sufficiently?</a:t>
            </a:r>
          </a:p>
          <a:p>
            <a:r>
              <a:rPr lang="en-GB" dirty="0"/>
              <a:t>Don’t leave until the last minute – this will take time to write</a:t>
            </a:r>
          </a:p>
          <a:p>
            <a:r>
              <a:rPr lang="en-GB" dirty="0">
                <a:solidFill>
                  <a:schemeClr val="accent1"/>
                </a:solidFill>
              </a:rPr>
              <a:t>Enjoy!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5BD6C74D-329E-4BCA-B4FD-CB4C574C0A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235" y="2348880"/>
            <a:ext cx="3932539" cy="3096344"/>
          </a:xfrm>
        </p:spPr>
      </p:pic>
    </p:spTree>
    <p:extLst>
      <p:ext uri="{BB962C8B-B14F-4D97-AF65-F5344CB8AC3E}">
        <p14:creationId xmlns:p14="http://schemas.microsoft.com/office/powerpoint/2010/main" val="158152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520</TotalTime>
  <Words>593</Words>
  <Application>Microsoft Office PowerPoint</Application>
  <PresentationFormat>On-screen Show (4:3)</PresentationFormat>
  <Paragraphs>109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Corbel</vt:lpstr>
      <vt:lpstr>Lucida Grande</vt:lpstr>
      <vt:lpstr>Wingdings</vt:lpstr>
      <vt:lpstr>Wingdings 2</vt:lpstr>
      <vt:lpstr>Wingdings 3</vt:lpstr>
      <vt:lpstr>Module</vt:lpstr>
      <vt:lpstr>AHAR5005</vt:lpstr>
      <vt:lpstr>2500 Word Report</vt:lpstr>
      <vt:lpstr>2500 Word Report</vt:lpstr>
      <vt:lpstr>Purpose of the Report?</vt:lpstr>
      <vt:lpstr>Creating Your Dataset</vt:lpstr>
      <vt:lpstr>Structure of Report</vt:lpstr>
      <vt:lpstr>Structuring Your Report</vt:lpstr>
      <vt:lpstr>Introduction</vt:lpstr>
      <vt:lpstr>Theoretical Discussion</vt:lpstr>
      <vt:lpstr>Presentation of Data</vt:lpstr>
      <vt:lpstr>Interpretation and Analysis</vt:lpstr>
      <vt:lpstr>Conclusions</vt:lpstr>
      <vt:lpstr>Sources</vt:lpstr>
      <vt:lpstr>Checklist</vt:lpstr>
      <vt:lpstr>Final Words!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 Steel</dc:creator>
  <cp:lastModifiedBy>Louise Steel</cp:lastModifiedBy>
  <cp:revision>66</cp:revision>
  <dcterms:created xsi:type="dcterms:W3CDTF">2012-11-12T09:32:24Z</dcterms:created>
  <dcterms:modified xsi:type="dcterms:W3CDTF">2018-03-27T10:31:57Z</dcterms:modified>
</cp:coreProperties>
</file>