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11"/>
  </p:notesMasterIdLst>
  <p:sldIdLst>
    <p:sldId id="269" r:id="rId2"/>
    <p:sldId id="256" r:id="rId3"/>
    <p:sldId id="257" r:id="rId4"/>
    <p:sldId id="258" r:id="rId5"/>
    <p:sldId id="264" r:id="rId6"/>
    <p:sldId id="268" r:id="rId7"/>
    <p:sldId id="267" r:id="rId8"/>
    <p:sldId id="263" r:id="rId9"/>
    <p:sldId id="265" r:id="rId10"/>
  </p:sldIdLst>
  <p:sldSz cx="18288000" cy="10287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118" autoAdjust="0"/>
  </p:normalViewPr>
  <p:slideViewPr>
    <p:cSldViewPr>
      <p:cViewPr varScale="1">
        <p:scale>
          <a:sx n="57" d="100"/>
          <a:sy n="57" d="100"/>
        </p:scale>
        <p:origin x="387" y="41"/>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43548E8-FF77-4B0B-9D01-07A134FA5F82}" type="datetimeFigureOut">
              <a:rPr lang="en-US" smtClean="0"/>
              <a:t>12/1/2024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DEDEFC3-9643-4488-AA65-329496361575}" type="slidenum">
              <a:rPr lang="en-US" smtClean="0"/>
              <a:t>‹#›</a:t>
            </a:fld>
            <a:endParaRPr lang="en-US"/>
          </a:p>
        </p:txBody>
      </p:sp>
    </p:spTree>
    <p:extLst>
      <p:ext uri="{BB962C8B-B14F-4D97-AF65-F5344CB8AC3E}">
        <p14:creationId xmlns:p14="http://schemas.microsoft.com/office/powerpoint/2010/main" val="37180875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1" kern="1200" dirty="0">
                <a:solidFill>
                  <a:schemeClr val="tx1"/>
                </a:solidFill>
                <a:effectLst/>
                <a:latin typeface="+mn-lt"/>
                <a:ea typeface="+mn-ea"/>
                <a:cs typeface="+mn-cs"/>
              </a:rPr>
              <a:t>Product and services description</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Ana is a beauty salon that has face and body treatments, manicures, hair treatments, waxing, and makeovers. The major business idea of the salon is to ensure that the clients get a royal feeling during their time with the salon. In detail, each service should ensure that anyone who is going to receive it is looking for rest as well as for a change in their looks and self-perception.  </a:t>
            </a:r>
          </a:p>
          <a:p>
            <a:r>
              <a:rPr lang="en-US" sz="1200" b="1" i="1" kern="1200" dirty="0">
                <a:solidFill>
                  <a:schemeClr val="tx1"/>
                </a:solidFill>
                <a:effectLst/>
                <a:latin typeface="+mn-lt"/>
                <a:ea typeface="+mn-ea"/>
                <a:cs typeface="+mn-cs"/>
              </a:rPr>
              <a:t>Mission Statement</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'To offer clients a contingency of luxury treatments from the hassles of city life.' Ana_Belle_Cardiff aims to provide outstanding customer relations in a calm and business-like setting. Our goal is to let every client know they are important to us and that they want to leave feeling comfortable.</a:t>
            </a:r>
          </a:p>
          <a:p>
            <a:r>
              <a:rPr lang="en-US" sz="1200" b="1" i="1" kern="1200" dirty="0">
                <a:solidFill>
                  <a:schemeClr val="tx1"/>
                </a:solidFill>
                <a:effectLst/>
                <a:latin typeface="+mn-lt"/>
                <a:ea typeface="+mn-ea"/>
                <a:cs typeface="+mn-cs"/>
              </a:rPr>
              <a:t>Aims and objectives</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The aim of the presentation is to Ana_Belle_Cardiff is set to become the number one beauty salon body in Cardiff with the focus on providing superior beauty services offered by knowledgeable beauticians in serene surroundings. </a:t>
            </a:r>
          </a:p>
          <a:p>
            <a:pPr lvl="1"/>
            <a:r>
              <a:rPr lang="en-US" sz="1200" kern="1200" dirty="0">
                <a:solidFill>
                  <a:schemeClr val="tx1"/>
                </a:solidFill>
                <a:effectLst/>
                <a:latin typeface="+mn-lt"/>
                <a:ea typeface="+mn-ea"/>
                <a:cs typeface="+mn-cs"/>
              </a:rPr>
              <a:t>To launch an online store for beauty products for more diversification of income and ensure it earns not less than 15% of the center’s revenue in the first year.</a:t>
            </a:r>
          </a:p>
          <a:p>
            <a:pPr lvl="1"/>
            <a:r>
              <a:rPr lang="en-US" sz="1200" kern="1200" dirty="0">
                <a:solidFill>
                  <a:schemeClr val="tx1"/>
                </a:solidFill>
                <a:effectLst/>
                <a:latin typeface="+mn-lt"/>
                <a:ea typeface="+mn-ea"/>
                <a:cs typeface="+mn-cs"/>
              </a:rPr>
              <a:t>To raise repeat customer visits by 20% within the next 6 months mainly with added credibility and certain levels of diner satisfaction.</a:t>
            </a:r>
          </a:p>
          <a:p>
            <a:pPr lvl="1"/>
            <a:r>
              <a:rPr lang="en-US" sz="1200" kern="1200" dirty="0">
                <a:solidFill>
                  <a:schemeClr val="tx1"/>
                </a:solidFill>
                <a:effectLst/>
                <a:latin typeface="+mn-lt"/>
                <a:ea typeface="+mn-ea"/>
                <a:cs typeface="+mn-cs"/>
              </a:rPr>
              <a:t>To launch an online store of beauty products and reach at least 15% of revenue from the online store in the first year.</a:t>
            </a:r>
          </a:p>
          <a:p>
            <a:endParaRPr lang="en-US" dirty="0"/>
          </a:p>
        </p:txBody>
      </p:sp>
      <p:sp>
        <p:nvSpPr>
          <p:cNvPr id="4" name="Slide Number Placeholder 3"/>
          <p:cNvSpPr>
            <a:spLocks noGrp="1"/>
          </p:cNvSpPr>
          <p:nvPr>
            <p:ph type="sldNum" sz="quarter" idx="10"/>
          </p:nvPr>
        </p:nvSpPr>
        <p:spPr/>
        <p:txBody>
          <a:bodyPr/>
          <a:lstStyle/>
          <a:p>
            <a:fld id="{4DEDEFC3-9643-4488-AA65-329496361575}" type="slidenum">
              <a:rPr lang="en-US" smtClean="0"/>
              <a:t>3</a:t>
            </a:fld>
            <a:endParaRPr lang="en-US"/>
          </a:p>
        </p:txBody>
      </p:sp>
    </p:spTree>
    <p:extLst>
      <p:ext uri="{BB962C8B-B14F-4D97-AF65-F5344CB8AC3E}">
        <p14:creationId xmlns:p14="http://schemas.microsoft.com/office/powerpoint/2010/main" val="17784603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1" kern="1200" dirty="0">
                <a:solidFill>
                  <a:schemeClr val="tx1"/>
                </a:solidFill>
                <a:effectLst/>
                <a:latin typeface="+mn-lt"/>
                <a:ea typeface="+mn-ea"/>
                <a:cs typeface="+mn-cs"/>
              </a:rPr>
              <a:t>USP</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The major unique selling point of Ana_Belle_Cardiff is that it focuses on offering effective treatments mainly for the working and exhausted professionals in Cardiff. The environment of the salon is also great with warm colors and great music which set the salon apart from competitors. While the designs are competitive with other beauty parlors, our main goal is to provide a sanctuary for our clients.</a:t>
            </a:r>
          </a:p>
          <a:p>
            <a:r>
              <a:rPr lang="en-US" sz="1200" b="1" i="1" kern="1200" dirty="0">
                <a:solidFill>
                  <a:schemeClr val="tx1"/>
                </a:solidFill>
                <a:effectLst/>
                <a:latin typeface="+mn-lt"/>
                <a:ea typeface="+mn-ea"/>
                <a:cs typeface="+mn-cs"/>
              </a:rPr>
              <a:t>Legal Structure </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Ana_Belle_Cardiff will be established as a sole trader business because of its simplified and convenient management structure. This means full control of the decision-making process so that quick and dynamic responses to business needs can be made (</a:t>
            </a:r>
            <a:r>
              <a:rPr lang="en-US" sz="1200" kern="1200" dirty="0" err="1">
                <a:solidFill>
                  <a:schemeClr val="tx1"/>
                </a:solidFill>
                <a:effectLst/>
                <a:latin typeface="+mn-lt"/>
                <a:ea typeface="+mn-ea"/>
                <a:cs typeface="+mn-cs"/>
              </a:rPr>
              <a:t>Szromek</a:t>
            </a:r>
            <a:r>
              <a:rPr lang="en-US" sz="1200" kern="1200" dirty="0">
                <a:solidFill>
                  <a:schemeClr val="tx1"/>
                </a:solidFill>
                <a:effectLst/>
                <a:latin typeface="+mn-lt"/>
                <a:ea typeface="+mn-ea"/>
                <a:cs typeface="+mn-cs"/>
              </a:rPr>
              <a:t> and </a:t>
            </a:r>
            <a:r>
              <a:rPr lang="en-US" sz="1200" kern="1200" dirty="0" err="1">
                <a:solidFill>
                  <a:schemeClr val="tx1"/>
                </a:solidFill>
                <a:effectLst/>
                <a:latin typeface="+mn-lt"/>
                <a:ea typeface="+mn-ea"/>
                <a:cs typeface="+mn-cs"/>
              </a:rPr>
              <a:t>Polok</a:t>
            </a:r>
            <a:r>
              <a:rPr lang="en-US" sz="1200" kern="1200" dirty="0">
                <a:solidFill>
                  <a:schemeClr val="tx1"/>
                </a:solidFill>
                <a:effectLst/>
                <a:latin typeface="+mn-lt"/>
                <a:ea typeface="+mn-ea"/>
                <a:cs typeface="+mn-cs"/>
              </a:rPr>
              <a:t>,  2022). The benefits of this sort of legal structure are less initial expense, fewer requirements from laws, and less complicated formation. Thus, the disadvantages include the availability of personal liability, which implies that the owner is legally responsible for its obligations to the business and its creditors (</a:t>
            </a:r>
            <a:r>
              <a:rPr lang="en-US" sz="1200" kern="1200" dirty="0" err="1">
                <a:solidFill>
                  <a:schemeClr val="tx1"/>
                </a:solidFill>
                <a:effectLst/>
                <a:latin typeface="+mn-lt"/>
                <a:ea typeface="+mn-ea"/>
                <a:cs typeface="+mn-cs"/>
              </a:rPr>
              <a:t>Fortunati</a:t>
            </a:r>
            <a:r>
              <a:rPr lang="en-US" sz="1200" kern="1200" dirty="0">
                <a:solidFill>
                  <a:schemeClr val="tx1"/>
                </a:solidFill>
                <a:effectLst/>
                <a:latin typeface="+mn-lt"/>
                <a:ea typeface="+mn-ea"/>
                <a:cs typeface="+mn-cs"/>
              </a:rPr>
              <a:t> et al., 2020). However, sole trader has some difficulties in obtaining large amounts of external financing meaning that little capital is available for expanding and developing the business. Nevertheless, this structure possesses a definite advantage of relative flexibility in operations for a small business.</a:t>
            </a:r>
          </a:p>
          <a:p>
            <a:endParaRPr lang="en-US" dirty="0"/>
          </a:p>
          <a:p>
            <a:endParaRPr lang="en-US" dirty="0"/>
          </a:p>
        </p:txBody>
      </p:sp>
      <p:sp>
        <p:nvSpPr>
          <p:cNvPr id="4" name="Slide Number Placeholder 3"/>
          <p:cNvSpPr>
            <a:spLocks noGrp="1"/>
          </p:cNvSpPr>
          <p:nvPr>
            <p:ph type="sldNum" sz="quarter" idx="10"/>
          </p:nvPr>
        </p:nvSpPr>
        <p:spPr/>
        <p:txBody>
          <a:bodyPr/>
          <a:lstStyle/>
          <a:p>
            <a:fld id="{4DEDEFC3-9643-4488-AA65-329496361575}" type="slidenum">
              <a:rPr lang="en-US" smtClean="0"/>
              <a:t>4</a:t>
            </a:fld>
            <a:endParaRPr lang="en-US"/>
          </a:p>
        </p:txBody>
      </p:sp>
    </p:spTree>
    <p:extLst>
      <p:ext uri="{BB962C8B-B14F-4D97-AF65-F5344CB8AC3E}">
        <p14:creationId xmlns:p14="http://schemas.microsoft.com/office/powerpoint/2010/main" val="6923390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1" kern="1200" dirty="0">
                <a:solidFill>
                  <a:schemeClr val="tx1"/>
                </a:solidFill>
                <a:effectLst/>
                <a:latin typeface="+mn-lt"/>
                <a:ea typeface="+mn-ea"/>
                <a:cs typeface="+mn-cs"/>
              </a:rPr>
              <a:t>Proposed location</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The salon will be established in Cardiff's core business district, which is marked by an increased flow of traffic, especially from business people, tourists, and residents (</a:t>
            </a:r>
            <a:r>
              <a:rPr lang="en-US" sz="1200" kern="1200" dirty="0" err="1">
                <a:solidFill>
                  <a:schemeClr val="tx1"/>
                </a:solidFill>
                <a:effectLst/>
                <a:latin typeface="+mn-lt"/>
                <a:ea typeface="+mn-ea"/>
                <a:cs typeface="+mn-cs"/>
              </a:rPr>
              <a:t>Pati</a:t>
            </a:r>
            <a:r>
              <a:rPr lang="en-US" sz="1200" kern="1200" dirty="0">
                <a:solidFill>
                  <a:schemeClr val="tx1"/>
                </a:solidFill>
                <a:effectLst/>
                <a:latin typeface="+mn-lt"/>
                <a:ea typeface="+mn-ea"/>
                <a:cs typeface="+mn-cs"/>
              </a:rPr>
              <a:t> et al., 2021). This explains that Ana_Belle_Cardiff enjoys strategic access to office workers, shopping centers, and residential places hence clients are easily sourced especially during lunchtime, after work, or on the weekends.</a:t>
            </a:r>
          </a:p>
          <a:p>
            <a:r>
              <a:rPr lang="en-US" sz="1200" b="1" i="1" kern="1200" dirty="0">
                <a:solidFill>
                  <a:schemeClr val="tx1"/>
                </a:solidFill>
                <a:effectLst/>
                <a:latin typeface="+mn-lt"/>
                <a:ea typeface="+mn-ea"/>
                <a:cs typeface="+mn-cs"/>
              </a:rPr>
              <a:t>HRM Strategies</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The staffing plan is to have 5-7 employees including beauticians, hair stylists, nail technicians, and a receptionist. Every staff member who will work on the site will be well qualified, and refresher courses will be offered to guarantee that a high-quality service to the customer will be offered at all times (</a:t>
            </a:r>
            <a:r>
              <a:rPr lang="en-US" sz="1200" kern="1200" dirty="0" err="1">
                <a:solidFill>
                  <a:schemeClr val="tx1"/>
                </a:solidFill>
                <a:effectLst/>
                <a:latin typeface="+mn-lt"/>
                <a:ea typeface="+mn-ea"/>
                <a:cs typeface="+mn-cs"/>
              </a:rPr>
              <a:t>Mandviwalla</a:t>
            </a:r>
            <a:r>
              <a:rPr lang="en-US" sz="1200" kern="1200" dirty="0">
                <a:solidFill>
                  <a:schemeClr val="tx1"/>
                </a:solidFill>
                <a:effectLst/>
                <a:latin typeface="+mn-lt"/>
                <a:ea typeface="+mn-ea"/>
                <a:cs typeface="+mn-cs"/>
              </a:rPr>
              <a:t> and Flanagan, 2021). In the area of recruitment, the salon will seek to employ people of high standard, and quality and who have good customer handling skills. Moreover, staff development for now and shortly will guarantee that the team is abreast with the current industry trends as well as render high-standard services (</a:t>
            </a:r>
            <a:r>
              <a:rPr lang="en-US" sz="1200" kern="1200" dirty="0" err="1">
                <a:solidFill>
                  <a:schemeClr val="tx1"/>
                </a:solidFill>
                <a:effectLst/>
                <a:latin typeface="+mn-lt"/>
                <a:ea typeface="+mn-ea"/>
                <a:cs typeface="+mn-cs"/>
              </a:rPr>
              <a:t>Sirajuddin</a:t>
            </a:r>
            <a:r>
              <a:rPr lang="en-US" sz="1200" kern="1200" dirty="0">
                <a:solidFill>
                  <a:schemeClr val="tx1"/>
                </a:solidFill>
                <a:effectLst/>
                <a:latin typeface="+mn-lt"/>
                <a:ea typeface="+mn-ea"/>
                <a:cs typeface="+mn-cs"/>
              </a:rPr>
              <a:t> et al., 2023).</a:t>
            </a:r>
          </a:p>
          <a:p>
            <a:r>
              <a:rPr lang="en-US" sz="1200" b="1" i="1" kern="1200" dirty="0">
                <a:solidFill>
                  <a:schemeClr val="tx1"/>
                </a:solidFill>
                <a:effectLst/>
                <a:latin typeface="+mn-lt"/>
                <a:ea typeface="+mn-ea"/>
                <a:cs typeface="+mn-cs"/>
              </a:rPr>
              <a:t>Financial Overview</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The estimated startup cost of the Ana is £50,000. This comprises the cost of rent, equipment, advertising and promotion, and the salaries paid to the personnel. The breakdown is as follows: Equipment costs should amount to £20,000, rent £15,000, salaries £10,000, and £5,000 for marketing expenses. From services and product sales, we expect to generate a monthly of £15,000, which makes it possible to cover the costs of operation in the first six months. Within the first year of operation, we forecast reaching a profit margin of 15%, an opportunity for growth and expansion.</a:t>
            </a:r>
          </a:p>
          <a:p>
            <a:endParaRPr lang="en-US" dirty="0"/>
          </a:p>
        </p:txBody>
      </p:sp>
      <p:sp>
        <p:nvSpPr>
          <p:cNvPr id="4" name="Slide Number Placeholder 3"/>
          <p:cNvSpPr>
            <a:spLocks noGrp="1"/>
          </p:cNvSpPr>
          <p:nvPr>
            <p:ph type="sldNum" sz="quarter" idx="10"/>
          </p:nvPr>
        </p:nvSpPr>
        <p:spPr/>
        <p:txBody>
          <a:bodyPr/>
          <a:lstStyle/>
          <a:p>
            <a:fld id="{4DEDEFC3-9643-4488-AA65-329496361575}" type="slidenum">
              <a:rPr lang="en-US" smtClean="0"/>
              <a:t>5</a:t>
            </a:fld>
            <a:endParaRPr lang="en-US"/>
          </a:p>
        </p:txBody>
      </p:sp>
    </p:spTree>
    <p:extLst>
      <p:ext uri="{BB962C8B-B14F-4D97-AF65-F5344CB8AC3E}">
        <p14:creationId xmlns:p14="http://schemas.microsoft.com/office/powerpoint/2010/main" val="26229111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DEDEFC3-9643-4488-AA65-329496361575}" type="slidenum">
              <a:rPr lang="en-US" smtClean="0"/>
              <a:t>6</a:t>
            </a:fld>
            <a:endParaRPr lang="en-US"/>
          </a:p>
        </p:txBody>
      </p:sp>
    </p:spTree>
    <p:extLst>
      <p:ext uri="{BB962C8B-B14F-4D97-AF65-F5344CB8AC3E}">
        <p14:creationId xmlns:p14="http://schemas.microsoft.com/office/powerpoint/2010/main" val="11527151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In the context of the viability and reliability of the business, the proposal is valid for its proper location, focusing on the quality of services. However, efficient management of cash flows and constructive marketing approaches will be significant determinants of the feasibility of the salon in the beauty niche.</a:t>
            </a:r>
          </a:p>
          <a:p>
            <a:endParaRPr lang="en-US" dirty="0"/>
          </a:p>
        </p:txBody>
      </p:sp>
      <p:sp>
        <p:nvSpPr>
          <p:cNvPr id="4" name="Slide Number Placeholder 3"/>
          <p:cNvSpPr>
            <a:spLocks noGrp="1"/>
          </p:cNvSpPr>
          <p:nvPr>
            <p:ph type="sldNum" sz="quarter" idx="10"/>
          </p:nvPr>
        </p:nvSpPr>
        <p:spPr/>
        <p:txBody>
          <a:bodyPr/>
          <a:lstStyle/>
          <a:p>
            <a:fld id="{4DEDEFC3-9643-4488-AA65-329496361575}" type="slidenum">
              <a:rPr lang="en-US" smtClean="0"/>
              <a:t>8</a:t>
            </a:fld>
            <a:endParaRPr lang="en-US"/>
          </a:p>
        </p:txBody>
      </p:sp>
    </p:spTree>
    <p:extLst>
      <p:ext uri="{BB962C8B-B14F-4D97-AF65-F5344CB8AC3E}">
        <p14:creationId xmlns:p14="http://schemas.microsoft.com/office/powerpoint/2010/main" val="20901653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12/1/2024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12/1/2024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12/1/2024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5.jpeg"/><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7B538A4-0677-E969-89AB-2430ACA8A3FA}"/>
              </a:ext>
            </a:extLst>
          </p:cNvPr>
          <p:cNvSpPr txBox="1"/>
          <p:nvPr/>
        </p:nvSpPr>
        <p:spPr>
          <a:xfrm>
            <a:off x="4572000" y="3115943"/>
            <a:ext cx="9144000" cy="4980851"/>
          </a:xfrm>
          <a:prstGeom prst="rect">
            <a:avLst/>
          </a:prstGeom>
          <a:noFill/>
        </p:spPr>
        <p:txBody>
          <a:bodyPr wrap="square">
            <a:spAutoFit/>
          </a:bodyPr>
          <a:lstStyle/>
          <a:p>
            <a:pPr algn="ctr">
              <a:lnSpc>
                <a:spcPct val="200000"/>
              </a:lnSpc>
              <a:spcAft>
                <a:spcPts val="10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Student Name: Ana-Ecaterina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Pirvu</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p>
            <a:pPr algn="ctr">
              <a:lnSpc>
                <a:spcPct val="200000"/>
              </a:lnSpc>
              <a:spcAft>
                <a:spcPts val="10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Student Number: 2326148</a:t>
            </a:r>
          </a:p>
          <a:p>
            <a:pPr algn="ctr">
              <a:lnSpc>
                <a:spcPct val="200000"/>
              </a:lnSpc>
              <a:spcAft>
                <a:spcPts val="10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Module:</a:t>
            </a:r>
            <a:r>
              <a:rPr lang="en-US" sz="2400" dirty="0">
                <a:effectLst/>
                <a:latin typeface="Calibri" panose="020F0502020204030204" pitchFamily="34" charset="0"/>
                <a:ea typeface="Calibri" panose="020F0502020204030204" pitchFamily="34" charset="0"/>
                <a:cs typeface="Times New Roman" panose="02020603050405020304" pitchFamily="18" charset="0"/>
              </a:rPr>
              <a:t> Managing Enterprise</a:t>
            </a:r>
          </a:p>
          <a:p>
            <a:pPr algn="ctr">
              <a:lnSpc>
                <a:spcPct val="200000"/>
              </a:lnSpc>
              <a:spcAft>
                <a:spcPts val="10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Module Number:</a:t>
            </a:r>
            <a:r>
              <a:rPr lang="en-US" sz="2400" dirty="0">
                <a:effectLst/>
                <a:latin typeface="Calibri" panose="020F0502020204030204" pitchFamily="34" charset="0"/>
                <a:ea typeface="Calibri" panose="020F0502020204030204" pitchFamily="34" charset="0"/>
                <a:cs typeface="Times New Roman" panose="02020603050405020304" pitchFamily="18" charset="0"/>
              </a:rPr>
              <a:t> </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a:t>
            </a:r>
            <a:r>
              <a:rPr lang="en-US" sz="2400" dirty="0">
                <a:latin typeface="Times New Roman" panose="02020603050405020304" pitchFamily="18" charset="0"/>
                <a:ea typeface="Calibri" panose="020F0502020204030204" pitchFamily="34" charset="0"/>
                <a:cs typeface="Times New Roman" panose="02020603050405020304" pitchFamily="18" charset="0"/>
              </a:rPr>
              <a:t>BMSW4011</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200000"/>
              </a:lnSpc>
              <a:spcAft>
                <a:spcPts val="10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Lecturer: </a:t>
            </a:r>
            <a:r>
              <a:rPr lang="en-US" sz="2400" dirty="0">
                <a:latin typeface="Times New Roman" panose="02020603050405020304" pitchFamily="18" charset="0"/>
                <a:ea typeface="Calibri" panose="020F0502020204030204" pitchFamily="34" charset="0"/>
                <a:cs typeface="Times New Roman" panose="02020603050405020304" pitchFamily="18" charset="0"/>
              </a:rPr>
              <a:t>Melanie Squire</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br>
              <a:rPr lang="en-US" sz="1800" dirty="0">
                <a:effectLst/>
                <a:latin typeface="Times New Roman" panose="02020603050405020304" pitchFamily="18" charset="0"/>
                <a:ea typeface="Calibri" panose="020F0502020204030204" pitchFamily="34" charset="0"/>
              </a:rPr>
            </a:br>
            <a:endParaRPr lang="en-GB" dirty="0"/>
          </a:p>
        </p:txBody>
      </p:sp>
    </p:spTree>
    <p:extLst>
      <p:ext uri="{BB962C8B-B14F-4D97-AF65-F5344CB8AC3E}">
        <p14:creationId xmlns:p14="http://schemas.microsoft.com/office/powerpoint/2010/main" val="33457075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2E7D5"/>
        </a:solidFill>
        <a:effectLst/>
      </p:bgPr>
    </p:bg>
    <p:spTree>
      <p:nvGrpSpPr>
        <p:cNvPr id="1" name=""/>
        <p:cNvGrpSpPr/>
        <p:nvPr/>
      </p:nvGrpSpPr>
      <p:grpSpPr>
        <a:xfrm>
          <a:off x="0" y="0"/>
          <a:ext cx="0" cy="0"/>
          <a:chOff x="0" y="0"/>
          <a:chExt cx="0" cy="0"/>
        </a:xfrm>
      </p:grpSpPr>
      <p:grpSp>
        <p:nvGrpSpPr>
          <p:cNvPr id="2" name="Group 2"/>
          <p:cNvGrpSpPr>
            <a:grpSpLocks noChangeAspect="1"/>
          </p:cNvGrpSpPr>
          <p:nvPr/>
        </p:nvGrpSpPr>
        <p:grpSpPr>
          <a:xfrm>
            <a:off x="388888" y="2954608"/>
            <a:ext cx="4003458" cy="6837666"/>
            <a:chOff x="0" y="0"/>
            <a:chExt cx="5671566" cy="8916670"/>
          </a:xfrm>
        </p:grpSpPr>
        <p:sp>
          <p:nvSpPr>
            <p:cNvPr id="3" name="Freeform 3"/>
            <p:cNvSpPr/>
            <p:nvPr/>
          </p:nvSpPr>
          <p:spPr>
            <a:xfrm>
              <a:off x="6350" y="6350"/>
              <a:ext cx="5658866" cy="8903970"/>
            </a:xfrm>
            <a:custGeom>
              <a:avLst/>
              <a:gdLst/>
              <a:ahLst/>
              <a:cxnLst/>
              <a:rect l="l" t="t" r="r" b="b"/>
              <a:pathLst>
                <a:path w="5658866" h="8903970">
                  <a:moveTo>
                    <a:pt x="5658866" y="8903970"/>
                  </a:moveTo>
                  <a:lnTo>
                    <a:pt x="0" y="8903970"/>
                  </a:lnTo>
                  <a:lnTo>
                    <a:pt x="0" y="2774442"/>
                  </a:lnTo>
                  <a:cubicBezTo>
                    <a:pt x="14732" y="1610487"/>
                    <a:pt x="773176" y="559054"/>
                    <a:pt x="1887220" y="157734"/>
                  </a:cubicBezTo>
                  <a:lnTo>
                    <a:pt x="1898396" y="154178"/>
                  </a:lnTo>
                  <a:cubicBezTo>
                    <a:pt x="1899920" y="153797"/>
                    <a:pt x="1901571" y="153289"/>
                    <a:pt x="1903222" y="152654"/>
                  </a:cubicBezTo>
                  <a:lnTo>
                    <a:pt x="1911477" y="149606"/>
                  </a:lnTo>
                  <a:cubicBezTo>
                    <a:pt x="2207006" y="50292"/>
                    <a:pt x="2515362" y="0"/>
                    <a:pt x="2827909" y="0"/>
                  </a:cubicBezTo>
                  <a:lnTo>
                    <a:pt x="2830957" y="0"/>
                  </a:lnTo>
                  <a:cubicBezTo>
                    <a:pt x="3143504" y="0"/>
                    <a:pt x="3451860" y="50292"/>
                    <a:pt x="3747389" y="149733"/>
                  </a:cubicBezTo>
                  <a:lnTo>
                    <a:pt x="3755517" y="152781"/>
                  </a:lnTo>
                  <a:cubicBezTo>
                    <a:pt x="3757168" y="153416"/>
                    <a:pt x="3758946" y="153924"/>
                    <a:pt x="3760089" y="154305"/>
                  </a:cubicBezTo>
                  <a:lnTo>
                    <a:pt x="3771519" y="157861"/>
                  </a:lnTo>
                  <a:cubicBezTo>
                    <a:pt x="4885563" y="559181"/>
                    <a:pt x="5644007" y="1610614"/>
                    <a:pt x="5658739" y="2774315"/>
                  </a:cubicBezTo>
                  <a:lnTo>
                    <a:pt x="5658866" y="8903970"/>
                  </a:lnTo>
                  <a:close/>
                  <a:moveTo>
                    <a:pt x="19050" y="8884920"/>
                  </a:moveTo>
                  <a:lnTo>
                    <a:pt x="5639816" y="8884920"/>
                  </a:lnTo>
                  <a:lnTo>
                    <a:pt x="5639816" y="2774442"/>
                  </a:lnTo>
                  <a:cubicBezTo>
                    <a:pt x="5625211" y="1618742"/>
                    <a:pt x="4871720" y="574293"/>
                    <a:pt x="3765169" y="175768"/>
                  </a:cubicBezTo>
                  <a:lnTo>
                    <a:pt x="3755390" y="172720"/>
                  </a:lnTo>
                  <a:cubicBezTo>
                    <a:pt x="3753358" y="172085"/>
                    <a:pt x="3750818" y="171450"/>
                    <a:pt x="3748405" y="170434"/>
                  </a:cubicBezTo>
                  <a:lnTo>
                    <a:pt x="3741293" y="167767"/>
                  </a:lnTo>
                  <a:cubicBezTo>
                    <a:pt x="3447669" y="69088"/>
                    <a:pt x="3141472" y="19050"/>
                    <a:pt x="2830957" y="19050"/>
                  </a:cubicBezTo>
                  <a:lnTo>
                    <a:pt x="2827909" y="19050"/>
                  </a:lnTo>
                  <a:cubicBezTo>
                    <a:pt x="2517394" y="19050"/>
                    <a:pt x="2211197" y="69088"/>
                    <a:pt x="1917573" y="167767"/>
                  </a:cubicBezTo>
                  <a:lnTo>
                    <a:pt x="1910461" y="170434"/>
                  </a:lnTo>
                  <a:cubicBezTo>
                    <a:pt x="1908048" y="171450"/>
                    <a:pt x="1905635" y="172085"/>
                    <a:pt x="1903857" y="172593"/>
                  </a:cubicBezTo>
                  <a:lnTo>
                    <a:pt x="1893697" y="175768"/>
                  </a:lnTo>
                  <a:cubicBezTo>
                    <a:pt x="787146" y="574294"/>
                    <a:pt x="33782" y="1618742"/>
                    <a:pt x="19050" y="2774569"/>
                  </a:cubicBezTo>
                  <a:lnTo>
                    <a:pt x="19050" y="8884920"/>
                  </a:lnTo>
                  <a:close/>
                </a:path>
              </a:pathLst>
            </a:custGeom>
            <a:solidFill>
              <a:srgbClr val="000000"/>
            </a:solidFill>
          </p:spPr>
          <p:txBody>
            <a:bodyPr/>
            <a:lstStyle/>
            <a:p>
              <a:endParaRPr lang="en-GB"/>
            </a:p>
          </p:txBody>
        </p:sp>
        <p:sp>
          <p:nvSpPr>
            <p:cNvPr id="4" name="Freeform 4"/>
            <p:cNvSpPr/>
            <p:nvPr/>
          </p:nvSpPr>
          <p:spPr>
            <a:xfrm>
              <a:off x="155575" y="155575"/>
              <a:ext cx="5360416" cy="8605520"/>
            </a:xfrm>
            <a:custGeom>
              <a:avLst/>
              <a:gdLst/>
              <a:ahLst/>
              <a:cxnLst/>
              <a:rect l="l" t="t" r="r" b="b"/>
              <a:pathLst>
                <a:path w="5360416" h="8605520">
                  <a:moveTo>
                    <a:pt x="0" y="8605520"/>
                  </a:moveTo>
                  <a:lnTo>
                    <a:pt x="0" y="2626995"/>
                  </a:lnTo>
                  <a:cubicBezTo>
                    <a:pt x="13970" y="1525270"/>
                    <a:pt x="732790" y="529336"/>
                    <a:pt x="1788668" y="148971"/>
                  </a:cubicBezTo>
                  <a:cubicBezTo>
                    <a:pt x="1793240" y="147701"/>
                    <a:pt x="1800860" y="145542"/>
                    <a:pt x="1809877" y="141859"/>
                  </a:cubicBezTo>
                  <a:cubicBezTo>
                    <a:pt x="2089658" y="47879"/>
                    <a:pt x="2382393" y="0"/>
                    <a:pt x="2678684" y="0"/>
                  </a:cubicBezTo>
                  <a:lnTo>
                    <a:pt x="2681732" y="0"/>
                  </a:lnTo>
                  <a:cubicBezTo>
                    <a:pt x="2978150" y="0"/>
                    <a:pt x="3270758" y="47879"/>
                    <a:pt x="3550539" y="141859"/>
                  </a:cubicBezTo>
                  <a:cubicBezTo>
                    <a:pt x="3559556" y="145542"/>
                    <a:pt x="3567176" y="147701"/>
                    <a:pt x="3571748" y="148971"/>
                  </a:cubicBezTo>
                  <a:cubicBezTo>
                    <a:pt x="4627626" y="529209"/>
                    <a:pt x="5346319" y="1525143"/>
                    <a:pt x="5360416" y="2626995"/>
                  </a:cubicBezTo>
                  <a:lnTo>
                    <a:pt x="5360416" y="8605520"/>
                  </a:lnTo>
                  <a:lnTo>
                    <a:pt x="0" y="8605520"/>
                  </a:lnTo>
                  <a:close/>
                </a:path>
              </a:pathLst>
            </a:custGeom>
            <a:blipFill>
              <a:blip r:embed="rId2"/>
              <a:stretch>
                <a:fillRect l="-3512" r="-3512"/>
              </a:stretch>
            </a:blipFill>
          </p:spPr>
          <p:txBody>
            <a:bodyPr/>
            <a:lstStyle/>
            <a:p>
              <a:endParaRPr lang="en-GB"/>
            </a:p>
          </p:txBody>
        </p:sp>
      </p:grpSp>
      <p:sp>
        <p:nvSpPr>
          <p:cNvPr id="5" name="AutoShape 5"/>
          <p:cNvSpPr/>
          <p:nvPr/>
        </p:nvSpPr>
        <p:spPr>
          <a:xfrm>
            <a:off x="1028700" y="1009650"/>
            <a:ext cx="16230600" cy="0"/>
          </a:xfrm>
          <a:prstGeom prst="line">
            <a:avLst/>
          </a:prstGeom>
          <a:ln w="19050" cap="flat">
            <a:solidFill>
              <a:srgbClr val="000000"/>
            </a:solidFill>
            <a:prstDash val="solid"/>
            <a:headEnd type="none" w="sm" len="sm"/>
            <a:tailEnd type="none" w="sm" len="sm"/>
          </a:ln>
        </p:spPr>
        <p:txBody>
          <a:bodyPr/>
          <a:lstStyle/>
          <a:p>
            <a:endParaRPr lang="en-GB"/>
          </a:p>
        </p:txBody>
      </p:sp>
      <p:sp>
        <p:nvSpPr>
          <p:cNvPr id="6" name="AutoShape 6"/>
          <p:cNvSpPr/>
          <p:nvPr/>
        </p:nvSpPr>
        <p:spPr>
          <a:xfrm>
            <a:off x="1028700" y="1651907"/>
            <a:ext cx="16230600" cy="0"/>
          </a:xfrm>
          <a:prstGeom prst="line">
            <a:avLst/>
          </a:prstGeom>
          <a:ln w="19050" cap="flat">
            <a:solidFill>
              <a:srgbClr val="000000"/>
            </a:solidFill>
            <a:prstDash val="solid"/>
            <a:headEnd type="none" w="sm" len="sm"/>
            <a:tailEnd type="none" w="sm" len="sm"/>
          </a:ln>
        </p:spPr>
        <p:txBody>
          <a:bodyPr/>
          <a:lstStyle/>
          <a:p>
            <a:endParaRPr lang="en-GB"/>
          </a:p>
        </p:txBody>
      </p:sp>
      <p:sp>
        <p:nvSpPr>
          <p:cNvPr id="9" name="TextBox 9"/>
          <p:cNvSpPr txBox="1"/>
          <p:nvPr/>
        </p:nvSpPr>
        <p:spPr>
          <a:xfrm>
            <a:off x="4738335" y="5146040"/>
            <a:ext cx="8695010" cy="1490793"/>
          </a:xfrm>
          <a:prstGeom prst="rect">
            <a:avLst/>
          </a:prstGeom>
        </p:spPr>
        <p:txBody>
          <a:bodyPr wrap="square" lIns="0" tIns="0" rIns="0" bIns="0" rtlCol="0" anchor="t">
            <a:spAutoFit/>
          </a:bodyPr>
          <a:lstStyle/>
          <a:p>
            <a:pPr algn="ctr">
              <a:lnSpc>
                <a:spcPts val="12486"/>
              </a:lnSpc>
            </a:pPr>
            <a:r>
              <a:rPr lang="en-US" sz="9600" b="1" dirty="0">
                <a:solidFill>
                  <a:srgbClr val="545454"/>
                </a:solidFill>
                <a:latin typeface="Times New Roman" panose="02020603050405020304" pitchFamily="18" charset="0"/>
                <a:ea typeface="Kelin Eator"/>
                <a:cs typeface="Times New Roman" panose="02020603050405020304" pitchFamily="18" charset="0"/>
                <a:sym typeface="Kelin Eator"/>
              </a:rPr>
              <a:t>Presentation</a:t>
            </a:r>
          </a:p>
        </p:txBody>
      </p:sp>
      <p:sp>
        <p:nvSpPr>
          <p:cNvPr id="12" name="TextBox 12"/>
          <p:cNvSpPr txBox="1"/>
          <p:nvPr/>
        </p:nvSpPr>
        <p:spPr>
          <a:xfrm>
            <a:off x="3984077" y="1726177"/>
            <a:ext cx="10512825" cy="1154162"/>
          </a:xfrm>
          <a:prstGeom prst="rect">
            <a:avLst/>
          </a:prstGeom>
        </p:spPr>
        <p:txBody>
          <a:bodyPr wrap="square" lIns="0" tIns="0" rIns="0" bIns="0" rtlCol="0" anchor="t">
            <a:spAutoFit/>
          </a:bodyPr>
          <a:lstStyle/>
          <a:p>
            <a:pPr algn="ctr">
              <a:lnSpc>
                <a:spcPts val="9000"/>
              </a:lnSpc>
            </a:pPr>
            <a:r>
              <a:rPr lang="en-US" sz="9000" b="1" dirty="0">
                <a:solidFill>
                  <a:srgbClr val="9D7257"/>
                </a:solidFill>
                <a:latin typeface="Times New Roman" panose="02020603050405020304" pitchFamily="18" charset="0"/>
                <a:ea typeface="Kelin Eator"/>
                <a:cs typeface="Times New Roman" panose="02020603050405020304" pitchFamily="18" charset="0"/>
                <a:sym typeface="Kelin Eator"/>
              </a:rPr>
              <a:t>Ana_Belle_Cardiff </a:t>
            </a:r>
          </a:p>
        </p:txBody>
      </p:sp>
      <p:grpSp>
        <p:nvGrpSpPr>
          <p:cNvPr id="13" name="Group 10"/>
          <p:cNvGrpSpPr>
            <a:grpSpLocks noChangeAspect="1"/>
          </p:cNvGrpSpPr>
          <p:nvPr/>
        </p:nvGrpSpPr>
        <p:grpSpPr>
          <a:xfrm>
            <a:off x="13182600" y="2628899"/>
            <a:ext cx="4721625" cy="7025095"/>
            <a:chOff x="0" y="0"/>
            <a:chExt cx="5671566" cy="8916670"/>
          </a:xfrm>
        </p:grpSpPr>
        <p:sp>
          <p:nvSpPr>
            <p:cNvPr id="14" name="Freeform 11"/>
            <p:cNvSpPr/>
            <p:nvPr/>
          </p:nvSpPr>
          <p:spPr>
            <a:xfrm>
              <a:off x="6350" y="6350"/>
              <a:ext cx="5658866" cy="8903970"/>
            </a:xfrm>
            <a:custGeom>
              <a:avLst/>
              <a:gdLst/>
              <a:ahLst/>
              <a:cxnLst/>
              <a:rect l="l" t="t" r="r" b="b"/>
              <a:pathLst>
                <a:path w="5658866" h="8903970">
                  <a:moveTo>
                    <a:pt x="5658866" y="8903970"/>
                  </a:moveTo>
                  <a:lnTo>
                    <a:pt x="0" y="8903970"/>
                  </a:lnTo>
                  <a:lnTo>
                    <a:pt x="0" y="2774442"/>
                  </a:lnTo>
                  <a:cubicBezTo>
                    <a:pt x="14732" y="1610487"/>
                    <a:pt x="773176" y="559054"/>
                    <a:pt x="1887220" y="157734"/>
                  </a:cubicBezTo>
                  <a:lnTo>
                    <a:pt x="1898396" y="154178"/>
                  </a:lnTo>
                  <a:cubicBezTo>
                    <a:pt x="1899920" y="153797"/>
                    <a:pt x="1901571" y="153289"/>
                    <a:pt x="1903222" y="152654"/>
                  </a:cubicBezTo>
                  <a:lnTo>
                    <a:pt x="1911477" y="149606"/>
                  </a:lnTo>
                  <a:cubicBezTo>
                    <a:pt x="2207006" y="50292"/>
                    <a:pt x="2515362" y="0"/>
                    <a:pt x="2827909" y="0"/>
                  </a:cubicBezTo>
                  <a:lnTo>
                    <a:pt x="2830957" y="0"/>
                  </a:lnTo>
                  <a:cubicBezTo>
                    <a:pt x="3143504" y="0"/>
                    <a:pt x="3451860" y="50292"/>
                    <a:pt x="3747389" y="149733"/>
                  </a:cubicBezTo>
                  <a:lnTo>
                    <a:pt x="3755517" y="152781"/>
                  </a:lnTo>
                  <a:cubicBezTo>
                    <a:pt x="3757168" y="153416"/>
                    <a:pt x="3758946" y="153924"/>
                    <a:pt x="3760089" y="154305"/>
                  </a:cubicBezTo>
                  <a:lnTo>
                    <a:pt x="3771519" y="157861"/>
                  </a:lnTo>
                  <a:cubicBezTo>
                    <a:pt x="4885563" y="559181"/>
                    <a:pt x="5644007" y="1610614"/>
                    <a:pt x="5658739" y="2774315"/>
                  </a:cubicBezTo>
                  <a:lnTo>
                    <a:pt x="5658866" y="8903970"/>
                  </a:lnTo>
                  <a:close/>
                  <a:moveTo>
                    <a:pt x="19050" y="8884920"/>
                  </a:moveTo>
                  <a:lnTo>
                    <a:pt x="5639816" y="8884920"/>
                  </a:lnTo>
                  <a:lnTo>
                    <a:pt x="5639816" y="2774442"/>
                  </a:lnTo>
                  <a:cubicBezTo>
                    <a:pt x="5625211" y="1618742"/>
                    <a:pt x="4871720" y="574293"/>
                    <a:pt x="3765169" y="175768"/>
                  </a:cubicBezTo>
                  <a:lnTo>
                    <a:pt x="3755390" y="172720"/>
                  </a:lnTo>
                  <a:cubicBezTo>
                    <a:pt x="3753358" y="172085"/>
                    <a:pt x="3750818" y="171450"/>
                    <a:pt x="3748405" y="170434"/>
                  </a:cubicBezTo>
                  <a:lnTo>
                    <a:pt x="3741293" y="167767"/>
                  </a:lnTo>
                  <a:cubicBezTo>
                    <a:pt x="3447669" y="69088"/>
                    <a:pt x="3141472" y="19050"/>
                    <a:pt x="2830957" y="19050"/>
                  </a:cubicBezTo>
                  <a:lnTo>
                    <a:pt x="2827909" y="19050"/>
                  </a:lnTo>
                  <a:cubicBezTo>
                    <a:pt x="2517394" y="19050"/>
                    <a:pt x="2211197" y="69088"/>
                    <a:pt x="1917573" y="167767"/>
                  </a:cubicBezTo>
                  <a:lnTo>
                    <a:pt x="1910461" y="170434"/>
                  </a:lnTo>
                  <a:cubicBezTo>
                    <a:pt x="1908048" y="171450"/>
                    <a:pt x="1905635" y="172085"/>
                    <a:pt x="1903857" y="172593"/>
                  </a:cubicBezTo>
                  <a:lnTo>
                    <a:pt x="1893697" y="175768"/>
                  </a:lnTo>
                  <a:cubicBezTo>
                    <a:pt x="787146" y="574294"/>
                    <a:pt x="33782" y="1618742"/>
                    <a:pt x="19050" y="2774569"/>
                  </a:cubicBezTo>
                  <a:lnTo>
                    <a:pt x="19050" y="8884920"/>
                  </a:lnTo>
                  <a:close/>
                </a:path>
              </a:pathLst>
            </a:custGeom>
            <a:solidFill>
              <a:srgbClr val="000000"/>
            </a:solidFill>
          </p:spPr>
          <p:txBody>
            <a:bodyPr/>
            <a:lstStyle/>
            <a:p>
              <a:endParaRPr lang="en-GB"/>
            </a:p>
          </p:txBody>
        </p:sp>
        <p:sp>
          <p:nvSpPr>
            <p:cNvPr id="15" name="Freeform 12"/>
            <p:cNvSpPr/>
            <p:nvPr/>
          </p:nvSpPr>
          <p:spPr>
            <a:xfrm>
              <a:off x="155575" y="155575"/>
              <a:ext cx="5360416" cy="8605520"/>
            </a:xfrm>
            <a:custGeom>
              <a:avLst/>
              <a:gdLst/>
              <a:ahLst/>
              <a:cxnLst/>
              <a:rect l="l" t="t" r="r" b="b"/>
              <a:pathLst>
                <a:path w="5360416" h="8605520">
                  <a:moveTo>
                    <a:pt x="0" y="8605520"/>
                  </a:moveTo>
                  <a:lnTo>
                    <a:pt x="0" y="2626995"/>
                  </a:lnTo>
                  <a:cubicBezTo>
                    <a:pt x="13970" y="1525270"/>
                    <a:pt x="732790" y="529336"/>
                    <a:pt x="1788668" y="148971"/>
                  </a:cubicBezTo>
                  <a:cubicBezTo>
                    <a:pt x="1793240" y="147701"/>
                    <a:pt x="1800860" y="145542"/>
                    <a:pt x="1809877" y="141859"/>
                  </a:cubicBezTo>
                  <a:cubicBezTo>
                    <a:pt x="2089658" y="47879"/>
                    <a:pt x="2382393" y="0"/>
                    <a:pt x="2678684" y="0"/>
                  </a:cubicBezTo>
                  <a:lnTo>
                    <a:pt x="2681732" y="0"/>
                  </a:lnTo>
                  <a:cubicBezTo>
                    <a:pt x="2978150" y="0"/>
                    <a:pt x="3270758" y="47879"/>
                    <a:pt x="3550539" y="141859"/>
                  </a:cubicBezTo>
                  <a:cubicBezTo>
                    <a:pt x="3559556" y="145542"/>
                    <a:pt x="3567176" y="147701"/>
                    <a:pt x="3571748" y="148971"/>
                  </a:cubicBezTo>
                  <a:cubicBezTo>
                    <a:pt x="4627626" y="529209"/>
                    <a:pt x="5346319" y="1525143"/>
                    <a:pt x="5360416" y="2626995"/>
                  </a:cubicBezTo>
                  <a:lnTo>
                    <a:pt x="5360416" y="8605520"/>
                  </a:lnTo>
                  <a:lnTo>
                    <a:pt x="0" y="8605520"/>
                  </a:lnTo>
                  <a:close/>
                </a:path>
              </a:pathLst>
            </a:custGeom>
            <a:blipFill>
              <a:blip r:embed="rId3"/>
              <a:stretch>
                <a:fillRect l="-3479" r="-3479"/>
              </a:stretch>
            </a:blipFill>
          </p:spPr>
          <p:txBody>
            <a:bodyPr/>
            <a:lstStyle/>
            <a:p>
              <a:endParaRPr lang="en-GB"/>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9F0"/>
        </a:solidFill>
        <a:effectLst/>
      </p:bgPr>
    </p:bg>
    <p:spTree>
      <p:nvGrpSpPr>
        <p:cNvPr id="1" name=""/>
        <p:cNvGrpSpPr/>
        <p:nvPr/>
      </p:nvGrpSpPr>
      <p:grpSpPr>
        <a:xfrm>
          <a:off x="0" y="0"/>
          <a:ext cx="0" cy="0"/>
          <a:chOff x="0" y="0"/>
          <a:chExt cx="0" cy="0"/>
        </a:xfrm>
      </p:grpSpPr>
      <p:grpSp>
        <p:nvGrpSpPr>
          <p:cNvPr id="2" name="Group 2"/>
          <p:cNvGrpSpPr>
            <a:grpSpLocks noChangeAspect="1"/>
          </p:cNvGrpSpPr>
          <p:nvPr/>
        </p:nvGrpSpPr>
        <p:grpSpPr>
          <a:xfrm>
            <a:off x="13247245" y="2378402"/>
            <a:ext cx="4113881" cy="6733010"/>
            <a:chOff x="0" y="0"/>
            <a:chExt cx="5671566" cy="8916670"/>
          </a:xfrm>
        </p:grpSpPr>
        <p:sp>
          <p:nvSpPr>
            <p:cNvPr id="3" name="Freeform 3"/>
            <p:cNvSpPr/>
            <p:nvPr/>
          </p:nvSpPr>
          <p:spPr>
            <a:xfrm>
              <a:off x="6350" y="6350"/>
              <a:ext cx="5658866" cy="8903970"/>
            </a:xfrm>
            <a:custGeom>
              <a:avLst/>
              <a:gdLst/>
              <a:ahLst/>
              <a:cxnLst/>
              <a:rect l="l" t="t" r="r" b="b"/>
              <a:pathLst>
                <a:path w="5658866" h="8903970">
                  <a:moveTo>
                    <a:pt x="5658866" y="8903970"/>
                  </a:moveTo>
                  <a:lnTo>
                    <a:pt x="0" y="8903970"/>
                  </a:lnTo>
                  <a:lnTo>
                    <a:pt x="0" y="2774442"/>
                  </a:lnTo>
                  <a:cubicBezTo>
                    <a:pt x="14732" y="1610487"/>
                    <a:pt x="773176" y="559054"/>
                    <a:pt x="1887220" y="157734"/>
                  </a:cubicBezTo>
                  <a:lnTo>
                    <a:pt x="1898396" y="154178"/>
                  </a:lnTo>
                  <a:cubicBezTo>
                    <a:pt x="1899920" y="153797"/>
                    <a:pt x="1901571" y="153289"/>
                    <a:pt x="1903222" y="152654"/>
                  </a:cubicBezTo>
                  <a:lnTo>
                    <a:pt x="1911477" y="149606"/>
                  </a:lnTo>
                  <a:cubicBezTo>
                    <a:pt x="2207006" y="50292"/>
                    <a:pt x="2515362" y="0"/>
                    <a:pt x="2827909" y="0"/>
                  </a:cubicBezTo>
                  <a:lnTo>
                    <a:pt x="2830957" y="0"/>
                  </a:lnTo>
                  <a:cubicBezTo>
                    <a:pt x="3143504" y="0"/>
                    <a:pt x="3451860" y="50292"/>
                    <a:pt x="3747389" y="149733"/>
                  </a:cubicBezTo>
                  <a:lnTo>
                    <a:pt x="3755517" y="152781"/>
                  </a:lnTo>
                  <a:cubicBezTo>
                    <a:pt x="3757168" y="153416"/>
                    <a:pt x="3758946" y="153924"/>
                    <a:pt x="3760089" y="154305"/>
                  </a:cubicBezTo>
                  <a:lnTo>
                    <a:pt x="3771519" y="157861"/>
                  </a:lnTo>
                  <a:cubicBezTo>
                    <a:pt x="4885563" y="559181"/>
                    <a:pt x="5644007" y="1610614"/>
                    <a:pt x="5658739" y="2774315"/>
                  </a:cubicBezTo>
                  <a:lnTo>
                    <a:pt x="5658866" y="8903970"/>
                  </a:lnTo>
                  <a:close/>
                  <a:moveTo>
                    <a:pt x="19050" y="8884920"/>
                  </a:moveTo>
                  <a:lnTo>
                    <a:pt x="5639816" y="8884920"/>
                  </a:lnTo>
                  <a:lnTo>
                    <a:pt x="5639816" y="2774442"/>
                  </a:lnTo>
                  <a:cubicBezTo>
                    <a:pt x="5625211" y="1618742"/>
                    <a:pt x="4871720" y="574293"/>
                    <a:pt x="3765169" y="175768"/>
                  </a:cubicBezTo>
                  <a:lnTo>
                    <a:pt x="3755390" y="172720"/>
                  </a:lnTo>
                  <a:cubicBezTo>
                    <a:pt x="3753358" y="172085"/>
                    <a:pt x="3750818" y="171450"/>
                    <a:pt x="3748405" y="170434"/>
                  </a:cubicBezTo>
                  <a:lnTo>
                    <a:pt x="3741293" y="167767"/>
                  </a:lnTo>
                  <a:cubicBezTo>
                    <a:pt x="3447669" y="69088"/>
                    <a:pt x="3141472" y="19050"/>
                    <a:pt x="2830957" y="19050"/>
                  </a:cubicBezTo>
                  <a:lnTo>
                    <a:pt x="2827909" y="19050"/>
                  </a:lnTo>
                  <a:cubicBezTo>
                    <a:pt x="2517394" y="19050"/>
                    <a:pt x="2211197" y="69088"/>
                    <a:pt x="1917573" y="167767"/>
                  </a:cubicBezTo>
                  <a:lnTo>
                    <a:pt x="1910461" y="170434"/>
                  </a:lnTo>
                  <a:cubicBezTo>
                    <a:pt x="1908048" y="171450"/>
                    <a:pt x="1905635" y="172085"/>
                    <a:pt x="1903857" y="172593"/>
                  </a:cubicBezTo>
                  <a:lnTo>
                    <a:pt x="1893697" y="175768"/>
                  </a:lnTo>
                  <a:cubicBezTo>
                    <a:pt x="787146" y="574294"/>
                    <a:pt x="33782" y="1618742"/>
                    <a:pt x="19050" y="2774569"/>
                  </a:cubicBezTo>
                  <a:lnTo>
                    <a:pt x="19050" y="8884920"/>
                  </a:lnTo>
                  <a:close/>
                </a:path>
              </a:pathLst>
            </a:custGeom>
            <a:solidFill>
              <a:srgbClr val="000000"/>
            </a:solidFill>
          </p:spPr>
          <p:txBody>
            <a:bodyPr/>
            <a:lstStyle/>
            <a:p>
              <a:endParaRPr lang="en-GB"/>
            </a:p>
          </p:txBody>
        </p:sp>
        <p:sp>
          <p:nvSpPr>
            <p:cNvPr id="4" name="Freeform 4"/>
            <p:cNvSpPr/>
            <p:nvPr/>
          </p:nvSpPr>
          <p:spPr>
            <a:xfrm>
              <a:off x="155575" y="155575"/>
              <a:ext cx="5360416" cy="8605520"/>
            </a:xfrm>
            <a:custGeom>
              <a:avLst/>
              <a:gdLst/>
              <a:ahLst/>
              <a:cxnLst/>
              <a:rect l="l" t="t" r="r" b="b"/>
              <a:pathLst>
                <a:path w="5360416" h="8605520">
                  <a:moveTo>
                    <a:pt x="0" y="8605520"/>
                  </a:moveTo>
                  <a:lnTo>
                    <a:pt x="0" y="2626995"/>
                  </a:lnTo>
                  <a:cubicBezTo>
                    <a:pt x="13970" y="1525270"/>
                    <a:pt x="732790" y="529336"/>
                    <a:pt x="1788668" y="148971"/>
                  </a:cubicBezTo>
                  <a:cubicBezTo>
                    <a:pt x="1793240" y="147701"/>
                    <a:pt x="1800860" y="145542"/>
                    <a:pt x="1809877" y="141859"/>
                  </a:cubicBezTo>
                  <a:cubicBezTo>
                    <a:pt x="2089658" y="47879"/>
                    <a:pt x="2382393" y="0"/>
                    <a:pt x="2678684" y="0"/>
                  </a:cubicBezTo>
                  <a:lnTo>
                    <a:pt x="2681732" y="0"/>
                  </a:lnTo>
                  <a:cubicBezTo>
                    <a:pt x="2978150" y="0"/>
                    <a:pt x="3270758" y="47879"/>
                    <a:pt x="3550539" y="141859"/>
                  </a:cubicBezTo>
                  <a:cubicBezTo>
                    <a:pt x="3559556" y="145542"/>
                    <a:pt x="3567176" y="147701"/>
                    <a:pt x="3571748" y="148971"/>
                  </a:cubicBezTo>
                  <a:cubicBezTo>
                    <a:pt x="4627626" y="529209"/>
                    <a:pt x="5346319" y="1525143"/>
                    <a:pt x="5360416" y="2626995"/>
                  </a:cubicBezTo>
                  <a:lnTo>
                    <a:pt x="5360416" y="8605520"/>
                  </a:lnTo>
                  <a:lnTo>
                    <a:pt x="0" y="8605520"/>
                  </a:lnTo>
                  <a:close/>
                </a:path>
              </a:pathLst>
            </a:custGeom>
            <a:blipFill>
              <a:blip r:embed="rId3"/>
              <a:stretch>
                <a:fillRect l="-3512" r="-3512"/>
              </a:stretch>
            </a:blipFill>
          </p:spPr>
          <p:txBody>
            <a:bodyPr/>
            <a:lstStyle/>
            <a:p>
              <a:endParaRPr lang="en-GB"/>
            </a:p>
          </p:txBody>
        </p:sp>
      </p:grpSp>
      <p:sp>
        <p:nvSpPr>
          <p:cNvPr id="5" name="TextBox 5"/>
          <p:cNvSpPr txBox="1"/>
          <p:nvPr/>
        </p:nvSpPr>
        <p:spPr>
          <a:xfrm>
            <a:off x="5116966" y="924528"/>
            <a:ext cx="7901668" cy="677108"/>
          </a:xfrm>
          <a:prstGeom prst="rect">
            <a:avLst/>
          </a:prstGeom>
        </p:spPr>
        <p:txBody>
          <a:bodyPr lIns="0" tIns="0" rIns="0" bIns="0" rtlCol="0" anchor="t">
            <a:spAutoFit/>
          </a:bodyPr>
          <a:lstStyle/>
          <a:p>
            <a:pPr lvl="1" algn="ctr"/>
            <a:r>
              <a:rPr lang="en-US" sz="4400" b="1" dirty="0">
                <a:latin typeface="Times New Roman" panose="02020603050405020304" pitchFamily="18" charset="0"/>
                <a:cs typeface="Times New Roman" panose="02020603050405020304" pitchFamily="18" charset="0"/>
              </a:rPr>
              <a:t>Business Proposition</a:t>
            </a:r>
          </a:p>
        </p:txBody>
      </p:sp>
      <p:sp>
        <p:nvSpPr>
          <p:cNvPr id="6" name="TextBox 6"/>
          <p:cNvSpPr txBox="1"/>
          <p:nvPr/>
        </p:nvSpPr>
        <p:spPr>
          <a:xfrm>
            <a:off x="821528" y="1714078"/>
            <a:ext cx="11201400" cy="1969770"/>
          </a:xfrm>
          <a:prstGeom prst="rect">
            <a:avLst/>
          </a:prstGeom>
        </p:spPr>
        <p:txBody>
          <a:bodyPr wrap="square" lIns="0" tIns="0" rIns="0" bIns="0" rtlCol="0" anchor="t">
            <a:spAutoFit/>
          </a:bodyPr>
          <a:lstStyle/>
          <a:p>
            <a:r>
              <a:rPr lang="en-US" sz="3600" b="1" i="1" dirty="0">
                <a:latin typeface="Times New Roman" panose="02020603050405020304" pitchFamily="18" charset="0"/>
                <a:cs typeface="Times New Roman" panose="02020603050405020304" pitchFamily="18" charset="0"/>
              </a:rPr>
              <a:t>Product and services description</a:t>
            </a:r>
          </a:p>
          <a:p>
            <a:endParaRPr lang="en-US" sz="3600" b="1" i="1" dirty="0">
              <a:latin typeface="Times New Roman" panose="02020603050405020304" pitchFamily="18" charset="0"/>
              <a:cs typeface="Times New Roman" panose="02020603050405020304" pitchFamily="18" charset="0"/>
            </a:endParaRPr>
          </a:p>
          <a:p>
            <a:pPr algn="ctr"/>
            <a:r>
              <a:rPr lang="en-US" sz="2800" dirty="0" err="1">
                <a:latin typeface="Times New Roman" panose="02020603050405020304" pitchFamily="18" charset="0"/>
                <a:cs typeface="Times New Roman" panose="02020603050405020304" pitchFamily="18" charset="0"/>
              </a:rPr>
              <a:t>Ana_Belle</a:t>
            </a:r>
            <a:r>
              <a:rPr lang="en-US" sz="2800" dirty="0">
                <a:latin typeface="Times New Roman" panose="02020603050405020304" pitchFamily="18" charset="0"/>
                <a:cs typeface="Times New Roman" panose="02020603050405020304" pitchFamily="18" charset="0"/>
              </a:rPr>
              <a:t> is a beauty salon that offers various services including face and body treatments, manicures, hair treatments, waxing, and makeovers.</a:t>
            </a:r>
          </a:p>
        </p:txBody>
      </p:sp>
      <p:sp>
        <p:nvSpPr>
          <p:cNvPr id="9" name="AutoShape 9"/>
          <p:cNvSpPr/>
          <p:nvPr/>
        </p:nvSpPr>
        <p:spPr>
          <a:xfrm>
            <a:off x="952500" y="915515"/>
            <a:ext cx="16230600" cy="0"/>
          </a:xfrm>
          <a:prstGeom prst="line">
            <a:avLst/>
          </a:prstGeom>
          <a:ln w="19050" cap="flat">
            <a:solidFill>
              <a:srgbClr val="000000"/>
            </a:solidFill>
            <a:prstDash val="solid"/>
            <a:headEnd type="none" w="sm" len="sm"/>
            <a:tailEnd type="none" w="sm" len="sm"/>
          </a:ln>
        </p:spPr>
        <p:txBody>
          <a:bodyPr/>
          <a:lstStyle/>
          <a:p>
            <a:endParaRPr lang="en-GB"/>
          </a:p>
        </p:txBody>
      </p:sp>
      <p:sp>
        <p:nvSpPr>
          <p:cNvPr id="10" name="AutoShape 10"/>
          <p:cNvSpPr/>
          <p:nvPr/>
        </p:nvSpPr>
        <p:spPr>
          <a:xfrm>
            <a:off x="952500" y="1557772"/>
            <a:ext cx="16230600" cy="0"/>
          </a:xfrm>
          <a:prstGeom prst="line">
            <a:avLst/>
          </a:prstGeom>
          <a:ln w="19050" cap="flat">
            <a:solidFill>
              <a:srgbClr val="000000"/>
            </a:solidFill>
            <a:prstDash val="solid"/>
            <a:headEnd type="none" w="sm" len="sm"/>
            <a:tailEnd type="none" w="sm" len="sm"/>
          </a:ln>
        </p:spPr>
        <p:txBody>
          <a:bodyPr/>
          <a:lstStyle/>
          <a:p>
            <a:endParaRPr lang="en-GB"/>
          </a:p>
        </p:txBody>
      </p:sp>
      <p:sp>
        <p:nvSpPr>
          <p:cNvPr id="13" name="Rectangle 12"/>
          <p:cNvSpPr/>
          <p:nvPr/>
        </p:nvSpPr>
        <p:spPr>
          <a:xfrm>
            <a:off x="233972" y="7883122"/>
            <a:ext cx="2925801" cy="661207"/>
          </a:xfrm>
          <a:prstGeom prst="rect">
            <a:avLst/>
          </a:prstGeom>
        </p:spPr>
        <p:txBody>
          <a:bodyPr wrap="none">
            <a:spAutoFit/>
          </a:bodyPr>
          <a:lstStyle/>
          <a:p>
            <a:pPr algn="just">
              <a:lnSpc>
                <a:spcPct val="150000"/>
              </a:lnSpc>
              <a:spcAft>
                <a:spcPts val="800"/>
              </a:spcAft>
            </a:pPr>
            <a:r>
              <a:rPr lang="en-US" sz="2800" b="1" i="1" dirty="0">
                <a:latin typeface="Times New Roman" panose="02020603050405020304" pitchFamily="18" charset="0"/>
                <a:ea typeface="Calibri" panose="020F0502020204030204" pitchFamily="34" charset="0"/>
                <a:cs typeface="Times New Roman" panose="02020603050405020304" pitchFamily="18" charset="0"/>
              </a:rPr>
              <a:t>Mission Statement</a:t>
            </a:r>
            <a:endParaRPr lang="en-US" sz="2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4" name="Rectangle 13"/>
          <p:cNvSpPr/>
          <p:nvPr/>
        </p:nvSpPr>
        <p:spPr>
          <a:xfrm>
            <a:off x="208572" y="8588192"/>
            <a:ext cx="11766876" cy="523220"/>
          </a:xfrm>
          <a:prstGeom prst="rect">
            <a:avLst/>
          </a:prstGeom>
        </p:spPr>
        <p:txBody>
          <a:bodyPr wrap="none">
            <a:spAutoFit/>
          </a:bodyPr>
          <a:lstStyle/>
          <a:p>
            <a:r>
              <a:rPr lang="en-US" sz="2800" dirty="0">
                <a:latin typeface="Times New Roman" panose="02020603050405020304" pitchFamily="18" charset="0"/>
                <a:ea typeface="Calibri" panose="020F0502020204030204" pitchFamily="34" charset="0"/>
                <a:cs typeface="Times New Roman" panose="02020603050405020304" pitchFamily="18" charset="0"/>
              </a:rPr>
              <a:t>'To offer clients a contingency of luxury treatments from the hassles of city life.' </a:t>
            </a:r>
            <a:endParaRPr lang="en-US" sz="2800" dirty="0">
              <a:latin typeface="Times New Roman" panose="02020603050405020304" pitchFamily="18" charset="0"/>
              <a:cs typeface="Times New Roman" panose="02020603050405020304" pitchFamily="18" charset="0"/>
            </a:endParaRPr>
          </a:p>
        </p:txBody>
      </p:sp>
      <p:sp>
        <p:nvSpPr>
          <p:cNvPr id="15" name="Rectangle 14"/>
          <p:cNvSpPr/>
          <p:nvPr/>
        </p:nvSpPr>
        <p:spPr>
          <a:xfrm>
            <a:off x="457200" y="3967255"/>
            <a:ext cx="3954929" cy="823752"/>
          </a:xfrm>
          <a:prstGeom prst="rect">
            <a:avLst/>
          </a:prstGeom>
        </p:spPr>
        <p:txBody>
          <a:bodyPr wrap="none">
            <a:spAutoFit/>
          </a:bodyPr>
          <a:lstStyle/>
          <a:p>
            <a:pPr algn="just">
              <a:lnSpc>
                <a:spcPct val="150000"/>
              </a:lnSpc>
              <a:spcAft>
                <a:spcPts val="800"/>
              </a:spcAft>
            </a:pPr>
            <a:r>
              <a:rPr lang="en-US" sz="3600" b="1" i="1" dirty="0">
                <a:latin typeface="Times New Roman" panose="02020603050405020304" pitchFamily="18" charset="0"/>
                <a:ea typeface="Calibri" panose="020F0502020204030204" pitchFamily="34" charset="0"/>
                <a:cs typeface="Times New Roman" panose="02020603050405020304" pitchFamily="18" charset="0"/>
              </a:rPr>
              <a:t>Aims and objectives</a:t>
            </a:r>
            <a:endParaRPr lang="en-US" sz="36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6" name="Rectangle 15"/>
          <p:cNvSpPr/>
          <p:nvPr/>
        </p:nvSpPr>
        <p:spPr>
          <a:xfrm>
            <a:off x="3701623" y="5520079"/>
            <a:ext cx="9144000" cy="1815882"/>
          </a:xfrm>
          <a:prstGeom prst="rect">
            <a:avLst/>
          </a:prstGeom>
        </p:spPr>
        <p:txBody>
          <a:bodyPr>
            <a:spAutoFit/>
          </a:bodyPr>
          <a:lstStyle/>
          <a:p>
            <a:pPr algn="just"/>
            <a:r>
              <a:rPr lang="en-GB" sz="2800" dirty="0">
                <a:latin typeface="Times New Roman" panose="02020603050405020304" pitchFamily="18" charset="0"/>
                <a:ea typeface="Calibri" panose="020F0502020204030204" pitchFamily="34" charset="0"/>
                <a:cs typeface="Times New Roman" panose="02020603050405020304" pitchFamily="18" charset="0"/>
              </a:rPr>
              <a:t>The presentation of </a:t>
            </a:r>
            <a:r>
              <a:rPr lang="en-GB" sz="2800" dirty="0" err="1">
                <a:latin typeface="Times New Roman" panose="02020603050405020304" pitchFamily="18" charset="0"/>
                <a:ea typeface="Calibri" panose="020F0502020204030204" pitchFamily="34" charset="0"/>
                <a:cs typeface="Times New Roman" panose="02020603050405020304" pitchFamily="18" charset="0"/>
              </a:rPr>
              <a:t>Ana_Belle_Cardiff</a:t>
            </a:r>
            <a:r>
              <a:rPr lang="en-GB" sz="2800" dirty="0">
                <a:latin typeface="Times New Roman" panose="02020603050405020304" pitchFamily="18" charset="0"/>
                <a:ea typeface="Calibri" panose="020F0502020204030204" pitchFamily="34" charset="0"/>
                <a:cs typeface="Times New Roman" panose="02020603050405020304" pitchFamily="18" charset="0"/>
              </a:rPr>
              <a:t> aims</a:t>
            </a:r>
            <a:r>
              <a:rPr lang="en-US" sz="2800" dirty="0">
                <a:latin typeface="Times New Roman" panose="02020603050405020304" pitchFamily="18" charset="0"/>
                <a:ea typeface="Calibri" panose="020F0502020204030204" pitchFamily="34" charset="0"/>
                <a:cs typeface="Times New Roman" panose="02020603050405020304" pitchFamily="18" charset="0"/>
              </a:rPr>
              <a:t> to become the number one beauty salon body in Cardiff with a focus on providing superior beauty services offered by knowledgeable beauticians in serene surroundings.</a:t>
            </a:r>
            <a:endParaRPr lang="en-US" sz="2800" dirty="0">
              <a:latin typeface="Times New Roman" panose="02020603050405020304" pitchFamily="18" charset="0"/>
              <a:cs typeface="Times New Roman" panose="02020603050405020304" pitchFamily="18" charset="0"/>
            </a:endParaRPr>
          </a:p>
        </p:txBody>
      </p:sp>
      <p:pic>
        <p:nvPicPr>
          <p:cNvPr id="17" name="Picture 16"/>
          <p:cNvPicPr>
            <a:picLocks noChangeAspect="1"/>
          </p:cNvPicPr>
          <p:nvPr/>
        </p:nvPicPr>
        <p:blipFill>
          <a:blip r:embed="rId4"/>
          <a:stretch>
            <a:fillRect/>
          </a:stretch>
        </p:blipFill>
        <p:spPr>
          <a:xfrm>
            <a:off x="320251" y="4820344"/>
            <a:ext cx="2974670" cy="2969131"/>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2E7D5"/>
        </a:solidFill>
        <a:effectLst/>
      </p:bgPr>
    </p:bg>
    <p:spTree>
      <p:nvGrpSpPr>
        <p:cNvPr id="1" name=""/>
        <p:cNvGrpSpPr/>
        <p:nvPr/>
      </p:nvGrpSpPr>
      <p:grpSpPr>
        <a:xfrm>
          <a:off x="0" y="0"/>
          <a:ext cx="0" cy="0"/>
          <a:chOff x="0" y="0"/>
          <a:chExt cx="0" cy="0"/>
        </a:xfrm>
      </p:grpSpPr>
      <p:grpSp>
        <p:nvGrpSpPr>
          <p:cNvPr id="2" name="Group 2"/>
          <p:cNvGrpSpPr>
            <a:grpSpLocks noChangeAspect="1"/>
          </p:cNvGrpSpPr>
          <p:nvPr/>
        </p:nvGrpSpPr>
        <p:grpSpPr>
          <a:xfrm>
            <a:off x="5404249" y="1897513"/>
            <a:ext cx="4845132" cy="8029004"/>
            <a:chOff x="0" y="0"/>
            <a:chExt cx="6223000" cy="8916670"/>
          </a:xfrm>
        </p:grpSpPr>
        <p:sp>
          <p:nvSpPr>
            <p:cNvPr id="3" name="Freeform 3"/>
            <p:cNvSpPr/>
            <p:nvPr/>
          </p:nvSpPr>
          <p:spPr>
            <a:xfrm>
              <a:off x="-794385" y="152654"/>
              <a:ext cx="7811897" cy="8611108"/>
            </a:xfrm>
            <a:custGeom>
              <a:avLst/>
              <a:gdLst/>
              <a:ahLst/>
              <a:cxnLst/>
              <a:rect l="l" t="t" r="r" b="b"/>
              <a:pathLst>
                <a:path w="7811897" h="8611108">
                  <a:moveTo>
                    <a:pt x="3905885" y="8611108"/>
                  </a:moveTo>
                  <a:cubicBezTo>
                    <a:pt x="3905758" y="8611108"/>
                    <a:pt x="3905758" y="8611108"/>
                    <a:pt x="3905631" y="8611108"/>
                  </a:cubicBezTo>
                  <a:cubicBezTo>
                    <a:pt x="1365123" y="8611108"/>
                    <a:pt x="0" y="4232148"/>
                    <a:pt x="1731010" y="1403223"/>
                  </a:cubicBezTo>
                  <a:cubicBezTo>
                    <a:pt x="2303272" y="467741"/>
                    <a:pt x="3104515" y="0"/>
                    <a:pt x="3905885" y="254"/>
                  </a:cubicBezTo>
                  <a:cubicBezTo>
                    <a:pt x="4707255" y="0"/>
                    <a:pt x="5508498" y="467868"/>
                    <a:pt x="6080887" y="1403223"/>
                  </a:cubicBezTo>
                  <a:cubicBezTo>
                    <a:pt x="7811897" y="4232275"/>
                    <a:pt x="6446774" y="8611108"/>
                    <a:pt x="3906266" y="8611108"/>
                  </a:cubicBezTo>
                  <a:cubicBezTo>
                    <a:pt x="3906012" y="8611108"/>
                    <a:pt x="3906012" y="8611108"/>
                    <a:pt x="3905885" y="8611108"/>
                  </a:cubicBezTo>
                  <a:close/>
                </a:path>
              </a:pathLst>
            </a:custGeom>
            <a:blipFill>
              <a:blip r:embed="rId3"/>
              <a:stretch>
                <a:fillRect t="-1377" b="-1377"/>
              </a:stretch>
            </a:blipFill>
          </p:spPr>
          <p:txBody>
            <a:bodyPr/>
            <a:lstStyle/>
            <a:p>
              <a:endParaRPr lang="en-GB"/>
            </a:p>
          </p:txBody>
        </p:sp>
        <p:sp>
          <p:nvSpPr>
            <p:cNvPr id="4" name="Freeform 4"/>
            <p:cNvSpPr/>
            <p:nvPr/>
          </p:nvSpPr>
          <p:spPr>
            <a:xfrm>
              <a:off x="9398" y="3683"/>
              <a:ext cx="6204204" cy="8909304"/>
            </a:xfrm>
            <a:custGeom>
              <a:avLst/>
              <a:gdLst/>
              <a:ahLst/>
              <a:cxnLst/>
              <a:rect l="l" t="t" r="r" b="b"/>
              <a:pathLst>
                <a:path w="6204204" h="8909304">
                  <a:moveTo>
                    <a:pt x="3102356" y="8909304"/>
                  </a:moveTo>
                  <a:lnTo>
                    <a:pt x="3102102" y="8909304"/>
                  </a:lnTo>
                  <a:cubicBezTo>
                    <a:pt x="2607310" y="8909304"/>
                    <a:pt x="2140839" y="8756015"/>
                    <a:pt x="1715389" y="8453628"/>
                  </a:cubicBezTo>
                  <a:cubicBezTo>
                    <a:pt x="1321435" y="8173593"/>
                    <a:pt x="979932" y="7778750"/>
                    <a:pt x="700405" y="7280021"/>
                  </a:cubicBezTo>
                  <a:cubicBezTo>
                    <a:pt x="254254" y="6483985"/>
                    <a:pt x="6731" y="5484622"/>
                    <a:pt x="3556" y="4465955"/>
                  </a:cubicBezTo>
                  <a:cubicBezTo>
                    <a:pt x="0" y="3366008"/>
                    <a:pt x="275463" y="2331466"/>
                    <a:pt x="799846" y="1474343"/>
                  </a:cubicBezTo>
                  <a:cubicBezTo>
                    <a:pt x="1373124" y="537337"/>
                    <a:pt x="2212086" y="0"/>
                    <a:pt x="3101467" y="0"/>
                  </a:cubicBezTo>
                  <a:cubicBezTo>
                    <a:pt x="3991737" y="0"/>
                    <a:pt x="4831080" y="537337"/>
                    <a:pt x="5404358" y="1474343"/>
                  </a:cubicBezTo>
                  <a:cubicBezTo>
                    <a:pt x="5928868" y="2331466"/>
                    <a:pt x="6204204" y="3366008"/>
                    <a:pt x="6200648" y="4465955"/>
                  </a:cubicBezTo>
                  <a:cubicBezTo>
                    <a:pt x="6197346" y="5484622"/>
                    <a:pt x="5949950" y="6483985"/>
                    <a:pt x="5503799" y="7280021"/>
                  </a:cubicBezTo>
                  <a:cubicBezTo>
                    <a:pt x="5224272" y="7778750"/>
                    <a:pt x="4882769" y="8173593"/>
                    <a:pt x="4488815" y="8453629"/>
                  </a:cubicBezTo>
                  <a:cubicBezTo>
                    <a:pt x="4063365" y="8756015"/>
                    <a:pt x="3596894" y="8909304"/>
                    <a:pt x="3102356" y="8909304"/>
                  </a:cubicBezTo>
                  <a:close/>
                  <a:moveTo>
                    <a:pt x="3101467" y="19050"/>
                  </a:moveTo>
                  <a:cubicBezTo>
                    <a:pt x="2218817" y="19050"/>
                    <a:pt x="1385824" y="553085"/>
                    <a:pt x="816102" y="1484249"/>
                  </a:cubicBezTo>
                  <a:cubicBezTo>
                    <a:pt x="293497" y="2338451"/>
                    <a:pt x="19050" y="3369437"/>
                    <a:pt x="22606" y="4465828"/>
                  </a:cubicBezTo>
                  <a:cubicBezTo>
                    <a:pt x="25908" y="5481320"/>
                    <a:pt x="272415" y="6477508"/>
                    <a:pt x="717042" y="7270623"/>
                  </a:cubicBezTo>
                  <a:cubicBezTo>
                    <a:pt x="995172" y="7766812"/>
                    <a:pt x="1334770" y="8159623"/>
                    <a:pt x="1726438" y="8438007"/>
                  </a:cubicBezTo>
                  <a:cubicBezTo>
                    <a:pt x="2148586" y="8738108"/>
                    <a:pt x="2611374" y="8890254"/>
                    <a:pt x="3102102" y="8890254"/>
                  </a:cubicBezTo>
                  <a:lnTo>
                    <a:pt x="3102356" y="8890254"/>
                  </a:lnTo>
                  <a:cubicBezTo>
                    <a:pt x="3592830" y="8890254"/>
                    <a:pt x="4055618" y="8738108"/>
                    <a:pt x="4477766" y="8438007"/>
                  </a:cubicBezTo>
                  <a:cubicBezTo>
                    <a:pt x="4869434" y="8159623"/>
                    <a:pt x="5209032" y="7766812"/>
                    <a:pt x="5487162" y="7270623"/>
                  </a:cubicBezTo>
                  <a:cubicBezTo>
                    <a:pt x="5931662" y="6477508"/>
                    <a:pt x="6178296" y="5481320"/>
                    <a:pt x="6181598" y="4465828"/>
                  </a:cubicBezTo>
                  <a:cubicBezTo>
                    <a:pt x="6185154" y="3369437"/>
                    <a:pt x="5910707" y="2338324"/>
                    <a:pt x="5388102" y="1484122"/>
                  </a:cubicBezTo>
                  <a:cubicBezTo>
                    <a:pt x="4818380" y="553085"/>
                    <a:pt x="3984879" y="19050"/>
                    <a:pt x="3101467" y="19050"/>
                  </a:cubicBezTo>
                  <a:close/>
                  <a:moveTo>
                    <a:pt x="3102356" y="8769604"/>
                  </a:moveTo>
                  <a:lnTo>
                    <a:pt x="3101848" y="8769604"/>
                  </a:lnTo>
                  <a:cubicBezTo>
                    <a:pt x="2636901" y="8769604"/>
                    <a:pt x="2197608" y="8624951"/>
                    <a:pt x="1796288" y="8339709"/>
                  </a:cubicBezTo>
                  <a:cubicBezTo>
                    <a:pt x="1419225" y="8071740"/>
                    <a:pt x="1091565" y="7692136"/>
                    <a:pt x="822198" y="7211695"/>
                  </a:cubicBezTo>
                  <a:cubicBezTo>
                    <a:pt x="387477" y="6436106"/>
                    <a:pt x="146431" y="5460873"/>
                    <a:pt x="143256" y="4465447"/>
                  </a:cubicBezTo>
                  <a:cubicBezTo>
                    <a:pt x="139827" y="3391408"/>
                    <a:pt x="408051" y="2382266"/>
                    <a:pt x="919099" y="1547114"/>
                  </a:cubicBezTo>
                  <a:cubicBezTo>
                    <a:pt x="1198753" y="1090041"/>
                    <a:pt x="1536827" y="734949"/>
                    <a:pt x="1923669" y="491744"/>
                  </a:cubicBezTo>
                  <a:cubicBezTo>
                    <a:pt x="2295271" y="258064"/>
                    <a:pt x="2691638" y="139700"/>
                    <a:pt x="3101467" y="139700"/>
                  </a:cubicBezTo>
                  <a:cubicBezTo>
                    <a:pt x="3101848" y="139700"/>
                    <a:pt x="3102356" y="139700"/>
                    <a:pt x="3102737" y="139700"/>
                  </a:cubicBezTo>
                  <a:cubicBezTo>
                    <a:pt x="3512566" y="139700"/>
                    <a:pt x="3908933" y="258191"/>
                    <a:pt x="4280535" y="491744"/>
                  </a:cubicBezTo>
                  <a:cubicBezTo>
                    <a:pt x="4667504" y="734949"/>
                    <a:pt x="5005451" y="1090041"/>
                    <a:pt x="5285105" y="1547114"/>
                  </a:cubicBezTo>
                  <a:cubicBezTo>
                    <a:pt x="5796026" y="2382266"/>
                    <a:pt x="6064377" y="3391281"/>
                    <a:pt x="6060948" y="4465447"/>
                  </a:cubicBezTo>
                  <a:cubicBezTo>
                    <a:pt x="6057773" y="5460746"/>
                    <a:pt x="5816600" y="6436106"/>
                    <a:pt x="5382006" y="7211568"/>
                  </a:cubicBezTo>
                  <a:cubicBezTo>
                    <a:pt x="5112639" y="7692136"/>
                    <a:pt x="4784979" y="8071612"/>
                    <a:pt x="4407916" y="8339582"/>
                  </a:cubicBezTo>
                  <a:cubicBezTo>
                    <a:pt x="4006596" y="8624951"/>
                    <a:pt x="3567303" y="8769604"/>
                    <a:pt x="3102356" y="8769604"/>
                  </a:cubicBezTo>
                  <a:close/>
                  <a:moveTo>
                    <a:pt x="3101467" y="158750"/>
                  </a:moveTo>
                  <a:cubicBezTo>
                    <a:pt x="2695194" y="158750"/>
                    <a:pt x="2302383" y="276225"/>
                    <a:pt x="1933829" y="507873"/>
                  </a:cubicBezTo>
                  <a:cubicBezTo>
                    <a:pt x="1549400" y="749554"/>
                    <a:pt x="1213358" y="1102487"/>
                    <a:pt x="935228" y="1557147"/>
                  </a:cubicBezTo>
                  <a:cubicBezTo>
                    <a:pt x="426085" y="2389251"/>
                    <a:pt x="158750" y="3394837"/>
                    <a:pt x="162179" y="4465447"/>
                  </a:cubicBezTo>
                  <a:cubicBezTo>
                    <a:pt x="165354" y="5457571"/>
                    <a:pt x="405638" y="6429629"/>
                    <a:pt x="838708" y="7202424"/>
                  </a:cubicBezTo>
                  <a:cubicBezTo>
                    <a:pt x="1106678" y="7680452"/>
                    <a:pt x="1432433" y="8057895"/>
                    <a:pt x="1807210" y="8324215"/>
                  </a:cubicBezTo>
                  <a:cubicBezTo>
                    <a:pt x="2205228" y="8607171"/>
                    <a:pt x="2640711" y="8750554"/>
                    <a:pt x="3101721" y="8750554"/>
                  </a:cubicBezTo>
                  <a:lnTo>
                    <a:pt x="3102229" y="8750554"/>
                  </a:lnTo>
                  <a:cubicBezTo>
                    <a:pt x="3563112" y="8750554"/>
                    <a:pt x="3998722" y="8607044"/>
                    <a:pt x="4396740" y="8324215"/>
                  </a:cubicBezTo>
                  <a:cubicBezTo>
                    <a:pt x="4771390" y="8057896"/>
                    <a:pt x="5097272" y="7680452"/>
                    <a:pt x="5365242" y="7202424"/>
                  </a:cubicBezTo>
                  <a:cubicBezTo>
                    <a:pt x="5798312" y="6429629"/>
                    <a:pt x="6038596" y="5457698"/>
                    <a:pt x="6041771" y="4465447"/>
                  </a:cubicBezTo>
                  <a:cubicBezTo>
                    <a:pt x="6045200" y="3394837"/>
                    <a:pt x="5777865" y="2389251"/>
                    <a:pt x="5268722" y="1557147"/>
                  </a:cubicBezTo>
                  <a:cubicBezTo>
                    <a:pt x="4990592" y="1102614"/>
                    <a:pt x="4654677" y="749554"/>
                    <a:pt x="4270248" y="507873"/>
                  </a:cubicBezTo>
                  <a:cubicBezTo>
                    <a:pt x="3901694" y="276225"/>
                    <a:pt x="3508756" y="158750"/>
                    <a:pt x="3102610" y="158750"/>
                  </a:cubicBezTo>
                  <a:cubicBezTo>
                    <a:pt x="3102229" y="158750"/>
                    <a:pt x="3101848" y="158750"/>
                    <a:pt x="3101467" y="158750"/>
                  </a:cubicBezTo>
                  <a:close/>
                </a:path>
              </a:pathLst>
            </a:custGeom>
            <a:solidFill>
              <a:srgbClr val="000000"/>
            </a:solidFill>
          </p:spPr>
          <p:txBody>
            <a:bodyPr/>
            <a:lstStyle/>
            <a:p>
              <a:endParaRPr lang="en-GB"/>
            </a:p>
          </p:txBody>
        </p:sp>
      </p:grpSp>
      <p:sp>
        <p:nvSpPr>
          <p:cNvPr id="5" name="TextBox 5"/>
          <p:cNvSpPr txBox="1"/>
          <p:nvPr/>
        </p:nvSpPr>
        <p:spPr>
          <a:xfrm>
            <a:off x="10944012" y="1991296"/>
            <a:ext cx="7107328" cy="430887"/>
          </a:xfrm>
          <a:prstGeom prst="rect">
            <a:avLst/>
          </a:prstGeom>
        </p:spPr>
        <p:txBody>
          <a:bodyPr lIns="0" tIns="0" rIns="0" bIns="0" rtlCol="0" anchor="t">
            <a:spAutoFit/>
          </a:bodyPr>
          <a:lstStyle/>
          <a:p>
            <a:r>
              <a:rPr lang="en-US" sz="2800" b="1" i="1" dirty="0">
                <a:latin typeface="Times New Roman" panose="02020603050405020304" pitchFamily="18" charset="0"/>
                <a:cs typeface="Times New Roman" panose="02020603050405020304" pitchFamily="18" charset="0"/>
              </a:rPr>
              <a:t>Legal Structure </a:t>
            </a:r>
            <a:endParaRPr lang="en-US" sz="2800" dirty="0">
              <a:latin typeface="Times New Roman" panose="02020603050405020304" pitchFamily="18" charset="0"/>
              <a:cs typeface="Times New Roman" panose="02020603050405020304" pitchFamily="18" charset="0"/>
            </a:endParaRPr>
          </a:p>
        </p:txBody>
      </p:sp>
      <p:sp>
        <p:nvSpPr>
          <p:cNvPr id="8" name="TextBox 8"/>
          <p:cNvSpPr txBox="1"/>
          <p:nvPr/>
        </p:nvSpPr>
        <p:spPr>
          <a:xfrm>
            <a:off x="10715857" y="2761571"/>
            <a:ext cx="7003060" cy="1949252"/>
          </a:xfrm>
          <a:prstGeom prst="rect">
            <a:avLst/>
          </a:prstGeom>
        </p:spPr>
        <p:txBody>
          <a:bodyPr wrap="square" lIns="0" tIns="0" rIns="0" bIns="0" rtlCol="0" anchor="t">
            <a:spAutoFit/>
          </a:bodyPr>
          <a:lstStyle/>
          <a:p>
            <a:pPr>
              <a:lnSpc>
                <a:spcPts val="3839"/>
              </a:lnSpc>
            </a:pPr>
            <a:r>
              <a:rPr lang="en-US" sz="2800" dirty="0">
                <a:latin typeface="Times New Roman" panose="02020603050405020304" pitchFamily="18" charset="0"/>
                <a:cs typeface="Times New Roman" panose="02020603050405020304" pitchFamily="18" charset="0"/>
              </a:rPr>
              <a:t>The legal structure is sole proprietorship</a:t>
            </a:r>
          </a:p>
          <a:p>
            <a:pPr>
              <a:lnSpc>
                <a:spcPts val="3839"/>
              </a:lnSpc>
            </a:pPr>
            <a:r>
              <a:rPr lang="en-US" sz="2800" dirty="0">
                <a:latin typeface="Times New Roman" panose="02020603050405020304" pitchFamily="18" charset="0"/>
                <a:cs typeface="Times New Roman" panose="02020603050405020304" pitchFamily="18" charset="0"/>
              </a:rPr>
              <a:t>The benefits of this sort of legal structure are less initial expense, fewer requirements from laws, and less complicated formation.</a:t>
            </a:r>
            <a:endParaRPr lang="en-US" sz="2800" dirty="0">
              <a:solidFill>
                <a:srgbClr val="545454"/>
              </a:solidFill>
              <a:latin typeface="Times New Roman" panose="02020603050405020304" pitchFamily="18" charset="0"/>
              <a:ea typeface="Poppins"/>
              <a:cs typeface="Times New Roman" panose="02020603050405020304" pitchFamily="18" charset="0"/>
              <a:sym typeface="Poppins"/>
            </a:endParaRPr>
          </a:p>
        </p:txBody>
      </p:sp>
      <p:sp>
        <p:nvSpPr>
          <p:cNvPr id="9" name="TextBox 9"/>
          <p:cNvSpPr txBox="1"/>
          <p:nvPr/>
        </p:nvSpPr>
        <p:spPr>
          <a:xfrm>
            <a:off x="613552" y="1962528"/>
            <a:ext cx="4552375" cy="2585323"/>
          </a:xfrm>
          <a:prstGeom prst="rect">
            <a:avLst/>
          </a:prstGeom>
        </p:spPr>
        <p:txBody>
          <a:bodyPr wrap="square" lIns="0" tIns="0" rIns="0" bIns="0" rtlCol="0" anchor="t">
            <a:spAutoFit/>
          </a:bodyPr>
          <a:lstStyle/>
          <a:p>
            <a:r>
              <a:rPr lang="en-US" sz="2800" b="1" i="1" dirty="0">
                <a:latin typeface="Times New Roman" panose="02020603050405020304" pitchFamily="18" charset="0"/>
                <a:cs typeface="Times New Roman" panose="02020603050405020304" pitchFamily="18" charset="0"/>
              </a:rPr>
              <a:t>USP</a:t>
            </a:r>
          </a:p>
          <a:p>
            <a:endParaRPr lang="en-US" sz="2800" b="1" i="1"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The environment of the salon is also great with warm colors and great music which set the salon apart from competitors</a:t>
            </a:r>
          </a:p>
        </p:txBody>
      </p:sp>
      <p:sp>
        <p:nvSpPr>
          <p:cNvPr id="10" name="AutoShape 10"/>
          <p:cNvSpPr/>
          <p:nvPr/>
        </p:nvSpPr>
        <p:spPr>
          <a:xfrm>
            <a:off x="1028700" y="1009650"/>
            <a:ext cx="16230600" cy="0"/>
          </a:xfrm>
          <a:prstGeom prst="line">
            <a:avLst/>
          </a:prstGeom>
          <a:ln w="19050" cap="flat">
            <a:solidFill>
              <a:srgbClr val="000000"/>
            </a:solidFill>
            <a:prstDash val="solid"/>
            <a:headEnd type="none" w="sm" len="sm"/>
            <a:tailEnd type="none" w="sm" len="sm"/>
          </a:ln>
        </p:spPr>
        <p:txBody>
          <a:bodyPr/>
          <a:lstStyle/>
          <a:p>
            <a:endParaRPr lang="en-GB"/>
          </a:p>
        </p:txBody>
      </p:sp>
      <p:sp>
        <p:nvSpPr>
          <p:cNvPr id="11" name="AutoShape 11"/>
          <p:cNvSpPr/>
          <p:nvPr/>
        </p:nvSpPr>
        <p:spPr>
          <a:xfrm>
            <a:off x="1028700" y="1651907"/>
            <a:ext cx="16230600" cy="0"/>
          </a:xfrm>
          <a:prstGeom prst="line">
            <a:avLst/>
          </a:prstGeom>
          <a:ln w="19050" cap="flat">
            <a:solidFill>
              <a:srgbClr val="000000"/>
            </a:solidFill>
            <a:prstDash val="solid"/>
            <a:headEnd type="none" w="sm" len="sm"/>
            <a:tailEnd type="none" w="sm" len="sm"/>
          </a:ln>
        </p:spPr>
        <p:txBody>
          <a:bodyPr/>
          <a:lstStyle/>
          <a:p>
            <a:endParaRPr lang="en-GB"/>
          </a:p>
        </p:txBody>
      </p:sp>
      <p:pic>
        <p:nvPicPr>
          <p:cNvPr id="14" name="Picture 13"/>
          <p:cNvPicPr>
            <a:picLocks noChangeAspect="1"/>
          </p:cNvPicPr>
          <p:nvPr/>
        </p:nvPicPr>
        <p:blipFill>
          <a:blip r:embed="rId4"/>
          <a:stretch>
            <a:fillRect/>
          </a:stretch>
        </p:blipFill>
        <p:spPr>
          <a:xfrm>
            <a:off x="12321437" y="5378667"/>
            <a:ext cx="4733925" cy="4774560"/>
          </a:xfrm>
          <a:prstGeom prst="rect">
            <a:avLst/>
          </a:prstGeom>
        </p:spPr>
      </p:pic>
      <p:pic>
        <p:nvPicPr>
          <p:cNvPr id="15" name="Picture 14"/>
          <p:cNvPicPr>
            <a:picLocks noChangeAspect="1"/>
          </p:cNvPicPr>
          <p:nvPr/>
        </p:nvPicPr>
        <p:blipFill>
          <a:blip r:embed="rId5"/>
          <a:stretch>
            <a:fillRect/>
          </a:stretch>
        </p:blipFill>
        <p:spPr>
          <a:xfrm>
            <a:off x="1003300" y="5378667"/>
            <a:ext cx="3044125" cy="454785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9259" b="-9259"/>
            </a:stretch>
          </a:blipFill>
        </p:spPr>
        <p:txBody>
          <a:bodyPr/>
          <a:lstStyle/>
          <a:p>
            <a:endParaRPr lang="en-GB"/>
          </a:p>
        </p:txBody>
      </p:sp>
      <p:grpSp>
        <p:nvGrpSpPr>
          <p:cNvPr id="3" name="Group 3"/>
          <p:cNvGrpSpPr/>
          <p:nvPr/>
        </p:nvGrpSpPr>
        <p:grpSpPr>
          <a:xfrm>
            <a:off x="1028699" y="419100"/>
            <a:ext cx="16230600" cy="9750879"/>
            <a:chOff x="0" y="0"/>
            <a:chExt cx="4274726" cy="2568133"/>
          </a:xfrm>
        </p:grpSpPr>
        <p:sp>
          <p:nvSpPr>
            <p:cNvPr id="4" name="Freeform 4"/>
            <p:cNvSpPr/>
            <p:nvPr/>
          </p:nvSpPr>
          <p:spPr>
            <a:xfrm>
              <a:off x="0" y="0"/>
              <a:ext cx="4274726" cy="2568133"/>
            </a:xfrm>
            <a:custGeom>
              <a:avLst/>
              <a:gdLst/>
              <a:ahLst/>
              <a:cxnLst/>
              <a:rect l="l" t="t" r="r" b="b"/>
              <a:pathLst>
                <a:path w="4274726" h="2568133">
                  <a:moveTo>
                    <a:pt x="0" y="0"/>
                  </a:moveTo>
                  <a:lnTo>
                    <a:pt x="4274726" y="0"/>
                  </a:lnTo>
                  <a:lnTo>
                    <a:pt x="4274726" y="2568133"/>
                  </a:lnTo>
                  <a:lnTo>
                    <a:pt x="0" y="2568133"/>
                  </a:lnTo>
                  <a:close/>
                </a:path>
              </a:pathLst>
            </a:custGeom>
            <a:solidFill>
              <a:srgbClr val="F2E7D5"/>
            </a:solidFill>
          </p:spPr>
          <p:txBody>
            <a:bodyPr/>
            <a:lstStyle/>
            <a:p>
              <a:endParaRPr lang="en-GB"/>
            </a:p>
          </p:txBody>
        </p:sp>
        <p:sp>
          <p:nvSpPr>
            <p:cNvPr id="5" name="TextBox 5"/>
            <p:cNvSpPr txBox="1"/>
            <p:nvPr/>
          </p:nvSpPr>
          <p:spPr>
            <a:xfrm>
              <a:off x="0" y="-57150"/>
              <a:ext cx="4274726" cy="2625283"/>
            </a:xfrm>
            <a:prstGeom prst="rect">
              <a:avLst/>
            </a:prstGeom>
          </p:spPr>
          <p:txBody>
            <a:bodyPr lIns="50800" tIns="50800" rIns="50800" bIns="50800" rtlCol="0" anchor="ctr"/>
            <a:lstStyle/>
            <a:p>
              <a:pPr algn="ctr">
                <a:lnSpc>
                  <a:spcPts val="2519"/>
                </a:lnSpc>
              </a:pPr>
              <a:endParaRPr>
                <a:latin typeface="Times New Roman" panose="02020603050405020304" pitchFamily="18" charset="0"/>
                <a:cs typeface="Times New Roman" panose="02020603050405020304" pitchFamily="18" charset="0"/>
              </a:endParaRPr>
            </a:p>
          </p:txBody>
        </p:sp>
      </p:grpSp>
      <p:sp>
        <p:nvSpPr>
          <p:cNvPr id="6" name="AutoShape 6"/>
          <p:cNvSpPr/>
          <p:nvPr/>
        </p:nvSpPr>
        <p:spPr>
          <a:xfrm>
            <a:off x="1641021" y="1479096"/>
            <a:ext cx="15005957" cy="0"/>
          </a:xfrm>
          <a:prstGeom prst="line">
            <a:avLst/>
          </a:prstGeom>
          <a:ln w="19050" cap="flat">
            <a:solidFill>
              <a:srgbClr val="000000"/>
            </a:solidFill>
            <a:prstDash val="solid"/>
            <a:headEnd type="none" w="sm" len="sm"/>
            <a:tailEnd type="none" w="sm" len="sm"/>
          </a:ln>
        </p:spPr>
        <p:txBody>
          <a:bodyPr/>
          <a:lstStyle/>
          <a:p>
            <a:endParaRPr lang="en-GB"/>
          </a:p>
        </p:txBody>
      </p:sp>
      <p:sp>
        <p:nvSpPr>
          <p:cNvPr id="7" name="AutoShape 7"/>
          <p:cNvSpPr/>
          <p:nvPr/>
        </p:nvSpPr>
        <p:spPr>
          <a:xfrm>
            <a:off x="1641021" y="2121354"/>
            <a:ext cx="15005957" cy="0"/>
          </a:xfrm>
          <a:prstGeom prst="line">
            <a:avLst/>
          </a:prstGeom>
          <a:ln w="19050" cap="flat">
            <a:solidFill>
              <a:srgbClr val="000000"/>
            </a:solidFill>
            <a:prstDash val="solid"/>
            <a:headEnd type="none" w="sm" len="sm"/>
            <a:tailEnd type="none" w="sm" len="sm"/>
          </a:ln>
        </p:spPr>
        <p:txBody>
          <a:bodyPr/>
          <a:lstStyle/>
          <a:p>
            <a:endParaRPr lang="en-GB"/>
          </a:p>
        </p:txBody>
      </p:sp>
      <p:grpSp>
        <p:nvGrpSpPr>
          <p:cNvPr id="10" name="Group 10"/>
          <p:cNvGrpSpPr>
            <a:grpSpLocks noChangeAspect="1"/>
          </p:cNvGrpSpPr>
          <p:nvPr/>
        </p:nvGrpSpPr>
        <p:grpSpPr>
          <a:xfrm>
            <a:off x="1340786" y="6776178"/>
            <a:ext cx="1868421" cy="2937477"/>
            <a:chOff x="0" y="0"/>
            <a:chExt cx="5671566" cy="8916670"/>
          </a:xfrm>
        </p:grpSpPr>
        <p:sp>
          <p:nvSpPr>
            <p:cNvPr id="11" name="Freeform 11"/>
            <p:cNvSpPr/>
            <p:nvPr/>
          </p:nvSpPr>
          <p:spPr>
            <a:xfrm>
              <a:off x="6350" y="6350"/>
              <a:ext cx="5658866" cy="8903970"/>
            </a:xfrm>
            <a:custGeom>
              <a:avLst/>
              <a:gdLst/>
              <a:ahLst/>
              <a:cxnLst/>
              <a:rect l="l" t="t" r="r" b="b"/>
              <a:pathLst>
                <a:path w="5658866" h="8903970">
                  <a:moveTo>
                    <a:pt x="5658866" y="8903970"/>
                  </a:moveTo>
                  <a:lnTo>
                    <a:pt x="0" y="8903970"/>
                  </a:lnTo>
                  <a:lnTo>
                    <a:pt x="0" y="2774442"/>
                  </a:lnTo>
                  <a:cubicBezTo>
                    <a:pt x="14732" y="1610487"/>
                    <a:pt x="773176" y="559054"/>
                    <a:pt x="1887220" y="157734"/>
                  </a:cubicBezTo>
                  <a:lnTo>
                    <a:pt x="1898396" y="154178"/>
                  </a:lnTo>
                  <a:cubicBezTo>
                    <a:pt x="1899920" y="153797"/>
                    <a:pt x="1901571" y="153289"/>
                    <a:pt x="1903222" y="152654"/>
                  </a:cubicBezTo>
                  <a:lnTo>
                    <a:pt x="1911477" y="149606"/>
                  </a:lnTo>
                  <a:cubicBezTo>
                    <a:pt x="2207006" y="50292"/>
                    <a:pt x="2515362" y="0"/>
                    <a:pt x="2827909" y="0"/>
                  </a:cubicBezTo>
                  <a:lnTo>
                    <a:pt x="2830957" y="0"/>
                  </a:lnTo>
                  <a:cubicBezTo>
                    <a:pt x="3143504" y="0"/>
                    <a:pt x="3451860" y="50292"/>
                    <a:pt x="3747389" y="149733"/>
                  </a:cubicBezTo>
                  <a:lnTo>
                    <a:pt x="3755517" y="152781"/>
                  </a:lnTo>
                  <a:cubicBezTo>
                    <a:pt x="3757168" y="153416"/>
                    <a:pt x="3758946" y="153924"/>
                    <a:pt x="3760089" y="154305"/>
                  </a:cubicBezTo>
                  <a:lnTo>
                    <a:pt x="3771519" y="157861"/>
                  </a:lnTo>
                  <a:cubicBezTo>
                    <a:pt x="4885563" y="559181"/>
                    <a:pt x="5644007" y="1610614"/>
                    <a:pt x="5658739" y="2774315"/>
                  </a:cubicBezTo>
                  <a:lnTo>
                    <a:pt x="5658866" y="8903970"/>
                  </a:lnTo>
                  <a:close/>
                  <a:moveTo>
                    <a:pt x="19050" y="8884920"/>
                  </a:moveTo>
                  <a:lnTo>
                    <a:pt x="5639816" y="8884920"/>
                  </a:lnTo>
                  <a:lnTo>
                    <a:pt x="5639816" y="2774442"/>
                  </a:lnTo>
                  <a:cubicBezTo>
                    <a:pt x="5625211" y="1618742"/>
                    <a:pt x="4871720" y="574293"/>
                    <a:pt x="3765169" y="175768"/>
                  </a:cubicBezTo>
                  <a:lnTo>
                    <a:pt x="3755390" y="172720"/>
                  </a:lnTo>
                  <a:cubicBezTo>
                    <a:pt x="3753358" y="172085"/>
                    <a:pt x="3750818" y="171450"/>
                    <a:pt x="3748405" y="170434"/>
                  </a:cubicBezTo>
                  <a:lnTo>
                    <a:pt x="3741293" y="167767"/>
                  </a:lnTo>
                  <a:cubicBezTo>
                    <a:pt x="3447669" y="69088"/>
                    <a:pt x="3141472" y="19050"/>
                    <a:pt x="2830957" y="19050"/>
                  </a:cubicBezTo>
                  <a:lnTo>
                    <a:pt x="2827909" y="19050"/>
                  </a:lnTo>
                  <a:cubicBezTo>
                    <a:pt x="2517394" y="19050"/>
                    <a:pt x="2211197" y="69088"/>
                    <a:pt x="1917573" y="167767"/>
                  </a:cubicBezTo>
                  <a:lnTo>
                    <a:pt x="1910461" y="170434"/>
                  </a:lnTo>
                  <a:cubicBezTo>
                    <a:pt x="1908048" y="171450"/>
                    <a:pt x="1905635" y="172085"/>
                    <a:pt x="1903857" y="172593"/>
                  </a:cubicBezTo>
                  <a:lnTo>
                    <a:pt x="1893697" y="175768"/>
                  </a:lnTo>
                  <a:cubicBezTo>
                    <a:pt x="787146" y="574294"/>
                    <a:pt x="33782" y="1618742"/>
                    <a:pt x="19050" y="2774569"/>
                  </a:cubicBezTo>
                  <a:lnTo>
                    <a:pt x="19050" y="8884920"/>
                  </a:lnTo>
                  <a:close/>
                </a:path>
              </a:pathLst>
            </a:custGeom>
            <a:solidFill>
              <a:srgbClr val="000000"/>
            </a:solidFill>
          </p:spPr>
          <p:txBody>
            <a:bodyPr/>
            <a:lstStyle/>
            <a:p>
              <a:endParaRPr lang="en-GB"/>
            </a:p>
          </p:txBody>
        </p:sp>
        <p:sp>
          <p:nvSpPr>
            <p:cNvPr id="12" name="Freeform 12"/>
            <p:cNvSpPr/>
            <p:nvPr/>
          </p:nvSpPr>
          <p:spPr>
            <a:xfrm>
              <a:off x="155575" y="155575"/>
              <a:ext cx="5360416" cy="8605520"/>
            </a:xfrm>
            <a:custGeom>
              <a:avLst/>
              <a:gdLst/>
              <a:ahLst/>
              <a:cxnLst/>
              <a:rect l="l" t="t" r="r" b="b"/>
              <a:pathLst>
                <a:path w="5360416" h="8605520">
                  <a:moveTo>
                    <a:pt x="0" y="8605520"/>
                  </a:moveTo>
                  <a:lnTo>
                    <a:pt x="0" y="2626995"/>
                  </a:lnTo>
                  <a:cubicBezTo>
                    <a:pt x="13970" y="1525270"/>
                    <a:pt x="732790" y="529336"/>
                    <a:pt x="1788668" y="148971"/>
                  </a:cubicBezTo>
                  <a:cubicBezTo>
                    <a:pt x="1793240" y="147701"/>
                    <a:pt x="1800860" y="145542"/>
                    <a:pt x="1809877" y="141859"/>
                  </a:cubicBezTo>
                  <a:cubicBezTo>
                    <a:pt x="2089658" y="47879"/>
                    <a:pt x="2382393" y="0"/>
                    <a:pt x="2678684" y="0"/>
                  </a:cubicBezTo>
                  <a:lnTo>
                    <a:pt x="2681732" y="0"/>
                  </a:lnTo>
                  <a:cubicBezTo>
                    <a:pt x="2978150" y="0"/>
                    <a:pt x="3270758" y="47879"/>
                    <a:pt x="3550539" y="141859"/>
                  </a:cubicBezTo>
                  <a:cubicBezTo>
                    <a:pt x="3559556" y="145542"/>
                    <a:pt x="3567176" y="147701"/>
                    <a:pt x="3571748" y="148971"/>
                  </a:cubicBezTo>
                  <a:cubicBezTo>
                    <a:pt x="4627626" y="529209"/>
                    <a:pt x="5346319" y="1525143"/>
                    <a:pt x="5360416" y="2626995"/>
                  </a:cubicBezTo>
                  <a:lnTo>
                    <a:pt x="5360416" y="8605520"/>
                  </a:lnTo>
                  <a:lnTo>
                    <a:pt x="0" y="8605520"/>
                  </a:lnTo>
                  <a:close/>
                </a:path>
              </a:pathLst>
            </a:custGeom>
            <a:blipFill>
              <a:blip r:embed="rId4"/>
              <a:stretch>
                <a:fillRect l="-3512" r="-3512"/>
              </a:stretch>
            </a:blipFill>
          </p:spPr>
          <p:txBody>
            <a:bodyPr/>
            <a:lstStyle/>
            <a:p>
              <a:endParaRPr lang="en-GB"/>
            </a:p>
          </p:txBody>
        </p:sp>
      </p:grpSp>
      <p:sp>
        <p:nvSpPr>
          <p:cNvPr id="13" name="TextBox 13"/>
          <p:cNvSpPr txBox="1"/>
          <p:nvPr/>
        </p:nvSpPr>
        <p:spPr>
          <a:xfrm>
            <a:off x="12021416" y="2790800"/>
            <a:ext cx="4932434" cy="4348113"/>
          </a:xfrm>
          <a:prstGeom prst="rect">
            <a:avLst/>
          </a:prstGeom>
        </p:spPr>
        <p:txBody>
          <a:bodyPr wrap="square" lIns="0" tIns="0" rIns="0" bIns="0" rtlCol="0" anchor="t">
            <a:spAutoFit/>
          </a:bodyPr>
          <a:lstStyle/>
          <a:p>
            <a:pPr>
              <a:lnSpc>
                <a:spcPts val="7000"/>
              </a:lnSpc>
            </a:pPr>
            <a:r>
              <a:rPr lang="en-US" sz="4800" b="1" i="1" dirty="0">
                <a:latin typeface="Times New Roman" panose="02020603050405020304" pitchFamily="18" charset="0"/>
                <a:cs typeface="Times New Roman" panose="02020603050405020304" pitchFamily="18" charset="0"/>
              </a:rPr>
              <a:t>HRM Strategies</a:t>
            </a:r>
          </a:p>
          <a:p>
            <a:pPr>
              <a:lnSpc>
                <a:spcPts val="7000"/>
              </a:lnSpc>
            </a:pPr>
            <a:r>
              <a:rPr lang="en-US" sz="2800" dirty="0">
                <a:latin typeface="Times New Roman" panose="02020603050405020304" pitchFamily="18" charset="0"/>
                <a:cs typeface="Times New Roman" panose="02020603050405020304" pitchFamily="18" charset="0"/>
              </a:rPr>
              <a:t>The staffing plan is to have 5-7 employees including beauticians, hair stylists, nail technicians and receptionists.</a:t>
            </a:r>
            <a:endParaRPr lang="en-US" sz="2800" dirty="0">
              <a:solidFill>
                <a:srgbClr val="545454"/>
              </a:solidFill>
              <a:latin typeface="Times New Roman" panose="02020603050405020304" pitchFamily="18" charset="0"/>
              <a:ea typeface="Kelin Eator"/>
              <a:cs typeface="Times New Roman" panose="02020603050405020304" pitchFamily="18" charset="0"/>
              <a:sym typeface="Kelin Eator"/>
            </a:endParaRPr>
          </a:p>
        </p:txBody>
      </p:sp>
      <p:sp>
        <p:nvSpPr>
          <p:cNvPr id="14" name="TextBox 14"/>
          <p:cNvSpPr txBox="1"/>
          <p:nvPr/>
        </p:nvSpPr>
        <p:spPr>
          <a:xfrm>
            <a:off x="3735158" y="2763612"/>
            <a:ext cx="5637442" cy="3016210"/>
          </a:xfrm>
          <a:prstGeom prst="rect">
            <a:avLst/>
          </a:prstGeom>
        </p:spPr>
        <p:txBody>
          <a:bodyPr wrap="square" lIns="0" tIns="0" rIns="0" bIns="0" rtlCol="0" anchor="t">
            <a:spAutoFit/>
          </a:bodyPr>
          <a:lstStyle/>
          <a:p>
            <a:pPr algn="just"/>
            <a:r>
              <a:rPr lang="en-US" sz="2800" b="1" i="1" dirty="0">
                <a:latin typeface="Times New Roman" panose="02020603050405020304" pitchFamily="18" charset="0"/>
                <a:cs typeface="Times New Roman" panose="02020603050405020304" pitchFamily="18" charset="0"/>
              </a:rPr>
              <a:t>Proposed location</a:t>
            </a:r>
            <a:endParaRPr lang="en-US" sz="2800" dirty="0">
              <a:latin typeface="Times New Roman" panose="02020603050405020304" pitchFamily="18" charset="0"/>
              <a:cs typeface="Times New Roman" panose="02020603050405020304" pitchFamily="18" charset="0"/>
            </a:endParaRPr>
          </a:p>
          <a:p>
            <a:pPr algn="just"/>
            <a:r>
              <a:rPr lang="en-US" sz="2800" dirty="0">
                <a:latin typeface="Times New Roman" panose="02020603050405020304" pitchFamily="18" charset="0"/>
                <a:cs typeface="Times New Roman" panose="02020603050405020304" pitchFamily="18" charset="0"/>
              </a:rPr>
              <a:t>The salon will be established in Cardiff's core business district, which is marked by an increased flow of traffic, especially from business people, tourists, and residents (</a:t>
            </a:r>
            <a:r>
              <a:rPr lang="en-US" sz="2800" dirty="0" err="1">
                <a:latin typeface="Times New Roman" panose="02020603050405020304" pitchFamily="18" charset="0"/>
                <a:cs typeface="Times New Roman" panose="02020603050405020304" pitchFamily="18" charset="0"/>
              </a:rPr>
              <a:t>Pati</a:t>
            </a:r>
            <a:r>
              <a:rPr lang="en-US" sz="2800" dirty="0">
                <a:latin typeface="Times New Roman" panose="02020603050405020304" pitchFamily="18" charset="0"/>
                <a:cs typeface="Times New Roman" panose="02020603050405020304" pitchFamily="18" charset="0"/>
              </a:rPr>
              <a:t> et al., 2021). </a:t>
            </a:r>
            <a:endParaRPr lang="en-US" sz="2400" dirty="0">
              <a:solidFill>
                <a:srgbClr val="545454"/>
              </a:solidFill>
              <a:latin typeface="Times New Roman" panose="02020603050405020304" pitchFamily="18" charset="0"/>
              <a:ea typeface="Poppins"/>
              <a:cs typeface="Times New Roman" panose="02020603050405020304" pitchFamily="18" charset="0"/>
              <a:sym typeface="Poppins"/>
            </a:endParaRPr>
          </a:p>
        </p:txBody>
      </p:sp>
      <p:grpSp>
        <p:nvGrpSpPr>
          <p:cNvPr id="18" name="Group 2"/>
          <p:cNvGrpSpPr>
            <a:grpSpLocks noChangeAspect="1"/>
          </p:cNvGrpSpPr>
          <p:nvPr/>
        </p:nvGrpSpPr>
        <p:grpSpPr>
          <a:xfrm>
            <a:off x="1331799" y="2908743"/>
            <a:ext cx="2100260" cy="3301967"/>
            <a:chOff x="0" y="0"/>
            <a:chExt cx="5671566" cy="8916670"/>
          </a:xfrm>
        </p:grpSpPr>
        <p:sp>
          <p:nvSpPr>
            <p:cNvPr id="19" name="Freeform 3"/>
            <p:cNvSpPr/>
            <p:nvPr/>
          </p:nvSpPr>
          <p:spPr>
            <a:xfrm>
              <a:off x="6350" y="6350"/>
              <a:ext cx="5658866" cy="8903970"/>
            </a:xfrm>
            <a:custGeom>
              <a:avLst/>
              <a:gdLst/>
              <a:ahLst/>
              <a:cxnLst/>
              <a:rect l="l" t="t" r="r" b="b"/>
              <a:pathLst>
                <a:path w="5658866" h="8903970">
                  <a:moveTo>
                    <a:pt x="5658866" y="8903970"/>
                  </a:moveTo>
                  <a:lnTo>
                    <a:pt x="0" y="8903970"/>
                  </a:lnTo>
                  <a:lnTo>
                    <a:pt x="0" y="2774442"/>
                  </a:lnTo>
                  <a:cubicBezTo>
                    <a:pt x="14732" y="1610487"/>
                    <a:pt x="773176" y="559054"/>
                    <a:pt x="1887220" y="157734"/>
                  </a:cubicBezTo>
                  <a:lnTo>
                    <a:pt x="1898396" y="154178"/>
                  </a:lnTo>
                  <a:cubicBezTo>
                    <a:pt x="1899920" y="153797"/>
                    <a:pt x="1901571" y="153289"/>
                    <a:pt x="1903222" y="152654"/>
                  </a:cubicBezTo>
                  <a:lnTo>
                    <a:pt x="1911477" y="149606"/>
                  </a:lnTo>
                  <a:cubicBezTo>
                    <a:pt x="2207006" y="50292"/>
                    <a:pt x="2515362" y="0"/>
                    <a:pt x="2827909" y="0"/>
                  </a:cubicBezTo>
                  <a:lnTo>
                    <a:pt x="2830957" y="0"/>
                  </a:lnTo>
                  <a:cubicBezTo>
                    <a:pt x="3143504" y="0"/>
                    <a:pt x="3451860" y="50292"/>
                    <a:pt x="3747389" y="149733"/>
                  </a:cubicBezTo>
                  <a:lnTo>
                    <a:pt x="3755517" y="152781"/>
                  </a:lnTo>
                  <a:cubicBezTo>
                    <a:pt x="3757168" y="153416"/>
                    <a:pt x="3758946" y="153924"/>
                    <a:pt x="3760089" y="154305"/>
                  </a:cubicBezTo>
                  <a:lnTo>
                    <a:pt x="3771519" y="157861"/>
                  </a:lnTo>
                  <a:cubicBezTo>
                    <a:pt x="4885563" y="559181"/>
                    <a:pt x="5644007" y="1610614"/>
                    <a:pt x="5658739" y="2774315"/>
                  </a:cubicBezTo>
                  <a:lnTo>
                    <a:pt x="5658866" y="8903970"/>
                  </a:lnTo>
                  <a:close/>
                  <a:moveTo>
                    <a:pt x="19050" y="8884920"/>
                  </a:moveTo>
                  <a:lnTo>
                    <a:pt x="5639816" y="8884920"/>
                  </a:lnTo>
                  <a:lnTo>
                    <a:pt x="5639816" y="2774442"/>
                  </a:lnTo>
                  <a:cubicBezTo>
                    <a:pt x="5625211" y="1618742"/>
                    <a:pt x="4871720" y="574293"/>
                    <a:pt x="3765169" y="175768"/>
                  </a:cubicBezTo>
                  <a:lnTo>
                    <a:pt x="3755390" y="172720"/>
                  </a:lnTo>
                  <a:cubicBezTo>
                    <a:pt x="3753358" y="172085"/>
                    <a:pt x="3750818" y="171450"/>
                    <a:pt x="3748405" y="170434"/>
                  </a:cubicBezTo>
                  <a:lnTo>
                    <a:pt x="3741293" y="167767"/>
                  </a:lnTo>
                  <a:cubicBezTo>
                    <a:pt x="3447669" y="69088"/>
                    <a:pt x="3141472" y="19050"/>
                    <a:pt x="2830957" y="19050"/>
                  </a:cubicBezTo>
                  <a:lnTo>
                    <a:pt x="2827909" y="19050"/>
                  </a:lnTo>
                  <a:cubicBezTo>
                    <a:pt x="2517394" y="19050"/>
                    <a:pt x="2211197" y="69088"/>
                    <a:pt x="1917573" y="167767"/>
                  </a:cubicBezTo>
                  <a:lnTo>
                    <a:pt x="1910461" y="170434"/>
                  </a:lnTo>
                  <a:cubicBezTo>
                    <a:pt x="1908048" y="171450"/>
                    <a:pt x="1905635" y="172085"/>
                    <a:pt x="1903857" y="172593"/>
                  </a:cubicBezTo>
                  <a:lnTo>
                    <a:pt x="1893697" y="175768"/>
                  </a:lnTo>
                  <a:cubicBezTo>
                    <a:pt x="787146" y="574294"/>
                    <a:pt x="33782" y="1618742"/>
                    <a:pt x="19050" y="2774569"/>
                  </a:cubicBezTo>
                  <a:lnTo>
                    <a:pt x="19050" y="8884920"/>
                  </a:lnTo>
                  <a:close/>
                </a:path>
              </a:pathLst>
            </a:custGeom>
            <a:solidFill>
              <a:srgbClr val="F2E7D5"/>
            </a:solidFill>
          </p:spPr>
          <p:txBody>
            <a:bodyPr/>
            <a:lstStyle/>
            <a:p>
              <a:endParaRPr lang="en-GB"/>
            </a:p>
          </p:txBody>
        </p:sp>
        <p:sp>
          <p:nvSpPr>
            <p:cNvPr id="20" name="Freeform 4"/>
            <p:cNvSpPr/>
            <p:nvPr/>
          </p:nvSpPr>
          <p:spPr>
            <a:xfrm>
              <a:off x="155575" y="155575"/>
              <a:ext cx="5360416" cy="8605520"/>
            </a:xfrm>
            <a:custGeom>
              <a:avLst/>
              <a:gdLst/>
              <a:ahLst/>
              <a:cxnLst/>
              <a:rect l="l" t="t" r="r" b="b"/>
              <a:pathLst>
                <a:path w="5360416" h="8605520">
                  <a:moveTo>
                    <a:pt x="0" y="8605520"/>
                  </a:moveTo>
                  <a:lnTo>
                    <a:pt x="0" y="2626995"/>
                  </a:lnTo>
                  <a:cubicBezTo>
                    <a:pt x="13970" y="1525270"/>
                    <a:pt x="732790" y="529336"/>
                    <a:pt x="1788668" y="148971"/>
                  </a:cubicBezTo>
                  <a:cubicBezTo>
                    <a:pt x="1793240" y="147701"/>
                    <a:pt x="1800860" y="145542"/>
                    <a:pt x="1809877" y="141859"/>
                  </a:cubicBezTo>
                  <a:cubicBezTo>
                    <a:pt x="2089658" y="47879"/>
                    <a:pt x="2382393" y="0"/>
                    <a:pt x="2678684" y="0"/>
                  </a:cubicBezTo>
                  <a:lnTo>
                    <a:pt x="2681732" y="0"/>
                  </a:lnTo>
                  <a:cubicBezTo>
                    <a:pt x="2978150" y="0"/>
                    <a:pt x="3270758" y="47879"/>
                    <a:pt x="3550539" y="141859"/>
                  </a:cubicBezTo>
                  <a:cubicBezTo>
                    <a:pt x="3559556" y="145542"/>
                    <a:pt x="3567176" y="147701"/>
                    <a:pt x="3571748" y="148971"/>
                  </a:cubicBezTo>
                  <a:cubicBezTo>
                    <a:pt x="4627626" y="529209"/>
                    <a:pt x="5346319" y="1525143"/>
                    <a:pt x="5360416" y="2626995"/>
                  </a:cubicBezTo>
                  <a:lnTo>
                    <a:pt x="5360416" y="8605520"/>
                  </a:lnTo>
                  <a:lnTo>
                    <a:pt x="0" y="8605520"/>
                  </a:lnTo>
                  <a:close/>
                </a:path>
              </a:pathLst>
            </a:custGeom>
            <a:blipFill>
              <a:blip r:embed="rId5"/>
              <a:stretch>
                <a:fillRect l="-3479" r="-3479"/>
              </a:stretch>
            </a:blipFill>
          </p:spPr>
          <p:txBody>
            <a:bodyPr/>
            <a:lstStyle/>
            <a:p>
              <a:endParaRPr lang="en-GB"/>
            </a:p>
          </p:txBody>
        </p:sp>
      </p:grpSp>
      <p:pic>
        <p:nvPicPr>
          <p:cNvPr id="22" name="Picture 21"/>
          <p:cNvPicPr>
            <a:picLocks noChangeAspect="1"/>
          </p:cNvPicPr>
          <p:nvPr/>
        </p:nvPicPr>
        <p:blipFill>
          <a:blip r:embed="rId6"/>
          <a:stretch>
            <a:fillRect/>
          </a:stretch>
        </p:blipFill>
        <p:spPr>
          <a:xfrm>
            <a:off x="6583515" y="6727852"/>
            <a:ext cx="4498162" cy="2933289"/>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9259" b="-9259"/>
            </a:stretch>
          </a:blipFill>
        </p:spPr>
        <p:txBody>
          <a:bodyPr/>
          <a:lstStyle/>
          <a:p>
            <a:endParaRPr lang="en-GB"/>
          </a:p>
        </p:txBody>
      </p:sp>
      <p:graphicFrame>
        <p:nvGraphicFramePr>
          <p:cNvPr id="8" name="Table 7"/>
          <p:cNvGraphicFramePr>
            <a:graphicFrameLocks noGrp="1"/>
          </p:cNvGraphicFramePr>
          <p:nvPr>
            <p:extLst>
              <p:ext uri="{D42A27DB-BD31-4B8C-83A1-F6EECF244321}">
                <p14:modId xmlns:p14="http://schemas.microsoft.com/office/powerpoint/2010/main" val="3233132602"/>
              </p:ext>
            </p:extLst>
          </p:nvPr>
        </p:nvGraphicFramePr>
        <p:xfrm>
          <a:off x="1524000" y="1485900"/>
          <a:ext cx="15882032" cy="7606284"/>
        </p:xfrm>
        <a:graphic>
          <a:graphicData uri="http://schemas.openxmlformats.org/drawingml/2006/table">
            <a:tbl>
              <a:tblPr firstRow="1" firstCol="1" bandRow="1">
                <a:tableStyleId>{16D9F66E-5EB9-4882-86FB-DCBF35E3C3E4}</a:tableStyleId>
              </a:tblPr>
              <a:tblGrid>
                <a:gridCol w="7941016">
                  <a:extLst>
                    <a:ext uri="{9D8B030D-6E8A-4147-A177-3AD203B41FA5}">
                      <a16:colId xmlns:a16="http://schemas.microsoft.com/office/drawing/2014/main" val="20000"/>
                    </a:ext>
                  </a:extLst>
                </a:gridCol>
                <a:gridCol w="7941016">
                  <a:extLst>
                    <a:ext uri="{9D8B030D-6E8A-4147-A177-3AD203B41FA5}">
                      <a16:colId xmlns:a16="http://schemas.microsoft.com/office/drawing/2014/main" val="20001"/>
                    </a:ext>
                  </a:extLst>
                </a:gridCol>
              </a:tblGrid>
              <a:tr h="215522">
                <a:tc>
                  <a:txBody>
                    <a:bodyPr/>
                    <a:lstStyle/>
                    <a:p>
                      <a:pPr algn="ctr">
                        <a:lnSpc>
                          <a:spcPct val="150000"/>
                        </a:lnSpc>
                        <a:spcAft>
                          <a:spcPts val="0"/>
                        </a:spcAft>
                      </a:pPr>
                      <a:r>
                        <a:rPr lang="en-US" sz="1800">
                          <a:effectLst/>
                          <a:latin typeface="Times New Roman" panose="02020603050405020304" pitchFamily="18" charset="0"/>
                          <a:cs typeface="Times New Roman" panose="02020603050405020304" pitchFamily="18" charset="0"/>
                        </a:rPr>
                        <a:t>Financial Resource</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53881" marR="53881" marT="0" marB="0"/>
                </a:tc>
                <a:tc>
                  <a:txBody>
                    <a:bodyPr/>
                    <a:lstStyle/>
                    <a:p>
                      <a:pPr algn="ctr">
                        <a:lnSpc>
                          <a:spcPct val="150000"/>
                        </a:lnSpc>
                        <a:spcAft>
                          <a:spcPts val="0"/>
                        </a:spcAft>
                      </a:pPr>
                      <a:r>
                        <a:rPr lang="en-US" sz="1800">
                          <a:effectLst/>
                          <a:latin typeface="Times New Roman" panose="02020603050405020304" pitchFamily="18" charset="0"/>
                          <a:cs typeface="Times New Roman" panose="02020603050405020304" pitchFamily="18" charset="0"/>
                        </a:rPr>
                        <a:t>Details</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53881" marR="53881" marT="0" marB="0"/>
                </a:tc>
                <a:extLst>
                  <a:ext uri="{0D108BD9-81ED-4DB2-BD59-A6C34878D82A}">
                    <a16:rowId xmlns:a16="http://schemas.microsoft.com/office/drawing/2014/main" val="10000"/>
                  </a:ext>
                </a:extLst>
              </a:tr>
              <a:tr h="215522">
                <a:tc>
                  <a:txBody>
                    <a:bodyPr/>
                    <a:lstStyle/>
                    <a:p>
                      <a:pPr algn="l">
                        <a:lnSpc>
                          <a:spcPct val="150000"/>
                        </a:lnSpc>
                        <a:spcAft>
                          <a:spcPts val="0"/>
                        </a:spcAft>
                      </a:pPr>
                      <a:r>
                        <a:rPr lang="en-US" sz="1800">
                          <a:effectLst/>
                          <a:latin typeface="Times New Roman" panose="02020603050405020304" pitchFamily="18" charset="0"/>
                          <a:cs typeface="Times New Roman" panose="02020603050405020304" pitchFamily="18" charset="0"/>
                        </a:rPr>
                        <a:t>Startup Costs</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53881" marR="53881" marT="0" marB="0"/>
                </a:tc>
                <a:tc>
                  <a:txBody>
                    <a:bodyPr/>
                    <a:lstStyle/>
                    <a:p>
                      <a:pPr algn="just"/>
                      <a:endParaRPr lang="en-US" sz="1800">
                        <a:effectLst/>
                        <a:latin typeface="Times New Roman" panose="02020603050405020304" pitchFamily="18" charset="0"/>
                        <a:cs typeface="Times New Roman" panose="02020603050405020304" pitchFamily="18" charset="0"/>
                      </a:endParaRPr>
                    </a:p>
                  </a:txBody>
                  <a:tcPr marL="53881" marR="53881" marT="0" marB="0"/>
                </a:tc>
                <a:extLst>
                  <a:ext uri="{0D108BD9-81ED-4DB2-BD59-A6C34878D82A}">
                    <a16:rowId xmlns:a16="http://schemas.microsoft.com/office/drawing/2014/main" val="10001"/>
                  </a:ext>
                </a:extLst>
              </a:tr>
              <a:tr h="215522">
                <a:tc>
                  <a:txBody>
                    <a:bodyPr/>
                    <a:lstStyle/>
                    <a:p>
                      <a:pPr algn="l">
                        <a:lnSpc>
                          <a:spcPct val="150000"/>
                        </a:lnSpc>
                        <a:spcAft>
                          <a:spcPts val="0"/>
                        </a:spcAft>
                      </a:pPr>
                      <a:r>
                        <a:rPr lang="en-US" sz="1800">
                          <a:effectLst/>
                          <a:latin typeface="Times New Roman" panose="02020603050405020304" pitchFamily="18" charset="0"/>
                          <a:cs typeface="Times New Roman" panose="02020603050405020304" pitchFamily="18" charset="0"/>
                        </a:rPr>
                        <a:t>Estimated Startup Cost</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53881" marR="53881" marT="0" marB="0"/>
                </a:tc>
                <a:tc>
                  <a:txBody>
                    <a:bodyPr/>
                    <a:lstStyle/>
                    <a:p>
                      <a:pPr algn="l">
                        <a:lnSpc>
                          <a:spcPct val="150000"/>
                        </a:lnSpc>
                        <a:spcAft>
                          <a:spcPts val="0"/>
                        </a:spcAft>
                      </a:pPr>
                      <a:r>
                        <a:rPr lang="en-US" sz="1800">
                          <a:effectLst/>
                          <a:latin typeface="Times New Roman" panose="02020603050405020304" pitchFamily="18" charset="0"/>
                          <a:cs typeface="Times New Roman" panose="02020603050405020304" pitchFamily="18" charset="0"/>
                        </a:rPr>
                        <a:t>£50,000</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53881" marR="53881" marT="0" marB="0"/>
                </a:tc>
                <a:extLst>
                  <a:ext uri="{0D108BD9-81ED-4DB2-BD59-A6C34878D82A}">
                    <a16:rowId xmlns:a16="http://schemas.microsoft.com/office/drawing/2014/main" val="10002"/>
                  </a:ext>
                </a:extLst>
              </a:tr>
              <a:tr h="215522">
                <a:tc>
                  <a:txBody>
                    <a:bodyPr/>
                    <a:lstStyle/>
                    <a:p>
                      <a:pPr algn="l">
                        <a:lnSpc>
                          <a:spcPct val="150000"/>
                        </a:lnSpc>
                        <a:spcAft>
                          <a:spcPts val="0"/>
                        </a:spcAft>
                      </a:pPr>
                      <a:r>
                        <a:rPr lang="en-US" sz="1800">
                          <a:effectLst/>
                          <a:latin typeface="Times New Roman" panose="02020603050405020304" pitchFamily="18" charset="0"/>
                          <a:cs typeface="Times New Roman" panose="02020603050405020304" pitchFamily="18" charset="0"/>
                        </a:rPr>
                        <a:t>Cost Breakdown</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53881" marR="53881" marT="0" marB="0"/>
                </a:tc>
                <a:tc>
                  <a:txBody>
                    <a:bodyPr/>
                    <a:lstStyle/>
                    <a:p>
                      <a:pPr algn="just"/>
                      <a:endParaRPr lang="en-US" sz="1800">
                        <a:effectLst/>
                        <a:latin typeface="Times New Roman" panose="02020603050405020304" pitchFamily="18" charset="0"/>
                        <a:cs typeface="Times New Roman" panose="02020603050405020304" pitchFamily="18" charset="0"/>
                      </a:endParaRPr>
                    </a:p>
                  </a:txBody>
                  <a:tcPr marL="53881" marR="53881" marT="0" marB="0"/>
                </a:tc>
                <a:extLst>
                  <a:ext uri="{0D108BD9-81ED-4DB2-BD59-A6C34878D82A}">
                    <a16:rowId xmlns:a16="http://schemas.microsoft.com/office/drawing/2014/main" val="10003"/>
                  </a:ext>
                </a:extLst>
              </a:tr>
              <a:tr h="215522">
                <a:tc>
                  <a:txBody>
                    <a:bodyPr/>
                    <a:lstStyle/>
                    <a:p>
                      <a:pPr algn="l">
                        <a:lnSpc>
                          <a:spcPct val="150000"/>
                        </a:lnSpc>
                        <a:spcAft>
                          <a:spcPts val="0"/>
                        </a:spcAft>
                      </a:pPr>
                      <a:r>
                        <a:rPr lang="en-US" sz="1800" dirty="0">
                          <a:effectLst/>
                          <a:latin typeface="Times New Roman" panose="02020603050405020304" pitchFamily="18" charset="0"/>
                          <a:cs typeface="Times New Roman" panose="02020603050405020304" pitchFamily="18" charset="0"/>
                        </a:rPr>
                        <a:t>Rent</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3881" marR="53881" marT="0" marB="0"/>
                </a:tc>
                <a:tc>
                  <a:txBody>
                    <a:bodyPr/>
                    <a:lstStyle/>
                    <a:p>
                      <a:pPr algn="l">
                        <a:lnSpc>
                          <a:spcPct val="150000"/>
                        </a:lnSpc>
                        <a:spcAft>
                          <a:spcPts val="0"/>
                        </a:spcAft>
                      </a:pPr>
                      <a:r>
                        <a:rPr lang="en-US" sz="1800">
                          <a:effectLst/>
                          <a:latin typeface="Times New Roman" panose="02020603050405020304" pitchFamily="18" charset="0"/>
                          <a:cs typeface="Times New Roman" panose="02020603050405020304" pitchFamily="18" charset="0"/>
                        </a:rPr>
                        <a:t>£2,500/month (Cardiff core business district)</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53881" marR="53881" marT="0" marB="0"/>
                </a:tc>
                <a:extLst>
                  <a:ext uri="{0D108BD9-81ED-4DB2-BD59-A6C34878D82A}">
                    <a16:rowId xmlns:a16="http://schemas.microsoft.com/office/drawing/2014/main" val="10004"/>
                  </a:ext>
                </a:extLst>
              </a:tr>
              <a:tr h="215522">
                <a:tc>
                  <a:txBody>
                    <a:bodyPr/>
                    <a:lstStyle/>
                    <a:p>
                      <a:pPr algn="l">
                        <a:lnSpc>
                          <a:spcPct val="150000"/>
                        </a:lnSpc>
                        <a:spcAft>
                          <a:spcPts val="0"/>
                        </a:spcAft>
                      </a:pPr>
                      <a:r>
                        <a:rPr lang="en-US" sz="1800" dirty="0">
                          <a:effectLst/>
                          <a:latin typeface="Times New Roman" panose="02020603050405020304" pitchFamily="18" charset="0"/>
                          <a:cs typeface="Times New Roman" panose="02020603050405020304" pitchFamily="18" charset="0"/>
                        </a:rPr>
                        <a:t>Staff Salaries</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3881" marR="53881" marT="0" marB="0"/>
                </a:tc>
                <a:tc>
                  <a:txBody>
                    <a:bodyPr/>
                    <a:lstStyle/>
                    <a:p>
                      <a:pPr algn="l">
                        <a:lnSpc>
                          <a:spcPct val="150000"/>
                        </a:lnSpc>
                        <a:spcAft>
                          <a:spcPts val="0"/>
                        </a:spcAft>
                      </a:pPr>
                      <a:r>
                        <a:rPr lang="en-US" sz="1800">
                          <a:effectLst/>
                          <a:latin typeface="Times New Roman" panose="02020603050405020304" pitchFamily="18" charset="0"/>
                          <a:cs typeface="Times New Roman" panose="02020603050405020304" pitchFamily="18" charset="0"/>
                        </a:rPr>
                        <a:t>£3,500/month</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53881" marR="53881" marT="0" marB="0"/>
                </a:tc>
                <a:extLst>
                  <a:ext uri="{0D108BD9-81ED-4DB2-BD59-A6C34878D82A}">
                    <a16:rowId xmlns:a16="http://schemas.microsoft.com/office/drawing/2014/main" val="10005"/>
                  </a:ext>
                </a:extLst>
              </a:tr>
              <a:tr h="215522">
                <a:tc>
                  <a:txBody>
                    <a:bodyPr/>
                    <a:lstStyle/>
                    <a:p>
                      <a:pPr algn="l">
                        <a:lnSpc>
                          <a:spcPct val="150000"/>
                        </a:lnSpc>
                        <a:spcAft>
                          <a:spcPts val="0"/>
                        </a:spcAft>
                      </a:pPr>
                      <a:r>
                        <a:rPr lang="en-US" sz="1800">
                          <a:effectLst/>
                          <a:latin typeface="Times New Roman" panose="02020603050405020304" pitchFamily="18" charset="0"/>
                          <a:cs typeface="Times New Roman" panose="02020603050405020304" pitchFamily="18" charset="0"/>
                        </a:rPr>
                        <a:t>Beauty Products</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53881" marR="53881" marT="0" marB="0"/>
                </a:tc>
                <a:tc>
                  <a:txBody>
                    <a:bodyPr/>
                    <a:lstStyle/>
                    <a:p>
                      <a:pPr algn="l">
                        <a:lnSpc>
                          <a:spcPct val="150000"/>
                        </a:lnSpc>
                        <a:spcAft>
                          <a:spcPts val="0"/>
                        </a:spcAft>
                      </a:pPr>
                      <a:r>
                        <a:rPr lang="en-US" sz="1800">
                          <a:effectLst/>
                          <a:latin typeface="Times New Roman" panose="02020603050405020304" pitchFamily="18" charset="0"/>
                          <a:cs typeface="Times New Roman" panose="02020603050405020304" pitchFamily="18" charset="0"/>
                        </a:rPr>
                        <a:t>£2,000/month</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53881" marR="53881" marT="0" marB="0"/>
                </a:tc>
                <a:extLst>
                  <a:ext uri="{0D108BD9-81ED-4DB2-BD59-A6C34878D82A}">
                    <a16:rowId xmlns:a16="http://schemas.microsoft.com/office/drawing/2014/main" val="10006"/>
                  </a:ext>
                </a:extLst>
              </a:tr>
              <a:tr h="215522">
                <a:tc>
                  <a:txBody>
                    <a:bodyPr/>
                    <a:lstStyle/>
                    <a:p>
                      <a:pPr algn="l">
                        <a:lnSpc>
                          <a:spcPct val="150000"/>
                        </a:lnSpc>
                        <a:spcAft>
                          <a:spcPts val="0"/>
                        </a:spcAft>
                      </a:pPr>
                      <a:r>
                        <a:rPr lang="en-US" sz="1800">
                          <a:effectLst/>
                          <a:latin typeface="Times New Roman" panose="02020603050405020304" pitchFamily="18" charset="0"/>
                          <a:cs typeface="Times New Roman" panose="02020603050405020304" pitchFamily="18" charset="0"/>
                        </a:rPr>
                        <a:t>Equipment</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53881" marR="53881" marT="0" marB="0"/>
                </a:tc>
                <a:tc>
                  <a:txBody>
                    <a:bodyPr/>
                    <a:lstStyle/>
                    <a:p>
                      <a:pPr algn="l">
                        <a:lnSpc>
                          <a:spcPct val="150000"/>
                        </a:lnSpc>
                        <a:spcAft>
                          <a:spcPts val="0"/>
                        </a:spcAft>
                      </a:pPr>
                      <a:r>
                        <a:rPr lang="en-US" sz="1800">
                          <a:effectLst/>
                          <a:latin typeface="Times New Roman" panose="02020603050405020304" pitchFamily="18" charset="0"/>
                          <a:cs typeface="Times New Roman" panose="02020603050405020304" pitchFamily="18" charset="0"/>
                        </a:rPr>
                        <a:t>£10,000 (one-time)</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53881" marR="53881" marT="0" marB="0"/>
                </a:tc>
                <a:extLst>
                  <a:ext uri="{0D108BD9-81ED-4DB2-BD59-A6C34878D82A}">
                    <a16:rowId xmlns:a16="http://schemas.microsoft.com/office/drawing/2014/main" val="10007"/>
                  </a:ext>
                </a:extLst>
              </a:tr>
              <a:tr h="215522">
                <a:tc>
                  <a:txBody>
                    <a:bodyPr/>
                    <a:lstStyle/>
                    <a:p>
                      <a:pPr algn="l">
                        <a:lnSpc>
                          <a:spcPct val="150000"/>
                        </a:lnSpc>
                        <a:spcAft>
                          <a:spcPts val="0"/>
                        </a:spcAft>
                      </a:pPr>
                      <a:r>
                        <a:rPr lang="en-US" sz="1800" dirty="0">
                          <a:effectLst/>
                          <a:latin typeface="Times New Roman" panose="02020603050405020304" pitchFamily="18" charset="0"/>
                          <a:cs typeface="Times New Roman" panose="02020603050405020304" pitchFamily="18" charset="0"/>
                        </a:rPr>
                        <a:t>Utilities</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3881" marR="53881" marT="0" marB="0"/>
                </a:tc>
                <a:tc>
                  <a:txBody>
                    <a:bodyPr/>
                    <a:lstStyle/>
                    <a:p>
                      <a:pPr algn="l">
                        <a:lnSpc>
                          <a:spcPct val="150000"/>
                        </a:lnSpc>
                        <a:spcAft>
                          <a:spcPts val="0"/>
                        </a:spcAft>
                      </a:pPr>
                      <a:r>
                        <a:rPr lang="en-US" sz="1800">
                          <a:effectLst/>
                          <a:latin typeface="Times New Roman" panose="02020603050405020304" pitchFamily="18" charset="0"/>
                          <a:cs typeface="Times New Roman" panose="02020603050405020304" pitchFamily="18" charset="0"/>
                        </a:rPr>
                        <a:t>£750/month</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53881" marR="53881" marT="0" marB="0"/>
                </a:tc>
                <a:extLst>
                  <a:ext uri="{0D108BD9-81ED-4DB2-BD59-A6C34878D82A}">
                    <a16:rowId xmlns:a16="http://schemas.microsoft.com/office/drawing/2014/main" val="10008"/>
                  </a:ext>
                </a:extLst>
              </a:tr>
              <a:tr h="215522">
                <a:tc>
                  <a:txBody>
                    <a:bodyPr/>
                    <a:lstStyle/>
                    <a:p>
                      <a:pPr algn="l">
                        <a:lnSpc>
                          <a:spcPct val="150000"/>
                        </a:lnSpc>
                        <a:spcAft>
                          <a:spcPts val="0"/>
                        </a:spcAft>
                      </a:pPr>
                      <a:r>
                        <a:rPr lang="en-US" sz="1800">
                          <a:effectLst/>
                          <a:latin typeface="Times New Roman" panose="02020603050405020304" pitchFamily="18" charset="0"/>
                          <a:cs typeface="Times New Roman" panose="02020603050405020304" pitchFamily="18" charset="0"/>
                        </a:rPr>
                        <a:t>Marketing</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53881" marR="53881" marT="0" marB="0"/>
                </a:tc>
                <a:tc>
                  <a:txBody>
                    <a:bodyPr/>
                    <a:lstStyle/>
                    <a:p>
                      <a:pPr algn="l">
                        <a:lnSpc>
                          <a:spcPct val="150000"/>
                        </a:lnSpc>
                        <a:spcAft>
                          <a:spcPts val="0"/>
                        </a:spcAft>
                      </a:pPr>
                      <a:r>
                        <a:rPr lang="en-US" sz="1800">
                          <a:effectLst/>
                          <a:latin typeface="Times New Roman" panose="02020603050405020304" pitchFamily="18" charset="0"/>
                          <a:cs typeface="Times New Roman" panose="02020603050405020304" pitchFamily="18" charset="0"/>
                        </a:rPr>
                        <a:t>£1,000/month</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53881" marR="53881" marT="0" marB="0"/>
                </a:tc>
                <a:extLst>
                  <a:ext uri="{0D108BD9-81ED-4DB2-BD59-A6C34878D82A}">
                    <a16:rowId xmlns:a16="http://schemas.microsoft.com/office/drawing/2014/main" val="10009"/>
                  </a:ext>
                </a:extLst>
              </a:tr>
              <a:tr h="215522">
                <a:tc>
                  <a:txBody>
                    <a:bodyPr/>
                    <a:lstStyle/>
                    <a:p>
                      <a:pPr algn="l">
                        <a:lnSpc>
                          <a:spcPct val="150000"/>
                        </a:lnSpc>
                        <a:spcAft>
                          <a:spcPts val="0"/>
                        </a:spcAft>
                      </a:pPr>
                      <a:r>
                        <a:rPr lang="en-US" sz="1800">
                          <a:effectLst/>
                          <a:latin typeface="Times New Roman" panose="02020603050405020304" pitchFamily="18" charset="0"/>
                          <a:cs typeface="Times New Roman" panose="02020603050405020304" pitchFamily="18" charset="0"/>
                        </a:rPr>
                        <a:t>Sources of Finance</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53881" marR="53881" marT="0" marB="0"/>
                </a:tc>
                <a:tc>
                  <a:txBody>
                    <a:bodyPr/>
                    <a:lstStyle/>
                    <a:p>
                      <a:pPr algn="just"/>
                      <a:endParaRPr lang="en-US" sz="1800">
                        <a:effectLst/>
                        <a:latin typeface="Times New Roman" panose="02020603050405020304" pitchFamily="18" charset="0"/>
                        <a:cs typeface="Times New Roman" panose="02020603050405020304" pitchFamily="18" charset="0"/>
                      </a:endParaRPr>
                    </a:p>
                  </a:txBody>
                  <a:tcPr marL="53881" marR="53881" marT="0" marB="0"/>
                </a:tc>
                <a:extLst>
                  <a:ext uri="{0D108BD9-81ED-4DB2-BD59-A6C34878D82A}">
                    <a16:rowId xmlns:a16="http://schemas.microsoft.com/office/drawing/2014/main" val="10010"/>
                  </a:ext>
                </a:extLst>
              </a:tr>
              <a:tr h="215522">
                <a:tc>
                  <a:txBody>
                    <a:bodyPr/>
                    <a:lstStyle/>
                    <a:p>
                      <a:pPr algn="l">
                        <a:lnSpc>
                          <a:spcPct val="150000"/>
                        </a:lnSpc>
                        <a:spcAft>
                          <a:spcPts val="0"/>
                        </a:spcAft>
                      </a:pPr>
                      <a:r>
                        <a:rPr lang="en-US" sz="1800">
                          <a:effectLst/>
                          <a:latin typeface="Times New Roman" panose="02020603050405020304" pitchFamily="18" charset="0"/>
                          <a:cs typeface="Times New Roman" panose="02020603050405020304" pitchFamily="18" charset="0"/>
                        </a:rPr>
                        <a:t>Personal Savings</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53881" marR="53881" marT="0" marB="0"/>
                </a:tc>
                <a:tc>
                  <a:txBody>
                    <a:bodyPr/>
                    <a:lstStyle/>
                    <a:p>
                      <a:pPr algn="l">
                        <a:lnSpc>
                          <a:spcPct val="150000"/>
                        </a:lnSpc>
                        <a:spcAft>
                          <a:spcPts val="0"/>
                        </a:spcAft>
                      </a:pPr>
                      <a:r>
                        <a:rPr lang="en-US" sz="1800">
                          <a:effectLst/>
                          <a:latin typeface="Times New Roman" panose="02020603050405020304" pitchFamily="18" charset="0"/>
                          <a:cs typeface="Times New Roman" panose="02020603050405020304" pitchFamily="18" charset="0"/>
                        </a:rPr>
                        <a:t>£15,000</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53881" marR="53881" marT="0" marB="0"/>
                </a:tc>
                <a:extLst>
                  <a:ext uri="{0D108BD9-81ED-4DB2-BD59-A6C34878D82A}">
                    <a16:rowId xmlns:a16="http://schemas.microsoft.com/office/drawing/2014/main" val="10011"/>
                  </a:ext>
                </a:extLst>
              </a:tr>
              <a:tr h="215522">
                <a:tc>
                  <a:txBody>
                    <a:bodyPr/>
                    <a:lstStyle/>
                    <a:p>
                      <a:pPr algn="l">
                        <a:lnSpc>
                          <a:spcPct val="150000"/>
                        </a:lnSpc>
                        <a:spcAft>
                          <a:spcPts val="0"/>
                        </a:spcAft>
                      </a:pPr>
                      <a:r>
                        <a:rPr lang="en-US" sz="1800">
                          <a:effectLst/>
                          <a:latin typeface="Times New Roman" panose="02020603050405020304" pitchFamily="18" charset="0"/>
                          <a:cs typeface="Times New Roman" panose="02020603050405020304" pitchFamily="18" charset="0"/>
                        </a:rPr>
                        <a:t>Small Business Loan</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53881" marR="53881" marT="0" marB="0"/>
                </a:tc>
                <a:tc>
                  <a:txBody>
                    <a:bodyPr/>
                    <a:lstStyle/>
                    <a:p>
                      <a:pPr algn="l">
                        <a:lnSpc>
                          <a:spcPct val="150000"/>
                        </a:lnSpc>
                        <a:spcAft>
                          <a:spcPts val="0"/>
                        </a:spcAft>
                      </a:pPr>
                      <a:r>
                        <a:rPr lang="en-US" sz="1800">
                          <a:effectLst/>
                          <a:latin typeface="Times New Roman" panose="02020603050405020304" pitchFamily="18" charset="0"/>
                          <a:cs typeface="Times New Roman" panose="02020603050405020304" pitchFamily="18" charset="0"/>
                        </a:rPr>
                        <a:t>£25,000</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53881" marR="53881" marT="0" marB="0"/>
                </a:tc>
                <a:extLst>
                  <a:ext uri="{0D108BD9-81ED-4DB2-BD59-A6C34878D82A}">
                    <a16:rowId xmlns:a16="http://schemas.microsoft.com/office/drawing/2014/main" val="10012"/>
                  </a:ext>
                </a:extLst>
              </a:tr>
              <a:tr h="215522">
                <a:tc>
                  <a:txBody>
                    <a:bodyPr/>
                    <a:lstStyle/>
                    <a:p>
                      <a:pPr algn="l">
                        <a:lnSpc>
                          <a:spcPct val="150000"/>
                        </a:lnSpc>
                        <a:spcAft>
                          <a:spcPts val="0"/>
                        </a:spcAft>
                      </a:pPr>
                      <a:r>
                        <a:rPr lang="en-US" sz="1800">
                          <a:effectLst/>
                          <a:latin typeface="Times New Roman" panose="02020603050405020304" pitchFamily="18" charset="0"/>
                          <a:cs typeface="Times New Roman" panose="02020603050405020304" pitchFamily="18" charset="0"/>
                        </a:rPr>
                        <a:t>Government Grant</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53881" marR="53881" marT="0" marB="0"/>
                </a:tc>
                <a:tc>
                  <a:txBody>
                    <a:bodyPr/>
                    <a:lstStyle/>
                    <a:p>
                      <a:pPr algn="l">
                        <a:lnSpc>
                          <a:spcPct val="150000"/>
                        </a:lnSpc>
                        <a:spcAft>
                          <a:spcPts val="0"/>
                        </a:spcAft>
                      </a:pPr>
                      <a:r>
                        <a:rPr lang="en-US" sz="1800">
                          <a:effectLst/>
                          <a:latin typeface="Times New Roman" panose="02020603050405020304" pitchFamily="18" charset="0"/>
                          <a:cs typeface="Times New Roman" panose="02020603050405020304" pitchFamily="18" charset="0"/>
                        </a:rPr>
                        <a:t>£10,000</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53881" marR="53881" marT="0" marB="0"/>
                </a:tc>
                <a:extLst>
                  <a:ext uri="{0D108BD9-81ED-4DB2-BD59-A6C34878D82A}">
                    <a16:rowId xmlns:a16="http://schemas.microsoft.com/office/drawing/2014/main" val="10013"/>
                  </a:ext>
                </a:extLst>
              </a:tr>
              <a:tr h="215522">
                <a:tc>
                  <a:txBody>
                    <a:bodyPr/>
                    <a:lstStyle/>
                    <a:p>
                      <a:pPr algn="l">
                        <a:lnSpc>
                          <a:spcPct val="150000"/>
                        </a:lnSpc>
                        <a:spcAft>
                          <a:spcPts val="0"/>
                        </a:spcAft>
                      </a:pPr>
                      <a:r>
                        <a:rPr lang="en-US" sz="1800">
                          <a:effectLst/>
                          <a:latin typeface="Times New Roman" panose="02020603050405020304" pitchFamily="18" charset="0"/>
                          <a:cs typeface="Times New Roman" panose="02020603050405020304" pitchFamily="18" charset="0"/>
                        </a:rPr>
                        <a:t>Revenue Projections</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53881" marR="53881" marT="0" marB="0"/>
                </a:tc>
                <a:tc>
                  <a:txBody>
                    <a:bodyPr/>
                    <a:lstStyle/>
                    <a:p>
                      <a:pPr algn="just"/>
                      <a:endParaRPr lang="en-US" sz="1800">
                        <a:effectLst/>
                        <a:latin typeface="Times New Roman" panose="02020603050405020304" pitchFamily="18" charset="0"/>
                        <a:cs typeface="Times New Roman" panose="02020603050405020304" pitchFamily="18" charset="0"/>
                      </a:endParaRPr>
                    </a:p>
                  </a:txBody>
                  <a:tcPr marL="53881" marR="53881" marT="0" marB="0"/>
                </a:tc>
                <a:extLst>
                  <a:ext uri="{0D108BD9-81ED-4DB2-BD59-A6C34878D82A}">
                    <a16:rowId xmlns:a16="http://schemas.microsoft.com/office/drawing/2014/main" val="10014"/>
                  </a:ext>
                </a:extLst>
              </a:tr>
              <a:tr h="215522">
                <a:tc>
                  <a:txBody>
                    <a:bodyPr/>
                    <a:lstStyle/>
                    <a:p>
                      <a:pPr algn="l">
                        <a:lnSpc>
                          <a:spcPct val="150000"/>
                        </a:lnSpc>
                        <a:spcAft>
                          <a:spcPts val="0"/>
                        </a:spcAft>
                      </a:pPr>
                      <a:r>
                        <a:rPr lang="en-US" sz="1800">
                          <a:effectLst/>
                          <a:latin typeface="Times New Roman" panose="02020603050405020304" pitchFamily="18" charset="0"/>
                          <a:cs typeface="Times New Roman" panose="02020603050405020304" pitchFamily="18" charset="0"/>
                        </a:rPr>
                        <a:t>Cash Flow Forecast</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53881" marR="53881" marT="0" marB="0"/>
                </a:tc>
                <a:tc>
                  <a:txBody>
                    <a:bodyPr/>
                    <a:lstStyle/>
                    <a:p>
                      <a:pPr algn="l">
                        <a:lnSpc>
                          <a:spcPct val="150000"/>
                        </a:lnSpc>
                        <a:spcAft>
                          <a:spcPts val="0"/>
                        </a:spcAft>
                      </a:pPr>
                      <a:r>
                        <a:rPr lang="en-US" sz="1800">
                          <a:effectLst/>
                          <a:latin typeface="Times New Roman" panose="02020603050405020304" pitchFamily="18" charset="0"/>
                          <a:cs typeface="Times New Roman" panose="02020603050405020304" pitchFamily="18" charset="0"/>
                        </a:rPr>
                        <a:t>18-month projection</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53881" marR="53881" marT="0" marB="0"/>
                </a:tc>
                <a:extLst>
                  <a:ext uri="{0D108BD9-81ED-4DB2-BD59-A6C34878D82A}">
                    <a16:rowId xmlns:a16="http://schemas.microsoft.com/office/drawing/2014/main" val="10015"/>
                  </a:ext>
                </a:extLst>
              </a:tr>
              <a:tr h="215522">
                <a:tc>
                  <a:txBody>
                    <a:bodyPr/>
                    <a:lstStyle/>
                    <a:p>
                      <a:pPr algn="l">
                        <a:lnSpc>
                          <a:spcPct val="150000"/>
                        </a:lnSpc>
                        <a:spcAft>
                          <a:spcPts val="0"/>
                        </a:spcAft>
                      </a:pPr>
                      <a:r>
                        <a:rPr lang="en-US" sz="1800">
                          <a:effectLst/>
                          <a:latin typeface="Times New Roman" panose="02020603050405020304" pitchFamily="18" charset="0"/>
                          <a:cs typeface="Times New Roman" panose="02020603050405020304" pitchFamily="18" charset="0"/>
                        </a:rPr>
                        <a:t>Revenue Growth</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53881" marR="53881" marT="0" marB="0"/>
                </a:tc>
                <a:tc>
                  <a:txBody>
                    <a:bodyPr/>
                    <a:lstStyle/>
                    <a:p>
                      <a:pPr algn="l">
                        <a:lnSpc>
                          <a:spcPct val="150000"/>
                        </a:lnSpc>
                        <a:spcAft>
                          <a:spcPts val="0"/>
                        </a:spcAft>
                      </a:pPr>
                      <a:r>
                        <a:rPr lang="en-US" sz="1800">
                          <a:effectLst/>
                          <a:latin typeface="Times New Roman" panose="02020603050405020304" pitchFamily="18" charset="0"/>
                          <a:cs typeface="Times New Roman" panose="02020603050405020304" pitchFamily="18" charset="0"/>
                        </a:rPr>
                        <a:t>Focus on online bookings and loyalty programs</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53881" marR="53881" marT="0" marB="0"/>
                </a:tc>
                <a:extLst>
                  <a:ext uri="{0D108BD9-81ED-4DB2-BD59-A6C34878D82A}">
                    <a16:rowId xmlns:a16="http://schemas.microsoft.com/office/drawing/2014/main" val="10016"/>
                  </a:ext>
                </a:extLst>
              </a:tr>
              <a:tr h="215522">
                <a:tc>
                  <a:txBody>
                    <a:bodyPr/>
                    <a:lstStyle/>
                    <a:p>
                      <a:pPr algn="l">
                        <a:lnSpc>
                          <a:spcPct val="150000"/>
                        </a:lnSpc>
                        <a:spcAft>
                          <a:spcPts val="0"/>
                        </a:spcAft>
                      </a:pPr>
                      <a:r>
                        <a:rPr lang="en-US" sz="1800">
                          <a:effectLst/>
                          <a:latin typeface="Times New Roman" panose="02020603050405020304" pitchFamily="18" charset="0"/>
                          <a:cs typeface="Times New Roman" panose="02020603050405020304" pitchFamily="18" charset="0"/>
                        </a:rPr>
                        <a:t>Profitability Expectation</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53881" marR="53881" marT="0" marB="0"/>
                </a:tc>
                <a:tc>
                  <a:txBody>
                    <a:bodyPr/>
                    <a:lstStyle/>
                    <a:p>
                      <a:pPr algn="just"/>
                      <a:endParaRPr lang="en-US" sz="1800">
                        <a:effectLst/>
                        <a:latin typeface="Times New Roman" panose="02020603050405020304" pitchFamily="18" charset="0"/>
                        <a:cs typeface="Times New Roman" panose="02020603050405020304" pitchFamily="18" charset="0"/>
                      </a:endParaRPr>
                    </a:p>
                  </a:txBody>
                  <a:tcPr marL="53881" marR="53881" marT="0" marB="0"/>
                </a:tc>
                <a:extLst>
                  <a:ext uri="{0D108BD9-81ED-4DB2-BD59-A6C34878D82A}">
                    <a16:rowId xmlns:a16="http://schemas.microsoft.com/office/drawing/2014/main" val="10017"/>
                  </a:ext>
                </a:extLst>
              </a:tr>
              <a:tr h="215522">
                <a:tc>
                  <a:txBody>
                    <a:bodyPr/>
                    <a:lstStyle/>
                    <a:p>
                      <a:pPr algn="l">
                        <a:lnSpc>
                          <a:spcPct val="150000"/>
                        </a:lnSpc>
                        <a:spcAft>
                          <a:spcPts val="0"/>
                        </a:spcAft>
                      </a:pPr>
                      <a:r>
                        <a:rPr lang="en-US" sz="1800">
                          <a:effectLst/>
                          <a:latin typeface="Times New Roman" panose="02020603050405020304" pitchFamily="18" charset="0"/>
                          <a:cs typeface="Times New Roman" panose="02020603050405020304" pitchFamily="18" charset="0"/>
                        </a:rPr>
                        <a:t>Expected Break-Even</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53881" marR="53881" marT="0" marB="0"/>
                </a:tc>
                <a:tc>
                  <a:txBody>
                    <a:bodyPr/>
                    <a:lstStyle/>
                    <a:p>
                      <a:pPr algn="l">
                        <a:lnSpc>
                          <a:spcPct val="150000"/>
                        </a:lnSpc>
                        <a:spcAft>
                          <a:spcPts val="0"/>
                        </a:spcAft>
                      </a:pPr>
                      <a:r>
                        <a:rPr lang="en-US" sz="1800">
                          <a:effectLst/>
                          <a:latin typeface="Times New Roman" panose="02020603050405020304" pitchFamily="18" charset="0"/>
                          <a:cs typeface="Times New Roman" panose="02020603050405020304" pitchFamily="18" charset="0"/>
                        </a:rPr>
                        <a:t>Month 8</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53881" marR="53881" marT="0" marB="0"/>
                </a:tc>
                <a:extLst>
                  <a:ext uri="{0D108BD9-81ED-4DB2-BD59-A6C34878D82A}">
                    <a16:rowId xmlns:a16="http://schemas.microsoft.com/office/drawing/2014/main" val="10018"/>
                  </a:ext>
                </a:extLst>
              </a:tr>
              <a:tr h="215522">
                <a:tc>
                  <a:txBody>
                    <a:bodyPr/>
                    <a:lstStyle/>
                    <a:p>
                      <a:pPr algn="l">
                        <a:lnSpc>
                          <a:spcPct val="150000"/>
                        </a:lnSpc>
                        <a:spcAft>
                          <a:spcPts val="0"/>
                        </a:spcAft>
                      </a:pPr>
                      <a:r>
                        <a:rPr lang="en-US" sz="1800">
                          <a:effectLst/>
                          <a:latin typeface="Times New Roman" panose="02020603050405020304" pitchFamily="18" charset="0"/>
                          <a:cs typeface="Times New Roman" panose="02020603050405020304" pitchFamily="18" charset="0"/>
                        </a:rPr>
                        <a:t>Budgeting Strategy</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53881" marR="53881" marT="0" marB="0"/>
                </a:tc>
                <a:tc>
                  <a:txBody>
                    <a:bodyPr/>
                    <a:lstStyle/>
                    <a:p>
                      <a:pPr algn="just"/>
                      <a:endParaRPr lang="en-US" sz="1800">
                        <a:effectLst/>
                        <a:latin typeface="Times New Roman" panose="02020603050405020304" pitchFamily="18" charset="0"/>
                        <a:cs typeface="Times New Roman" panose="02020603050405020304" pitchFamily="18" charset="0"/>
                      </a:endParaRPr>
                    </a:p>
                  </a:txBody>
                  <a:tcPr marL="53881" marR="53881" marT="0" marB="0"/>
                </a:tc>
                <a:extLst>
                  <a:ext uri="{0D108BD9-81ED-4DB2-BD59-A6C34878D82A}">
                    <a16:rowId xmlns:a16="http://schemas.microsoft.com/office/drawing/2014/main" val="10019"/>
                  </a:ext>
                </a:extLst>
              </a:tr>
              <a:tr h="215522">
                <a:tc>
                  <a:txBody>
                    <a:bodyPr/>
                    <a:lstStyle/>
                    <a:p>
                      <a:pPr algn="l">
                        <a:lnSpc>
                          <a:spcPct val="150000"/>
                        </a:lnSpc>
                        <a:spcAft>
                          <a:spcPts val="0"/>
                        </a:spcAft>
                      </a:pPr>
                      <a:r>
                        <a:rPr lang="en-US" sz="1800">
                          <a:effectLst/>
                          <a:latin typeface="Times New Roman" panose="02020603050405020304" pitchFamily="18" charset="0"/>
                          <a:cs typeface="Times New Roman" panose="02020603050405020304" pitchFamily="18" charset="0"/>
                        </a:rPr>
                        <a:t>Operational Plan</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53881" marR="53881" marT="0" marB="0"/>
                </a:tc>
                <a:tc>
                  <a:txBody>
                    <a:bodyPr/>
                    <a:lstStyle/>
                    <a:p>
                      <a:pPr algn="l">
                        <a:lnSpc>
                          <a:spcPct val="150000"/>
                        </a:lnSpc>
                        <a:spcAft>
                          <a:spcPts val="0"/>
                        </a:spcAft>
                      </a:pPr>
                      <a:r>
                        <a:rPr lang="en-US" sz="1800" dirty="0">
                          <a:effectLst/>
                          <a:latin typeface="Times New Roman" panose="02020603050405020304" pitchFamily="18" charset="0"/>
                          <a:cs typeface="Times New Roman" panose="02020603050405020304" pitchFamily="18" charset="0"/>
                        </a:rPr>
                        <a:t>Sustainable growth and reinvestment strategy</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3881" marR="53881" marT="0" marB="0"/>
                </a:tc>
                <a:extLst>
                  <a:ext uri="{0D108BD9-81ED-4DB2-BD59-A6C34878D82A}">
                    <a16:rowId xmlns:a16="http://schemas.microsoft.com/office/drawing/2014/main" val="10020"/>
                  </a:ext>
                </a:extLst>
              </a:tr>
            </a:tbl>
          </a:graphicData>
        </a:graphic>
      </p:graphicFrame>
      <p:sp>
        <p:nvSpPr>
          <p:cNvPr id="23" name="TextBox 5"/>
          <p:cNvSpPr txBox="1"/>
          <p:nvPr/>
        </p:nvSpPr>
        <p:spPr>
          <a:xfrm>
            <a:off x="5193166" y="495300"/>
            <a:ext cx="7901668" cy="677108"/>
          </a:xfrm>
          <a:prstGeom prst="rect">
            <a:avLst/>
          </a:prstGeom>
        </p:spPr>
        <p:txBody>
          <a:bodyPr lIns="0" tIns="0" rIns="0" bIns="0" rtlCol="0" anchor="t">
            <a:spAutoFit/>
          </a:bodyPr>
          <a:lstStyle/>
          <a:p>
            <a:pPr lvl="1" algn="ctr"/>
            <a:r>
              <a:rPr lang="en-US" sz="4400" b="1" dirty="0">
                <a:latin typeface="Times New Roman" panose="02020603050405020304" pitchFamily="18" charset="0"/>
                <a:cs typeface="Times New Roman" panose="02020603050405020304" pitchFamily="18" charset="0"/>
              </a:rPr>
              <a:t>Financial Plan</a:t>
            </a:r>
          </a:p>
        </p:txBody>
      </p:sp>
    </p:spTree>
    <p:extLst>
      <p:ext uri="{BB962C8B-B14F-4D97-AF65-F5344CB8AC3E}">
        <p14:creationId xmlns:p14="http://schemas.microsoft.com/office/powerpoint/2010/main" val="34737592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345412" y="-144463"/>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9259" b="-9259"/>
            </a:stretch>
          </a:blipFill>
        </p:spPr>
        <p:txBody>
          <a:bodyPr/>
          <a:lstStyle/>
          <a:p>
            <a:endParaRPr lang="en-GB"/>
          </a:p>
        </p:txBody>
      </p:sp>
      <p:sp>
        <p:nvSpPr>
          <p:cNvPr id="3" name="AutoShape 3"/>
          <p:cNvSpPr/>
          <p:nvPr/>
        </p:nvSpPr>
        <p:spPr>
          <a:xfrm>
            <a:off x="1028700" y="419100"/>
            <a:ext cx="16230600" cy="0"/>
          </a:xfrm>
          <a:prstGeom prst="line">
            <a:avLst/>
          </a:prstGeom>
          <a:ln w="19050" cap="flat">
            <a:solidFill>
              <a:srgbClr val="FFFFFF"/>
            </a:solidFill>
            <a:prstDash val="solid"/>
            <a:headEnd type="none" w="sm" len="sm"/>
            <a:tailEnd type="none" w="sm" len="sm"/>
          </a:ln>
        </p:spPr>
        <p:txBody>
          <a:bodyPr/>
          <a:lstStyle/>
          <a:p>
            <a:endParaRPr lang="en-GB"/>
          </a:p>
        </p:txBody>
      </p:sp>
      <p:sp>
        <p:nvSpPr>
          <p:cNvPr id="4" name="AutoShape 4"/>
          <p:cNvSpPr/>
          <p:nvPr/>
        </p:nvSpPr>
        <p:spPr>
          <a:xfrm>
            <a:off x="1028700" y="1651907"/>
            <a:ext cx="16230600" cy="0"/>
          </a:xfrm>
          <a:prstGeom prst="line">
            <a:avLst/>
          </a:prstGeom>
          <a:ln w="19050" cap="flat">
            <a:solidFill>
              <a:srgbClr val="FFFFFF"/>
            </a:solidFill>
            <a:prstDash val="solid"/>
            <a:headEnd type="none" w="sm" len="sm"/>
            <a:tailEnd type="none" w="sm" len="sm"/>
          </a:ln>
        </p:spPr>
        <p:txBody>
          <a:bodyPr/>
          <a:lstStyle/>
          <a:p>
            <a:endParaRPr lang="en-GB"/>
          </a:p>
        </p:txBody>
      </p:sp>
      <p:sp>
        <p:nvSpPr>
          <p:cNvPr id="5" name="TextBox 5"/>
          <p:cNvSpPr txBox="1"/>
          <p:nvPr/>
        </p:nvSpPr>
        <p:spPr>
          <a:xfrm>
            <a:off x="1993613" y="489582"/>
            <a:ext cx="14541787" cy="830997"/>
          </a:xfrm>
          <a:prstGeom prst="rect">
            <a:avLst/>
          </a:prstGeom>
        </p:spPr>
        <p:txBody>
          <a:bodyPr wrap="square" lIns="0" tIns="0" rIns="0" bIns="0" rtlCol="0" anchor="t">
            <a:spAutoFit/>
          </a:bodyPr>
          <a:lstStyle/>
          <a:p>
            <a:pPr lvl="1"/>
            <a:r>
              <a:rPr lang="en-US" sz="5400" b="1" dirty="0">
                <a:latin typeface="Times New Roman" panose="02020603050405020304" pitchFamily="18" charset="0"/>
                <a:cs typeface="Times New Roman" panose="02020603050405020304" pitchFamily="18" charset="0"/>
              </a:rPr>
              <a:t>Marketing Strategy and Branding</a:t>
            </a:r>
          </a:p>
        </p:txBody>
      </p:sp>
      <p:sp>
        <p:nvSpPr>
          <p:cNvPr id="9" name="TextBox 9"/>
          <p:cNvSpPr txBox="1"/>
          <p:nvPr/>
        </p:nvSpPr>
        <p:spPr>
          <a:xfrm>
            <a:off x="1253218" y="8890001"/>
            <a:ext cx="4154051" cy="359073"/>
          </a:xfrm>
          <a:prstGeom prst="rect">
            <a:avLst/>
          </a:prstGeom>
        </p:spPr>
        <p:txBody>
          <a:bodyPr lIns="0" tIns="0" rIns="0" bIns="0" rtlCol="0" anchor="t">
            <a:spAutoFit/>
          </a:bodyPr>
          <a:lstStyle/>
          <a:p>
            <a:pPr algn="l">
              <a:lnSpc>
                <a:spcPts val="2800"/>
              </a:lnSpc>
            </a:pPr>
            <a:endParaRPr lang="en-US" sz="2000" spc="300" dirty="0">
              <a:solidFill>
                <a:srgbClr val="FFFFFF"/>
              </a:solidFill>
              <a:latin typeface="Times New Roman" panose="02020603050405020304" pitchFamily="18" charset="0"/>
              <a:ea typeface="Poppins"/>
              <a:cs typeface="Times New Roman" panose="02020603050405020304" pitchFamily="18" charset="0"/>
              <a:sym typeface="Poppins"/>
            </a:endParaRPr>
          </a:p>
        </p:txBody>
      </p:sp>
      <p:sp>
        <p:nvSpPr>
          <p:cNvPr id="11" name="AutoShape 2" descr="TikTok News and Top Stories | TikTok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a:blip r:embed="rId3"/>
          <a:stretch>
            <a:fillRect/>
          </a:stretch>
        </p:blipFill>
        <p:spPr>
          <a:xfrm>
            <a:off x="14554200" y="6286500"/>
            <a:ext cx="3388389" cy="3572791"/>
          </a:xfrm>
          <a:prstGeom prst="rect">
            <a:avLst/>
          </a:prstGeom>
        </p:spPr>
      </p:pic>
      <p:pic>
        <p:nvPicPr>
          <p:cNvPr id="13" name="Picture 12"/>
          <p:cNvPicPr>
            <a:picLocks noChangeAspect="1"/>
          </p:cNvPicPr>
          <p:nvPr/>
        </p:nvPicPr>
        <p:blipFill>
          <a:blip r:embed="rId4"/>
          <a:stretch>
            <a:fillRect/>
          </a:stretch>
        </p:blipFill>
        <p:spPr>
          <a:xfrm>
            <a:off x="14554199" y="2021336"/>
            <a:ext cx="3388389" cy="3301468"/>
          </a:xfrm>
          <a:prstGeom prst="rect">
            <a:avLst/>
          </a:prstGeom>
        </p:spPr>
      </p:pic>
      <p:sp>
        <p:nvSpPr>
          <p:cNvPr id="14" name="TextBox 9"/>
          <p:cNvSpPr txBox="1"/>
          <p:nvPr/>
        </p:nvSpPr>
        <p:spPr>
          <a:xfrm>
            <a:off x="-152399" y="1666432"/>
            <a:ext cx="8077200" cy="3848811"/>
          </a:xfrm>
          <a:prstGeom prst="rect">
            <a:avLst/>
          </a:prstGeom>
        </p:spPr>
        <p:txBody>
          <a:bodyPr wrap="square" lIns="0" tIns="0" rIns="0" bIns="0" rtlCol="0" anchor="t">
            <a:spAutoFit/>
          </a:bodyPr>
          <a:lstStyle/>
          <a:p>
            <a:pPr marL="342900" indent="-342900" algn="just">
              <a:lnSpc>
                <a:spcPts val="3839"/>
              </a:lnSpc>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Platforms like Instagram and </a:t>
            </a:r>
            <a:r>
              <a:rPr lang="en-US" sz="2400" dirty="0" err="1">
                <a:latin typeface="Times New Roman" panose="02020603050405020304" pitchFamily="18" charset="0"/>
                <a:cs typeface="Times New Roman" panose="02020603050405020304" pitchFamily="18" charset="0"/>
              </a:rPr>
              <a:t>TikTok</a:t>
            </a:r>
            <a:r>
              <a:rPr lang="en-US" sz="2400" dirty="0">
                <a:latin typeface="Times New Roman" panose="02020603050405020304" pitchFamily="18" charset="0"/>
                <a:cs typeface="Times New Roman" panose="02020603050405020304" pitchFamily="18" charset="0"/>
              </a:rPr>
              <a:t> should be used in an attempt to attract potential clients via the use of short videos featuring beauty tips and tutorials, as well as before and after transformation results (Hutt and </a:t>
            </a:r>
            <a:r>
              <a:rPr lang="en-US" sz="2400" dirty="0" err="1">
                <a:latin typeface="Times New Roman" panose="02020603050405020304" pitchFamily="18" charset="0"/>
                <a:cs typeface="Times New Roman" panose="02020603050405020304" pitchFamily="18" charset="0"/>
              </a:rPr>
              <a:t>Speh</a:t>
            </a:r>
            <a:r>
              <a:rPr lang="en-US" sz="2400" dirty="0">
                <a:latin typeface="Times New Roman" panose="02020603050405020304" pitchFamily="18" charset="0"/>
                <a:cs typeface="Times New Roman" panose="02020603050405020304" pitchFamily="18" charset="0"/>
              </a:rPr>
              <a:t>, 2021). </a:t>
            </a:r>
          </a:p>
          <a:p>
            <a:pPr marL="342900" indent="-342900" algn="just">
              <a:lnSpc>
                <a:spcPts val="3839"/>
              </a:lnSpc>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main concepts of branding are linked with luxury, relaxation, and recreation (Park, 2021). </a:t>
            </a:r>
            <a:endParaRPr lang="en-US" sz="2400" b="1" dirty="0">
              <a:latin typeface="Times New Roman" panose="02020603050405020304" pitchFamily="18" charset="0"/>
              <a:cs typeface="Times New Roman" panose="02020603050405020304" pitchFamily="18" charset="0"/>
            </a:endParaRPr>
          </a:p>
          <a:p>
            <a:pPr marL="342900" indent="-342900" algn="just">
              <a:lnSpc>
                <a:spcPts val="3839"/>
              </a:lnSpc>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Theme </a:t>
            </a:r>
            <a:r>
              <a:rPr lang="en-US" sz="2400" dirty="0" err="1">
                <a:latin typeface="Times New Roman" panose="02020603050405020304" pitchFamily="18" charset="0"/>
                <a:cs typeface="Times New Roman" panose="02020603050405020304" pitchFamily="18" charset="0"/>
              </a:rPr>
              <a:t>colour</a:t>
            </a:r>
            <a:r>
              <a:rPr lang="en-US" sz="2400" dirty="0">
                <a:latin typeface="Times New Roman" panose="02020603050405020304" pitchFamily="18" charset="0"/>
                <a:cs typeface="Times New Roman" panose="02020603050405020304" pitchFamily="18" charset="0"/>
              </a:rPr>
              <a:t> for the brand: soft, warm, and rather evoking a pleasant feeling of </a:t>
            </a:r>
            <a:r>
              <a:rPr lang="en-US" sz="2400" dirty="0" err="1">
                <a:latin typeface="Times New Roman" panose="02020603050405020304" pitchFamily="18" charset="0"/>
                <a:cs typeface="Times New Roman" panose="02020603050405020304" pitchFamily="18" charset="0"/>
              </a:rPr>
              <a:t>cosiness</a:t>
            </a:r>
            <a:r>
              <a:rPr lang="en-US" sz="2400" dirty="0">
                <a:latin typeface="Times New Roman" panose="02020603050405020304" pitchFamily="18" charset="0"/>
                <a:cs typeface="Times New Roman" panose="02020603050405020304" pitchFamily="18" charset="0"/>
              </a:rPr>
              <a:t>.</a:t>
            </a:r>
            <a:endParaRPr lang="en-US" sz="2399" dirty="0">
              <a:solidFill>
                <a:srgbClr val="545454"/>
              </a:solidFill>
              <a:latin typeface="Times New Roman" panose="02020603050405020304" pitchFamily="18" charset="0"/>
              <a:ea typeface="Poppins"/>
              <a:cs typeface="Times New Roman" panose="02020603050405020304" pitchFamily="18" charset="0"/>
              <a:sym typeface="Poppins"/>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9F0"/>
        </a:solidFill>
        <a:effectLst/>
      </p:bgPr>
    </p:bg>
    <p:spTree>
      <p:nvGrpSpPr>
        <p:cNvPr id="1" name=""/>
        <p:cNvGrpSpPr/>
        <p:nvPr/>
      </p:nvGrpSpPr>
      <p:grpSpPr>
        <a:xfrm>
          <a:off x="0" y="0"/>
          <a:ext cx="0" cy="0"/>
          <a:chOff x="0" y="0"/>
          <a:chExt cx="0" cy="0"/>
        </a:xfrm>
      </p:grpSpPr>
      <p:sp>
        <p:nvSpPr>
          <p:cNvPr id="2" name="TextBox 2"/>
          <p:cNvSpPr txBox="1"/>
          <p:nvPr/>
        </p:nvSpPr>
        <p:spPr>
          <a:xfrm>
            <a:off x="4724400" y="342900"/>
            <a:ext cx="5595167" cy="602729"/>
          </a:xfrm>
          <a:prstGeom prst="rect">
            <a:avLst/>
          </a:prstGeom>
        </p:spPr>
        <p:txBody>
          <a:bodyPr wrap="square" lIns="0" tIns="0" rIns="0" bIns="0" rtlCol="0" anchor="t">
            <a:spAutoFit/>
          </a:bodyPr>
          <a:lstStyle/>
          <a:p>
            <a:pPr algn="ctr">
              <a:lnSpc>
                <a:spcPts val="4716"/>
              </a:lnSpc>
            </a:pPr>
            <a:r>
              <a:rPr lang="en-US" sz="4400" b="1" dirty="0">
                <a:solidFill>
                  <a:srgbClr val="545454"/>
                </a:solidFill>
                <a:latin typeface="Times New Roman" panose="02020603050405020304" pitchFamily="18" charset="0"/>
                <a:ea typeface="Bebas Neue Bold"/>
                <a:cs typeface="Times New Roman" panose="02020603050405020304" pitchFamily="18" charset="0"/>
                <a:sym typeface="Bebas Neue Bold"/>
              </a:rPr>
              <a:t>SWOT ANALYSIS</a:t>
            </a:r>
          </a:p>
        </p:txBody>
      </p:sp>
      <p:sp>
        <p:nvSpPr>
          <p:cNvPr id="4" name="AutoShape 4"/>
          <p:cNvSpPr/>
          <p:nvPr/>
        </p:nvSpPr>
        <p:spPr>
          <a:xfrm>
            <a:off x="5638800" y="1104900"/>
            <a:ext cx="3879722" cy="0"/>
          </a:xfrm>
          <a:prstGeom prst="line">
            <a:avLst/>
          </a:prstGeom>
          <a:ln w="19050" cap="flat">
            <a:solidFill>
              <a:srgbClr val="000000"/>
            </a:solidFill>
            <a:prstDash val="solid"/>
            <a:headEnd type="none" w="sm" len="sm"/>
            <a:tailEnd type="none" w="sm" len="sm"/>
          </a:ln>
        </p:spPr>
        <p:txBody>
          <a:bodyPr/>
          <a:lstStyle/>
          <a:p>
            <a:endParaRPr lang="en-GB"/>
          </a:p>
        </p:txBody>
      </p:sp>
      <p:grpSp>
        <p:nvGrpSpPr>
          <p:cNvPr id="5" name="Group 5"/>
          <p:cNvGrpSpPr>
            <a:grpSpLocks noChangeAspect="1"/>
          </p:cNvGrpSpPr>
          <p:nvPr/>
        </p:nvGrpSpPr>
        <p:grpSpPr>
          <a:xfrm>
            <a:off x="13917098" y="2247900"/>
            <a:ext cx="4192197" cy="6711379"/>
            <a:chOff x="-747259" y="2243329"/>
            <a:chExt cx="5968747" cy="9555497"/>
          </a:xfrm>
        </p:grpSpPr>
        <p:sp>
          <p:nvSpPr>
            <p:cNvPr id="6" name="Freeform 6"/>
            <p:cNvSpPr/>
            <p:nvPr/>
          </p:nvSpPr>
          <p:spPr>
            <a:xfrm>
              <a:off x="-598453" y="2243329"/>
              <a:ext cx="5671132" cy="9412009"/>
            </a:xfrm>
            <a:custGeom>
              <a:avLst/>
              <a:gdLst/>
              <a:ahLst/>
              <a:cxnLst/>
              <a:rect l="l" t="t" r="r" b="b"/>
              <a:pathLst>
                <a:path w="5671134" h="9412008">
                  <a:moveTo>
                    <a:pt x="2831795" y="9411881"/>
                  </a:moveTo>
                  <a:cubicBezTo>
                    <a:pt x="1395768" y="9411881"/>
                    <a:pt x="132181" y="8308988"/>
                    <a:pt x="19126" y="6804189"/>
                  </a:cubicBezTo>
                  <a:cubicBezTo>
                    <a:pt x="3416" y="6592900"/>
                    <a:pt x="0" y="3590721"/>
                    <a:pt x="23698" y="3350551"/>
                  </a:cubicBezTo>
                  <a:cubicBezTo>
                    <a:pt x="252387" y="1027443"/>
                    <a:pt x="3029775" y="0"/>
                    <a:pt x="4729810" y="1533436"/>
                  </a:cubicBezTo>
                  <a:cubicBezTo>
                    <a:pt x="5252542" y="2004860"/>
                    <a:pt x="5578424" y="2650274"/>
                    <a:pt x="5647385" y="3350679"/>
                  </a:cubicBezTo>
                  <a:cubicBezTo>
                    <a:pt x="5671134" y="3591344"/>
                    <a:pt x="5666562" y="6435636"/>
                    <a:pt x="5654116" y="6774218"/>
                  </a:cubicBezTo>
                  <a:cubicBezTo>
                    <a:pt x="5533631" y="8360651"/>
                    <a:pt x="4239006" y="9412008"/>
                    <a:pt x="2831795" y="9412008"/>
                  </a:cubicBezTo>
                  <a:lnTo>
                    <a:pt x="2831795" y="9411881"/>
                  </a:lnTo>
                  <a:close/>
                </a:path>
              </a:pathLst>
            </a:custGeom>
            <a:blipFill>
              <a:blip r:embed="rId3"/>
              <a:stretch>
                <a:fillRect l="-669" r="-669"/>
              </a:stretch>
            </a:blipFill>
          </p:spPr>
          <p:txBody>
            <a:bodyPr/>
            <a:lstStyle/>
            <a:p>
              <a:endParaRPr lang="en-GB" dirty="0"/>
            </a:p>
          </p:txBody>
        </p:sp>
        <p:sp>
          <p:nvSpPr>
            <p:cNvPr id="7" name="Freeform 7"/>
            <p:cNvSpPr/>
            <p:nvPr/>
          </p:nvSpPr>
          <p:spPr>
            <a:xfrm>
              <a:off x="-747259" y="2894856"/>
              <a:ext cx="5968747" cy="8903970"/>
            </a:xfrm>
            <a:custGeom>
              <a:avLst/>
              <a:gdLst/>
              <a:ahLst/>
              <a:cxnLst/>
              <a:rect l="l" t="t" r="r" b="b"/>
              <a:pathLst>
                <a:path w="5968747" h="8903970">
                  <a:moveTo>
                    <a:pt x="2988310" y="8903970"/>
                  </a:moveTo>
                  <a:lnTo>
                    <a:pt x="2980563" y="8903970"/>
                  </a:lnTo>
                  <a:cubicBezTo>
                    <a:pt x="2246376" y="8903970"/>
                    <a:pt x="1538224" y="8630412"/>
                    <a:pt x="986790" y="8133714"/>
                  </a:cubicBezTo>
                  <a:cubicBezTo>
                    <a:pt x="420243" y="7623429"/>
                    <a:pt x="76581" y="6921881"/>
                    <a:pt x="19177" y="6158230"/>
                  </a:cubicBezTo>
                  <a:lnTo>
                    <a:pt x="16510" y="6121781"/>
                  </a:lnTo>
                  <a:cubicBezTo>
                    <a:pt x="4064" y="5781802"/>
                    <a:pt x="0" y="2921762"/>
                    <a:pt x="23876" y="2678811"/>
                  </a:cubicBezTo>
                  <a:cubicBezTo>
                    <a:pt x="96647" y="1941195"/>
                    <a:pt x="439801" y="1261618"/>
                    <a:pt x="990092" y="765302"/>
                  </a:cubicBezTo>
                  <a:cubicBezTo>
                    <a:pt x="1537208" y="271780"/>
                    <a:pt x="2242439" y="0"/>
                    <a:pt x="2975737" y="0"/>
                  </a:cubicBezTo>
                  <a:lnTo>
                    <a:pt x="2992882" y="0"/>
                  </a:lnTo>
                  <a:cubicBezTo>
                    <a:pt x="3726180" y="0"/>
                    <a:pt x="4431411" y="271780"/>
                    <a:pt x="4978527" y="765302"/>
                  </a:cubicBezTo>
                  <a:cubicBezTo>
                    <a:pt x="5528945" y="1261745"/>
                    <a:pt x="5871972" y="1941195"/>
                    <a:pt x="5944743" y="2678684"/>
                  </a:cubicBezTo>
                  <a:cubicBezTo>
                    <a:pt x="5968747" y="2921762"/>
                    <a:pt x="5964555" y="5782310"/>
                    <a:pt x="5952109" y="6122289"/>
                  </a:cubicBezTo>
                  <a:lnTo>
                    <a:pt x="5951982" y="6125083"/>
                  </a:lnTo>
                  <a:lnTo>
                    <a:pt x="5949442" y="6158230"/>
                  </a:lnTo>
                  <a:cubicBezTo>
                    <a:pt x="5892038" y="6921881"/>
                    <a:pt x="5548376" y="7623429"/>
                    <a:pt x="4981829" y="8133715"/>
                  </a:cubicBezTo>
                  <a:cubicBezTo>
                    <a:pt x="4430522" y="8630412"/>
                    <a:pt x="3722497" y="8903970"/>
                    <a:pt x="2988310" y="8903970"/>
                  </a:cubicBezTo>
                  <a:close/>
                  <a:moveTo>
                    <a:pt x="2975737" y="19050"/>
                  </a:moveTo>
                  <a:cubicBezTo>
                    <a:pt x="2247138" y="19050"/>
                    <a:pt x="1546479" y="289052"/>
                    <a:pt x="1002792" y="779399"/>
                  </a:cubicBezTo>
                  <a:cubicBezTo>
                    <a:pt x="455930" y="1272540"/>
                    <a:pt x="115062" y="1947799"/>
                    <a:pt x="42926" y="2680589"/>
                  </a:cubicBezTo>
                  <a:cubicBezTo>
                    <a:pt x="19050" y="2923286"/>
                    <a:pt x="23241" y="5781167"/>
                    <a:pt x="35560" y="6121019"/>
                  </a:cubicBezTo>
                  <a:lnTo>
                    <a:pt x="35687" y="6123686"/>
                  </a:lnTo>
                  <a:lnTo>
                    <a:pt x="38227" y="6156706"/>
                  </a:lnTo>
                  <a:cubicBezTo>
                    <a:pt x="95250" y="6915403"/>
                    <a:pt x="436626" y="7612507"/>
                    <a:pt x="999617" y="8119490"/>
                  </a:cubicBezTo>
                  <a:cubicBezTo>
                    <a:pt x="1547622" y="8613012"/>
                    <a:pt x="2251202" y="8884793"/>
                    <a:pt x="2980690" y="8884793"/>
                  </a:cubicBezTo>
                  <a:lnTo>
                    <a:pt x="2988437" y="8884793"/>
                  </a:lnTo>
                  <a:cubicBezTo>
                    <a:pt x="3717925" y="8884793"/>
                    <a:pt x="4421378" y="8613012"/>
                    <a:pt x="4969383" y="8119490"/>
                  </a:cubicBezTo>
                  <a:cubicBezTo>
                    <a:pt x="5532374" y="7612507"/>
                    <a:pt x="5873750" y="6915403"/>
                    <a:pt x="5930773" y="6156706"/>
                  </a:cubicBezTo>
                  <a:lnTo>
                    <a:pt x="5933313" y="6121527"/>
                  </a:lnTo>
                  <a:cubicBezTo>
                    <a:pt x="5945632" y="5781675"/>
                    <a:pt x="5949950" y="2923159"/>
                    <a:pt x="5925947" y="2680462"/>
                  </a:cubicBezTo>
                  <a:cubicBezTo>
                    <a:pt x="5853684" y="1947672"/>
                    <a:pt x="5512816" y="1272540"/>
                    <a:pt x="4965954" y="779272"/>
                  </a:cubicBezTo>
                  <a:cubicBezTo>
                    <a:pt x="4422140" y="289052"/>
                    <a:pt x="3721481" y="19050"/>
                    <a:pt x="2992882" y="19050"/>
                  </a:cubicBezTo>
                  <a:lnTo>
                    <a:pt x="2975737" y="19050"/>
                  </a:lnTo>
                  <a:close/>
                  <a:moveTo>
                    <a:pt x="2988310" y="8764270"/>
                  </a:moveTo>
                  <a:lnTo>
                    <a:pt x="2980563" y="8764270"/>
                  </a:lnTo>
                  <a:cubicBezTo>
                    <a:pt x="2280920" y="8764270"/>
                    <a:pt x="1606042" y="8503538"/>
                    <a:pt x="1080262" y="8029956"/>
                  </a:cubicBezTo>
                  <a:cubicBezTo>
                    <a:pt x="540512" y="7543800"/>
                    <a:pt x="213106" y="6875399"/>
                    <a:pt x="158496" y="6147688"/>
                  </a:cubicBezTo>
                  <a:lnTo>
                    <a:pt x="156210" y="6116954"/>
                  </a:lnTo>
                  <a:cubicBezTo>
                    <a:pt x="143891" y="5777991"/>
                    <a:pt x="139319" y="2933191"/>
                    <a:pt x="163068" y="2692399"/>
                  </a:cubicBezTo>
                  <a:cubicBezTo>
                    <a:pt x="232283" y="1989581"/>
                    <a:pt x="559308" y="1342008"/>
                    <a:pt x="1083691" y="868933"/>
                  </a:cubicBezTo>
                  <a:cubicBezTo>
                    <a:pt x="1605026" y="398780"/>
                    <a:pt x="2276983" y="139700"/>
                    <a:pt x="2975737" y="139700"/>
                  </a:cubicBezTo>
                  <a:lnTo>
                    <a:pt x="2992882" y="139700"/>
                  </a:lnTo>
                  <a:cubicBezTo>
                    <a:pt x="3691509" y="139700"/>
                    <a:pt x="4363593" y="398780"/>
                    <a:pt x="4884928" y="869061"/>
                  </a:cubicBezTo>
                  <a:cubicBezTo>
                    <a:pt x="5409438" y="1342136"/>
                    <a:pt x="5736336" y="1989709"/>
                    <a:pt x="5805678" y="2692400"/>
                  </a:cubicBezTo>
                  <a:cubicBezTo>
                    <a:pt x="5829427" y="2933192"/>
                    <a:pt x="5824855" y="5778627"/>
                    <a:pt x="5812536" y="6117336"/>
                  </a:cubicBezTo>
                  <a:lnTo>
                    <a:pt x="5810251" y="6147689"/>
                  </a:lnTo>
                  <a:cubicBezTo>
                    <a:pt x="5755641" y="6875399"/>
                    <a:pt x="5428235" y="7543800"/>
                    <a:pt x="4888485" y="8029956"/>
                  </a:cubicBezTo>
                  <a:cubicBezTo>
                    <a:pt x="4362704" y="8503539"/>
                    <a:pt x="3687953" y="8764270"/>
                    <a:pt x="2988310" y="8764270"/>
                  </a:cubicBezTo>
                  <a:close/>
                  <a:moveTo>
                    <a:pt x="2975737" y="158750"/>
                  </a:moveTo>
                  <a:cubicBezTo>
                    <a:pt x="2281682" y="158750"/>
                    <a:pt x="1614297" y="416052"/>
                    <a:pt x="1096391" y="883158"/>
                  </a:cubicBezTo>
                  <a:cubicBezTo>
                    <a:pt x="575437" y="1352931"/>
                    <a:pt x="250698" y="1996186"/>
                    <a:pt x="181991" y="2694305"/>
                  </a:cubicBezTo>
                  <a:cubicBezTo>
                    <a:pt x="158242" y="2934716"/>
                    <a:pt x="162941" y="5777484"/>
                    <a:pt x="175260" y="6115939"/>
                  </a:cubicBezTo>
                  <a:lnTo>
                    <a:pt x="177546" y="6146292"/>
                  </a:lnTo>
                  <a:cubicBezTo>
                    <a:pt x="231902" y="6869049"/>
                    <a:pt x="557022" y="7532878"/>
                    <a:pt x="1093089" y="8015732"/>
                  </a:cubicBezTo>
                  <a:cubicBezTo>
                    <a:pt x="1615440" y="8486140"/>
                    <a:pt x="2285746" y="8745220"/>
                    <a:pt x="2980690" y="8745220"/>
                  </a:cubicBezTo>
                  <a:lnTo>
                    <a:pt x="2988437" y="8745220"/>
                  </a:lnTo>
                  <a:cubicBezTo>
                    <a:pt x="3683381" y="8745220"/>
                    <a:pt x="4353687" y="8486140"/>
                    <a:pt x="4875784" y="8015860"/>
                  </a:cubicBezTo>
                  <a:cubicBezTo>
                    <a:pt x="5411851" y="7533005"/>
                    <a:pt x="5736971" y="6869050"/>
                    <a:pt x="5791327" y="6146292"/>
                  </a:cubicBezTo>
                  <a:lnTo>
                    <a:pt x="5793613" y="6116193"/>
                  </a:lnTo>
                  <a:cubicBezTo>
                    <a:pt x="5805932" y="5777992"/>
                    <a:pt x="5810504" y="2934716"/>
                    <a:pt x="5786882" y="2694305"/>
                  </a:cubicBezTo>
                  <a:cubicBezTo>
                    <a:pt x="5718048" y="1996313"/>
                    <a:pt x="5393309" y="1353058"/>
                    <a:pt x="4872355" y="883158"/>
                  </a:cubicBezTo>
                  <a:cubicBezTo>
                    <a:pt x="4354322" y="416052"/>
                    <a:pt x="3686937" y="158750"/>
                    <a:pt x="2992882" y="158750"/>
                  </a:cubicBezTo>
                  <a:lnTo>
                    <a:pt x="2975737" y="158750"/>
                  </a:lnTo>
                  <a:close/>
                </a:path>
              </a:pathLst>
            </a:custGeom>
            <a:solidFill>
              <a:srgbClr val="000000"/>
            </a:solidFill>
          </p:spPr>
          <p:txBody>
            <a:bodyPr/>
            <a:lstStyle/>
            <a:p>
              <a:endParaRPr lang="en-GB"/>
            </a:p>
          </p:txBody>
        </p:sp>
      </p:grpSp>
      <p:pic>
        <p:nvPicPr>
          <p:cNvPr id="16" name="Picture 15"/>
          <p:cNvPicPr>
            <a:picLocks noChangeAspect="1"/>
          </p:cNvPicPr>
          <p:nvPr/>
        </p:nvPicPr>
        <p:blipFill>
          <a:blip r:embed="rId4"/>
          <a:stretch>
            <a:fillRect/>
          </a:stretch>
        </p:blipFill>
        <p:spPr>
          <a:xfrm>
            <a:off x="3114478" y="1605640"/>
            <a:ext cx="10782300" cy="8241389"/>
          </a:xfrm>
          <a:prstGeom prst="rect">
            <a:avLst/>
          </a:prstGeom>
        </p:spPr>
      </p:pic>
      <p:pic>
        <p:nvPicPr>
          <p:cNvPr id="17" name="Picture 16"/>
          <p:cNvPicPr>
            <a:picLocks noChangeAspect="1"/>
          </p:cNvPicPr>
          <p:nvPr/>
        </p:nvPicPr>
        <p:blipFill>
          <a:blip r:embed="rId5"/>
          <a:stretch>
            <a:fillRect/>
          </a:stretch>
        </p:blipFill>
        <p:spPr>
          <a:xfrm>
            <a:off x="171395" y="5363923"/>
            <a:ext cx="2803006" cy="4408015"/>
          </a:xfrm>
          <a:prstGeom prst="rect">
            <a:avLst/>
          </a:prstGeom>
        </p:spPr>
      </p:pic>
      <p:pic>
        <p:nvPicPr>
          <p:cNvPr id="18" name="Picture 17"/>
          <p:cNvPicPr>
            <a:picLocks noChangeAspect="1"/>
          </p:cNvPicPr>
          <p:nvPr/>
        </p:nvPicPr>
        <p:blipFill>
          <a:blip r:embed="rId6"/>
          <a:stretch>
            <a:fillRect/>
          </a:stretch>
        </p:blipFill>
        <p:spPr>
          <a:xfrm>
            <a:off x="283222" y="1257300"/>
            <a:ext cx="2617062" cy="2593184"/>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9F0"/>
        </a:solidFill>
        <a:effectLst/>
      </p:bgPr>
    </p:bg>
    <p:spTree>
      <p:nvGrpSpPr>
        <p:cNvPr id="1" name=""/>
        <p:cNvGrpSpPr/>
        <p:nvPr/>
      </p:nvGrpSpPr>
      <p:grpSpPr>
        <a:xfrm>
          <a:off x="0" y="0"/>
          <a:ext cx="0" cy="0"/>
          <a:chOff x="0" y="0"/>
          <a:chExt cx="0" cy="0"/>
        </a:xfrm>
      </p:grpSpPr>
      <p:grpSp>
        <p:nvGrpSpPr>
          <p:cNvPr id="2" name="Group 2"/>
          <p:cNvGrpSpPr>
            <a:grpSpLocks noChangeAspect="1"/>
          </p:cNvGrpSpPr>
          <p:nvPr/>
        </p:nvGrpSpPr>
        <p:grpSpPr>
          <a:xfrm>
            <a:off x="14852932" y="2895600"/>
            <a:ext cx="3130268" cy="4495800"/>
            <a:chOff x="0" y="0"/>
            <a:chExt cx="5671566" cy="8916670"/>
          </a:xfrm>
        </p:grpSpPr>
        <p:sp>
          <p:nvSpPr>
            <p:cNvPr id="3" name="Freeform 3"/>
            <p:cNvSpPr/>
            <p:nvPr/>
          </p:nvSpPr>
          <p:spPr>
            <a:xfrm>
              <a:off x="6350" y="6350"/>
              <a:ext cx="5658866" cy="8903970"/>
            </a:xfrm>
            <a:custGeom>
              <a:avLst/>
              <a:gdLst/>
              <a:ahLst/>
              <a:cxnLst/>
              <a:rect l="l" t="t" r="r" b="b"/>
              <a:pathLst>
                <a:path w="5658866" h="8903970">
                  <a:moveTo>
                    <a:pt x="5658866" y="8903970"/>
                  </a:moveTo>
                  <a:lnTo>
                    <a:pt x="0" y="8903970"/>
                  </a:lnTo>
                  <a:lnTo>
                    <a:pt x="0" y="2774442"/>
                  </a:lnTo>
                  <a:cubicBezTo>
                    <a:pt x="14732" y="1610487"/>
                    <a:pt x="773176" y="559054"/>
                    <a:pt x="1887220" y="157734"/>
                  </a:cubicBezTo>
                  <a:lnTo>
                    <a:pt x="1898396" y="154178"/>
                  </a:lnTo>
                  <a:cubicBezTo>
                    <a:pt x="1899920" y="153797"/>
                    <a:pt x="1901571" y="153289"/>
                    <a:pt x="1903222" y="152654"/>
                  </a:cubicBezTo>
                  <a:lnTo>
                    <a:pt x="1911477" y="149606"/>
                  </a:lnTo>
                  <a:cubicBezTo>
                    <a:pt x="2207006" y="50292"/>
                    <a:pt x="2515362" y="0"/>
                    <a:pt x="2827909" y="0"/>
                  </a:cubicBezTo>
                  <a:lnTo>
                    <a:pt x="2830957" y="0"/>
                  </a:lnTo>
                  <a:cubicBezTo>
                    <a:pt x="3143504" y="0"/>
                    <a:pt x="3451860" y="50292"/>
                    <a:pt x="3747389" y="149733"/>
                  </a:cubicBezTo>
                  <a:lnTo>
                    <a:pt x="3755517" y="152781"/>
                  </a:lnTo>
                  <a:cubicBezTo>
                    <a:pt x="3757168" y="153416"/>
                    <a:pt x="3758946" y="153924"/>
                    <a:pt x="3760089" y="154305"/>
                  </a:cubicBezTo>
                  <a:lnTo>
                    <a:pt x="3771519" y="157861"/>
                  </a:lnTo>
                  <a:cubicBezTo>
                    <a:pt x="4885563" y="559181"/>
                    <a:pt x="5644007" y="1610614"/>
                    <a:pt x="5658739" y="2774315"/>
                  </a:cubicBezTo>
                  <a:lnTo>
                    <a:pt x="5658866" y="8903970"/>
                  </a:lnTo>
                  <a:close/>
                  <a:moveTo>
                    <a:pt x="19050" y="8884920"/>
                  </a:moveTo>
                  <a:lnTo>
                    <a:pt x="5639816" y="8884920"/>
                  </a:lnTo>
                  <a:lnTo>
                    <a:pt x="5639816" y="2774442"/>
                  </a:lnTo>
                  <a:cubicBezTo>
                    <a:pt x="5625211" y="1618742"/>
                    <a:pt x="4871720" y="574293"/>
                    <a:pt x="3765169" y="175768"/>
                  </a:cubicBezTo>
                  <a:lnTo>
                    <a:pt x="3755390" y="172720"/>
                  </a:lnTo>
                  <a:cubicBezTo>
                    <a:pt x="3753358" y="172085"/>
                    <a:pt x="3750818" y="171450"/>
                    <a:pt x="3748405" y="170434"/>
                  </a:cubicBezTo>
                  <a:lnTo>
                    <a:pt x="3741293" y="167767"/>
                  </a:lnTo>
                  <a:cubicBezTo>
                    <a:pt x="3447669" y="69088"/>
                    <a:pt x="3141472" y="19050"/>
                    <a:pt x="2830957" y="19050"/>
                  </a:cubicBezTo>
                  <a:lnTo>
                    <a:pt x="2827909" y="19050"/>
                  </a:lnTo>
                  <a:cubicBezTo>
                    <a:pt x="2517394" y="19050"/>
                    <a:pt x="2211197" y="69088"/>
                    <a:pt x="1917573" y="167767"/>
                  </a:cubicBezTo>
                  <a:lnTo>
                    <a:pt x="1910461" y="170434"/>
                  </a:lnTo>
                  <a:cubicBezTo>
                    <a:pt x="1908048" y="171450"/>
                    <a:pt x="1905635" y="172085"/>
                    <a:pt x="1903857" y="172593"/>
                  </a:cubicBezTo>
                  <a:lnTo>
                    <a:pt x="1893697" y="175768"/>
                  </a:lnTo>
                  <a:cubicBezTo>
                    <a:pt x="787146" y="574294"/>
                    <a:pt x="33782" y="1618742"/>
                    <a:pt x="19050" y="2774569"/>
                  </a:cubicBezTo>
                  <a:lnTo>
                    <a:pt x="19050" y="8884920"/>
                  </a:lnTo>
                  <a:close/>
                </a:path>
              </a:pathLst>
            </a:custGeom>
            <a:solidFill>
              <a:srgbClr val="FFF9F0"/>
            </a:solidFill>
          </p:spPr>
          <p:txBody>
            <a:bodyPr/>
            <a:lstStyle/>
            <a:p>
              <a:endParaRPr lang="en-GB"/>
            </a:p>
          </p:txBody>
        </p:sp>
        <p:sp>
          <p:nvSpPr>
            <p:cNvPr id="4" name="Freeform 4"/>
            <p:cNvSpPr/>
            <p:nvPr/>
          </p:nvSpPr>
          <p:spPr>
            <a:xfrm>
              <a:off x="155575" y="155575"/>
              <a:ext cx="5360416" cy="8605520"/>
            </a:xfrm>
            <a:custGeom>
              <a:avLst/>
              <a:gdLst/>
              <a:ahLst/>
              <a:cxnLst/>
              <a:rect l="l" t="t" r="r" b="b"/>
              <a:pathLst>
                <a:path w="5360416" h="8605520">
                  <a:moveTo>
                    <a:pt x="0" y="8605520"/>
                  </a:moveTo>
                  <a:lnTo>
                    <a:pt x="0" y="2626995"/>
                  </a:lnTo>
                  <a:cubicBezTo>
                    <a:pt x="13970" y="1525270"/>
                    <a:pt x="732790" y="529336"/>
                    <a:pt x="1788668" y="148971"/>
                  </a:cubicBezTo>
                  <a:cubicBezTo>
                    <a:pt x="1793240" y="147701"/>
                    <a:pt x="1800860" y="145542"/>
                    <a:pt x="1809877" y="141859"/>
                  </a:cubicBezTo>
                  <a:cubicBezTo>
                    <a:pt x="2089658" y="47879"/>
                    <a:pt x="2382393" y="0"/>
                    <a:pt x="2678684" y="0"/>
                  </a:cubicBezTo>
                  <a:lnTo>
                    <a:pt x="2681732" y="0"/>
                  </a:lnTo>
                  <a:cubicBezTo>
                    <a:pt x="2978150" y="0"/>
                    <a:pt x="3270758" y="47879"/>
                    <a:pt x="3550539" y="141859"/>
                  </a:cubicBezTo>
                  <a:cubicBezTo>
                    <a:pt x="3559556" y="145542"/>
                    <a:pt x="3567176" y="147701"/>
                    <a:pt x="3571748" y="148971"/>
                  </a:cubicBezTo>
                  <a:cubicBezTo>
                    <a:pt x="4627626" y="529209"/>
                    <a:pt x="5346319" y="1525143"/>
                    <a:pt x="5360416" y="2626995"/>
                  </a:cubicBezTo>
                  <a:lnTo>
                    <a:pt x="5360416" y="8605520"/>
                  </a:lnTo>
                  <a:lnTo>
                    <a:pt x="0" y="8605520"/>
                  </a:lnTo>
                  <a:close/>
                </a:path>
              </a:pathLst>
            </a:custGeom>
            <a:blipFill>
              <a:blip r:embed="rId2"/>
              <a:stretch>
                <a:fillRect l="-3512" r="-3512"/>
              </a:stretch>
            </a:blipFill>
          </p:spPr>
          <p:txBody>
            <a:bodyPr/>
            <a:lstStyle/>
            <a:p>
              <a:endParaRPr lang="en-GB"/>
            </a:p>
          </p:txBody>
        </p:sp>
      </p:grpSp>
      <p:sp>
        <p:nvSpPr>
          <p:cNvPr id="6" name="Freeform 6"/>
          <p:cNvSpPr/>
          <p:nvPr/>
        </p:nvSpPr>
        <p:spPr>
          <a:xfrm>
            <a:off x="500136" y="3223106"/>
            <a:ext cx="4269414" cy="6717730"/>
          </a:xfrm>
          <a:custGeom>
            <a:avLst/>
            <a:gdLst/>
            <a:ahLst/>
            <a:cxnLst/>
            <a:rect l="l" t="t" r="r" b="b"/>
            <a:pathLst>
              <a:path w="5658866" h="8903970">
                <a:moveTo>
                  <a:pt x="5658866" y="8903970"/>
                </a:moveTo>
                <a:lnTo>
                  <a:pt x="0" y="8903970"/>
                </a:lnTo>
                <a:lnTo>
                  <a:pt x="0" y="2774442"/>
                </a:lnTo>
                <a:cubicBezTo>
                  <a:pt x="14732" y="1610487"/>
                  <a:pt x="773176" y="559054"/>
                  <a:pt x="1887220" y="157734"/>
                </a:cubicBezTo>
                <a:lnTo>
                  <a:pt x="1898396" y="154178"/>
                </a:lnTo>
                <a:cubicBezTo>
                  <a:pt x="1899920" y="153797"/>
                  <a:pt x="1901571" y="153289"/>
                  <a:pt x="1903222" y="152654"/>
                </a:cubicBezTo>
                <a:lnTo>
                  <a:pt x="1911477" y="149606"/>
                </a:lnTo>
                <a:cubicBezTo>
                  <a:pt x="2207006" y="50292"/>
                  <a:pt x="2515362" y="0"/>
                  <a:pt x="2827909" y="0"/>
                </a:cubicBezTo>
                <a:lnTo>
                  <a:pt x="2830957" y="0"/>
                </a:lnTo>
                <a:cubicBezTo>
                  <a:pt x="3143504" y="0"/>
                  <a:pt x="3451860" y="50292"/>
                  <a:pt x="3747389" y="149733"/>
                </a:cubicBezTo>
                <a:lnTo>
                  <a:pt x="3755517" y="152781"/>
                </a:lnTo>
                <a:cubicBezTo>
                  <a:pt x="3757168" y="153416"/>
                  <a:pt x="3758946" y="153924"/>
                  <a:pt x="3760089" y="154305"/>
                </a:cubicBezTo>
                <a:lnTo>
                  <a:pt x="3771519" y="157861"/>
                </a:lnTo>
                <a:cubicBezTo>
                  <a:pt x="4885563" y="559181"/>
                  <a:pt x="5644007" y="1610614"/>
                  <a:pt x="5658739" y="2774315"/>
                </a:cubicBezTo>
                <a:lnTo>
                  <a:pt x="5658866" y="8903970"/>
                </a:lnTo>
                <a:close/>
                <a:moveTo>
                  <a:pt x="19050" y="8884920"/>
                </a:moveTo>
                <a:lnTo>
                  <a:pt x="5639816" y="8884920"/>
                </a:lnTo>
                <a:lnTo>
                  <a:pt x="5639816" y="2774442"/>
                </a:lnTo>
                <a:cubicBezTo>
                  <a:pt x="5625211" y="1618742"/>
                  <a:pt x="4871720" y="574293"/>
                  <a:pt x="3765169" y="175768"/>
                </a:cubicBezTo>
                <a:lnTo>
                  <a:pt x="3755390" y="172720"/>
                </a:lnTo>
                <a:cubicBezTo>
                  <a:pt x="3753358" y="172085"/>
                  <a:pt x="3750818" y="171450"/>
                  <a:pt x="3748405" y="170434"/>
                </a:cubicBezTo>
                <a:lnTo>
                  <a:pt x="3741293" y="167767"/>
                </a:lnTo>
                <a:cubicBezTo>
                  <a:pt x="3447669" y="69088"/>
                  <a:pt x="3141472" y="19050"/>
                  <a:pt x="2830957" y="19050"/>
                </a:cubicBezTo>
                <a:lnTo>
                  <a:pt x="2827909" y="19050"/>
                </a:lnTo>
                <a:cubicBezTo>
                  <a:pt x="2517394" y="19050"/>
                  <a:pt x="2211197" y="69088"/>
                  <a:pt x="1917573" y="167767"/>
                </a:cubicBezTo>
                <a:lnTo>
                  <a:pt x="1910461" y="170434"/>
                </a:lnTo>
                <a:cubicBezTo>
                  <a:pt x="1908048" y="171450"/>
                  <a:pt x="1905635" y="172085"/>
                  <a:pt x="1903857" y="172593"/>
                </a:cubicBezTo>
                <a:lnTo>
                  <a:pt x="1893697" y="175768"/>
                </a:lnTo>
                <a:cubicBezTo>
                  <a:pt x="787146" y="574294"/>
                  <a:pt x="33782" y="1618742"/>
                  <a:pt x="19050" y="2774569"/>
                </a:cubicBezTo>
                <a:lnTo>
                  <a:pt x="19050" y="8884920"/>
                </a:lnTo>
                <a:close/>
              </a:path>
            </a:pathLst>
          </a:custGeom>
          <a:solidFill>
            <a:srgbClr val="FFF9F0"/>
          </a:solidFill>
        </p:spPr>
        <p:txBody>
          <a:bodyPr/>
          <a:lstStyle/>
          <a:p>
            <a:endParaRPr lang="en-GB"/>
          </a:p>
        </p:txBody>
      </p:sp>
      <p:sp>
        <p:nvSpPr>
          <p:cNvPr id="11" name="AutoShape 11"/>
          <p:cNvSpPr/>
          <p:nvPr/>
        </p:nvSpPr>
        <p:spPr>
          <a:xfrm>
            <a:off x="1028700" y="1009650"/>
            <a:ext cx="16230600" cy="0"/>
          </a:xfrm>
          <a:prstGeom prst="line">
            <a:avLst/>
          </a:prstGeom>
          <a:ln w="19050" cap="flat">
            <a:solidFill>
              <a:srgbClr val="000000"/>
            </a:solidFill>
            <a:prstDash val="solid"/>
            <a:headEnd type="none" w="sm" len="sm"/>
            <a:tailEnd type="none" w="sm" len="sm"/>
          </a:ln>
        </p:spPr>
        <p:txBody>
          <a:bodyPr/>
          <a:lstStyle/>
          <a:p>
            <a:endParaRPr lang="en-GB"/>
          </a:p>
        </p:txBody>
      </p:sp>
      <p:sp>
        <p:nvSpPr>
          <p:cNvPr id="12" name="AutoShape 12"/>
          <p:cNvSpPr/>
          <p:nvPr/>
        </p:nvSpPr>
        <p:spPr>
          <a:xfrm>
            <a:off x="1028700" y="1651907"/>
            <a:ext cx="16230600" cy="0"/>
          </a:xfrm>
          <a:prstGeom prst="line">
            <a:avLst/>
          </a:prstGeom>
          <a:ln w="19050" cap="flat">
            <a:solidFill>
              <a:srgbClr val="000000"/>
            </a:solidFill>
            <a:prstDash val="solid"/>
            <a:headEnd type="none" w="sm" len="sm"/>
            <a:tailEnd type="none" w="sm" len="sm"/>
          </a:ln>
        </p:spPr>
        <p:txBody>
          <a:bodyPr/>
          <a:lstStyle/>
          <a:p>
            <a:endParaRPr lang="en-GB"/>
          </a:p>
        </p:txBody>
      </p:sp>
      <p:sp>
        <p:nvSpPr>
          <p:cNvPr id="15" name="TextBox 15"/>
          <p:cNvSpPr txBox="1"/>
          <p:nvPr/>
        </p:nvSpPr>
        <p:spPr>
          <a:xfrm>
            <a:off x="3276600" y="-262254"/>
            <a:ext cx="10499702" cy="1334533"/>
          </a:xfrm>
          <a:prstGeom prst="rect">
            <a:avLst/>
          </a:prstGeom>
        </p:spPr>
        <p:txBody>
          <a:bodyPr lIns="0" tIns="0" rIns="0" bIns="0" rtlCol="0" anchor="t">
            <a:spAutoFit/>
          </a:bodyPr>
          <a:lstStyle/>
          <a:p>
            <a:pPr algn="ctr">
              <a:lnSpc>
                <a:spcPts val="11999"/>
              </a:lnSpc>
            </a:pPr>
            <a:r>
              <a:rPr lang="en-US" sz="6000" b="1" dirty="0">
                <a:solidFill>
                  <a:srgbClr val="545454"/>
                </a:solidFill>
                <a:latin typeface="Times New Roman" panose="02020603050405020304" pitchFamily="18" charset="0"/>
                <a:ea typeface="Kelin Eator"/>
                <a:cs typeface="Times New Roman" panose="02020603050405020304" pitchFamily="18" charset="0"/>
                <a:sym typeface="Kelin Eator"/>
              </a:rPr>
              <a:t>References</a:t>
            </a:r>
          </a:p>
        </p:txBody>
      </p:sp>
      <p:sp>
        <p:nvSpPr>
          <p:cNvPr id="17" name="TextBox 17"/>
          <p:cNvSpPr txBox="1"/>
          <p:nvPr/>
        </p:nvSpPr>
        <p:spPr>
          <a:xfrm>
            <a:off x="10160" y="1651907"/>
            <a:ext cx="14551635" cy="9171742"/>
          </a:xfrm>
          <a:prstGeom prst="rect">
            <a:avLst/>
          </a:prstGeom>
        </p:spPr>
        <p:txBody>
          <a:bodyPr wrap="square" lIns="0" tIns="0" rIns="0" bIns="0" rtlCol="0" anchor="t">
            <a:spAutoFit/>
          </a:bodyPr>
          <a:lstStyle/>
          <a:p>
            <a:pPr marL="285750" indent="-285750">
              <a:buFont typeface="Arial" panose="020B0604020202020204" pitchFamily="34" charset="0"/>
              <a:buChar char="•"/>
            </a:pPr>
            <a:r>
              <a:rPr lang="en-US" sz="2400" dirty="0" err="1">
                <a:latin typeface="Times New Roman" panose="02020603050405020304" pitchFamily="18" charset="0"/>
                <a:cs typeface="Times New Roman" panose="02020603050405020304" pitchFamily="18" charset="0"/>
              </a:rPr>
              <a:t>Akter</a:t>
            </a:r>
            <a:r>
              <a:rPr lang="en-US" sz="2400" dirty="0">
                <a:latin typeface="Times New Roman" panose="02020603050405020304" pitchFamily="18" charset="0"/>
                <a:cs typeface="Times New Roman" panose="02020603050405020304" pitchFamily="18" charset="0"/>
              </a:rPr>
              <a:t>, M. and Sultana, N., 2020. Digital marketing communication and consumer buying decision process in pandemic standpoint (Covid-19): an empirical study of Bangladeshi customers’ in branded cosmetics perspective. </a:t>
            </a:r>
            <a:r>
              <a:rPr lang="en-US" sz="2400" i="1" dirty="0">
                <a:latin typeface="Times New Roman" panose="02020603050405020304" pitchFamily="18" charset="0"/>
                <a:cs typeface="Times New Roman" panose="02020603050405020304" pitchFamily="18" charset="0"/>
              </a:rPr>
              <a:t>Open Journal of Business and Management</a:t>
            </a:r>
            <a:r>
              <a:rPr lang="en-US"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8</a:t>
            </a:r>
            <a:r>
              <a:rPr lang="en-US" sz="2400" dirty="0">
                <a:latin typeface="Times New Roman" panose="02020603050405020304" pitchFamily="18" charset="0"/>
                <a:cs typeface="Times New Roman" panose="02020603050405020304" pitchFamily="18" charset="0"/>
              </a:rPr>
              <a:t>(06), p.2696.</a:t>
            </a:r>
          </a:p>
          <a:p>
            <a:pPr marL="285750" indent="-285750">
              <a:buFont typeface="Arial" panose="020B0604020202020204" pitchFamily="34" charset="0"/>
              <a:buChar char="•"/>
            </a:pPr>
            <a:r>
              <a:rPr lang="en-US" sz="2400" dirty="0" err="1">
                <a:latin typeface="Times New Roman" panose="02020603050405020304" pitchFamily="18" charset="0"/>
                <a:cs typeface="Times New Roman" panose="02020603050405020304" pitchFamily="18" charset="0"/>
              </a:rPr>
              <a:t>Choedon</a:t>
            </a:r>
            <a:r>
              <a:rPr lang="en-US" sz="2400" dirty="0">
                <a:latin typeface="Times New Roman" panose="02020603050405020304" pitchFamily="18" charset="0"/>
                <a:cs typeface="Times New Roman" panose="02020603050405020304" pitchFamily="18" charset="0"/>
              </a:rPr>
              <a:t>, T. and Lee, Y.C., 2020. The effect of social media marketing activities on purchase intention with brand equity and social brand engagement: Empirical evidence from Korean cosmetic firms. </a:t>
            </a:r>
            <a:r>
              <a:rPr lang="en-US" sz="2400" i="1" dirty="0">
                <a:latin typeface="Times New Roman" panose="02020603050405020304" pitchFamily="18" charset="0"/>
                <a:cs typeface="Times New Roman" panose="02020603050405020304" pitchFamily="18" charset="0"/>
              </a:rPr>
              <a:t>Knowledge Management Research</a:t>
            </a:r>
            <a:r>
              <a:rPr lang="en-US"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21</a:t>
            </a:r>
            <a:r>
              <a:rPr lang="en-US" sz="2400" dirty="0">
                <a:latin typeface="Times New Roman" panose="02020603050405020304" pitchFamily="18" charset="0"/>
                <a:cs typeface="Times New Roman" panose="02020603050405020304" pitchFamily="18" charset="0"/>
              </a:rPr>
              <a:t>(3), pp.141-160.</a:t>
            </a:r>
          </a:p>
          <a:p>
            <a:pPr marL="285750" indent="-285750">
              <a:buFont typeface="Arial" panose="020B0604020202020204" pitchFamily="34" charset="0"/>
              <a:buChar char="•"/>
            </a:pPr>
            <a:r>
              <a:rPr lang="en-US" sz="2400" dirty="0" err="1">
                <a:latin typeface="Times New Roman" panose="02020603050405020304" pitchFamily="18" charset="0"/>
                <a:cs typeface="Times New Roman" panose="02020603050405020304" pitchFamily="18" charset="0"/>
              </a:rPr>
              <a:t>Fortunati</a:t>
            </a:r>
            <a:r>
              <a:rPr lang="en-US" sz="2400" dirty="0">
                <a:latin typeface="Times New Roman" panose="02020603050405020304" pitchFamily="18" charset="0"/>
                <a:cs typeface="Times New Roman" panose="02020603050405020304" pitchFamily="18" charset="0"/>
              </a:rPr>
              <a:t>, S., </a:t>
            </a:r>
            <a:r>
              <a:rPr lang="en-US" sz="2400" dirty="0" err="1">
                <a:latin typeface="Times New Roman" panose="02020603050405020304" pitchFamily="18" charset="0"/>
                <a:cs typeface="Times New Roman" panose="02020603050405020304" pitchFamily="18" charset="0"/>
              </a:rPr>
              <a:t>Martiniello</a:t>
            </a:r>
            <a:r>
              <a:rPr lang="en-US" sz="2400" dirty="0">
                <a:latin typeface="Times New Roman" panose="02020603050405020304" pitchFamily="18" charset="0"/>
                <a:cs typeface="Times New Roman" panose="02020603050405020304" pitchFamily="18" charset="0"/>
              </a:rPr>
              <a:t>, L. and </a:t>
            </a:r>
            <a:r>
              <a:rPr lang="en-US" sz="2400" dirty="0" err="1">
                <a:latin typeface="Times New Roman" panose="02020603050405020304" pitchFamily="18" charset="0"/>
                <a:cs typeface="Times New Roman" panose="02020603050405020304" pitchFamily="18" charset="0"/>
              </a:rPr>
              <a:t>Morea</a:t>
            </a:r>
            <a:r>
              <a:rPr lang="en-US" sz="2400" dirty="0">
                <a:latin typeface="Times New Roman" panose="02020603050405020304" pitchFamily="18" charset="0"/>
                <a:cs typeface="Times New Roman" panose="02020603050405020304" pitchFamily="18" charset="0"/>
              </a:rPr>
              <a:t>, D., 2020. The strategic role of corporate social responsibility and circular economy in the cosmetic industry. </a:t>
            </a:r>
            <a:r>
              <a:rPr lang="en-US" sz="2400" i="1" dirty="0">
                <a:latin typeface="Times New Roman" panose="02020603050405020304" pitchFamily="18" charset="0"/>
                <a:cs typeface="Times New Roman" panose="02020603050405020304" pitchFamily="18" charset="0"/>
              </a:rPr>
              <a:t>Sustainability</a:t>
            </a:r>
            <a:r>
              <a:rPr lang="en-US"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12</a:t>
            </a:r>
            <a:r>
              <a:rPr lang="en-US" sz="2400" dirty="0">
                <a:latin typeface="Times New Roman" panose="02020603050405020304" pitchFamily="18" charset="0"/>
                <a:cs typeface="Times New Roman" panose="02020603050405020304" pitchFamily="18" charset="0"/>
              </a:rPr>
              <a:t>(12), p.5120.</a:t>
            </a:r>
          </a:p>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Hutt, M.D. and </a:t>
            </a:r>
            <a:r>
              <a:rPr lang="en-US" sz="2400" dirty="0" err="1">
                <a:latin typeface="Times New Roman" panose="02020603050405020304" pitchFamily="18" charset="0"/>
                <a:cs typeface="Times New Roman" panose="02020603050405020304" pitchFamily="18" charset="0"/>
              </a:rPr>
              <a:t>Speh</a:t>
            </a:r>
            <a:r>
              <a:rPr lang="en-US" sz="2400" dirty="0">
                <a:latin typeface="Times New Roman" panose="02020603050405020304" pitchFamily="18" charset="0"/>
                <a:cs typeface="Times New Roman" panose="02020603050405020304" pitchFamily="18" charset="0"/>
              </a:rPr>
              <a:t>, T.W., 2021. </a:t>
            </a:r>
            <a:r>
              <a:rPr lang="en-US" sz="2400" i="1" dirty="0">
                <a:latin typeface="Times New Roman" panose="02020603050405020304" pitchFamily="18" charset="0"/>
                <a:cs typeface="Times New Roman" panose="02020603050405020304" pitchFamily="18" charset="0"/>
              </a:rPr>
              <a:t>Business marketing management:</a:t>
            </a:r>
            <a:r>
              <a:rPr lang="en-US" sz="2400" dirty="0">
                <a:latin typeface="Times New Roman" panose="02020603050405020304" pitchFamily="18" charset="0"/>
                <a:cs typeface="Times New Roman" panose="02020603050405020304" pitchFamily="18" charset="0"/>
              </a:rPr>
              <a:t> B2B. South-Western, </a:t>
            </a:r>
            <a:r>
              <a:rPr lang="en-US" sz="2400" dirty="0" err="1">
                <a:latin typeface="Times New Roman" panose="02020603050405020304" pitchFamily="18" charset="0"/>
                <a:cs typeface="Times New Roman" panose="02020603050405020304" pitchFamily="18" charset="0"/>
              </a:rPr>
              <a:t>Cengage</a:t>
            </a:r>
            <a:r>
              <a:rPr lang="en-US" sz="2400" dirty="0">
                <a:latin typeface="Times New Roman" panose="02020603050405020304" pitchFamily="18" charset="0"/>
                <a:cs typeface="Times New Roman" panose="02020603050405020304" pitchFamily="18" charset="0"/>
              </a:rPr>
              <a:t> Learning.</a:t>
            </a:r>
          </a:p>
          <a:p>
            <a:pPr marL="285750" indent="-285750">
              <a:buFont typeface="Arial" panose="020B0604020202020204" pitchFamily="34" charset="0"/>
              <a:buChar char="•"/>
            </a:pPr>
            <a:r>
              <a:rPr lang="en-US" sz="2400" dirty="0" err="1">
                <a:latin typeface="Times New Roman" panose="02020603050405020304" pitchFamily="18" charset="0"/>
                <a:cs typeface="Times New Roman" panose="02020603050405020304" pitchFamily="18" charset="0"/>
              </a:rPr>
              <a:t>Mandviwalla</a:t>
            </a:r>
            <a:r>
              <a:rPr lang="en-US" sz="2400" dirty="0">
                <a:latin typeface="Times New Roman" panose="02020603050405020304" pitchFamily="18" charset="0"/>
                <a:cs typeface="Times New Roman" panose="02020603050405020304" pitchFamily="18" charset="0"/>
              </a:rPr>
              <a:t>, M. and Flanagan, R., 2021. Small business digital transformation in the context of the pandemic. </a:t>
            </a:r>
            <a:r>
              <a:rPr lang="en-US" sz="2400" i="1" dirty="0">
                <a:latin typeface="Times New Roman" panose="02020603050405020304" pitchFamily="18" charset="0"/>
                <a:cs typeface="Times New Roman" panose="02020603050405020304" pitchFamily="18" charset="0"/>
              </a:rPr>
              <a:t>European Journal of Information Systems</a:t>
            </a:r>
            <a:r>
              <a:rPr lang="en-US"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30</a:t>
            </a:r>
            <a:r>
              <a:rPr lang="en-US" sz="2400" dirty="0">
                <a:latin typeface="Times New Roman" panose="02020603050405020304" pitchFamily="18" charset="0"/>
                <a:cs typeface="Times New Roman" panose="02020603050405020304" pitchFamily="18" charset="0"/>
              </a:rPr>
              <a:t>(4), pp.359-375.</a:t>
            </a:r>
          </a:p>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Park, H., Kim, S., </a:t>
            </a:r>
            <a:r>
              <a:rPr lang="en-US" sz="2400" dirty="0" err="1">
                <a:latin typeface="Times New Roman" panose="02020603050405020304" pitchFamily="18" charset="0"/>
                <a:cs typeface="Times New Roman" panose="02020603050405020304" pitchFamily="18" charset="0"/>
              </a:rPr>
              <a:t>Jeong</a:t>
            </a:r>
            <a:r>
              <a:rPr lang="en-US" sz="2400" dirty="0">
                <a:latin typeface="Times New Roman" panose="02020603050405020304" pitchFamily="18" charset="0"/>
                <a:cs typeface="Times New Roman" panose="02020603050405020304" pitchFamily="18" charset="0"/>
              </a:rPr>
              <a:t>, Y. and </a:t>
            </a:r>
            <a:r>
              <a:rPr lang="en-US" sz="2400" dirty="0" err="1">
                <a:latin typeface="Times New Roman" panose="02020603050405020304" pitchFamily="18" charset="0"/>
                <a:cs typeface="Times New Roman" panose="02020603050405020304" pitchFamily="18" charset="0"/>
              </a:rPr>
              <a:t>Minshall</a:t>
            </a:r>
            <a:r>
              <a:rPr lang="en-US" sz="2400" dirty="0">
                <a:latin typeface="Times New Roman" panose="02020603050405020304" pitchFamily="18" charset="0"/>
                <a:cs typeface="Times New Roman" panose="02020603050405020304" pitchFamily="18" charset="0"/>
              </a:rPr>
              <a:t>, T., 2021. Customer entrepreneurship on digital platforms: Challenges and solutions for platform business models. </a:t>
            </a:r>
            <a:r>
              <a:rPr lang="en-US" sz="2400" i="1" dirty="0">
                <a:latin typeface="Times New Roman" panose="02020603050405020304" pitchFamily="18" charset="0"/>
                <a:cs typeface="Times New Roman" panose="02020603050405020304" pitchFamily="18" charset="0"/>
              </a:rPr>
              <a:t>Creativity and Innovation Management</a:t>
            </a:r>
            <a:r>
              <a:rPr lang="en-US"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30</a:t>
            </a:r>
            <a:r>
              <a:rPr lang="en-US" sz="2400" dirty="0">
                <a:latin typeface="Times New Roman" panose="02020603050405020304" pitchFamily="18" charset="0"/>
                <a:cs typeface="Times New Roman" panose="02020603050405020304" pitchFamily="18" charset="0"/>
              </a:rPr>
              <a:t>(1), pp.96-115.</a:t>
            </a:r>
          </a:p>
          <a:p>
            <a:pPr marL="285750" indent="-285750">
              <a:buFont typeface="Arial" panose="020B0604020202020204" pitchFamily="34" charset="0"/>
              <a:buChar char="•"/>
            </a:pPr>
            <a:r>
              <a:rPr lang="en-US" sz="2400" dirty="0" err="1">
                <a:latin typeface="Times New Roman" panose="02020603050405020304" pitchFamily="18" charset="0"/>
                <a:cs typeface="Times New Roman" panose="02020603050405020304" pitchFamily="18" charset="0"/>
              </a:rPr>
              <a:t>Pati</a:t>
            </a:r>
            <a:r>
              <a:rPr lang="en-US" sz="2400" dirty="0">
                <a:latin typeface="Times New Roman" panose="02020603050405020304" pitchFamily="18" charset="0"/>
                <a:cs typeface="Times New Roman" panose="02020603050405020304" pitchFamily="18" charset="0"/>
              </a:rPr>
              <a:t>, R., </a:t>
            </a:r>
            <a:r>
              <a:rPr lang="en-US" sz="2400" dirty="0" err="1">
                <a:latin typeface="Times New Roman" panose="02020603050405020304" pitchFamily="18" charset="0"/>
                <a:cs typeface="Times New Roman" panose="02020603050405020304" pitchFamily="18" charset="0"/>
              </a:rPr>
              <a:t>Ghobadian</a:t>
            </a:r>
            <a:r>
              <a:rPr lang="en-US" sz="2400" dirty="0">
                <a:latin typeface="Times New Roman" panose="02020603050405020304" pitchFamily="18" charset="0"/>
                <a:cs typeface="Times New Roman" panose="02020603050405020304" pitchFamily="18" charset="0"/>
              </a:rPr>
              <a:t>, A., </a:t>
            </a:r>
            <a:r>
              <a:rPr lang="en-US" sz="2400" dirty="0" err="1">
                <a:latin typeface="Times New Roman" panose="02020603050405020304" pitchFamily="18" charset="0"/>
                <a:cs typeface="Times New Roman" panose="02020603050405020304" pitchFamily="18" charset="0"/>
              </a:rPr>
              <a:t>Nandakumar</a:t>
            </a:r>
            <a:r>
              <a:rPr lang="en-US" sz="2400" dirty="0">
                <a:latin typeface="Times New Roman" panose="02020603050405020304" pitchFamily="18" charset="0"/>
                <a:cs typeface="Times New Roman" panose="02020603050405020304" pitchFamily="18" charset="0"/>
              </a:rPr>
              <a:t>, M.K., </a:t>
            </a:r>
            <a:r>
              <a:rPr lang="en-US" sz="2400" dirty="0" err="1">
                <a:latin typeface="Times New Roman" panose="02020603050405020304" pitchFamily="18" charset="0"/>
                <a:cs typeface="Times New Roman" panose="02020603050405020304" pitchFamily="18" charset="0"/>
              </a:rPr>
              <a:t>Hitt</a:t>
            </a:r>
            <a:r>
              <a:rPr lang="en-US" sz="2400" dirty="0">
                <a:latin typeface="Times New Roman" panose="02020603050405020304" pitchFamily="18" charset="0"/>
                <a:cs typeface="Times New Roman" panose="02020603050405020304" pitchFamily="18" charset="0"/>
              </a:rPr>
              <a:t>, M.A. and </a:t>
            </a:r>
            <a:r>
              <a:rPr lang="en-US" sz="2400" dirty="0" err="1">
                <a:latin typeface="Times New Roman" panose="02020603050405020304" pitchFamily="18" charset="0"/>
                <a:cs typeface="Times New Roman" panose="02020603050405020304" pitchFamily="18" charset="0"/>
              </a:rPr>
              <a:t>O’Regan</a:t>
            </a:r>
            <a:r>
              <a:rPr lang="en-US" sz="2400" dirty="0">
                <a:latin typeface="Times New Roman" panose="02020603050405020304" pitchFamily="18" charset="0"/>
                <a:cs typeface="Times New Roman" panose="02020603050405020304" pitchFamily="18" charset="0"/>
              </a:rPr>
              <a:t>, N., 2021. Entrepreneurial behavior and firm performance: The mediating role of business model novelty. </a:t>
            </a:r>
            <a:r>
              <a:rPr lang="en-US" sz="2400" i="1" dirty="0">
                <a:latin typeface="Times New Roman" panose="02020603050405020304" pitchFamily="18" charset="0"/>
                <a:cs typeface="Times New Roman" panose="02020603050405020304" pitchFamily="18" charset="0"/>
              </a:rPr>
              <a:t>R&amp;D Management</a:t>
            </a:r>
            <a:r>
              <a:rPr lang="en-US"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51</a:t>
            </a:r>
            <a:r>
              <a:rPr lang="en-US" sz="2400" dirty="0">
                <a:latin typeface="Times New Roman" panose="02020603050405020304" pitchFamily="18" charset="0"/>
                <a:cs typeface="Times New Roman" panose="02020603050405020304" pitchFamily="18" charset="0"/>
              </a:rPr>
              <a:t>(5), pp.551-567.</a:t>
            </a:r>
          </a:p>
          <a:p>
            <a:pPr marL="285750" indent="-285750">
              <a:buFont typeface="Arial" panose="020B0604020202020204" pitchFamily="34" charset="0"/>
              <a:buChar char="•"/>
            </a:pPr>
            <a:r>
              <a:rPr lang="en-US" sz="2400" dirty="0" err="1">
                <a:latin typeface="Times New Roman" panose="02020603050405020304" pitchFamily="18" charset="0"/>
                <a:cs typeface="Times New Roman" panose="02020603050405020304" pitchFamily="18" charset="0"/>
              </a:rPr>
              <a:t>Runyan</a:t>
            </a:r>
            <a:r>
              <a:rPr lang="en-US" sz="2400" dirty="0">
                <a:latin typeface="Times New Roman" panose="02020603050405020304" pitchFamily="18" charset="0"/>
                <a:cs typeface="Times New Roman" panose="02020603050405020304" pitchFamily="18" charset="0"/>
              </a:rPr>
              <a:t>, R.C. and </a:t>
            </a:r>
            <a:r>
              <a:rPr lang="en-US" sz="2400" dirty="0" err="1">
                <a:latin typeface="Times New Roman" panose="02020603050405020304" pitchFamily="18" charset="0"/>
                <a:cs typeface="Times New Roman" panose="02020603050405020304" pitchFamily="18" charset="0"/>
              </a:rPr>
              <a:t>Covin</a:t>
            </a:r>
            <a:r>
              <a:rPr lang="en-US" sz="2400" dirty="0">
                <a:latin typeface="Times New Roman" panose="02020603050405020304" pitchFamily="18" charset="0"/>
                <a:cs typeface="Times New Roman" panose="02020603050405020304" pitchFamily="18" charset="0"/>
              </a:rPr>
              <a:t>, J.G., 2019. Small business orientation: A construct proposal. </a:t>
            </a:r>
            <a:r>
              <a:rPr lang="en-US" sz="2400" i="1" dirty="0">
                <a:latin typeface="Times New Roman" panose="02020603050405020304" pitchFamily="18" charset="0"/>
                <a:cs typeface="Times New Roman" panose="02020603050405020304" pitchFamily="18" charset="0"/>
              </a:rPr>
              <a:t>Entrepreneurship theory and practice</a:t>
            </a:r>
            <a:r>
              <a:rPr lang="en-US"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43</a:t>
            </a:r>
            <a:r>
              <a:rPr lang="en-US" sz="2400" dirty="0">
                <a:latin typeface="Times New Roman" panose="02020603050405020304" pitchFamily="18" charset="0"/>
                <a:cs typeface="Times New Roman" panose="02020603050405020304" pitchFamily="18" charset="0"/>
              </a:rPr>
              <a:t>(3), pp.529-552.</a:t>
            </a:r>
          </a:p>
          <a:p>
            <a:pPr marL="285750" indent="-285750">
              <a:buFont typeface="Arial" panose="020B0604020202020204" pitchFamily="34" charset="0"/>
              <a:buChar char="•"/>
            </a:pPr>
            <a:r>
              <a:rPr lang="en-US" sz="2400" dirty="0" err="1">
                <a:latin typeface="Times New Roman" panose="02020603050405020304" pitchFamily="18" charset="0"/>
                <a:cs typeface="Times New Roman" panose="02020603050405020304" pitchFamily="18" charset="0"/>
              </a:rPr>
              <a:t>Sirajuddin</a:t>
            </a:r>
            <a:r>
              <a:rPr lang="en-US" sz="2400" dirty="0">
                <a:latin typeface="Times New Roman" panose="02020603050405020304" pitchFamily="18" charset="0"/>
                <a:cs typeface="Times New Roman" panose="02020603050405020304" pitchFamily="18" charset="0"/>
              </a:rPr>
              <a:t>, R.S.B., </a:t>
            </a:r>
            <a:r>
              <a:rPr lang="en-US" sz="2400" dirty="0" err="1">
                <a:latin typeface="Times New Roman" panose="02020603050405020304" pitchFamily="18" charset="0"/>
                <a:cs typeface="Times New Roman" panose="02020603050405020304" pitchFamily="18" charset="0"/>
              </a:rPr>
              <a:t>Senathirajah</a:t>
            </a:r>
            <a:r>
              <a:rPr lang="en-US" sz="2400" dirty="0">
                <a:latin typeface="Times New Roman" panose="02020603050405020304" pitchFamily="18" charset="0"/>
                <a:cs typeface="Times New Roman" panose="02020603050405020304" pitchFamily="18" charset="0"/>
              </a:rPr>
              <a:t>, A.R.B.S. and </a:t>
            </a:r>
            <a:r>
              <a:rPr lang="en-US" sz="2400" dirty="0" err="1">
                <a:latin typeface="Times New Roman" panose="02020603050405020304" pitchFamily="18" charset="0"/>
                <a:cs typeface="Times New Roman" panose="02020603050405020304" pitchFamily="18" charset="0"/>
              </a:rPr>
              <a:t>Haque</a:t>
            </a:r>
            <a:r>
              <a:rPr lang="en-US" sz="2400" dirty="0">
                <a:latin typeface="Times New Roman" panose="02020603050405020304" pitchFamily="18" charset="0"/>
                <a:cs typeface="Times New Roman" panose="02020603050405020304" pitchFamily="18" charset="0"/>
              </a:rPr>
              <a:t>, R., 2023. Marketing Mix Influence On Consumer Buying Behavior: A Case Study On The Cosmetics Industry. </a:t>
            </a:r>
            <a:r>
              <a:rPr lang="en-US" sz="2400" i="1" dirty="0">
                <a:latin typeface="Times New Roman" panose="02020603050405020304" pitchFamily="18" charset="0"/>
                <a:cs typeface="Times New Roman" panose="02020603050405020304" pitchFamily="18" charset="0"/>
              </a:rPr>
              <a:t>International Journal of Professional Business Review</a:t>
            </a:r>
            <a:r>
              <a:rPr lang="en-US"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8</a:t>
            </a:r>
            <a:r>
              <a:rPr lang="en-US" sz="2400" dirty="0">
                <a:latin typeface="Times New Roman" panose="02020603050405020304" pitchFamily="18" charset="0"/>
                <a:cs typeface="Times New Roman" panose="02020603050405020304" pitchFamily="18" charset="0"/>
              </a:rPr>
              <a:t>(5), pp.e01499-e01499.</a:t>
            </a:r>
          </a:p>
          <a:p>
            <a:pPr marL="285750" indent="-285750">
              <a:buFont typeface="Arial" panose="020B0604020202020204" pitchFamily="34" charset="0"/>
              <a:buChar char="•"/>
            </a:pPr>
            <a:r>
              <a:rPr lang="en-US" sz="2400" dirty="0" err="1">
                <a:latin typeface="Times New Roman" panose="02020603050405020304" pitchFamily="18" charset="0"/>
                <a:cs typeface="Times New Roman" panose="02020603050405020304" pitchFamily="18" charset="0"/>
              </a:rPr>
              <a:t>Szromek</a:t>
            </a:r>
            <a:r>
              <a:rPr lang="en-US" sz="2400" dirty="0">
                <a:latin typeface="Times New Roman" panose="02020603050405020304" pitchFamily="18" charset="0"/>
                <a:cs typeface="Times New Roman" panose="02020603050405020304" pitchFamily="18" charset="0"/>
              </a:rPr>
              <a:t>, A.R. and </a:t>
            </a:r>
            <a:r>
              <a:rPr lang="en-US" sz="2400" dirty="0" err="1">
                <a:latin typeface="Times New Roman" panose="02020603050405020304" pitchFamily="18" charset="0"/>
                <a:cs typeface="Times New Roman" panose="02020603050405020304" pitchFamily="18" charset="0"/>
              </a:rPr>
              <a:t>Polok</a:t>
            </a:r>
            <a:r>
              <a:rPr lang="en-US" sz="2400" dirty="0">
                <a:latin typeface="Times New Roman" panose="02020603050405020304" pitchFamily="18" charset="0"/>
                <a:cs typeface="Times New Roman" panose="02020603050405020304" pitchFamily="18" charset="0"/>
              </a:rPr>
              <a:t>, G., 2022. A business model for spa tourism enterprises: transformation in a period of sustainable change and humanitarian crisis. </a:t>
            </a:r>
            <a:r>
              <a:rPr lang="en-US" sz="2400" i="1" dirty="0">
                <a:latin typeface="Times New Roman" panose="02020603050405020304" pitchFamily="18" charset="0"/>
                <a:cs typeface="Times New Roman" panose="02020603050405020304" pitchFamily="18" charset="0"/>
              </a:rPr>
              <a:t>Journal of Open Innovation: Technology, Market, and Complexity</a:t>
            </a:r>
            <a:r>
              <a:rPr lang="en-US"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8</a:t>
            </a:r>
            <a:r>
              <a:rPr lang="en-US" sz="2400" dirty="0">
                <a:latin typeface="Times New Roman" panose="02020603050405020304" pitchFamily="18" charset="0"/>
                <a:cs typeface="Times New Roman" panose="02020603050405020304" pitchFamily="18" charset="0"/>
              </a:rPr>
              <a:t>(2), p.72.</a:t>
            </a:r>
          </a:p>
          <a:p>
            <a:br>
              <a:rPr lang="en-US" sz="24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55</TotalTime>
  <Words>1718</Words>
  <Application>Microsoft Office PowerPoint</Application>
  <PresentationFormat>Custom</PresentationFormat>
  <Paragraphs>105</Paragraphs>
  <Slides>9</Slides>
  <Notes>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Calibri</vt:lpstr>
      <vt:lpstr>Times New Roman</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Beige Aesthetic Fashion Minimalist Presentation</dc:title>
  <cp:lastModifiedBy>Andreea Gheorghe (2107271)</cp:lastModifiedBy>
  <cp:revision>10</cp:revision>
  <dcterms:created xsi:type="dcterms:W3CDTF">2006-08-16T00:00:00Z</dcterms:created>
  <dcterms:modified xsi:type="dcterms:W3CDTF">2024-12-01T21:09:11Z</dcterms:modified>
  <dc:identifier>DAGUZIhdJuY</dc:identifier>
</cp:coreProperties>
</file>