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6" r:id="rId1"/>
  </p:sldMasterIdLst>
  <p:notesMasterIdLst>
    <p:notesMasterId r:id="rId30"/>
  </p:notesMasterIdLst>
  <p:sldIdLst>
    <p:sldId id="336" r:id="rId2"/>
    <p:sldId id="364" r:id="rId3"/>
    <p:sldId id="337" r:id="rId4"/>
    <p:sldId id="339" r:id="rId5"/>
    <p:sldId id="342" r:id="rId6"/>
    <p:sldId id="341" r:id="rId7"/>
    <p:sldId id="340" r:id="rId8"/>
    <p:sldId id="343" r:id="rId9"/>
    <p:sldId id="344" r:id="rId10"/>
    <p:sldId id="363" r:id="rId11"/>
    <p:sldId id="338" r:id="rId12"/>
    <p:sldId id="345" r:id="rId13"/>
    <p:sldId id="349" r:id="rId14"/>
    <p:sldId id="346" r:id="rId15"/>
    <p:sldId id="347" r:id="rId16"/>
    <p:sldId id="350" r:id="rId17"/>
    <p:sldId id="348" r:id="rId18"/>
    <p:sldId id="351" r:id="rId19"/>
    <p:sldId id="352" r:id="rId20"/>
    <p:sldId id="362" r:id="rId21"/>
    <p:sldId id="353" r:id="rId22"/>
    <p:sldId id="354" r:id="rId23"/>
    <p:sldId id="357" r:id="rId24"/>
    <p:sldId id="358" r:id="rId25"/>
    <p:sldId id="359" r:id="rId26"/>
    <p:sldId id="360" r:id="rId27"/>
    <p:sldId id="355" r:id="rId28"/>
    <p:sldId id="361" r:id="rId29"/>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y8qmJlzBFYDshe5qMu2aHg==" hashData="9DBUP8IzABaVW5SXNzEO17lVaktuhhZFrP2TpI61GSGu56P8iFqFsoZABubduGmtYM0R9xWKayZB3CG3DazmNg=="/>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CC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11"/>
    <p:restoredTop sz="75782" autoAdjust="0"/>
  </p:normalViewPr>
  <p:slideViewPr>
    <p:cSldViewPr>
      <p:cViewPr varScale="1">
        <p:scale>
          <a:sx n="65" d="100"/>
          <a:sy n="65" d="100"/>
        </p:scale>
        <p:origin x="1162" y="43"/>
      </p:cViewPr>
      <p:guideLst>
        <p:guide orient="horz" pos="2160"/>
        <p:guide pos="2880"/>
      </p:guideLst>
    </p:cSldViewPr>
  </p:slideViewPr>
  <p:notesTextViewPr>
    <p:cViewPr>
      <p:scale>
        <a:sx n="3" d="2"/>
        <a:sy n="3" d="2"/>
      </p:scale>
      <p:origin x="0" y="0"/>
    </p:cViewPr>
  </p:notesTextViewPr>
  <p:sorterViewPr>
    <p:cViewPr varScale="1">
      <p:scale>
        <a:sx n="100" d="100"/>
        <a:sy n="100" d="100"/>
      </p:scale>
      <p:origin x="0" y="-6912"/>
    </p:cViewPr>
  </p:sorterViewPr>
  <p:notesViewPr>
    <p:cSldViewPr>
      <p:cViewPr>
        <p:scale>
          <a:sx n="100" d="100"/>
          <a:sy n="100" d="100"/>
        </p:scale>
        <p:origin x="1890" y="-120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3C9767-E55B-42EA-B986-7E24EDB845BB}" type="doc">
      <dgm:prSet loTypeId="urn:microsoft.com/office/officeart/2005/8/layout/process2" loCatId="process" qsTypeId="urn:microsoft.com/office/officeart/2005/8/quickstyle/simple1" qsCatId="simple" csTypeId="urn:microsoft.com/office/officeart/2005/8/colors/accent1_2" csCatId="accent1" phldr="1"/>
      <dgm:spPr/>
    </dgm:pt>
    <dgm:pt modelId="{24CF7FED-D461-476A-8AC6-12FD0926F54A}">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S43</a:t>
          </a:r>
        </a:p>
        <a:p>
          <a:r>
            <a:rPr lang="en-GB" sz="2400" dirty="0">
              <a:solidFill>
                <a:schemeClr val="tx1"/>
              </a:solidFill>
            </a:rPr>
            <a:t>Amendment to the definition of a flick knife</a:t>
          </a:r>
        </a:p>
      </dgm:t>
    </dgm:pt>
    <dgm:pt modelId="{8837F082-DD95-4AB2-96D7-807599CF6DB3}" type="parTrans" cxnId="{6729F73B-3604-4A5F-B119-CC9677EA88D0}">
      <dgm:prSet/>
      <dgm:spPr/>
      <dgm:t>
        <a:bodyPr/>
        <a:lstStyle/>
        <a:p>
          <a:endParaRPr lang="en-GB"/>
        </a:p>
      </dgm:t>
    </dgm:pt>
    <dgm:pt modelId="{7AA3EB33-3629-4BA1-BD50-F9C637153731}" type="sibTrans" cxnId="{6729F73B-3604-4A5F-B119-CC9677EA88D0}">
      <dgm:prSet/>
      <dgm:spPr>
        <a:solidFill>
          <a:schemeClr val="accent2">
            <a:lumMod val="75000"/>
          </a:schemeClr>
        </a:solidFill>
        <a:ln>
          <a:solidFill>
            <a:schemeClr val="tx1"/>
          </a:solidFill>
        </a:ln>
      </dgm:spPr>
      <dgm:t>
        <a:bodyPr/>
        <a:lstStyle/>
        <a:p>
          <a:endParaRPr lang="en-GB"/>
        </a:p>
      </dgm:t>
    </dgm:pt>
    <dgm:pt modelId="{1DDDB526-1578-4BF9-8A93-F4F9EE449A17}">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S46</a:t>
          </a:r>
        </a:p>
        <a:p>
          <a:r>
            <a:rPr lang="en-GB" sz="2400" dirty="0">
              <a:solidFill>
                <a:schemeClr val="tx1"/>
              </a:solidFill>
            </a:rPr>
            <a:t>Prohibition on the possession of certain Offensive Weapons in private</a:t>
          </a:r>
        </a:p>
      </dgm:t>
    </dgm:pt>
    <dgm:pt modelId="{112F4E4E-E1B6-48D7-9696-A7C36D14057D}" type="parTrans" cxnId="{D6DC1975-8E6B-4B1F-BA25-F6EAD50D2F19}">
      <dgm:prSet/>
      <dgm:spPr/>
      <dgm:t>
        <a:bodyPr/>
        <a:lstStyle/>
        <a:p>
          <a:endParaRPr lang="en-GB"/>
        </a:p>
      </dgm:t>
    </dgm:pt>
    <dgm:pt modelId="{FFD613E2-4ABC-4853-8853-53976035B13C}" type="sibTrans" cxnId="{D6DC1975-8E6B-4B1F-BA25-F6EAD50D2F19}">
      <dgm:prSet/>
      <dgm:spPr>
        <a:solidFill>
          <a:schemeClr val="accent2">
            <a:lumMod val="75000"/>
          </a:schemeClr>
        </a:solidFill>
        <a:ln>
          <a:solidFill>
            <a:schemeClr val="tx1"/>
          </a:solidFill>
        </a:ln>
      </dgm:spPr>
      <dgm:t>
        <a:bodyPr/>
        <a:lstStyle/>
        <a:p>
          <a:endParaRPr lang="en-GB"/>
        </a:p>
      </dgm:t>
    </dgm:pt>
    <dgm:pt modelId="{34EEEEED-68B8-4476-AD90-C0F5DCF0147D}">
      <dgm:prSet phldrT="[Text]" custT="1"/>
      <dgm:spPr>
        <a:solidFill>
          <a:schemeClr val="accent2">
            <a:lumMod val="60000"/>
            <a:lumOff val="40000"/>
          </a:schemeClr>
        </a:solidFill>
        <a:ln>
          <a:solidFill>
            <a:schemeClr val="tx1"/>
          </a:solidFill>
        </a:ln>
      </dgm:spPr>
      <dgm:t>
        <a:bodyPr/>
        <a:lstStyle/>
        <a:p>
          <a:r>
            <a:rPr lang="en-GB" sz="2400" b="1" dirty="0">
              <a:solidFill>
                <a:schemeClr val="tx1"/>
              </a:solidFill>
            </a:rPr>
            <a:t>S47</a:t>
          </a:r>
        </a:p>
        <a:p>
          <a:r>
            <a:rPr lang="en-GB" sz="2400" dirty="0">
              <a:solidFill>
                <a:schemeClr val="tx1"/>
              </a:solidFill>
            </a:rPr>
            <a:t>Some new defences for some articles such as Kirpans and </a:t>
          </a:r>
          <a:r>
            <a:rPr lang="en-GB" sz="2400" dirty="0" err="1">
              <a:solidFill>
                <a:schemeClr val="tx1"/>
              </a:solidFill>
            </a:rPr>
            <a:t>Katars</a:t>
          </a:r>
          <a:endParaRPr lang="en-GB" sz="2400" dirty="0">
            <a:solidFill>
              <a:schemeClr val="tx1"/>
            </a:solidFill>
          </a:endParaRPr>
        </a:p>
      </dgm:t>
    </dgm:pt>
    <dgm:pt modelId="{012B546B-2E51-4324-AF26-7E486FBD43E2}" type="parTrans" cxnId="{29BFAD2F-1A5A-4CE3-BDD9-BF08772DCEA9}">
      <dgm:prSet/>
      <dgm:spPr/>
      <dgm:t>
        <a:bodyPr/>
        <a:lstStyle/>
        <a:p>
          <a:endParaRPr lang="en-GB"/>
        </a:p>
      </dgm:t>
    </dgm:pt>
    <dgm:pt modelId="{ECCA4453-AB20-46EE-AFE7-A20953A0F7E4}" type="sibTrans" cxnId="{29BFAD2F-1A5A-4CE3-BDD9-BF08772DCEA9}">
      <dgm:prSet/>
      <dgm:spPr/>
      <dgm:t>
        <a:bodyPr/>
        <a:lstStyle/>
        <a:p>
          <a:endParaRPr lang="en-GB"/>
        </a:p>
      </dgm:t>
    </dgm:pt>
    <dgm:pt modelId="{AA72725C-EFE9-4011-8C45-F3E57BF44469}" type="pres">
      <dgm:prSet presAssocID="{123C9767-E55B-42EA-B986-7E24EDB845BB}" presName="linearFlow" presStyleCnt="0">
        <dgm:presLayoutVars>
          <dgm:resizeHandles val="exact"/>
        </dgm:presLayoutVars>
      </dgm:prSet>
      <dgm:spPr/>
    </dgm:pt>
    <dgm:pt modelId="{6EE4578C-4CFA-4D05-B454-093B70CAEC0E}" type="pres">
      <dgm:prSet presAssocID="{24CF7FED-D461-476A-8AC6-12FD0926F54A}" presName="node" presStyleLbl="node1" presStyleIdx="0" presStyleCnt="3" custScaleX="226203">
        <dgm:presLayoutVars>
          <dgm:bulletEnabled val="1"/>
        </dgm:presLayoutVars>
      </dgm:prSet>
      <dgm:spPr/>
    </dgm:pt>
    <dgm:pt modelId="{626C67D1-02F3-4D66-B034-EBE1B7D9B7DB}" type="pres">
      <dgm:prSet presAssocID="{7AA3EB33-3629-4BA1-BD50-F9C637153731}" presName="sibTrans" presStyleLbl="sibTrans2D1" presStyleIdx="0" presStyleCnt="2"/>
      <dgm:spPr/>
    </dgm:pt>
    <dgm:pt modelId="{2D8AD55C-FD79-4DC2-93CD-DFDEDEEEF228}" type="pres">
      <dgm:prSet presAssocID="{7AA3EB33-3629-4BA1-BD50-F9C637153731}" presName="connectorText" presStyleLbl="sibTrans2D1" presStyleIdx="0" presStyleCnt="2"/>
      <dgm:spPr/>
    </dgm:pt>
    <dgm:pt modelId="{FFB7275F-3908-4A96-87B4-70AD0BA4B3CC}" type="pres">
      <dgm:prSet presAssocID="{1DDDB526-1578-4BF9-8A93-F4F9EE449A17}" presName="node" presStyleLbl="node1" presStyleIdx="1" presStyleCnt="3" custScaleX="269917">
        <dgm:presLayoutVars>
          <dgm:bulletEnabled val="1"/>
        </dgm:presLayoutVars>
      </dgm:prSet>
      <dgm:spPr/>
    </dgm:pt>
    <dgm:pt modelId="{18F07736-84EA-4ABA-BDAB-A66D20AB5313}" type="pres">
      <dgm:prSet presAssocID="{FFD613E2-4ABC-4853-8853-53976035B13C}" presName="sibTrans" presStyleLbl="sibTrans2D1" presStyleIdx="1" presStyleCnt="2"/>
      <dgm:spPr/>
    </dgm:pt>
    <dgm:pt modelId="{6F3B0AC6-78AE-4649-991B-4110F900ECD7}" type="pres">
      <dgm:prSet presAssocID="{FFD613E2-4ABC-4853-8853-53976035B13C}" presName="connectorText" presStyleLbl="sibTrans2D1" presStyleIdx="1" presStyleCnt="2"/>
      <dgm:spPr/>
    </dgm:pt>
    <dgm:pt modelId="{73A2B4C3-7AD1-4B26-9B3C-8BEF33887493}" type="pres">
      <dgm:prSet presAssocID="{34EEEEED-68B8-4476-AD90-C0F5DCF0147D}" presName="node" presStyleLbl="node1" presStyleIdx="2" presStyleCnt="3" custScaleX="262536">
        <dgm:presLayoutVars>
          <dgm:bulletEnabled val="1"/>
        </dgm:presLayoutVars>
      </dgm:prSet>
      <dgm:spPr/>
    </dgm:pt>
  </dgm:ptLst>
  <dgm:cxnLst>
    <dgm:cxn modelId="{9F62090A-3541-4615-A200-82BF1F7ED671}" type="presOf" srcId="{24CF7FED-D461-476A-8AC6-12FD0926F54A}" destId="{6EE4578C-4CFA-4D05-B454-093B70CAEC0E}" srcOrd="0" destOrd="0" presId="urn:microsoft.com/office/officeart/2005/8/layout/process2"/>
    <dgm:cxn modelId="{29BFAD2F-1A5A-4CE3-BDD9-BF08772DCEA9}" srcId="{123C9767-E55B-42EA-B986-7E24EDB845BB}" destId="{34EEEEED-68B8-4476-AD90-C0F5DCF0147D}" srcOrd="2" destOrd="0" parTransId="{012B546B-2E51-4324-AF26-7E486FBD43E2}" sibTransId="{ECCA4453-AB20-46EE-AFE7-A20953A0F7E4}"/>
    <dgm:cxn modelId="{7614FA39-0155-4710-AE1F-7BBE655C1845}" type="presOf" srcId="{FFD613E2-4ABC-4853-8853-53976035B13C}" destId="{18F07736-84EA-4ABA-BDAB-A66D20AB5313}" srcOrd="0" destOrd="0" presId="urn:microsoft.com/office/officeart/2005/8/layout/process2"/>
    <dgm:cxn modelId="{6729F73B-3604-4A5F-B119-CC9677EA88D0}" srcId="{123C9767-E55B-42EA-B986-7E24EDB845BB}" destId="{24CF7FED-D461-476A-8AC6-12FD0926F54A}" srcOrd="0" destOrd="0" parTransId="{8837F082-DD95-4AB2-96D7-807599CF6DB3}" sibTransId="{7AA3EB33-3629-4BA1-BD50-F9C637153731}"/>
    <dgm:cxn modelId="{7BFAAA44-D636-4156-858C-4912EDA0956D}" type="presOf" srcId="{7AA3EB33-3629-4BA1-BD50-F9C637153731}" destId="{2D8AD55C-FD79-4DC2-93CD-DFDEDEEEF228}" srcOrd="1" destOrd="0" presId="urn:microsoft.com/office/officeart/2005/8/layout/process2"/>
    <dgm:cxn modelId="{B75D364C-5E91-456C-94A7-3CB3B82C5520}" type="presOf" srcId="{1DDDB526-1578-4BF9-8A93-F4F9EE449A17}" destId="{FFB7275F-3908-4A96-87B4-70AD0BA4B3CC}" srcOrd="0" destOrd="0" presId="urn:microsoft.com/office/officeart/2005/8/layout/process2"/>
    <dgm:cxn modelId="{D6DC1975-8E6B-4B1F-BA25-F6EAD50D2F19}" srcId="{123C9767-E55B-42EA-B986-7E24EDB845BB}" destId="{1DDDB526-1578-4BF9-8A93-F4F9EE449A17}" srcOrd="1" destOrd="0" parTransId="{112F4E4E-E1B6-48D7-9696-A7C36D14057D}" sibTransId="{FFD613E2-4ABC-4853-8853-53976035B13C}"/>
    <dgm:cxn modelId="{3D983DAF-5D70-4967-A788-782DC73CFC5E}" type="presOf" srcId="{123C9767-E55B-42EA-B986-7E24EDB845BB}" destId="{AA72725C-EFE9-4011-8C45-F3E57BF44469}" srcOrd="0" destOrd="0" presId="urn:microsoft.com/office/officeart/2005/8/layout/process2"/>
    <dgm:cxn modelId="{B9A66BCE-4757-4157-9BEE-04CCE1990E8F}" type="presOf" srcId="{34EEEEED-68B8-4476-AD90-C0F5DCF0147D}" destId="{73A2B4C3-7AD1-4B26-9B3C-8BEF33887493}" srcOrd="0" destOrd="0" presId="urn:microsoft.com/office/officeart/2005/8/layout/process2"/>
    <dgm:cxn modelId="{728464E8-304D-4735-9C29-4AA679C622C9}" type="presOf" srcId="{7AA3EB33-3629-4BA1-BD50-F9C637153731}" destId="{626C67D1-02F3-4D66-B034-EBE1B7D9B7DB}" srcOrd="0" destOrd="0" presId="urn:microsoft.com/office/officeart/2005/8/layout/process2"/>
    <dgm:cxn modelId="{5FF4CCFE-9DBA-46A0-B4EE-AAB51ABD44F6}" type="presOf" srcId="{FFD613E2-4ABC-4853-8853-53976035B13C}" destId="{6F3B0AC6-78AE-4649-991B-4110F900ECD7}" srcOrd="1" destOrd="0" presId="urn:microsoft.com/office/officeart/2005/8/layout/process2"/>
    <dgm:cxn modelId="{DC07ABBD-5507-4732-8105-1DEFE8E4D52C}" type="presParOf" srcId="{AA72725C-EFE9-4011-8C45-F3E57BF44469}" destId="{6EE4578C-4CFA-4D05-B454-093B70CAEC0E}" srcOrd="0" destOrd="0" presId="urn:microsoft.com/office/officeart/2005/8/layout/process2"/>
    <dgm:cxn modelId="{26E2FC4B-9BD0-4B8D-8F9C-3EE7432412DC}" type="presParOf" srcId="{AA72725C-EFE9-4011-8C45-F3E57BF44469}" destId="{626C67D1-02F3-4D66-B034-EBE1B7D9B7DB}" srcOrd="1" destOrd="0" presId="urn:microsoft.com/office/officeart/2005/8/layout/process2"/>
    <dgm:cxn modelId="{F5273CE1-A79E-4ACC-8F6E-30B935FBC181}" type="presParOf" srcId="{626C67D1-02F3-4D66-B034-EBE1B7D9B7DB}" destId="{2D8AD55C-FD79-4DC2-93CD-DFDEDEEEF228}" srcOrd="0" destOrd="0" presId="urn:microsoft.com/office/officeart/2005/8/layout/process2"/>
    <dgm:cxn modelId="{0F120268-A06B-4DE5-AF51-38A220ADFB5B}" type="presParOf" srcId="{AA72725C-EFE9-4011-8C45-F3E57BF44469}" destId="{FFB7275F-3908-4A96-87B4-70AD0BA4B3CC}" srcOrd="2" destOrd="0" presId="urn:microsoft.com/office/officeart/2005/8/layout/process2"/>
    <dgm:cxn modelId="{10D8997F-69F1-4677-86F0-23998413C007}" type="presParOf" srcId="{AA72725C-EFE9-4011-8C45-F3E57BF44469}" destId="{18F07736-84EA-4ABA-BDAB-A66D20AB5313}" srcOrd="3" destOrd="0" presId="urn:microsoft.com/office/officeart/2005/8/layout/process2"/>
    <dgm:cxn modelId="{B4B3B2EC-7F53-484C-9BBA-CFB6B41F021E}" type="presParOf" srcId="{18F07736-84EA-4ABA-BDAB-A66D20AB5313}" destId="{6F3B0AC6-78AE-4649-991B-4110F900ECD7}" srcOrd="0" destOrd="0" presId="urn:microsoft.com/office/officeart/2005/8/layout/process2"/>
    <dgm:cxn modelId="{43EDBBED-F702-4C56-BD45-39DFAAC12E9D}" type="presParOf" srcId="{AA72725C-EFE9-4011-8C45-F3E57BF44469}" destId="{73A2B4C3-7AD1-4B26-9B3C-8BEF33887493}"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7D3CF4-B91F-4770-8851-FC822C7E846B}" type="doc">
      <dgm:prSet loTypeId="urn:microsoft.com/office/officeart/2005/8/layout/pList2" loCatId="list" qsTypeId="urn:microsoft.com/office/officeart/2005/8/quickstyle/simple1" qsCatId="simple" csTypeId="urn:microsoft.com/office/officeart/2005/8/colors/accent1_2" csCatId="accent1" phldr="1"/>
      <dgm:spPr/>
    </dgm:pt>
    <dgm:pt modelId="{E67B816E-C0B9-4AB9-BF5D-DB21F69D71A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Those </a:t>
          </a:r>
          <a:r>
            <a:rPr lang="en-GB" sz="2400" b="1" dirty="0">
              <a:solidFill>
                <a:schemeClr val="tx1"/>
              </a:solidFill>
            </a:rPr>
            <a:t>made</a:t>
          </a:r>
          <a:r>
            <a:rPr lang="en-GB" sz="2400" dirty="0">
              <a:solidFill>
                <a:schemeClr val="tx1"/>
              </a:solidFill>
            </a:rPr>
            <a:t> for causing injury</a:t>
          </a:r>
        </a:p>
      </dgm:t>
    </dgm:pt>
    <dgm:pt modelId="{25FA9016-8D82-498E-AB86-C800F6FB9386}" type="parTrans" cxnId="{EFA0C26F-5712-4031-915F-20227E0D5655}">
      <dgm:prSet/>
      <dgm:spPr/>
      <dgm:t>
        <a:bodyPr/>
        <a:lstStyle/>
        <a:p>
          <a:endParaRPr lang="en-GB"/>
        </a:p>
      </dgm:t>
    </dgm:pt>
    <dgm:pt modelId="{89298062-C09B-44E6-85A0-67B518AC5BFC}" type="sibTrans" cxnId="{EFA0C26F-5712-4031-915F-20227E0D5655}">
      <dgm:prSet/>
      <dgm:spPr/>
      <dgm:t>
        <a:bodyPr/>
        <a:lstStyle/>
        <a:p>
          <a:endParaRPr lang="en-GB"/>
        </a:p>
      </dgm:t>
    </dgm:pt>
    <dgm:pt modelId="{A9C12CD9-25EF-4877-B060-8A350C1A7DD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latin typeface="+mn-lt"/>
            </a:rPr>
            <a:t>Those </a:t>
          </a:r>
          <a:r>
            <a:rPr lang="en-GB" sz="2400" b="1" dirty="0">
              <a:solidFill>
                <a:schemeClr val="tx1"/>
              </a:solidFill>
              <a:latin typeface="+mn-lt"/>
            </a:rPr>
            <a:t>adapted</a:t>
          </a:r>
          <a:r>
            <a:rPr lang="en-GB" sz="2400" dirty="0">
              <a:solidFill>
                <a:schemeClr val="tx1"/>
              </a:solidFill>
              <a:latin typeface="+mn-lt"/>
            </a:rPr>
            <a:t> for injury</a:t>
          </a:r>
        </a:p>
      </dgm:t>
    </dgm:pt>
    <dgm:pt modelId="{DC3794D9-4E6A-4F49-9761-CA65F36EF70E}" type="parTrans" cxnId="{16328331-2067-4C87-B4E3-42A3FEDED1DD}">
      <dgm:prSet/>
      <dgm:spPr/>
      <dgm:t>
        <a:bodyPr/>
        <a:lstStyle/>
        <a:p>
          <a:endParaRPr lang="en-GB"/>
        </a:p>
      </dgm:t>
    </dgm:pt>
    <dgm:pt modelId="{4C34F1EA-B25D-450E-ADF2-3DF80C3AD284}" type="sibTrans" cxnId="{16328331-2067-4C87-B4E3-42A3FEDED1DD}">
      <dgm:prSet/>
      <dgm:spPr/>
      <dgm:t>
        <a:bodyPr/>
        <a:lstStyle/>
        <a:p>
          <a:endParaRPr lang="en-GB"/>
        </a:p>
      </dgm:t>
    </dgm:pt>
    <dgm:pt modelId="{D7586299-6ACC-4BCD-95FA-33A86A3A3891}">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Those </a:t>
          </a:r>
          <a:r>
            <a:rPr lang="en-GB" sz="2100" b="1" dirty="0">
              <a:solidFill>
                <a:schemeClr val="tx1"/>
              </a:solidFill>
            </a:rPr>
            <a:t>intended </a:t>
          </a:r>
          <a:r>
            <a:rPr lang="en-GB" sz="2100" dirty="0">
              <a:solidFill>
                <a:schemeClr val="tx1"/>
              </a:solidFill>
            </a:rPr>
            <a:t>by a person who has it for use by themselves or some other person to cause injury</a:t>
          </a:r>
        </a:p>
      </dgm:t>
    </dgm:pt>
    <dgm:pt modelId="{FF3CE020-13A9-4605-9678-83FDA3B5C0DB}" type="parTrans" cxnId="{F5079832-FD16-4E60-9C93-155ACED225A9}">
      <dgm:prSet/>
      <dgm:spPr/>
      <dgm:t>
        <a:bodyPr/>
        <a:lstStyle/>
        <a:p>
          <a:endParaRPr lang="en-GB"/>
        </a:p>
      </dgm:t>
    </dgm:pt>
    <dgm:pt modelId="{3CCD3AF8-A11A-4276-B745-206929005D6E}" type="sibTrans" cxnId="{F5079832-FD16-4E60-9C93-155ACED225A9}">
      <dgm:prSet/>
      <dgm:spPr/>
      <dgm:t>
        <a:bodyPr/>
        <a:lstStyle/>
        <a:p>
          <a:endParaRPr lang="en-GB"/>
        </a:p>
      </dgm:t>
    </dgm:pt>
    <dgm:pt modelId="{BCFE8DEC-F34D-46A1-A03A-A8E702954999}" type="pres">
      <dgm:prSet presAssocID="{F57D3CF4-B91F-4770-8851-FC822C7E846B}" presName="Name0" presStyleCnt="0">
        <dgm:presLayoutVars>
          <dgm:dir/>
          <dgm:resizeHandles val="exact"/>
        </dgm:presLayoutVars>
      </dgm:prSet>
      <dgm:spPr/>
    </dgm:pt>
    <dgm:pt modelId="{226A3943-02E9-4971-A068-BB97151A2912}" type="pres">
      <dgm:prSet presAssocID="{F57D3CF4-B91F-4770-8851-FC822C7E846B}" presName="bkgdShp" presStyleLbl="alignAccFollowNode1" presStyleIdx="0" presStyleCnt="1" custLinFactNeighborX="2577"/>
      <dgm:spPr>
        <a:solidFill>
          <a:schemeClr val="accent2">
            <a:alpha val="90000"/>
          </a:schemeClr>
        </a:solidFill>
        <a:ln>
          <a:solidFill>
            <a:schemeClr val="tx1">
              <a:alpha val="90000"/>
            </a:schemeClr>
          </a:solidFill>
        </a:ln>
      </dgm:spPr>
    </dgm:pt>
    <dgm:pt modelId="{2C1C129C-6363-4AD8-BD7E-2CD644816CFE}" type="pres">
      <dgm:prSet presAssocID="{F57D3CF4-B91F-4770-8851-FC822C7E846B}" presName="linComp" presStyleCnt="0"/>
      <dgm:spPr/>
    </dgm:pt>
    <dgm:pt modelId="{277839E1-DA9A-4704-952B-72F019D8AD44}" type="pres">
      <dgm:prSet presAssocID="{E67B816E-C0B9-4AB9-BF5D-DB21F69D71A9}" presName="compNode" presStyleCnt="0"/>
      <dgm:spPr/>
    </dgm:pt>
    <dgm:pt modelId="{1FA7C296-2AF3-485F-8ED9-43A71EE732D0}" type="pres">
      <dgm:prSet presAssocID="{E67B816E-C0B9-4AB9-BF5D-DB21F69D71A9}" presName="node" presStyleLbl="node1" presStyleIdx="0" presStyleCnt="3">
        <dgm:presLayoutVars>
          <dgm:bulletEnabled val="1"/>
        </dgm:presLayoutVars>
      </dgm:prSet>
      <dgm:spPr/>
    </dgm:pt>
    <dgm:pt modelId="{19776D07-0C8A-4A55-B29C-14976C3556AE}" type="pres">
      <dgm:prSet presAssocID="{E67B816E-C0B9-4AB9-BF5D-DB21F69D71A9}" presName="invisiNode" presStyleLbl="node1" presStyleIdx="0" presStyleCnt="3"/>
      <dgm:spPr/>
    </dgm:pt>
    <dgm:pt modelId="{E6A36C3A-8473-4F27-84A9-8E624E85EA91}" type="pres">
      <dgm:prSet presAssocID="{E67B816E-C0B9-4AB9-BF5D-DB21F69D71A9}" presName="imagNode" presStyleLbl="fgImgPlac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a:solidFill>
            <a:schemeClr val="tx1"/>
          </a:solidFill>
        </a:ln>
      </dgm:spPr>
    </dgm:pt>
    <dgm:pt modelId="{408C89C9-B25A-472F-8784-79832FA7F1DE}" type="pres">
      <dgm:prSet presAssocID="{89298062-C09B-44E6-85A0-67B518AC5BFC}" presName="sibTrans" presStyleLbl="sibTrans2D1" presStyleIdx="0" presStyleCnt="0"/>
      <dgm:spPr/>
    </dgm:pt>
    <dgm:pt modelId="{5101953B-D054-4851-8A03-55B752F1FB6C}" type="pres">
      <dgm:prSet presAssocID="{A9C12CD9-25EF-4877-B060-8A350C1A7DD1}" presName="compNode" presStyleCnt="0"/>
      <dgm:spPr/>
    </dgm:pt>
    <dgm:pt modelId="{3AD66175-669B-469C-9E27-10B36DB92197}" type="pres">
      <dgm:prSet presAssocID="{A9C12CD9-25EF-4877-B060-8A350C1A7DD1}" presName="node" presStyleLbl="node1" presStyleIdx="1" presStyleCnt="3">
        <dgm:presLayoutVars>
          <dgm:bulletEnabled val="1"/>
        </dgm:presLayoutVars>
      </dgm:prSet>
      <dgm:spPr/>
    </dgm:pt>
    <dgm:pt modelId="{9D868C41-1D94-4B9E-B1B1-B53EBDB0857A}" type="pres">
      <dgm:prSet presAssocID="{A9C12CD9-25EF-4877-B060-8A350C1A7DD1}" presName="invisiNode" presStyleLbl="node1" presStyleIdx="1" presStyleCnt="3"/>
      <dgm:spPr/>
    </dgm:pt>
    <dgm:pt modelId="{FBEE5957-41A7-47B9-BC79-9E1DBCC4EEF1}" type="pres">
      <dgm:prSet presAssocID="{A9C12CD9-25EF-4877-B060-8A350C1A7DD1}" presName="imagNode" presStyleLbl="fgImgPlac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a:ln>
          <a:solidFill>
            <a:schemeClr val="tx1"/>
          </a:solidFill>
        </a:ln>
      </dgm:spPr>
    </dgm:pt>
    <dgm:pt modelId="{3FF10918-F5B2-46F9-9564-E570D97C1D08}" type="pres">
      <dgm:prSet presAssocID="{4C34F1EA-B25D-450E-ADF2-3DF80C3AD284}" presName="sibTrans" presStyleLbl="sibTrans2D1" presStyleIdx="0" presStyleCnt="0"/>
      <dgm:spPr/>
    </dgm:pt>
    <dgm:pt modelId="{6D4F92C9-7957-4E5F-8D61-DB3B9E2E99D6}" type="pres">
      <dgm:prSet presAssocID="{D7586299-6ACC-4BCD-95FA-33A86A3A3891}" presName="compNode" presStyleCnt="0"/>
      <dgm:spPr/>
    </dgm:pt>
    <dgm:pt modelId="{22EA07F4-491A-4A2B-A4BF-6A8D6E9FAB9C}" type="pres">
      <dgm:prSet presAssocID="{D7586299-6ACC-4BCD-95FA-33A86A3A3891}" presName="node" presStyleLbl="node1" presStyleIdx="2" presStyleCnt="3">
        <dgm:presLayoutVars>
          <dgm:bulletEnabled val="1"/>
        </dgm:presLayoutVars>
      </dgm:prSet>
      <dgm:spPr/>
    </dgm:pt>
    <dgm:pt modelId="{1C49B9A8-DC19-46FF-9C02-C5DE70970FDC}" type="pres">
      <dgm:prSet presAssocID="{D7586299-6ACC-4BCD-95FA-33A86A3A3891}" presName="invisiNode" presStyleLbl="node1" presStyleIdx="2" presStyleCnt="3"/>
      <dgm:spPr/>
    </dgm:pt>
    <dgm:pt modelId="{23197BFA-4B27-47B2-9E26-CEE9E6B8937E}" type="pres">
      <dgm:prSet presAssocID="{D7586299-6ACC-4BCD-95FA-33A86A3A3891}" presName="imagNode" presStyleLbl="fgImgPlac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a:ln>
          <a:solidFill>
            <a:schemeClr val="tx1"/>
          </a:solidFill>
        </a:ln>
      </dgm:spPr>
    </dgm:pt>
  </dgm:ptLst>
  <dgm:cxnLst>
    <dgm:cxn modelId="{DEBF1806-AB4B-4BF0-B81E-C6407F4AEB6E}" type="presOf" srcId="{89298062-C09B-44E6-85A0-67B518AC5BFC}" destId="{408C89C9-B25A-472F-8784-79832FA7F1DE}" srcOrd="0" destOrd="0" presId="urn:microsoft.com/office/officeart/2005/8/layout/pList2"/>
    <dgm:cxn modelId="{16328331-2067-4C87-B4E3-42A3FEDED1DD}" srcId="{F57D3CF4-B91F-4770-8851-FC822C7E846B}" destId="{A9C12CD9-25EF-4877-B060-8A350C1A7DD1}" srcOrd="1" destOrd="0" parTransId="{DC3794D9-4E6A-4F49-9761-CA65F36EF70E}" sibTransId="{4C34F1EA-B25D-450E-ADF2-3DF80C3AD284}"/>
    <dgm:cxn modelId="{F5079832-FD16-4E60-9C93-155ACED225A9}" srcId="{F57D3CF4-B91F-4770-8851-FC822C7E846B}" destId="{D7586299-6ACC-4BCD-95FA-33A86A3A3891}" srcOrd="2" destOrd="0" parTransId="{FF3CE020-13A9-4605-9678-83FDA3B5C0DB}" sibTransId="{3CCD3AF8-A11A-4276-B745-206929005D6E}"/>
    <dgm:cxn modelId="{2B52DC45-1839-474B-B064-5EBB79E754B4}" type="presOf" srcId="{E67B816E-C0B9-4AB9-BF5D-DB21F69D71A9}" destId="{1FA7C296-2AF3-485F-8ED9-43A71EE732D0}" srcOrd="0" destOrd="0" presId="urn:microsoft.com/office/officeart/2005/8/layout/pList2"/>
    <dgm:cxn modelId="{26C96D66-88F1-4538-A4B0-561B7BA3D0B7}" type="presOf" srcId="{F57D3CF4-B91F-4770-8851-FC822C7E846B}" destId="{BCFE8DEC-F34D-46A1-A03A-A8E702954999}" srcOrd="0" destOrd="0" presId="urn:microsoft.com/office/officeart/2005/8/layout/pList2"/>
    <dgm:cxn modelId="{EFA0C26F-5712-4031-915F-20227E0D5655}" srcId="{F57D3CF4-B91F-4770-8851-FC822C7E846B}" destId="{E67B816E-C0B9-4AB9-BF5D-DB21F69D71A9}" srcOrd="0" destOrd="0" parTransId="{25FA9016-8D82-498E-AB86-C800F6FB9386}" sibTransId="{89298062-C09B-44E6-85A0-67B518AC5BFC}"/>
    <dgm:cxn modelId="{8FD36777-712F-4013-957B-B1F1CEBB744A}" type="presOf" srcId="{4C34F1EA-B25D-450E-ADF2-3DF80C3AD284}" destId="{3FF10918-F5B2-46F9-9564-E570D97C1D08}" srcOrd="0" destOrd="0" presId="urn:microsoft.com/office/officeart/2005/8/layout/pList2"/>
    <dgm:cxn modelId="{800CCDEE-2623-486E-8152-9D53B8ADF45E}" type="presOf" srcId="{D7586299-6ACC-4BCD-95FA-33A86A3A3891}" destId="{22EA07F4-491A-4A2B-A4BF-6A8D6E9FAB9C}" srcOrd="0" destOrd="0" presId="urn:microsoft.com/office/officeart/2005/8/layout/pList2"/>
    <dgm:cxn modelId="{71B400FF-BB45-43C0-A551-BFB639668369}" type="presOf" srcId="{A9C12CD9-25EF-4877-B060-8A350C1A7DD1}" destId="{3AD66175-669B-469C-9E27-10B36DB92197}" srcOrd="0" destOrd="0" presId="urn:microsoft.com/office/officeart/2005/8/layout/pList2"/>
    <dgm:cxn modelId="{1248C886-12A0-4480-A42C-24207F84C5D1}" type="presParOf" srcId="{BCFE8DEC-F34D-46A1-A03A-A8E702954999}" destId="{226A3943-02E9-4971-A068-BB97151A2912}" srcOrd="0" destOrd="0" presId="urn:microsoft.com/office/officeart/2005/8/layout/pList2"/>
    <dgm:cxn modelId="{AABB57A7-E1C8-43D6-98B3-9574CDFCEA38}" type="presParOf" srcId="{BCFE8DEC-F34D-46A1-A03A-A8E702954999}" destId="{2C1C129C-6363-4AD8-BD7E-2CD644816CFE}" srcOrd="1" destOrd="0" presId="urn:microsoft.com/office/officeart/2005/8/layout/pList2"/>
    <dgm:cxn modelId="{5AA542FE-64E8-4E74-855B-F44AD39F0636}" type="presParOf" srcId="{2C1C129C-6363-4AD8-BD7E-2CD644816CFE}" destId="{277839E1-DA9A-4704-952B-72F019D8AD44}" srcOrd="0" destOrd="0" presId="urn:microsoft.com/office/officeart/2005/8/layout/pList2"/>
    <dgm:cxn modelId="{D314A6C9-9ECB-4CF0-8DB3-9819C22B6607}" type="presParOf" srcId="{277839E1-DA9A-4704-952B-72F019D8AD44}" destId="{1FA7C296-2AF3-485F-8ED9-43A71EE732D0}" srcOrd="0" destOrd="0" presId="urn:microsoft.com/office/officeart/2005/8/layout/pList2"/>
    <dgm:cxn modelId="{2AFDA457-4C6C-4FAE-ADC8-1390E7F83A5A}" type="presParOf" srcId="{277839E1-DA9A-4704-952B-72F019D8AD44}" destId="{19776D07-0C8A-4A55-B29C-14976C3556AE}" srcOrd="1" destOrd="0" presId="urn:microsoft.com/office/officeart/2005/8/layout/pList2"/>
    <dgm:cxn modelId="{F154A283-6AC5-4FDD-9EE0-3D40240CB24B}" type="presParOf" srcId="{277839E1-DA9A-4704-952B-72F019D8AD44}" destId="{E6A36C3A-8473-4F27-84A9-8E624E85EA91}" srcOrd="2" destOrd="0" presId="urn:microsoft.com/office/officeart/2005/8/layout/pList2"/>
    <dgm:cxn modelId="{FAECC825-1C70-489B-9C5F-7F597E9E7E01}" type="presParOf" srcId="{2C1C129C-6363-4AD8-BD7E-2CD644816CFE}" destId="{408C89C9-B25A-472F-8784-79832FA7F1DE}" srcOrd="1" destOrd="0" presId="urn:microsoft.com/office/officeart/2005/8/layout/pList2"/>
    <dgm:cxn modelId="{78E9F4BE-7588-4ADE-AC68-30EAA1C14C78}" type="presParOf" srcId="{2C1C129C-6363-4AD8-BD7E-2CD644816CFE}" destId="{5101953B-D054-4851-8A03-55B752F1FB6C}" srcOrd="2" destOrd="0" presId="urn:microsoft.com/office/officeart/2005/8/layout/pList2"/>
    <dgm:cxn modelId="{31654A6C-CEA2-49F0-98A4-3336ED8EB001}" type="presParOf" srcId="{5101953B-D054-4851-8A03-55B752F1FB6C}" destId="{3AD66175-669B-469C-9E27-10B36DB92197}" srcOrd="0" destOrd="0" presId="urn:microsoft.com/office/officeart/2005/8/layout/pList2"/>
    <dgm:cxn modelId="{106E95B7-DADB-4047-A404-ADFBEABC98B4}" type="presParOf" srcId="{5101953B-D054-4851-8A03-55B752F1FB6C}" destId="{9D868C41-1D94-4B9E-B1B1-B53EBDB0857A}" srcOrd="1" destOrd="0" presId="urn:microsoft.com/office/officeart/2005/8/layout/pList2"/>
    <dgm:cxn modelId="{9B49EC75-EDB8-4E1C-A87F-1D994C3A04FF}" type="presParOf" srcId="{5101953B-D054-4851-8A03-55B752F1FB6C}" destId="{FBEE5957-41A7-47B9-BC79-9E1DBCC4EEF1}" srcOrd="2" destOrd="0" presId="urn:microsoft.com/office/officeart/2005/8/layout/pList2"/>
    <dgm:cxn modelId="{39947B86-AF23-448C-8DD1-A7A13BD168CE}" type="presParOf" srcId="{2C1C129C-6363-4AD8-BD7E-2CD644816CFE}" destId="{3FF10918-F5B2-46F9-9564-E570D97C1D08}" srcOrd="3" destOrd="0" presId="urn:microsoft.com/office/officeart/2005/8/layout/pList2"/>
    <dgm:cxn modelId="{B1E024B1-017A-450F-B1A2-16666E2C2F37}" type="presParOf" srcId="{2C1C129C-6363-4AD8-BD7E-2CD644816CFE}" destId="{6D4F92C9-7957-4E5F-8D61-DB3B9E2E99D6}" srcOrd="4" destOrd="0" presId="urn:microsoft.com/office/officeart/2005/8/layout/pList2"/>
    <dgm:cxn modelId="{FE7A9EBD-9151-47A5-918A-E05FC484A291}" type="presParOf" srcId="{6D4F92C9-7957-4E5F-8D61-DB3B9E2E99D6}" destId="{22EA07F4-491A-4A2B-A4BF-6A8D6E9FAB9C}" srcOrd="0" destOrd="0" presId="urn:microsoft.com/office/officeart/2005/8/layout/pList2"/>
    <dgm:cxn modelId="{27F2F98E-FBAA-4B24-83E5-0ED84A31F2A2}" type="presParOf" srcId="{6D4F92C9-7957-4E5F-8D61-DB3B9E2E99D6}" destId="{1C49B9A8-DC19-46FF-9C02-C5DE70970FDC}" srcOrd="1" destOrd="0" presId="urn:microsoft.com/office/officeart/2005/8/layout/pList2"/>
    <dgm:cxn modelId="{4E70C6A1-C0B9-484A-A3AF-BE4738443AFE}" type="presParOf" srcId="{6D4F92C9-7957-4E5F-8D61-DB3B9E2E99D6}" destId="{23197BFA-4B27-47B2-9E26-CEE9E6B8937E}"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6E175D-13B0-4220-BF96-48C1A942FB3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C4DF1666-4A35-4EE3-9877-360B83053EB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S139A(1) Criminal Justice Act 1988</a:t>
          </a:r>
        </a:p>
      </dgm:t>
    </dgm:pt>
    <dgm:pt modelId="{7A034DD1-29D4-49A3-9B8C-3B30F9473DB0}" type="parTrans" cxnId="{0AD4FB56-5703-4A1D-9F87-F1BF3F2B6F91}">
      <dgm:prSet/>
      <dgm:spPr/>
      <dgm:t>
        <a:bodyPr/>
        <a:lstStyle/>
        <a:p>
          <a:endParaRPr lang="en-GB"/>
        </a:p>
      </dgm:t>
    </dgm:pt>
    <dgm:pt modelId="{82B95D47-5342-4574-8A6C-F706D811B054}" type="sibTrans" cxnId="{0AD4FB56-5703-4A1D-9F87-F1BF3F2B6F91}">
      <dgm:prSet/>
      <dgm:spPr/>
      <dgm:t>
        <a:bodyPr/>
        <a:lstStyle/>
        <a:p>
          <a:endParaRPr lang="en-GB"/>
        </a:p>
      </dgm:t>
    </dgm:pt>
    <dgm:pt modelId="{DA5CD7B5-BAE0-4419-BC2C-2231DA439E14}">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Any person who has an article which has a blade or is sharply pointed with them on school premises, without good reason or lawful authority, commits an offence</a:t>
          </a:r>
        </a:p>
      </dgm:t>
    </dgm:pt>
    <dgm:pt modelId="{F80883D1-5F69-4D9B-BEC4-515483E9E55B}" type="parTrans" cxnId="{D555A1D9-6A20-45F5-861C-215ED80BCFD5}">
      <dgm:prSet/>
      <dgm:spPr/>
      <dgm:t>
        <a:bodyPr/>
        <a:lstStyle/>
        <a:p>
          <a:endParaRPr lang="en-GB"/>
        </a:p>
      </dgm:t>
    </dgm:pt>
    <dgm:pt modelId="{5688F149-BA90-4A49-8848-C13C56B639E1}" type="sibTrans" cxnId="{D555A1D9-6A20-45F5-861C-215ED80BCFD5}">
      <dgm:prSet/>
      <dgm:spPr/>
      <dgm:t>
        <a:bodyPr/>
        <a:lstStyle/>
        <a:p>
          <a:endParaRPr lang="en-GB"/>
        </a:p>
      </dgm:t>
    </dgm:pt>
    <dgm:pt modelId="{927454F2-3BF5-4D21-A735-C9661C1A80B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S139A(2) Criminal Justice Act 1988</a:t>
          </a:r>
        </a:p>
      </dgm:t>
    </dgm:pt>
    <dgm:pt modelId="{56B4C11D-1D7A-40F9-BAB5-98956A3D1A2C}" type="parTrans" cxnId="{43788445-C6B5-40D8-A96F-9AD316745062}">
      <dgm:prSet/>
      <dgm:spPr/>
      <dgm:t>
        <a:bodyPr/>
        <a:lstStyle/>
        <a:p>
          <a:endParaRPr lang="en-GB"/>
        </a:p>
      </dgm:t>
    </dgm:pt>
    <dgm:pt modelId="{AACC7267-BE0A-4323-894B-096DC43961FE}" type="sibTrans" cxnId="{43788445-C6B5-40D8-A96F-9AD316745062}">
      <dgm:prSet/>
      <dgm:spPr/>
      <dgm:t>
        <a:bodyPr/>
        <a:lstStyle/>
        <a:p>
          <a:endParaRPr lang="en-GB"/>
        </a:p>
      </dgm:t>
    </dgm:pt>
    <dgm:pt modelId="{0758D5EE-D086-4D1D-BA4E-970A5FF19DD9}">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Any person who has an </a:t>
          </a:r>
          <a:r>
            <a:rPr lang="en-GB" sz="2400" b="1" dirty="0"/>
            <a:t>offensive weapon </a:t>
          </a:r>
          <a:r>
            <a:rPr lang="en-GB" sz="2400" dirty="0"/>
            <a:t>with them on </a:t>
          </a:r>
          <a:r>
            <a:rPr lang="en-GB" sz="2400" b="1" dirty="0"/>
            <a:t>school premises </a:t>
          </a:r>
          <a:r>
            <a:rPr lang="en-GB" sz="2400" dirty="0"/>
            <a:t>commits an offence</a:t>
          </a:r>
        </a:p>
      </dgm:t>
    </dgm:pt>
    <dgm:pt modelId="{E0B0394C-ABCF-4E2F-B80E-ED1D6E304EE2}" type="parTrans" cxnId="{A9B62748-8AAD-4656-A5E3-AA0701F4531D}">
      <dgm:prSet/>
      <dgm:spPr/>
      <dgm:t>
        <a:bodyPr/>
        <a:lstStyle/>
        <a:p>
          <a:endParaRPr lang="en-GB"/>
        </a:p>
      </dgm:t>
    </dgm:pt>
    <dgm:pt modelId="{20B56359-B7CF-4563-A984-05B93036951F}" type="sibTrans" cxnId="{A9B62748-8AAD-4656-A5E3-AA0701F4531D}">
      <dgm:prSet/>
      <dgm:spPr/>
      <dgm:t>
        <a:bodyPr/>
        <a:lstStyle/>
        <a:p>
          <a:endParaRPr lang="en-GB"/>
        </a:p>
      </dgm:t>
    </dgm:pt>
    <dgm:pt modelId="{E527D443-CA7A-4B20-8764-EF265E45E4F3}" type="pres">
      <dgm:prSet presAssocID="{536E175D-13B0-4220-BF96-48C1A942FB39}" presName="Name0" presStyleCnt="0">
        <dgm:presLayoutVars>
          <dgm:dir/>
          <dgm:animLvl val="lvl"/>
          <dgm:resizeHandles val="exact"/>
        </dgm:presLayoutVars>
      </dgm:prSet>
      <dgm:spPr/>
    </dgm:pt>
    <dgm:pt modelId="{C82C2A7F-AAC5-4FAF-A5F0-0F5FEA964752}" type="pres">
      <dgm:prSet presAssocID="{C4DF1666-4A35-4EE3-9877-360B83053EB5}" presName="composite" presStyleCnt="0"/>
      <dgm:spPr/>
    </dgm:pt>
    <dgm:pt modelId="{E6D4277D-413E-4D9C-B253-4E3167E5FD9C}" type="pres">
      <dgm:prSet presAssocID="{C4DF1666-4A35-4EE3-9877-360B83053EB5}" presName="parTx" presStyleLbl="alignNode1" presStyleIdx="0" presStyleCnt="2">
        <dgm:presLayoutVars>
          <dgm:chMax val="0"/>
          <dgm:chPref val="0"/>
          <dgm:bulletEnabled val="1"/>
        </dgm:presLayoutVars>
      </dgm:prSet>
      <dgm:spPr/>
    </dgm:pt>
    <dgm:pt modelId="{FBF24860-5CAF-40CB-984C-4849E6FAF142}" type="pres">
      <dgm:prSet presAssocID="{C4DF1666-4A35-4EE3-9877-360B83053EB5}" presName="desTx" presStyleLbl="alignAccFollowNode1" presStyleIdx="0" presStyleCnt="2">
        <dgm:presLayoutVars>
          <dgm:bulletEnabled val="1"/>
        </dgm:presLayoutVars>
      </dgm:prSet>
      <dgm:spPr/>
    </dgm:pt>
    <dgm:pt modelId="{33D2A9A0-EA1C-454B-AA3A-B28C2EA72A23}" type="pres">
      <dgm:prSet presAssocID="{82B95D47-5342-4574-8A6C-F706D811B054}" presName="space" presStyleCnt="0"/>
      <dgm:spPr/>
    </dgm:pt>
    <dgm:pt modelId="{402F6F06-06E9-4C51-A739-5C660631FBB1}" type="pres">
      <dgm:prSet presAssocID="{927454F2-3BF5-4D21-A735-C9661C1A80B2}" presName="composite" presStyleCnt="0"/>
      <dgm:spPr/>
    </dgm:pt>
    <dgm:pt modelId="{19A8B61A-CC55-41FA-A166-B8D7758E7E5D}" type="pres">
      <dgm:prSet presAssocID="{927454F2-3BF5-4D21-A735-C9661C1A80B2}" presName="parTx" presStyleLbl="alignNode1" presStyleIdx="1" presStyleCnt="2">
        <dgm:presLayoutVars>
          <dgm:chMax val="0"/>
          <dgm:chPref val="0"/>
          <dgm:bulletEnabled val="1"/>
        </dgm:presLayoutVars>
      </dgm:prSet>
      <dgm:spPr/>
    </dgm:pt>
    <dgm:pt modelId="{92C10426-0369-45BC-BDEE-D6D56F98DD7F}" type="pres">
      <dgm:prSet presAssocID="{927454F2-3BF5-4D21-A735-C9661C1A80B2}" presName="desTx" presStyleLbl="alignAccFollowNode1" presStyleIdx="1" presStyleCnt="2" custLinFactNeighborX="1311" custLinFactNeighborY="-1543">
        <dgm:presLayoutVars>
          <dgm:bulletEnabled val="1"/>
        </dgm:presLayoutVars>
      </dgm:prSet>
      <dgm:spPr/>
    </dgm:pt>
  </dgm:ptLst>
  <dgm:cxnLst>
    <dgm:cxn modelId="{3CE7E201-3E28-4F19-8FD5-9506EE826010}" type="presOf" srcId="{536E175D-13B0-4220-BF96-48C1A942FB39}" destId="{E527D443-CA7A-4B20-8764-EF265E45E4F3}" srcOrd="0" destOrd="0" presId="urn:microsoft.com/office/officeart/2005/8/layout/hList1"/>
    <dgm:cxn modelId="{43788445-C6B5-40D8-A96F-9AD316745062}" srcId="{536E175D-13B0-4220-BF96-48C1A942FB39}" destId="{927454F2-3BF5-4D21-A735-C9661C1A80B2}" srcOrd="1" destOrd="0" parTransId="{56B4C11D-1D7A-40F9-BAB5-98956A3D1A2C}" sibTransId="{AACC7267-BE0A-4323-894B-096DC43961FE}"/>
    <dgm:cxn modelId="{A9B62748-8AAD-4656-A5E3-AA0701F4531D}" srcId="{927454F2-3BF5-4D21-A735-C9661C1A80B2}" destId="{0758D5EE-D086-4D1D-BA4E-970A5FF19DD9}" srcOrd="0" destOrd="0" parTransId="{E0B0394C-ABCF-4E2F-B80E-ED1D6E304EE2}" sibTransId="{20B56359-B7CF-4563-A984-05B93036951F}"/>
    <dgm:cxn modelId="{0AD4FB56-5703-4A1D-9F87-F1BF3F2B6F91}" srcId="{536E175D-13B0-4220-BF96-48C1A942FB39}" destId="{C4DF1666-4A35-4EE3-9877-360B83053EB5}" srcOrd="0" destOrd="0" parTransId="{7A034DD1-29D4-49A3-9B8C-3B30F9473DB0}" sibTransId="{82B95D47-5342-4574-8A6C-F706D811B054}"/>
    <dgm:cxn modelId="{4076FBA8-B7E2-4581-90E7-EF83AABA1C48}" type="presOf" srcId="{C4DF1666-4A35-4EE3-9877-360B83053EB5}" destId="{E6D4277D-413E-4D9C-B253-4E3167E5FD9C}" srcOrd="0" destOrd="0" presId="urn:microsoft.com/office/officeart/2005/8/layout/hList1"/>
    <dgm:cxn modelId="{9D3550B2-74C6-486E-A8F0-C49A7438AC68}" type="presOf" srcId="{DA5CD7B5-BAE0-4419-BC2C-2231DA439E14}" destId="{FBF24860-5CAF-40CB-984C-4849E6FAF142}" srcOrd="0" destOrd="0" presId="urn:microsoft.com/office/officeart/2005/8/layout/hList1"/>
    <dgm:cxn modelId="{D555A1D9-6A20-45F5-861C-215ED80BCFD5}" srcId="{C4DF1666-4A35-4EE3-9877-360B83053EB5}" destId="{DA5CD7B5-BAE0-4419-BC2C-2231DA439E14}" srcOrd="0" destOrd="0" parTransId="{F80883D1-5F69-4D9B-BEC4-515483E9E55B}" sibTransId="{5688F149-BA90-4A49-8848-C13C56B639E1}"/>
    <dgm:cxn modelId="{9B618CF2-D49C-4FA9-A5F2-A7E0D3DCBFD7}" type="presOf" srcId="{927454F2-3BF5-4D21-A735-C9661C1A80B2}" destId="{19A8B61A-CC55-41FA-A166-B8D7758E7E5D}" srcOrd="0" destOrd="0" presId="urn:microsoft.com/office/officeart/2005/8/layout/hList1"/>
    <dgm:cxn modelId="{FAF147F9-363F-406E-95DB-AA444A8D811E}" type="presOf" srcId="{0758D5EE-D086-4D1D-BA4E-970A5FF19DD9}" destId="{92C10426-0369-45BC-BDEE-D6D56F98DD7F}" srcOrd="0" destOrd="0" presId="urn:microsoft.com/office/officeart/2005/8/layout/hList1"/>
    <dgm:cxn modelId="{2C6A6EA6-CAD4-4AFC-8A0E-238FC87D047D}" type="presParOf" srcId="{E527D443-CA7A-4B20-8764-EF265E45E4F3}" destId="{C82C2A7F-AAC5-4FAF-A5F0-0F5FEA964752}" srcOrd="0" destOrd="0" presId="urn:microsoft.com/office/officeart/2005/8/layout/hList1"/>
    <dgm:cxn modelId="{88DBDD03-2C9B-4BBF-A0AB-E234CDA1CF72}" type="presParOf" srcId="{C82C2A7F-AAC5-4FAF-A5F0-0F5FEA964752}" destId="{E6D4277D-413E-4D9C-B253-4E3167E5FD9C}" srcOrd="0" destOrd="0" presId="urn:microsoft.com/office/officeart/2005/8/layout/hList1"/>
    <dgm:cxn modelId="{DB10D8C6-3CC8-403A-B333-212DE957E41B}" type="presParOf" srcId="{C82C2A7F-AAC5-4FAF-A5F0-0F5FEA964752}" destId="{FBF24860-5CAF-40CB-984C-4849E6FAF142}" srcOrd="1" destOrd="0" presId="urn:microsoft.com/office/officeart/2005/8/layout/hList1"/>
    <dgm:cxn modelId="{56370A7F-2C81-4720-9508-23AA67029A2D}" type="presParOf" srcId="{E527D443-CA7A-4B20-8764-EF265E45E4F3}" destId="{33D2A9A0-EA1C-454B-AA3A-B28C2EA72A23}" srcOrd="1" destOrd="0" presId="urn:microsoft.com/office/officeart/2005/8/layout/hList1"/>
    <dgm:cxn modelId="{30D19F99-6794-4ECA-BB6C-C46C92FD62AC}" type="presParOf" srcId="{E527D443-CA7A-4B20-8764-EF265E45E4F3}" destId="{402F6F06-06E9-4C51-A739-5C660631FBB1}" srcOrd="2" destOrd="0" presId="urn:microsoft.com/office/officeart/2005/8/layout/hList1"/>
    <dgm:cxn modelId="{C4BC9E81-7DE5-4513-A5EA-AEC0860AE60C}" type="presParOf" srcId="{402F6F06-06E9-4C51-A739-5C660631FBB1}" destId="{19A8B61A-CC55-41FA-A166-B8D7758E7E5D}" srcOrd="0" destOrd="0" presId="urn:microsoft.com/office/officeart/2005/8/layout/hList1"/>
    <dgm:cxn modelId="{C788E1AE-990D-49B6-AFF2-1A12014D8529}" type="presParOf" srcId="{402F6F06-06E9-4C51-A739-5C660631FBB1}" destId="{92C10426-0369-45BC-BDEE-D6D56F98DD7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733BC3-D21E-46A8-9DB8-0F6D2BD8B2E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E15528C-86EF-438C-8C0A-18573AE2522F}">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Threatening with a bladed or sharply pointed article</a:t>
          </a:r>
        </a:p>
        <a:p>
          <a:r>
            <a:rPr lang="en-GB" sz="2400" dirty="0">
              <a:solidFill>
                <a:schemeClr val="tx1"/>
              </a:solidFill>
            </a:rPr>
            <a:t>S139AA Criminal Justice Act 1988</a:t>
          </a:r>
        </a:p>
      </dgm:t>
    </dgm:pt>
    <dgm:pt modelId="{761D7A9F-C9AC-43BB-88DC-ED9343968B8E}" type="parTrans" cxnId="{A0E93152-D273-4C69-B23B-4C1365D93F2C}">
      <dgm:prSet/>
      <dgm:spPr/>
      <dgm:t>
        <a:bodyPr/>
        <a:lstStyle/>
        <a:p>
          <a:endParaRPr lang="en-GB"/>
        </a:p>
      </dgm:t>
    </dgm:pt>
    <dgm:pt modelId="{E6CEE3C6-E5A8-47BE-AF38-D0AC2A338A38}" type="sibTrans" cxnId="{A0E93152-D273-4C69-B23B-4C1365D93F2C}">
      <dgm:prSet/>
      <dgm:spPr/>
      <dgm:t>
        <a:bodyPr/>
        <a:lstStyle/>
        <a:p>
          <a:endParaRPr lang="en-GB"/>
        </a:p>
      </dgm:t>
    </dgm:pt>
    <dgm:pt modelId="{837A806D-1E2E-40A9-91B4-42094EED59F1}">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Threatening with an offensive weapon </a:t>
          </a:r>
        </a:p>
        <a:p>
          <a:r>
            <a:rPr lang="en-GB" sz="2400" dirty="0">
              <a:solidFill>
                <a:schemeClr val="tx1"/>
              </a:solidFill>
            </a:rPr>
            <a:t>S1A Prevention of Crime Act 1953</a:t>
          </a:r>
        </a:p>
      </dgm:t>
    </dgm:pt>
    <dgm:pt modelId="{A0B4714B-80A9-4FE2-A863-8FD3604F8AF1}" type="parTrans" cxnId="{A2C50373-E520-42FD-B774-98EB9C39E7C7}">
      <dgm:prSet/>
      <dgm:spPr/>
      <dgm:t>
        <a:bodyPr/>
        <a:lstStyle/>
        <a:p>
          <a:endParaRPr lang="en-GB"/>
        </a:p>
      </dgm:t>
    </dgm:pt>
    <dgm:pt modelId="{B1F3A549-947A-44CA-9199-986145A90D33}" type="sibTrans" cxnId="{A2C50373-E520-42FD-B774-98EB9C39E7C7}">
      <dgm:prSet/>
      <dgm:spPr/>
      <dgm:t>
        <a:bodyPr/>
        <a:lstStyle/>
        <a:p>
          <a:endParaRPr lang="en-GB"/>
        </a:p>
      </dgm:t>
    </dgm:pt>
    <dgm:pt modelId="{2D46EA0F-445F-400F-B258-A520DEFDC7DB}">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Manufacture, sale &amp; hire of offensive weapons</a:t>
          </a:r>
        </a:p>
        <a:p>
          <a:r>
            <a:rPr lang="en-GB" sz="2400" dirty="0">
              <a:solidFill>
                <a:schemeClr val="tx1"/>
              </a:solidFill>
            </a:rPr>
            <a:t>S141 Criminal Justice Act 1988</a:t>
          </a:r>
        </a:p>
      </dgm:t>
    </dgm:pt>
    <dgm:pt modelId="{90136E16-83A3-4BD2-8531-047876A501F0}" type="parTrans" cxnId="{D5ED477A-D740-4A91-BBBA-A6E81880121C}">
      <dgm:prSet/>
      <dgm:spPr/>
      <dgm:t>
        <a:bodyPr/>
        <a:lstStyle/>
        <a:p>
          <a:endParaRPr lang="en-GB"/>
        </a:p>
      </dgm:t>
    </dgm:pt>
    <dgm:pt modelId="{244882CC-CA36-4D1C-A773-F3A7AFFD5B2B}" type="sibTrans" cxnId="{D5ED477A-D740-4A91-BBBA-A6E81880121C}">
      <dgm:prSet/>
      <dgm:spPr/>
      <dgm:t>
        <a:bodyPr/>
        <a:lstStyle/>
        <a:p>
          <a:endParaRPr lang="en-GB"/>
        </a:p>
      </dgm:t>
    </dgm:pt>
    <dgm:pt modelId="{DE93007A-A711-4187-BFB1-EC95494E8FC9}">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Selling knives, knife blades, razor blades, axes to anyone under the age of 18 years</a:t>
          </a:r>
        </a:p>
        <a:p>
          <a:r>
            <a:rPr lang="en-GB" sz="2400" dirty="0">
              <a:solidFill>
                <a:schemeClr val="tx1"/>
              </a:solidFill>
            </a:rPr>
            <a:t>S141A Criminal Justice Act 1988</a:t>
          </a:r>
        </a:p>
      </dgm:t>
    </dgm:pt>
    <dgm:pt modelId="{64859F56-791C-48E8-917B-686BAC69832C}" type="parTrans" cxnId="{DDA36C6F-AD3D-4755-B6FA-E89E758B56A9}">
      <dgm:prSet/>
      <dgm:spPr/>
      <dgm:t>
        <a:bodyPr/>
        <a:lstStyle/>
        <a:p>
          <a:endParaRPr lang="en-GB"/>
        </a:p>
      </dgm:t>
    </dgm:pt>
    <dgm:pt modelId="{1D7C7FAC-0BFA-44AC-924C-3C4F6100C91F}" type="sibTrans" cxnId="{DDA36C6F-AD3D-4755-B6FA-E89E758B56A9}">
      <dgm:prSet/>
      <dgm:spPr/>
      <dgm:t>
        <a:bodyPr/>
        <a:lstStyle/>
        <a:p>
          <a:endParaRPr lang="en-GB"/>
        </a:p>
      </dgm:t>
    </dgm:pt>
    <dgm:pt modelId="{569A890A-090C-4184-BFFC-F84E624AFA72}" type="pres">
      <dgm:prSet presAssocID="{09733BC3-D21E-46A8-9DB8-0F6D2BD8B2E6}" presName="diagram" presStyleCnt="0">
        <dgm:presLayoutVars>
          <dgm:dir/>
          <dgm:resizeHandles val="exact"/>
        </dgm:presLayoutVars>
      </dgm:prSet>
      <dgm:spPr/>
    </dgm:pt>
    <dgm:pt modelId="{3796F85A-A0E2-4E6B-A69D-273465B67382}" type="pres">
      <dgm:prSet presAssocID="{AE15528C-86EF-438C-8C0A-18573AE2522F}" presName="node" presStyleLbl="node1" presStyleIdx="0" presStyleCnt="4">
        <dgm:presLayoutVars>
          <dgm:bulletEnabled val="1"/>
        </dgm:presLayoutVars>
      </dgm:prSet>
      <dgm:spPr/>
    </dgm:pt>
    <dgm:pt modelId="{95E72E69-BEE7-433C-BAA6-B59F3330554D}" type="pres">
      <dgm:prSet presAssocID="{E6CEE3C6-E5A8-47BE-AF38-D0AC2A338A38}" presName="sibTrans" presStyleCnt="0"/>
      <dgm:spPr/>
    </dgm:pt>
    <dgm:pt modelId="{916A473E-E902-41F8-B1F4-1E8B00ACDCAD}" type="pres">
      <dgm:prSet presAssocID="{837A806D-1E2E-40A9-91B4-42094EED59F1}" presName="node" presStyleLbl="node1" presStyleIdx="1" presStyleCnt="4">
        <dgm:presLayoutVars>
          <dgm:bulletEnabled val="1"/>
        </dgm:presLayoutVars>
      </dgm:prSet>
      <dgm:spPr/>
    </dgm:pt>
    <dgm:pt modelId="{BFEFE1B1-4695-4DC3-ABFD-6AE2AEE58F9D}" type="pres">
      <dgm:prSet presAssocID="{B1F3A549-947A-44CA-9199-986145A90D33}" presName="sibTrans" presStyleCnt="0"/>
      <dgm:spPr/>
    </dgm:pt>
    <dgm:pt modelId="{1BBC181C-177A-44C1-A12D-CFB34B0D7D25}" type="pres">
      <dgm:prSet presAssocID="{2D46EA0F-445F-400F-B258-A520DEFDC7DB}" presName="node" presStyleLbl="node1" presStyleIdx="2" presStyleCnt="4">
        <dgm:presLayoutVars>
          <dgm:bulletEnabled val="1"/>
        </dgm:presLayoutVars>
      </dgm:prSet>
      <dgm:spPr/>
    </dgm:pt>
    <dgm:pt modelId="{FE01C06C-C444-4438-800D-85685C7500CD}" type="pres">
      <dgm:prSet presAssocID="{244882CC-CA36-4D1C-A773-F3A7AFFD5B2B}" presName="sibTrans" presStyleCnt="0"/>
      <dgm:spPr/>
    </dgm:pt>
    <dgm:pt modelId="{55717A89-D6A6-4114-8944-90FD937B05A9}" type="pres">
      <dgm:prSet presAssocID="{DE93007A-A711-4187-BFB1-EC95494E8FC9}" presName="node" presStyleLbl="node1" presStyleIdx="3" presStyleCnt="4">
        <dgm:presLayoutVars>
          <dgm:bulletEnabled val="1"/>
        </dgm:presLayoutVars>
      </dgm:prSet>
      <dgm:spPr/>
    </dgm:pt>
  </dgm:ptLst>
  <dgm:cxnLst>
    <dgm:cxn modelId="{D0BEF022-278D-4EE2-953C-A4C492D397B6}" type="presOf" srcId="{AE15528C-86EF-438C-8C0A-18573AE2522F}" destId="{3796F85A-A0E2-4E6B-A69D-273465B67382}" srcOrd="0" destOrd="0" presId="urn:microsoft.com/office/officeart/2005/8/layout/default"/>
    <dgm:cxn modelId="{DDA36C6F-AD3D-4755-B6FA-E89E758B56A9}" srcId="{09733BC3-D21E-46A8-9DB8-0F6D2BD8B2E6}" destId="{DE93007A-A711-4187-BFB1-EC95494E8FC9}" srcOrd="3" destOrd="0" parTransId="{64859F56-791C-48E8-917B-686BAC69832C}" sibTransId="{1D7C7FAC-0BFA-44AC-924C-3C4F6100C91F}"/>
    <dgm:cxn modelId="{A0E93152-D273-4C69-B23B-4C1365D93F2C}" srcId="{09733BC3-D21E-46A8-9DB8-0F6D2BD8B2E6}" destId="{AE15528C-86EF-438C-8C0A-18573AE2522F}" srcOrd="0" destOrd="0" parTransId="{761D7A9F-C9AC-43BB-88DC-ED9343968B8E}" sibTransId="{E6CEE3C6-E5A8-47BE-AF38-D0AC2A338A38}"/>
    <dgm:cxn modelId="{A2C50373-E520-42FD-B774-98EB9C39E7C7}" srcId="{09733BC3-D21E-46A8-9DB8-0F6D2BD8B2E6}" destId="{837A806D-1E2E-40A9-91B4-42094EED59F1}" srcOrd="1" destOrd="0" parTransId="{A0B4714B-80A9-4FE2-A863-8FD3604F8AF1}" sibTransId="{B1F3A549-947A-44CA-9199-986145A90D33}"/>
    <dgm:cxn modelId="{A0DFB755-23FF-4575-A2DA-4755812CF981}" type="presOf" srcId="{DE93007A-A711-4187-BFB1-EC95494E8FC9}" destId="{55717A89-D6A6-4114-8944-90FD937B05A9}" srcOrd="0" destOrd="0" presId="urn:microsoft.com/office/officeart/2005/8/layout/default"/>
    <dgm:cxn modelId="{D5ED477A-D740-4A91-BBBA-A6E81880121C}" srcId="{09733BC3-D21E-46A8-9DB8-0F6D2BD8B2E6}" destId="{2D46EA0F-445F-400F-B258-A520DEFDC7DB}" srcOrd="2" destOrd="0" parTransId="{90136E16-83A3-4BD2-8531-047876A501F0}" sibTransId="{244882CC-CA36-4D1C-A773-F3A7AFFD5B2B}"/>
    <dgm:cxn modelId="{115F5AA7-46DB-469F-9491-3E4932791A59}" type="presOf" srcId="{837A806D-1E2E-40A9-91B4-42094EED59F1}" destId="{916A473E-E902-41F8-B1F4-1E8B00ACDCAD}" srcOrd="0" destOrd="0" presId="urn:microsoft.com/office/officeart/2005/8/layout/default"/>
    <dgm:cxn modelId="{7CA120DF-C844-404E-9418-881CCD97BE85}" type="presOf" srcId="{09733BC3-D21E-46A8-9DB8-0F6D2BD8B2E6}" destId="{569A890A-090C-4184-BFFC-F84E624AFA72}" srcOrd="0" destOrd="0" presId="urn:microsoft.com/office/officeart/2005/8/layout/default"/>
    <dgm:cxn modelId="{E4D58DF7-87EE-4192-BA6C-D674403E8DC2}" type="presOf" srcId="{2D46EA0F-445F-400F-B258-A520DEFDC7DB}" destId="{1BBC181C-177A-44C1-A12D-CFB34B0D7D25}" srcOrd="0" destOrd="0" presId="urn:microsoft.com/office/officeart/2005/8/layout/default"/>
    <dgm:cxn modelId="{C1B65713-A677-4C40-8537-962FC45269A1}" type="presParOf" srcId="{569A890A-090C-4184-BFFC-F84E624AFA72}" destId="{3796F85A-A0E2-4E6B-A69D-273465B67382}" srcOrd="0" destOrd="0" presId="urn:microsoft.com/office/officeart/2005/8/layout/default"/>
    <dgm:cxn modelId="{81FF77EF-C9EC-43E1-85DB-3509FC64751A}" type="presParOf" srcId="{569A890A-090C-4184-BFFC-F84E624AFA72}" destId="{95E72E69-BEE7-433C-BAA6-B59F3330554D}" srcOrd="1" destOrd="0" presId="urn:microsoft.com/office/officeart/2005/8/layout/default"/>
    <dgm:cxn modelId="{3F71B13B-7635-41F9-8EA9-BE8A019D7E72}" type="presParOf" srcId="{569A890A-090C-4184-BFFC-F84E624AFA72}" destId="{916A473E-E902-41F8-B1F4-1E8B00ACDCAD}" srcOrd="2" destOrd="0" presId="urn:microsoft.com/office/officeart/2005/8/layout/default"/>
    <dgm:cxn modelId="{D4AB117F-FF7A-4288-8684-8F5D5D1A47AA}" type="presParOf" srcId="{569A890A-090C-4184-BFFC-F84E624AFA72}" destId="{BFEFE1B1-4695-4DC3-ABFD-6AE2AEE58F9D}" srcOrd="3" destOrd="0" presId="urn:microsoft.com/office/officeart/2005/8/layout/default"/>
    <dgm:cxn modelId="{2B61684D-3A7A-4115-8317-3D6370FA5E55}" type="presParOf" srcId="{569A890A-090C-4184-BFFC-F84E624AFA72}" destId="{1BBC181C-177A-44C1-A12D-CFB34B0D7D25}" srcOrd="4" destOrd="0" presId="urn:microsoft.com/office/officeart/2005/8/layout/default"/>
    <dgm:cxn modelId="{2DCD8F3B-0D60-4E1B-83AA-381C32109A92}" type="presParOf" srcId="{569A890A-090C-4184-BFFC-F84E624AFA72}" destId="{FE01C06C-C444-4438-800D-85685C7500CD}" srcOrd="5" destOrd="0" presId="urn:microsoft.com/office/officeart/2005/8/layout/default"/>
    <dgm:cxn modelId="{283CBC32-EA1E-49AE-842C-5C8AF3E0256A}" type="presParOf" srcId="{569A890A-090C-4184-BFFC-F84E624AFA72}" destId="{55717A89-D6A6-4114-8944-90FD937B05A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5CB815-7279-4035-AA44-1E6C600454D0}"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99B53CE1-50D2-4F19-9E67-FEB33C71DDF6}">
      <dgm:prSet phldrT="[Text]" custT="1"/>
      <dgm:spPr>
        <a:solidFill>
          <a:schemeClr val="accent2">
            <a:lumMod val="60000"/>
            <a:lumOff val="40000"/>
          </a:schemeClr>
        </a:solidFill>
        <a:ln>
          <a:solidFill>
            <a:schemeClr val="tx1"/>
          </a:solidFill>
        </a:ln>
      </dgm:spPr>
      <dgm:t>
        <a:bodyPr/>
        <a:lstStyle/>
        <a:p>
          <a:r>
            <a:rPr lang="en-GB" sz="2400" b="1" dirty="0">
              <a:solidFill>
                <a:schemeClr val="tx1"/>
              </a:solidFill>
            </a:rPr>
            <a:t>Part 1 </a:t>
          </a:r>
          <a:r>
            <a:rPr lang="en-GB" sz="2400" dirty="0">
              <a:solidFill>
                <a:schemeClr val="tx1"/>
              </a:solidFill>
            </a:rPr>
            <a:t>Offensive Weapons Act 2019</a:t>
          </a:r>
        </a:p>
      </dgm:t>
    </dgm:pt>
    <dgm:pt modelId="{EEC9156B-A6D7-4EBB-B86C-2F7E756DEB44}" type="parTrans" cxnId="{577A6359-34D1-4C5D-8377-CEF51BC49427}">
      <dgm:prSet/>
      <dgm:spPr/>
      <dgm:t>
        <a:bodyPr/>
        <a:lstStyle/>
        <a:p>
          <a:endParaRPr lang="en-GB"/>
        </a:p>
      </dgm:t>
    </dgm:pt>
    <dgm:pt modelId="{E9521193-460F-4BBF-9C8C-378E63C21627}" type="sibTrans" cxnId="{577A6359-34D1-4C5D-8377-CEF51BC49427}">
      <dgm:prSet/>
      <dgm:spPr/>
      <dgm:t>
        <a:bodyPr/>
        <a:lstStyle/>
        <a:p>
          <a:endParaRPr lang="en-GB"/>
        </a:p>
      </dgm:t>
    </dgm:pt>
    <dgm:pt modelId="{1FE793A3-BED1-4564-9CF6-0C50F2871A8F}">
      <dgm:prSet phldrT="[Text]" custT="1"/>
      <dgm:spPr>
        <a:solidFill>
          <a:schemeClr val="accent2">
            <a:lumMod val="20000"/>
            <a:lumOff val="80000"/>
            <a:alpha val="90000"/>
          </a:schemeClr>
        </a:solidFill>
        <a:ln>
          <a:solidFill>
            <a:schemeClr val="tx1">
              <a:alpha val="90000"/>
            </a:schemeClr>
          </a:solidFill>
        </a:ln>
      </dgm:spPr>
      <dgm:t>
        <a:bodyPr/>
        <a:lstStyle/>
        <a:p>
          <a:r>
            <a:rPr lang="en-GB" sz="2400" b="1" dirty="0"/>
            <a:t>S1 </a:t>
          </a:r>
        </a:p>
        <a:p>
          <a:r>
            <a:rPr lang="en-GB" sz="2400" dirty="0"/>
            <a:t>Sale of corrosive products to a person under 18</a:t>
          </a:r>
        </a:p>
      </dgm:t>
    </dgm:pt>
    <dgm:pt modelId="{3B2D1A3F-C694-4FEC-8284-0DC611F51DC3}" type="parTrans" cxnId="{E50E4333-1EC5-4E0D-9D0D-B11AFFFCDA27}">
      <dgm:prSet/>
      <dgm:spPr/>
      <dgm:t>
        <a:bodyPr/>
        <a:lstStyle/>
        <a:p>
          <a:endParaRPr lang="en-GB"/>
        </a:p>
      </dgm:t>
    </dgm:pt>
    <dgm:pt modelId="{D446B933-ABB9-4FEE-9461-88659A1BB8E6}" type="sibTrans" cxnId="{E50E4333-1EC5-4E0D-9D0D-B11AFFFCDA27}">
      <dgm:prSet/>
      <dgm:spPr/>
      <dgm:t>
        <a:bodyPr/>
        <a:lstStyle/>
        <a:p>
          <a:endParaRPr lang="en-GB"/>
        </a:p>
      </dgm:t>
    </dgm:pt>
    <dgm:pt modelId="{1AF6A9E3-281F-4F7A-ACAC-D5B3689408D1}">
      <dgm:prSet phldrT="[Text]" custT="1"/>
      <dgm:spPr>
        <a:solidFill>
          <a:schemeClr val="accent2">
            <a:lumMod val="20000"/>
            <a:lumOff val="80000"/>
            <a:alpha val="90000"/>
          </a:schemeClr>
        </a:solidFill>
        <a:ln>
          <a:solidFill>
            <a:schemeClr val="tx1">
              <a:alpha val="90000"/>
            </a:schemeClr>
          </a:solidFill>
        </a:ln>
      </dgm:spPr>
      <dgm:t>
        <a:bodyPr/>
        <a:lstStyle/>
        <a:p>
          <a:r>
            <a:rPr lang="en-GB" sz="2400" b="1" dirty="0"/>
            <a:t>S6</a:t>
          </a:r>
        </a:p>
        <a:p>
          <a:r>
            <a:rPr lang="en-GB" sz="2400" dirty="0"/>
            <a:t>Offence of having a corrosive substance in a public place</a:t>
          </a:r>
        </a:p>
      </dgm:t>
    </dgm:pt>
    <dgm:pt modelId="{AA4B6E15-8783-4879-B2D8-325ACB128B0C}" type="parTrans" cxnId="{D4F7B42B-1670-40F4-ACFB-8829A351D1D7}">
      <dgm:prSet/>
      <dgm:spPr/>
      <dgm:t>
        <a:bodyPr/>
        <a:lstStyle/>
        <a:p>
          <a:endParaRPr lang="en-GB"/>
        </a:p>
      </dgm:t>
    </dgm:pt>
    <dgm:pt modelId="{313D0939-F1F9-41B6-8E26-1359B8045122}" type="sibTrans" cxnId="{D4F7B42B-1670-40F4-ACFB-8829A351D1D7}">
      <dgm:prSet/>
      <dgm:spPr/>
      <dgm:t>
        <a:bodyPr/>
        <a:lstStyle/>
        <a:p>
          <a:endParaRPr lang="en-GB"/>
        </a:p>
      </dgm:t>
    </dgm:pt>
    <dgm:pt modelId="{E5B7A5F5-158D-402A-A7EC-D74692A5D482}" type="pres">
      <dgm:prSet presAssocID="{9E5CB815-7279-4035-AA44-1E6C600454D0}" presName="Name0" presStyleCnt="0">
        <dgm:presLayoutVars>
          <dgm:dir/>
          <dgm:animLvl val="lvl"/>
          <dgm:resizeHandles val="exact"/>
        </dgm:presLayoutVars>
      </dgm:prSet>
      <dgm:spPr/>
    </dgm:pt>
    <dgm:pt modelId="{94E85DCF-D73E-42AB-B991-F3E1ACEA14B6}" type="pres">
      <dgm:prSet presAssocID="{99B53CE1-50D2-4F19-9E67-FEB33C71DDF6}" presName="boxAndChildren" presStyleCnt="0"/>
      <dgm:spPr/>
    </dgm:pt>
    <dgm:pt modelId="{5BDB479B-0296-4CC6-9CAE-C7DA0E1E4020}" type="pres">
      <dgm:prSet presAssocID="{99B53CE1-50D2-4F19-9E67-FEB33C71DDF6}" presName="parentTextBox" presStyleLbl="node1" presStyleIdx="0" presStyleCnt="1"/>
      <dgm:spPr/>
    </dgm:pt>
    <dgm:pt modelId="{CC75DCF6-FF04-4638-B277-2E95D2D8A13F}" type="pres">
      <dgm:prSet presAssocID="{99B53CE1-50D2-4F19-9E67-FEB33C71DDF6}" presName="entireBox" presStyleLbl="node1" presStyleIdx="0" presStyleCnt="1" custLinFactNeighborX="12631" custLinFactNeighborY="634"/>
      <dgm:spPr/>
    </dgm:pt>
    <dgm:pt modelId="{A2A90A94-763C-4ED7-8E86-F3CAFB7702D6}" type="pres">
      <dgm:prSet presAssocID="{99B53CE1-50D2-4F19-9E67-FEB33C71DDF6}" presName="descendantBox" presStyleCnt="0"/>
      <dgm:spPr/>
    </dgm:pt>
    <dgm:pt modelId="{E2A6B864-00D6-4F42-BF8F-2335CEC4A3C4}" type="pres">
      <dgm:prSet presAssocID="{1FE793A3-BED1-4564-9CF6-0C50F2871A8F}" presName="childTextBox" presStyleLbl="fgAccFollowNode1" presStyleIdx="0" presStyleCnt="2" custScaleY="139942">
        <dgm:presLayoutVars>
          <dgm:bulletEnabled val="1"/>
        </dgm:presLayoutVars>
      </dgm:prSet>
      <dgm:spPr/>
    </dgm:pt>
    <dgm:pt modelId="{303699C7-82B4-411A-AB65-7DB8CCDDDE10}" type="pres">
      <dgm:prSet presAssocID="{1AF6A9E3-281F-4F7A-ACAC-D5B3689408D1}" presName="childTextBox" presStyleLbl="fgAccFollowNode1" presStyleIdx="1" presStyleCnt="2" custScaleY="138641">
        <dgm:presLayoutVars>
          <dgm:bulletEnabled val="1"/>
        </dgm:presLayoutVars>
      </dgm:prSet>
      <dgm:spPr/>
    </dgm:pt>
  </dgm:ptLst>
  <dgm:cxnLst>
    <dgm:cxn modelId="{904C9210-F0BC-4AEC-834D-5DC5BE7543C3}" type="presOf" srcId="{99B53CE1-50D2-4F19-9E67-FEB33C71DDF6}" destId="{CC75DCF6-FF04-4638-B277-2E95D2D8A13F}" srcOrd="1" destOrd="0" presId="urn:microsoft.com/office/officeart/2005/8/layout/process4"/>
    <dgm:cxn modelId="{D4F7B42B-1670-40F4-ACFB-8829A351D1D7}" srcId="{99B53CE1-50D2-4F19-9E67-FEB33C71DDF6}" destId="{1AF6A9E3-281F-4F7A-ACAC-D5B3689408D1}" srcOrd="1" destOrd="0" parTransId="{AA4B6E15-8783-4879-B2D8-325ACB128B0C}" sibTransId="{313D0939-F1F9-41B6-8E26-1359B8045122}"/>
    <dgm:cxn modelId="{E50E4333-1EC5-4E0D-9D0D-B11AFFFCDA27}" srcId="{99B53CE1-50D2-4F19-9E67-FEB33C71DDF6}" destId="{1FE793A3-BED1-4564-9CF6-0C50F2871A8F}" srcOrd="0" destOrd="0" parTransId="{3B2D1A3F-C694-4FEC-8284-0DC611F51DC3}" sibTransId="{D446B933-ABB9-4FEE-9461-88659A1BB8E6}"/>
    <dgm:cxn modelId="{3F7DCF3B-87FB-405C-A612-99D4C0A76512}" type="presOf" srcId="{1FE793A3-BED1-4564-9CF6-0C50F2871A8F}" destId="{E2A6B864-00D6-4F42-BF8F-2335CEC4A3C4}" srcOrd="0" destOrd="0" presId="urn:microsoft.com/office/officeart/2005/8/layout/process4"/>
    <dgm:cxn modelId="{577A6359-34D1-4C5D-8377-CEF51BC49427}" srcId="{9E5CB815-7279-4035-AA44-1E6C600454D0}" destId="{99B53CE1-50D2-4F19-9E67-FEB33C71DDF6}" srcOrd="0" destOrd="0" parTransId="{EEC9156B-A6D7-4EBB-B86C-2F7E756DEB44}" sibTransId="{E9521193-460F-4BBF-9C8C-378E63C21627}"/>
    <dgm:cxn modelId="{97072D85-7D95-46AA-A3DC-B7365A460E54}" type="presOf" srcId="{1AF6A9E3-281F-4F7A-ACAC-D5B3689408D1}" destId="{303699C7-82B4-411A-AB65-7DB8CCDDDE10}" srcOrd="0" destOrd="0" presId="urn:microsoft.com/office/officeart/2005/8/layout/process4"/>
    <dgm:cxn modelId="{22DEC485-D629-4A30-AD5E-1BE337AA3B5E}" type="presOf" srcId="{99B53CE1-50D2-4F19-9E67-FEB33C71DDF6}" destId="{5BDB479B-0296-4CC6-9CAE-C7DA0E1E4020}" srcOrd="0" destOrd="0" presId="urn:microsoft.com/office/officeart/2005/8/layout/process4"/>
    <dgm:cxn modelId="{C1F14CE6-669F-4EAB-88AD-160B021BA2D8}" type="presOf" srcId="{9E5CB815-7279-4035-AA44-1E6C600454D0}" destId="{E5B7A5F5-158D-402A-A7EC-D74692A5D482}" srcOrd="0" destOrd="0" presId="urn:microsoft.com/office/officeart/2005/8/layout/process4"/>
    <dgm:cxn modelId="{BBFBAB7B-EBE2-4393-A37E-6348808C4DE8}" type="presParOf" srcId="{E5B7A5F5-158D-402A-A7EC-D74692A5D482}" destId="{94E85DCF-D73E-42AB-B991-F3E1ACEA14B6}" srcOrd="0" destOrd="0" presId="urn:microsoft.com/office/officeart/2005/8/layout/process4"/>
    <dgm:cxn modelId="{7820FC5B-7A62-4BDE-BD0C-105631E121D9}" type="presParOf" srcId="{94E85DCF-D73E-42AB-B991-F3E1ACEA14B6}" destId="{5BDB479B-0296-4CC6-9CAE-C7DA0E1E4020}" srcOrd="0" destOrd="0" presId="urn:microsoft.com/office/officeart/2005/8/layout/process4"/>
    <dgm:cxn modelId="{8F877438-8C5E-47F7-8B0E-DAD876A69101}" type="presParOf" srcId="{94E85DCF-D73E-42AB-B991-F3E1ACEA14B6}" destId="{CC75DCF6-FF04-4638-B277-2E95D2D8A13F}" srcOrd="1" destOrd="0" presId="urn:microsoft.com/office/officeart/2005/8/layout/process4"/>
    <dgm:cxn modelId="{55F3CF44-0C4A-45BE-A942-7B471DB626AA}" type="presParOf" srcId="{94E85DCF-D73E-42AB-B991-F3E1ACEA14B6}" destId="{A2A90A94-763C-4ED7-8E86-F3CAFB7702D6}" srcOrd="2" destOrd="0" presId="urn:microsoft.com/office/officeart/2005/8/layout/process4"/>
    <dgm:cxn modelId="{0EAF1567-A90F-4A3F-B08B-61E0BFE15328}" type="presParOf" srcId="{A2A90A94-763C-4ED7-8E86-F3CAFB7702D6}" destId="{E2A6B864-00D6-4F42-BF8F-2335CEC4A3C4}" srcOrd="0" destOrd="0" presId="urn:microsoft.com/office/officeart/2005/8/layout/process4"/>
    <dgm:cxn modelId="{754FD06B-9469-40FA-8C07-07EC9454DD05}" type="presParOf" srcId="{A2A90A94-763C-4ED7-8E86-F3CAFB7702D6}" destId="{303699C7-82B4-411A-AB65-7DB8CCDDDE10}" srcOrd="1"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4578C-4CFA-4D05-B454-093B70CAEC0E}">
      <dsp:nvSpPr>
        <dsp:cNvPr id="0" name=""/>
        <dsp:cNvSpPr/>
      </dsp:nvSpPr>
      <dsp:spPr>
        <a:xfrm>
          <a:off x="618083" y="2355"/>
          <a:ext cx="6396681" cy="1204956"/>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S43</a:t>
          </a:r>
        </a:p>
        <a:p>
          <a:pPr marL="0" lvl="0" indent="0" algn="ctr" defTabSz="1066800">
            <a:lnSpc>
              <a:spcPct val="90000"/>
            </a:lnSpc>
            <a:spcBef>
              <a:spcPct val="0"/>
            </a:spcBef>
            <a:spcAft>
              <a:spcPct val="35000"/>
            </a:spcAft>
            <a:buNone/>
          </a:pPr>
          <a:r>
            <a:rPr lang="en-GB" sz="2400" kern="1200" dirty="0">
              <a:solidFill>
                <a:schemeClr val="tx1"/>
              </a:solidFill>
            </a:rPr>
            <a:t>Amendment to the definition of a flick knife</a:t>
          </a:r>
        </a:p>
      </dsp:txBody>
      <dsp:txXfrm>
        <a:off x="653375" y="37647"/>
        <a:ext cx="6326097" cy="1134372"/>
      </dsp:txXfrm>
    </dsp:sp>
    <dsp:sp modelId="{626C67D1-02F3-4D66-B034-EBE1B7D9B7DB}">
      <dsp:nvSpPr>
        <dsp:cNvPr id="0" name=""/>
        <dsp:cNvSpPr/>
      </dsp:nvSpPr>
      <dsp:spPr>
        <a:xfrm rot="5400000">
          <a:off x="3590494" y="1237435"/>
          <a:ext cx="451858" cy="54223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653755" y="1282621"/>
        <a:ext cx="325338" cy="316301"/>
      </dsp:txXfrm>
    </dsp:sp>
    <dsp:sp modelId="{FFB7275F-3908-4A96-87B4-70AD0BA4B3CC}">
      <dsp:nvSpPr>
        <dsp:cNvPr id="0" name=""/>
        <dsp:cNvSpPr/>
      </dsp:nvSpPr>
      <dsp:spPr>
        <a:xfrm>
          <a:off x="0" y="1809789"/>
          <a:ext cx="7632848" cy="1204956"/>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S46</a:t>
          </a:r>
        </a:p>
        <a:p>
          <a:pPr marL="0" lvl="0" indent="0" algn="ctr" defTabSz="1066800">
            <a:lnSpc>
              <a:spcPct val="90000"/>
            </a:lnSpc>
            <a:spcBef>
              <a:spcPct val="0"/>
            </a:spcBef>
            <a:spcAft>
              <a:spcPct val="35000"/>
            </a:spcAft>
            <a:buNone/>
          </a:pPr>
          <a:r>
            <a:rPr lang="en-GB" sz="2400" kern="1200" dirty="0">
              <a:solidFill>
                <a:schemeClr val="tx1"/>
              </a:solidFill>
            </a:rPr>
            <a:t>Prohibition on the possession of certain Offensive Weapons in private</a:t>
          </a:r>
        </a:p>
      </dsp:txBody>
      <dsp:txXfrm>
        <a:off x="35292" y="1845081"/>
        <a:ext cx="7562264" cy="1134372"/>
      </dsp:txXfrm>
    </dsp:sp>
    <dsp:sp modelId="{18F07736-84EA-4ABA-BDAB-A66D20AB5313}">
      <dsp:nvSpPr>
        <dsp:cNvPr id="0" name=""/>
        <dsp:cNvSpPr/>
      </dsp:nvSpPr>
      <dsp:spPr>
        <a:xfrm rot="5400000">
          <a:off x="3590494" y="3044869"/>
          <a:ext cx="451858" cy="54223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653755" y="3090055"/>
        <a:ext cx="325338" cy="316301"/>
      </dsp:txXfrm>
    </dsp:sp>
    <dsp:sp modelId="{73A2B4C3-7AD1-4B26-9B3C-8BEF33887493}">
      <dsp:nvSpPr>
        <dsp:cNvPr id="0" name=""/>
        <dsp:cNvSpPr/>
      </dsp:nvSpPr>
      <dsp:spPr>
        <a:xfrm>
          <a:off x="104361" y="3617224"/>
          <a:ext cx="7424124" cy="1204956"/>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S47</a:t>
          </a:r>
        </a:p>
        <a:p>
          <a:pPr marL="0" lvl="0" indent="0" algn="ctr" defTabSz="1066800">
            <a:lnSpc>
              <a:spcPct val="90000"/>
            </a:lnSpc>
            <a:spcBef>
              <a:spcPct val="0"/>
            </a:spcBef>
            <a:spcAft>
              <a:spcPct val="35000"/>
            </a:spcAft>
            <a:buNone/>
          </a:pPr>
          <a:r>
            <a:rPr lang="en-GB" sz="2400" kern="1200" dirty="0">
              <a:solidFill>
                <a:schemeClr val="tx1"/>
              </a:solidFill>
            </a:rPr>
            <a:t>Some new defences for some articles such as Kirpans and </a:t>
          </a:r>
          <a:r>
            <a:rPr lang="en-GB" sz="2400" kern="1200" dirty="0" err="1">
              <a:solidFill>
                <a:schemeClr val="tx1"/>
              </a:solidFill>
            </a:rPr>
            <a:t>Katars</a:t>
          </a:r>
          <a:endParaRPr lang="en-GB" sz="2400" kern="1200" dirty="0">
            <a:solidFill>
              <a:schemeClr val="tx1"/>
            </a:solidFill>
          </a:endParaRPr>
        </a:p>
      </dsp:txBody>
      <dsp:txXfrm>
        <a:off x="139653" y="3652516"/>
        <a:ext cx="7353540" cy="11343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A3943-02E9-4971-A068-BB97151A2912}">
      <dsp:nvSpPr>
        <dsp:cNvPr id="0" name=""/>
        <dsp:cNvSpPr/>
      </dsp:nvSpPr>
      <dsp:spPr>
        <a:xfrm>
          <a:off x="0" y="0"/>
          <a:ext cx="7488831" cy="2063614"/>
        </a:xfrm>
        <a:prstGeom prst="roundRect">
          <a:avLst>
            <a:gd name="adj" fmla="val 10000"/>
          </a:avLst>
        </a:prstGeom>
        <a:solidFill>
          <a:schemeClr val="accent2">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sp>
    <dsp:sp modelId="{E6A36C3A-8473-4F27-84A9-8E624E85EA91}">
      <dsp:nvSpPr>
        <dsp:cNvPr id="0" name=""/>
        <dsp:cNvSpPr/>
      </dsp:nvSpPr>
      <dsp:spPr>
        <a:xfrm>
          <a:off x="224664" y="275148"/>
          <a:ext cx="2199844" cy="1513317"/>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1FA7C296-2AF3-485F-8ED9-43A71EE732D0}">
      <dsp:nvSpPr>
        <dsp:cNvPr id="0" name=""/>
        <dsp:cNvSpPr/>
      </dsp:nvSpPr>
      <dsp:spPr>
        <a:xfrm rot="10800000">
          <a:off x="224664" y="2063614"/>
          <a:ext cx="2199844" cy="2522195"/>
        </a:xfrm>
        <a:prstGeom prst="round2SameRect">
          <a:avLst>
            <a:gd name="adj1" fmla="val 10500"/>
            <a:gd name="adj2" fmla="val 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Those </a:t>
          </a:r>
          <a:r>
            <a:rPr lang="en-GB" sz="2400" b="1" kern="1200" dirty="0">
              <a:solidFill>
                <a:schemeClr val="tx1"/>
              </a:solidFill>
            </a:rPr>
            <a:t>made</a:t>
          </a:r>
          <a:r>
            <a:rPr lang="en-GB" sz="2400" kern="1200" dirty="0">
              <a:solidFill>
                <a:schemeClr val="tx1"/>
              </a:solidFill>
            </a:rPr>
            <a:t> for causing injury</a:t>
          </a:r>
        </a:p>
      </dsp:txBody>
      <dsp:txXfrm rot="10800000">
        <a:off x="292317" y="2063614"/>
        <a:ext cx="2064538" cy="2454542"/>
      </dsp:txXfrm>
    </dsp:sp>
    <dsp:sp modelId="{FBEE5957-41A7-47B9-BC79-9E1DBCC4EEF1}">
      <dsp:nvSpPr>
        <dsp:cNvPr id="0" name=""/>
        <dsp:cNvSpPr/>
      </dsp:nvSpPr>
      <dsp:spPr>
        <a:xfrm>
          <a:off x="2644493" y="275148"/>
          <a:ext cx="2199844" cy="1513317"/>
        </a:xfrm>
        <a:prstGeom prst="roundRect">
          <a:avLst>
            <a:gd name="adj" fmla="val 10000"/>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3AD66175-669B-469C-9E27-10B36DB92197}">
      <dsp:nvSpPr>
        <dsp:cNvPr id="0" name=""/>
        <dsp:cNvSpPr/>
      </dsp:nvSpPr>
      <dsp:spPr>
        <a:xfrm rot="10800000">
          <a:off x="2644493" y="2063614"/>
          <a:ext cx="2199844" cy="2522195"/>
        </a:xfrm>
        <a:prstGeom prst="round2SameRect">
          <a:avLst>
            <a:gd name="adj1" fmla="val 10500"/>
            <a:gd name="adj2" fmla="val 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latin typeface="+mn-lt"/>
            </a:rPr>
            <a:t>Those </a:t>
          </a:r>
          <a:r>
            <a:rPr lang="en-GB" sz="2400" b="1" kern="1200" dirty="0">
              <a:solidFill>
                <a:schemeClr val="tx1"/>
              </a:solidFill>
              <a:latin typeface="+mn-lt"/>
            </a:rPr>
            <a:t>adapted</a:t>
          </a:r>
          <a:r>
            <a:rPr lang="en-GB" sz="2400" kern="1200" dirty="0">
              <a:solidFill>
                <a:schemeClr val="tx1"/>
              </a:solidFill>
              <a:latin typeface="+mn-lt"/>
            </a:rPr>
            <a:t> for injury</a:t>
          </a:r>
        </a:p>
      </dsp:txBody>
      <dsp:txXfrm rot="10800000">
        <a:off x="2712146" y="2063614"/>
        <a:ext cx="2064538" cy="2454542"/>
      </dsp:txXfrm>
    </dsp:sp>
    <dsp:sp modelId="{23197BFA-4B27-47B2-9E26-CEE9E6B8937E}">
      <dsp:nvSpPr>
        <dsp:cNvPr id="0" name=""/>
        <dsp:cNvSpPr/>
      </dsp:nvSpPr>
      <dsp:spPr>
        <a:xfrm>
          <a:off x="5064321" y="275148"/>
          <a:ext cx="2199844" cy="1513317"/>
        </a:xfrm>
        <a:prstGeom prst="roundRect">
          <a:avLst>
            <a:gd name="adj" fmla="val 10000"/>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22EA07F4-491A-4A2B-A4BF-6A8D6E9FAB9C}">
      <dsp:nvSpPr>
        <dsp:cNvPr id="0" name=""/>
        <dsp:cNvSpPr/>
      </dsp:nvSpPr>
      <dsp:spPr>
        <a:xfrm rot="10800000">
          <a:off x="5064321" y="2063614"/>
          <a:ext cx="2199844" cy="2522195"/>
        </a:xfrm>
        <a:prstGeom prst="round2SameRect">
          <a:avLst>
            <a:gd name="adj1" fmla="val 10500"/>
            <a:gd name="adj2" fmla="val 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Those </a:t>
          </a:r>
          <a:r>
            <a:rPr lang="en-GB" sz="2100" b="1" kern="1200" dirty="0">
              <a:solidFill>
                <a:schemeClr val="tx1"/>
              </a:solidFill>
            </a:rPr>
            <a:t>intended </a:t>
          </a:r>
          <a:r>
            <a:rPr lang="en-GB" sz="2100" kern="1200" dirty="0">
              <a:solidFill>
                <a:schemeClr val="tx1"/>
              </a:solidFill>
            </a:rPr>
            <a:t>by a person who has it for use by themselves or some other person to cause injury</a:t>
          </a:r>
        </a:p>
      </dsp:txBody>
      <dsp:txXfrm rot="10800000">
        <a:off x="5131974" y="2063614"/>
        <a:ext cx="2064538" cy="24545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4277D-413E-4D9C-B253-4E3167E5FD9C}">
      <dsp:nvSpPr>
        <dsp:cNvPr id="0" name=""/>
        <dsp:cNvSpPr/>
      </dsp:nvSpPr>
      <dsp:spPr>
        <a:xfrm>
          <a:off x="36" y="194612"/>
          <a:ext cx="3465771" cy="1386308"/>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S139A(1) Criminal Justice Act 1988</a:t>
          </a:r>
        </a:p>
      </dsp:txBody>
      <dsp:txXfrm>
        <a:off x="36" y="194612"/>
        <a:ext cx="3465771" cy="1386308"/>
      </dsp:txXfrm>
    </dsp:sp>
    <dsp:sp modelId="{FBF24860-5CAF-40CB-984C-4849E6FAF142}">
      <dsp:nvSpPr>
        <dsp:cNvPr id="0" name=""/>
        <dsp:cNvSpPr/>
      </dsp:nvSpPr>
      <dsp:spPr>
        <a:xfrm>
          <a:off x="36" y="1580921"/>
          <a:ext cx="3465771" cy="3033224"/>
        </a:xfrm>
        <a:prstGeom prst="rect">
          <a:avLst/>
        </a:prstGeom>
        <a:solidFill>
          <a:schemeClr val="accent2">
            <a:lumMod val="20000"/>
            <a:lumOff val="80000"/>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Any person who has an article which has a blade or is sharply pointed with them on school premises, without good reason or lawful authority, commits an offence</a:t>
          </a:r>
        </a:p>
      </dsp:txBody>
      <dsp:txXfrm>
        <a:off x="36" y="1580921"/>
        <a:ext cx="3465771" cy="3033224"/>
      </dsp:txXfrm>
    </dsp:sp>
    <dsp:sp modelId="{19A8B61A-CC55-41FA-A166-B8D7758E7E5D}">
      <dsp:nvSpPr>
        <dsp:cNvPr id="0" name=""/>
        <dsp:cNvSpPr/>
      </dsp:nvSpPr>
      <dsp:spPr>
        <a:xfrm>
          <a:off x="3951016" y="194612"/>
          <a:ext cx="3465771" cy="1386308"/>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S139A(2) Criminal Justice Act 1988</a:t>
          </a:r>
        </a:p>
      </dsp:txBody>
      <dsp:txXfrm>
        <a:off x="3951016" y="194612"/>
        <a:ext cx="3465771" cy="1386308"/>
      </dsp:txXfrm>
    </dsp:sp>
    <dsp:sp modelId="{92C10426-0369-45BC-BDEE-D6D56F98DD7F}">
      <dsp:nvSpPr>
        <dsp:cNvPr id="0" name=""/>
        <dsp:cNvSpPr/>
      </dsp:nvSpPr>
      <dsp:spPr>
        <a:xfrm>
          <a:off x="3951052" y="1534118"/>
          <a:ext cx="3465771" cy="3033224"/>
        </a:xfrm>
        <a:prstGeom prst="rect">
          <a:avLst/>
        </a:prstGeom>
        <a:solidFill>
          <a:schemeClr val="accent2">
            <a:lumMod val="20000"/>
            <a:lumOff val="80000"/>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Any person who has an </a:t>
          </a:r>
          <a:r>
            <a:rPr lang="en-GB" sz="2400" b="1" kern="1200" dirty="0"/>
            <a:t>offensive weapon </a:t>
          </a:r>
          <a:r>
            <a:rPr lang="en-GB" sz="2400" kern="1200" dirty="0"/>
            <a:t>with them on </a:t>
          </a:r>
          <a:r>
            <a:rPr lang="en-GB" sz="2400" b="1" kern="1200" dirty="0"/>
            <a:t>school premises </a:t>
          </a:r>
          <a:r>
            <a:rPr lang="en-GB" sz="2400" kern="1200" dirty="0"/>
            <a:t>commits an offence</a:t>
          </a:r>
        </a:p>
      </dsp:txBody>
      <dsp:txXfrm>
        <a:off x="3951052" y="1534118"/>
        <a:ext cx="3465771" cy="3033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6F85A-A0E2-4E6B-A69D-273465B67382}">
      <dsp:nvSpPr>
        <dsp:cNvPr id="0" name=""/>
        <dsp:cNvSpPr/>
      </dsp:nvSpPr>
      <dsp:spPr>
        <a:xfrm>
          <a:off x="437545" y="1881"/>
          <a:ext cx="3597506" cy="2158503"/>
        </a:xfrm>
        <a:prstGeom prst="rect">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Threatening with a bladed or sharply pointed article</a:t>
          </a:r>
        </a:p>
        <a:p>
          <a:pPr marL="0" lvl="0" indent="0" algn="ctr" defTabSz="1066800">
            <a:lnSpc>
              <a:spcPct val="90000"/>
            </a:lnSpc>
            <a:spcBef>
              <a:spcPct val="0"/>
            </a:spcBef>
            <a:spcAft>
              <a:spcPct val="35000"/>
            </a:spcAft>
            <a:buNone/>
          </a:pPr>
          <a:r>
            <a:rPr lang="en-GB" sz="2400" kern="1200" dirty="0">
              <a:solidFill>
                <a:schemeClr val="tx1"/>
              </a:solidFill>
            </a:rPr>
            <a:t>S139AA Criminal Justice Act 1988</a:t>
          </a:r>
        </a:p>
      </dsp:txBody>
      <dsp:txXfrm>
        <a:off x="437545" y="1881"/>
        <a:ext cx="3597506" cy="2158503"/>
      </dsp:txXfrm>
    </dsp:sp>
    <dsp:sp modelId="{916A473E-E902-41F8-B1F4-1E8B00ACDCAD}">
      <dsp:nvSpPr>
        <dsp:cNvPr id="0" name=""/>
        <dsp:cNvSpPr/>
      </dsp:nvSpPr>
      <dsp:spPr>
        <a:xfrm>
          <a:off x="4394802" y="1881"/>
          <a:ext cx="3597506" cy="2158503"/>
        </a:xfrm>
        <a:prstGeom prst="rect">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Threatening with an offensive weapon </a:t>
          </a:r>
        </a:p>
        <a:p>
          <a:pPr marL="0" lvl="0" indent="0" algn="ctr" defTabSz="1066800">
            <a:lnSpc>
              <a:spcPct val="90000"/>
            </a:lnSpc>
            <a:spcBef>
              <a:spcPct val="0"/>
            </a:spcBef>
            <a:spcAft>
              <a:spcPct val="35000"/>
            </a:spcAft>
            <a:buNone/>
          </a:pPr>
          <a:r>
            <a:rPr lang="en-GB" sz="2400" kern="1200" dirty="0">
              <a:solidFill>
                <a:schemeClr val="tx1"/>
              </a:solidFill>
            </a:rPr>
            <a:t>S1A Prevention of Crime Act 1953</a:t>
          </a:r>
        </a:p>
      </dsp:txBody>
      <dsp:txXfrm>
        <a:off x="4394802" y="1881"/>
        <a:ext cx="3597506" cy="2158503"/>
      </dsp:txXfrm>
    </dsp:sp>
    <dsp:sp modelId="{1BBC181C-177A-44C1-A12D-CFB34B0D7D25}">
      <dsp:nvSpPr>
        <dsp:cNvPr id="0" name=""/>
        <dsp:cNvSpPr/>
      </dsp:nvSpPr>
      <dsp:spPr>
        <a:xfrm>
          <a:off x="437545" y="2520135"/>
          <a:ext cx="3597506" cy="2158503"/>
        </a:xfrm>
        <a:prstGeom prst="rect">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Manufacture, sale &amp; hire of offensive weapons</a:t>
          </a:r>
        </a:p>
        <a:p>
          <a:pPr marL="0" lvl="0" indent="0" algn="ctr" defTabSz="1066800">
            <a:lnSpc>
              <a:spcPct val="90000"/>
            </a:lnSpc>
            <a:spcBef>
              <a:spcPct val="0"/>
            </a:spcBef>
            <a:spcAft>
              <a:spcPct val="35000"/>
            </a:spcAft>
            <a:buNone/>
          </a:pPr>
          <a:r>
            <a:rPr lang="en-GB" sz="2400" kern="1200" dirty="0">
              <a:solidFill>
                <a:schemeClr val="tx1"/>
              </a:solidFill>
            </a:rPr>
            <a:t>S141 Criminal Justice Act 1988</a:t>
          </a:r>
        </a:p>
      </dsp:txBody>
      <dsp:txXfrm>
        <a:off x="437545" y="2520135"/>
        <a:ext cx="3597506" cy="2158503"/>
      </dsp:txXfrm>
    </dsp:sp>
    <dsp:sp modelId="{55717A89-D6A6-4114-8944-90FD937B05A9}">
      <dsp:nvSpPr>
        <dsp:cNvPr id="0" name=""/>
        <dsp:cNvSpPr/>
      </dsp:nvSpPr>
      <dsp:spPr>
        <a:xfrm>
          <a:off x="4394802" y="2520135"/>
          <a:ext cx="3597506" cy="2158503"/>
        </a:xfrm>
        <a:prstGeom prst="rect">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Selling knives, knife blades, razor blades, axes to anyone under the age of 18 years</a:t>
          </a:r>
        </a:p>
        <a:p>
          <a:pPr marL="0" lvl="0" indent="0" algn="ctr" defTabSz="1066800">
            <a:lnSpc>
              <a:spcPct val="90000"/>
            </a:lnSpc>
            <a:spcBef>
              <a:spcPct val="0"/>
            </a:spcBef>
            <a:spcAft>
              <a:spcPct val="35000"/>
            </a:spcAft>
            <a:buNone/>
          </a:pPr>
          <a:r>
            <a:rPr lang="en-GB" sz="2400" kern="1200" dirty="0">
              <a:solidFill>
                <a:schemeClr val="tx1"/>
              </a:solidFill>
            </a:rPr>
            <a:t>S141A Criminal Justice Act 1988</a:t>
          </a:r>
        </a:p>
      </dsp:txBody>
      <dsp:txXfrm>
        <a:off x="4394802" y="2520135"/>
        <a:ext cx="3597506" cy="21585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5DCF6-FF04-4638-B277-2E95D2D8A13F}">
      <dsp:nvSpPr>
        <dsp:cNvPr id="0" name=""/>
        <dsp:cNvSpPr/>
      </dsp:nvSpPr>
      <dsp:spPr>
        <a:xfrm>
          <a:off x="0" y="19325"/>
          <a:ext cx="6923112" cy="2958493"/>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Part 1 </a:t>
          </a:r>
          <a:r>
            <a:rPr lang="en-GB" sz="2400" kern="1200" dirty="0">
              <a:solidFill>
                <a:schemeClr val="tx1"/>
              </a:solidFill>
            </a:rPr>
            <a:t>Offensive Weapons Act 2019</a:t>
          </a:r>
        </a:p>
      </dsp:txBody>
      <dsp:txXfrm>
        <a:off x="0" y="19325"/>
        <a:ext cx="6923112" cy="1597586"/>
      </dsp:txXfrm>
    </dsp:sp>
    <dsp:sp modelId="{E2A6B864-00D6-4F42-BF8F-2335CEC4A3C4}">
      <dsp:nvSpPr>
        <dsp:cNvPr id="0" name=""/>
        <dsp:cNvSpPr/>
      </dsp:nvSpPr>
      <dsp:spPr>
        <a:xfrm>
          <a:off x="0" y="1267199"/>
          <a:ext cx="3461555" cy="1904480"/>
        </a:xfrm>
        <a:prstGeom prst="rect">
          <a:avLst/>
        </a:prstGeom>
        <a:solidFill>
          <a:schemeClr val="accent2">
            <a:lumMod val="20000"/>
            <a:lumOff val="80000"/>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S1 </a:t>
          </a:r>
        </a:p>
        <a:p>
          <a:pPr marL="0" lvl="0" indent="0" algn="ctr" defTabSz="1066800">
            <a:lnSpc>
              <a:spcPct val="90000"/>
            </a:lnSpc>
            <a:spcBef>
              <a:spcPct val="0"/>
            </a:spcBef>
            <a:spcAft>
              <a:spcPct val="35000"/>
            </a:spcAft>
            <a:buNone/>
          </a:pPr>
          <a:r>
            <a:rPr lang="en-GB" sz="2400" kern="1200" dirty="0"/>
            <a:t>Sale of corrosive products to a person under 18</a:t>
          </a:r>
        </a:p>
      </dsp:txBody>
      <dsp:txXfrm>
        <a:off x="0" y="1267199"/>
        <a:ext cx="3461555" cy="1904480"/>
      </dsp:txXfrm>
    </dsp:sp>
    <dsp:sp modelId="{303699C7-82B4-411A-AB65-7DB8CCDDDE10}">
      <dsp:nvSpPr>
        <dsp:cNvPr id="0" name=""/>
        <dsp:cNvSpPr/>
      </dsp:nvSpPr>
      <dsp:spPr>
        <a:xfrm>
          <a:off x="3461556" y="1276051"/>
          <a:ext cx="3461555" cy="1886775"/>
        </a:xfrm>
        <a:prstGeom prst="rect">
          <a:avLst/>
        </a:prstGeom>
        <a:solidFill>
          <a:schemeClr val="accent2">
            <a:lumMod val="20000"/>
            <a:lumOff val="80000"/>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S6</a:t>
          </a:r>
        </a:p>
        <a:p>
          <a:pPr marL="0" lvl="0" indent="0" algn="ctr" defTabSz="1066800">
            <a:lnSpc>
              <a:spcPct val="90000"/>
            </a:lnSpc>
            <a:spcBef>
              <a:spcPct val="0"/>
            </a:spcBef>
            <a:spcAft>
              <a:spcPct val="35000"/>
            </a:spcAft>
            <a:buNone/>
          </a:pPr>
          <a:r>
            <a:rPr lang="en-GB" sz="2400" kern="1200" dirty="0"/>
            <a:t>Offence of having a corrosive substance in a public place</a:t>
          </a:r>
        </a:p>
      </dsp:txBody>
      <dsp:txXfrm>
        <a:off x="3461556" y="1276051"/>
        <a:ext cx="3461555" cy="1886775"/>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eaLnBrk="1" hangingPunct="1">
              <a:defRPr sz="1200">
                <a:latin typeface="Arial" panose="020B0604020202020204" pitchFamily="34" charset="0"/>
                <a:cs typeface="Arial" panose="020B0604020202020204" pitchFamily="34" charset="0"/>
              </a:defRPr>
            </a:lvl1pPr>
          </a:lstStyle>
          <a:p>
            <a:pPr>
              <a:defRPr/>
            </a:pP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eaLnBrk="1" hangingPunct="1">
              <a:defRPr sz="1200">
                <a:latin typeface="Arial" panose="020B0604020202020204" pitchFamily="34" charset="0"/>
                <a:cs typeface="Arial" panose="020B0604020202020204" pitchFamily="34" charset="0"/>
              </a:defRPr>
            </a:lvl1pPr>
          </a:lstStyle>
          <a:p>
            <a:pPr>
              <a:defRPr/>
            </a:pPr>
            <a:fld id="{73425054-BAB8-4E3C-8350-F4A3B24B835E}" type="datetimeFigureOut">
              <a:rPr lang="en-GB"/>
              <a:pPr>
                <a:defRPr/>
              </a:pPr>
              <a:t>26/08/2022</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eaLnBrk="1" hangingPunct="1">
              <a:defRPr sz="1200">
                <a:latin typeface="Arial" panose="020B0604020202020204" pitchFamily="34" charset="0"/>
                <a:cs typeface="Arial" panose="020B0604020202020204" pitchFamily="34" charset="0"/>
              </a:defRPr>
            </a:lvl1pPr>
          </a:lstStyle>
          <a:p>
            <a:pPr>
              <a:defRPr/>
            </a:pPr>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34A6A74C-5ED0-47A7-8DC6-93CFFE31F520}" type="slidenum">
              <a:rPr lang="en-GB" altLang="en-US"/>
              <a:pPr>
                <a:defRPr/>
              </a:pPr>
              <a:t>‹#›</a:t>
            </a:fld>
            <a:endParaRPr lang="en-GB" altLang="en-US"/>
          </a:p>
        </p:txBody>
      </p:sp>
    </p:spTree>
    <p:extLst>
      <p:ext uri="{BB962C8B-B14F-4D97-AF65-F5344CB8AC3E}">
        <p14:creationId xmlns:p14="http://schemas.microsoft.com/office/powerpoint/2010/main" val="287681256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sz="1100" kern="1200" dirty="0">
                <a:solidFill>
                  <a:schemeClr val="tx1"/>
                </a:solidFill>
                <a:effectLst/>
                <a:latin typeface="Arial" panose="020B0604020202020204" pitchFamily="34" charset="0"/>
                <a:ea typeface="ＭＳ Ｐゴシック" pitchFamily="-112" charset="-128"/>
                <a:cs typeface="Arial" panose="020B0604020202020204" pitchFamily="34" charset="0"/>
              </a:rPr>
              <a:t>Learners who have successfully completed this lesson will be able to:</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171450" lvl="0" indent="-171450">
              <a:lnSpc>
                <a:spcPct val="100000"/>
              </a:lnSpc>
              <a:buFont typeface="Arial" panose="020B0604020202020204" pitchFamily="34" charset="0"/>
              <a:buChar cha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Explain</a:t>
            </a:r>
            <a:r>
              <a:rPr lang="en-GB" sz="1100" kern="1200" baseline="0" dirty="0">
                <a:solidFill>
                  <a:schemeClr val="tx1"/>
                </a:solidFill>
                <a:effectLst/>
                <a:latin typeface="Arial" panose="020B0604020202020204" pitchFamily="34" charset="0"/>
                <a:ea typeface="+mn-ea"/>
                <a:cs typeface="Arial" panose="020B0604020202020204" pitchFamily="34" charset="0"/>
              </a:rPr>
              <a:t> the legislation relating to </a:t>
            </a:r>
            <a:r>
              <a:rPr lang="en-GB" sz="1100" kern="1200" dirty="0">
                <a:solidFill>
                  <a:schemeClr val="tx1"/>
                </a:solidFill>
                <a:effectLst/>
                <a:latin typeface="Arial" panose="020B0604020202020204" pitchFamily="34" charset="0"/>
                <a:ea typeface="+mn-ea"/>
                <a:cs typeface="Arial" panose="020B0604020202020204" pitchFamily="34" charset="0"/>
              </a:rPr>
              <a:t>Sec 1(1) Prevention of Crime Act 1953</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Explain</a:t>
            </a:r>
            <a:r>
              <a:rPr lang="en-GB" sz="1100" kern="1200" baseline="0" dirty="0">
                <a:solidFill>
                  <a:schemeClr val="tx1"/>
                </a:solidFill>
                <a:effectLst/>
                <a:latin typeface="Arial" panose="020B0604020202020204" pitchFamily="34" charset="0"/>
                <a:ea typeface="+mn-ea"/>
                <a:cs typeface="Arial" panose="020B0604020202020204" pitchFamily="34" charset="0"/>
              </a:rPr>
              <a:t> the legislation relating to </a:t>
            </a:r>
            <a:r>
              <a:rPr lang="en-GB" sz="1100" kern="1200" dirty="0">
                <a:solidFill>
                  <a:schemeClr val="tx1"/>
                </a:solidFill>
                <a:effectLst/>
                <a:latin typeface="Arial" panose="020B0604020202020204" pitchFamily="34" charset="0"/>
                <a:ea typeface="+mn-ea"/>
                <a:cs typeface="Arial" panose="020B0604020202020204" pitchFamily="34" charset="0"/>
              </a:rPr>
              <a:t>Sec 139(1) Criminal Justice Act 1988.</a:t>
            </a:r>
          </a:p>
          <a:p>
            <a:pPr marL="17145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Explain</a:t>
            </a:r>
            <a:r>
              <a:rPr lang="en-GB" sz="1100" kern="1200" baseline="0" dirty="0">
                <a:solidFill>
                  <a:schemeClr val="tx1"/>
                </a:solidFill>
                <a:effectLst/>
                <a:latin typeface="Arial" panose="020B0604020202020204" pitchFamily="34" charset="0"/>
                <a:ea typeface="+mn-ea"/>
                <a:cs typeface="Arial" panose="020B0604020202020204" pitchFamily="34" charset="0"/>
              </a:rPr>
              <a:t> the legislation relating to </a:t>
            </a:r>
            <a:r>
              <a:rPr lang="en-GB" sz="1100" kern="1200" dirty="0">
                <a:solidFill>
                  <a:schemeClr val="tx1"/>
                </a:solidFill>
                <a:effectLst/>
                <a:latin typeface="Arial" panose="020B0604020202020204" pitchFamily="34" charset="0"/>
                <a:ea typeface="+mn-ea"/>
                <a:cs typeface="Arial" panose="020B0604020202020204" pitchFamily="34" charset="0"/>
              </a:rPr>
              <a:t>Section 25(1) Theft Act 1968 </a:t>
            </a:r>
          </a:p>
          <a:p>
            <a:pPr marL="0" indent="0">
              <a:lnSpc>
                <a:spcPct val="100000"/>
              </a:lnSpc>
              <a:buFont typeface="Arial" panose="020B0604020202020204" pitchFamily="34" charset="0"/>
              <a:buNone/>
            </a:pPr>
            <a:endParaRPr lang="en-GB" altLang="en-US"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altLang="en-US" sz="1100" dirty="0">
                <a:latin typeface="Arial" panose="020B0604020202020204" pitchFamily="34" charset="0"/>
                <a:cs typeface="Arial" panose="020B0604020202020204" pitchFamily="34" charset="0"/>
              </a:rPr>
              <a:t>One of the duties of a constable is to prevent crime. We are concerned here with what offences could be committed in future.</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‘Statutory Preventative Measures’ are a means that Parliament has given the police to help them in that duty. Most of these follow a general principle. It is that certain acts that could lead to a criminal offence being committed should themselves be offences.</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Some of these offences need proof of criminal intent or unlawful purpose to be complete.</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The carrying of weapons has become an issue of considerable concern over the years.</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The law has developed in an untidy fashion and in considering the different offences and restrictions, it is important to look at the </a:t>
            </a:r>
            <a:r>
              <a:rPr lang="en-GB" altLang="en-US" sz="1100" i="1" dirty="0">
                <a:latin typeface="Arial" panose="020B0604020202020204" pitchFamily="34" charset="0"/>
                <a:cs typeface="Arial" panose="020B0604020202020204" pitchFamily="34" charset="0"/>
              </a:rPr>
              <a:t>particular weapons </a:t>
            </a:r>
            <a:r>
              <a:rPr lang="en-GB" altLang="en-US" sz="1100" dirty="0">
                <a:latin typeface="Arial" panose="020B0604020202020204" pitchFamily="34" charset="0"/>
                <a:cs typeface="Arial" panose="020B0604020202020204" pitchFamily="34" charset="0"/>
              </a:rPr>
              <a:t>covered by each piece of legislation, together with the </a:t>
            </a:r>
            <a:r>
              <a:rPr lang="en-GB" altLang="en-US" sz="1100" i="1" dirty="0">
                <a:latin typeface="Arial" panose="020B0604020202020204" pitchFamily="34" charset="0"/>
                <a:cs typeface="Arial" panose="020B0604020202020204" pitchFamily="34" charset="0"/>
              </a:rPr>
              <a:t>particular activity </a:t>
            </a:r>
            <a:r>
              <a:rPr lang="en-GB" altLang="en-US" sz="1100" dirty="0">
                <a:latin typeface="Arial" panose="020B0604020202020204" pitchFamily="34" charset="0"/>
                <a:cs typeface="Arial" panose="020B0604020202020204" pitchFamily="34" charset="0"/>
              </a:rPr>
              <a:t>which parliament was seeking to control.</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a:t>
            </a:fld>
            <a:endParaRPr lang="en-GB" altLang="en-US"/>
          </a:p>
        </p:txBody>
      </p:sp>
    </p:spTree>
    <p:extLst>
      <p:ext uri="{BB962C8B-B14F-4D97-AF65-F5344CB8AC3E}">
        <p14:creationId xmlns:p14="http://schemas.microsoft.com/office/powerpoint/2010/main" val="1049778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Prevention of Crime Act 1953 was brought into force mainly to prevent people arming themselves with articles capable of causing injury, rather than to deal with them after the injury has been caused. </a:t>
            </a:r>
            <a:endParaRPr lang="en-GB" sz="1100" dirty="0">
              <a:solidFill>
                <a:schemeClr val="tx2"/>
              </a:solidFill>
              <a:effectLst>
                <a:outerShdw blurRad="38100" dist="38100" dir="2700000" algn="tl">
                  <a:srgbClr val="C0C0C0"/>
                </a:outerShdw>
              </a:effectLst>
              <a:latin typeface="Arial" panose="020B0604020202020204" pitchFamily="34" charset="0"/>
              <a:cs typeface="Arial" panose="020B0604020202020204" pitchFamily="34" charset="0"/>
            </a:endParaRPr>
          </a:p>
          <a:p>
            <a:pPr>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As a preventative measure it is an offence to have an offensive weapon in a public place. </a:t>
            </a:r>
          </a:p>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a:latin typeface="Arial" panose="020B0604020202020204" pitchFamily="34" charset="0"/>
                <a:cs typeface="Arial" panose="020B0604020202020204" pitchFamily="34" charset="0"/>
              </a:rPr>
              <a:t>Lawful authority</a:t>
            </a:r>
          </a:p>
          <a:p>
            <a:pPr marL="0" marR="0" lvl="0" indent="0" algn="l" defTabSz="914400" rtl="0" eaLnBrk="0" fontAlgn="base" latinLnBrk="0" hangingPunct="0">
              <a:lnSpc>
                <a:spcPct val="100000"/>
              </a:lnSpc>
              <a:spcBef>
                <a:spcPct val="0"/>
              </a:spcBef>
              <a:spcAft>
                <a:spcPct val="0"/>
              </a:spcAft>
              <a:buClrTx/>
              <a:buSzTx/>
              <a:buFontTx/>
              <a:buNone/>
              <a:tabLst/>
              <a:defRPr/>
            </a:pPr>
            <a:endParaRPr lang="en-GB" altLang="en-US" sz="1100" dirty="0">
              <a:latin typeface="Arial" panose="020B0604020202020204" pitchFamily="34" charset="0"/>
              <a:ea typeface="ＭＳ Ｐゴシック" panose="020B0600070205080204" pitchFamily="34" charset="-128"/>
            </a:endParaRPr>
          </a:p>
          <a:p>
            <a:pPr>
              <a:lnSpc>
                <a:spcPct val="100000"/>
              </a:lnSpc>
              <a:spcBef>
                <a:spcPct val="0"/>
              </a:spcBef>
            </a:pPr>
            <a:r>
              <a:rPr lang="en-GB" altLang="en-US" sz="1100" dirty="0">
                <a:latin typeface="Arial" panose="020B0604020202020204" pitchFamily="34" charset="0"/>
                <a:cs typeface="Arial" panose="020B0604020202020204" pitchFamily="34" charset="0"/>
              </a:rPr>
              <a:t>Means the lawful authority to carry weapons when required to do so </a:t>
            </a:r>
            <a:r>
              <a:rPr lang="en-GB" altLang="en-US" sz="1100" b="1" dirty="0">
                <a:latin typeface="Arial" panose="020B0604020202020204" pitchFamily="34" charset="0"/>
                <a:cs typeface="Arial" panose="020B0604020202020204" pitchFamily="34" charset="0"/>
              </a:rPr>
              <a:t>on duty </a:t>
            </a:r>
            <a:r>
              <a:rPr lang="en-GB" altLang="en-US" sz="1100" dirty="0">
                <a:latin typeface="Arial" panose="020B0604020202020204" pitchFamily="34" charset="0"/>
                <a:cs typeface="Arial" panose="020B0604020202020204" pitchFamily="34" charset="0"/>
              </a:rPr>
              <a:t>as a police officer or member of the armed forces. e.g. a police officer carrying a baton or asp.</a:t>
            </a:r>
          </a:p>
          <a:p>
            <a:pPr>
              <a:lnSpc>
                <a:spcPct val="100000"/>
              </a:lnSpc>
              <a:spcBef>
                <a:spcPct val="0"/>
              </a:spcBef>
            </a:pPr>
            <a:endParaRPr lang="en-GB" altLang="en-US" sz="1100" dirty="0">
              <a:latin typeface="Arial" panose="020B0604020202020204" pitchFamily="34" charset="0"/>
              <a:cs typeface="Arial" panose="020B0604020202020204" pitchFamily="34" charset="0"/>
            </a:endParaRPr>
          </a:p>
          <a:p>
            <a:pPr>
              <a:lnSpc>
                <a:spcPct val="100000"/>
              </a:lnSpc>
              <a:spcBef>
                <a:spcPct val="0"/>
              </a:spcBef>
            </a:pPr>
            <a:r>
              <a:rPr lang="en-GB" altLang="en-US" sz="1100" dirty="0">
                <a:latin typeface="Arial" panose="020B0604020202020204" pitchFamily="34" charset="0"/>
                <a:cs typeface="Arial" panose="020B0604020202020204" pitchFamily="34" charset="0"/>
              </a:rPr>
              <a:t>Lawful authority does not cover private security firms or door staff at night-clubs.</a:t>
            </a:r>
          </a:p>
          <a:p>
            <a:pPr marL="0" indent="0">
              <a:lnSpc>
                <a:spcPct val="100000"/>
              </a:lnSpc>
              <a:buFontTx/>
              <a:buNone/>
            </a:pPr>
            <a:endParaRPr lang="en-GB" altLang="en-US" sz="1100" b="0" dirty="0">
              <a:latin typeface="Arial" panose="020B0604020202020204" pitchFamily="34" charset="0"/>
              <a:cs typeface="Arial" panose="020B0604020202020204" pitchFamily="34" charset="0"/>
            </a:endParaRPr>
          </a:p>
          <a:p>
            <a:pPr marL="0" indent="0">
              <a:lnSpc>
                <a:spcPct val="100000"/>
              </a:lnSpc>
              <a:buFontTx/>
              <a:buNone/>
            </a:pPr>
            <a:r>
              <a:rPr lang="en-GB" altLang="en-US" sz="1100" b="0" dirty="0">
                <a:latin typeface="Arial" panose="020B0604020202020204" pitchFamily="34" charset="0"/>
                <a:cs typeface="Arial" panose="020B0604020202020204" pitchFamily="34" charset="0"/>
              </a:rPr>
              <a:t>If someone does not fall into this limited group, they may still have </a:t>
            </a:r>
            <a:r>
              <a:rPr lang="en-GB" altLang="en-US" sz="1100" b="1" dirty="0">
                <a:latin typeface="Arial" panose="020B0604020202020204" pitchFamily="34" charset="0"/>
                <a:cs typeface="Arial" panose="020B0604020202020204" pitchFamily="34" charset="0"/>
              </a:rPr>
              <a:t>‘reasonable excuse</a:t>
            </a:r>
            <a:r>
              <a:rPr lang="en-GB" altLang="en-US" sz="1100" b="0" dirty="0">
                <a:latin typeface="Arial" panose="020B0604020202020204" pitchFamily="34" charset="0"/>
                <a:cs typeface="Arial" panose="020B0604020202020204" pitchFamily="34" charset="0"/>
              </a:rPr>
              <a:t>’ for having the weapon.</a:t>
            </a:r>
            <a:r>
              <a:rPr lang="en-GB" altLang="en-US" sz="1100" dirty="0">
                <a:latin typeface="Arial" panose="020B0604020202020204" pitchFamily="34" charset="0"/>
                <a:ea typeface="ＭＳ Ｐゴシック" panose="020B0600070205080204" pitchFamily="34" charset="-128"/>
              </a:rPr>
              <a:t> (see next slide) </a:t>
            </a:r>
          </a:p>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sz="1200" b="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sz="12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a:t>
            </a:fld>
            <a:endParaRPr lang="en-GB" altLang="en-US"/>
          </a:p>
        </p:txBody>
      </p:sp>
    </p:spTree>
    <p:extLst>
      <p:ext uri="{BB962C8B-B14F-4D97-AF65-F5344CB8AC3E}">
        <p14:creationId xmlns:p14="http://schemas.microsoft.com/office/powerpoint/2010/main" val="1043559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Reasonable Excuse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Would a reasonable person think it excusable in the circumstances to carry the weapon or article in question?</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Self Defence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person who claims that the article they have with them is for ‘self-defence’ cannot say they have a ‘reasonable excuse’ in most cases. If, however, they can prove there was some specific and immediate danger, they may have a reasonable excuse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man fears for his safety and picks up a brick to defend himself if the need arises. Normally, this must be a threat to him which is likely to occur almost straight away (before he can escape or get help), but it will very much depend on the circumstances as to the length of time it would be reasonable to keep hold of the brick.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Individuals are not entitled to arm themselves simply because they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be attacked by someone for example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carrying a weapon around because of the rough nature of a neighbourhood.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an individual is under constant threat then they must get the help of the police.</a:t>
            </a:r>
            <a:b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Instant Use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woman fears for her safety, picks up a brick and hits a youth who is threatening her.</a:t>
            </a:r>
            <a:r>
              <a:rPr lang="en-GB" sz="1100" dirty="0">
                <a:latin typeface="Arial" panose="020B0604020202020204" pitchFamily="34" charset="0"/>
                <a:cs typeface="Arial" panose="020B0604020202020204" pitchFamily="34" charset="0"/>
              </a:rPr>
              <a:t> If the incident came about through instant use of an innocent article which was at hand, then no offence may be committed. (For example, if a butcher using his cleaver quite lawfully is attacked and uses it to defend himself or his property, he would not be guilty of possession of an offensive weapon, because this would be classed as 'instant use'). This is a clearly established principle, which the case of </a:t>
            </a:r>
            <a:r>
              <a:rPr lang="en-GB" sz="1100" dirty="0" err="1">
                <a:latin typeface="Arial" panose="020B0604020202020204" pitchFamily="34" charset="0"/>
                <a:cs typeface="Arial" panose="020B0604020202020204" pitchFamily="34" charset="0"/>
              </a:rPr>
              <a:t>Ohlson</a:t>
            </a:r>
            <a:r>
              <a:rPr lang="en-GB" sz="1100" dirty="0">
                <a:latin typeface="Arial" panose="020B0604020202020204" pitchFamily="34" charset="0"/>
                <a:cs typeface="Arial" panose="020B0604020202020204" pitchFamily="34" charset="0"/>
              </a:rPr>
              <a:t> v </a:t>
            </a:r>
            <a:r>
              <a:rPr lang="en-GB" sz="1100" dirty="0" err="1">
                <a:latin typeface="Arial" panose="020B0604020202020204" pitchFamily="34" charset="0"/>
                <a:cs typeface="Arial" panose="020B0604020202020204" pitchFamily="34" charset="0"/>
              </a:rPr>
              <a:t>Hylton</a:t>
            </a:r>
            <a:r>
              <a:rPr lang="en-GB" sz="1100" dirty="0">
                <a:latin typeface="Arial" panose="020B0604020202020204" pitchFamily="34" charset="0"/>
                <a:cs typeface="Arial" panose="020B0604020202020204" pitchFamily="34" charset="0"/>
              </a:rPr>
              <a:t> (see below) demonstrates quite well. Perhaps a little more borderline is the case of C v DPP [2002] Crim LR 322. In that case the police attended a reported incident of public disorder. When they arrived they approached a young woman with a dog on its lead who was acting in an excited manner. The woman put the dog over a garden wall, but retained the metal chain-link lead which then she used violently against police officers. The Court decided she formed the intent to use the lead as a weapon, as, or just after, she put the dog over the wall. However, because she had almost immediately swung out at the officer, there was an insufficient length of time between the forming of the intent and the use of the article as a weapon to have 'had it with her' intending to use it as an offensive weapon. Perhaps if she had seen the officers some way off, put the dog over the wall and taken a stance swinging the lead over her head shouting, 'come and get me if you dare', there would have been sufficient time for her to have 'had the weapon with her' with intent to injure. It would not need to be more than a few seconds, although every case will have to be judged on its facts. In the circumstances of this particular case, she was not guilty of the offence.</a:t>
            </a:r>
          </a:p>
          <a:p>
            <a:pPr marL="0" marR="0" lvl="0" indent="0" algn="l" defTabSz="914400" rtl="0" eaLnBrk="0" fontAlgn="base" latinLnBrk="0" hangingPunct="0">
              <a:lnSpc>
                <a:spcPct val="100000"/>
              </a:lnSpc>
              <a:spcBef>
                <a:spcPct val="30000"/>
              </a:spcBef>
              <a:spcAft>
                <a:spcPct val="0"/>
              </a:spcAft>
              <a:buClrTx/>
              <a:buSzTx/>
              <a:buFontTx/>
              <a:buNone/>
              <a:tabLst/>
              <a:defRPr/>
            </a:pPr>
            <a:b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Innocent Reason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martial arts expert taking rice flails and other such weapons to his evening class.</a:t>
            </a:r>
          </a:p>
          <a:p>
            <a:pPr marL="0" marR="0" lvl="0" indent="0" algn="l" defTabSz="914400" rtl="0" eaLnBrk="0" fontAlgn="base" latinLnBrk="0" hangingPunct="0">
              <a:lnSpc>
                <a:spcPct val="100000"/>
              </a:lnSpc>
              <a:spcBef>
                <a:spcPct val="30000"/>
              </a:spcBef>
              <a:spcAft>
                <a:spcPct val="0"/>
              </a:spcAft>
              <a:buClrTx/>
              <a:buSzTx/>
              <a:buFontTx/>
              <a:buNone/>
              <a:tabLst/>
              <a:defRPr/>
            </a:pPr>
            <a:b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Forgetfulness </a:t>
            </a:r>
            <a:r>
              <a:rPr lang="en-GB" sz="1100" dirty="0">
                <a:latin typeface="Arial" panose="020B0604020202020204" pitchFamily="34" charset="0"/>
                <a:cs typeface="Arial" panose="020B0604020202020204" pitchFamily="34" charset="0"/>
              </a:rPr>
              <a:t>the straight forward fact that the accused forgot he had the weapon with him is not in itself a reasonable excuse (R v </a:t>
            </a:r>
            <a:r>
              <a:rPr lang="en-GB" sz="1100" dirty="0" err="1">
                <a:latin typeface="Arial" panose="020B0604020202020204" pitchFamily="34" charset="0"/>
                <a:cs typeface="Arial" panose="020B0604020202020204" pitchFamily="34" charset="0"/>
              </a:rPr>
              <a:t>McCalla</a:t>
            </a:r>
            <a:r>
              <a:rPr lang="en-GB" sz="1100" dirty="0">
                <a:latin typeface="Arial" panose="020B0604020202020204" pitchFamily="34" charset="0"/>
                <a:cs typeface="Arial" panose="020B0604020202020204" pitchFamily="34" charset="0"/>
              </a:rPr>
              <a:t> (1988)) R (On the application of </a:t>
            </a:r>
            <a:r>
              <a:rPr lang="en-GB" sz="1100" dirty="0" err="1">
                <a:latin typeface="Arial" panose="020B0604020202020204" pitchFamily="34" charset="0"/>
                <a:cs typeface="Arial" panose="020B0604020202020204" pitchFamily="34" charset="0"/>
              </a:rPr>
              <a:t>Bayliss</a:t>
            </a:r>
            <a:r>
              <a:rPr lang="en-GB" sz="1100" dirty="0">
                <a:latin typeface="Arial" panose="020B0604020202020204" pitchFamily="34" charset="0"/>
                <a:cs typeface="Arial" panose="020B0604020202020204" pitchFamily="34" charset="0"/>
              </a:rPr>
              <a:t>) v DPP (2003) and R v </a:t>
            </a:r>
            <a:r>
              <a:rPr lang="en-GB" sz="1100" dirty="0" err="1">
                <a:latin typeface="Arial" panose="020B0604020202020204" pitchFamily="34" charset="0"/>
                <a:cs typeface="Arial" panose="020B0604020202020204" pitchFamily="34" charset="0"/>
              </a:rPr>
              <a:t>Tsap</a:t>
            </a:r>
            <a:r>
              <a:rPr lang="en-GB" sz="1100" dirty="0">
                <a:latin typeface="Arial" panose="020B0604020202020204" pitchFamily="34" charset="0"/>
                <a:cs typeface="Arial" panose="020B0604020202020204" pitchFamily="34" charset="0"/>
              </a:rPr>
              <a:t> (2008)(see below). However, in very specific circumstances, forgetfulness may be a factor the court can consider as a reasonable excuse for possession of an offensive weapon.</a:t>
            </a:r>
            <a:r>
              <a:rPr lang="en-GB" sz="1100" baseline="0" dirty="0">
                <a:latin typeface="Arial" panose="020B0604020202020204" pitchFamily="34" charset="0"/>
                <a:cs typeface="Arial" panose="020B0604020202020204" pitchFamily="34" charset="0"/>
              </a:rPr>
              <a:t> A</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 to something in their possession which originally came into their possession in circumstances outside their control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eg</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taxi driver finds a cosh in the back of his taxi, hides it under the seat intending to dispose of it later but forgets about it (R v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Glidewell</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1999);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Examples of Case Law involving ‘reasonable excuse’:</a:t>
            </a:r>
            <a:endPar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Ohlson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 </a:t>
            </a:r>
            <a:r>
              <a:rPr kumimoji="0" lang="en-GB" altLang="en-US" sz="11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Hylton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1975 – People having tools with them in course of their trade –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have reasonable excuse…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Evans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Hughes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1972 –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reasonable to have a weapon with you as a precaution in case attacked…therefore, claiming that they have the article for self defence is not a reasonable excuse. Can not arm yourself when going to football match</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Malnik</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DPP</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1989 – But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however be reasonable to have weapon if you have grounds to anticipate unprovoked or unlawful attack i.e. can prove a specific and immediate danger</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lnSpc>
                <a:spcPct val="100000"/>
              </a:lnSpc>
            </a:pPr>
            <a:r>
              <a:rPr lang="en-GB" sz="1100" b="1" u="sng" dirty="0">
                <a:latin typeface="Arial" panose="020B0604020202020204" pitchFamily="34" charset="0"/>
                <a:cs typeface="Arial" panose="020B0604020202020204" pitchFamily="34" charset="0"/>
              </a:rPr>
              <a:t>Not reasonable excuses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Ignorance - </a:t>
            </a:r>
            <a:r>
              <a:rPr lang="en-GB" sz="1100" dirty="0">
                <a:latin typeface="Arial" panose="020B0604020202020204" pitchFamily="34" charset="0"/>
                <a:cs typeface="Arial" panose="020B0604020202020204" pitchFamily="34" charset="0"/>
              </a:rPr>
              <a:t>as to the nature of an object (e.g. thinking an extendible baton is an aerial (R v </a:t>
            </a:r>
            <a:r>
              <a:rPr lang="en-GB" sz="1100" dirty="0" err="1">
                <a:latin typeface="Arial" panose="020B0604020202020204" pitchFamily="34" charset="0"/>
                <a:cs typeface="Arial" panose="020B0604020202020204" pitchFamily="34" charset="0"/>
              </a:rPr>
              <a:t>Densu</a:t>
            </a:r>
            <a:r>
              <a:rPr lang="en-GB" sz="1100" dirty="0">
                <a:latin typeface="Arial" panose="020B0604020202020204" pitchFamily="34" charset="0"/>
                <a:cs typeface="Arial" panose="020B0604020202020204" pitchFamily="34" charset="0"/>
              </a:rPr>
              <a:t> [1998] 1 Cr. App. R. 400)) is not a reasonable excuse. (If the defence wish to claim that they had reasonable excuse or lawful authority, then they must satisfy the Court on the balance of probabilities. Officers should anticipate the possibility of such a defence arising and attempt to neutralise it through evidence or interview).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Possession to commit suicide </a:t>
            </a:r>
            <a:r>
              <a:rPr lang="en-GB" sz="1100" dirty="0">
                <a:latin typeface="Arial" panose="020B0604020202020204" pitchFamily="34" charset="0"/>
                <a:cs typeface="Arial" panose="020B0604020202020204" pitchFamily="34" charset="0"/>
              </a:rPr>
              <a:t>- a woman with a broken milk bottle (which the court deemed to be an offensive weapon in the circumstances) who intended to use it to commit suicide, did not have a reasonable excuse for its possession (Bryan v Mott [1976] Crim LR 64).</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a:t>
            </a:fld>
            <a:endParaRPr lang="en-GB" altLang="en-US"/>
          </a:p>
        </p:txBody>
      </p:sp>
    </p:spTree>
    <p:extLst>
      <p:ext uri="{BB962C8B-B14F-4D97-AF65-F5344CB8AC3E}">
        <p14:creationId xmlns:p14="http://schemas.microsoft.com/office/powerpoint/2010/main" val="3957635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sz="1200" b="1" i="0" u="none" strike="noStrike" kern="1200" baseline="0" dirty="0">
                <a:solidFill>
                  <a:schemeClr val="tx1"/>
                </a:solidFill>
                <a:latin typeface="Arial" panose="020B0604020202020204" pitchFamily="34" charset="0"/>
                <a:ea typeface="+mn-ea"/>
                <a:cs typeface="Arial" panose="020B0604020202020204" pitchFamily="34" charset="0"/>
              </a:rPr>
              <a:t>Proof whereof shall lie on him: </a:t>
            </a:r>
          </a:p>
          <a:p>
            <a:pPr eaLnBrk="1" hangingPunct="1">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burden of proof is on the defendant regarding the defence of lawful authority or reasonable excuse. If a person is found with a cosh in their pocket and claims they have reasonable excuse to carry it, they must prove that reasonable excuse. </a:t>
            </a:r>
            <a:endParaRPr lang="en-GB" altLang="en-US"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6</a:t>
            </a:fld>
            <a:endParaRPr lang="en-GB" altLang="en-US"/>
          </a:p>
        </p:txBody>
      </p:sp>
    </p:spTree>
    <p:extLst>
      <p:ext uri="{BB962C8B-B14F-4D97-AF65-F5344CB8AC3E}">
        <p14:creationId xmlns:p14="http://schemas.microsoft.com/office/powerpoint/2010/main" val="652459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Has with him </a:t>
            </a:r>
          </a:p>
          <a:p>
            <a:pPr marL="0" marR="0" indent="0" algn="l" defTabSz="914400" rtl="0" eaLnBrk="0" fontAlgn="base" latinLnBrk="0" hangingPunct="0">
              <a:lnSpc>
                <a:spcPct val="100000"/>
              </a:lnSpc>
              <a:spcBef>
                <a:spcPct val="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Implies that there must be some form of immediate control over the item. </a:t>
            </a:r>
            <a:endParaRPr lang="en-GB" altLang="en-US" sz="11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defRP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offender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knowingly</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has the article in their possession </a:t>
            </a:r>
            <a:r>
              <a:rPr lang="en-GB" sz="1100" b="0" i="0" u="none" strike="noStrike" kern="1200" baseline="0" dirty="0" err="1">
                <a:solidFill>
                  <a:schemeClr val="tx1"/>
                </a:solidFill>
                <a:latin typeface="Arial" panose="020B0604020202020204" pitchFamily="34" charset="0"/>
                <a:ea typeface="+mn-ea"/>
                <a:cs typeface="Arial" panose="020B0604020202020204" pitchFamily="34" charset="0"/>
              </a:rPr>
              <a:t>eg</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in their hand, being carried in a bag or in a coat pocket. It could also include an article that was in the glove box of a car or on the seat next to them. It would not apply if the article was in the boot of a car parked 50 metres away. </a:t>
            </a:r>
            <a:endParaRPr lang="en-GB" altLang="en-US" sz="1100" b="1"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Where the term is used there is a need to prove: </a:t>
            </a:r>
          </a:p>
          <a:p>
            <a:pPr>
              <a:lnSpc>
                <a:spcPct val="100000"/>
              </a:lnSpc>
            </a:pPr>
            <a:r>
              <a:rPr lang="en-GB" sz="1100" dirty="0">
                <a:latin typeface="Arial" panose="020B0604020202020204" pitchFamily="34" charset="0"/>
                <a:cs typeface="Arial" panose="020B0604020202020204" pitchFamily="34" charset="0"/>
              </a:rPr>
              <a:t>•a </a:t>
            </a:r>
            <a:r>
              <a:rPr lang="en-GB" sz="1100" b="1" dirty="0">
                <a:latin typeface="Arial" panose="020B0604020202020204" pitchFamily="34" charset="0"/>
                <a:cs typeface="Arial" panose="020B0604020202020204" pitchFamily="34" charset="0"/>
              </a:rPr>
              <a:t>knowledge</a:t>
            </a:r>
            <a:r>
              <a:rPr lang="en-GB" sz="1100" dirty="0">
                <a:latin typeface="Arial" panose="020B0604020202020204" pitchFamily="34" charset="0"/>
                <a:cs typeface="Arial" panose="020B0604020202020204" pitchFamily="34" charset="0"/>
              </a:rPr>
              <a:t> of the existence of the article; and </a:t>
            </a:r>
          </a:p>
          <a:p>
            <a:pPr>
              <a:lnSpc>
                <a:spcPct val="100000"/>
              </a:lnSpc>
            </a:pPr>
            <a:r>
              <a:rPr lang="en-GB" sz="1100" dirty="0">
                <a:latin typeface="Arial" panose="020B0604020202020204" pitchFamily="34" charset="0"/>
                <a:cs typeface="Arial" panose="020B0604020202020204" pitchFamily="34" charset="0"/>
              </a:rPr>
              <a:t>•that the article is </a:t>
            </a:r>
            <a:r>
              <a:rPr lang="en-GB" sz="1100" b="1" dirty="0">
                <a:latin typeface="Arial" panose="020B0604020202020204" pitchFamily="34" charset="0"/>
                <a:cs typeface="Arial" panose="020B0604020202020204" pitchFamily="34" charset="0"/>
              </a:rPr>
              <a:t>'to hand and ready for use' </a:t>
            </a:r>
            <a:r>
              <a:rPr lang="en-GB" sz="1100" dirty="0">
                <a:latin typeface="Arial" panose="020B0604020202020204" pitchFamily="34" charset="0"/>
                <a:cs typeface="Arial" panose="020B0604020202020204" pitchFamily="34" charset="0"/>
              </a:rPr>
              <a:t>(as well as holding the item, it may, for example,  ◦(</a:t>
            </a:r>
            <a:r>
              <a:rPr lang="en-GB" sz="1100" dirty="0" err="1">
                <a:latin typeface="Arial" panose="020B0604020202020204" pitchFamily="34" charset="0"/>
                <a:cs typeface="Arial" panose="020B0604020202020204" pitchFamily="34" charset="0"/>
              </a:rPr>
              <a:t>i</a:t>
            </a:r>
            <a:r>
              <a:rPr lang="en-GB" sz="1100" dirty="0">
                <a:latin typeface="Arial" panose="020B0604020202020204" pitchFamily="34" charset="0"/>
                <a:cs typeface="Arial" panose="020B0604020202020204" pitchFamily="34" charset="0"/>
              </a:rPr>
              <a:t>) be in the offender's pocket or backpack; </a:t>
            </a:r>
          </a:p>
          <a:p>
            <a:pPr>
              <a:lnSpc>
                <a:spcPct val="100000"/>
              </a:lnSpc>
            </a:pPr>
            <a:r>
              <a:rPr lang="en-GB" sz="1100" dirty="0">
                <a:latin typeface="Arial" panose="020B0604020202020204" pitchFamily="34" charset="0"/>
                <a:cs typeface="Arial" panose="020B0604020202020204" pitchFamily="34" charset="0"/>
              </a:rPr>
              <a:t>◦(ii) in the offender's car parked on a side road next to a house targeted for a break in; or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◦(iii) hidden a few feet away under a bush). It does not always have to be physically on the offender's person and it will be for a jury to decide if s/he had it with him at the time of the offence. </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An officer would need to look at the reason why the defendant has the offensive weapon with them:-</a:t>
            </a:r>
          </a:p>
          <a:p>
            <a:pPr eaLnBrk="1" hangingPunct="1">
              <a:lnSpc>
                <a:spcPct val="100000"/>
              </a:lnSpc>
              <a:spcBef>
                <a:spcPct val="0"/>
              </a:spcBef>
            </a:pPr>
            <a:r>
              <a:rPr lang="en-GB" altLang="en-US" sz="1100" i="1" dirty="0" err="1">
                <a:latin typeface="Arial" panose="020B0604020202020204" pitchFamily="34" charset="0"/>
                <a:cs typeface="Arial" panose="020B0604020202020204" pitchFamily="34" charset="0"/>
              </a:rPr>
              <a:t>Ohlson</a:t>
            </a:r>
            <a:r>
              <a:rPr lang="en-GB" altLang="en-US" sz="1100" dirty="0">
                <a:latin typeface="Arial" panose="020B0604020202020204" pitchFamily="34" charset="0"/>
                <a:cs typeface="Arial" panose="020B0604020202020204" pitchFamily="34" charset="0"/>
              </a:rPr>
              <a:t> v </a:t>
            </a:r>
            <a:r>
              <a:rPr lang="en-GB" altLang="en-US" sz="1100" i="1" dirty="0" err="1">
                <a:latin typeface="Arial" panose="020B0604020202020204" pitchFamily="34" charset="0"/>
                <a:cs typeface="Arial" panose="020B0604020202020204" pitchFamily="34" charset="0"/>
              </a:rPr>
              <a:t>Hylton</a:t>
            </a:r>
            <a:r>
              <a:rPr lang="en-GB" altLang="en-US" sz="1100" dirty="0">
                <a:latin typeface="Arial" panose="020B0604020202020204" pitchFamily="34" charset="0"/>
                <a:cs typeface="Arial" panose="020B0604020202020204" pitchFamily="34" charset="0"/>
              </a:rPr>
              <a:t> 1975 – the defendant had a bag of tools with him which he used in the course of his trade. He produced a hammer from the bag to use to hit someone. The court held that, as the defendant had formed the intention to use the hammer as an offensive weapon </a:t>
            </a:r>
            <a:r>
              <a:rPr lang="en-GB" altLang="en-US" sz="1100" b="1" u="none" dirty="0">
                <a:latin typeface="Arial" panose="020B0604020202020204" pitchFamily="34" charset="0"/>
                <a:cs typeface="Arial" panose="020B0604020202020204" pitchFamily="34" charset="0"/>
              </a:rPr>
              <a:t>after it came into his possession</a:t>
            </a:r>
            <a:r>
              <a:rPr lang="en-GB" altLang="en-US" sz="1100" dirty="0">
                <a:latin typeface="Arial" panose="020B0604020202020204" pitchFamily="34" charset="0"/>
                <a:cs typeface="Arial" panose="020B0604020202020204" pitchFamily="34" charset="0"/>
              </a:rPr>
              <a:t>, the offence was not made out – </a:t>
            </a:r>
            <a:r>
              <a:rPr lang="en-GB" altLang="en-US" sz="1100" b="1" dirty="0">
                <a:latin typeface="Arial" panose="020B0604020202020204" pitchFamily="34" charset="0"/>
                <a:cs typeface="Arial" panose="020B0604020202020204" pitchFamily="34" charset="0"/>
              </a:rPr>
              <a:t>this is known as instant arming. </a:t>
            </a:r>
            <a:r>
              <a:rPr lang="en-GB" altLang="en-US" sz="1100" b="0" dirty="0">
                <a:latin typeface="Arial" panose="020B0604020202020204" pitchFamily="34" charset="0"/>
                <a:cs typeface="Arial" panose="020B0604020202020204" pitchFamily="34" charset="0"/>
              </a:rPr>
              <a:t>This</a:t>
            </a:r>
            <a:r>
              <a:rPr lang="en-GB" altLang="en-US" sz="1100" dirty="0">
                <a:latin typeface="Arial" panose="020B0604020202020204" pitchFamily="34" charset="0"/>
                <a:cs typeface="Arial" panose="020B0604020202020204" pitchFamily="34" charset="0"/>
              </a:rPr>
              <a:t> judgement is looking as to as whether the hammer was an offensive weapon – if the defendant has used the hammer on someone, it would most likely be an assault</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i="1" dirty="0">
                <a:latin typeface="Arial" panose="020B0604020202020204" pitchFamily="34" charset="0"/>
                <a:cs typeface="Arial" panose="020B0604020202020204" pitchFamily="34" charset="0"/>
              </a:rPr>
              <a:t>R</a:t>
            </a:r>
            <a:r>
              <a:rPr lang="en-GB" altLang="en-US" sz="1100" dirty="0">
                <a:latin typeface="Arial" panose="020B0604020202020204" pitchFamily="34" charset="0"/>
                <a:cs typeface="Arial" panose="020B0604020202020204" pitchFamily="34" charset="0"/>
              </a:rPr>
              <a:t> v </a:t>
            </a:r>
            <a:r>
              <a:rPr lang="en-GB" altLang="en-US" sz="1100" i="1" dirty="0">
                <a:latin typeface="Arial" panose="020B0604020202020204" pitchFamily="34" charset="0"/>
                <a:cs typeface="Arial" panose="020B0604020202020204" pitchFamily="34" charset="0"/>
              </a:rPr>
              <a:t>Edmonds</a:t>
            </a:r>
            <a:r>
              <a:rPr lang="en-GB" altLang="en-US" sz="1100" dirty="0">
                <a:latin typeface="Arial" panose="020B0604020202020204" pitchFamily="34" charset="0"/>
                <a:cs typeface="Arial" panose="020B0604020202020204" pitchFamily="34" charset="0"/>
              </a:rPr>
              <a:t> 1963 – It is possible for </a:t>
            </a:r>
            <a:r>
              <a:rPr lang="en-GB" altLang="en-US" sz="1100" b="1" u="none" dirty="0">
                <a:latin typeface="Arial" panose="020B0604020202020204" pitchFamily="34" charset="0"/>
                <a:cs typeface="Arial" panose="020B0604020202020204" pitchFamily="34" charset="0"/>
              </a:rPr>
              <a:t>more than one person </a:t>
            </a:r>
            <a:r>
              <a:rPr lang="en-GB" altLang="en-US" sz="1100" dirty="0">
                <a:latin typeface="Arial" panose="020B0604020202020204" pitchFamily="34" charset="0"/>
                <a:cs typeface="Arial" panose="020B0604020202020204" pitchFamily="34" charset="0"/>
              </a:rPr>
              <a:t>to have the same weapon with them, provided it can be shown that they knew of its existence in the hands of the other person</a:t>
            </a:r>
          </a:p>
          <a:p>
            <a:pPr eaLnBrk="1" hangingPunct="1">
              <a:spcBef>
                <a:spcPct val="0"/>
              </a:spcBef>
            </a:pPr>
            <a:endParaRPr lang="en-GB" altLang="en-US" sz="1200" dirty="0">
              <a:latin typeface="Arial" panose="020B0604020202020204" pitchFamily="34" charset="0"/>
              <a:cs typeface="Arial" panose="020B0604020202020204" pitchFamily="34" charset="0"/>
            </a:endParaRPr>
          </a:p>
          <a:p>
            <a:endParaRPr lang="en-GB" dirty="0"/>
          </a:p>
          <a:p>
            <a:endParaRPr lang="en-GB" dirty="0"/>
          </a:p>
          <a:p>
            <a:endParaRPr lang="en-GB" dirty="0"/>
          </a:p>
          <a:p>
            <a:pPr eaLnBrk="1" hangingPunct="1">
              <a:spcBef>
                <a:spcPct val="0"/>
              </a:spcBef>
            </a:pPr>
            <a:endParaRPr lang="en-GB" altLang="en-US"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7</a:t>
            </a:fld>
            <a:endParaRPr lang="en-GB" altLang="en-US"/>
          </a:p>
        </p:txBody>
      </p:sp>
    </p:spTree>
    <p:extLst>
      <p:ext uri="{BB962C8B-B14F-4D97-AF65-F5344CB8AC3E}">
        <p14:creationId xmlns:p14="http://schemas.microsoft.com/office/powerpoint/2010/main" val="2143377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Place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includes any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highway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any other premises or place which at the material time the public have or are permitted to have access to whether on payment or otherwise’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Highway</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means: Street, pavement, footpaths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etc</a:t>
            </a: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Place to which public have access on payment or otherwise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covers: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cinema during showing hours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sports ground during the time spectators are admitted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Shops, banks, pubs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etc</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during opening hours but only on public side of the counter.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parks or gardens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Communal areas of flats may be considered public places if people in general are free to go there unchallenged (may not apply if there are intervening doors or ‘private’ signs)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transport.</a:t>
            </a: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8</a:t>
            </a:fld>
            <a:endParaRPr lang="en-GB" altLang="en-US"/>
          </a:p>
        </p:txBody>
      </p:sp>
    </p:spTree>
    <p:extLst>
      <p:ext uri="{BB962C8B-B14F-4D97-AF65-F5344CB8AC3E}">
        <p14:creationId xmlns:p14="http://schemas.microsoft.com/office/powerpoint/2010/main" val="20051280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Offensive weapon: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Any article which is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made</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or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adapted</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for </a:t>
            </a:r>
            <a:r>
              <a:rPr lang="en-GB" sz="1100" dirty="0">
                <a:latin typeface="Arial" panose="020B0604020202020204" pitchFamily="34" charset="0"/>
                <a:cs typeface="Arial" panose="020B0604020202020204" pitchFamily="34" charset="0"/>
              </a:rPr>
              <a:t>the purpose of causing injury to the person</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or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intended</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by the person, having it with him for such use by him or some other person. (see next slide) </a:t>
            </a:r>
          </a:p>
          <a:p>
            <a:pPr eaLnBrk="1" hangingPunct="1">
              <a:spcBef>
                <a:spcPct val="0"/>
              </a:spcBef>
            </a:pPr>
            <a:endPar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altLang="en-US" sz="1100" b="1" i="0" u="sng" strike="noStrike" kern="1200" baseline="0" dirty="0">
                <a:solidFill>
                  <a:schemeClr val="tx1"/>
                </a:solidFill>
                <a:latin typeface="Arial" panose="020B0604020202020204" pitchFamily="34" charset="0"/>
                <a:ea typeface="+mn-ea"/>
                <a:cs typeface="Arial" panose="020B0604020202020204" pitchFamily="34" charset="0"/>
              </a:rPr>
              <a:t>Task</a:t>
            </a:r>
          </a:p>
          <a:p>
            <a:pPr eaLnBrk="1" hangingPunct="1">
              <a:spcBef>
                <a:spcPct val="0"/>
              </a:spcBef>
            </a:pPr>
            <a:endPar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rPr>
              <a:t>Students to list items they think would be an offensive weapon and trainer to write them on the white board. </a:t>
            </a:r>
          </a:p>
          <a:p>
            <a:pPr eaLnBrk="1" hangingPunct="1">
              <a:spcBef>
                <a:spcPct val="0"/>
              </a:spcBef>
            </a:pPr>
            <a:endPar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rPr>
              <a:t>Next slide shows the definition of an ‘offensive weapon’, following this, can students add to their list? </a:t>
            </a:r>
          </a:p>
          <a:p>
            <a:pPr eaLnBrk="1" hangingPunct="1">
              <a:spcBef>
                <a:spcPct val="0"/>
              </a:spcBef>
            </a:pPr>
            <a:endPar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rPr>
              <a:t>Trainer to then provide further examples </a:t>
            </a:r>
            <a:endParaRPr lang="en-GB" altLang="en-US"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9</a:t>
            </a:fld>
            <a:endParaRPr lang="en-GB" altLang="en-US"/>
          </a:p>
        </p:txBody>
      </p:sp>
    </p:spTree>
    <p:extLst>
      <p:ext uri="{BB962C8B-B14F-4D97-AF65-F5344CB8AC3E}">
        <p14:creationId xmlns:p14="http://schemas.microsoft.com/office/powerpoint/2010/main" val="1493391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0" i="0" u="none" strike="noStrike" kern="1200" baseline="0" dirty="0">
                <a:solidFill>
                  <a:schemeClr val="tx1"/>
                </a:solidFill>
                <a:latin typeface="+mn-lt"/>
                <a:ea typeface="+mn-ea"/>
                <a:cs typeface="+mn-cs"/>
              </a:rPr>
              <a:t>Trainer to discuss new legislation as detailed below, and direct students to the Aide Memoire and Sceptre handout, ‘Know your knives’ on Moodle. </a:t>
            </a:r>
          </a:p>
          <a:p>
            <a:pPr>
              <a:lnSpc>
                <a:spcPct val="100000"/>
              </a:lnSpc>
            </a:pPr>
            <a:endParaRPr lang="en-GB" sz="1100" b="0" i="0" u="none" strike="noStrike" kern="1200" baseline="0" dirty="0">
              <a:solidFill>
                <a:schemeClr val="tx1"/>
              </a:solidFill>
              <a:latin typeface="+mn-lt"/>
              <a:ea typeface="+mn-ea"/>
              <a:cs typeface="+mn-cs"/>
            </a:endParaRPr>
          </a:p>
          <a:p>
            <a:pPr>
              <a:lnSpc>
                <a:spcPct val="100000"/>
              </a:lnSpc>
            </a:pPr>
            <a:r>
              <a:rPr lang="en-GB" sz="1100" b="0" i="0" u="none" strike="noStrike" kern="1200" baseline="0" dirty="0">
                <a:solidFill>
                  <a:schemeClr val="tx1"/>
                </a:solidFill>
                <a:latin typeface="+mn-lt"/>
                <a:ea typeface="+mn-ea"/>
                <a:cs typeface="+mn-cs"/>
              </a:rPr>
              <a:t>There is also an additional handout on the new Act ‘Offensive Weapons Act commencement corrosive substances’ with the final provisions being introduced on 6</a:t>
            </a:r>
            <a:r>
              <a:rPr lang="en-GB" sz="1100" b="0" i="0" u="none" strike="noStrike" kern="1200" baseline="30000" dirty="0">
                <a:solidFill>
                  <a:schemeClr val="tx1"/>
                </a:solidFill>
                <a:latin typeface="+mn-lt"/>
                <a:ea typeface="+mn-ea"/>
                <a:cs typeface="+mn-cs"/>
              </a:rPr>
              <a:t>th</a:t>
            </a:r>
            <a:r>
              <a:rPr lang="en-GB" sz="1100" b="0" i="0" u="none" strike="noStrike" kern="1200" baseline="0" dirty="0">
                <a:solidFill>
                  <a:schemeClr val="tx1"/>
                </a:solidFill>
                <a:latin typeface="+mn-lt"/>
                <a:ea typeface="+mn-ea"/>
                <a:cs typeface="+mn-cs"/>
              </a:rPr>
              <a:t> April 2022 and provides some further guidance on the breakdown of the new Act and further details in relation to offences concerning corrosive substances. Please direct the students to this on Moodle.</a:t>
            </a:r>
          </a:p>
          <a:p>
            <a:pPr>
              <a:lnSpc>
                <a:spcPct val="100000"/>
              </a:lnSpc>
            </a:pPr>
            <a:endParaRPr lang="en-GB" sz="1100" b="1" i="0" u="none" strike="noStrike" kern="1200" baseline="0" dirty="0">
              <a:solidFill>
                <a:schemeClr val="tx1"/>
              </a:solidFill>
              <a:latin typeface="+mn-lt"/>
              <a:ea typeface="+mn-ea"/>
              <a:cs typeface="+mn-cs"/>
            </a:endParaRPr>
          </a:p>
          <a:p>
            <a:pPr>
              <a:lnSpc>
                <a:spcPct val="100000"/>
              </a:lnSpc>
            </a:pPr>
            <a:r>
              <a:rPr lang="en-GB" sz="1100" b="0" i="0" u="none" strike="noStrike" kern="1200" baseline="0" dirty="0">
                <a:solidFill>
                  <a:schemeClr val="tx1"/>
                </a:solidFill>
                <a:latin typeface="+mn-lt"/>
                <a:ea typeface="+mn-ea"/>
                <a:cs typeface="+mn-cs"/>
              </a:rPr>
              <a:t>Offensive Weapons Act 2019 (OWA) is split into in seven parts – </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Corrosive substances and products</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Knife crime prevention orders</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Sale and delivery of knives</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Possession of certain Offensive Weapons</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Threatening with Offensive Weapons</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Firearms</a:t>
            </a:r>
          </a:p>
          <a:p>
            <a:pPr marL="228600" indent="-228600">
              <a:lnSpc>
                <a:spcPct val="100000"/>
              </a:lnSpc>
              <a:buAutoNum type="arabicPeriod"/>
            </a:pPr>
            <a:r>
              <a:rPr lang="en-GB" sz="1100" b="0" i="0" u="none" strike="noStrike" kern="1200" baseline="0" dirty="0">
                <a:solidFill>
                  <a:schemeClr val="tx1"/>
                </a:solidFill>
                <a:latin typeface="+mn-lt"/>
                <a:ea typeface="+mn-ea"/>
                <a:cs typeface="+mn-cs"/>
              </a:rPr>
              <a:t>Enforcement </a:t>
            </a:r>
          </a:p>
          <a:p>
            <a:pPr>
              <a:lnSpc>
                <a:spcPct val="100000"/>
              </a:lnSpc>
            </a:pPr>
            <a:endParaRPr lang="en-GB" sz="1100" b="1" i="0" u="none" strike="noStrike" kern="1200" baseline="0" dirty="0">
              <a:solidFill>
                <a:schemeClr val="tx1"/>
              </a:solidFill>
              <a:latin typeface="+mn-lt"/>
              <a:ea typeface="+mn-ea"/>
              <a:cs typeface="+mn-cs"/>
            </a:endParaRPr>
          </a:p>
          <a:p>
            <a:pPr>
              <a:lnSpc>
                <a:spcPct val="100000"/>
              </a:lnSpc>
            </a:pPr>
            <a:endParaRPr lang="en-GB" sz="1100" b="1" i="0" u="none" strike="noStrike" kern="1200" baseline="0" dirty="0">
              <a:solidFill>
                <a:schemeClr val="tx1"/>
              </a:solidFill>
              <a:latin typeface="+mn-lt"/>
              <a:ea typeface="+mn-ea"/>
              <a:cs typeface="+mn-cs"/>
            </a:endParaRPr>
          </a:p>
          <a:p>
            <a:pPr>
              <a:lnSpc>
                <a:spcPct val="100000"/>
              </a:lnSpc>
            </a:pPr>
            <a:r>
              <a:rPr lang="en-GB" sz="1100" b="1" i="0" u="none" strike="noStrike" kern="1200" baseline="0" dirty="0">
                <a:solidFill>
                  <a:schemeClr val="tx1"/>
                </a:solidFill>
                <a:latin typeface="+mn-lt"/>
                <a:ea typeface="+mn-ea"/>
                <a:cs typeface="+mn-cs"/>
              </a:rPr>
              <a:t>S43 –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Flick knife, any</a:t>
            </a:r>
            <a:r>
              <a:rPr lang="en-GB" sz="1100" baseline="0" dirty="0">
                <a:latin typeface="Arial" panose="020B0604020202020204" pitchFamily="34" charset="0"/>
                <a:cs typeface="Arial" panose="020B0604020202020204" pitchFamily="34" charset="0"/>
              </a:rPr>
              <a:t> knife which has a blade which opens automatically - </a:t>
            </a:r>
          </a:p>
          <a:p>
            <a:pPr>
              <a:lnSpc>
                <a:spcPct val="100000"/>
              </a:lnSpc>
            </a:pP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i</a:t>
            </a:r>
            <a:r>
              <a:rPr lang="en-GB" sz="1100" dirty="0">
                <a:latin typeface="Arial" panose="020B0604020202020204" pitchFamily="34" charset="0"/>
                <a:cs typeface="Arial" panose="020B0604020202020204" pitchFamily="34" charset="0"/>
              </a:rPr>
              <a:t>) from the closed position to the fully open position, or</a:t>
            </a:r>
          </a:p>
          <a:p>
            <a:pPr>
              <a:lnSpc>
                <a:spcPct val="100000"/>
              </a:lnSpc>
            </a:pPr>
            <a:r>
              <a:rPr lang="en-GB" sz="1100" dirty="0">
                <a:latin typeface="Arial" panose="020B0604020202020204" pitchFamily="34" charset="0"/>
                <a:cs typeface="Arial" panose="020B0604020202020204" pitchFamily="34" charset="0"/>
              </a:rPr>
              <a:t>ii) from a partially opened position to the fully opened position,</a:t>
            </a:r>
          </a:p>
          <a:p>
            <a:pPr>
              <a:lnSpc>
                <a:spcPct val="100000"/>
              </a:lnSpc>
            </a:pPr>
            <a:endParaRPr lang="en-GB" sz="1100" dirty="0">
              <a:latin typeface="Arial" panose="020B0604020202020204" pitchFamily="34" charset="0"/>
              <a:cs typeface="Arial" panose="020B0604020202020204" pitchFamily="34" charset="0"/>
            </a:endParaRPr>
          </a:p>
          <a:p>
            <a:r>
              <a:rPr lang="en-GB" sz="1100" b="1" i="0" u="none" strike="noStrike" kern="1200" baseline="0" dirty="0">
                <a:solidFill>
                  <a:schemeClr val="tx1"/>
                </a:solidFill>
                <a:latin typeface="+mn-lt"/>
                <a:ea typeface="+mn-ea"/>
                <a:cs typeface="+mn-cs"/>
              </a:rPr>
              <a:t>Section 46 of the Offences Weapons Act 2019 - Prohibition on the possession of offensive weapons</a:t>
            </a:r>
          </a:p>
          <a:p>
            <a:r>
              <a:rPr lang="en-GB" sz="1100" b="0" i="0" u="none" strike="noStrike" kern="1200" baseline="0" dirty="0">
                <a:solidFill>
                  <a:schemeClr val="tx1"/>
                </a:solidFill>
                <a:latin typeface="+mn-lt"/>
                <a:ea typeface="+mn-ea"/>
                <a:cs typeface="+mn-cs"/>
              </a:rPr>
              <a:t>Section 46 of the OWA 2019 makes it an offence to possess in private certain weapons, things like Knuckledusters, </a:t>
            </a:r>
            <a:r>
              <a:rPr lang="en-GB" sz="1100" b="0" i="0" u="none" strike="noStrike" kern="1200" baseline="0" dirty="0" err="1">
                <a:solidFill>
                  <a:schemeClr val="tx1"/>
                </a:solidFill>
                <a:latin typeface="+mn-lt"/>
                <a:ea typeface="+mn-ea"/>
                <a:cs typeface="+mn-cs"/>
              </a:rPr>
              <a:t>Handclaw</a:t>
            </a:r>
            <a:r>
              <a:rPr lang="en-GB" sz="1100" b="0" i="0" u="none" strike="noStrike" kern="1200" baseline="0" dirty="0">
                <a:solidFill>
                  <a:schemeClr val="tx1"/>
                </a:solidFill>
                <a:latin typeface="+mn-lt"/>
                <a:ea typeface="+mn-ea"/>
                <a:cs typeface="+mn-cs"/>
              </a:rPr>
              <a:t>, Belt Buckle Knife, Push Dagger, Hollow </a:t>
            </a:r>
            <a:r>
              <a:rPr lang="en-GB" sz="1100" b="0" i="0" u="none" strike="noStrike" kern="1200" baseline="0" dirty="0" err="1">
                <a:solidFill>
                  <a:schemeClr val="tx1"/>
                </a:solidFill>
                <a:latin typeface="+mn-lt"/>
                <a:ea typeface="+mn-ea"/>
                <a:cs typeface="+mn-cs"/>
              </a:rPr>
              <a:t>Kubotan</a:t>
            </a:r>
            <a:r>
              <a:rPr lang="en-GB" sz="1100" b="0" i="0" u="none" strike="noStrike" kern="1200" baseline="0" dirty="0">
                <a:solidFill>
                  <a:schemeClr val="tx1"/>
                </a:solidFill>
                <a:latin typeface="+mn-lt"/>
                <a:ea typeface="+mn-ea"/>
                <a:cs typeface="+mn-cs"/>
              </a:rPr>
              <a:t>, </a:t>
            </a:r>
            <a:r>
              <a:rPr lang="en-GB" sz="1100" b="0" i="0" u="none" strike="noStrike" kern="1200" baseline="0" dirty="0" err="1">
                <a:solidFill>
                  <a:schemeClr val="tx1"/>
                </a:solidFill>
                <a:latin typeface="+mn-lt"/>
                <a:ea typeface="+mn-ea"/>
                <a:cs typeface="+mn-cs"/>
              </a:rPr>
              <a:t>Footclaw</a:t>
            </a:r>
            <a:r>
              <a:rPr lang="en-GB" sz="1100" b="0" i="0" u="none" strike="noStrike" kern="1200" baseline="0" dirty="0">
                <a:solidFill>
                  <a:schemeClr val="tx1"/>
                </a:solidFill>
                <a:latin typeface="+mn-lt"/>
                <a:ea typeface="+mn-ea"/>
                <a:cs typeface="+mn-cs"/>
              </a:rPr>
              <a:t>, Flick Knives, Cyclone/Spiral Knives, Curved Sword, Shuriken/Death Star, BALISONG/Butterfly Knife, Telescopic Truncheon and zombie knives. ( see handout on Moodle for some background reading on these knives)</a:t>
            </a:r>
          </a:p>
          <a:p>
            <a:endParaRPr lang="en-GB" sz="1100" b="0" i="0" u="none" strike="noStrike" kern="1200" baseline="0" dirty="0">
              <a:solidFill>
                <a:schemeClr val="tx1"/>
              </a:solidFill>
              <a:latin typeface="+mn-lt"/>
              <a:ea typeface="+mn-ea"/>
              <a:cs typeface="+mn-cs"/>
            </a:endParaRPr>
          </a:p>
          <a:p>
            <a:r>
              <a:rPr lang="en-GB" sz="1200" i="0" kern="1200" dirty="0">
                <a:solidFill>
                  <a:schemeClr val="tx1"/>
                </a:solidFill>
                <a:effectLst/>
                <a:latin typeface="+mn-lt"/>
                <a:ea typeface="+mn-ea"/>
                <a:cs typeface="+mn-cs"/>
              </a:rPr>
              <a:t>The legislation amends section 141 of the Criminal Justice Act 1988 to make it a criminal offence to possess in private any weapon set out in the Criminal Justice Act 1988 (Offensive Weapons) Order.</a:t>
            </a:r>
            <a:endParaRPr lang="en-GB" sz="1100" b="0" i="0" u="none" strike="noStrike" kern="1200" baseline="0" dirty="0">
              <a:solidFill>
                <a:schemeClr val="tx1"/>
              </a:solidFill>
              <a:latin typeface="+mn-lt"/>
              <a:ea typeface="+mn-ea"/>
              <a:cs typeface="+mn-cs"/>
            </a:endParaRPr>
          </a:p>
          <a:p>
            <a:endParaRPr lang="en-GB" sz="1100" b="0" i="0" u="none" strike="noStrike" kern="1200" baseline="0" dirty="0">
              <a:solidFill>
                <a:schemeClr val="tx1"/>
              </a:solidFill>
              <a:latin typeface="+mn-lt"/>
              <a:ea typeface="+mn-ea"/>
              <a:cs typeface="+mn-cs"/>
            </a:endParaRPr>
          </a:p>
          <a:p>
            <a:r>
              <a:rPr lang="en-GB" sz="1100" b="0" i="0" u="none" strike="noStrike" kern="1200" baseline="0" dirty="0">
                <a:solidFill>
                  <a:schemeClr val="tx1"/>
                </a:solidFill>
                <a:latin typeface="+mn-lt"/>
                <a:ea typeface="+mn-ea"/>
                <a:cs typeface="+mn-cs"/>
              </a:rPr>
              <a:t>In England and Wales, a private place is a place other than: (a) a public place, (b) a place which is part of school premises or (c) a place which is part of further education premises, (d) a prison</a:t>
            </a:r>
          </a:p>
          <a:p>
            <a:r>
              <a:rPr lang="en-GB" sz="1100" b="1" i="0" u="none" strike="noStrike" kern="1200" baseline="0" dirty="0">
                <a:solidFill>
                  <a:schemeClr val="tx1"/>
                </a:solidFill>
                <a:latin typeface="+mn-lt"/>
                <a:ea typeface="+mn-ea"/>
                <a:cs typeface="+mn-cs"/>
              </a:rPr>
              <a:t>Summary offence </a:t>
            </a:r>
            <a:r>
              <a:rPr lang="en-GB" sz="1100" b="0" i="0" u="none" strike="noStrike" kern="1200" baseline="0" dirty="0">
                <a:solidFill>
                  <a:schemeClr val="tx1"/>
                </a:solidFill>
                <a:latin typeface="+mn-lt"/>
                <a:ea typeface="+mn-ea"/>
                <a:cs typeface="+mn-cs"/>
              </a:rPr>
              <a:t>– 6 months &amp;/or fine (will be extended to 51 weeks once 281 (5) CJA 2003 is in force).</a:t>
            </a:r>
          </a:p>
          <a:p>
            <a:r>
              <a:rPr lang="en-GB" sz="1100" b="1" i="0" u="none" strike="noStrike" kern="1200" baseline="0" dirty="0">
                <a:solidFill>
                  <a:schemeClr val="tx1"/>
                </a:solidFill>
                <a:latin typeface="+mn-lt"/>
                <a:ea typeface="+mn-ea"/>
                <a:cs typeface="+mn-cs"/>
              </a:rPr>
              <a:t>Defences</a:t>
            </a:r>
          </a:p>
          <a:p>
            <a:r>
              <a:rPr lang="en-GB" sz="1100" b="0" i="0" u="none" strike="noStrike" kern="1200" baseline="0" dirty="0">
                <a:solidFill>
                  <a:schemeClr val="tx1"/>
                </a:solidFill>
                <a:latin typeface="+mn-lt"/>
                <a:ea typeface="+mn-ea"/>
                <a:cs typeface="+mn-cs"/>
              </a:rPr>
              <a:t>Defences under section 141 Criminal Justice Act 1988 apply and antiques over 100 years</a:t>
            </a:r>
          </a:p>
          <a:p>
            <a:r>
              <a:rPr lang="en-GB" sz="1100" b="0" i="0" u="none" strike="noStrike" kern="1200" baseline="0" dirty="0">
                <a:solidFill>
                  <a:schemeClr val="tx1"/>
                </a:solidFill>
                <a:latin typeface="+mn-lt"/>
                <a:ea typeface="+mn-ea"/>
                <a:cs typeface="+mn-cs"/>
              </a:rPr>
              <a:t>are exempt.</a:t>
            </a:r>
          </a:p>
          <a:p>
            <a:endParaRPr lang="en-GB" sz="1100" b="0" i="0" u="none" strike="noStrike" kern="1200" baseline="0" dirty="0">
              <a:solidFill>
                <a:schemeClr val="tx1"/>
              </a:solidFill>
              <a:latin typeface="+mn-lt"/>
              <a:ea typeface="+mn-ea"/>
              <a:cs typeface="+mn-cs"/>
            </a:endParaRPr>
          </a:p>
          <a:p>
            <a:r>
              <a:rPr lang="en-GB" sz="1100" b="1" i="0" u="none" strike="noStrike" kern="1200" baseline="0" dirty="0">
                <a:solidFill>
                  <a:schemeClr val="tx1"/>
                </a:solidFill>
                <a:latin typeface="+mn-lt"/>
                <a:ea typeface="+mn-ea"/>
                <a:cs typeface="+mn-cs"/>
              </a:rPr>
              <a:t>Section 47  OWA 2019 </a:t>
            </a:r>
            <a:r>
              <a:rPr lang="en-GB" sz="1100" b="0" i="0" u="none" strike="noStrike" kern="1200" baseline="0" dirty="0">
                <a:solidFill>
                  <a:schemeClr val="tx1"/>
                </a:solidFill>
                <a:latin typeface="+mn-lt"/>
                <a:ea typeface="+mn-ea"/>
                <a:cs typeface="+mn-cs"/>
              </a:rPr>
              <a:t>adds new defences for some articles such as </a:t>
            </a:r>
            <a:r>
              <a:rPr lang="en-GB" sz="1100" b="0" i="0" u="none" strike="noStrike" kern="1200" baseline="0" dirty="0" err="1">
                <a:solidFill>
                  <a:schemeClr val="tx1"/>
                </a:solidFill>
                <a:latin typeface="+mn-lt"/>
                <a:ea typeface="+mn-ea"/>
                <a:cs typeface="+mn-cs"/>
              </a:rPr>
              <a:t>Kirpans</a:t>
            </a:r>
            <a:r>
              <a:rPr lang="en-GB" sz="1100" b="0" i="0" u="none" strike="noStrike" kern="1200" baseline="0" dirty="0">
                <a:solidFill>
                  <a:schemeClr val="tx1"/>
                </a:solidFill>
                <a:latin typeface="+mn-lt"/>
                <a:ea typeface="+mn-ea"/>
                <a:cs typeface="+mn-cs"/>
              </a:rPr>
              <a:t> and </a:t>
            </a:r>
            <a:r>
              <a:rPr lang="en-GB" sz="1100" b="0" i="0" u="none" strike="noStrike" kern="1200" baseline="0" dirty="0" err="1">
                <a:solidFill>
                  <a:schemeClr val="tx1"/>
                </a:solidFill>
                <a:latin typeface="+mn-lt"/>
                <a:ea typeface="+mn-ea"/>
                <a:cs typeface="+mn-cs"/>
              </a:rPr>
              <a:t>Katars</a:t>
            </a:r>
            <a:r>
              <a:rPr lang="en-GB" sz="1100" b="0" i="0" u="none" strike="noStrike" kern="1200" baseline="0" dirty="0">
                <a:solidFill>
                  <a:schemeClr val="tx1"/>
                </a:solidFill>
                <a:latin typeface="+mn-lt"/>
                <a:ea typeface="+mn-ea"/>
                <a:cs typeface="+mn-cs"/>
              </a:rPr>
              <a:t> (Sikh ceremonial weapons)to enable possession in private for religious reasons and to enable them to be presented. Antiques over 100 years are also exempt.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10</a:t>
            </a:fld>
            <a:endParaRPr lang="en-GB" altLang="en-US"/>
          </a:p>
        </p:txBody>
      </p:sp>
    </p:spTree>
    <p:extLst>
      <p:ext uri="{BB962C8B-B14F-4D97-AF65-F5344CB8AC3E}">
        <p14:creationId xmlns:p14="http://schemas.microsoft.com/office/powerpoint/2010/main" val="6051476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0" dirty="0">
                <a:latin typeface="Arial" panose="020B0604020202020204" pitchFamily="34" charset="0"/>
                <a:cs typeface="Arial" panose="020B0604020202020204" pitchFamily="34" charset="0"/>
              </a:rPr>
              <a:t>Examples: </a:t>
            </a:r>
          </a:p>
          <a:p>
            <a:pPr marL="0" marR="0" indent="0" algn="l" defTabSz="914400" rtl="0" eaLnBrk="1" fontAlgn="base" latinLnBrk="0" hangingPunct="1">
              <a:lnSpc>
                <a:spcPct val="100000"/>
              </a:lnSpc>
              <a:spcBef>
                <a:spcPct val="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Made </a:t>
            </a:r>
            <a:r>
              <a:rPr lang="en-GB" altLang="en-US" sz="1100" b="0" dirty="0">
                <a:latin typeface="Arial" panose="020B0604020202020204" pitchFamily="34" charset="0"/>
                <a:cs typeface="Arial" panose="020B0604020202020204" pitchFamily="34" charset="0"/>
              </a:rPr>
              <a:t>for causing injury </a:t>
            </a:r>
            <a:r>
              <a:rPr lang="en-GB" altLang="en-US" sz="1100" dirty="0">
                <a:latin typeface="Arial" panose="020B0604020202020204" pitchFamily="34" charset="0"/>
                <a:cs typeface="Arial" panose="020B0604020202020204" pitchFamily="34" charset="0"/>
              </a:rPr>
              <a:t>(known as offensive weapons </a:t>
            </a:r>
            <a:r>
              <a:rPr lang="en-GB" altLang="en-US" sz="1100" i="1" dirty="0">
                <a:latin typeface="Arial" panose="020B0604020202020204" pitchFamily="34" charset="0"/>
                <a:cs typeface="Arial" panose="020B0604020202020204" pitchFamily="34" charset="0"/>
              </a:rPr>
              <a:t>per se</a:t>
            </a:r>
            <a:r>
              <a:rPr lang="en-GB" altLang="en-US" sz="1100" dirty="0">
                <a:latin typeface="Arial" panose="020B0604020202020204" pitchFamily="34" charset="0"/>
                <a:cs typeface="Arial" panose="020B0604020202020204" pitchFamily="34" charset="0"/>
              </a:rPr>
              <a:t>) includes a knuckle duster, batons, bayonets, a swordstick, flick knives, butterfly knives -</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they have been manufactured for causing injury </a:t>
            </a:r>
          </a:p>
          <a:p>
            <a:pPr eaLnBrk="1" hangingPunct="1">
              <a:lnSpc>
                <a:spcPct val="100000"/>
              </a:lnSpc>
              <a:spcBef>
                <a:spcPct val="0"/>
              </a:spcBef>
            </a:pPr>
            <a:r>
              <a:rPr lang="en-GB" altLang="en-US" sz="1100" i="1" dirty="0">
                <a:latin typeface="Arial" panose="020B0604020202020204" pitchFamily="34" charset="0"/>
                <a:cs typeface="Arial" panose="020B0604020202020204" pitchFamily="34" charset="0"/>
              </a:rPr>
              <a:t>Davis</a:t>
            </a:r>
            <a:r>
              <a:rPr lang="en-GB" altLang="en-US" sz="1100" dirty="0">
                <a:latin typeface="Arial" panose="020B0604020202020204" pitchFamily="34" charset="0"/>
                <a:cs typeface="Arial" panose="020B0604020202020204" pitchFamily="34" charset="0"/>
              </a:rPr>
              <a:t> v </a:t>
            </a:r>
            <a:r>
              <a:rPr lang="en-GB" altLang="en-US" sz="1100" i="1" dirty="0">
                <a:latin typeface="Arial" panose="020B0604020202020204" pitchFamily="34" charset="0"/>
                <a:cs typeface="Arial" panose="020B0604020202020204" pitchFamily="34" charset="0"/>
              </a:rPr>
              <a:t>Alexander</a:t>
            </a:r>
            <a:r>
              <a:rPr lang="en-GB" altLang="en-US" sz="1100" dirty="0">
                <a:latin typeface="Arial" panose="020B0604020202020204" pitchFamily="34" charset="0"/>
                <a:cs typeface="Arial" panose="020B0604020202020204" pitchFamily="34" charset="0"/>
              </a:rPr>
              <a:t> 1970: once it has been shown that the article in question was in fact an offensive weapon per se, there is no need for prosecution to show any intention to use it for causing injury</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marL="0" marR="0" indent="0" algn="l" defTabSz="914400" rtl="0" eaLnBrk="1" fontAlgn="base" latinLnBrk="0" hangingPunct="1">
              <a:lnSpc>
                <a:spcPct val="100000"/>
              </a:lnSpc>
              <a:spcBef>
                <a:spcPct val="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Adapted </a:t>
            </a:r>
            <a:r>
              <a:rPr lang="en-GB" altLang="en-US" sz="1100" b="0" dirty="0">
                <a:latin typeface="Arial" panose="020B0604020202020204" pitchFamily="34" charset="0"/>
                <a:cs typeface="Arial" panose="020B0604020202020204" pitchFamily="34" charset="0"/>
              </a:rPr>
              <a:t>for causing injury items such as: s</a:t>
            </a:r>
            <a:r>
              <a:rPr lang="en-GB" altLang="en-US" sz="1100" dirty="0">
                <a:latin typeface="Arial" panose="020B0604020202020204" pitchFamily="34" charset="0"/>
                <a:cs typeface="Arial" panose="020B0604020202020204" pitchFamily="34" charset="0"/>
              </a:rPr>
              <a:t>harpened coins, an umbrella with a sharpened point, bottles or glasses deliberately broken to create a jagged edge,</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razor blades protruding from a potato or concealed in a glove. </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a:latin typeface="Arial" panose="020B0604020202020204" pitchFamily="34" charset="0"/>
                <a:cs typeface="Arial" panose="020B0604020202020204" pitchFamily="34" charset="0"/>
              </a:rPr>
              <a:t>Intended</a:t>
            </a:r>
            <a:r>
              <a:rPr lang="en-GB" altLang="en-US" sz="1100" dirty="0">
                <a:latin typeface="Arial" panose="020B0604020202020204" pitchFamily="34" charset="0"/>
                <a:cs typeface="Arial" panose="020B0604020202020204" pitchFamily="34" charset="0"/>
              </a:rPr>
              <a:t> - everyday items that are being carried specifically with the intent to cause injury to a person e.g. baseball bat, a hammer, a golf club, snooker cue, a key. The </a:t>
            </a:r>
            <a:r>
              <a:rPr lang="en-GB" altLang="en-US" sz="1100" b="1" i="0" dirty="0">
                <a:latin typeface="Arial" panose="020B0604020202020204" pitchFamily="34" charset="0"/>
                <a:cs typeface="Arial" panose="020B0604020202020204" pitchFamily="34" charset="0"/>
              </a:rPr>
              <a:t>intention</a:t>
            </a:r>
            <a:r>
              <a:rPr lang="en-GB" altLang="en-US" sz="1100" dirty="0">
                <a:latin typeface="Arial" panose="020B0604020202020204" pitchFamily="34" charset="0"/>
                <a:cs typeface="Arial" panose="020B0604020202020204" pitchFamily="34" charset="0"/>
              </a:rPr>
              <a:t> of the person carrying it is relevant and a specific intent to cause </a:t>
            </a:r>
            <a:r>
              <a:rPr lang="en-GB" altLang="en-US" sz="1100" b="1" dirty="0">
                <a:latin typeface="Arial" panose="020B0604020202020204" pitchFamily="34" charset="0"/>
                <a:cs typeface="Arial" panose="020B0604020202020204" pitchFamily="34" charset="0"/>
              </a:rPr>
              <a:t>injury</a:t>
            </a:r>
            <a:r>
              <a:rPr lang="en-GB" altLang="en-US" sz="1100" dirty="0">
                <a:latin typeface="Arial" panose="020B0604020202020204" pitchFamily="34" charset="0"/>
                <a:cs typeface="Arial" panose="020B0604020202020204" pitchFamily="34" charset="0"/>
              </a:rPr>
              <a:t> with the item must be proved.</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 </a:t>
            </a:r>
          </a:p>
          <a:p>
            <a:pPr eaLnBrk="1" hangingPunct="1">
              <a:lnSpc>
                <a:spcPct val="100000"/>
              </a:lnSpc>
              <a:spcBef>
                <a:spcPct val="0"/>
              </a:spcBef>
            </a:pPr>
            <a:r>
              <a:rPr lang="en-GB" altLang="en-US" sz="1100" b="1" dirty="0">
                <a:latin typeface="Arial" panose="020B0604020202020204" pitchFamily="34" charset="0"/>
                <a:cs typeface="Arial" panose="020B0604020202020204" pitchFamily="34" charset="0"/>
              </a:rPr>
              <a:t>Police Powers </a:t>
            </a:r>
          </a:p>
          <a:p>
            <a:pPr marL="0" marR="0" indent="0" algn="l" defTabSz="914400" rtl="0" eaLnBrk="1" fontAlgn="base" latinLnBrk="0" hangingPunct="1">
              <a:lnSpc>
                <a:spcPct val="100000"/>
              </a:lnSpc>
              <a:spcBef>
                <a:spcPct val="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If an officer has reasonable grounds to suspect a person has an offensive weapon with them in a public place, they have the power to stop and search them under Section 1 of the Police and Criminal Evidence Act 1984. If an offensive weapon is found it may be seized. </a:t>
            </a:r>
            <a:endParaRPr lang="en-GB" altLang="en-US"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Examples include:</a:t>
            </a:r>
          </a:p>
          <a:p>
            <a:pPr>
              <a:lnSpc>
                <a:spcPct val="100000"/>
              </a:lnSpc>
            </a:pPr>
            <a:r>
              <a:rPr lang="en-GB" sz="1100" dirty="0">
                <a:latin typeface="Arial" panose="020B0604020202020204" pitchFamily="34" charset="0"/>
                <a:cs typeface="Arial" panose="020B0604020202020204" pitchFamily="34" charset="0"/>
              </a:rPr>
              <a:t>•flick knives –</a:t>
            </a:r>
            <a:r>
              <a:rPr lang="en-GB" sz="1100" baseline="0" dirty="0">
                <a:latin typeface="Arial" panose="020B0604020202020204" pitchFamily="34" charset="0"/>
                <a:cs typeface="Arial" panose="020B0604020202020204" pitchFamily="34" charset="0"/>
              </a:rPr>
              <a:t> amended by S43 of the Offensive Weapons Act 2019 Act the definition has changed to any knife which as a blade which opens automatically - </a:t>
            </a:r>
          </a:p>
          <a:p>
            <a:pPr>
              <a:lnSpc>
                <a:spcPct val="100000"/>
              </a:lnSpc>
            </a:pP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i</a:t>
            </a:r>
            <a:r>
              <a:rPr lang="en-GB" sz="1100" dirty="0">
                <a:latin typeface="Arial" panose="020B0604020202020204" pitchFamily="34" charset="0"/>
                <a:cs typeface="Arial" panose="020B0604020202020204" pitchFamily="34" charset="0"/>
              </a:rPr>
              <a:t>) from the closed position to the fully open position, or</a:t>
            </a:r>
          </a:p>
          <a:p>
            <a:pPr>
              <a:lnSpc>
                <a:spcPct val="100000"/>
              </a:lnSpc>
            </a:pPr>
            <a:r>
              <a:rPr lang="en-GB" sz="1100" dirty="0">
                <a:latin typeface="Arial" panose="020B0604020202020204" pitchFamily="34" charset="0"/>
                <a:cs typeface="Arial" panose="020B0604020202020204" pitchFamily="34" charset="0"/>
              </a:rPr>
              <a:t>ii) from a partially opened position to the fully opened position,</a:t>
            </a:r>
          </a:p>
          <a:p>
            <a:pPr>
              <a:lnSpc>
                <a:spcPct val="100000"/>
              </a:lnSpc>
            </a:pPr>
            <a:r>
              <a:rPr lang="en-GB" sz="1100" dirty="0">
                <a:latin typeface="Arial" panose="020B0604020202020204" pitchFamily="34" charset="0"/>
                <a:cs typeface="Arial" panose="020B0604020202020204" pitchFamily="34" charset="0"/>
              </a:rPr>
              <a:t>By manual pressure</a:t>
            </a:r>
            <a:r>
              <a:rPr lang="en-GB" sz="1100" baseline="0" dirty="0">
                <a:latin typeface="Arial" panose="020B0604020202020204" pitchFamily="34" charset="0"/>
                <a:cs typeface="Arial" panose="020B0604020202020204" pitchFamily="34" charset="0"/>
              </a:rPr>
              <a:t> applied to a button, spring or other device in or attached to the knife, and which is sometimes known as a “flick knife” or “flick gun”</a:t>
            </a:r>
          </a:p>
          <a:p>
            <a:pPr>
              <a:lnSpc>
                <a:spcPct val="100000"/>
              </a:lnSpc>
            </a:pPr>
            <a:r>
              <a:rPr lang="en-GB" sz="1100" dirty="0">
                <a:latin typeface="Arial" panose="020B0604020202020204" pitchFamily="34" charset="0"/>
                <a:cs typeface="Arial" panose="020B0604020202020204" pitchFamily="34" charset="0"/>
              </a:rPr>
              <a:t> •butterfly knives - where the blade is hidden inside a handle that splits in two around it, like wings or the handles swing around the blade to open or close it</a:t>
            </a:r>
          </a:p>
          <a:p>
            <a:pPr>
              <a:lnSpc>
                <a:spcPct val="100000"/>
              </a:lnSpc>
            </a:pPr>
            <a:r>
              <a:rPr lang="en-GB" sz="1100" dirty="0">
                <a:latin typeface="Arial" panose="020B0604020202020204" pitchFamily="34" charset="0"/>
                <a:cs typeface="Arial" panose="020B0604020202020204" pitchFamily="34" charset="0"/>
              </a:rPr>
              <a:t>•disguised knives - where the blade is hidden inside something, like a belt buckle or fake mobile phone</a:t>
            </a:r>
          </a:p>
          <a:p>
            <a:pPr>
              <a:lnSpc>
                <a:spcPct val="100000"/>
              </a:lnSpc>
            </a:pPr>
            <a:r>
              <a:rPr lang="en-GB" sz="1100" dirty="0">
                <a:latin typeface="Arial" panose="020B0604020202020204" pitchFamily="34" charset="0"/>
                <a:cs typeface="Arial" panose="020B0604020202020204" pitchFamily="34" charset="0"/>
              </a:rPr>
              <a:t>•push daggers</a:t>
            </a:r>
          </a:p>
          <a:p>
            <a:pPr>
              <a:lnSpc>
                <a:spcPct val="100000"/>
              </a:lnSpc>
            </a:pPr>
            <a:r>
              <a:rPr lang="en-GB" sz="1100" dirty="0">
                <a:latin typeface="Arial" panose="020B0604020202020204" pitchFamily="34" charset="0"/>
                <a:cs typeface="Arial" panose="020B0604020202020204" pitchFamily="34" charset="0"/>
              </a:rPr>
              <a:t>•gravity knives</a:t>
            </a:r>
          </a:p>
          <a:p>
            <a:pPr>
              <a:lnSpc>
                <a:spcPct val="100000"/>
              </a:lnSpc>
            </a:pPr>
            <a:r>
              <a:rPr lang="en-GB" sz="1100" dirty="0">
                <a:latin typeface="Arial" panose="020B0604020202020204" pitchFamily="34" charset="0"/>
                <a:cs typeface="Arial" panose="020B0604020202020204" pitchFamily="34" charset="0"/>
              </a:rPr>
              <a:t>•'airport' or stealth knives</a:t>
            </a:r>
          </a:p>
          <a:p>
            <a:pPr>
              <a:lnSpc>
                <a:spcPct val="100000"/>
              </a:lnSpc>
            </a:pPr>
            <a:r>
              <a:rPr lang="en-GB" sz="1100" dirty="0">
                <a:latin typeface="Arial" panose="020B0604020202020204" pitchFamily="34" charset="0"/>
                <a:cs typeface="Arial" panose="020B0604020202020204" pitchFamily="34" charset="0"/>
              </a:rPr>
              <a:t>•sword-sticks</a:t>
            </a:r>
          </a:p>
          <a:p>
            <a:pPr>
              <a:lnSpc>
                <a:spcPct val="100000"/>
              </a:lnSpc>
            </a:pPr>
            <a:r>
              <a:rPr lang="en-GB" sz="1100" dirty="0">
                <a:latin typeface="Arial" panose="020B0604020202020204" pitchFamily="34" charset="0"/>
                <a:cs typeface="Arial" panose="020B0604020202020204" pitchFamily="34" charset="0"/>
              </a:rPr>
              <a:t>•samurai swords</a:t>
            </a:r>
          </a:p>
          <a:p>
            <a:pPr>
              <a:lnSpc>
                <a:spcPct val="100000"/>
              </a:lnSpc>
            </a:pPr>
            <a:r>
              <a:rPr lang="en-GB" sz="1100" dirty="0">
                <a:latin typeface="Arial" panose="020B0604020202020204" pitchFamily="34" charset="0"/>
                <a:cs typeface="Arial" panose="020B0604020202020204" pitchFamily="34" charset="0"/>
              </a:rPr>
              <a:t>•knuckle-dusters</a:t>
            </a:r>
          </a:p>
          <a:p>
            <a:pPr>
              <a:lnSpc>
                <a:spcPct val="100000"/>
              </a:lnSpc>
            </a:pPr>
            <a:r>
              <a:rPr lang="en-GB" sz="1100" dirty="0">
                <a:latin typeface="Arial" panose="020B0604020202020204" pitchFamily="34" charset="0"/>
                <a:cs typeface="Arial" panose="020B0604020202020204" pitchFamily="34" charset="0"/>
              </a:rPr>
              <a:t>•hand-claws</a:t>
            </a:r>
          </a:p>
          <a:p>
            <a:pPr>
              <a:lnSpc>
                <a:spcPct val="100000"/>
              </a:lnSpc>
            </a:pPr>
            <a:r>
              <a:rPr lang="en-GB" sz="1100" dirty="0">
                <a:latin typeface="Arial" panose="020B0604020202020204" pitchFamily="34" charset="0"/>
                <a:cs typeface="Arial" panose="020B0604020202020204" pitchFamily="34" charset="0"/>
              </a:rPr>
              <a:t>•foot-claws</a:t>
            </a:r>
          </a:p>
          <a:p>
            <a:pPr>
              <a:lnSpc>
                <a:spcPct val="100000"/>
              </a:lnSpc>
            </a:pPr>
            <a:r>
              <a:rPr lang="en-GB" sz="1100" dirty="0">
                <a:latin typeface="Arial" panose="020B0604020202020204" pitchFamily="34" charset="0"/>
                <a:cs typeface="Arial" panose="020B0604020202020204" pitchFamily="34" charset="0"/>
              </a:rPr>
              <a:t>•blowpipes or guns</a:t>
            </a:r>
          </a:p>
          <a:p>
            <a:pPr>
              <a:lnSpc>
                <a:spcPct val="100000"/>
              </a:lnSpc>
            </a:pP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kubotan</a:t>
            </a:r>
            <a:r>
              <a:rPr lang="en-GB" sz="1100" dirty="0">
                <a:latin typeface="Arial" panose="020B0604020202020204" pitchFamily="34" charset="0"/>
                <a:cs typeface="Arial" panose="020B0604020202020204" pitchFamily="34" charset="0"/>
              </a:rPr>
              <a:t> (cylindrical container holding spikes)</a:t>
            </a:r>
          </a:p>
          <a:p>
            <a:pPr>
              <a:lnSpc>
                <a:spcPct val="100000"/>
              </a:lnSpc>
            </a:pPr>
            <a:r>
              <a:rPr lang="en-GB" sz="1100" dirty="0">
                <a:latin typeface="Arial" panose="020B0604020202020204" pitchFamily="34" charset="0"/>
                <a:cs typeface="Arial" panose="020B0604020202020204" pitchFamily="34" charset="0"/>
              </a:rPr>
              <a:t>•shuriken (also known as death stars or throwing stars)</a:t>
            </a:r>
          </a:p>
          <a:p>
            <a:pPr>
              <a:lnSpc>
                <a:spcPct val="100000"/>
              </a:lnSpc>
            </a:pPr>
            <a:r>
              <a:rPr lang="en-GB" sz="1100" dirty="0">
                <a:latin typeface="Arial" panose="020B0604020202020204" pitchFamily="34" charset="0"/>
                <a:cs typeface="Arial" panose="020B0604020202020204" pitchFamily="34" charset="0"/>
              </a:rPr>
              <a:t>•telescopic truncheons (automatically extending)</a:t>
            </a:r>
          </a:p>
          <a:p>
            <a:pPr>
              <a:lnSpc>
                <a:spcPct val="100000"/>
              </a:lnSpc>
            </a:pP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kusari-gama</a:t>
            </a:r>
            <a:r>
              <a:rPr lang="en-GB" sz="1100" dirty="0">
                <a:latin typeface="Arial" panose="020B0604020202020204" pitchFamily="34" charset="0"/>
                <a:cs typeface="Arial" panose="020B0604020202020204" pitchFamily="34" charset="0"/>
              </a:rPr>
              <a:t> (sickle attached to a rope, cord or wire)</a:t>
            </a:r>
          </a:p>
          <a:p>
            <a:pPr>
              <a:lnSpc>
                <a:spcPct val="100000"/>
              </a:lnSpc>
            </a:pP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kyoketsu</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shoge</a:t>
            </a:r>
            <a:r>
              <a:rPr lang="en-GB" sz="1100" dirty="0">
                <a:latin typeface="Arial" panose="020B0604020202020204" pitchFamily="34" charset="0"/>
                <a:cs typeface="Arial" panose="020B0604020202020204" pitchFamily="34" charset="0"/>
              </a:rPr>
              <a:t> (hook-knife attached to a rope, cord or wire)</a:t>
            </a:r>
          </a:p>
          <a:p>
            <a:pPr>
              <a:lnSpc>
                <a:spcPct val="100000"/>
              </a:lnSpc>
            </a:pP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kusari</a:t>
            </a:r>
            <a:r>
              <a:rPr lang="en-GB" sz="1100" dirty="0">
                <a:latin typeface="Arial" panose="020B0604020202020204" pitchFamily="34" charset="0"/>
                <a:cs typeface="Arial" panose="020B0604020202020204" pitchFamily="34" charset="0"/>
              </a:rPr>
              <a:t> (weight attached to a rope, cord or wire)</a:t>
            </a:r>
          </a:p>
          <a:p>
            <a:pPr>
              <a:lnSpc>
                <a:spcPct val="100000"/>
              </a:lnSpc>
            </a:pPr>
            <a:r>
              <a:rPr lang="en-GB" sz="1100" dirty="0">
                <a:latin typeface="Arial" panose="020B0604020202020204" pitchFamily="34" charset="0"/>
                <a:cs typeface="Arial" panose="020B0604020202020204" pitchFamily="34" charset="0"/>
              </a:rPr>
              <a:t>•straight, side handled or friction-lock truncheons</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11</a:t>
            </a:fld>
            <a:endParaRPr lang="en-GB" altLang="en-US"/>
          </a:p>
        </p:txBody>
      </p:sp>
    </p:spTree>
    <p:extLst>
      <p:ext uri="{BB962C8B-B14F-4D97-AF65-F5344CB8AC3E}">
        <p14:creationId xmlns:p14="http://schemas.microsoft.com/office/powerpoint/2010/main" val="41808492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previous legislation is not suitable for the prosecution of persons in possession of articles that are not specifically made or adapted for causing injury, such as kitchen knives or Stanley knives. For these offences the legislation relating to bladed and sharply pointed articles under the </a:t>
            </a:r>
            <a:r>
              <a:rPr lang="en-GB" altLang="en-US" sz="1100" dirty="0">
                <a:solidFill>
                  <a:srgbClr val="002060"/>
                </a:solidFill>
                <a:latin typeface="Arial" panose="020B0604020202020204" pitchFamily="34" charset="0"/>
                <a:cs typeface="Arial" panose="020B0604020202020204" pitchFamily="34" charset="0"/>
              </a:rPr>
              <a:t>Criminal Justice Act 1988 would be considered.</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altLang="en-US" sz="1100" b="0" dirty="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b="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0" dirty="0">
                <a:latin typeface="Arial" panose="020B0604020202020204" pitchFamily="34" charset="0"/>
                <a:cs typeface="Arial" panose="020B0604020202020204" pitchFamily="34" charset="0"/>
              </a:rPr>
              <a:t>The terms ‘have with him ‘ ‘in a public place’ &amp; ’lawful authority’ have the same meaning as for offensive weapons and as such have been covered in the previous slides.</a:t>
            </a: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12</a:t>
            </a:fld>
            <a:endParaRPr lang="en-GB" altLang="en-US"/>
          </a:p>
        </p:txBody>
      </p:sp>
    </p:spTree>
    <p:extLst>
      <p:ext uri="{BB962C8B-B14F-4D97-AF65-F5344CB8AC3E}">
        <p14:creationId xmlns:p14="http://schemas.microsoft.com/office/powerpoint/2010/main" val="33676659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0" dirty="0">
                <a:latin typeface="Arial" panose="020B0604020202020204" pitchFamily="34" charset="0"/>
                <a:cs typeface="Arial" panose="020B0604020202020204" pitchFamily="34" charset="0"/>
              </a:rPr>
              <a:t>Example: any knife at all from one manufactured as an offensive weapon to a tool or a kitchen knife.</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13</a:t>
            </a:fld>
            <a:endParaRPr lang="en-GB" altLang="en-US"/>
          </a:p>
        </p:txBody>
      </p:sp>
    </p:spTree>
    <p:extLst>
      <p:ext uri="{BB962C8B-B14F-4D97-AF65-F5344CB8AC3E}">
        <p14:creationId xmlns:p14="http://schemas.microsoft.com/office/powerpoint/2010/main" val="318555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Any sharply pointed article or any article having a blade: </a:t>
            </a:r>
          </a:p>
          <a:p>
            <a:pPr eaLnBrk="1" hangingPunct="1">
              <a:lnSpc>
                <a:spcPct val="100000"/>
              </a:lnSpc>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This will include all sorts of knives.</a:t>
            </a:r>
          </a:p>
          <a:p>
            <a:pPr eaLnBrk="1" hangingPunct="1">
              <a:lnSpc>
                <a:spcPct val="100000"/>
              </a:lnSpc>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Home-made items with a blade or are sharply pointed are covered as well as some screwdrivers and chisels.</a:t>
            </a:r>
          </a:p>
          <a:p>
            <a:pPr eaLnBrk="1" hangingPunct="1">
              <a:lnSpc>
                <a:spcPct val="100000"/>
              </a:lnSpc>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Items that have been adapted, such as the sharpened end of an umbrella are included. </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b="0" dirty="0">
                <a:latin typeface="Arial" panose="020B0604020202020204" pitchFamily="34" charset="0"/>
                <a:cs typeface="Arial" panose="020B0604020202020204" pitchFamily="34" charset="0"/>
              </a:rPr>
              <a:t>Examples could include; a </a:t>
            </a:r>
            <a:r>
              <a:rPr lang="en-GB" altLang="en-US" sz="1100" b="1" u="none" dirty="0">
                <a:latin typeface="Arial" panose="020B0604020202020204" pitchFamily="34" charset="0"/>
                <a:cs typeface="Arial" panose="020B0604020202020204" pitchFamily="34" charset="0"/>
              </a:rPr>
              <a:t>sharpened </a:t>
            </a:r>
            <a:r>
              <a:rPr lang="en-GB" altLang="en-US" sz="1100" b="0" dirty="0">
                <a:latin typeface="Arial" panose="020B0604020202020204" pitchFamily="34" charset="0"/>
                <a:cs typeface="Arial" panose="020B0604020202020204" pitchFamily="34" charset="0"/>
              </a:rPr>
              <a:t>screwdriver, a sword stick, a spear </a:t>
            </a: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14</a:t>
            </a:fld>
            <a:endParaRPr lang="en-GB" altLang="en-US"/>
          </a:p>
        </p:txBody>
      </p:sp>
    </p:spTree>
    <p:extLst>
      <p:ext uri="{BB962C8B-B14F-4D97-AF65-F5344CB8AC3E}">
        <p14:creationId xmlns:p14="http://schemas.microsoft.com/office/powerpoint/2010/main" val="28184289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A lock knife is not a folding pocket-knife and this legislation will therefore apply regardless of the length of the blade; Harris v DPP 1993, confirmed by R v Deegan 1998.</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Possession of a multi-tool incorporating a prohibited blade/pointed article is capable of being an offence under this section even if there are other tools on the instrument which may be of use to a person having it in a public place (e.g. it may have a bottle opener).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It is for the suspect to prove on the balance of probabilities that he had good reason for possession. (e.g. he was going to a party and needed the bottle opener with him/her) (R v Giles 2003).</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15</a:t>
            </a:fld>
            <a:endParaRPr lang="en-GB" altLang="en-US"/>
          </a:p>
        </p:txBody>
      </p:sp>
    </p:spTree>
    <p:extLst>
      <p:ext uri="{BB962C8B-B14F-4D97-AF65-F5344CB8AC3E}">
        <p14:creationId xmlns:p14="http://schemas.microsoft.com/office/powerpoint/2010/main" val="26567515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Good reason:</a:t>
            </a:r>
          </a:p>
          <a:p>
            <a:pPr eaLnBrk="1" hangingPunct="1">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This is similar to reasonable excuse and is something for the person to prove on the ‘balance of probabilities’. </a:t>
            </a:r>
          </a:p>
          <a:p>
            <a:pPr eaLnBrk="1" hangingPunct="1">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 person found in a public place in possession of a bladed or sharply pointed article covered by the offence, must satisfy an officer and eventually a court that they have a good reason for having it. </a:t>
            </a:r>
          </a:p>
          <a:p>
            <a:pPr eaLnBrk="1" hangingPunct="1">
              <a:spcBef>
                <a:spcPct val="0"/>
              </a:spcBef>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eaLnBrk="1" hangingPunct="1">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An example could be a parent taking a knife from their child. </a:t>
            </a:r>
            <a:endParaRPr lang="en-GB" altLang="en-US" sz="1100" b="1" dirty="0">
              <a:latin typeface="Arial" panose="020B0604020202020204" pitchFamily="34" charset="0"/>
              <a:cs typeface="Arial" panose="020B0604020202020204" pitchFamily="34" charset="0"/>
            </a:endParaRP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i="1" dirty="0">
                <a:latin typeface="Arial" panose="020B0604020202020204" pitchFamily="34" charset="0"/>
                <a:cs typeface="Arial" panose="020B0604020202020204" pitchFamily="34" charset="0"/>
              </a:rPr>
              <a:t>Mohammed</a:t>
            </a:r>
            <a:r>
              <a:rPr lang="en-GB" altLang="en-US" sz="1100" dirty="0">
                <a:latin typeface="Arial" panose="020B0604020202020204" pitchFamily="34" charset="0"/>
                <a:cs typeface="Arial" panose="020B0604020202020204" pitchFamily="34" charset="0"/>
              </a:rPr>
              <a:t> v </a:t>
            </a:r>
            <a:r>
              <a:rPr lang="en-GB" altLang="en-US" sz="1100" i="1" dirty="0">
                <a:latin typeface="Arial" panose="020B0604020202020204" pitchFamily="34" charset="0"/>
                <a:cs typeface="Arial" panose="020B0604020202020204" pitchFamily="34" charset="0"/>
              </a:rPr>
              <a:t>CC South Yorkshire Police </a:t>
            </a:r>
            <a:r>
              <a:rPr lang="en-GB" altLang="en-US" sz="1100" dirty="0">
                <a:latin typeface="Arial" panose="020B0604020202020204" pitchFamily="34" charset="0"/>
                <a:cs typeface="Arial" panose="020B0604020202020204" pitchFamily="34" charset="0"/>
              </a:rPr>
              <a:t>2002 – Defendant stopped in van. Meat cleaver under seat which defendant admitted putting there previous evening. Used as part of his business in his take away. He claimed he was taking it to be sharpened on Monday so had ‘good reason’. The court held that the reason for possession was too distant from the time being caught with the article and there was no reason for him not to have taken the cleaver on the Monday.</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16</a:t>
            </a:fld>
            <a:endParaRPr lang="en-GB" altLang="en-US"/>
          </a:p>
        </p:txBody>
      </p:sp>
    </p:spTree>
    <p:extLst>
      <p:ext uri="{BB962C8B-B14F-4D97-AF65-F5344CB8AC3E}">
        <p14:creationId xmlns:p14="http://schemas.microsoft.com/office/powerpoint/2010/main" val="7135370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As well as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good reason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or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lawful authority</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these other defences are also covered by  S4 and S5 of the Criminal Justice Act 1988: </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For use at work - a</a:t>
            </a:r>
            <a:r>
              <a:rPr lang="en-GB" altLang="en-US" sz="1100" dirty="0">
                <a:latin typeface="Arial" panose="020B0604020202020204" pitchFamily="34" charset="0"/>
                <a:cs typeface="Arial" panose="020B0604020202020204" pitchFamily="34" charset="0"/>
              </a:rPr>
              <a:t> Stanley knife could be used by a carpet layer, a chef could use sharp knives.</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For religious reasons – a </a:t>
            </a:r>
            <a:r>
              <a:rPr lang="en-GB" altLang="en-US" sz="1100" dirty="0">
                <a:latin typeface="Arial" panose="020B0604020202020204" pitchFamily="34" charset="0"/>
                <a:cs typeface="Arial" panose="020B0604020202020204" pitchFamily="34" charset="0"/>
              </a:rPr>
              <a:t>Sikh </a:t>
            </a:r>
            <a:r>
              <a:rPr lang="en-GB" altLang="en-US" sz="1100" dirty="0" err="1">
                <a:latin typeface="Arial" panose="020B0604020202020204" pitchFamily="34" charset="0"/>
                <a:cs typeface="Arial" panose="020B0604020202020204" pitchFamily="34" charset="0"/>
              </a:rPr>
              <a:t>kirpan</a:t>
            </a:r>
            <a:endParaRPr lang="en-GB" altLang="en-US"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As part of a national costume - a </a:t>
            </a:r>
            <a:r>
              <a:rPr lang="en-GB" altLang="en-US" sz="1100" dirty="0" err="1">
                <a:latin typeface="Arial" panose="020B0604020202020204" pitchFamily="34" charset="0"/>
                <a:cs typeface="Arial" panose="020B0604020202020204" pitchFamily="34" charset="0"/>
              </a:rPr>
              <a:t>skean</a:t>
            </a:r>
            <a:r>
              <a:rPr lang="en-GB" altLang="en-US" sz="1100" dirty="0">
                <a:latin typeface="Arial" panose="020B0604020202020204" pitchFamily="34" charset="0"/>
                <a:cs typeface="Arial" panose="020B0604020202020204" pitchFamily="34" charset="0"/>
              </a:rPr>
              <a:t> </a:t>
            </a:r>
            <a:r>
              <a:rPr lang="en-GB" altLang="en-US" sz="1100" dirty="0" err="1">
                <a:latin typeface="Arial" panose="020B0604020202020204" pitchFamily="34" charset="0"/>
                <a:cs typeface="Arial" panose="020B0604020202020204" pitchFamily="34" charset="0"/>
              </a:rPr>
              <a:t>dhu</a:t>
            </a:r>
            <a:r>
              <a:rPr lang="en-GB" altLang="en-US" sz="1100" dirty="0">
                <a:latin typeface="Arial" panose="020B0604020202020204" pitchFamily="34" charset="0"/>
                <a:cs typeface="Arial" panose="020B0604020202020204" pitchFamily="34" charset="0"/>
              </a:rPr>
              <a:t> in highland dress</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a:latin typeface="Arial" panose="020B0604020202020204" pitchFamily="34" charset="0"/>
                <a:cs typeface="Arial" panose="020B0604020202020204" pitchFamily="34" charset="0"/>
              </a:rPr>
              <a:t>Police Powers</a:t>
            </a:r>
          </a:p>
          <a:p>
            <a:pPr eaLnBrk="1" hangingPunct="1">
              <a:lnSpc>
                <a:spcPct val="100000"/>
              </a:lnSpc>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If a constable has reasonable grounds to suspect someone of this offence they have the power to stop and search them under Section 1 of the Police and Criminal Evidence Act 1984.    </a:t>
            </a:r>
          </a:p>
          <a:p>
            <a:pPr eaLnBrk="1" hangingPunct="1">
              <a:lnSpc>
                <a:spcPct val="100000"/>
              </a:lnSpc>
              <a:spcBef>
                <a:spcPct val="0"/>
              </a:spcBef>
            </a:pPr>
            <a:endParaRPr lang="en-GB" altLang="en-US"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The search conducted under s. 1 of PACE should comply with the requirements of Code A of the PACE Codes of Practice.</a:t>
            </a:r>
          </a:p>
          <a:p>
            <a:pPr marL="0" marR="0" lvl="0" indent="0" algn="l" defTabSz="914400" rtl="0" eaLnBrk="1" fontAlgn="base" latinLnBrk="0" hangingPunct="1">
              <a:lnSpc>
                <a:spcPct val="100000"/>
              </a:lnSpc>
              <a:spcBef>
                <a:spcPct val="0"/>
              </a:spcBef>
              <a:spcAft>
                <a:spcPct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 police constable may </a:t>
            </a:r>
            <a:r>
              <a:rPr lang="en-GB" sz="1100" b="1" kern="1200" dirty="0">
                <a:solidFill>
                  <a:schemeClr val="tx1"/>
                </a:solidFill>
                <a:effectLst/>
                <a:latin typeface="Arial" panose="020B0604020202020204" pitchFamily="34" charset="0"/>
                <a:ea typeface="+mn-ea"/>
                <a:cs typeface="Arial" panose="020B0604020202020204" pitchFamily="34" charset="0"/>
              </a:rPr>
              <a:t>detain</a:t>
            </a:r>
            <a:r>
              <a:rPr lang="en-GB" sz="1100" kern="1200" dirty="0">
                <a:solidFill>
                  <a:schemeClr val="tx1"/>
                </a:solidFill>
                <a:effectLst/>
                <a:latin typeface="Arial" panose="020B0604020202020204" pitchFamily="34" charset="0"/>
                <a:ea typeface="+mn-ea"/>
                <a:cs typeface="Arial" panose="020B0604020202020204" pitchFamily="34" charset="0"/>
              </a:rPr>
              <a:t> in order to search:</a:t>
            </a:r>
          </a:p>
          <a:p>
            <a:pPr lvl="0">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any person</a:t>
            </a:r>
            <a:r>
              <a:rPr lang="en-GB" sz="1100" kern="1200" dirty="0">
                <a:solidFill>
                  <a:schemeClr val="tx1"/>
                </a:solidFill>
                <a:effectLst/>
                <a:latin typeface="Arial" panose="020B0604020202020204" pitchFamily="34" charset="0"/>
                <a:ea typeface="+mn-ea"/>
                <a:cs typeface="Arial" panose="020B0604020202020204" pitchFamily="34" charset="0"/>
              </a:rPr>
              <a:t> or </a:t>
            </a:r>
            <a:r>
              <a:rPr lang="en-GB" sz="1100" b="1" kern="1200" dirty="0">
                <a:solidFill>
                  <a:schemeClr val="tx1"/>
                </a:solidFill>
                <a:effectLst/>
                <a:latin typeface="Arial" panose="020B0604020202020204" pitchFamily="34" charset="0"/>
                <a:ea typeface="+mn-ea"/>
                <a:cs typeface="Arial" panose="020B0604020202020204" pitchFamily="34" charset="0"/>
              </a:rPr>
              <a:t>vehicle</a:t>
            </a:r>
            <a:r>
              <a:rPr lang="en-GB" sz="1100" kern="1200" dirty="0">
                <a:solidFill>
                  <a:schemeClr val="tx1"/>
                </a:solidFill>
                <a:effectLst/>
                <a:latin typeface="Arial" panose="020B0604020202020204" pitchFamily="34" charset="0"/>
                <a:ea typeface="+mn-ea"/>
                <a:cs typeface="Arial" panose="020B0604020202020204" pitchFamily="34" charset="0"/>
              </a:rPr>
              <a:t> or anything which is in or on a vehicle, </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in any place to which the public has access </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if he or she has </a:t>
            </a:r>
            <a:r>
              <a:rPr lang="en-GB" sz="1100" b="1" kern="1200" dirty="0">
                <a:solidFill>
                  <a:schemeClr val="tx1"/>
                </a:solidFill>
                <a:effectLst/>
                <a:latin typeface="Arial" panose="020B0604020202020204" pitchFamily="34" charset="0"/>
                <a:ea typeface="+mn-ea"/>
                <a:cs typeface="Arial" panose="020B0604020202020204" pitchFamily="34" charset="0"/>
              </a:rPr>
              <a:t>reasonable grounds for suspecting</a:t>
            </a:r>
            <a:r>
              <a:rPr lang="en-GB" sz="1100" kern="1200" dirty="0">
                <a:solidFill>
                  <a:schemeClr val="tx1"/>
                </a:solidFill>
                <a:effectLst/>
                <a:latin typeface="Arial" panose="020B0604020202020204" pitchFamily="34" charset="0"/>
                <a:ea typeface="+mn-ea"/>
                <a:cs typeface="Arial" panose="020B0604020202020204" pitchFamily="34" charset="0"/>
              </a:rPr>
              <a:t> </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that </a:t>
            </a:r>
            <a:r>
              <a:rPr lang="en-GB" sz="1100" b="1" kern="1200" dirty="0">
                <a:solidFill>
                  <a:schemeClr val="tx1"/>
                </a:solidFill>
                <a:effectLst/>
                <a:latin typeface="Arial" panose="020B0604020202020204" pitchFamily="34" charset="0"/>
                <a:ea typeface="+mn-ea"/>
                <a:cs typeface="Arial" panose="020B0604020202020204" pitchFamily="34" charset="0"/>
              </a:rPr>
              <a:t>stolen or prohibited article</a:t>
            </a:r>
            <a:r>
              <a:rPr lang="en-GB" sz="1100" kern="1200" dirty="0">
                <a:solidFill>
                  <a:schemeClr val="tx1"/>
                </a:solidFill>
                <a:effectLst/>
                <a:latin typeface="Arial" panose="020B0604020202020204" pitchFamily="34" charset="0"/>
                <a:ea typeface="+mn-ea"/>
                <a:cs typeface="Arial" panose="020B0604020202020204" pitchFamily="34" charset="0"/>
              </a:rPr>
              <a:t>, prohibited </a:t>
            </a:r>
            <a:r>
              <a:rPr lang="en-GB" sz="1100" b="1" kern="1200" dirty="0">
                <a:solidFill>
                  <a:schemeClr val="tx1"/>
                </a:solidFill>
                <a:effectLst/>
                <a:latin typeface="Arial" panose="020B0604020202020204" pitchFamily="34" charset="0"/>
                <a:ea typeface="+mn-ea"/>
                <a:cs typeface="Arial" panose="020B0604020202020204" pitchFamily="34" charset="0"/>
              </a:rPr>
              <a:t>firework </a:t>
            </a:r>
            <a:r>
              <a:rPr lang="en-GB" sz="1100" kern="1200" dirty="0">
                <a:solidFill>
                  <a:schemeClr val="tx1"/>
                </a:solidFill>
                <a:effectLst/>
                <a:latin typeface="Arial" panose="020B0604020202020204" pitchFamily="34" charset="0"/>
                <a:ea typeface="+mn-ea"/>
                <a:cs typeface="Arial" panose="020B0604020202020204" pitchFamily="34" charset="0"/>
              </a:rPr>
              <a:t>or </a:t>
            </a:r>
            <a:r>
              <a:rPr lang="en-GB" sz="1100" b="1" kern="1200" dirty="0">
                <a:solidFill>
                  <a:schemeClr val="tx1"/>
                </a:solidFill>
                <a:effectLst/>
                <a:latin typeface="Arial" panose="020B0604020202020204" pitchFamily="34" charset="0"/>
                <a:ea typeface="+mn-ea"/>
                <a:cs typeface="Arial" panose="020B0604020202020204" pitchFamily="34" charset="0"/>
              </a:rPr>
              <a:t>bladed or sharply pointed article</a:t>
            </a:r>
            <a:r>
              <a:rPr lang="en-GB" sz="1100" kern="1200" dirty="0">
                <a:solidFill>
                  <a:schemeClr val="tx1"/>
                </a:solidFill>
                <a:effectLst/>
                <a:latin typeface="Arial" panose="020B0604020202020204" pitchFamily="34" charset="0"/>
                <a:ea typeface="+mn-ea"/>
                <a:cs typeface="Arial" panose="020B0604020202020204" pitchFamily="34" charset="0"/>
              </a:rPr>
              <a:t> will be found.</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Any such article found during a search may be seized.</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17</a:t>
            </a:fld>
            <a:endParaRPr lang="en-GB" altLang="en-US"/>
          </a:p>
        </p:txBody>
      </p:sp>
    </p:spTree>
    <p:extLst>
      <p:ext uri="{BB962C8B-B14F-4D97-AF65-F5344CB8AC3E}">
        <p14:creationId xmlns:p14="http://schemas.microsoft.com/office/powerpoint/2010/main" val="4860630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 both offences the onus of proof is on the carrier. </a:t>
            </a:r>
            <a:endParaRPr lang="en-GB" sz="1100" b="1"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b="1" dirty="0">
                <a:latin typeface="Arial" panose="020B0604020202020204" pitchFamily="34" charset="0"/>
                <a:cs typeface="Arial" panose="020B0604020202020204" pitchFamily="34" charset="0"/>
              </a:rPr>
              <a:t>School premises</a:t>
            </a:r>
            <a:endParaRPr lang="en-GB" sz="1100"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Land used for the purpose of a school </a:t>
            </a:r>
            <a:r>
              <a:rPr lang="en-GB" sz="1100" b="1" dirty="0">
                <a:latin typeface="Arial" panose="020B0604020202020204" pitchFamily="34" charset="0"/>
                <a:cs typeface="Arial" panose="020B0604020202020204" pitchFamily="34" charset="0"/>
              </a:rPr>
              <a:t>excluding</a:t>
            </a:r>
            <a:r>
              <a:rPr lang="en-GB" sz="1100" dirty="0">
                <a:latin typeface="Arial" panose="020B0604020202020204" pitchFamily="34" charset="0"/>
                <a:cs typeface="Arial" panose="020B0604020202020204" pitchFamily="34" charset="0"/>
              </a:rPr>
              <a:t> any land occupied solely as a dwelling by a person employed at the school. This includes primary and  secondary schools but not further or higher education establishments.</a:t>
            </a:r>
          </a:p>
          <a:p>
            <a:pPr eaLnBrk="1" fontAlgn="auto" hangingPunct="1">
              <a:spcBef>
                <a:spcPts val="0"/>
              </a:spcBef>
              <a:spcAft>
                <a:spcPts val="0"/>
              </a:spcAft>
              <a:defRPr/>
            </a:pPr>
            <a:r>
              <a:rPr lang="en-GB" sz="1100" dirty="0">
                <a:latin typeface="Arial" panose="020B0604020202020204" pitchFamily="34" charset="0"/>
                <a:cs typeface="Arial" panose="020B0604020202020204" pitchFamily="34" charset="0"/>
              </a:rPr>
              <a:t> </a:t>
            </a:r>
          </a:p>
          <a:p>
            <a:pPr eaLnBrk="1" fontAlgn="auto" hangingPunct="1">
              <a:spcBef>
                <a:spcPts val="0"/>
              </a:spcBef>
              <a:spcAft>
                <a:spcPts val="0"/>
              </a:spcAft>
              <a:defRPr/>
            </a:pPr>
            <a:r>
              <a:rPr lang="en-GB" sz="1100" b="1" dirty="0">
                <a:latin typeface="Arial" panose="020B0604020202020204" pitchFamily="34" charset="0"/>
                <a:cs typeface="Arial" panose="020B0604020202020204" pitchFamily="34" charset="0"/>
              </a:rPr>
              <a:t>Police Powers</a:t>
            </a:r>
            <a:r>
              <a:rPr lang="en-GB" sz="1100" dirty="0">
                <a:latin typeface="Arial" panose="020B0604020202020204" pitchFamily="34" charset="0"/>
                <a:cs typeface="Arial" panose="020B0604020202020204" pitchFamily="34" charset="0"/>
              </a:rPr>
              <a:t> </a:t>
            </a:r>
          </a:p>
          <a:p>
            <a:pPr marL="342900" indent="-342900"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Constable may </a:t>
            </a:r>
            <a:r>
              <a:rPr lang="en-GB" sz="1100" b="1" dirty="0">
                <a:latin typeface="Arial" panose="020B0604020202020204" pitchFamily="34" charset="0"/>
                <a:cs typeface="Arial" panose="020B0604020202020204" pitchFamily="34" charset="0"/>
              </a:rPr>
              <a:t>enter</a:t>
            </a:r>
            <a:r>
              <a:rPr lang="en-GB" sz="1100" dirty="0">
                <a:latin typeface="Arial" panose="020B0604020202020204" pitchFamily="34" charset="0"/>
                <a:cs typeface="Arial" panose="020B0604020202020204" pitchFamily="34" charset="0"/>
              </a:rPr>
              <a:t> school premises and search those premises and any person on those premises for above articles and seize and retain anything found.</a:t>
            </a:r>
          </a:p>
          <a:p>
            <a:pPr marL="342900" indent="-342900" eaLnBrk="1" fontAlgn="auto" hangingPunct="1">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Further powers for teachers to search pupils for such articles…</a:t>
            </a:r>
          </a:p>
          <a:p>
            <a:pPr eaLnBrk="1" fontAlgn="auto" hangingPunct="1">
              <a:spcBef>
                <a:spcPts val="0"/>
              </a:spcBef>
              <a:spcAft>
                <a:spcPts val="0"/>
              </a:spcAft>
              <a:defRPr/>
            </a:pPr>
            <a:r>
              <a:rPr lang="en-GB" sz="1100" b="1" dirty="0">
                <a:latin typeface="Arial" panose="020B0604020202020204" pitchFamily="34" charset="0"/>
                <a:cs typeface="Arial" panose="020B0604020202020204" pitchFamily="34" charset="0"/>
              </a:rPr>
              <a:t>Note</a:t>
            </a:r>
            <a:r>
              <a:rPr lang="en-GB" sz="1100" dirty="0">
                <a:latin typeface="Arial" panose="020B0604020202020204" pitchFamily="34" charset="0"/>
                <a:cs typeface="Arial" panose="020B0604020202020204" pitchFamily="34" charset="0"/>
              </a:rPr>
              <a:t> – the power can be used if the person is there lawfully </a:t>
            </a:r>
            <a:r>
              <a:rPr lang="en-GB" sz="1100" b="1" dirty="0">
                <a:latin typeface="Arial" panose="020B0604020202020204" pitchFamily="34" charset="0"/>
                <a:cs typeface="Arial" panose="020B0604020202020204" pitchFamily="34" charset="0"/>
              </a:rPr>
              <a:t>or</a:t>
            </a:r>
            <a:r>
              <a:rPr lang="en-GB" sz="1100" dirty="0">
                <a:latin typeface="Arial" panose="020B0604020202020204" pitchFamily="34" charset="0"/>
                <a:cs typeface="Arial" panose="020B0604020202020204" pitchFamily="34" charset="0"/>
              </a:rPr>
              <a:t> unlawfully (as a trespasser)</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18</a:t>
            </a:fld>
            <a:endParaRPr lang="en-GB" altLang="en-US"/>
          </a:p>
        </p:txBody>
      </p:sp>
    </p:spTree>
    <p:extLst>
      <p:ext uri="{BB962C8B-B14F-4D97-AF65-F5344CB8AC3E}">
        <p14:creationId xmlns:p14="http://schemas.microsoft.com/office/powerpoint/2010/main" val="13069489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search can be conducted without the pupil’s consent, using reasonable force if necessary &amp; can seize and retain anything which they have reasonable grounds for suspecting to be a bladed or sharply pointed article or any other thing which he/she has reasonable grounds for suspecting is evidence in relation to an offence. </a:t>
            </a:r>
          </a:p>
          <a:p>
            <a:pPr eaLnBrk="1" fontAlgn="auto" hangingPunct="1">
              <a:lnSpc>
                <a:spcPct val="100000"/>
              </a:lnSpc>
              <a:spcBef>
                <a:spcPts val="0"/>
              </a:spcBef>
              <a:spcAft>
                <a:spcPts val="0"/>
              </a:spcAft>
              <a:defRP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Education Act 1996 provides a power, not a duty to carry out such a search. The power is exercisable only when staff and pupil are on the school premises or whenever they have lawful control or charge of the pupil, for example, on a school trip.</a:t>
            </a: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a:t>
            </a: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Any article seized must be delivered to a constable as soon is reasonably practicable. </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19</a:t>
            </a:fld>
            <a:endParaRPr lang="en-GB" altLang="en-US"/>
          </a:p>
        </p:txBody>
      </p:sp>
    </p:spTree>
    <p:extLst>
      <p:ext uri="{BB962C8B-B14F-4D97-AF65-F5344CB8AC3E}">
        <p14:creationId xmlns:p14="http://schemas.microsoft.com/office/powerpoint/2010/main" val="858801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Section 139AA Criminal Justice Act 1988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in a public place or on school premises: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person has an article with a blade or point, or an offensive weapon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Unlawfully and intentionally threatens another person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Does so in such a way that there is an immediate risk of serious physical harm to that other person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Section 139B of the Criminal Justice Act 1988</a:t>
            </a:r>
            <a:r>
              <a:rPr lang="en-GB" sz="1100" dirty="0">
                <a:latin typeface="Arial" panose="020B0604020202020204" pitchFamily="34" charset="0"/>
                <a:cs typeface="Arial" panose="020B0604020202020204" pitchFamily="34" charset="0"/>
              </a:rPr>
              <a:t>, provides a </a:t>
            </a:r>
            <a:r>
              <a:rPr lang="en-GB" sz="1100" b="1" dirty="0">
                <a:latin typeface="Arial" panose="020B0604020202020204" pitchFamily="34" charset="0"/>
                <a:cs typeface="Arial" panose="020B0604020202020204" pitchFamily="34" charset="0"/>
              </a:rPr>
              <a:t>power of entry </a:t>
            </a:r>
            <a:r>
              <a:rPr lang="en-GB" sz="1100" dirty="0">
                <a:latin typeface="Arial" panose="020B0604020202020204" pitchFamily="34" charset="0"/>
                <a:cs typeface="Arial" panose="020B0604020202020204" pitchFamily="34" charset="0"/>
              </a:rPr>
              <a:t>to school premises to search for offensive weapons or articles with a blade or sharp point, in connection with the investigation of offences under section 139A. </a:t>
            </a:r>
          </a:p>
          <a:p>
            <a:pPr>
              <a:lnSpc>
                <a:spcPct val="100000"/>
              </a:lnSpc>
            </a:pPr>
            <a:r>
              <a:rPr lang="en-GB" sz="1100" dirty="0">
                <a:latin typeface="Arial" panose="020B0604020202020204" pitchFamily="34" charset="0"/>
                <a:cs typeface="Arial" panose="020B0604020202020204" pitchFamily="34" charset="0"/>
              </a:rPr>
              <a:t>139B(1) A constable may enter school premises and search those premises and any person on those premises for -</a:t>
            </a:r>
          </a:p>
          <a:p>
            <a:pPr>
              <a:lnSpc>
                <a:spcPct val="100000"/>
              </a:lnSpc>
            </a:pPr>
            <a:r>
              <a:rPr lang="en-GB" sz="1100" dirty="0">
                <a:latin typeface="Arial" panose="020B0604020202020204" pitchFamily="34" charset="0"/>
                <a:cs typeface="Arial" panose="020B0604020202020204" pitchFamily="34" charset="0"/>
              </a:rPr>
              <a:t>(a) any article to which section 139 of this Act applies, or</a:t>
            </a:r>
          </a:p>
          <a:p>
            <a:pPr>
              <a:lnSpc>
                <a:spcPct val="100000"/>
              </a:lnSpc>
            </a:pPr>
            <a:r>
              <a:rPr lang="en-GB" sz="1100" dirty="0">
                <a:latin typeface="Arial" panose="020B0604020202020204" pitchFamily="34" charset="0"/>
                <a:cs typeface="Arial" panose="020B0604020202020204" pitchFamily="34" charset="0"/>
              </a:rPr>
              <a:t>(b) any offensive weapon within the meaning of section 1 of the Prevention of Crime Act 1953, </a:t>
            </a:r>
          </a:p>
          <a:p>
            <a:pPr>
              <a:lnSpc>
                <a:spcPct val="100000"/>
              </a:lnSpc>
            </a:pPr>
            <a:r>
              <a:rPr lang="en-GB" sz="1100" dirty="0">
                <a:latin typeface="Arial" panose="020B0604020202020204" pitchFamily="34" charset="0"/>
                <a:cs typeface="Arial" panose="020B0604020202020204" pitchFamily="34" charset="0"/>
              </a:rPr>
              <a:t>if he has reasonable grounds for suspecting that an offence under section 139A or 139AA of this Act is being, or has been, committed.</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u="sng" dirty="0">
                <a:latin typeface="Arial" panose="020B0604020202020204" pitchFamily="34" charset="0"/>
                <a:cs typeface="Arial" panose="020B0604020202020204" pitchFamily="34" charset="0"/>
              </a:rPr>
              <a:t>Defences</a:t>
            </a:r>
          </a:p>
          <a:p>
            <a:pPr>
              <a:lnSpc>
                <a:spcPct val="100000"/>
              </a:lnSpc>
            </a:pPr>
            <a:r>
              <a:rPr lang="en-GB" sz="1100" dirty="0">
                <a:latin typeface="Arial" panose="020B0604020202020204" pitchFamily="34" charset="0"/>
                <a:cs typeface="Arial" panose="020B0604020202020204" pitchFamily="34" charset="0"/>
              </a:rPr>
              <a:t>139A(3) It shall be a defence for a person charged with an offence under subsection (1) or (2) above to prove that he had good reason or lawful authority for having the article or weapon with him on the premises in question</a:t>
            </a:r>
          </a:p>
          <a:p>
            <a:pPr>
              <a:lnSpc>
                <a:spcPct val="100000"/>
              </a:lnSpc>
            </a:pPr>
            <a:r>
              <a:rPr lang="en-GB" sz="1100" dirty="0">
                <a:latin typeface="Arial" panose="020B0604020202020204" pitchFamily="34" charset="0"/>
                <a:cs typeface="Arial" panose="020B0604020202020204" pitchFamily="34" charset="0"/>
              </a:rPr>
              <a:t>139A(4) it shall be a defence for a person charged with an offence under subsection (1) or (2) above to prove that he had the article or weapon in question with him -</a:t>
            </a:r>
          </a:p>
          <a:p>
            <a:pPr>
              <a:lnSpc>
                <a:spcPct val="100000"/>
              </a:lnSpc>
            </a:pPr>
            <a:r>
              <a:rPr lang="en-GB" sz="1100" dirty="0">
                <a:latin typeface="Arial" panose="020B0604020202020204" pitchFamily="34" charset="0"/>
                <a:cs typeface="Arial" panose="020B0604020202020204" pitchFamily="34" charset="0"/>
              </a:rPr>
              <a:t>(a) for use at work,</a:t>
            </a:r>
          </a:p>
          <a:p>
            <a:pPr>
              <a:lnSpc>
                <a:spcPct val="100000"/>
              </a:lnSpc>
            </a:pPr>
            <a:r>
              <a:rPr lang="en-GB" sz="1100" b="0" u="sng" dirty="0">
                <a:latin typeface="Arial" panose="020B0604020202020204" pitchFamily="34" charset="0"/>
                <a:cs typeface="Arial" panose="020B0604020202020204" pitchFamily="34" charset="0"/>
              </a:rPr>
              <a:t>(b) for educational purposes,</a:t>
            </a:r>
          </a:p>
          <a:p>
            <a:pPr>
              <a:lnSpc>
                <a:spcPct val="100000"/>
              </a:lnSpc>
            </a:pPr>
            <a:r>
              <a:rPr lang="en-GB" sz="1100" dirty="0">
                <a:latin typeface="Arial" panose="020B0604020202020204" pitchFamily="34" charset="0"/>
                <a:cs typeface="Arial" panose="020B0604020202020204" pitchFamily="34" charset="0"/>
              </a:rPr>
              <a:t>(c) for religious reasons, or</a:t>
            </a:r>
          </a:p>
          <a:p>
            <a:pPr>
              <a:lnSpc>
                <a:spcPct val="100000"/>
              </a:lnSpc>
            </a:pPr>
            <a:r>
              <a:rPr lang="en-GB" sz="1100" dirty="0">
                <a:latin typeface="Arial" panose="020B0604020202020204" pitchFamily="34" charset="0"/>
                <a:cs typeface="Arial" panose="020B0604020202020204" pitchFamily="34" charset="0"/>
              </a:rPr>
              <a:t>(d) as part of any national costume.</a:t>
            </a:r>
          </a:p>
          <a:p>
            <a:pPr>
              <a:lnSpc>
                <a:spcPct val="100000"/>
              </a:lnSpc>
            </a:pPr>
            <a:endParaRPr lang="en-GB" sz="1100" dirty="0">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Section 1A of the Prevention of Crime Act 1953 </a:t>
            </a: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is similar to the above, however, it does not include school premises.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person commits this offence if they threaten with an offensive weapon in public and: </a:t>
            </a: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has an offensive weapon with him or her in a public place,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unlawfully and intentionally threatens another person with the weapon, and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does so in such a way that there is an immediate risk of serious physical harm to that person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Section 141 Criminal Justice Act 1988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Any person who manufactures, sells or hires or offers for sale or hire, exposes or has in his possession for the purpose of sale or hire, or lends or gives to any other person a weapon to which this section applies shall be guilty of an offence.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section applies to all offensive weapons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made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causing injury e.g. knuckledusters, swordsticks, belt buckle knife, flick knives samurai swords, death stars, disguised knives, truncheons, stealth knives.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Section 141A Criminal Justice Act 1988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Offence to sell knives, knife blades, razor blades, any axe or any other article which has a blade or is sharply pointed and which is made or adapted for causing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injury to anyone under the age of 18 years.  </a:t>
            </a: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20</a:t>
            </a:fld>
            <a:endParaRPr lang="en-GB" altLang="en-US"/>
          </a:p>
        </p:txBody>
      </p:sp>
    </p:spTree>
    <p:extLst>
      <p:ext uri="{BB962C8B-B14F-4D97-AF65-F5344CB8AC3E}">
        <p14:creationId xmlns:p14="http://schemas.microsoft.com/office/powerpoint/2010/main" val="27654042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Offensive Weapons Act 2019, Part 1 relates to Acid Attacks (including the sale and possession of a corrosive substance in a public place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S1 - A person commits an offence if they sell a corrosive product to a person who is under the age of 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S6 - A person commits an offence if they have a corrosive substance with them in a public place.</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is an College Learn package Corrosive Substances and Acid Attacks to complete that is timetabled with Critical and Major incidents however the students can complete it prior to that session if they wish.</a:t>
            </a: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21</a:t>
            </a:fld>
            <a:endParaRPr lang="en-GB" altLang="en-US"/>
          </a:p>
        </p:txBody>
      </p:sp>
    </p:spTree>
    <p:extLst>
      <p:ext uri="{BB962C8B-B14F-4D97-AF65-F5344CB8AC3E}">
        <p14:creationId xmlns:p14="http://schemas.microsoft.com/office/powerpoint/2010/main" val="36898695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a:latin typeface="Arial" panose="020B0604020202020204" pitchFamily="34" charset="0"/>
                <a:cs typeface="Arial" panose="020B0604020202020204" pitchFamily="34" charset="0"/>
              </a:rPr>
              <a:t>Going Equipped is another Statutory Preventative Measure – the offence was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created to try and prevent the full offences of burglary or theft being committed. </a:t>
            </a:r>
            <a:r>
              <a:rPr lang="en-GB" altLang="en-US" sz="1100" dirty="0">
                <a:latin typeface="Arial" panose="020B0604020202020204" pitchFamily="34" charset="0"/>
                <a:cs typeface="Arial" panose="020B0604020202020204" pitchFamily="34" charset="0"/>
              </a:rPr>
              <a:t> </a:t>
            </a: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eaLnBrk="1" hangingPunct="1">
              <a:spcBef>
                <a:spcPct val="0"/>
              </a:spcBef>
            </a:pPr>
            <a:r>
              <a:rPr lang="en-GB" altLang="en-US" sz="1100" b="0" dirty="0">
                <a:latin typeface="Arial" panose="020B0604020202020204" pitchFamily="34" charset="0"/>
                <a:cs typeface="Arial" panose="020B0604020202020204" pitchFamily="34" charset="0"/>
              </a:rPr>
              <a:t>Triable either way: 3 years maximum imprisonment</a:t>
            </a: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marL="268288" indent="-268288"/>
            <a:r>
              <a:rPr lang="en-GB" altLang="en-US" sz="1100" dirty="0">
                <a:latin typeface="Arial" panose="020B0604020202020204" pitchFamily="34" charset="0"/>
                <a:cs typeface="Arial" panose="020B0604020202020204" pitchFamily="34" charset="0"/>
              </a:rPr>
              <a:t>Points to Prove – when not at his place of abode – has with him – any article used in connection with – Burglary or Theft – Theft specifically includes taking a </a:t>
            </a:r>
          </a:p>
          <a:p>
            <a:pPr marL="268288" indent="-268288"/>
            <a:r>
              <a:rPr lang="en-GB" altLang="en-US" sz="1100" dirty="0">
                <a:latin typeface="Arial" panose="020B0604020202020204" pitchFamily="34" charset="0"/>
                <a:cs typeface="Arial" panose="020B0604020202020204" pitchFamily="34" charset="0"/>
              </a:rPr>
              <a:t>conveyance without the owners consent (TWOC)</a:t>
            </a:r>
          </a:p>
          <a:p>
            <a:pPr marL="268288" indent="-268288"/>
            <a:endParaRPr lang="en-GB" altLang="en-US" sz="1100" dirty="0">
              <a:latin typeface="Arial" panose="020B0604020202020204" pitchFamily="34" charset="0"/>
              <a:cs typeface="Arial" panose="020B0604020202020204" pitchFamily="34" charset="0"/>
            </a:endParaRPr>
          </a:p>
          <a:p>
            <a:pPr marL="268288" indent="-268288"/>
            <a:r>
              <a:rPr lang="en-GB" altLang="en-US" sz="1100" dirty="0">
                <a:latin typeface="Arial" panose="020B0604020202020204" pitchFamily="34" charset="0"/>
                <a:cs typeface="Arial" panose="020B0604020202020204" pitchFamily="34" charset="0"/>
              </a:rPr>
              <a:t>It is not necessary to prove which particular burglary or theft the suspect was going to commit.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22</a:t>
            </a:fld>
            <a:endParaRPr lang="en-GB" altLang="en-US"/>
          </a:p>
        </p:txBody>
      </p:sp>
    </p:spTree>
    <p:extLst>
      <p:ext uri="{BB962C8B-B14F-4D97-AF65-F5344CB8AC3E}">
        <p14:creationId xmlns:p14="http://schemas.microsoft.com/office/powerpoint/2010/main" val="21446375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a:latin typeface="Arial" panose="020B0604020202020204" pitchFamily="34" charset="0"/>
                <a:cs typeface="Arial" panose="020B0604020202020204" pitchFamily="34" charset="0"/>
              </a:rPr>
              <a:t>Place of abode -  </a:t>
            </a:r>
            <a:r>
              <a:rPr lang="en-GB" altLang="en-US" sz="1100" dirty="0">
                <a:latin typeface="Arial" panose="020B0604020202020204" pitchFamily="34" charset="0"/>
                <a:cs typeface="Arial" panose="020B0604020202020204" pitchFamily="34" charset="0"/>
              </a:rPr>
              <a:t>Where they reside.</a:t>
            </a:r>
          </a:p>
          <a:p>
            <a:pPr eaLnBrk="1" hangingPunct="1">
              <a:lnSpc>
                <a:spcPct val="100000"/>
              </a:lnSpc>
              <a:spcBef>
                <a:spcPct val="0"/>
              </a:spcBef>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Includes a house or flat and can include a caravan or boat as well as.</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i="1" dirty="0">
                <a:latin typeface="Arial" panose="020B0604020202020204" pitchFamily="34" charset="0"/>
                <a:cs typeface="Arial" panose="020B0604020202020204" pitchFamily="34" charset="0"/>
              </a:rPr>
              <a:t>R</a:t>
            </a:r>
            <a:r>
              <a:rPr lang="en-GB" altLang="en-US" sz="1100" dirty="0">
                <a:latin typeface="Arial" panose="020B0604020202020204" pitchFamily="34" charset="0"/>
                <a:cs typeface="Arial" panose="020B0604020202020204" pitchFamily="34" charset="0"/>
              </a:rPr>
              <a:t> v </a:t>
            </a:r>
            <a:r>
              <a:rPr lang="en-GB" altLang="en-US" sz="1100" i="1" dirty="0">
                <a:latin typeface="Arial" panose="020B0604020202020204" pitchFamily="34" charset="0"/>
                <a:cs typeface="Arial" panose="020B0604020202020204" pitchFamily="34" charset="0"/>
              </a:rPr>
              <a:t>Bundy</a:t>
            </a:r>
            <a:r>
              <a:rPr lang="en-GB" altLang="en-US" sz="1100" dirty="0">
                <a:latin typeface="Arial" panose="020B0604020202020204" pitchFamily="34" charset="0"/>
                <a:cs typeface="Arial" panose="020B0604020202020204" pitchFamily="34" charset="0"/>
              </a:rPr>
              <a:t> 1977: a place of abode does </a:t>
            </a:r>
            <a:r>
              <a:rPr lang="en-GB" altLang="en-US" sz="1100" b="1" dirty="0">
                <a:latin typeface="Arial" panose="020B0604020202020204" pitchFamily="34" charset="0"/>
                <a:cs typeface="Arial" panose="020B0604020202020204" pitchFamily="34" charset="0"/>
              </a:rPr>
              <a:t>not</a:t>
            </a:r>
            <a:r>
              <a:rPr lang="en-GB" altLang="en-US" sz="1100" dirty="0">
                <a:latin typeface="Arial" panose="020B0604020202020204" pitchFamily="34" charset="0"/>
                <a:cs typeface="Arial" panose="020B0604020202020204" pitchFamily="34" charset="0"/>
              </a:rPr>
              <a:t> include their place of business (unless they happen to live and work in the same place)</a:t>
            </a:r>
          </a:p>
          <a:p>
            <a:pPr marL="0" marR="0" indent="0" algn="l" defTabSz="914400" rtl="0" eaLnBrk="1" fontAlgn="base" latinLnBrk="0" hangingPunct="1">
              <a:lnSpc>
                <a:spcPct val="100000"/>
              </a:lnSpc>
              <a:spcBef>
                <a:spcPct val="0"/>
              </a:spcBef>
              <a:spcAft>
                <a:spcPct val="0"/>
              </a:spcAft>
              <a:buClrTx/>
              <a:buSzTx/>
              <a:buFontTx/>
              <a:buNone/>
              <a:tabLst/>
              <a:defRPr/>
            </a:pPr>
            <a:r>
              <a:rPr lang="en-GB" altLang="en-US" sz="1100" dirty="0">
                <a:latin typeface="Arial" panose="020B0604020202020204" pitchFamily="34" charset="0"/>
                <a:cs typeface="Arial" panose="020B0604020202020204" pitchFamily="34" charset="0"/>
              </a:rPr>
              <a:t>A </a:t>
            </a:r>
            <a:r>
              <a:rPr lang="en-GB" altLang="en-US" sz="1100" u="none" dirty="0">
                <a:latin typeface="Arial" panose="020B0604020202020204" pitchFamily="34" charset="0"/>
                <a:cs typeface="Arial" panose="020B0604020202020204" pitchFamily="34" charset="0"/>
              </a:rPr>
              <a:t>vehicle</a:t>
            </a:r>
            <a:r>
              <a:rPr lang="en-GB" altLang="en-US" sz="1100" dirty="0">
                <a:latin typeface="Arial" panose="020B0604020202020204" pitchFamily="34" charset="0"/>
                <a:cs typeface="Arial" panose="020B0604020202020204" pitchFamily="34" charset="0"/>
              </a:rPr>
              <a:t> can be regarded as a place of abode if it is where a person resides - i</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 a person lives in a camper van then the camper van is only a place of abode when it is parked at the place where the person intends to live for example on a camp site. </a:t>
            </a: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B was living rough, in his car. He was stopped one day after a woman complained that he was following her. When his car was searched a pipe wrench, 3 pieces of stocking, a hammer and some pipe were found. He was charged with 'going equipped' and convicted. He appealed on the grounds that his car was his 'place of abode'. HELD. Appeal dismissed. Conviction upheld.</a:t>
            </a:r>
            <a:br>
              <a:rPr lang="en-GB" altLang="en-US" sz="1100" dirty="0">
                <a:latin typeface="Arial" panose="020B0604020202020204" pitchFamily="34" charset="0"/>
                <a:cs typeface="Arial" panose="020B0604020202020204" pitchFamily="34" charset="0"/>
              </a:rPr>
            </a:br>
            <a:r>
              <a:rPr lang="en-GB" altLang="en-US" sz="1100" dirty="0">
                <a:latin typeface="Arial" panose="020B0604020202020204" pitchFamily="34" charset="0"/>
                <a:cs typeface="Arial" panose="020B0604020202020204" pitchFamily="34" charset="0"/>
              </a:rPr>
              <a:t>Although B's car was his abode, he did not intend to occupy it as such at the place where he was stopped. He was in fact in transit from one site to another and was therefore in transit at the time of commission of this offence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23</a:t>
            </a:fld>
            <a:endParaRPr lang="en-GB" altLang="en-US"/>
          </a:p>
        </p:txBody>
      </p:sp>
    </p:spTree>
    <p:extLst>
      <p:ext uri="{BB962C8B-B14F-4D97-AF65-F5344CB8AC3E}">
        <p14:creationId xmlns:p14="http://schemas.microsoft.com/office/powerpoint/2010/main" val="10714225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a:latin typeface="Arial" panose="020B0604020202020204" pitchFamily="34" charset="0"/>
                <a:cs typeface="Arial" panose="020B0604020202020204" pitchFamily="34" charset="0"/>
              </a:rPr>
              <a:t>Has with him </a:t>
            </a:r>
            <a:endParaRPr lang="en-GB" altLang="en-US" sz="1100" dirty="0">
              <a:latin typeface="Arial" panose="020B0604020202020204" pitchFamily="34" charset="0"/>
              <a:cs typeface="Arial" panose="020B0604020202020204" pitchFamily="34" charset="0"/>
            </a:endParaRPr>
          </a:p>
          <a:p>
            <a:pPr>
              <a:lnSpc>
                <a:spcPct val="100000"/>
              </a:lnSpc>
              <a:spcBef>
                <a:spcPct val="0"/>
              </a:spcBef>
            </a:pPr>
            <a:r>
              <a:rPr lang="en-US" altLang="en-US" sz="1100" dirty="0">
                <a:solidFill>
                  <a:srgbClr val="002060"/>
                </a:solidFill>
                <a:latin typeface="Arial" panose="020B0604020202020204" pitchFamily="34" charset="0"/>
                <a:cs typeface="Arial" panose="020B0604020202020204" pitchFamily="34" charset="0"/>
              </a:rPr>
              <a:t>Generally means the article must be readily available, with some degree of immediate control </a:t>
            </a:r>
            <a:r>
              <a:rPr lang="en-US" altLang="en-US" sz="1100" dirty="0" err="1">
                <a:solidFill>
                  <a:srgbClr val="002060"/>
                </a:solidFill>
                <a:latin typeface="Arial" panose="020B0604020202020204" pitchFamily="34" charset="0"/>
                <a:cs typeface="Arial" panose="020B0604020202020204" pitchFamily="34" charset="0"/>
              </a:rPr>
              <a:t>eg</a:t>
            </a:r>
            <a:r>
              <a:rPr lang="en-US" altLang="en-US" sz="1100" dirty="0">
                <a:solidFill>
                  <a:srgbClr val="002060"/>
                </a:solidFill>
                <a:latin typeface="Arial" panose="020B0604020202020204" pitchFamily="34" charset="0"/>
                <a:cs typeface="Arial" panose="020B0604020202020204" pitchFamily="34" charset="0"/>
              </a:rPr>
              <a:t> in their bag, hand, pocket or in a vehicle. </a:t>
            </a:r>
          </a:p>
          <a:p>
            <a:pPr>
              <a:lnSpc>
                <a:spcPct val="100000"/>
              </a:lnSpc>
              <a:spcBef>
                <a:spcPct val="0"/>
              </a:spcBef>
            </a:pPr>
            <a:r>
              <a:rPr lang="en-US" altLang="en-US" sz="1100" dirty="0">
                <a:solidFill>
                  <a:srgbClr val="002060"/>
                </a:solidFill>
                <a:latin typeface="Arial" panose="020B0604020202020204" pitchFamily="34" charset="0"/>
                <a:cs typeface="Arial" panose="020B0604020202020204" pitchFamily="34" charset="0"/>
              </a:rPr>
              <a:t>Person must know of the presence of the article - if it is slipped into their bag without their knowledge - no offence but once they know of its presence - offence committed</a:t>
            </a:r>
          </a:p>
          <a:p>
            <a:pPr>
              <a:lnSpc>
                <a:spcPct val="100000"/>
              </a:lnSpc>
              <a:spcBef>
                <a:spcPct val="0"/>
              </a:spcBef>
            </a:pPr>
            <a:endParaRPr lang="en-US" altLang="en-US" sz="1100" dirty="0">
              <a:solidFill>
                <a:srgbClr val="002060"/>
              </a:solidFill>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defRPr/>
            </a:pPr>
            <a:r>
              <a:rPr lang="en-GB" altLang="en-US" sz="1100" b="1" dirty="0">
                <a:latin typeface="Arial" panose="020B0604020202020204" pitchFamily="34" charset="0"/>
                <a:cs typeface="Arial" panose="020B0604020202020204" pitchFamily="34" charset="0"/>
              </a:rPr>
              <a:t>Notes </a:t>
            </a:r>
            <a:br>
              <a:rPr lang="en-GB" altLang="en-US" sz="1100" dirty="0">
                <a:latin typeface="Arial" panose="020B0604020202020204" pitchFamily="34" charset="0"/>
                <a:cs typeface="Arial" panose="020B0604020202020204" pitchFamily="34" charset="0"/>
              </a:rPr>
            </a:br>
            <a:r>
              <a:rPr lang="en-GB" altLang="en-US" sz="1100" b="1" dirty="0">
                <a:latin typeface="Arial" panose="020B0604020202020204" pitchFamily="34" charset="0"/>
                <a:cs typeface="Arial" panose="020B0604020202020204" pitchFamily="34" charset="0"/>
              </a:rPr>
              <a:t>R v </a:t>
            </a:r>
            <a:r>
              <a:rPr lang="en-GB" altLang="en-US" sz="1100" b="1" dirty="0" err="1">
                <a:latin typeface="Arial" panose="020B0604020202020204" pitchFamily="34" charset="0"/>
                <a:cs typeface="Arial" panose="020B0604020202020204" pitchFamily="34" charset="0"/>
              </a:rPr>
              <a:t>Ellames</a:t>
            </a:r>
            <a:endParaRPr lang="en-GB" altLang="en-US" sz="1100" b="1"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defRPr/>
            </a:pPr>
            <a:r>
              <a:rPr lang="en-GB" altLang="en-US" sz="1100" dirty="0">
                <a:latin typeface="Arial" panose="020B0604020202020204" pitchFamily="34" charset="0"/>
                <a:cs typeface="Arial" panose="020B0604020202020204" pitchFamily="34" charset="0"/>
              </a:rPr>
              <a:t>It is not necessary to prove that the accused intended the article to be used in the course of or in connection with any specific burglary or theft, it is enough to prove a general intention that it could be used for some such purpose.</a:t>
            </a:r>
          </a:p>
          <a:p>
            <a:pPr marL="0" marR="0" indent="0" algn="l" defTabSz="914400" rtl="0" eaLnBrk="0" fontAlgn="base" latinLnBrk="0" hangingPunct="0">
              <a:lnSpc>
                <a:spcPct val="100000"/>
              </a:lnSpc>
              <a:spcBef>
                <a:spcPct val="0"/>
              </a:spcBef>
              <a:spcAft>
                <a:spcPct val="0"/>
              </a:spcAft>
              <a:buClrTx/>
              <a:buSzTx/>
              <a:buFontTx/>
              <a:buNone/>
              <a:tabLst/>
              <a:defRPr/>
            </a:pPr>
            <a:r>
              <a:rPr lang="en-GB" sz="1100" dirty="0">
                <a:latin typeface="Arial" panose="020B0604020202020204" pitchFamily="34" charset="0"/>
                <a:cs typeface="Arial" panose="020B0604020202020204" pitchFamily="34" charset="0"/>
              </a:rPr>
              <a:t>In this case, the defendant had a sawn-off shotgun, a wig, three woollen hats, two masks, a pair of goggles, a boiler suit, a motor vehicle, two containers and a quantity of ammonia, gloves and shot-gun cartridges. </a:t>
            </a:r>
          </a:p>
          <a:p>
            <a:pPr marL="0" marR="0" indent="0" algn="l" defTabSz="914400" rtl="0" eaLnBrk="0" fontAlgn="base" latinLnBrk="0" hangingPunct="0">
              <a:lnSpc>
                <a:spcPct val="100000"/>
              </a:lnSpc>
              <a:spcBef>
                <a:spcPct val="0"/>
              </a:spcBef>
              <a:spcAft>
                <a:spcPct val="0"/>
              </a:spcAft>
              <a:buClrTx/>
              <a:buSzTx/>
              <a:buFontTx/>
              <a:buNone/>
              <a:tabLst/>
              <a:defRPr/>
            </a:pPr>
            <a:br>
              <a:rPr lang="en-GB" altLang="en-US" sz="1100" dirty="0">
                <a:latin typeface="Arial" panose="020B0604020202020204" pitchFamily="34" charset="0"/>
                <a:cs typeface="Arial" panose="020B0604020202020204" pitchFamily="34" charset="0"/>
              </a:rPr>
            </a:br>
            <a:r>
              <a:rPr lang="en-GB" altLang="en-US" sz="1100" dirty="0">
                <a:latin typeface="Arial" panose="020B0604020202020204" pitchFamily="34" charset="0"/>
                <a:cs typeface="Arial" panose="020B0604020202020204" pitchFamily="34" charset="0"/>
              </a:rPr>
              <a:t>Furthermore, it is not necessary to prove that the accused intended to use the article himself; it is enough to prove that he had it with him with the intention that it should be used by someone else.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24</a:t>
            </a:fld>
            <a:endParaRPr lang="en-GB" altLang="en-US"/>
          </a:p>
        </p:txBody>
      </p:sp>
    </p:spTree>
    <p:extLst>
      <p:ext uri="{BB962C8B-B14F-4D97-AF65-F5344CB8AC3E}">
        <p14:creationId xmlns:p14="http://schemas.microsoft.com/office/powerpoint/2010/main" val="42521572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lnSpc>
                <a:spcPct val="100000"/>
              </a:lnSpc>
              <a:spcBef>
                <a:spcPts val="0"/>
              </a:spcBef>
              <a:spcAft>
                <a:spcPts val="0"/>
              </a:spcAft>
              <a:defRPr/>
            </a:pPr>
            <a:r>
              <a:rPr lang="en-GB" sz="1100" b="1" dirty="0">
                <a:latin typeface="Arial" panose="020B0604020202020204" pitchFamily="34" charset="0"/>
                <a:cs typeface="Arial" panose="020B0604020202020204" pitchFamily="34" charset="0"/>
              </a:rPr>
              <a:t>Any article </a:t>
            </a: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0" u="none" dirty="0">
                <a:latin typeface="Arial" panose="020B0604020202020204" pitchFamily="34" charset="0"/>
                <a:cs typeface="Arial" panose="020B0604020202020204" pitchFamily="34" charset="0"/>
              </a:rPr>
              <a:t>Any article </a:t>
            </a:r>
            <a:r>
              <a:rPr lang="en-GB" altLang="en-US" sz="1100" dirty="0">
                <a:latin typeface="Arial" panose="020B0604020202020204" pitchFamily="34" charset="0"/>
                <a:cs typeface="Arial" panose="020B0604020202020204" pitchFamily="34" charset="0"/>
              </a:rPr>
              <a:t>for use in the course of, or in connection with means that it does not have to be for the person carrying it as long as its proved it was for use in connection etc. Article means almost anything but </a:t>
            </a:r>
            <a:r>
              <a:rPr lang="en-GB" altLang="en-US" sz="1100" b="1" dirty="0">
                <a:latin typeface="Arial" panose="020B0604020202020204" pitchFamily="34" charset="0"/>
                <a:cs typeface="Arial" panose="020B0604020202020204" pitchFamily="34" charset="0"/>
              </a:rPr>
              <a:t>does not include </a:t>
            </a:r>
            <a:r>
              <a:rPr lang="en-GB" altLang="en-US" sz="1100" dirty="0">
                <a:latin typeface="Arial" panose="020B0604020202020204" pitchFamily="34" charset="0"/>
                <a:cs typeface="Arial" panose="020B0604020202020204" pitchFamily="34" charset="0"/>
              </a:rPr>
              <a:t>animate objects (trained monkeys - </a:t>
            </a:r>
            <a:r>
              <a:rPr lang="en-GB" sz="1100" i="1" dirty="0">
                <a:latin typeface="Arial" panose="020B0604020202020204" pitchFamily="34" charset="0"/>
                <a:cs typeface="Arial" panose="020B0604020202020204" pitchFamily="34" charset="0"/>
              </a:rPr>
              <a:t>Daly</a:t>
            </a:r>
            <a:r>
              <a:rPr lang="en-GB" sz="1100" dirty="0">
                <a:latin typeface="Arial" panose="020B0604020202020204" pitchFamily="34" charset="0"/>
                <a:cs typeface="Arial" panose="020B0604020202020204" pitchFamily="34" charset="0"/>
              </a:rPr>
              <a:t> v </a:t>
            </a:r>
            <a:r>
              <a:rPr lang="en-GB" sz="1100" i="1" dirty="0">
                <a:latin typeface="Arial" panose="020B0604020202020204" pitchFamily="34" charset="0"/>
                <a:cs typeface="Arial" panose="020B0604020202020204" pitchFamily="34" charset="0"/>
              </a:rPr>
              <a:t>Cannon</a:t>
            </a:r>
            <a:r>
              <a:rPr lang="en-GB" sz="1100" dirty="0">
                <a:latin typeface="Arial" panose="020B0604020202020204" pitchFamily="34" charset="0"/>
                <a:cs typeface="Arial" panose="020B0604020202020204" pitchFamily="34" charset="0"/>
              </a:rPr>
              <a:t>)</a:t>
            </a:r>
          </a:p>
          <a:p>
            <a:pPr>
              <a:lnSpc>
                <a:spcPct val="100000"/>
              </a:lnSpc>
            </a:pPr>
            <a:r>
              <a:rPr lang="en-GB" altLang="en-US" sz="1100" dirty="0">
                <a:latin typeface="Arial" panose="020B0604020202020204" pitchFamily="34" charset="0"/>
                <a:cs typeface="Arial" panose="020B0604020202020204" pitchFamily="34" charset="0"/>
              </a:rPr>
              <a:t>Examples: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 group of young men found in possession of a rubber tube and two empty petrol cans, having forced off the petrol tank of a car apparently with the intention of stealing petrol</a:t>
            </a:r>
            <a:r>
              <a:rPr lang="en-GB" altLang="en-US" sz="1100" baseline="3000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a:t>
            </a:r>
          </a:p>
          <a:p>
            <a:pPr marL="0" indent="0">
              <a:lnSpc>
                <a:spcPct val="100000"/>
              </a:lnSpc>
              <a:buFont typeface="Arial" panose="020B0604020202020204" pitchFamily="34" charset="0"/>
              <a:buNone/>
            </a:pPr>
            <a:r>
              <a:rPr lang="en-GB" altLang="en-US" sz="1100" dirty="0">
                <a:latin typeface="Arial" panose="020B0604020202020204" pitchFamily="34" charset="0"/>
                <a:cs typeface="Arial" panose="020B0604020202020204" pitchFamily="34" charset="0"/>
              </a:rPr>
              <a:t>This offence would also be committed should a person be found in possession of:</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 laptop computer, PDA, or notebook containing bank account details,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 ATM bank card skimming device,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 stand-alone bank card skimming device, or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 stolen bank card, etc. </a:t>
            </a:r>
          </a:p>
          <a:p>
            <a:pPr marL="0" indent="0" eaLnBrk="1" fontAlgn="auto" hangingPunct="1">
              <a:lnSpc>
                <a:spcPct val="100000"/>
              </a:lnSpc>
              <a:spcBef>
                <a:spcPts val="0"/>
              </a:spcBef>
              <a:spcAft>
                <a:spcPts val="0"/>
              </a:spcAft>
              <a:buFont typeface="Arial" panose="020B0604020202020204" pitchFamily="34" charset="0"/>
              <a:buNone/>
              <a:defRPr/>
            </a:pPr>
            <a:r>
              <a:rPr lang="en-GB" sz="1100" dirty="0">
                <a:latin typeface="Arial" panose="020B0604020202020204" pitchFamily="34" charset="0"/>
                <a:cs typeface="Arial" panose="020B0604020202020204" pitchFamily="34" charset="0"/>
              </a:rPr>
              <a:t>Almost any physical object, such as a bunch of skeleton keys (</a:t>
            </a:r>
            <a:r>
              <a:rPr lang="en-GB" sz="1100" i="1" dirty="0">
                <a:latin typeface="Arial" panose="020B0604020202020204" pitchFamily="34" charset="0"/>
                <a:cs typeface="Arial" panose="020B0604020202020204" pitchFamily="34" charset="0"/>
              </a:rPr>
              <a:t>R</a:t>
            </a:r>
            <a:r>
              <a:rPr lang="en-GB" sz="1100" dirty="0">
                <a:latin typeface="Arial" panose="020B0604020202020204" pitchFamily="34" charset="0"/>
                <a:cs typeface="Arial" panose="020B0604020202020204" pitchFamily="34" charset="0"/>
              </a:rPr>
              <a:t> v </a:t>
            </a:r>
            <a:r>
              <a:rPr lang="en-GB" sz="1100" i="1" dirty="0">
                <a:latin typeface="Arial" panose="020B0604020202020204" pitchFamily="34" charset="0"/>
                <a:cs typeface="Arial" panose="020B0604020202020204" pitchFamily="34" charset="0"/>
              </a:rPr>
              <a:t>Metcalfe</a:t>
            </a:r>
            <a:r>
              <a:rPr lang="en-GB" sz="1100" dirty="0">
                <a:latin typeface="Arial" panose="020B0604020202020204" pitchFamily="34" charset="0"/>
                <a:cs typeface="Arial" panose="020B0604020202020204" pitchFamily="34" charset="0"/>
              </a:rPr>
              <a:t> 1971) or a torch and screwdriver (</a:t>
            </a:r>
            <a:r>
              <a:rPr lang="en-GB" sz="1100" i="1" dirty="0">
                <a:latin typeface="Arial" panose="020B0604020202020204" pitchFamily="34" charset="0"/>
                <a:cs typeface="Arial" panose="020B0604020202020204" pitchFamily="34" charset="0"/>
              </a:rPr>
              <a:t>R</a:t>
            </a:r>
            <a:r>
              <a:rPr lang="en-GB" sz="1100" dirty="0">
                <a:latin typeface="Arial" panose="020B0604020202020204" pitchFamily="34" charset="0"/>
                <a:cs typeface="Arial" panose="020B0604020202020204" pitchFamily="34" charset="0"/>
              </a:rPr>
              <a:t> v </a:t>
            </a:r>
            <a:r>
              <a:rPr lang="en-GB" sz="1100" i="1" dirty="0">
                <a:latin typeface="Arial" panose="020B0604020202020204" pitchFamily="34" charset="0"/>
                <a:cs typeface="Arial" panose="020B0604020202020204" pitchFamily="34" charset="0"/>
              </a:rPr>
              <a:t>Harrison</a:t>
            </a:r>
            <a:r>
              <a:rPr lang="en-GB" sz="1100" dirty="0">
                <a:latin typeface="Arial" panose="020B0604020202020204" pitchFamily="34" charset="0"/>
                <a:cs typeface="Arial" panose="020B0604020202020204" pitchFamily="34" charset="0"/>
              </a:rPr>
              <a:t> 1970).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25</a:t>
            </a:fld>
            <a:endParaRPr lang="en-GB" altLang="en-US"/>
          </a:p>
        </p:txBody>
      </p:sp>
    </p:spTree>
    <p:extLst>
      <p:ext uri="{BB962C8B-B14F-4D97-AF65-F5344CB8AC3E}">
        <p14:creationId xmlns:p14="http://schemas.microsoft.com/office/powerpoint/2010/main" val="36835067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In the course of and in connection with: effectively mean that the possession of the articles must occur before the commission of the target offence (see R v </a:t>
            </a:r>
            <a:r>
              <a:rPr lang="en-GB" sz="1100" dirty="0" err="1">
                <a:latin typeface="Arial" panose="020B0604020202020204" pitchFamily="34" charset="0"/>
                <a:cs typeface="Arial" panose="020B0604020202020204" pitchFamily="34" charset="0"/>
              </a:rPr>
              <a:t>Ellames</a:t>
            </a:r>
            <a:r>
              <a:rPr lang="en-GB" sz="1100" dirty="0">
                <a:latin typeface="Arial" panose="020B0604020202020204" pitchFamily="34" charset="0"/>
                <a:cs typeface="Arial" panose="020B0604020202020204" pitchFamily="34" charset="0"/>
              </a:rPr>
              <a:t> 1974 below).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Once the intended offence is committed, that offence should be charged (obviously if there was evidence that the offender was still in possession of the articles because s/he was going on to commit further burglaries or thefts [or taking conveyances), 'going equipped' could be charged in respect of those offences).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direct connection to a specific act of burglary or theft (or taking a conveyance) need not be established. All that is required is proof that the article was to be used for such purposes in a future crime, not necessarily by the accused.</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The offence is directed against acts preparatory to the offences of burglary and theft and includes </a:t>
            </a:r>
            <a:r>
              <a:rPr lang="en-GB" altLang="en-US" sz="1100" b="1" dirty="0">
                <a:latin typeface="Arial" panose="020B0604020202020204" pitchFamily="34" charset="0"/>
                <a:cs typeface="Arial" panose="020B0604020202020204" pitchFamily="34" charset="0"/>
              </a:rPr>
              <a:t>taking a conveyance without the owner’s consent </a:t>
            </a:r>
            <a:r>
              <a:rPr lang="en-GB" altLang="en-US" sz="1100" b="0" dirty="0">
                <a:latin typeface="Arial" panose="020B0604020202020204" pitchFamily="34" charset="0"/>
                <a:cs typeface="Arial" panose="020B0604020202020204" pitchFamily="34" charset="0"/>
              </a:rPr>
              <a:t>(TWOC) </a:t>
            </a:r>
            <a:r>
              <a:rPr lang="en-GB" altLang="en-US" sz="1100" dirty="0">
                <a:latin typeface="Arial" panose="020B0604020202020204" pitchFamily="34" charset="0"/>
                <a:cs typeface="Arial" panose="020B0604020202020204" pitchFamily="34" charset="0"/>
              </a:rPr>
              <a:t>and robbery.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26</a:t>
            </a:fld>
            <a:endParaRPr lang="en-GB" altLang="en-US"/>
          </a:p>
        </p:txBody>
      </p:sp>
    </p:spTree>
    <p:extLst>
      <p:ext uri="{BB962C8B-B14F-4D97-AF65-F5344CB8AC3E}">
        <p14:creationId xmlns:p14="http://schemas.microsoft.com/office/powerpoint/2010/main" val="12790748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Trainer to split class into pairs. Students to attempt the questions and share their findings with the rest of the class. </a:t>
            </a: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27</a:t>
            </a:fld>
            <a:endParaRPr lang="en-GB" altLang="en-US"/>
          </a:p>
        </p:txBody>
      </p:sp>
    </p:spTree>
    <p:extLst>
      <p:ext uri="{BB962C8B-B14F-4D97-AF65-F5344CB8AC3E}">
        <p14:creationId xmlns:p14="http://schemas.microsoft.com/office/powerpoint/2010/main" val="24957408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28</a:t>
            </a:fld>
            <a:endParaRPr lang="en-GB" altLang="en-US"/>
          </a:p>
        </p:txBody>
      </p:sp>
    </p:spTree>
    <p:extLst>
      <p:ext uri="{BB962C8B-B14F-4D97-AF65-F5344CB8AC3E}">
        <p14:creationId xmlns:p14="http://schemas.microsoft.com/office/powerpoint/2010/main" val="507562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786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7300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58557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1411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26/08/2022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73904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26/08/2022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07161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8B2DD80-2896-40E9-A8FD-0602C065F1AE}" type="datetimeFigureOut">
              <a:rPr lang="en-GB" smtClean="0"/>
              <a:t>26/08/2022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79006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CD8273B-68E9-4CF8-A930-4D4BAB7B953D}" type="slidenum">
              <a:rPr lang="en-GB" smtClean="0"/>
              <a:t>‹#›</a:t>
            </a:fld>
            <a:endParaRPr lang="en-GB"/>
          </a:p>
        </p:txBody>
      </p:sp>
    </p:spTree>
    <p:extLst>
      <p:ext uri="{BB962C8B-B14F-4D97-AF65-F5344CB8AC3E}">
        <p14:creationId xmlns:p14="http://schemas.microsoft.com/office/powerpoint/2010/main" val="2012540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49926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00522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27729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A8B2DD80-2896-40E9-A8FD-0602C065F1AE}" type="datetimeFigureOut">
              <a:rPr lang="en-GB" smtClean="0"/>
              <a:t>26/08/2022</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9CD8273B-68E9-4CF8-A930-4D4BAB7B953D}"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1" name="hl" descr=" ">
            <a:extLst>
              <a:ext uri="{FF2B5EF4-FFF2-40B4-BE49-F238E27FC236}">
                <a16:creationId xmlns:a16="http://schemas.microsoft.com/office/drawing/2014/main" id="{F06B1DF5-8B54-EDA0-12EC-4D95C5AFF982}"/>
              </a:ext>
            </a:extLst>
          </p:cNvPr>
          <p:cNvSpPr txBox="1"/>
          <p:nvPr userDrawn="1"/>
        </p:nvSpPr>
        <p:spPr>
          <a:xfrm>
            <a:off x="0" y="0"/>
            <a:ext cx="9144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12" name="fl" descr=" ">
            <a:extLst>
              <a:ext uri="{FF2B5EF4-FFF2-40B4-BE49-F238E27FC236}">
                <a16:creationId xmlns:a16="http://schemas.microsoft.com/office/drawing/2014/main" id="{AEB8B95C-B667-73F7-E1CB-0F7522FE3118}"/>
              </a:ext>
            </a:extLst>
          </p:cNvPr>
          <p:cNvSpPr txBox="1"/>
          <p:nvPr userDrawn="1"/>
        </p:nvSpPr>
        <p:spPr>
          <a:xfrm>
            <a:off x="0" y="6537960"/>
            <a:ext cx="9144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217504798"/>
      </p:ext>
    </p:extLst>
  </p:cSld>
  <p:clrMap bg1="lt1" tx1="dk1" bg2="lt2" tx2="dk2" accent1="accent1" accent2="accent2" accent3="accent3" accent4="accent4" accent5="accent5" accent6="accent6" hlink="hlink" folHlink="folHlink"/>
  <p:sldLayoutIdLst>
    <p:sldLayoutId id="2147483837"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1.jpe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0.jpe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jp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5.png"/><Relationship Id="rId7" Type="http://schemas.openxmlformats.org/officeDocument/2006/relationships/diagramColors" Target="../diagrams/colors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24.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699792" y="404664"/>
            <a:ext cx="3413927" cy="2631490"/>
          </a:xfrm>
          <a:prstGeom prst="rect">
            <a:avLst/>
          </a:prstGeom>
          <a:noFill/>
        </p:spPr>
        <p:txBody>
          <a:bodyPr wrap="square" rtlCol="0">
            <a:spAutoFit/>
          </a:bodyPr>
          <a:lstStyle/>
          <a:p>
            <a:pPr algn="ctr" defTabSz="685800" eaLnBrk="1" fontAlgn="auto" hangingPunct="1">
              <a:spcBef>
                <a:spcPts val="0"/>
              </a:spcBef>
              <a:spcAft>
                <a:spcPts val="0"/>
              </a:spcAft>
            </a:pPr>
            <a:r>
              <a:rPr lang="en-GB" sz="3000" b="1" dirty="0">
                <a:solidFill>
                  <a:srgbClr val="CD1141"/>
                </a:solidFill>
                <a:latin typeface="Tahoma" panose="020B0604030504040204" pitchFamily="34" charset="0"/>
                <a:ea typeface="Tahoma" panose="020B0604030504040204" pitchFamily="34" charset="0"/>
                <a:cs typeface="Tahoma" panose="020B0604030504040204" pitchFamily="34" charset="0"/>
              </a:rPr>
              <a:t>Offensive Weapons, Bladed Articles &amp; Going Equipped </a:t>
            </a:r>
          </a:p>
          <a:p>
            <a:pPr defTabSz="685800" eaLnBrk="1" fontAlgn="auto" hangingPunct="1">
              <a:spcBef>
                <a:spcPts val="0"/>
              </a:spcBef>
              <a:spcAft>
                <a:spcPts val="0"/>
              </a:spcAft>
            </a:pPr>
            <a:endParaRPr lang="en-GB" sz="15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3"/>
          <a:stretch>
            <a:fillRect/>
          </a:stretch>
        </p:blipFill>
        <p:spPr>
          <a:xfrm>
            <a:off x="611560" y="692696"/>
            <a:ext cx="594412" cy="717866"/>
          </a:xfrm>
          <a:prstGeom prst="rect">
            <a:avLst/>
          </a:prstGeom>
        </p:spPr>
      </p:pic>
      <p:pic>
        <p:nvPicPr>
          <p:cNvPr id="2050" name="Picture 2" descr="See the source image">
            <a:extLst>
              <a:ext uri="{FF2B5EF4-FFF2-40B4-BE49-F238E27FC236}">
                <a16:creationId xmlns:a16="http://schemas.microsoft.com/office/drawing/2014/main" id="{443C02D1-7B87-9BDB-58CD-F2B51D2B6C8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80684" y="2924944"/>
            <a:ext cx="5852142" cy="3291830"/>
          </a:xfrm>
          <a:prstGeom prst="rect">
            <a:avLst/>
          </a:prstGeom>
          <a:noFill/>
          <a:effectLst>
            <a:reflection stA="45000" endPos="2000" dist="508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213380"/>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6E2AC95B-3C2D-56D8-6900-E9B6211AC2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1920" y="649292"/>
            <a:ext cx="4514850" cy="17907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748842C-2FDC-04B3-7548-E93841612329}"/>
              </a:ext>
            </a:extLst>
          </p:cNvPr>
          <p:cNvSpPr txBox="1"/>
          <p:nvPr/>
        </p:nvSpPr>
        <p:spPr>
          <a:xfrm>
            <a:off x="683568" y="2709849"/>
            <a:ext cx="7251154" cy="3416320"/>
          </a:xfrm>
          <a:prstGeom prst="rect">
            <a:avLst/>
          </a:prstGeom>
          <a:noFill/>
        </p:spPr>
        <p:txBody>
          <a:bodyPr wrap="square" rtlCol="0">
            <a:spAutoFit/>
          </a:bodyPr>
          <a:lstStyle/>
          <a:p>
            <a:pPr marL="171450" lvl="0" indent="-171450">
              <a:lnSpc>
                <a:spcPct val="100000"/>
              </a:lnSpc>
              <a:buFont typeface="Arial" panose="020B0604020202020204" pitchFamily="34" charset="0"/>
              <a:buChar char="•"/>
            </a:pPr>
            <a:r>
              <a:rPr lang="en-GB" sz="2400" kern="1200" dirty="0">
                <a:solidFill>
                  <a:schemeClr val="tx1"/>
                </a:solidFill>
                <a:effectLst/>
                <a:latin typeface="Arial" panose="020B0604020202020204" pitchFamily="34" charset="0"/>
                <a:ea typeface="+mn-ea"/>
                <a:cs typeface="Arial" panose="020B0604020202020204" pitchFamily="34" charset="0"/>
              </a:rPr>
              <a:t>Explain</a:t>
            </a:r>
            <a:r>
              <a:rPr lang="en-GB" sz="2400" kern="1200" baseline="0" dirty="0">
                <a:solidFill>
                  <a:schemeClr val="tx1"/>
                </a:solidFill>
                <a:effectLst/>
                <a:latin typeface="Arial" panose="020B0604020202020204" pitchFamily="34" charset="0"/>
                <a:ea typeface="+mn-ea"/>
                <a:cs typeface="Arial" panose="020B0604020202020204" pitchFamily="34" charset="0"/>
              </a:rPr>
              <a:t> the legislation relating to </a:t>
            </a:r>
            <a:r>
              <a:rPr lang="en-GB" sz="2400" kern="1200" dirty="0">
                <a:solidFill>
                  <a:schemeClr val="tx1"/>
                </a:solidFill>
                <a:effectLst/>
                <a:latin typeface="Arial" panose="020B0604020202020204" pitchFamily="34" charset="0"/>
                <a:ea typeface="+mn-ea"/>
                <a:cs typeface="Arial" panose="020B0604020202020204" pitchFamily="34" charset="0"/>
              </a:rPr>
              <a:t>Sec 1(1) Prevention of Crime Act</a:t>
            </a:r>
          </a:p>
          <a:p>
            <a:pPr lvl="0">
              <a:lnSpc>
                <a:spcPct val="100000"/>
              </a:lnSpc>
            </a:pPr>
            <a:r>
              <a:rPr lang="en-GB" sz="2400" kern="1200" dirty="0">
                <a:solidFill>
                  <a:schemeClr val="tx1"/>
                </a:solidFill>
                <a:effectLst/>
                <a:latin typeface="Arial" panose="020B0604020202020204" pitchFamily="34" charset="0"/>
                <a:ea typeface="+mn-ea"/>
                <a:cs typeface="Arial" panose="020B0604020202020204" pitchFamily="34" charset="0"/>
              </a:rPr>
              <a:t> 1953</a:t>
            </a:r>
          </a:p>
          <a:p>
            <a:pPr lvl="0">
              <a:lnSpc>
                <a:spcPct val="100000"/>
              </a:lnSpc>
            </a:pPr>
            <a:endParaRPr lang="en-GB" sz="2400" kern="1200" dirty="0">
              <a:solidFill>
                <a:schemeClr val="tx1"/>
              </a:solidFill>
              <a:effectLst/>
              <a:latin typeface="Arial" panose="020B0604020202020204" pitchFamily="34" charset="0"/>
              <a:ea typeface="+mn-ea"/>
              <a:cs typeface="Arial" panose="020B0604020202020204" pitchFamily="34" charset="0"/>
            </a:endParaRPr>
          </a:p>
          <a:p>
            <a:pPr marL="171450" lvl="0" indent="-171450">
              <a:lnSpc>
                <a:spcPct val="100000"/>
              </a:lnSpc>
              <a:buFont typeface="Arial" panose="020B0604020202020204" pitchFamily="34" charset="0"/>
              <a:buChar char="•"/>
            </a:pPr>
            <a:r>
              <a:rPr lang="en-GB" sz="2400" kern="1200" dirty="0">
                <a:solidFill>
                  <a:schemeClr val="tx1"/>
                </a:solidFill>
                <a:effectLst/>
                <a:latin typeface="Arial" panose="020B0604020202020204" pitchFamily="34" charset="0"/>
                <a:ea typeface="+mn-ea"/>
                <a:cs typeface="Arial" panose="020B0604020202020204" pitchFamily="34" charset="0"/>
              </a:rPr>
              <a:t>Explain</a:t>
            </a:r>
            <a:r>
              <a:rPr lang="en-GB" sz="2400" kern="1200" baseline="0" dirty="0">
                <a:solidFill>
                  <a:schemeClr val="tx1"/>
                </a:solidFill>
                <a:effectLst/>
                <a:latin typeface="Arial" panose="020B0604020202020204" pitchFamily="34" charset="0"/>
                <a:ea typeface="+mn-ea"/>
                <a:cs typeface="Arial" panose="020B0604020202020204" pitchFamily="34" charset="0"/>
              </a:rPr>
              <a:t> the legislation relating to </a:t>
            </a:r>
            <a:r>
              <a:rPr lang="en-GB" sz="2400" kern="1200" dirty="0">
                <a:solidFill>
                  <a:schemeClr val="tx1"/>
                </a:solidFill>
                <a:effectLst/>
                <a:latin typeface="Arial" panose="020B0604020202020204" pitchFamily="34" charset="0"/>
                <a:ea typeface="+mn-ea"/>
                <a:cs typeface="Arial" panose="020B0604020202020204" pitchFamily="34" charset="0"/>
              </a:rPr>
              <a:t>Sec 139(1) Criminal Justice Act 1988.</a:t>
            </a:r>
          </a:p>
          <a:p>
            <a:pPr marL="171450" lvl="0" indent="-171450">
              <a:lnSpc>
                <a:spcPct val="100000"/>
              </a:lnSpc>
              <a:buFont typeface="Arial" panose="020B0604020202020204" pitchFamily="34" charset="0"/>
              <a:buChar char="•"/>
            </a:pPr>
            <a:endParaRPr lang="en-GB" sz="2400" kern="1200" dirty="0">
              <a:solidFill>
                <a:schemeClr val="tx1"/>
              </a:solidFill>
              <a:effectLst/>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2400" kern="1200" dirty="0">
                <a:solidFill>
                  <a:schemeClr val="tx1"/>
                </a:solidFill>
                <a:effectLst/>
                <a:latin typeface="Arial" panose="020B0604020202020204" pitchFamily="34" charset="0"/>
                <a:ea typeface="+mn-ea"/>
                <a:cs typeface="Arial" panose="020B0604020202020204" pitchFamily="34" charset="0"/>
              </a:rPr>
              <a:t>Explain</a:t>
            </a:r>
            <a:r>
              <a:rPr lang="en-GB" sz="2400" kern="1200" baseline="0" dirty="0">
                <a:solidFill>
                  <a:schemeClr val="tx1"/>
                </a:solidFill>
                <a:effectLst/>
                <a:latin typeface="Arial" panose="020B0604020202020204" pitchFamily="34" charset="0"/>
                <a:ea typeface="+mn-ea"/>
                <a:cs typeface="Arial" panose="020B0604020202020204" pitchFamily="34" charset="0"/>
              </a:rPr>
              <a:t> the legislation relating to </a:t>
            </a:r>
            <a:r>
              <a:rPr lang="en-GB" sz="2400" kern="1200" dirty="0">
                <a:solidFill>
                  <a:schemeClr val="tx1"/>
                </a:solidFill>
                <a:effectLst/>
                <a:latin typeface="Arial" panose="020B0604020202020204" pitchFamily="34" charset="0"/>
                <a:ea typeface="+mn-ea"/>
                <a:cs typeface="Arial" panose="020B0604020202020204" pitchFamily="34" charset="0"/>
              </a:rPr>
              <a:t>Section 25(1) Theft Act 1968 </a:t>
            </a:r>
          </a:p>
        </p:txBody>
      </p:sp>
    </p:spTree>
    <p:extLst>
      <p:ext uri="{BB962C8B-B14F-4D97-AF65-F5344CB8AC3E}">
        <p14:creationId xmlns:p14="http://schemas.microsoft.com/office/powerpoint/2010/main" val="17373871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1403648" y="936898"/>
            <a:ext cx="6480720" cy="561975"/>
          </a:xfrm>
          <a:prstGeom prst="rect">
            <a:avLst/>
          </a:prstGeom>
          <a:solidFill>
            <a:schemeClr val="accent2">
              <a:lumMod val="20000"/>
              <a:lumOff val="80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effectLst/>
                <a:uLnTx/>
                <a:uFillTx/>
                <a:latin typeface="+mn-lt"/>
                <a:cs typeface="Arial" panose="020B0604020202020204" pitchFamily="34" charset="0"/>
              </a:rPr>
              <a:t>Sec. 1 Prevention Of Crime Act 1953</a:t>
            </a:r>
          </a:p>
        </p:txBody>
      </p:sp>
      <p:sp>
        <p:nvSpPr>
          <p:cNvPr id="5" name="TextBox 4"/>
          <p:cNvSpPr txBox="1"/>
          <p:nvPr/>
        </p:nvSpPr>
        <p:spPr>
          <a:xfrm>
            <a:off x="323528" y="145286"/>
            <a:ext cx="864096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Horizontal 1">
            <a:extLst>
              <a:ext uri="{FF2B5EF4-FFF2-40B4-BE49-F238E27FC236}">
                <a16:creationId xmlns:a16="http://schemas.microsoft.com/office/drawing/2014/main" id="{3B90AA65-A87F-4034-93E1-95001E5D8804}"/>
              </a:ext>
            </a:extLst>
          </p:cNvPr>
          <p:cNvSpPr/>
          <p:nvPr/>
        </p:nvSpPr>
        <p:spPr>
          <a:xfrm>
            <a:off x="1015284" y="1844824"/>
            <a:ext cx="7632848" cy="3168352"/>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a:ln>
                  <a:noFill/>
                </a:ln>
                <a:solidFill>
                  <a:schemeClr val="tx1"/>
                </a:solidFill>
                <a:effectLst/>
                <a:uLnTx/>
                <a:uFillTx/>
                <a:cs typeface="Arial"/>
              </a:rPr>
              <a:t>Any person who,</a:t>
            </a:r>
            <a:r>
              <a:rPr kumimoji="0" lang="en-GB" altLang="en-US" sz="2800" b="0" i="0" u="none" strike="noStrike" kern="1200" cap="none" spc="0" normalizeH="0" noProof="0" dirty="0">
                <a:ln>
                  <a:noFill/>
                </a:ln>
                <a:solidFill>
                  <a:schemeClr val="tx1"/>
                </a:solidFill>
                <a:effectLst/>
                <a:uLnTx/>
                <a:uFillTx/>
                <a:cs typeface="Arial"/>
              </a:rPr>
              <a:t> </a:t>
            </a:r>
            <a:r>
              <a:rPr kumimoji="0" lang="en-GB" altLang="en-US" sz="2800" b="0" i="0" u="none" strike="noStrike" kern="1200" cap="none" spc="0" normalizeH="0" baseline="0" noProof="0" dirty="0">
                <a:ln>
                  <a:noFill/>
                </a:ln>
                <a:solidFill>
                  <a:schemeClr val="tx1"/>
                </a:solidFill>
                <a:effectLst/>
                <a:uLnTx/>
                <a:uFillTx/>
                <a:cs typeface="Arial"/>
              </a:rPr>
              <a:t>without lawful</a:t>
            </a:r>
            <a:r>
              <a:rPr kumimoji="0" lang="en-GB" altLang="en-US" sz="2800" b="0" i="0" u="none" strike="noStrike" kern="1200" cap="none" spc="0" normalizeH="0" noProof="0" dirty="0">
                <a:ln>
                  <a:noFill/>
                </a:ln>
                <a:solidFill>
                  <a:schemeClr val="tx1"/>
                </a:solidFill>
                <a:effectLst/>
                <a:uLnTx/>
                <a:uFillTx/>
                <a:cs typeface="Arial"/>
              </a:rPr>
              <a:t> </a:t>
            </a:r>
            <a:r>
              <a:rPr kumimoji="0" lang="en-GB" altLang="en-US" sz="2800" b="0" i="0" u="none" strike="noStrike" kern="1200" cap="none" spc="0" normalizeH="0" baseline="0" noProof="0" dirty="0">
                <a:ln>
                  <a:noFill/>
                </a:ln>
                <a:solidFill>
                  <a:schemeClr val="tx1"/>
                </a:solidFill>
                <a:effectLst/>
                <a:uLnTx/>
                <a:uFillTx/>
                <a:cs typeface="Arial"/>
              </a:rPr>
              <a:t>authority</a:t>
            </a:r>
            <a:endParaRPr lang="en-GB" altLang="en-US" sz="2800" dirty="0">
              <a:solidFill>
                <a:schemeClr val="tx1"/>
              </a:solidFil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a:ln>
                  <a:noFill/>
                </a:ln>
                <a:solidFill>
                  <a:schemeClr val="tx1"/>
                </a:solidFill>
                <a:effectLst/>
                <a:uLnTx/>
                <a:uFillTx/>
                <a:cs typeface="Arial"/>
              </a:rPr>
              <a:t>or</a:t>
            </a:r>
            <a:r>
              <a:rPr kumimoji="0" lang="en-GB" altLang="en-US" sz="2800" b="0" i="0" u="none" strike="noStrike" kern="1200" cap="none" spc="0" normalizeH="0" noProof="0" dirty="0">
                <a:ln>
                  <a:noFill/>
                </a:ln>
                <a:solidFill>
                  <a:schemeClr val="tx1"/>
                </a:solidFill>
                <a:effectLst/>
                <a:uLnTx/>
                <a:uFillTx/>
                <a:cs typeface="Arial"/>
              </a:rPr>
              <a:t> </a:t>
            </a:r>
            <a:r>
              <a:rPr kumimoji="0" lang="en-GB" altLang="en-US" sz="2800" b="0" i="0" u="none" strike="noStrike" kern="1200" cap="none" spc="0" normalizeH="0" baseline="0" noProof="0" dirty="0">
                <a:ln>
                  <a:noFill/>
                </a:ln>
                <a:solidFill>
                  <a:schemeClr val="tx1"/>
                </a:solidFill>
                <a:effectLst/>
                <a:uLnTx/>
                <a:uFillTx/>
                <a:cs typeface="Arial"/>
              </a:rPr>
              <a:t>reasonable excuse, the</a:t>
            </a:r>
            <a:r>
              <a:rPr kumimoji="0" lang="en-GB" altLang="en-US" sz="2800" b="0" i="0" u="none" strike="noStrike" kern="1200" cap="none" spc="0" normalizeH="0" noProof="0" dirty="0">
                <a:ln>
                  <a:noFill/>
                </a:ln>
                <a:solidFill>
                  <a:schemeClr val="tx1"/>
                </a:solidFill>
                <a:effectLst/>
                <a:uLnTx/>
                <a:uFillTx/>
                <a:cs typeface="Arial"/>
              </a:rPr>
              <a:t> </a:t>
            </a:r>
            <a:r>
              <a:rPr kumimoji="0" lang="en-GB" altLang="en-US" sz="2800" b="0" i="0" u="none" strike="noStrike" kern="1200" cap="none" spc="0" normalizeH="0" baseline="0" noProof="0" dirty="0">
                <a:ln>
                  <a:noFill/>
                </a:ln>
                <a:solidFill>
                  <a:schemeClr val="tx1"/>
                </a:solidFill>
                <a:effectLst/>
                <a:uLnTx/>
                <a:uFillTx/>
                <a:cs typeface="Arial"/>
              </a:rPr>
              <a:t>proof whereof</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a:ln>
                  <a:noFill/>
                </a:ln>
                <a:solidFill>
                  <a:schemeClr val="tx1"/>
                </a:solidFill>
                <a:effectLst/>
                <a:uLnTx/>
                <a:uFillTx/>
                <a:cs typeface="Arial"/>
              </a:rPr>
              <a:t>shall</a:t>
            </a:r>
            <a:r>
              <a:rPr kumimoji="0" lang="en-GB" altLang="en-US" sz="2800" b="0" i="0" u="none" strike="noStrike" kern="1200" cap="none" spc="0" normalizeH="0" noProof="0" dirty="0">
                <a:ln>
                  <a:noFill/>
                </a:ln>
                <a:solidFill>
                  <a:schemeClr val="tx1"/>
                </a:solidFill>
                <a:effectLst/>
                <a:uLnTx/>
                <a:uFillTx/>
                <a:cs typeface="Arial"/>
              </a:rPr>
              <a:t> </a:t>
            </a:r>
            <a:r>
              <a:rPr kumimoji="0" lang="en-GB" altLang="en-US" sz="2800" b="0" i="0" u="none" strike="noStrike" kern="1200" cap="none" spc="0" normalizeH="0" baseline="0" noProof="0" dirty="0">
                <a:ln>
                  <a:noFill/>
                </a:ln>
                <a:solidFill>
                  <a:schemeClr val="tx1"/>
                </a:solidFill>
                <a:effectLst/>
                <a:uLnTx/>
                <a:uFillTx/>
                <a:cs typeface="Arial"/>
              </a:rPr>
              <a:t>lie on him,</a:t>
            </a:r>
            <a:r>
              <a:rPr kumimoji="0" lang="en-GB" altLang="en-US" sz="2800" b="0" i="0" u="none" strike="noStrike" kern="1200" cap="none" spc="0" normalizeH="0" noProof="0" dirty="0">
                <a:ln>
                  <a:noFill/>
                </a:ln>
                <a:solidFill>
                  <a:schemeClr val="tx1"/>
                </a:solidFill>
                <a:effectLst/>
                <a:uLnTx/>
                <a:uFillTx/>
                <a:cs typeface="Arial"/>
              </a:rPr>
              <a:t> </a:t>
            </a:r>
            <a:r>
              <a:rPr kumimoji="0" lang="en-GB" altLang="en-US" sz="2800" b="0" i="0" u="none" strike="noStrike" kern="1200" cap="none" spc="0" normalizeH="0" baseline="0" noProof="0" dirty="0">
                <a:ln>
                  <a:noFill/>
                </a:ln>
                <a:solidFill>
                  <a:schemeClr val="tx1"/>
                </a:solidFill>
                <a:effectLst/>
                <a:uLnTx/>
                <a:uFillTx/>
                <a:cs typeface="Arial"/>
              </a:rPr>
              <a:t>has</a:t>
            </a:r>
            <a:r>
              <a:rPr kumimoji="0" lang="en-GB" altLang="en-US" sz="2800" b="0" i="0" u="none" strike="noStrike" kern="1200" cap="none" spc="0" normalizeH="0" noProof="0" dirty="0">
                <a:ln>
                  <a:noFill/>
                </a:ln>
                <a:solidFill>
                  <a:schemeClr val="tx1"/>
                </a:solidFill>
                <a:effectLst/>
                <a:uLnTx/>
                <a:uFillTx/>
                <a:cs typeface="Arial"/>
              </a:rPr>
              <a:t> </a:t>
            </a:r>
            <a:r>
              <a:rPr kumimoji="0" lang="en-GB" altLang="en-US" sz="2800" b="0" i="0" u="none" strike="noStrike" kern="1200" cap="none" spc="0" normalizeH="0" baseline="0" noProof="0" dirty="0">
                <a:ln>
                  <a:noFill/>
                </a:ln>
                <a:solidFill>
                  <a:schemeClr val="tx1"/>
                </a:solidFill>
                <a:effectLst/>
                <a:uLnTx/>
                <a:uFillTx/>
                <a:cs typeface="Arial"/>
              </a:rPr>
              <a:t>with him in any public</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a:ln>
                  <a:noFill/>
                </a:ln>
                <a:solidFill>
                  <a:schemeClr val="tx1"/>
                </a:solidFill>
                <a:effectLst/>
                <a:uLnTx/>
                <a:uFillTx/>
                <a:cs typeface="Arial"/>
              </a:rPr>
              <a:t>place</a:t>
            </a:r>
            <a:r>
              <a:rPr kumimoji="0" lang="en-GB" altLang="en-US" sz="2800" b="0" i="0" u="none" strike="noStrike" kern="1200" cap="none" spc="0" normalizeH="0" noProof="0" dirty="0">
                <a:ln>
                  <a:noFill/>
                </a:ln>
                <a:solidFill>
                  <a:schemeClr val="tx1"/>
                </a:solidFill>
                <a:effectLst/>
                <a:uLnTx/>
                <a:uFillTx/>
                <a:cs typeface="Arial"/>
              </a:rPr>
              <a:t> </a:t>
            </a:r>
            <a:r>
              <a:rPr kumimoji="0" lang="en-GB" altLang="en-US" sz="2800" b="0" i="0" u="none" strike="noStrike" kern="1200" cap="none" spc="0" normalizeH="0" baseline="0" noProof="0" dirty="0">
                <a:ln>
                  <a:noFill/>
                </a:ln>
                <a:solidFill>
                  <a:schemeClr val="tx1"/>
                </a:solidFill>
                <a:effectLst/>
                <a:uLnTx/>
                <a:uFillTx/>
                <a:cs typeface="Arial"/>
              </a:rPr>
              <a:t>any</a:t>
            </a:r>
            <a:r>
              <a:rPr kumimoji="0" lang="en-GB" altLang="en-US" sz="2800" b="0" i="0" u="none" strike="noStrike" kern="1200" cap="none" spc="0" normalizeH="0" noProof="0" dirty="0">
                <a:ln>
                  <a:noFill/>
                </a:ln>
                <a:solidFill>
                  <a:schemeClr val="tx1"/>
                </a:solidFill>
                <a:effectLst/>
                <a:uLnTx/>
                <a:uFillTx/>
                <a:cs typeface="Arial"/>
              </a:rPr>
              <a:t> </a:t>
            </a:r>
            <a:r>
              <a:rPr kumimoji="0" lang="en-GB" altLang="en-US" sz="2800" b="0" i="0" u="none" strike="noStrike" kern="1200" cap="none" spc="0" normalizeH="0" baseline="0" noProof="0" dirty="0">
                <a:ln>
                  <a:noFill/>
                </a:ln>
                <a:solidFill>
                  <a:schemeClr val="tx1"/>
                </a:solidFill>
                <a:effectLst/>
                <a:uLnTx/>
                <a:uFillTx/>
                <a:cs typeface="Arial"/>
              </a:rPr>
              <a:t>offensive weapon,</a:t>
            </a:r>
            <a:r>
              <a:rPr lang="en-GB" altLang="en-US" sz="2800" dirty="0">
                <a:solidFill>
                  <a:schemeClr val="tx1"/>
                </a:solidFill>
                <a:cs typeface="Arial"/>
              </a:rPr>
              <a:t> </a:t>
            </a:r>
            <a:r>
              <a:rPr kumimoji="0" lang="en-GB" altLang="en-US" sz="2800" b="0" i="0" u="none" strike="noStrike" kern="1200" cap="none" spc="0" normalizeH="0" baseline="0" noProof="0" dirty="0">
                <a:ln>
                  <a:noFill/>
                </a:ln>
                <a:solidFill>
                  <a:schemeClr val="tx1"/>
                </a:solidFill>
                <a:effectLst/>
                <a:uLnTx/>
                <a:uFillTx/>
                <a:cs typeface="Arial"/>
              </a:rPr>
              <a:t>shall be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0" i="0" u="none" strike="noStrike" kern="1200" cap="none" spc="0" normalizeH="0" baseline="0" noProof="0" dirty="0">
                <a:ln>
                  <a:noFill/>
                </a:ln>
                <a:solidFill>
                  <a:schemeClr val="tx1"/>
                </a:solidFill>
                <a:effectLst/>
                <a:uLnTx/>
                <a:uFillTx/>
                <a:cs typeface="Arial"/>
              </a:rPr>
              <a:t>guilty of an</a:t>
            </a:r>
            <a:r>
              <a:rPr kumimoji="0" lang="en-GB" altLang="en-US" sz="2800" b="0" i="0" u="none" strike="noStrike" kern="1200" cap="none" spc="0" normalizeH="0" noProof="0" dirty="0">
                <a:ln>
                  <a:noFill/>
                </a:ln>
                <a:solidFill>
                  <a:schemeClr val="tx1"/>
                </a:solidFill>
                <a:effectLst/>
                <a:uLnTx/>
                <a:uFillTx/>
                <a:cs typeface="Arial"/>
              </a:rPr>
              <a:t> </a:t>
            </a:r>
            <a:r>
              <a:rPr lang="en-GB" altLang="en-US" sz="2800" dirty="0">
                <a:solidFill>
                  <a:schemeClr val="tx1"/>
                </a:solidFill>
                <a:cs typeface="Arial"/>
              </a:rPr>
              <a:t>o</a:t>
            </a:r>
            <a:r>
              <a:rPr kumimoji="0" lang="en-GB" altLang="en-US" sz="2800" b="0" i="0" u="none" strike="noStrike" kern="1200" cap="none" spc="0" normalizeH="0" baseline="0" noProof="0" dirty="0" err="1">
                <a:ln>
                  <a:noFill/>
                </a:ln>
                <a:solidFill>
                  <a:schemeClr val="tx1"/>
                </a:solidFill>
                <a:effectLst/>
                <a:uLnTx/>
                <a:uFillTx/>
                <a:cs typeface="Arial"/>
              </a:rPr>
              <a:t>ffence</a:t>
            </a:r>
            <a:r>
              <a:rPr kumimoji="0" lang="en-GB" altLang="en-US" sz="2800" b="0" i="0" u="none" strike="noStrike" kern="1200" cap="none" spc="0" normalizeH="0" baseline="0" noProof="0" dirty="0">
                <a:ln>
                  <a:noFill/>
                </a:ln>
                <a:solidFill>
                  <a:schemeClr val="tx1"/>
                </a:solidFill>
                <a:effectLst/>
                <a:uLnTx/>
                <a:uFillTx/>
                <a:cs typeface="Arial"/>
              </a:rPr>
              <a:t>.</a:t>
            </a:r>
            <a:endParaRPr kumimoji="0" lang="en-GB" altLang="en-US" sz="2800" b="1" i="0" u="none" strike="noStrike" kern="1200" cap="none" spc="0" normalizeH="0" baseline="0" noProof="0" dirty="0">
              <a:ln>
                <a:noFill/>
              </a:ln>
              <a:solidFill>
                <a:schemeClr val="tx1"/>
              </a:solidFill>
              <a:effectLst/>
              <a:uLnTx/>
              <a:uFillTx/>
              <a:cs typeface="Arial"/>
            </a:endParaRPr>
          </a:p>
        </p:txBody>
      </p:sp>
    </p:spTree>
    <p:extLst>
      <p:ext uri="{BB962C8B-B14F-4D97-AF65-F5344CB8AC3E}">
        <p14:creationId xmlns:p14="http://schemas.microsoft.com/office/powerpoint/2010/main" val="1249947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0" descr="C:\Users\305910\AppData\Local\Microsoft\Windows\Temporary Internet Files\Content.IE5\QY603DR0\8369787827_eb444947a1_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212" y="1652707"/>
            <a:ext cx="1820516" cy="384788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11" descr="C:\Users\305910\AppData\Local\Microsoft\Windows\Temporary Internet Files\Content.IE5\CWDYX8SJ\R%20Taser_tcm4-19191[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84121" y="3924029"/>
            <a:ext cx="1175504" cy="9467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2" descr="C:\Users\305910\AppData\Local\Microsoft\Windows\Temporary Internet Files\Content.IE5\K03J692P\8ps_lar_pepper_spray[1].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6312" r="21383"/>
          <a:stretch/>
        </p:blipFill>
        <p:spPr>
          <a:xfrm>
            <a:off x="7985744" y="2202499"/>
            <a:ext cx="535875" cy="1024515"/>
          </a:xfrm>
          <a:prstGeom prst="rect">
            <a:avLst/>
          </a:prstGeom>
          <a:noFill/>
          <a:extLst>
            <a:ext uri="{909E8E84-426E-40DD-AFC4-6F175D3DCCD1}">
              <a14:hiddenFill xmlns:a14="http://schemas.microsoft.com/office/drawing/2010/main">
                <a:solidFill>
                  <a:srgbClr val="FFFFFF"/>
                </a:solidFill>
              </a14:hiddenFill>
            </a:ext>
            <a:ext uri="{FAA26D3D-D897-4be2-8F04-BA451C77F1D7}"/>
          </a:extLst>
        </p:spPr>
      </p:pic>
      <p:sp>
        <p:nvSpPr>
          <p:cNvPr id="8" name="TextBox 7"/>
          <p:cNvSpPr txBox="1"/>
          <p:nvPr/>
        </p:nvSpPr>
        <p:spPr>
          <a:xfrm>
            <a:off x="457200" y="236636"/>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Vertical 1">
            <a:extLst>
              <a:ext uri="{FF2B5EF4-FFF2-40B4-BE49-F238E27FC236}">
                <a16:creationId xmlns:a16="http://schemas.microsoft.com/office/drawing/2014/main" id="{705886DE-5CA2-4978-A98F-AC4C8BA8FB34}"/>
              </a:ext>
            </a:extLst>
          </p:cNvPr>
          <p:cNvSpPr/>
          <p:nvPr/>
        </p:nvSpPr>
        <p:spPr>
          <a:xfrm>
            <a:off x="2543158" y="1261109"/>
            <a:ext cx="4940963" cy="4335781"/>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Any person who,</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without</a:t>
            </a:r>
            <a:endParaRPr lang="en-GB" altLang="en-US" sz="2400" dirty="0">
              <a:solidFill>
                <a:schemeClr val="tx1"/>
              </a:solidFil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1" i="0" u="none" strike="noStrike" kern="1200" cap="none" spc="0" normalizeH="0" baseline="0" noProof="0" dirty="0">
                <a:ln>
                  <a:noFill/>
                </a:ln>
                <a:solidFill>
                  <a:schemeClr val="tx1"/>
                </a:solidFill>
                <a:effectLst/>
                <a:uLnTx/>
                <a:uFillTx/>
                <a:cs typeface="Arial"/>
              </a:rPr>
              <a:t>lawful</a:t>
            </a:r>
            <a:r>
              <a:rPr kumimoji="0" lang="en-GB" altLang="en-US" sz="2400" b="1" i="0" u="none" strike="noStrike" kern="1200" cap="none" spc="0" normalizeH="0" noProof="0" dirty="0">
                <a:ln>
                  <a:noFill/>
                </a:ln>
                <a:solidFill>
                  <a:schemeClr val="tx1"/>
                </a:solidFill>
                <a:effectLst/>
                <a:uLnTx/>
                <a:uFillTx/>
                <a:cs typeface="Arial"/>
              </a:rPr>
              <a:t> </a:t>
            </a:r>
            <a:r>
              <a:rPr kumimoji="0" lang="en-GB" altLang="en-US" sz="2400" b="1" i="0" u="none" strike="noStrike" kern="1200" cap="none" spc="0" normalizeH="0" baseline="0" noProof="0" dirty="0">
                <a:ln>
                  <a:noFill/>
                </a:ln>
                <a:solidFill>
                  <a:schemeClr val="tx1"/>
                </a:solidFill>
                <a:effectLst/>
                <a:uLnTx/>
                <a:uFillTx/>
                <a:cs typeface="Arial"/>
              </a:rPr>
              <a:t>authority</a:t>
            </a:r>
            <a:r>
              <a:rPr lang="en-GB" altLang="en-US" sz="2400" b="1" noProof="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or</a:t>
            </a:r>
            <a:r>
              <a:rPr lang="en-GB" altLang="en-US" sz="2400" noProof="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reasonable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excuse, the</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proof</a:t>
            </a:r>
            <a:r>
              <a:rPr kumimoji="0" lang="en-GB" altLang="en-US" sz="2400" b="0" i="0" u="none" strike="noStrike" kern="1200" cap="none" spc="0" normalizeH="0" noProof="0" dirty="0">
                <a:ln>
                  <a:noFill/>
                </a:ln>
                <a:solidFill>
                  <a:schemeClr val="tx1"/>
                </a:solidFill>
                <a:effectLst/>
                <a:uLnTx/>
                <a:uFillTx/>
                <a:cs typeface="Arial"/>
              </a:rPr>
              <a:t> </a:t>
            </a:r>
            <a:r>
              <a:rPr lang="en-GB" altLang="en-US" sz="2400" dirty="0">
                <a:solidFill>
                  <a:schemeClr val="tx1"/>
                </a:solidFill>
                <a:cs typeface="Arial"/>
              </a:rPr>
              <a:t>w</a:t>
            </a:r>
            <a:r>
              <a:rPr kumimoji="0" lang="en-GB" altLang="en-US" sz="2400" b="0" i="0" u="none" strike="noStrike" kern="1200" cap="none" spc="0" normalizeH="0" baseline="0" noProof="0" dirty="0">
                <a:ln>
                  <a:noFill/>
                </a:ln>
                <a:solidFill>
                  <a:schemeClr val="tx1"/>
                </a:solidFill>
                <a:effectLst/>
                <a:uLnTx/>
                <a:uFillTx/>
                <a:cs typeface="Arial"/>
              </a:rPr>
              <a:t>hereof</a:t>
            </a:r>
            <a:r>
              <a:rPr lang="en-GB" altLang="en-US" sz="240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shall</a:t>
            </a:r>
            <a:endParaRPr lang="en-GB" altLang="en-US" sz="2400" dirty="0">
              <a:solidFill>
                <a:schemeClr val="tx1"/>
              </a:solidFil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lie on him,</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has</a:t>
            </a:r>
            <a:r>
              <a:rPr lang="en-GB" altLang="en-US" sz="2400" noProof="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with him in any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public</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place</a:t>
            </a:r>
            <a:r>
              <a:rPr lang="en-GB" altLang="en-US" sz="2400" noProof="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any</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offensive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weapon,</a:t>
            </a:r>
            <a:r>
              <a:rPr lang="en-GB" altLang="en-US" sz="240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shall</a:t>
            </a:r>
            <a:r>
              <a:rPr kumimoji="0" lang="en-GB" altLang="en-US" sz="2400" b="0" i="0" u="none" strike="noStrike" kern="1200" cap="none" spc="0" normalizeH="0" noProof="0" dirty="0">
                <a:ln>
                  <a:noFill/>
                </a:ln>
                <a:solidFill>
                  <a:schemeClr val="tx1"/>
                </a:solidFill>
                <a:effectLst/>
                <a:uLnTx/>
                <a:uFillTx/>
                <a:cs typeface="Arial"/>
              </a:rPr>
              <a:t> </a:t>
            </a:r>
            <a:r>
              <a:rPr lang="en-GB" altLang="en-US" sz="2400" dirty="0">
                <a:solidFill>
                  <a:schemeClr val="tx1"/>
                </a:solidFill>
                <a:cs typeface="Arial"/>
              </a:rPr>
              <a:t>b</a:t>
            </a:r>
            <a:r>
              <a:rPr kumimoji="0" lang="en-GB" altLang="en-US" sz="2400" b="0" i="0" u="none" strike="noStrike" kern="1200" cap="none" spc="0" normalizeH="0" baseline="0" noProof="0" dirty="0">
                <a:ln>
                  <a:noFill/>
                </a:ln>
                <a:solidFill>
                  <a:schemeClr val="tx1"/>
                </a:solidFill>
                <a:effectLst/>
                <a:uLnTx/>
                <a:uFillTx/>
                <a:cs typeface="Arial"/>
              </a:rPr>
              <a:t>e</a:t>
            </a:r>
            <a:r>
              <a:rPr lang="en-GB" altLang="en-US" sz="240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guilty of an</a:t>
            </a:r>
            <a:endParaRPr lang="en-GB" altLang="en-US" sz="2400" dirty="0">
              <a:solidFill>
                <a:schemeClr val="tx1"/>
              </a:solidFil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400" dirty="0">
                <a:solidFill>
                  <a:schemeClr val="tx1"/>
                </a:solidFill>
                <a:cs typeface="Arial"/>
              </a:rPr>
              <a:t>o</a:t>
            </a:r>
            <a:r>
              <a:rPr kumimoji="0" lang="en-GB" altLang="en-US" sz="2400" b="0" i="0" u="none" strike="noStrike" kern="1200" cap="none" spc="0" normalizeH="0" baseline="0" noProof="0" dirty="0" err="1">
                <a:ln>
                  <a:noFill/>
                </a:ln>
                <a:solidFill>
                  <a:schemeClr val="tx1"/>
                </a:solidFill>
                <a:effectLst/>
                <a:uLnTx/>
                <a:uFillTx/>
                <a:cs typeface="Arial"/>
              </a:rPr>
              <a:t>ffence</a:t>
            </a:r>
            <a:r>
              <a:rPr kumimoji="0" lang="en-GB" altLang="en-US" sz="2400" b="0" i="0" u="none" strike="noStrike" kern="1200" cap="none" spc="0" normalizeH="0" baseline="0" noProof="0" dirty="0">
                <a:ln>
                  <a:noFill/>
                </a:ln>
                <a:solidFill>
                  <a:schemeClr val="tx1"/>
                </a:solidFill>
                <a:effectLst/>
                <a:uLnTx/>
                <a:uFillTx/>
                <a:cs typeface="Arial"/>
              </a:rPr>
              <a:t>.</a:t>
            </a:r>
            <a:endParaRPr kumimoji="0" lang="en-GB" altLang="en-US" sz="2400" b="1" i="0" u="none" strike="noStrike" kern="1200" cap="none" spc="0" normalizeH="0" baseline="0" noProof="0" dirty="0">
              <a:ln>
                <a:noFill/>
              </a:ln>
              <a:solidFill>
                <a:schemeClr val="tx1"/>
              </a:solidFill>
              <a:effectLst/>
              <a:uLnTx/>
              <a:uFillTx/>
              <a:cs typeface="Arial"/>
            </a:endParaRPr>
          </a:p>
        </p:txBody>
      </p:sp>
    </p:spTree>
    <p:extLst>
      <p:ext uri="{BB962C8B-B14F-4D97-AF65-F5344CB8AC3E}">
        <p14:creationId xmlns:p14="http://schemas.microsoft.com/office/powerpoint/2010/main" val="1660578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500"/>
                                        <p:tgtEl>
                                          <p:spTgt spid="2">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txEl>
                                              <p:pRg st="6" end="6"/>
                                            </p:txEl>
                                          </p:spTgt>
                                        </p:tgtEl>
                                        <p:attrNameLst>
                                          <p:attrName>style.visibility</p:attrName>
                                        </p:attrNameLst>
                                      </p:cBhvr>
                                      <p:to>
                                        <p:strVal val="visible"/>
                                      </p:to>
                                    </p:set>
                                    <p:animEffect transition="in" filter="fade">
                                      <p:cBhvr>
                                        <p:cTn id="4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57200" y="260648"/>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Horizontal 1">
            <a:extLst>
              <a:ext uri="{FF2B5EF4-FFF2-40B4-BE49-F238E27FC236}">
                <a16:creationId xmlns:a16="http://schemas.microsoft.com/office/drawing/2014/main" id="{67EE830E-70BD-4CEF-94A4-4588CC21C624}"/>
              </a:ext>
            </a:extLst>
          </p:cNvPr>
          <p:cNvSpPr/>
          <p:nvPr/>
        </p:nvSpPr>
        <p:spPr>
          <a:xfrm>
            <a:off x="1475656" y="1412776"/>
            <a:ext cx="6480720" cy="3672408"/>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Any person who,</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without lawful</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authority</a:t>
            </a:r>
            <a:endParaRPr lang="en-GB" altLang="en-US" sz="2400" dirty="0">
              <a:solidFill>
                <a:schemeClr val="tx1"/>
              </a:solidFil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or</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1" i="0" u="none" strike="noStrike" kern="1200" cap="none" spc="0" normalizeH="0" baseline="0" noProof="0" dirty="0">
                <a:ln>
                  <a:noFill/>
                </a:ln>
                <a:solidFill>
                  <a:schemeClr val="tx1"/>
                </a:solidFill>
                <a:effectLst/>
                <a:uLnTx/>
                <a:uFillTx/>
                <a:cs typeface="Arial"/>
              </a:rPr>
              <a:t>reasonable excuse</a:t>
            </a:r>
            <a:r>
              <a:rPr kumimoji="0" lang="en-GB" altLang="en-US" sz="2400" b="0" i="0" u="none" strike="noStrike" kern="1200" cap="none" spc="0" normalizeH="0" baseline="0" noProof="0" dirty="0">
                <a:ln>
                  <a:noFill/>
                </a:ln>
                <a:solidFill>
                  <a:schemeClr val="tx1"/>
                </a:solidFill>
                <a:effectLst/>
                <a:uLnTx/>
                <a:uFillTx/>
                <a:cs typeface="Arial"/>
              </a:rPr>
              <a:t>, the</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proof whereof</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shall</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lie on him,</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has</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with him in any public</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place</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any</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offensive weapon,</a:t>
            </a:r>
            <a:r>
              <a:rPr lang="en-GB" altLang="en-US" sz="240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shall be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guilty of an</a:t>
            </a:r>
            <a:r>
              <a:rPr kumimoji="0" lang="en-GB" altLang="en-US" sz="2400" b="0" i="0" u="none" strike="noStrike" kern="1200" cap="none" spc="0" normalizeH="0" noProof="0" dirty="0">
                <a:ln>
                  <a:noFill/>
                </a:ln>
                <a:solidFill>
                  <a:schemeClr val="tx1"/>
                </a:solidFill>
                <a:effectLst/>
                <a:uLnTx/>
                <a:uFillTx/>
                <a:cs typeface="Arial"/>
              </a:rPr>
              <a:t> </a:t>
            </a:r>
            <a:r>
              <a:rPr lang="en-GB" altLang="en-US" sz="2400" dirty="0">
                <a:solidFill>
                  <a:schemeClr val="tx1"/>
                </a:solidFill>
                <a:cs typeface="Arial"/>
              </a:rPr>
              <a:t>o</a:t>
            </a:r>
            <a:r>
              <a:rPr kumimoji="0" lang="en-GB" altLang="en-US" sz="2400" b="0" i="0" u="none" strike="noStrike" kern="1200" cap="none" spc="0" normalizeH="0" baseline="0" noProof="0" dirty="0" err="1">
                <a:ln>
                  <a:noFill/>
                </a:ln>
                <a:solidFill>
                  <a:schemeClr val="tx1"/>
                </a:solidFill>
                <a:effectLst/>
                <a:uLnTx/>
                <a:uFillTx/>
                <a:cs typeface="Arial"/>
              </a:rPr>
              <a:t>ffence</a:t>
            </a:r>
            <a:r>
              <a:rPr kumimoji="0" lang="en-GB" altLang="en-US" sz="2400" b="0" i="0" u="none" strike="noStrike" kern="1200" cap="none" spc="0" normalizeH="0" baseline="0" noProof="0" dirty="0">
                <a:ln>
                  <a:noFill/>
                </a:ln>
                <a:solidFill>
                  <a:schemeClr val="tx1"/>
                </a:solidFill>
                <a:effectLst/>
                <a:uLnTx/>
                <a:uFillTx/>
                <a:cs typeface="Arial"/>
              </a:rPr>
              <a:t>.</a:t>
            </a:r>
            <a:endParaRPr kumimoji="0" lang="en-GB" altLang="en-US" sz="2400" b="1" i="0" u="none" strike="noStrike" kern="1200" cap="none" spc="0" normalizeH="0" baseline="0" noProof="0" dirty="0">
              <a:ln>
                <a:noFill/>
              </a:ln>
              <a:solidFill>
                <a:schemeClr val="tx1"/>
              </a:solidFill>
              <a:effectLst/>
              <a:uLnTx/>
              <a:uFillTx/>
              <a:cs typeface="Arial"/>
            </a:endParaRPr>
          </a:p>
        </p:txBody>
      </p:sp>
    </p:spTree>
    <p:extLst>
      <p:ext uri="{BB962C8B-B14F-4D97-AF65-F5344CB8AC3E}">
        <p14:creationId xmlns:p14="http://schemas.microsoft.com/office/powerpoint/2010/main" val="3029780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57200" y="260648"/>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Horizontal 1">
            <a:extLst>
              <a:ext uri="{FF2B5EF4-FFF2-40B4-BE49-F238E27FC236}">
                <a16:creationId xmlns:a16="http://schemas.microsoft.com/office/drawing/2014/main" id="{A4033B64-B50B-4492-99BC-EE7C270AFBA5}"/>
              </a:ext>
            </a:extLst>
          </p:cNvPr>
          <p:cNvSpPr/>
          <p:nvPr/>
        </p:nvSpPr>
        <p:spPr>
          <a:xfrm>
            <a:off x="1187624" y="1412776"/>
            <a:ext cx="6912768" cy="3672408"/>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Any person who,</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without lawful</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authority</a:t>
            </a:r>
            <a:endParaRPr lang="en-GB" altLang="en-US" sz="2400" dirty="0">
              <a:solidFill>
                <a:schemeClr val="tx1"/>
              </a:solidFil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or</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reasonable excuse, </a:t>
            </a:r>
            <a:r>
              <a:rPr kumimoji="0" lang="en-GB" altLang="en-US" sz="2400" b="0" i="0" u="none" strike="noStrike" kern="1200" cap="none" spc="0" normalizeH="0" baseline="0" noProof="0" dirty="0">
                <a:ln>
                  <a:noFill/>
                </a:ln>
                <a:solidFill>
                  <a:schemeClr val="tx1"/>
                </a:solidFill>
                <a:effectLst/>
                <a:uLnTx/>
                <a:uFillTx/>
                <a:cs typeface="Arial"/>
              </a:rPr>
              <a:t>the</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1" i="0" u="none" strike="noStrike" kern="1200" cap="none" spc="0" normalizeH="0" baseline="0" noProof="0" dirty="0">
                <a:ln>
                  <a:noFill/>
                </a:ln>
                <a:solidFill>
                  <a:schemeClr val="tx1"/>
                </a:solidFill>
                <a:effectLst/>
                <a:uLnTx/>
                <a:uFillTx/>
                <a:cs typeface="Arial"/>
              </a:rPr>
              <a:t>proof whereof</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1" i="0" u="none" strike="noStrike" kern="1200" cap="none" spc="0" normalizeH="0" baseline="0" noProof="0" dirty="0">
                <a:ln>
                  <a:noFill/>
                </a:ln>
                <a:solidFill>
                  <a:schemeClr val="tx1"/>
                </a:solidFill>
                <a:effectLst/>
                <a:uLnTx/>
                <a:uFillTx/>
                <a:cs typeface="Arial"/>
              </a:rPr>
              <a:t>shall</a:t>
            </a:r>
            <a:r>
              <a:rPr kumimoji="0" lang="en-GB" altLang="en-US" sz="2400" b="1" i="0" u="none" strike="noStrike" kern="1200" cap="none" spc="0" normalizeH="0" noProof="0" dirty="0">
                <a:ln>
                  <a:noFill/>
                </a:ln>
                <a:solidFill>
                  <a:schemeClr val="tx1"/>
                </a:solidFill>
                <a:effectLst/>
                <a:uLnTx/>
                <a:uFillTx/>
                <a:cs typeface="Arial"/>
              </a:rPr>
              <a:t> </a:t>
            </a:r>
            <a:r>
              <a:rPr kumimoji="0" lang="en-GB" altLang="en-US" sz="2400" b="1" i="0" u="none" strike="noStrike" kern="1200" cap="none" spc="0" normalizeH="0" baseline="0" noProof="0" dirty="0">
                <a:ln>
                  <a:noFill/>
                </a:ln>
                <a:solidFill>
                  <a:schemeClr val="tx1"/>
                </a:solidFill>
                <a:effectLst/>
                <a:uLnTx/>
                <a:uFillTx/>
                <a:cs typeface="Arial"/>
              </a:rPr>
              <a:t>lie on him</a:t>
            </a:r>
            <a:r>
              <a:rPr kumimoji="0" lang="en-GB" altLang="en-US" sz="2400" b="0" i="0" u="none" strike="noStrike" kern="1200" cap="none" spc="0" normalizeH="0" baseline="0" noProof="0" dirty="0">
                <a:ln>
                  <a:noFill/>
                </a:ln>
                <a:solidFill>
                  <a:schemeClr val="tx1"/>
                </a:solidFill>
                <a:effectLst/>
                <a:uLnTx/>
                <a:uFillTx/>
                <a:cs typeface="Arial"/>
              </a:rPr>
              <a:t>,</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has</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with him in any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400" dirty="0">
                <a:solidFill>
                  <a:schemeClr val="tx1"/>
                </a:solidFill>
                <a:cs typeface="Arial"/>
              </a:rPr>
              <a:t>p</a:t>
            </a:r>
            <a:r>
              <a:rPr kumimoji="0" lang="en-GB" altLang="en-US" sz="2400" b="0" i="0" u="none" strike="noStrike" kern="1200" cap="none" spc="0" normalizeH="0" baseline="0" noProof="0" dirty="0" err="1">
                <a:ln>
                  <a:noFill/>
                </a:ln>
                <a:solidFill>
                  <a:schemeClr val="tx1"/>
                </a:solidFill>
                <a:effectLst/>
                <a:uLnTx/>
                <a:uFillTx/>
                <a:cs typeface="Arial"/>
              </a:rPr>
              <a:t>ublic</a:t>
            </a:r>
            <a:r>
              <a:rPr kumimoji="0" lang="en-GB" altLang="en-US" sz="2400" b="0" i="0" u="none" strike="noStrike" kern="1200" cap="none" spc="0" normalizeH="0" baseline="0" noProof="0" dirty="0">
                <a:ln>
                  <a:noFill/>
                </a:ln>
                <a:solidFill>
                  <a:schemeClr val="tx1"/>
                </a:solidFill>
                <a:effectLst/>
                <a:uLnTx/>
                <a:uFillTx/>
                <a:cs typeface="Arial"/>
              </a:rPr>
              <a:t> place</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any</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offensive weapon,</a:t>
            </a:r>
            <a:r>
              <a:rPr lang="en-GB" altLang="en-US" sz="240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shall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400" dirty="0">
                <a:solidFill>
                  <a:schemeClr val="tx1"/>
                </a:solidFill>
                <a:cs typeface="Arial"/>
              </a:rPr>
              <a:t>b</a:t>
            </a:r>
            <a:r>
              <a:rPr kumimoji="0" lang="en-GB" altLang="en-US" sz="2400" b="0" i="0" u="none" strike="noStrike" kern="1200" cap="none" spc="0" normalizeH="0" baseline="0" noProof="0" dirty="0">
                <a:ln>
                  <a:noFill/>
                </a:ln>
                <a:solidFill>
                  <a:schemeClr val="tx1"/>
                </a:solidFill>
                <a:effectLst/>
                <a:uLnTx/>
                <a:uFillTx/>
                <a:cs typeface="Arial"/>
              </a:rPr>
              <a:t>e</a:t>
            </a:r>
            <a:r>
              <a:rPr lang="en-GB" altLang="en-US" sz="240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guilty of an</a:t>
            </a:r>
            <a:r>
              <a:rPr kumimoji="0" lang="en-GB" altLang="en-US" sz="2400" b="0" i="0" u="none" strike="noStrike" kern="1200" cap="none" spc="0" normalizeH="0" noProof="0" dirty="0">
                <a:ln>
                  <a:noFill/>
                </a:ln>
                <a:solidFill>
                  <a:schemeClr val="tx1"/>
                </a:solidFill>
                <a:effectLst/>
                <a:uLnTx/>
                <a:uFillTx/>
                <a:cs typeface="Arial"/>
              </a:rPr>
              <a:t> </a:t>
            </a:r>
            <a:r>
              <a:rPr lang="en-GB" altLang="en-US" sz="2400" dirty="0">
                <a:solidFill>
                  <a:schemeClr val="tx1"/>
                </a:solidFill>
                <a:cs typeface="Arial"/>
              </a:rPr>
              <a:t>o</a:t>
            </a:r>
            <a:r>
              <a:rPr kumimoji="0" lang="en-GB" altLang="en-US" sz="2400" b="0" i="0" u="none" strike="noStrike" kern="1200" cap="none" spc="0" normalizeH="0" baseline="0" noProof="0" dirty="0" err="1">
                <a:ln>
                  <a:noFill/>
                </a:ln>
                <a:solidFill>
                  <a:schemeClr val="tx1"/>
                </a:solidFill>
                <a:effectLst/>
                <a:uLnTx/>
                <a:uFillTx/>
                <a:cs typeface="Arial"/>
              </a:rPr>
              <a:t>ffence</a:t>
            </a:r>
            <a:r>
              <a:rPr kumimoji="0" lang="en-GB" altLang="en-US" sz="2400" b="0" i="0" u="none" strike="noStrike" kern="1200" cap="none" spc="0" normalizeH="0" baseline="0" noProof="0" dirty="0">
                <a:ln>
                  <a:noFill/>
                </a:ln>
                <a:solidFill>
                  <a:schemeClr val="tx1"/>
                </a:solidFill>
                <a:effectLst/>
                <a:uLnTx/>
                <a:uFillTx/>
                <a:cs typeface="Arial"/>
              </a:rPr>
              <a:t>.</a:t>
            </a:r>
            <a:endParaRPr kumimoji="0" lang="en-GB" altLang="en-US" sz="2400" b="1" i="0" u="none" strike="noStrike" kern="1200" cap="none" spc="0" normalizeH="0" baseline="0" noProof="0" dirty="0">
              <a:ln>
                <a:noFill/>
              </a:ln>
              <a:solidFill>
                <a:schemeClr val="tx1"/>
              </a:solidFill>
              <a:effectLst/>
              <a:uLnTx/>
              <a:uFillTx/>
              <a:cs typeface="Arial"/>
            </a:endParaRPr>
          </a:p>
        </p:txBody>
      </p:sp>
    </p:spTree>
    <p:extLst>
      <p:ext uri="{BB962C8B-B14F-4D97-AF65-F5344CB8AC3E}">
        <p14:creationId xmlns:p14="http://schemas.microsoft.com/office/powerpoint/2010/main" val="3538005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57200" y="188640"/>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Horizontal 1">
            <a:extLst>
              <a:ext uri="{FF2B5EF4-FFF2-40B4-BE49-F238E27FC236}">
                <a16:creationId xmlns:a16="http://schemas.microsoft.com/office/drawing/2014/main" id="{162259FA-4DE5-4342-89B2-409F4675032B}"/>
              </a:ext>
            </a:extLst>
          </p:cNvPr>
          <p:cNvSpPr/>
          <p:nvPr/>
        </p:nvSpPr>
        <p:spPr>
          <a:xfrm>
            <a:off x="1547664" y="1484784"/>
            <a:ext cx="6552728" cy="3456384"/>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Any person who,</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without lawful</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authority</a:t>
            </a:r>
            <a:endParaRPr lang="en-GB" altLang="en-US" sz="2400" dirty="0">
              <a:solidFill>
                <a:schemeClr val="tx1"/>
              </a:solidFil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or</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reasonable excuse, </a:t>
            </a:r>
            <a:r>
              <a:rPr kumimoji="0" lang="en-GB" altLang="en-US" sz="2400" b="0" i="0" u="none" strike="noStrike" kern="1200" cap="none" spc="0" normalizeH="0" baseline="0" noProof="0" dirty="0">
                <a:ln>
                  <a:noFill/>
                </a:ln>
                <a:solidFill>
                  <a:schemeClr val="tx1"/>
                </a:solidFill>
                <a:effectLst/>
                <a:uLnTx/>
                <a:uFillTx/>
                <a:cs typeface="Arial"/>
              </a:rPr>
              <a:t>the</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proof whereof</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i="0" u="none" strike="noStrike" kern="1200" cap="none" spc="0" normalizeH="0" baseline="0" noProof="0" dirty="0">
                <a:ln>
                  <a:noFill/>
                </a:ln>
                <a:solidFill>
                  <a:schemeClr val="tx1"/>
                </a:solidFill>
                <a:effectLst/>
                <a:uLnTx/>
                <a:uFillTx/>
                <a:cs typeface="Arial"/>
              </a:rPr>
              <a:t>shall</a:t>
            </a:r>
            <a:r>
              <a:rPr kumimoji="0" lang="en-GB" altLang="en-US" sz="240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lie on him</a:t>
            </a:r>
            <a:r>
              <a:rPr kumimoji="0" lang="en-GB" altLang="en-US" sz="2400" b="0" i="0" u="none" strike="noStrike" kern="1200" cap="none" spc="0" normalizeH="0" baseline="0" noProof="0" dirty="0">
                <a:ln>
                  <a:noFill/>
                </a:ln>
                <a:solidFill>
                  <a:schemeClr val="tx1"/>
                </a:solidFill>
                <a:effectLst/>
                <a:uLnTx/>
                <a:uFillTx/>
                <a:cs typeface="Arial"/>
              </a:rPr>
              <a:t>,</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1" i="0" u="none" strike="noStrike" kern="1200" cap="none" spc="0" normalizeH="0" baseline="0" noProof="0" dirty="0">
                <a:ln>
                  <a:noFill/>
                </a:ln>
                <a:solidFill>
                  <a:schemeClr val="tx1"/>
                </a:solidFill>
                <a:effectLst/>
                <a:uLnTx/>
                <a:uFillTx/>
                <a:cs typeface="Arial"/>
              </a:rPr>
              <a:t>has</a:t>
            </a:r>
            <a:r>
              <a:rPr kumimoji="0" lang="en-GB" altLang="en-US" sz="2400" b="1" i="0" u="none" strike="noStrike" kern="1200" cap="none" spc="0" normalizeH="0" noProof="0" dirty="0">
                <a:ln>
                  <a:noFill/>
                </a:ln>
                <a:solidFill>
                  <a:schemeClr val="tx1"/>
                </a:solidFill>
                <a:effectLst/>
                <a:uLnTx/>
                <a:uFillTx/>
                <a:cs typeface="Arial"/>
              </a:rPr>
              <a:t> </a:t>
            </a:r>
            <a:r>
              <a:rPr kumimoji="0" lang="en-GB" altLang="en-US" sz="2400" b="1" i="0" u="none" strike="noStrike" kern="1200" cap="none" spc="0" normalizeH="0" baseline="0" noProof="0" dirty="0">
                <a:ln>
                  <a:noFill/>
                </a:ln>
                <a:solidFill>
                  <a:schemeClr val="tx1"/>
                </a:solidFill>
                <a:effectLst/>
                <a:uLnTx/>
                <a:uFillTx/>
                <a:cs typeface="Arial"/>
              </a:rPr>
              <a:t>with him</a:t>
            </a:r>
            <a:r>
              <a:rPr kumimoji="0" lang="en-GB" altLang="en-US" sz="2400" b="0" i="0" u="none" strike="noStrike" kern="1200" cap="none" spc="0" normalizeH="0" baseline="0" noProof="0" dirty="0">
                <a:ln>
                  <a:noFill/>
                </a:ln>
                <a:solidFill>
                  <a:schemeClr val="tx1"/>
                </a:solidFill>
                <a:effectLst/>
                <a:uLnTx/>
                <a:uFillTx/>
                <a:cs typeface="Arial"/>
              </a:rPr>
              <a:t> in any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400" dirty="0">
                <a:solidFill>
                  <a:schemeClr val="tx1"/>
                </a:solidFill>
                <a:cs typeface="Arial"/>
              </a:rPr>
              <a:t>p</a:t>
            </a:r>
            <a:r>
              <a:rPr kumimoji="0" lang="en-GB" altLang="en-US" sz="2400" b="0" i="0" u="none" strike="noStrike" kern="1200" cap="none" spc="0" normalizeH="0" baseline="0" noProof="0" dirty="0" err="1">
                <a:ln>
                  <a:noFill/>
                </a:ln>
                <a:solidFill>
                  <a:schemeClr val="tx1"/>
                </a:solidFill>
                <a:effectLst/>
                <a:uLnTx/>
                <a:uFillTx/>
                <a:cs typeface="Arial"/>
              </a:rPr>
              <a:t>ublic</a:t>
            </a:r>
            <a:r>
              <a:rPr kumimoji="0" lang="en-GB" altLang="en-US" sz="2400" b="0" i="0" u="none" strike="noStrike" kern="1200" cap="none" spc="0" normalizeH="0" baseline="0" noProof="0" dirty="0">
                <a:ln>
                  <a:noFill/>
                </a:ln>
                <a:solidFill>
                  <a:schemeClr val="tx1"/>
                </a:solidFill>
                <a:effectLst/>
                <a:uLnTx/>
                <a:uFillTx/>
                <a:cs typeface="Arial"/>
              </a:rPr>
              <a:t> place</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any</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offensive weapon,</a:t>
            </a:r>
            <a:r>
              <a:rPr lang="en-GB" altLang="en-US" sz="240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shall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400" dirty="0">
                <a:solidFill>
                  <a:schemeClr val="tx1"/>
                </a:solidFill>
                <a:cs typeface="Arial"/>
              </a:rPr>
              <a:t>b</a:t>
            </a:r>
            <a:r>
              <a:rPr kumimoji="0" lang="en-GB" altLang="en-US" sz="2400" b="0" i="0" u="none" strike="noStrike" kern="1200" cap="none" spc="0" normalizeH="0" baseline="0" noProof="0" dirty="0">
                <a:ln>
                  <a:noFill/>
                </a:ln>
                <a:solidFill>
                  <a:schemeClr val="tx1"/>
                </a:solidFill>
                <a:effectLst/>
                <a:uLnTx/>
                <a:uFillTx/>
                <a:cs typeface="Arial"/>
              </a:rPr>
              <a:t>e</a:t>
            </a:r>
            <a:r>
              <a:rPr lang="en-GB" altLang="en-US" sz="240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guilty of an</a:t>
            </a:r>
            <a:r>
              <a:rPr kumimoji="0" lang="en-GB" altLang="en-US" sz="2400" b="0" i="0" u="none" strike="noStrike" kern="1200" cap="none" spc="0" normalizeH="0" noProof="0" dirty="0">
                <a:ln>
                  <a:noFill/>
                </a:ln>
                <a:solidFill>
                  <a:schemeClr val="tx1"/>
                </a:solidFill>
                <a:effectLst/>
                <a:uLnTx/>
                <a:uFillTx/>
                <a:cs typeface="Arial"/>
              </a:rPr>
              <a:t> </a:t>
            </a:r>
            <a:r>
              <a:rPr lang="en-GB" altLang="en-US" sz="2400" dirty="0">
                <a:solidFill>
                  <a:schemeClr val="tx1"/>
                </a:solidFill>
                <a:cs typeface="Arial"/>
              </a:rPr>
              <a:t>o</a:t>
            </a:r>
            <a:r>
              <a:rPr kumimoji="0" lang="en-GB" altLang="en-US" sz="2400" b="0" i="0" u="none" strike="noStrike" kern="1200" cap="none" spc="0" normalizeH="0" baseline="0" noProof="0" dirty="0" err="1">
                <a:ln>
                  <a:noFill/>
                </a:ln>
                <a:solidFill>
                  <a:schemeClr val="tx1"/>
                </a:solidFill>
                <a:effectLst/>
                <a:uLnTx/>
                <a:uFillTx/>
                <a:cs typeface="Arial"/>
              </a:rPr>
              <a:t>ffence</a:t>
            </a:r>
            <a:r>
              <a:rPr kumimoji="0" lang="en-GB" altLang="en-US" sz="2400" b="0" i="0" u="none" strike="noStrike" kern="1200" cap="none" spc="0" normalizeH="0" baseline="0" noProof="0" dirty="0">
                <a:ln>
                  <a:noFill/>
                </a:ln>
                <a:solidFill>
                  <a:schemeClr val="tx1"/>
                </a:solidFill>
                <a:effectLst/>
                <a:uLnTx/>
                <a:uFillTx/>
                <a:cs typeface="Arial"/>
              </a:rPr>
              <a:t>.</a:t>
            </a:r>
            <a:endParaRPr kumimoji="0" lang="en-GB" altLang="en-US" sz="2400" b="1" i="0" u="none" strike="noStrike" kern="1200" cap="none" spc="0" normalizeH="0" baseline="0" noProof="0" dirty="0">
              <a:ln>
                <a:noFill/>
              </a:ln>
              <a:solidFill>
                <a:schemeClr val="tx1"/>
              </a:solidFill>
              <a:effectLst/>
              <a:uLnTx/>
              <a:uFillTx/>
              <a:cs typeface="Arial"/>
            </a:endParaRPr>
          </a:p>
        </p:txBody>
      </p:sp>
    </p:spTree>
    <p:extLst>
      <p:ext uri="{BB962C8B-B14F-4D97-AF65-F5344CB8AC3E}">
        <p14:creationId xmlns:p14="http://schemas.microsoft.com/office/powerpoint/2010/main" val="2818998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57200" y="260648"/>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Horizontal 1">
            <a:extLst>
              <a:ext uri="{FF2B5EF4-FFF2-40B4-BE49-F238E27FC236}">
                <a16:creationId xmlns:a16="http://schemas.microsoft.com/office/drawing/2014/main" id="{9661A932-76CB-4313-978D-13A9463CC97A}"/>
              </a:ext>
            </a:extLst>
          </p:cNvPr>
          <p:cNvSpPr/>
          <p:nvPr/>
        </p:nvSpPr>
        <p:spPr>
          <a:xfrm>
            <a:off x="1223628" y="1414848"/>
            <a:ext cx="6696744" cy="3384376"/>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Any person who,</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without lawful</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authority</a:t>
            </a:r>
            <a:endParaRPr lang="en-GB" altLang="en-US" sz="2400" dirty="0">
              <a:solidFill>
                <a:schemeClr val="tx1"/>
              </a:solidFil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or</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reasonable excuse, </a:t>
            </a:r>
            <a:r>
              <a:rPr kumimoji="0" lang="en-GB" altLang="en-US" sz="2400" b="0" i="0" u="none" strike="noStrike" kern="1200" cap="none" spc="0" normalizeH="0" baseline="0" noProof="0" dirty="0">
                <a:ln>
                  <a:noFill/>
                </a:ln>
                <a:solidFill>
                  <a:schemeClr val="tx1"/>
                </a:solidFill>
                <a:effectLst/>
                <a:uLnTx/>
                <a:uFillTx/>
                <a:cs typeface="Arial"/>
              </a:rPr>
              <a:t>the</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proof whereof</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i="0" u="none" strike="noStrike" kern="1200" cap="none" spc="0" normalizeH="0" baseline="0" noProof="0" dirty="0">
                <a:ln>
                  <a:noFill/>
                </a:ln>
                <a:solidFill>
                  <a:schemeClr val="tx1"/>
                </a:solidFill>
                <a:effectLst/>
                <a:uLnTx/>
                <a:uFillTx/>
                <a:cs typeface="Arial"/>
              </a:rPr>
              <a:t>shall</a:t>
            </a:r>
            <a:r>
              <a:rPr kumimoji="0" lang="en-GB" altLang="en-US" sz="240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lie on him</a:t>
            </a:r>
            <a:r>
              <a:rPr kumimoji="0" lang="en-GB" altLang="en-US" sz="2400" b="0" i="0" u="none" strike="noStrike" kern="1200" cap="none" spc="0" normalizeH="0" baseline="0" noProof="0" dirty="0">
                <a:ln>
                  <a:noFill/>
                </a:ln>
                <a:solidFill>
                  <a:schemeClr val="tx1"/>
                </a:solidFill>
                <a:effectLst/>
                <a:uLnTx/>
                <a:uFillTx/>
                <a:cs typeface="Arial"/>
              </a:rPr>
              <a:t>,</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has</a:t>
            </a:r>
            <a:r>
              <a:rPr kumimoji="0" lang="en-GB" altLang="en-US" sz="240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with him </a:t>
            </a:r>
            <a:r>
              <a:rPr kumimoji="0" lang="en-GB" altLang="en-US" sz="2400" b="0" i="0" u="none" strike="noStrike" kern="1200" cap="none" spc="0" normalizeH="0" baseline="0" noProof="0" dirty="0">
                <a:ln>
                  <a:noFill/>
                </a:ln>
                <a:solidFill>
                  <a:schemeClr val="tx1"/>
                </a:solidFill>
                <a:effectLst/>
                <a:uLnTx/>
                <a:uFillTx/>
                <a:cs typeface="Arial"/>
              </a:rPr>
              <a:t>in any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400" b="1" dirty="0">
                <a:solidFill>
                  <a:schemeClr val="tx1"/>
                </a:solidFill>
                <a:cs typeface="Arial"/>
              </a:rPr>
              <a:t>p</a:t>
            </a:r>
            <a:r>
              <a:rPr kumimoji="0" lang="en-GB" altLang="en-US" sz="2400" b="1" i="0" u="none" strike="noStrike" kern="1200" cap="none" spc="0" normalizeH="0" baseline="0" noProof="0" dirty="0" err="1">
                <a:ln>
                  <a:noFill/>
                </a:ln>
                <a:solidFill>
                  <a:schemeClr val="tx1"/>
                </a:solidFill>
                <a:effectLst/>
                <a:uLnTx/>
                <a:uFillTx/>
                <a:cs typeface="Arial"/>
              </a:rPr>
              <a:t>ublic</a:t>
            </a:r>
            <a:r>
              <a:rPr kumimoji="0" lang="en-GB" altLang="en-US" sz="2400" b="1" i="0" u="none" strike="noStrike" kern="1200" cap="none" spc="0" normalizeH="0" baseline="0" noProof="0" dirty="0">
                <a:ln>
                  <a:noFill/>
                </a:ln>
                <a:solidFill>
                  <a:schemeClr val="tx1"/>
                </a:solidFill>
                <a:effectLst/>
                <a:uLnTx/>
                <a:uFillTx/>
                <a:cs typeface="Arial"/>
              </a:rPr>
              <a:t> place</a:t>
            </a:r>
            <a:r>
              <a:rPr kumimoji="0" lang="en-GB" altLang="en-US" sz="2400" b="1"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any</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offensive weapon,</a:t>
            </a:r>
            <a:r>
              <a:rPr lang="en-GB" altLang="en-US" sz="240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shall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400" dirty="0">
                <a:solidFill>
                  <a:schemeClr val="tx1"/>
                </a:solidFill>
                <a:cs typeface="Arial"/>
              </a:rPr>
              <a:t>b</a:t>
            </a:r>
            <a:r>
              <a:rPr kumimoji="0" lang="en-GB" altLang="en-US" sz="2400" b="0" i="0" u="none" strike="noStrike" kern="1200" cap="none" spc="0" normalizeH="0" baseline="0" noProof="0" dirty="0">
                <a:ln>
                  <a:noFill/>
                </a:ln>
                <a:solidFill>
                  <a:schemeClr val="tx1"/>
                </a:solidFill>
                <a:effectLst/>
                <a:uLnTx/>
                <a:uFillTx/>
                <a:cs typeface="Arial"/>
              </a:rPr>
              <a:t>e</a:t>
            </a:r>
            <a:r>
              <a:rPr lang="en-GB" altLang="en-US" sz="240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guilty of an</a:t>
            </a:r>
            <a:r>
              <a:rPr kumimoji="0" lang="en-GB" altLang="en-US" sz="2400" b="0" i="0" u="none" strike="noStrike" kern="1200" cap="none" spc="0" normalizeH="0" noProof="0" dirty="0">
                <a:ln>
                  <a:noFill/>
                </a:ln>
                <a:solidFill>
                  <a:schemeClr val="tx1"/>
                </a:solidFill>
                <a:effectLst/>
                <a:uLnTx/>
                <a:uFillTx/>
                <a:cs typeface="Arial"/>
              </a:rPr>
              <a:t> </a:t>
            </a:r>
            <a:r>
              <a:rPr lang="en-GB" altLang="en-US" sz="2400" dirty="0">
                <a:solidFill>
                  <a:schemeClr val="tx1"/>
                </a:solidFill>
                <a:cs typeface="Arial"/>
              </a:rPr>
              <a:t>o</a:t>
            </a:r>
            <a:r>
              <a:rPr kumimoji="0" lang="en-GB" altLang="en-US" sz="2400" b="0" i="0" u="none" strike="noStrike" kern="1200" cap="none" spc="0" normalizeH="0" baseline="0" noProof="0" dirty="0" err="1">
                <a:ln>
                  <a:noFill/>
                </a:ln>
                <a:solidFill>
                  <a:schemeClr val="tx1"/>
                </a:solidFill>
                <a:effectLst/>
                <a:uLnTx/>
                <a:uFillTx/>
                <a:cs typeface="Arial"/>
              </a:rPr>
              <a:t>ffence</a:t>
            </a:r>
            <a:r>
              <a:rPr kumimoji="0" lang="en-GB" altLang="en-US" sz="2400" b="0" i="0" u="none" strike="noStrike" kern="1200" cap="none" spc="0" normalizeH="0" baseline="0" noProof="0" dirty="0">
                <a:ln>
                  <a:noFill/>
                </a:ln>
                <a:solidFill>
                  <a:schemeClr val="tx1"/>
                </a:solidFill>
                <a:effectLst/>
                <a:uLnTx/>
                <a:uFillTx/>
                <a:cs typeface="Arial"/>
              </a:rPr>
              <a:t>.</a:t>
            </a:r>
            <a:endParaRPr kumimoji="0" lang="en-GB" altLang="en-US" sz="2400" b="1" i="0" u="none" strike="noStrike" kern="1200" cap="none" spc="0" normalizeH="0" baseline="0" noProof="0" dirty="0">
              <a:ln>
                <a:noFill/>
              </a:ln>
              <a:solidFill>
                <a:schemeClr val="tx1"/>
              </a:solidFill>
              <a:effectLst/>
              <a:uLnTx/>
              <a:uFillTx/>
              <a:cs typeface="Arial"/>
            </a:endParaRPr>
          </a:p>
        </p:txBody>
      </p:sp>
    </p:spTree>
    <p:extLst>
      <p:ext uri="{BB962C8B-B14F-4D97-AF65-F5344CB8AC3E}">
        <p14:creationId xmlns:p14="http://schemas.microsoft.com/office/powerpoint/2010/main" val="3285832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1560" y="4436471"/>
            <a:ext cx="1240488" cy="1240488"/>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85397" y="4676125"/>
            <a:ext cx="1390837" cy="1044595"/>
          </a:xfrm>
          <a:prstGeom prst="rect">
            <a:avLst/>
          </a:prstGeom>
        </p:spPr>
      </p:pic>
      <p:sp>
        <p:nvSpPr>
          <p:cNvPr id="7" name="TextBox 6"/>
          <p:cNvSpPr txBox="1"/>
          <p:nvPr/>
        </p:nvSpPr>
        <p:spPr>
          <a:xfrm>
            <a:off x="457200" y="401340"/>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Having an Offensive Weapon in a Public Place</a:t>
            </a:r>
          </a:p>
        </p:txBody>
      </p:sp>
      <p:sp>
        <p:nvSpPr>
          <p:cNvPr id="2" name="Scroll: Horizontal 1">
            <a:extLst>
              <a:ext uri="{FF2B5EF4-FFF2-40B4-BE49-F238E27FC236}">
                <a16:creationId xmlns:a16="http://schemas.microsoft.com/office/drawing/2014/main" id="{21814196-B18F-44B9-9873-0760E5CE6217}"/>
              </a:ext>
            </a:extLst>
          </p:cNvPr>
          <p:cNvSpPr/>
          <p:nvPr/>
        </p:nvSpPr>
        <p:spPr>
          <a:xfrm>
            <a:off x="1475656" y="1147970"/>
            <a:ext cx="6408712" cy="3135457"/>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Any person who,</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without lawful</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authority</a:t>
            </a:r>
            <a:endParaRPr lang="en-GB" altLang="en-US" sz="2400" dirty="0">
              <a:solidFill>
                <a:schemeClr val="tx1"/>
              </a:solidFill>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chemeClr val="tx1"/>
                </a:solidFill>
                <a:effectLst/>
                <a:uLnTx/>
                <a:uFillTx/>
                <a:cs typeface="Arial"/>
              </a:rPr>
              <a:t>or</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reasonable excuse, </a:t>
            </a:r>
            <a:r>
              <a:rPr kumimoji="0" lang="en-GB" altLang="en-US" sz="2400" b="0" i="0" u="none" strike="noStrike" kern="1200" cap="none" spc="0" normalizeH="0" baseline="0" noProof="0" dirty="0">
                <a:ln>
                  <a:noFill/>
                </a:ln>
                <a:solidFill>
                  <a:schemeClr val="tx1"/>
                </a:solidFill>
                <a:effectLst/>
                <a:uLnTx/>
                <a:uFillTx/>
                <a:cs typeface="Arial"/>
              </a:rPr>
              <a:t>the</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proof whereof</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400" i="0" u="none" strike="noStrike" kern="1200" cap="none" spc="0" normalizeH="0" baseline="0" noProof="0" dirty="0">
                <a:ln>
                  <a:noFill/>
                </a:ln>
                <a:solidFill>
                  <a:schemeClr val="tx1"/>
                </a:solidFill>
                <a:effectLst/>
                <a:uLnTx/>
                <a:uFillTx/>
                <a:cs typeface="Arial"/>
              </a:rPr>
              <a:t>shall</a:t>
            </a:r>
            <a:r>
              <a:rPr kumimoji="0" lang="en-GB" altLang="en-US" sz="240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lie on him</a:t>
            </a:r>
            <a:r>
              <a:rPr kumimoji="0" lang="en-GB" altLang="en-US" sz="2400" b="0" i="0" u="none" strike="noStrike" kern="1200" cap="none" spc="0" normalizeH="0" baseline="0" noProof="0" dirty="0">
                <a:ln>
                  <a:noFill/>
                </a:ln>
                <a:solidFill>
                  <a:schemeClr val="tx1"/>
                </a:solidFill>
                <a:effectLst/>
                <a:uLnTx/>
                <a:uFillTx/>
                <a:cs typeface="Arial"/>
              </a:rPr>
              <a:t>,</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has</a:t>
            </a:r>
            <a:r>
              <a:rPr kumimoji="0" lang="en-GB" altLang="en-US" sz="2400" i="0" u="none" strike="noStrike" kern="1200" cap="none" spc="0" normalizeH="0" noProof="0" dirty="0">
                <a:ln>
                  <a:noFill/>
                </a:ln>
                <a:solidFill>
                  <a:schemeClr val="tx1"/>
                </a:solidFill>
                <a:effectLst/>
                <a:uLnTx/>
                <a:uFillTx/>
                <a:cs typeface="Arial"/>
              </a:rPr>
              <a:t> </a:t>
            </a:r>
            <a:r>
              <a:rPr kumimoji="0" lang="en-GB" altLang="en-US" sz="2400" i="0" u="none" strike="noStrike" kern="1200" cap="none" spc="0" normalizeH="0" baseline="0" noProof="0" dirty="0">
                <a:ln>
                  <a:noFill/>
                </a:ln>
                <a:solidFill>
                  <a:schemeClr val="tx1"/>
                </a:solidFill>
                <a:effectLst/>
                <a:uLnTx/>
                <a:uFillTx/>
                <a:cs typeface="Arial"/>
              </a:rPr>
              <a:t>with him </a:t>
            </a:r>
            <a:r>
              <a:rPr kumimoji="0" lang="en-GB" altLang="en-US" sz="2400" b="0" i="0" u="none" strike="noStrike" kern="1200" cap="none" spc="0" normalizeH="0" baseline="0" noProof="0" dirty="0">
                <a:ln>
                  <a:noFill/>
                </a:ln>
                <a:solidFill>
                  <a:schemeClr val="tx1"/>
                </a:solidFill>
                <a:effectLst/>
                <a:uLnTx/>
                <a:uFillTx/>
                <a:cs typeface="Arial"/>
              </a:rPr>
              <a:t>in any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400" dirty="0">
                <a:solidFill>
                  <a:schemeClr val="tx1"/>
                </a:solidFill>
                <a:cs typeface="Arial"/>
              </a:rPr>
              <a:t>p</a:t>
            </a:r>
            <a:r>
              <a:rPr kumimoji="0" lang="en-GB" altLang="en-US" sz="2400" i="0" u="none" strike="noStrike" kern="1200" cap="none" spc="0" normalizeH="0" baseline="0" noProof="0" dirty="0" err="1">
                <a:ln>
                  <a:noFill/>
                </a:ln>
                <a:solidFill>
                  <a:schemeClr val="tx1"/>
                </a:solidFill>
                <a:effectLst/>
                <a:uLnTx/>
                <a:uFillTx/>
                <a:cs typeface="Arial"/>
              </a:rPr>
              <a:t>ublic</a:t>
            </a:r>
            <a:r>
              <a:rPr kumimoji="0" lang="en-GB" altLang="en-US" sz="2400" i="0" u="none" strike="noStrike" kern="1200" cap="none" spc="0" normalizeH="0" baseline="0" noProof="0" dirty="0">
                <a:ln>
                  <a:noFill/>
                </a:ln>
                <a:solidFill>
                  <a:schemeClr val="tx1"/>
                </a:solidFill>
                <a:effectLst/>
                <a:uLnTx/>
                <a:uFillTx/>
                <a:cs typeface="Arial"/>
              </a:rPr>
              <a:t> place</a:t>
            </a:r>
            <a:r>
              <a:rPr kumimoji="0" lang="en-GB" altLang="en-US" sz="2400" i="0" u="none" strike="noStrike" kern="1200" cap="none" spc="0" normalizeH="0" noProof="0" dirty="0">
                <a:ln>
                  <a:noFill/>
                </a:ln>
                <a:solidFill>
                  <a:schemeClr val="tx1"/>
                </a:solidFill>
                <a:effectLst/>
                <a:uLnTx/>
                <a:uFillTx/>
                <a:cs typeface="Arial"/>
              </a:rPr>
              <a:t> </a:t>
            </a:r>
            <a:r>
              <a:rPr kumimoji="0" lang="en-GB" altLang="en-US" sz="2400" b="0" i="0" u="none" strike="noStrike" kern="1200" cap="none" spc="0" normalizeH="0" baseline="0" noProof="0" dirty="0">
                <a:ln>
                  <a:noFill/>
                </a:ln>
                <a:solidFill>
                  <a:schemeClr val="tx1"/>
                </a:solidFill>
                <a:effectLst/>
                <a:uLnTx/>
                <a:uFillTx/>
                <a:cs typeface="Arial"/>
              </a:rPr>
              <a:t>any</a:t>
            </a:r>
            <a:r>
              <a:rPr kumimoji="0" lang="en-GB" altLang="en-US" sz="2400" b="0" i="0" u="none" strike="noStrike" kern="1200" cap="none" spc="0" normalizeH="0" noProof="0" dirty="0">
                <a:ln>
                  <a:noFill/>
                </a:ln>
                <a:solidFill>
                  <a:schemeClr val="tx1"/>
                </a:solidFill>
                <a:effectLst/>
                <a:uLnTx/>
                <a:uFillTx/>
                <a:cs typeface="Arial"/>
              </a:rPr>
              <a:t> </a:t>
            </a:r>
            <a:r>
              <a:rPr kumimoji="0" lang="en-GB" altLang="en-US" sz="2400" b="1" i="0" u="none" strike="noStrike" kern="1200" cap="none" spc="0" normalizeH="0" baseline="0" noProof="0" dirty="0">
                <a:ln>
                  <a:noFill/>
                </a:ln>
                <a:solidFill>
                  <a:schemeClr val="tx1"/>
                </a:solidFill>
                <a:effectLst/>
                <a:uLnTx/>
                <a:uFillTx/>
                <a:cs typeface="Arial"/>
              </a:rPr>
              <a:t>offensive weapon</a:t>
            </a:r>
            <a:r>
              <a:rPr kumimoji="0" lang="en-GB" altLang="en-US" sz="2400" b="0" i="0" u="none" strike="noStrike" kern="1200" cap="none" spc="0" normalizeH="0" baseline="0" noProof="0" dirty="0">
                <a:ln>
                  <a:noFill/>
                </a:ln>
                <a:solidFill>
                  <a:schemeClr val="tx1"/>
                </a:solidFill>
                <a:effectLst/>
                <a:uLnTx/>
                <a:uFillTx/>
                <a:cs typeface="Arial"/>
              </a:rPr>
              <a:t>,</a:t>
            </a:r>
            <a:r>
              <a:rPr lang="en-GB" altLang="en-US" sz="240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shall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altLang="en-US" sz="2400" dirty="0">
                <a:solidFill>
                  <a:schemeClr val="tx1"/>
                </a:solidFill>
                <a:cs typeface="Arial"/>
              </a:rPr>
              <a:t>b</a:t>
            </a:r>
            <a:r>
              <a:rPr kumimoji="0" lang="en-GB" altLang="en-US" sz="2400" b="0" i="0" u="none" strike="noStrike" kern="1200" cap="none" spc="0" normalizeH="0" baseline="0" noProof="0" dirty="0">
                <a:ln>
                  <a:noFill/>
                </a:ln>
                <a:solidFill>
                  <a:schemeClr val="tx1"/>
                </a:solidFill>
                <a:effectLst/>
                <a:uLnTx/>
                <a:uFillTx/>
                <a:cs typeface="Arial"/>
              </a:rPr>
              <a:t>e</a:t>
            </a:r>
            <a:r>
              <a:rPr lang="en-GB" altLang="en-US" sz="2400" dirty="0">
                <a:solidFill>
                  <a:schemeClr val="tx1"/>
                </a:solidFill>
                <a:cs typeface="Arial"/>
              </a:rPr>
              <a:t> </a:t>
            </a:r>
            <a:r>
              <a:rPr kumimoji="0" lang="en-GB" altLang="en-US" sz="2400" b="0" i="0" u="none" strike="noStrike" kern="1200" cap="none" spc="0" normalizeH="0" baseline="0" noProof="0" dirty="0">
                <a:ln>
                  <a:noFill/>
                </a:ln>
                <a:solidFill>
                  <a:schemeClr val="tx1"/>
                </a:solidFill>
                <a:effectLst/>
                <a:uLnTx/>
                <a:uFillTx/>
                <a:cs typeface="Arial"/>
              </a:rPr>
              <a:t>guilty of an</a:t>
            </a:r>
            <a:r>
              <a:rPr kumimoji="0" lang="en-GB" altLang="en-US" sz="2400" b="0" i="0" u="none" strike="noStrike" kern="1200" cap="none" spc="0" normalizeH="0" noProof="0" dirty="0">
                <a:ln>
                  <a:noFill/>
                </a:ln>
                <a:solidFill>
                  <a:schemeClr val="tx1"/>
                </a:solidFill>
                <a:effectLst/>
                <a:uLnTx/>
                <a:uFillTx/>
                <a:cs typeface="Arial"/>
              </a:rPr>
              <a:t> </a:t>
            </a:r>
            <a:r>
              <a:rPr lang="en-GB" altLang="en-US" sz="2400" dirty="0">
                <a:solidFill>
                  <a:schemeClr val="tx1"/>
                </a:solidFill>
                <a:cs typeface="Arial"/>
              </a:rPr>
              <a:t>o</a:t>
            </a:r>
            <a:r>
              <a:rPr kumimoji="0" lang="en-GB" altLang="en-US" sz="2400" b="0" i="0" u="none" strike="noStrike" kern="1200" cap="none" spc="0" normalizeH="0" baseline="0" noProof="0" dirty="0" err="1">
                <a:ln>
                  <a:noFill/>
                </a:ln>
                <a:solidFill>
                  <a:schemeClr val="tx1"/>
                </a:solidFill>
                <a:effectLst/>
                <a:uLnTx/>
                <a:uFillTx/>
                <a:cs typeface="Arial"/>
              </a:rPr>
              <a:t>ffence</a:t>
            </a:r>
            <a:r>
              <a:rPr kumimoji="0" lang="en-GB" altLang="en-US" sz="2400" b="0" i="0" u="none" strike="noStrike" kern="1200" cap="none" spc="0" normalizeH="0" baseline="0" noProof="0" dirty="0">
                <a:ln>
                  <a:noFill/>
                </a:ln>
                <a:solidFill>
                  <a:schemeClr val="tx1"/>
                </a:solidFill>
                <a:effectLst/>
                <a:uLnTx/>
                <a:uFillTx/>
                <a:cs typeface="Arial"/>
              </a:rPr>
              <a:t>.</a:t>
            </a:r>
            <a:endParaRPr kumimoji="0" lang="en-GB" altLang="en-US" sz="2400" b="1" i="0" u="none" strike="noStrike" kern="1200" cap="none" spc="0" normalizeH="0" baseline="0" noProof="0" dirty="0">
              <a:ln>
                <a:noFill/>
              </a:ln>
              <a:solidFill>
                <a:schemeClr val="tx1"/>
              </a:solidFill>
              <a:effectLst/>
              <a:uLnTx/>
              <a:uFillTx/>
              <a:cs typeface="Arial"/>
            </a:endParaRPr>
          </a:p>
        </p:txBody>
      </p:sp>
    </p:spTree>
    <p:extLst>
      <p:ext uri="{BB962C8B-B14F-4D97-AF65-F5344CB8AC3E}">
        <p14:creationId xmlns:p14="http://schemas.microsoft.com/office/powerpoint/2010/main" val="424486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57200" y="260648"/>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Offensive Weapons Act 2019</a:t>
            </a:r>
          </a:p>
        </p:txBody>
      </p:sp>
      <p:graphicFrame>
        <p:nvGraphicFramePr>
          <p:cNvPr id="2" name="Diagram 1">
            <a:extLst>
              <a:ext uri="{FF2B5EF4-FFF2-40B4-BE49-F238E27FC236}">
                <a16:creationId xmlns:a16="http://schemas.microsoft.com/office/drawing/2014/main" id="{4966820D-F0F2-4C6D-81D2-4248C1D46A98}"/>
              </a:ext>
            </a:extLst>
          </p:cNvPr>
          <p:cNvGraphicFramePr/>
          <p:nvPr>
            <p:extLst>
              <p:ext uri="{D42A27DB-BD31-4B8C-83A1-F6EECF244321}">
                <p14:modId xmlns:p14="http://schemas.microsoft.com/office/powerpoint/2010/main" val="1278836804"/>
              </p:ext>
            </p:extLst>
          </p:nvPr>
        </p:nvGraphicFramePr>
        <p:xfrm>
          <a:off x="683568" y="980728"/>
          <a:ext cx="763284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3586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EE4578C-4CFA-4D05-B454-093B70CAEC0E}"/>
                                            </p:graphicEl>
                                          </p:spTgt>
                                        </p:tgtEl>
                                        <p:attrNameLst>
                                          <p:attrName>style.visibility</p:attrName>
                                        </p:attrNameLst>
                                      </p:cBhvr>
                                      <p:to>
                                        <p:strVal val="visible"/>
                                      </p:to>
                                    </p:set>
                                    <p:animEffect transition="in" filter="fade">
                                      <p:cBhvr>
                                        <p:cTn id="7" dur="500"/>
                                        <p:tgtEl>
                                          <p:spTgt spid="2">
                                            <p:graphicEl>
                                              <a:dgm id="{6EE4578C-4CFA-4D05-B454-093B70CAEC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26C67D1-02F3-4D66-B034-EBE1B7D9B7DB}"/>
                                            </p:graphicEl>
                                          </p:spTgt>
                                        </p:tgtEl>
                                        <p:attrNameLst>
                                          <p:attrName>style.visibility</p:attrName>
                                        </p:attrNameLst>
                                      </p:cBhvr>
                                      <p:to>
                                        <p:strVal val="visible"/>
                                      </p:to>
                                    </p:set>
                                    <p:animEffect transition="in" filter="fade">
                                      <p:cBhvr>
                                        <p:cTn id="12" dur="500"/>
                                        <p:tgtEl>
                                          <p:spTgt spid="2">
                                            <p:graphicEl>
                                              <a:dgm id="{626C67D1-02F3-4D66-B034-EBE1B7D9B7D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FB7275F-3908-4A96-87B4-70AD0BA4B3CC}"/>
                                            </p:graphicEl>
                                          </p:spTgt>
                                        </p:tgtEl>
                                        <p:attrNameLst>
                                          <p:attrName>style.visibility</p:attrName>
                                        </p:attrNameLst>
                                      </p:cBhvr>
                                      <p:to>
                                        <p:strVal val="visible"/>
                                      </p:to>
                                    </p:set>
                                    <p:animEffect transition="in" filter="fade">
                                      <p:cBhvr>
                                        <p:cTn id="15" dur="500"/>
                                        <p:tgtEl>
                                          <p:spTgt spid="2">
                                            <p:graphicEl>
                                              <a:dgm id="{FFB7275F-3908-4A96-87B4-70AD0BA4B3C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8F07736-84EA-4ABA-BDAB-A66D20AB5313}"/>
                                            </p:graphicEl>
                                          </p:spTgt>
                                        </p:tgtEl>
                                        <p:attrNameLst>
                                          <p:attrName>style.visibility</p:attrName>
                                        </p:attrNameLst>
                                      </p:cBhvr>
                                      <p:to>
                                        <p:strVal val="visible"/>
                                      </p:to>
                                    </p:set>
                                    <p:animEffect transition="in" filter="fade">
                                      <p:cBhvr>
                                        <p:cTn id="20" dur="500"/>
                                        <p:tgtEl>
                                          <p:spTgt spid="2">
                                            <p:graphicEl>
                                              <a:dgm id="{18F07736-84EA-4ABA-BDAB-A66D20AB531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3A2B4C3-7AD1-4B26-9B3C-8BEF33887493}"/>
                                            </p:graphicEl>
                                          </p:spTgt>
                                        </p:tgtEl>
                                        <p:attrNameLst>
                                          <p:attrName>style.visibility</p:attrName>
                                        </p:attrNameLst>
                                      </p:cBhvr>
                                      <p:to>
                                        <p:strVal val="visible"/>
                                      </p:to>
                                    </p:set>
                                    <p:animEffect transition="in" filter="fade">
                                      <p:cBhvr>
                                        <p:cTn id="23" dur="500"/>
                                        <p:tgtEl>
                                          <p:spTgt spid="2">
                                            <p:graphicEl>
                                              <a:dgm id="{73A2B4C3-7AD1-4B26-9B3C-8BEF3388749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3233811" y="910183"/>
            <a:ext cx="2879725" cy="431800"/>
          </a:xfrm>
          <a:prstGeom prst="rect">
            <a:avLst/>
          </a:prstGeom>
          <a:solidFill>
            <a:schemeClr val="accent2">
              <a:lumMod val="20000"/>
              <a:lumOff val="80000"/>
            </a:schemeClr>
          </a:solidFill>
          <a:ln>
            <a:solidFill>
              <a:schemeClr val="tx1"/>
            </a:solid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sz="2800" b="1" i="0" u="none" strike="noStrike" kern="1200" cap="none" spc="0" normalizeH="0" baseline="0" noProof="0" dirty="0">
                <a:ln>
                  <a:noFill/>
                </a:ln>
                <a:effectLst/>
                <a:uLnTx/>
                <a:uFillTx/>
                <a:ea typeface="+mn-ea"/>
                <a:cs typeface="Arial"/>
              </a:rPr>
              <a:t>3 categories:</a:t>
            </a: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None/>
              <a:tabLst/>
              <a:defRPr/>
            </a:pPr>
            <a:endParaRPr kumimoji="0" lang="en-GB" altLang="en-US" sz="2800" b="1" i="0" u="none" strike="noStrike" kern="1200" cap="none" spc="0" normalizeH="0" baseline="0" noProof="0" dirty="0">
              <a:ln>
                <a:noFill/>
              </a:ln>
              <a:solidFill>
                <a:srgbClr val="000000"/>
              </a:solidFill>
              <a:effectLst/>
              <a:uLnTx/>
              <a:uFillTx/>
              <a:latin typeface="Arial"/>
              <a:ea typeface="+mn-ea"/>
              <a:cs typeface="Arial"/>
            </a:endParaRPr>
          </a:p>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800" b="1" i="0" u="none" strike="noStrike" kern="1200" cap="none" spc="0" normalizeH="0" baseline="0" noProof="0" dirty="0">
              <a:ln>
                <a:noFill/>
              </a:ln>
              <a:solidFill>
                <a:srgbClr val="000000"/>
              </a:solidFill>
              <a:effectLst/>
              <a:uLnTx/>
              <a:uFillTx/>
              <a:latin typeface="Arial"/>
              <a:ea typeface="+mn-ea"/>
              <a:cs typeface="Arial"/>
            </a:endParaRPr>
          </a:p>
        </p:txBody>
      </p:sp>
      <p:sp>
        <p:nvSpPr>
          <p:cNvPr id="10" name="TextBox 9"/>
          <p:cNvSpPr txBox="1"/>
          <p:nvPr/>
        </p:nvSpPr>
        <p:spPr>
          <a:xfrm>
            <a:off x="435245" y="176848"/>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Offensive Weapons</a:t>
            </a:r>
          </a:p>
        </p:txBody>
      </p:sp>
      <p:graphicFrame>
        <p:nvGraphicFramePr>
          <p:cNvPr id="2" name="Diagram 1">
            <a:extLst>
              <a:ext uri="{FF2B5EF4-FFF2-40B4-BE49-F238E27FC236}">
                <a16:creationId xmlns:a16="http://schemas.microsoft.com/office/drawing/2014/main" id="{E25ED1CA-D88F-42A2-A8DF-A1F8F437A5D3}"/>
              </a:ext>
            </a:extLst>
          </p:cNvPr>
          <p:cNvGraphicFramePr/>
          <p:nvPr>
            <p:extLst>
              <p:ext uri="{D42A27DB-BD31-4B8C-83A1-F6EECF244321}">
                <p14:modId xmlns:p14="http://schemas.microsoft.com/office/powerpoint/2010/main" val="1626445155"/>
              </p:ext>
            </p:extLst>
          </p:nvPr>
        </p:nvGraphicFramePr>
        <p:xfrm>
          <a:off x="827584" y="1388709"/>
          <a:ext cx="7488831" cy="45858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5686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26A3943-02E9-4971-A068-BB97151A2912}"/>
                                            </p:graphicEl>
                                          </p:spTgt>
                                        </p:tgtEl>
                                        <p:attrNameLst>
                                          <p:attrName>style.visibility</p:attrName>
                                        </p:attrNameLst>
                                      </p:cBhvr>
                                      <p:to>
                                        <p:strVal val="visible"/>
                                      </p:to>
                                    </p:set>
                                    <p:animEffect transition="in" filter="fade">
                                      <p:cBhvr>
                                        <p:cTn id="12" dur="500"/>
                                        <p:tgtEl>
                                          <p:spTgt spid="2">
                                            <p:graphicEl>
                                              <a:dgm id="{226A3943-02E9-4971-A068-BB97151A291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6A36C3A-8473-4F27-84A9-8E624E85EA91}"/>
                                            </p:graphicEl>
                                          </p:spTgt>
                                        </p:tgtEl>
                                        <p:attrNameLst>
                                          <p:attrName>style.visibility</p:attrName>
                                        </p:attrNameLst>
                                      </p:cBhvr>
                                      <p:to>
                                        <p:strVal val="visible"/>
                                      </p:to>
                                    </p:set>
                                    <p:animEffect transition="in" filter="fade">
                                      <p:cBhvr>
                                        <p:cTn id="17" dur="500"/>
                                        <p:tgtEl>
                                          <p:spTgt spid="2">
                                            <p:graphicEl>
                                              <a:dgm id="{E6A36C3A-8473-4F27-84A9-8E624E85EA9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1FA7C296-2AF3-485F-8ED9-43A71EE732D0}"/>
                                            </p:graphicEl>
                                          </p:spTgt>
                                        </p:tgtEl>
                                        <p:attrNameLst>
                                          <p:attrName>style.visibility</p:attrName>
                                        </p:attrNameLst>
                                      </p:cBhvr>
                                      <p:to>
                                        <p:strVal val="visible"/>
                                      </p:to>
                                    </p:set>
                                    <p:animEffect transition="in" filter="fade">
                                      <p:cBhvr>
                                        <p:cTn id="20" dur="500"/>
                                        <p:tgtEl>
                                          <p:spTgt spid="2">
                                            <p:graphicEl>
                                              <a:dgm id="{1FA7C296-2AF3-485F-8ED9-43A71EE732D0}"/>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FBEE5957-41A7-47B9-BC79-9E1DBCC4EEF1}"/>
                                            </p:graphicEl>
                                          </p:spTgt>
                                        </p:tgtEl>
                                        <p:attrNameLst>
                                          <p:attrName>style.visibility</p:attrName>
                                        </p:attrNameLst>
                                      </p:cBhvr>
                                      <p:to>
                                        <p:strVal val="visible"/>
                                      </p:to>
                                    </p:set>
                                    <p:animEffect transition="in" filter="fade">
                                      <p:cBhvr>
                                        <p:cTn id="25" dur="500"/>
                                        <p:tgtEl>
                                          <p:spTgt spid="2">
                                            <p:graphicEl>
                                              <a:dgm id="{FBEE5957-41A7-47B9-BC79-9E1DBCC4EEF1}"/>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3AD66175-669B-469C-9E27-10B36DB92197}"/>
                                            </p:graphicEl>
                                          </p:spTgt>
                                        </p:tgtEl>
                                        <p:attrNameLst>
                                          <p:attrName>style.visibility</p:attrName>
                                        </p:attrNameLst>
                                      </p:cBhvr>
                                      <p:to>
                                        <p:strVal val="visible"/>
                                      </p:to>
                                    </p:set>
                                    <p:animEffect transition="in" filter="fade">
                                      <p:cBhvr>
                                        <p:cTn id="28" dur="500"/>
                                        <p:tgtEl>
                                          <p:spTgt spid="2">
                                            <p:graphicEl>
                                              <a:dgm id="{3AD66175-669B-469C-9E27-10B36DB9219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23197BFA-4B27-47B2-9E26-CEE9E6B8937E}"/>
                                            </p:graphicEl>
                                          </p:spTgt>
                                        </p:tgtEl>
                                        <p:attrNameLst>
                                          <p:attrName>style.visibility</p:attrName>
                                        </p:attrNameLst>
                                      </p:cBhvr>
                                      <p:to>
                                        <p:strVal val="visible"/>
                                      </p:to>
                                    </p:set>
                                    <p:animEffect transition="in" filter="fade">
                                      <p:cBhvr>
                                        <p:cTn id="33" dur="500"/>
                                        <p:tgtEl>
                                          <p:spTgt spid="2">
                                            <p:graphicEl>
                                              <a:dgm id="{23197BFA-4B27-47B2-9E26-CEE9E6B8937E}"/>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22EA07F4-491A-4A2B-A4BF-6A8D6E9FAB9C}"/>
                                            </p:graphicEl>
                                          </p:spTgt>
                                        </p:tgtEl>
                                        <p:attrNameLst>
                                          <p:attrName>style.visibility</p:attrName>
                                        </p:attrNameLst>
                                      </p:cBhvr>
                                      <p:to>
                                        <p:strVal val="visible"/>
                                      </p:to>
                                    </p:set>
                                    <p:animEffect transition="in" filter="fade">
                                      <p:cBhvr>
                                        <p:cTn id="36" dur="500"/>
                                        <p:tgtEl>
                                          <p:spTgt spid="2">
                                            <p:graphicEl>
                                              <a:dgm id="{22EA07F4-491A-4A2B-A4BF-6A8D6E9FAB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1462367" y="1042545"/>
            <a:ext cx="6219265" cy="561975"/>
          </a:xfrm>
          <a:prstGeom prst="rect">
            <a:avLst/>
          </a:prstGeom>
          <a:solidFill>
            <a:schemeClr val="accent2">
              <a:lumMod val="20000"/>
              <a:lumOff val="80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effectLst/>
                <a:uLnTx/>
                <a:uFillTx/>
                <a:latin typeface="+mn-lt"/>
                <a:cs typeface="Arial" panose="020B0604020202020204" pitchFamily="34" charset="0"/>
              </a:rPr>
              <a:t>Sec. 139 Criminal Justice Act 1988</a:t>
            </a:r>
          </a:p>
        </p:txBody>
      </p:sp>
      <p:sp>
        <p:nvSpPr>
          <p:cNvPr id="5" name="TextBox 4"/>
          <p:cNvSpPr txBox="1"/>
          <p:nvPr/>
        </p:nvSpPr>
        <p:spPr>
          <a:xfrm>
            <a:off x="457200" y="260648"/>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Bladed or Sharply Pointed Articles</a:t>
            </a:r>
          </a:p>
        </p:txBody>
      </p:sp>
      <p:sp>
        <p:nvSpPr>
          <p:cNvPr id="2" name="Scroll: Horizontal 1">
            <a:extLst>
              <a:ext uri="{FF2B5EF4-FFF2-40B4-BE49-F238E27FC236}">
                <a16:creationId xmlns:a16="http://schemas.microsoft.com/office/drawing/2014/main" id="{5A766990-3718-4D56-A410-2CF48CD4905B}"/>
              </a:ext>
            </a:extLst>
          </p:cNvPr>
          <p:cNvSpPr/>
          <p:nvPr/>
        </p:nvSpPr>
        <p:spPr>
          <a:xfrm>
            <a:off x="971600" y="1801642"/>
            <a:ext cx="7200800" cy="3472713"/>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cs typeface="Arial"/>
              </a:rPr>
              <a:t>It is an offence for a person</a:t>
            </a:r>
            <a:r>
              <a:rPr kumimoji="0" lang="en-GB" sz="2400" b="0" i="0" u="none" strike="noStrike" kern="1200" cap="none" spc="0" normalizeH="0" noProof="0" dirty="0">
                <a:ln>
                  <a:noFill/>
                </a:ln>
                <a:solidFill>
                  <a:schemeClr val="tx1"/>
                </a:solidFill>
                <a:effectLst/>
                <a:uLnTx/>
                <a:uFillTx/>
                <a:cs typeface="Arial"/>
              </a:rPr>
              <a:t> </a:t>
            </a:r>
            <a:r>
              <a:rPr kumimoji="0" lang="en-GB" sz="2400" b="0" i="0" u="none" strike="noStrike" kern="1200" cap="none" spc="0" normalizeH="0" baseline="0" noProof="0" dirty="0">
                <a:ln>
                  <a:noFill/>
                </a:ln>
                <a:solidFill>
                  <a:schemeClr val="tx1"/>
                </a:solidFill>
                <a:effectLst/>
                <a:uLnTx/>
                <a:uFillTx/>
                <a:cs typeface="Arial"/>
              </a:rPr>
              <a:t>to have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sz="2400" dirty="0">
                <a:solidFill>
                  <a:schemeClr val="tx1"/>
                </a:solidFill>
                <a:cs typeface="Arial"/>
              </a:rPr>
              <a:t>a</a:t>
            </a:r>
            <a:r>
              <a:rPr kumimoji="0" lang="en-GB" sz="2400" b="0" i="0" u="none" strike="noStrike" kern="1200" cap="none" spc="0" normalizeH="0" baseline="0" noProof="0" dirty="0" err="1">
                <a:ln>
                  <a:noFill/>
                </a:ln>
                <a:solidFill>
                  <a:schemeClr val="tx1"/>
                </a:solidFill>
                <a:effectLst/>
                <a:uLnTx/>
                <a:uFillTx/>
                <a:cs typeface="Arial"/>
              </a:rPr>
              <a:t>ny</a:t>
            </a:r>
            <a:r>
              <a:rPr lang="en-GB" sz="2400" dirty="0">
                <a:solidFill>
                  <a:schemeClr val="tx1"/>
                </a:solidFill>
                <a:cs typeface="Arial"/>
              </a:rPr>
              <a:t> </a:t>
            </a:r>
            <a:r>
              <a:rPr kumimoji="0" lang="en-GB" sz="2400" b="0" i="0" u="none" strike="noStrike" kern="1200" cap="none" spc="0" normalizeH="0" baseline="0" noProof="0" dirty="0">
                <a:ln>
                  <a:noFill/>
                </a:ln>
                <a:solidFill>
                  <a:schemeClr val="tx1"/>
                </a:solidFill>
                <a:effectLst/>
                <a:uLnTx/>
                <a:uFillTx/>
                <a:cs typeface="Arial"/>
              </a:rPr>
              <a:t>article which has a blade or is sharply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cs typeface="Arial"/>
              </a:rPr>
              <a:t>pointed, except</a:t>
            </a:r>
            <a:r>
              <a:rPr kumimoji="0" lang="en-GB" sz="2400" b="0" i="0" u="none" strike="noStrike" kern="1200" cap="none" spc="0" normalizeH="0" noProof="0" dirty="0">
                <a:ln>
                  <a:noFill/>
                </a:ln>
                <a:solidFill>
                  <a:schemeClr val="tx1"/>
                </a:solidFill>
                <a:effectLst/>
                <a:uLnTx/>
                <a:uFillTx/>
                <a:cs typeface="Arial"/>
              </a:rPr>
              <a:t> </a:t>
            </a:r>
            <a:r>
              <a:rPr kumimoji="0" lang="en-GB" sz="2400" b="0" i="0" u="none" strike="noStrike" kern="1200" cap="none" spc="0" normalizeH="0" baseline="0" noProof="0" dirty="0">
                <a:ln>
                  <a:noFill/>
                </a:ln>
                <a:solidFill>
                  <a:schemeClr val="tx1"/>
                </a:solidFill>
                <a:effectLst/>
                <a:uLnTx/>
                <a:uFillTx/>
                <a:cs typeface="Arial"/>
              </a:rPr>
              <a:t>a folding pocket knife,</a:t>
            </a:r>
            <a:r>
              <a:rPr kumimoji="0" lang="en-GB" sz="2400" b="0" i="0" u="none" strike="noStrike" kern="1200" cap="none" spc="0" normalizeH="0" noProof="0" dirty="0">
                <a:ln>
                  <a:noFill/>
                </a:ln>
                <a:solidFill>
                  <a:schemeClr val="tx1"/>
                </a:solidFill>
                <a:effectLst/>
                <a:uLnTx/>
                <a:uFillTx/>
                <a:cs typeface="Arial"/>
              </a:rPr>
              <a:t> </a:t>
            </a:r>
            <a:r>
              <a:rPr kumimoji="0" lang="en-GB" sz="2400" b="0" i="0" u="none" strike="noStrike" kern="1200" cap="none" spc="0" normalizeH="0" baseline="0" noProof="0" dirty="0">
                <a:ln>
                  <a:noFill/>
                </a:ln>
                <a:solidFill>
                  <a:schemeClr val="tx1"/>
                </a:solidFill>
                <a:effectLst/>
                <a:uLnTx/>
                <a:uFillTx/>
                <a:cs typeface="Arial"/>
              </a:rPr>
              <a:t>in a</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cs typeface="Arial"/>
              </a:rPr>
              <a:t>public place without</a:t>
            </a:r>
            <a:r>
              <a:rPr kumimoji="0" lang="en-GB" sz="2400" b="0" i="0" u="none" strike="noStrike" kern="1200" cap="none" spc="0" normalizeH="0" noProof="0" dirty="0">
                <a:ln>
                  <a:noFill/>
                </a:ln>
                <a:solidFill>
                  <a:schemeClr val="tx1"/>
                </a:solidFill>
                <a:effectLst/>
                <a:uLnTx/>
                <a:uFillTx/>
                <a:cs typeface="Arial"/>
              </a:rPr>
              <a:t> </a:t>
            </a:r>
            <a:r>
              <a:rPr kumimoji="0" lang="en-GB" sz="2400" b="0" i="0" u="none" strike="noStrike" kern="1200" cap="none" spc="0" normalizeH="0" baseline="0" noProof="0" dirty="0">
                <a:ln>
                  <a:noFill/>
                </a:ln>
                <a:solidFill>
                  <a:schemeClr val="tx1"/>
                </a:solidFill>
                <a:effectLst/>
                <a:uLnTx/>
                <a:uFillTx/>
                <a:cs typeface="Arial"/>
              </a:rPr>
              <a:t>good</a:t>
            </a:r>
            <a:r>
              <a:rPr kumimoji="0" lang="en-GB" sz="2400" b="0" i="0" u="none" strike="noStrike" kern="1200" cap="none" spc="0" normalizeH="0" noProof="0" dirty="0">
                <a:ln>
                  <a:noFill/>
                </a:ln>
                <a:solidFill>
                  <a:schemeClr val="tx1"/>
                </a:solidFill>
                <a:effectLst/>
                <a:uLnTx/>
                <a:uFillTx/>
                <a:cs typeface="Arial"/>
              </a:rPr>
              <a:t> </a:t>
            </a:r>
            <a:r>
              <a:rPr kumimoji="0" lang="en-GB" sz="2400" b="0" i="0" u="none" strike="noStrike" kern="1200" cap="none" spc="0" normalizeH="0" baseline="0" noProof="0" dirty="0">
                <a:ln>
                  <a:noFill/>
                </a:ln>
                <a:solidFill>
                  <a:schemeClr val="tx1"/>
                </a:solidFill>
                <a:effectLst/>
                <a:uLnTx/>
                <a:uFillTx/>
                <a:cs typeface="Arial"/>
              </a:rPr>
              <a:t>reason or lawful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cs typeface="Arial"/>
              </a:rPr>
              <a:t>authority,</a:t>
            </a:r>
            <a:r>
              <a:rPr kumimoji="0" lang="en-GB" sz="2400" b="0" i="0" u="none" strike="noStrike" kern="1200" cap="none" spc="0" normalizeH="0" noProof="0" dirty="0">
                <a:ln>
                  <a:noFill/>
                </a:ln>
                <a:solidFill>
                  <a:schemeClr val="tx1"/>
                </a:solidFill>
                <a:effectLst/>
                <a:uLnTx/>
                <a:uFillTx/>
                <a:cs typeface="Arial"/>
              </a:rPr>
              <a:t> </a:t>
            </a:r>
            <a:r>
              <a:rPr kumimoji="0" lang="en-GB" sz="2400" b="0" i="0" u="none" strike="noStrike" kern="1200" cap="none" spc="0" normalizeH="0" baseline="0" noProof="0" dirty="0">
                <a:ln>
                  <a:noFill/>
                </a:ln>
                <a:solidFill>
                  <a:schemeClr val="tx1"/>
                </a:solidFill>
                <a:effectLst/>
                <a:uLnTx/>
                <a:uFillTx/>
                <a:cs typeface="Arial"/>
              </a:rPr>
              <a:t>the onus of proof being on</a:t>
            </a:r>
            <a:r>
              <a:rPr kumimoji="0" lang="en-GB" sz="2400" b="0" i="0" u="none" strike="noStrike" kern="1200" cap="none" spc="0" normalizeH="0" noProof="0" dirty="0">
                <a:ln>
                  <a:noFill/>
                </a:ln>
                <a:solidFill>
                  <a:schemeClr val="tx1"/>
                </a:solidFill>
                <a:effectLst/>
                <a:uLnTx/>
                <a:uFillTx/>
                <a:cs typeface="Arial"/>
              </a:rPr>
              <a:t> </a:t>
            </a:r>
            <a:r>
              <a:rPr kumimoji="0" lang="en-GB" sz="2400" b="0" i="0" u="none" strike="noStrike" kern="1200" cap="none" spc="0" normalizeH="0" baseline="0" noProof="0" dirty="0">
                <a:ln>
                  <a:noFill/>
                </a:ln>
                <a:solidFill>
                  <a:schemeClr val="tx1"/>
                </a:solidFill>
                <a:effectLst/>
                <a:uLnTx/>
                <a:uFillTx/>
                <a:cs typeface="Arial"/>
              </a:rPr>
              <a:t>the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cs typeface="Arial"/>
              </a:rPr>
              <a:t>carrier. </a:t>
            </a:r>
            <a:endParaRPr kumimoji="0" lang="en-GB" altLang="en-US" sz="2400" b="0" i="0" u="none" strike="noStrike" kern="1200" cap="none" spc="0" normalizeH="0" baseline="0" noProof="0" dirty="0">
              <a:ln>
                <a:noFill/>
              </a:ln>
              <a:solidFill>
                <a:schemeClr val="tx1"/>
              </a:solidFill>
              <a:effectLst/>
              <a:uLnTx/>
              <a:uFillTx/>
              <a:cs typeface="Arial"/>
            </a:endParaRPr>
          </a:p>
        </p:txBody>
      </p:sp>
    </p:spTree>
    <p:extLst>
      <p:ext uri="{BB962C8B-B14F-4D97-AF65-F5344CB8AC3E}">
        <p14:creationId xmlns:p14="http://schemas.microsoft.com/office/powerpoint/2010/main" val="1575832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47725" y="1493838"/>
            <a:ext cx="19050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707904" y="1630794"/>
            <a:ext cx="2638425"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679458" y="3140503"/>
            <a:ext cx="2884488" cy="1512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283916" y="4041860"/>
            <a:ext cx="2847975"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457200" y="301455"/>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Bladed Articles</a:t>
            </a:r>
          </a:p>
        </p:txBody>
      </p:sp>
    </p:spTree>
    <p:extLst>
      <p:ext uri="{BB962C8B-B14F-4D97-AF65-F5344CB8AC3E}">
        <p14:creationId xmlns:p14="http://schemas.microsoft.com/office/powerpoint/2010/main" val="1052609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1600" y="1628800"/>
            <a:ext cx="2000570" cy="1296144"/>
          </a:xfrm>
          <a:prstGeom prst="rect">
            <a:avLst/>
          </a:prstGeom>
        </p:spPr>
      </p:pic>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63888" y="1605425"/>
            <a:ext cx="2093473" cy="1568084"/>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pic>
        <p:nvPicPr>
          <p:cNvPr id="5" name="Picture 2"/>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242076" y="2181422"/>
            <a:ext cx="2039839" cy="1451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547664" y="3651264"/>
            <a:ext cx="3211149" cy="2003757"/>
          </a:xfrm>
          <a:prstGeom prst="rect">
            <a:avLst/>
          </a:prstGeom>
        </p:spPr>
      </p:pic>
      <p:pic>
        <p:nvPicPr>
          <p:cNvPr id="7" name="Content Placeholder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148064" y="4311537"/>
            <a:ext cx="2532048" cy="1363411"/>
          </a:xfrm>
          <a:prstGeom prst="rect">
            <a:avLst/>
          </a:prstGeom>
        </p:spPr>
      </p:pic>
      <p:sp>
        <p:nvSpPr>
          <p:cNvPr id="8" name="TextBox 7"/>
          <p:cNvSpPr txBox="1"/>
          <p:nvPr/>
        </p:nvSpPr>
        <p:spPr>
          <a:xfrm>
            <a:off x="495824" y="266768"/>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Sharply Pointed Articles</a:t>
            </a:r>
          </a:p>
        </p:txBody>
      </p:sp>
    </p:spTree>
    <p:extLst>
      <p:ext uri="{BB962C8B-B14F-4D97-AF65-F5344CB8AC3E}">
        <p14:creationId xmlns:p14="http://schemas.microsoft.com/office/powerpoint/2010/main" val="1748342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97502" y="1344591"/>
            <a:ext cx="1229316" cy="124740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12160" y="3911995"/>
            <a:ext cx="2193020" cy="2193020"/>
          </a:xfrm>
          <a:prstGeom prst="rect">
            <a:avLst/>
          </a:prstGeom>
        </p:spPr>
      </p:pic>
      <p:pic>
        <p:nvPicPr>
          <p:cNvPr id="6" name="Content Placeholder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876256" y="2239408"/>
            <a:ext cx="1941501" cy="1516713"/>
          </a:xfrm>
          <a:prstGeom prst="rect">
            <a:avLst/>
          </a:prstGeom>
        </p:spPr>
      </p:pic>
      <p:sp>
        <p:nvSpPr>
          <p:cNvPr id="7" name="TextBox 6"/>
          <p:cNvSpPr txBox="1"/>
          <p:nvPr/>
        </p:nvSpPr>
        <p:spPr>
          <a:xfrm>
            <a:off x="500973" y="221917"/>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Folding Pocket Knives</a:t>
            </a:r>
          </a:p>
        </p:txBody>
      </p:sp>
      <p:sp>
        <p:nvSpPr>
          <p:cNvPr id="2" name="Scroll: Vertical 1">
            <a:extLst>
              <a:ext uri="{FF2B5EF4-FFF2-40B4-BE49-F238E27FC236}">
                <a16:creationId xmlns:a16="http://schemas.microsoft.com/office/drawing/2014/main" id="{082920D0-1231-44DC-B083-90ADD60F9E57}"/>
              </a:ext>
            </a:extLst>
          </p:cNvPr>
          <p:cNvSpPr/>
          <p:nvPr/>
        </p:nvSpPr>
        <p:spPr>
          <a:xfrm>
            <a:off x="633140" y="1340768"/>
            <a:ext cx="4514924" cy="3960440"/>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0" indent="0" algn="ctr" eaLnBrk="1" fontAlgn="auto" hangingPunct="1">
              <a:lnSpc>
                <a:spcPct val="80000"/>
              </a:lnSpc>
              <a:spcAft>
                <a:spcPts val="0"/>
              </a:spcAft>
              <a:buNone/>
              <a:defRPr/>
            </a:pPr>
            <a:r>
              <a:rPr lang="en-GB" altLang="en-US" sz="2400" b="1" kern="0" dirty="0">
                <a:solidFill>
                  <a:schemeClr val="tx1"/>
                </a:solidFill>
                <a:latin typeface="+mn-lt"/>
              </a:rPr>
              <a:t>Remember</a:t>
            </a:r>
            <a:r>
              <a:rPr lang="en-GB" altLang="en-US" sz="2400" kern="0" dirty="0">
                <a:solidFill>
                  <a:schemeClr val="tx1"/>
                </a:solidFill>
                <a:latin typeface="+mn-lt"/>
              </a:rPr>
              <a:t>: </a:t>
            </a:r>
          </a:p>
          <a:p>
            <a:pPr marL="0" lvl="0" indent="0" algn="ctr" eaLnBrk="1" fontAlgn="auto" hangingPunct="1">
              <a:lnSpc>
                <a:spcPct val="80000"/>
              </a:lnSpc>
              <a:spcAft>
                <a:spcPts val="0"/>
              </a:spcAft>
              <a:buNone/>
              <a:defRPr/>
            </a:pPr>
            <a:endParaRPr lang="en-GB" altLang="en-US" sz="2400" kern="0" dirty="0">
              <a:solidFill>
                <a:schemeClr val="tx1"/>
              </a:solidFill>
              <a:latin typeface="+mn-lt"/>
            </a:endParaRPr>
          </a:p>
          <a:p>
            <a:pPr marL="0" lvl="0" indent="0" algn="ctr" eaLnBrk="1" fontAlgn="auto" hangingPunct="1">
              <a:lnSpc>
                <a:spcPct val="80000"/>
              </a:lnSpc>
              <a:spcAft>
                <a:spcPts val="0"/>
              </a:spcAft>
              <a:buNone/>
              <a:defRPr/>
            </a:pPr>
            <a:r>
              <a:rPr lang="en-GB" altLang="en-US" sz="2400" kern="0" dirty="0">
                <a:solidFill>
                  <a:schemeClr val="tx1"/>
                </a:solidFill>
                <a:latin typeface="+mn-lt"/>
              </a:rPr>
              <a:t>Folding pocket knives </a:t>
            </a:r>
          </a:p>
          <a:p>
            <a:pPr marL="0" lvl="0" indent="0" algn="ctr" eaLnBrk="1" fontAlgn="auto" hangingPunct="1">
              <a:lnSpc>
                <a:spcPct val="80000"/>
              </a:lnSpc>
              <a:spcAft>
                <a:spcPts val="0"/>
              </a:spcAft>
              <a:buNone/>
              <a:defRPr/>
            </a:pPr>
            <a:r>
              <a:rPr lang="en-GB" altLang="en-US" sz="2400" kern="0" dirty="0">
                <a:solidFill>
                  <a:schemeClr val="tx1"/>
                </a:solidFill>
                <a:latin typeface="+mn-lt"/>
              </a:rPr>
              <a:t>that have a blade where </a:t>
            </a:r>
          </a:p>
          <a:p>
            <a:pPr marL="0" lvl="0" indent="0" algn="ctr" eaLnBrk="1" fontAlgn="auto" hangingPunct="1">
              <a:lnSpc>
                <a:spcPct val="80000"/>
              </a:lnSpc>
              <a:spcAft>
                <a:spcPts val="0"/>
              </a:spcAft>
              <a:buNone/>
              <a:defRPr/>
            </a:pPr>
            <a:r>
              <a:rPr lang="en-GB" altLang="en-US" sz="2400" kern="0" dirty="0">
                <a:solidFill>
                  <a:schemeClr val="tx1"/>
                </a:solidFill>
                <a:latin typeface="+mn-lt"/>
              </a:rPr>
              <a:t>the cutting edge is less </a:t>
            </a:r>
          </a:p>
          <a:p>
            <a:pPr marL="0" lvl="0" indent="0" algn="ctr" eaLnBrk="1" fontAlgn="auto" hangingPunct="1">
              <a:lnSpc>
                <a:spcPct val="80000"/>
              </a:lnSpc>
              <a:spcAft>
                <a:spcPts val="0"/>
              </a:spcAft>
              <a:buNone/>
              <a:defRPr/>
            </a:pPr>
            <a:r>
              <a:rPr lang="en-GB" altLang="en-US" sz="2400" kern="0" dirty="0">
                <a:solidFill>
                  <a:schemeClr val="tx1"/>
                </a:solidFill>
                <a:latin typeface="+mn-lt"/>
              </a:rPr>
              <a:t>than 7.62 cm (3 inches)</a:t>
            </a:r>
          </a:p>
          <a:p>
            <a:pPr marL="0" lvl="0" indent="0" algn="ctr" eaLnBrk="1" fontAlgn="auto" hangingPunct="1">
              <a:lnSpc>
                <a:spcPct val="80000"/>
              </a:lnSpc>
              <a:spcAft>
                <a:spcPts val="0"/>
              </a:spcAft>
              <a:buNone/>
              <a:defRPr/>
            </a:pPr>
            <a:r>
              <a:rPr lang="en-GB" altLang="en-US" sz="2400" kern="0" dirty="0">
                <a:solidFill>
                  <a:schemeClr val="tx1"/>
                </a:solidFill>
                <a:latin typeface="+mn-lt"/>
              </a:rPr>
              <a:t>long are </a:t>
            </a:r>
            <a:r>
              <a:rPr lang="en-GB" altLang="en-US" sz="2400" b="1" i="1" u="sng" kern="0" dirty="0">
                <a:solidFill>
                  <a:schemeClr val="tx1"/>
                </a:solidFill>
                <a:latin typeface="+mn-lt"/>
              </a:rPr>
              <a:t>excluded. </a:t>
            </a:r>
          </a:p>
        </p:txBody>
      </p:sp>
    </p:spTree>
    <p:extLst>
      <p:ext uri="{BB962C8B-B14F-4D97-AF65-F5344CB8AC3E}">
        <p14:creationId xmlns:p14="http://schemas.microsoft.com/office/powerpoint/2010/main" val="3100609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fade">
                                      <p:cBhvr>
                                        <p:cTn id="3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1462367" y="1077673"/>
            <a:ext cx="6219265" cy="561975"/>
          </a:xfrm>
          <a:prstGeom prst="rect">
            <a:avLst/>
          </a:prstGeom>
          <a:solidFill>
            <a:schemeClr val="accent2">
              <a:lumMod val="20000"/>
              <a:lumOff val="80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effectLst/>
                <a:uLnTx/>
                <a:uFillTx/>
                <a:latin typeface="+mn-lt"/>
                <a:cs typeface="Arial" panose="020B0604020202020204" pitchFamily="34" charset="0"/>
              </a:rPr>
              <a:t>Sec. 139 Criminal Justice Act 1988</a:t>
            </a:r>
          </a:p>
        </p:txBody>
      </p:sp>
      <p:sp>
        <p:nvSpPr>
          <p:cNvPr id="5" name="TextBox 4"/>
          <p:cNvSpPr txBox="1"/>
          <p:nvPr/>
        </p:nvSpPr>
        <p:spPr>
          <a:xfrm>
            <a:off x="430025" y="260648"/>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Bladed or Sharply Pointed Articles</a:t>
            </a:r>
          </a:p>
        </p:txBody>
      </p:sp>
      <p:sp>
        <p:nvSpPr>
          <p:cNvPr id="2" name="Scroll: Horizontal 1">
            <a:extLst>
              <a:ext uri="{FF2B5EF4-FFF2-40B4-BE49-F238E27FC236}">
                <a16:creationId xmlns:a16="http://schemas.microsoft.com/office/drawing/2014/main" id="{D3026ED7-256F-45B8-ADFA-C87239CE1A67}"/>
              </a:ext>
            </a:extLst>
          </p:cNvPr>
          <p:cNvSpPr/>
          <p:nvPr/>
        </p:nvSpPr>
        <p:spPr>
          <a:xfrm>
            <a:off x="1187624" y="1871898"/>
            <a:ext cx="6912767" cy="3330228"/>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cs typeface="Arial"/>
              </a:rPr>
              <a:t>It is an offence for a person</a:t>
            </a:r>
            <a:r>
              <a:rPr kumimoji="0" lang="en-GB" sz="2400" b="0" i="0" u="none" strike="noStrike" kern="1200" cap="none" spc="0" normalizeH="0" noProof="0" dirty="0">
                <a:ln>
                  <a:noFill/>
                </a:ln>
                <a:solidFill>
                  <a:schemeClr val="tx1"/>
                </a:solidFill>
                <a:effectLst/>
                <a:uLnTx/>
                <a:uFillTx/>
                <a:cs typeface="Arial"/>
              </a:rPr>
              <a:t> </a:t>
            </a:r>
            <a:r>
              <a:rPr kumimoji="0" lang="en-GB" sz="2400" b="0" i="0" u="none" strike="noStrike" kern="1200" cap="none" spc="0" normalizeH="0" baseline="0" noProof="0" dirty="0">
                <a:ln>
                  <a:noFill/>
                </a:ln>
                <a:solidFill>
                  <a:schemeClr val="tx1"/>
                </a:solidFill>
                <a:effectLst/>
                <a:uLnTx/>
                <a:uFillTx/>
                <a:cs typeface="Arial"/>
              </a:rPr>
              <a:t>to have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lang="en-GB" sz="2400" dirty="0">
                <a:solidFill>
                  <a:schemeClr val="tx1"/>
                </a:solidFill>
                <a:cs typeface="Arial"/>
              </a:rPr>
              <a:t>a</a:t>
            </a:r>
            <a:r>
              <a:rPr kumimoji="0" lang="en-GB" sz="2400" b="0" i="0" u="none" strike="noStrike" kern="1200" cap="none" spc="0" normalizeH="0" baseline="0" noProof="0" dirty="0" err="1">
                <a:ln>
                  <a:noFill/>
                </a:ln>
                <a:solidFill>
                  <a:schemeClr val="tx1"/>
                </a:solidFill>
                <a:effectLst/>
                <a:uLnTx/>
                <a:uFillTx/>
                <a:cs typeface="Arial"/>
              </a:rPr>
              <a:t>ny</a:t>
            </a:r>
            <a:r>
              <a:rPr lang="en-GB" sz="2400" dirty="0">
                <a:solidFill>
                  <a:schemeClr val="tx1"/>
                </a:solidFill>
                <a:cs typeface="Arial"/>
              </a:rPr>
              <a:t> </a:t>
            </a:r>
            <a:r>
              <a:rPr kumimoji="0" lang="en-GB" sz="2400" b="0" i="0" u="none" strike="noStrike" kern="1200" cap="none" spc="0" normalizeH="0" baseline="0" noProof="0" dirty="0">
                <a:ln>
                  <a:noFill/>
                </a:ln>
                <a:solidFill>
                  <a:schemeClr val="tx1"/>
                </a:solidFill>
                <a:effectLst/>
                <a:uLnTx/>
                <a:uFillTx/>
                <a:cs typeface="Arial"/>
              </a:rPr>
              <a:t>article which has a blade or is sharply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cs typeface="Arial"/>
              </a:rPr>
              <a:t>pointed, except</a:t>
            </a:r>
            <a:r>
              <a:rPr kumimoji="0" lang="en-GB" sz="2400" b="0" i="0" u="none" strike="noStrike" kern="1200" cap="none" spc="0" normalizeH="0" noProof="0" dirty="0">
                <a:ln>
                  <a:noFill/>
                </a:ln>
                <a:solidFill>
                  <a:schemeClr val="tx1"/>
                </a:solidFill>
                <a:effectLst/>
                <a:uLnTx/>
                <a:uFillTx/>
                <a:cs typeface="Arial"/>
              </a:rPr>
              <a:t> </a:t>
            </a:r>
            <a:r>
              <a:rPr kumimoji="0" lang="en-GB" sz="2400" b="0" i="0" u="none" strike="noStrike" kern="1200" cap="none" spc="0" normalizeH="0" baseline="0" noProof="0" dirty="0">
                <a:ln>
                  <a:noFill/>
                </a:ln>
                <a:solidFill>
                  <a:schemeClr val="tx1"/>
                </a:solidFill>
                <a:effectLst/>
                <a:uLnTx/>
                <a:uFillTx/>
                <a:cs typeface="Arial"/>
              </a:rPr>
              <a:t>a folding pocket knife,</a:t>
            </a:r>
            <a:r>
              <a:rPr kumimoji="0" lang="en-GB" sz="2400" b="0" i="0" u="none" strike="noStrike" kern="1200" cap="none" spc="0" normalizeH="0" noProof="0" dirty="0">
                <a:ln>
                  <a:noFill/>
                </a:ln>
                <a:solidFill>
                  <a:schemeClr val="tx1"/>
                </a:solidFill>
                <a:effectLst/>
                <a:uLnTx/>
                <a:uFillTx/>
                <a:cs typeface="Arial"/>
              </a:rPr>
              <a:t> </a:t>
            </a:r>
            <a:r>
              <a:rPr kumimoji="0" lang="en-GB" sz="2400" b="0" i="0" u="none" strike="noStrike" kern="1200" cap="none" spc="0" normalizeH="0" baseline="0" noProof="0" dirty="0">
                <a:ln>
                  <a:noFill/>
                </a:ln>
                <a:solidFill>
                  <a:schemeClr val="tx1"/>
                </a:solidFill>
                <a:effectLst/>
                <a:uLnTx/>
                <a:uFillTx/>
                <a:cs typeface="Arial"/>
              </a:rPr>
              <a:t>in a</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cs typeface="Arial"/>
              </a:rPr>
              <a:t>public place without</a:t>
            </a:r>
            <a:r>
              <a:rPr kumimoji="0" lang="en-GB" sz="2400" b="0" i="0" u="none" strike="noStrike" kern="1200" cap="none" spc="0" normalizeH="0" noProof="0" dirty="0">
                <a:ln>
                  <a:noFill/>
                </a:ln>
                <a:solidFill>
                  <a:schemeClr val="tx1"/>
                </a:solidFill>
                <a:effectLst/>
                <a:uLnTx/>
                <a:uFillTx/>
                <a:cs typeface="Arial"/>
              </a:rPr>
              <a:t> </a:t>
            </a:r>
            <a:r>
              <a:rPr kumimoji="0" lang="en-GB" sz="2400" b="1" i="0" u="none" strike="noStrike" kern="1200" cap="none" spc="0" normalizeH="0" baseline="0" noProof="0" dirty="0">
                <a:ln>
                  <a:noFill/>
                </a:ln>
                <a:solidFill>
                  <a:schemeClr val="tx1"/>
                </a:solidFill>
                <a:effectLst/>
                <a:uLnTx/>
                <a:uFillTx/>
                <a:cs typeface="Arial"/>
              </a:rPr>
              <a:t>good</a:t>
            </a:r>
            <a:r>
              <a:rPr kumimoji="0" lang="en-GB" sz="2400" b="1" i="0" u="none" strike="noStrike" kern="1200" cap="none" spc="0" normalizeH="0" noProof="0" dirty="0">
                <a:ln>
                  <a:noFill/>
                </a:ln>
                <a:solidFill>
                  <a:schemeClr val="tx1"/>
                </a:solidFill>
                <a:effectLst/>
                <a:uLnTx/>
                <a:uFillTx/>
                <a:cs typeface="Arial"/>
              </a:rPr>
              <a:t> </a:t>
            </a:r>
            <a:r>
              <a:rPr kumimoji="0" lang="en-GB" sz="2400" b="1" i="0" u="none" strike="noStrike" kern="1200" cap="none" spc="0" normalizeH="0" baseline="0" noProof="0" dirty="0">
                <a:ln>
                  <a:noFill/>
                </a:ln>
                <a:solidFill>
                  <a:schemeClr val="tx1"/>
                </a:solidFill>
                <a:effectLst/>
                <a:uLnTx/>
                <a:uFillTx/>
                <a:cs typeface="Arial"/>
              </a:rPr>
              <a:t>reason </a:t>
            </a:r>
            <a:r>
              <a:rPr kumimoji="0" lang="en-GB" sz="2400" b="0" i="0" u="none" strike="noStrike" kern="1200" cap="none" spc="0" normalizeH="0" baseline="0" noProof="0" dirty="0">
                <a:ln>
                  <a:noFill/>
                </a:ln>
                <a:solidFill>
                  <a:schemeClr val="tx1"/>
                </a:solidFill>
                <a:effectLst/>
                <a:uLnTx/>
                <a:uFillTx/>
                <a:cs typeface="Arial"/>
              </a:rPr>
              <a:t>or lawful</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cs typeface="Arial"/>
              </a:rPr>
              <a:t>authority,</a:t>
            </a:r>
            <a:r>
              <a:rPr kumimoji="0" lang="en-GB" sz="2400" b="0" i="0" u="none" strike="noStrike" kern="1200" cap="none" spc="0" normalizeH="0" noProof="0" dirty="0">
                <a:ln>
                  <a:noFill/>
                </a:ln>
                <a:solidFill>
                  <a:schemeClr val="tx1"/>
                </a:solidFill>
                <a:effectLst/>
                <a:uLnTx/>
                <a:uFillTx/>
                <a:cs typeface="Arial"/>
              </a:rPr>
              <a:t> </a:t>
            </a:r>
            <a:r>
              <a:rPr kumimoji="0" lang="en-GB" sz="2400" b="0" i="0" u="none" strike="noStrike" kern="1200" cap="none" spc="0" normalizeH="0" baseline="0" noProof="0" dirty="0">
                <a:ln>
                  <a:noFill/>
                </a:ln>
                <a:solidFill>
                  <a:schemeClr val="tx1"/>
                </a:solidFill>
                <a:effectLst/>
                <a:uLnTx/>
                <a:uFillTx/>
                <a:cs typeface="Arial"/>
              </a:rPr>
              <a:t>the onus of proof being on</a:t>
            </a:r>
            <a:r>
              <a:rPr kumimoji="0" lang="en-GB" sz="2400" b="0" i="0" u="none" strike="noStrike" kern="1200" cap="none" spc="0" normalizeH="0" noProof="0" dirty="0">
                <a:ln>
                  <a:noFill/>
                </a:ln>
                <a:solidFill>
                  <a:schemeClr val="tx1"/>
                </a:solidFill>
                <a:effectLst/>
                <a:uLnTx/>
                <a:uFillTx/>
                <a:cs typeface="Arial"/>
              </a:rPr>
              <a:t> </a:t>
            </a:r>
            <a:r>
              <a:rPr kumimoji="0" lang="en-GB" sz="2400" b="0" i="0" u="none" strike="noStrike" kern="1200" cap="none" spc="0" normalizeH="0" baseline="0" noProof="0" dirty="0">
                <a:ln>
                  <a:noFill/>
                </a:ln>
                <a:solidFill>
                  <a:schemeClr val="tx1"/>
                </a:solidFill>
                <a:effectLst/>
                <a:uLnTx/>
                <a:uFillTx/>
                <a:cs typeface="Arial"/>
              </a:rPr>
              <a:t>the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cs typeface="Arial"/>
              </a:rPr>
              <a:t>carrier. </a:t>
            </a:r>
            <a:endParaRPr kumimoji="0" lang="en-GB" altLang="en-US" sz="2400" b="0" i="0" u="none" strike="noStrike" kern="1200" cap="none" spc="0" normalizeH="0" baseline="0" noProof="0" dirty="0">
              <a:ln>
                <a:noFill/>
              </a:ln>
              <a:solidFill>
                <a:schemeClr val="tx1"/>
              </a:solidFill>
              <a:effectLst/>
              <a:uLnTx/>
              <a:uFillTx/>
              <a:cs typeface="Arial"/>
            </a:endParaRPr>
          </a:p>
        </p:txBody>
      </p:sp>
    </p:spTree>
    <p:extLst>
      <p:ext uri="{BB962C8B-B14F-4D97-AF65-F5344CB8AC3E}">
        <p14:creationId xmlns:p14="http://schemas.microsoft.com/office/powerpoint/2010/main" val="3425356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955213" y="1006246"/>
            <a:ext cx="3179763" cy="320675"/>
          </a:xfrm>
          <a:prstGeom prst="rect">
            <a:avLst/>
          </a:prstGeom>
          <a:solidFill>
            <a:schemeClr val="accent2">
              <a:lumMod val="40000"/>
              <a:lumOff val="6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80000"/>
              </a:lnSpc>
              <a:spcBef>
                <a:spcPct val="20000"/>
              </a:spcBef>
              <a:spcAft>
                <a:spcPts val="0"/>
              </a:spcAft>
              <a:buClrTx/>
              <a:buSzTx/>
              <a:buFontTx/>
              <a:buNone/>
              <a:tabLst/>
              <a:defRPr/>
            </a:pPr>
            <a:r>
              <a:rPr kumimoji="0" lang="en-GB" altLang="en-US" sz="2400" b="1" i="0" u="none" strike="noStrike" kern="0" cap="none" spc="0" normalizeH="0" baseline="0" noProof="0" dirty="0">
                <a:ln>
                  <a:noFill/>
                </a:ln>
                <a:effectLst/>
                <a:uLnTx/>
                <a:uFillTx/>
                <a:latin typeface="+mn-lt"/>
                <a:cs typeface="Arial" panose="020B0604020202020204" pitchFamily="34" charset="0"/>
              </a:rPr>
              <a:t>Had the article</a:t>
            </a:r>
            <a:r>
              <a:rPr kumimoji="0" lang="en-GB" altLang="en-US" sz="2400" b="1" i="0" u="none" strike="noStrike" kern="0" cap="none" spc="0" normalizeH="0" baseline="0" noProof="0" dirty="0">
                <a:ln>
                  <a:noFill/>
                </a:ln>
                <a:effectLst/>
                <a:uLnTx/>
                <a:uFillTx/>
                <a:cs typeface="Arial" panose="020B0604020202020204" pitchFamily="34" charset="0"/>
              </a:rPr>
              <a:t>:</a:t>
            </a:r>
          </a:p>
        </p:txBody>
      </p:sp>
      <p:sp>
        <p:nvSpPr>
          <p:cNvPr id="4" name="Rectangle 3"/>
          <p:cNvSpPr txBox="1">
            <a:spLocks noChangeArrowheads="1"/>
          </p:cNvSpPr>
          <p:nvPr/>
        </p:nvSpPr>
        <p:spPr bwMode="auto">
          <a:xfrm>
            <a:off x="892641" y="4293096"/>
            <a:ext cx="2511339" cy="648072"/>
          </a:xfrm>
          <a:prstGeom prst="rect">
            <a:avLst/>
          </a:prstGeom>
          <a:solidFill>
            <a:schemeClr val="accent2">
              <a:lumMod val="40000"/>
              <a:lumOff val="6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80000"/>
              </a:lnSpc>
              <a:spcBef>
                <a:spcPct val="20000"/>
              </a:spcBef>
              <a:spcAft>
                <a:spcPts val="0"/>
              </a:spcAft>
              <a:buClrTx/>
              <a:buSzTx/>
              <a:buNone/>
              <a:tabLst/>
              <a:defRPr/>
            </a:pPr>
            <a:r>
              <a:rPr kumimoji="0" lang="en-GB" altLang="en-US" sz="2400" i="0" u="none" strike="noStrike" kern="0" cap="none" spc="0" normalizeH="0" baseline="0" noProof="0" dirty="0">
                <a:ln>
                  <a:noFill/>
                </a:ln>
                <a:effectLst/>
                <a:uLnTx/>
                <a:uFillTx/>
                <a:latin typeface="+mn-lt"/>
                <a:cs typeface="Arial" panose="020B0604020202020204" pitchFamily="34" charset="0"/>
              </a:rPr>
              <a:t>For use in  work</a:t>
            </a:r>
          </a:p>
          <a:p>
            <a:pPr marL="342900" marR="0" lvl="0" indent="-342900" defTabSz="914400" eaLnBrk="1" fontAlgn="auto" latinLnBrk="0" hangingPunct="1">
              <a:lnSpc>
                <a:spcPct val="80000"/>
              </a:lnSpc>
              <a:spcBef>
                <a:spcPct val="20000"/>
              </a:spcBef>
              <a:spcAft>
                <a:spcPts val="0"/>
              </a:spcAft>
              <a:buClrTx/>
              <a:buSzTx/>
              <a:buFontTx/>
              <a:buNone/>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827584" y="1553113"/>
            <a:ext cx="2511340" cy="250453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72200" y="1543502"/>
            <a:ext cx="2497953" cy="2553912"/>
          </a:xfrm>
          <a:prstGeom prst="rect">
            <a:avLst/>
          </a:prstGeom>
        </p:spPr>
      </p:pic>
      <p:pic>
        <p:nvPicPr>
          <p:cNvPr id="9" name="Picture 8"/>
          <p:cNvPicPr>
            <a:picLocks noChangeAspect="1"/>
          </p:cNvPicPr>
          <p:nvPr/>
        </p:nvPicPr>
        <p:blipFill>
          <a:blip r:embed="rId5"/>
          <a:stretch>
            <a:fillRect/>
          </a:stretch>
        </p:blipFill>
        <p:spPr>
          <a:xfrm>
            <a:off x="3608066" y="2350307"/>
            <a:ext cx="2497953" cy="2590861"/>
          </a:xfrm>
          <a:prstGeom prst="rect">
            <a:avLst/>
          </a:prstGeom>
        </p:spPr>
      </p:pic>
      <p:sp>
        <p:nvSpPr>
          <p:cNvPr id="10" name="TextBox 9"/>
          <p:cNvSpPr txBox="1"/>
          <p:nvPr/>
        </p:nvSpPr>
        <p:spPr>
          <a:xfrm>
            <a:off x="430295" y="280504"/>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Defences</a:t>
            </a:r>
          </a:p>
        </p:txBody>
      </p:sp>
      <p:sp>
        <p:nvSpPr>
          <p:cNvPr id="11" name="Rectangle 3"/>
          <p:cNvSpPr txBox="1">
            <a:spLocks noChangeArrowheads="1"/>
          </p:cNvSpPr>
          <p:nvPr/>
        </p:nvSpPr>
        <p:spPr bwMode="auto">
          <a:xfrm>
            <a:off x="6310105" y="4293096"/>
            <a:ext cx="2511339" cy="648072"/>
          </a:xfrm>
          <a:prstGeom prst="rect">
            <a:avLst/>
          </a:prstGeom>
          <a:solidFill>
            <a:schemeClr val="accent2">
              <a:lumMod val="40000"/>
              <a:lumOff val="6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80000"/>
              </a:lnSpc>
              <a:spcBef>
                <a:spcPct val="20000"/>
              </a:spcBef>
              <a:spcAft>
                <a:spcPts val="0"/>
              </a:spcAft>
              <a:buClrTx/>
              <a:buSzTx/>
              <a:buNone/>
              <a:tabLst/>
              <a:defRPr/>
            </a:pPr>
            <a:r>
              <a:rPr kumimoji="0" lang="en-GB" altLang="en-US" sz="2400" i="0" u="none" strike="noStrike" kern="0" cap="none" spc="0" normalizeH="0" baseline="0" noProof="0" dirty="0">
                <a:ln>
                  <a:noFill/>
                </a:ln>
                <a:effectLst/>
                <a:uLnTx/>
                <a:uFillTx/>
                <a:latin typeface="+mn-lt"/>
                <a:cs typeface="Arial" panose="020B0604020202020204" pitchFamily="34" charset="0"/>
              </a:rPr>
              <a:t>For religious reasons</a:t>
            </a:r>
          </a:p>
          <a:p>
            <a:pPr marL="342900" marR="0" lvl="0" indent="-342900" defTabSz="914400" eaLnBrk="1" fontAlgn="auto" latinLnBrk="0" hangingPunct="1">
              <a:lnSpc>
                <a:spcPct val="80000"/>
              </a:lnSpc>
              <a:spcBef>
                <a:spcPct val="20000"/>
              </a:spcBef>
              <a:spcAft>
                <a:spcPts val="0"/>
              </a:spcAft>
              <a:buClrTx/>
              <a:buSzTx/>
              <a:buFontTx/>
              <a:buNone/>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12" name="Rectangle 3"/>
          <p:cNvSpPr txBox="1">
            <a:spLocks noChangeArrowheads="1"/>
          </p:cNvSpPr>
          <p:nvPr/>
        </p:nvSpPr>
        <p:spPr bwMode="auto">
          <a:xfrm>
            <a:off x="3586309" y="5182528"/>
            <a:ext cx="2511339" cy="782026"/>
          </a:xfrm>
          <a:prstGeom prst="rect">
            <a:avLst/>
          </a:prstGeom>
          <a:solidFill>
            <a:schemeClr val="accent2">
              <a:lumMod val="40000"/>
              <a:lumOff val="6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80000"/>
              </a:lnSpc>
              <a:spcBef>
                <a:spcPct val="20000"/>
              </a:spcBef>
              <a:spcAft>
                <a:spcPts val="0"/>
              </a:spcAft>
              <a:buClrTx/>
              <a:buSzTx/>
              <a:buNone/>
              <a:tabLst/>
              <a:defRPr/>
            </a:pPr>
            <a:r>
              <a:rPr kumimoji="0" lang="en-GB" altLang="en-US" sz="2400" i="0" u="none" strike="noStrike" kern="0" cap="none" spc="0" normalizeH="0" baseline="0" noProof="0" dirty="0">
                <a:ln>
                  <a:noFill/>
                </a:ln>
                <a:effectLst/>
                <a:uLnTx/>
                <a:uFillTx/>
                <a:latin typeface="+mn-lt"/>
                <a:cs typeface="Arial" panose="020B0604020202020204" pitchFamily="34" charset="0"/>
              </a:rPr>
              <a:t>As part of a national costume</a:t>
            </a:r>
          </a:p>
          <a:p>
            <a:pPr marL="342900" marR="0" lvl="0" indent="-342900" defTabSz="914400" eaLnBrk="1" fontAlgn="auto" latinLnBrk="0" hangingPunct="1">
              <a:lnSpc>
                <a:spcPct val="80000"/>
              </a:lnSpc>
              <a:spcBef>
                <a:spcPct val="20000"/>
              </a:spcBef>
              <a:spcAft>
                <a:spcPts val="0"/>
              </a:spcAft>
              <a:buClrTx/>
              <a:buSzTx/>
              <a:buFontTx/>
              <a:buNone/>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defTabSz="914400" eaLnBrk="1" fontAlgn="auto" latinLnBrk="0" hangingPunct="1">
              <a:lnSpc>
                <a:spcPct val="80000"/>
              </a:lnSpc>
              <a:spcBef>
                <a:spcPct val="20000"/>
              </a:spcBef>
              <a:spcAft>
                <a:spcPts val="0"/>
              </a:spcAft>
              <a:buClrTx/>
              <a:buSzTx/>
              <a:buFontTx/>
              <a:buChar char="•"/>
              <a:tabLst/>
              <a:defRPr/>
            </a:pPr>
            <a:endParaRPr kumimoji="0" lang="en-GB" altLang="en-US" sz="28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2524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animBg="1"/>
      <p:bldP spid="1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430025" y="188640"/>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Further Offences</a:t>
            </a:r>
          </a:p>
        </p:txBody>
      </p:sp>
      <p:graphicFrame>
        <p:nvGraphicFramePr>
          <p:cNvPr id="2" name="Diagram 1">
            <a:extLst>
              <a:ext uri="{FF2B5EF4-FFF2-40B4-BE49-F238E27FC236}">
                <a16:creationId xmlns:a16="http://schemas.microsoft.com/office/drawing/2014/main" id="{3596BA84-3C48-4C29-9E53-F55E6797852A}"/>
              </a:ext>
            </a:extLst>
          </p:cNvPr>
          <p:cNvGraphicFramePr/>
          <p:nvPr>
            <p:extLst>
              <p:ext uri="{D42A27DB-BD31-4B8C-83A1-F6EECF244321}">
                <p14:modId xmlns:p14="http://schemas.microsoft.com/office/powerpoint/2010/main" val="255241617"/>
              </p:ext>
            </p:extLst>
          </p:nvPr>
        </p:nvGraphicFramePr>
        <p:xfrm>
          <a:off x="863588" y="833690"/>
          <a:ext cx="7416824" cy="48087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3419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6D4277D-413E-4D9C-B253-4E3167E5FD9C}"/>
                                            </p:graphicEl>
                                          </p:spTgt>
                                        </p:tgtEl>
                                        <p:attrNameLst>
                                          <p:attrName>style.visibility</p:attrName>
                                        </p:attrNameLst>
                                      </p:cBhvr>
                                      <p:to>
                                        <p:strVal val="visible"/>
                                      </p:to>
                                    </p:set>
                                    <p:animEffect transition="in" filter="fade">
                                      <p:cBhvr>
                                        <p:cTn id="7" dur="500"/>
                                        <p:tgtEl>
                                          <p:spTgt spid="2">
                                            <p:graphicEl>
                                              <a:dgm id="{E6D4277D-413E-4D9C-B253-4E3167E5FD9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BF24860-5CAF-40CB-984C-4849E6FAF142}"/>
                                            </p:graphicEl>
                                          </p:spTgt>
                                        </p:tgtEl>
                                        <p:attrNameLst>
                                          <p:attrName>style.visibility</p:attrName>
                                        </p:attrNameLst>
                                      </p:cBhvr>
                                      <p:to>
                                        <p:strVal val="visible"/>
                                      </p:to>
                                    </p:set>
                                    <p:animEffect transition="in" filter="fade">
                                      <p:cBhvr>
                                        <p:cTn id="12" dur="500"/>
                                        <p:tgtEl>
                                          <p:spTgt spid="2">
                                            <p:graphicEl>
                                              <a:dgm id="{FBF24860-5CAF-40CB-984C-4849E6FAF14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9A8B61A-CC55-41FA-A166-B8D7758E7E5D}"/>
                                            </p:graphicEl>
                                          </p:spTgt>
                                        </p:tgtEl>
                                        <p:attrNameLst>
                                          <p:attrName>style.visibility</p:attrName>
                                        </p:attrNameLst>
                                      </p:cBhvr>
                                      <p:to>
                                        <p:strVal val="visible"/>
                                      </p:to>
                                    </p:set>
                                    <p:animEffect transition="in" filter="fade">
                                      <p:cBhvr>
                                        <p:cTn id="17" dur="500"/>
                                        <p:tgtEl>
                                          <p:spTgt spid="2">
                                            <p:graphicEl>
                                              <a:dgm id="{19A8B61A-CC55-41FA-A166-B8D7758E7E5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2C10426-0369-45BC-BDEE-D6D56F98DD7F}"/>
                                            </p:graphicEl>
                                          </p:spTgt>
                                        </p:tgtEl>
                                        <p:attrNameLst>
                                          <p:attrName>style.visibility</p:attrName>
                                        </p:attrNameLst>
                                      </p:cBhvr>
                                      <p:to>
                                        <p:strVal val="visible"/>
                                      </p:to>
                                    </p:set>
                                    <p:animEffect transition="in" filter="fade">
                                      <p:cBhvr>
                                        <p:cTn id="22" dur="500"/>
                                        <p:tgtEl>
                                          <p:spTgt spid="2">
                                            <p:graphicEl>
                                              <a:dgm id="{92C10426-0369-45BC-BDEE-D6D56F98DD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4160" y="908720"/>
            <a:ext cx="8458320" cy="461665"/>
          </a:xfrm>
          <a:prstGeom prst="rect">
            <a:avLst/>
          </a:prstGeom>
          <a:solidFill>
            <a:schemeClr val="accent2">
              <a:lumMod val="20000"/>
              <a:lumOff val="80000"/>
            </a:schemeClr>
          </a:solidFill>
          <a:ln>
            <a:solidFill>
              <a:schemeClr val="tx1"/>
            </a:solid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i="0" u="none" strike="noStrike" kern="0" cap="none" spc="0" normalizeH="0" baseline="0" noProof="0" dirty="0">
                <a:ln>
                  <a:noFill/>
                </a:ln>
                <a:effectLst/>
                <a:uLnTx/>
                <a:uFillTx/>
                <a:latin typeface="+mn-lt"/>
              </a:rPr>
              <a:t>S550ZA (England) </a:t>
            </a:r>
            <a:r>
              <a:rPr lang="en-GB" sz="2400" kern="0" dirty="0">
                <a:latin typeface="+mn-lt"/>
              </a:rPr>
              <a:t>&amp; </a:t>
            </a:r>
            <a:r>
              <a:rPr kumimoji="0" lang="en-GB" sz="2400" i="0" u="none" strike="noStrike" kern="0" cap="none" spc="0" normalizeH="0" baseline="0" noProof="0" dirty="0">
                <a:ln>
                  <a:noFill/>
                </a:ln>
                <a:effectLst/>
                <a:uLnTx/>
                <a:uFillTx/>
                <a:latin typeface="+mn-lt"/>
              </a:rPr>
              <a:t>550AA (Wales)</a:t>
            </a:r>
            <a:r>
              <a:rPr kumimoji="0" lang="en-GB" sz="2400" i="0" u="none" strike="noStrike" kern="0" cap="none" spc="0" normalizeH="0" noProof="0" dirty="0">
                <a:ln>
                  <a:noFill/>
                </a:ln>
                <a:effectLst/>
                <a:uLnTx/>
                <a:uFillTx/>
                <a:latin typeface="+mn-lt"/>
              </a:rPr>
              <a:t> </a:t>
            </a:r>
            <a:r>
              <a:rPr kumimoji="0" lang="en-GB" sz="2400" i="0" u="none" strike="noStrike" kern="0" cap="none" spc="0" normalizeH="0" baseline="0" noProof="0" dirty="0">
                <a:ln>
                  <a:noFill/>
                </a:ln>
                <a:effectLst/>
                <a:uLnTx/>
                <a:uFillTx/>
                <a:latin typeface="+mn-lt"/>
              </a:rPr>
              <a:t>Education Act 1996 </a:t>
            </a:r>
          </a:p>
        </p:txBody>
      </p:sp>
      <p:sp>
        <p:nvSpPr>
          <p:cNvPr id="5" name="TextBox 4"/>
          <p:cNvSpPr txBox="1"/>
          <p:nvPr/>
        </p:nvSpPr>
        <p:spPr>
          <a:xfrm>
            <a:off x="434160" y="188640"/>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Search of Pupils by a Member of Staff</a:t>
            </a:r>
          </a:p>
        </p:txBody>
      </p:sp>
      <p:sp>
        <p:nvSpPr>
          <p:cNvPr id="2" name="Scroll: Horizontal 1">
            <a:extLst>
              <a:ext uri="{FF2B5EF4-FFF2-40B4-BE49-F238E27FC236}">
                <a16:creationId xmlns:a16="http://schemas.microsoft.com/office/drawing/2014/main" id="{9A3B2425-E55C-4C80-828C-13FE1A6E3638}"/>
              </a:ext>
            </a:extLst>
          </p:cNvPr>
          <p:cNvSpPr/>
          <p:nvPr/>
        </p:nvSpPr>
        <p:spPr>
          <a:xfrm>
            <a:off x="676378" y="1510417"/>
            <a:ext cx="8229600" cy="4221178"/>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300" b="0" i="0" u="none" strike="noStrike" kern="0" cap="none" spc="0" normalizeH="0" baseline="0" noProof="0" dirty="0">
                <a:ln>
                  <a:noFill/>
                </a:ln>
                <a:solidFill>
                  <a:schemeClr val="tx1"/>
                </a:solidFill>
                <a:effectLst/>
                <a:uLnTx/>
                <a:uFillTx/>
                <a:latin typeface="+mn-lt"/>
                <a:cs typeface="Arial" panose="020B0604020202020204" pitchFamily="34" charset="0"/>
              </a:rPr>
              <a:t>Head teachers, or members of staff</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300" b="0" i="0" u="none" strike="noStrike" kern="0" cap="none" spc="0" normalizeH="0" baseline="0" noProof="0" dirty="0">
                <a:ln>
                  <a:noFill/>
                </a:ln>
                <a:solidFill>
                  <a:schemeClr val="tx1"/>
                </a:solidFill>
                <a:effectLst/>
                <a:uLnTx/>
                <a:uFillTx/>
                <a:latin typeface="+mn-lt"/>
                <a:cs typeface="Arial" panose="020B0604020202020204" pitchFamily="34" charset="0"/>
              </a:rPr>
              <a:t> authorised by the head teacher, have a power</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300" b="0" i="0" u="none" strike="noStrike" kern="0" cap="none" spc="0" normalizeH="0" baseline="0" noProof="0" dirty="0">
                <a:ln>
                  <a:noFill/>
                </a:ln>
                <a:solidFill>
                  <a:schemeClr val="tx1"/>
                </a:solidFill>
                <a:effectLst/>
                <a:uLnTx/>
                <a:uFillTx/>
                <a:latin typeface="+mn-lt"/>
                <a:cs typeface="Arial" panose="020B0604020202020204" pitchFamily="34" charset="0"/>
              </a:rPr>
              <a:t> to search a pupil &amp; their belongings</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300" b="0" i="0" u="none" strike="noStrike" kern="0" cap="none" spc="0" normalizeH="0" baseline="0" noProof="0" dirty="0">
                <a:ln>
                  <a:noFill/>
                </a:ln>
                <a:solidFill>
                  <a:schemeClr val="tx1"/>
                </a:solidFill>
                <a:effectLst/>
                <a:uLnTx/>
                <a:uFillTx/>
                <a:latin typeface="+mn-lt"/>
                <a:cs typeface="Arial" panose="020B0604020202020204" pitchFamily="34" charset="0"/>
              </a:rPr>
              <a:t> if they have reasonable grounds to</a:t>
            </a:r>
            <a:r>
              <a:rPr kumimoji="0" lang="en-GB" sz="2300" b="1" i="0" u="none" strike="noStrike" kern="0" cap="none" spc="0" normalizeH="0" baseline="0" noProof="0" dirty="0">
                <a:ln>
                  <a:noFill/>
                </a:ln>
                <a:solidFill>
                  <a:schemeClr val="tx1"/>
                </a:solidFill>
                <a:effectLst/>
                <a:uLnTx/>
                <a:uFillTx/>
                <a:latin typeface="+mn-lt"/>
                <a:cs typeface="Arial" panose="020B0604020202020204" pitchFamily="34" charset="0"/>
              </a:rPr>
              <a:t> suspect </a:t>
            </a:r>
            <a:r>
              <a:rPr kumimoji="0" lang="en-GB" sz="2300" b="0" i="0" u="none" strike="noStrike" kern="0" cap="none" spc="0" normalizeH="0" baseline="0" noProof="0" dirty="0">
                <a:ln>
                  <a:noFill/>
                </a:ln>
                <a:solidFill>
                  <a:schemeClr val="tx1"/>
                </a:solidFill>
                <a:effectLst/>
                <a:uLnTx/>
                <a:uFillTx/>
                <a:latin typeface="+mn-lt"/>
                <a:cs typeface="Arial" panose="020B0604020202020204" pitchFamily="34" charset="0"/>
              </a:rPr>
              <a:t>that</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300" b="0" i="0" u="none" strike="noStrike" kern="0" cap="none" spc="0" normalizeH="0" baseline="0" noProof="0" dirty="0">
                <a:ln>
                  <a:noFill/>
                </a:ln>
                <a:solidFill>
                  <a:schemeClr val="tx1"/>
                </a:solidFill>
                <a:effectLst/>
                <a:uLnTx/>
                <a:uFillTx/>
                <a:latin typeface="+mn-lt"/>
                <a:cs typeface="Arial" panose="020B0604020202020204" pitchFamily="34" charset="0"/>
              </a:rPr>
              <a:t> the pupil may have with them, or in their </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300" b="0" i="0" u="none" strike="noStrike" kern="0" cap="none" spc="0" normalizeH="0" baseline="0" noProof="0" dirty="0">
                <a:ln>
                  <a:noFill/>
                </a:ln>
                <a:solidFill>
                  <a:schemeClr val="tx1"/>
                </a:solidFill>
                <a:effectLst/>
                <a:uLnTx/>
                <a:uFillTx/>
                <a:latin typeface="+mn-lt"/>
                <a:cs typeface="Arial" panose="020B0604020202020204" pitchFamily="34" charset="0"/>
              </a:rPr>
              <a:t>possessions, an article to which Section 139</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300" b="0" i="0" u="none" strike="noStrike" kern="0" cap="none" spc="0" normalizeH="0" baseline="0" noProof="0" dirty="0">
                <a:ln>
                  <a:noFill/>
                </a:ln>
                <a:solidFill>
                  <a:schemeClr val="tx1"/>
                </a:solidFill>
                <a:effectLst/>
                <a:uLnTx/>
                <a:uFillTx/>
                <a:latin typeface="+mn-lt"/>
                <a:cs typeface="Arial" panose="020B0604020202020204" pitchFamily="34" charset="0"/>
              </a:rPr>
              <a:t> Criminal Justice Act 1988 applies, or an </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300" b="0" i="0" u="none" strike="noStrike" kern="0" cap="none" spc="0" normalizeH="0" baseline="0" noProof="0" dirty="0">
                <a:ln>
                  <a:noFill/>
                </a:ln>
                <a:solidFill>
                  <a:schemeClr val="tx1"/>
                </a:solidFill>
                <a:effectLst/>
                <a:uLnTx/>
                <a:uFillTx/>
                <a:latin typeface="+mn-lt"/>
                <a:cs typeface="Arial" panose="020B0604020202020204" pitchFamily="34" charset="0"/>
              </a:rPr>
              <a:t>offensive weapon under Section 1 Prevention of</a:t>
            </a:r>
          </a:p>
          <a:p>
            <a:pPr marL="342900" marR="0" lvl="0" indent="-342900" algn="ctr" defTabSz="914400" eaLnBrk="1" fontAlgn="auto" latinLnBrk="0" hangingPunct="1">
              <a:lnSpc>
                <a:spcPct val="80000"/>
              </a:lnSpc>
              <a:spcBef>
                <a:spcPct val="20000"/>
              </a:spcBef>
              <a:spcAft>
                <a:spcPts val="0"/>
              </a:spcAft>
              <a:buClrTx/>
              <a:buSzTx/>
              <a:buFontTx/>
              <a:buNone/>
              <a:tabLst/>
              <a:defRPr/>
            </a:pPr>
            <a:r>
              <a:rPr kumimoji="0" lang="en-GB" sz="2300" b="0" i="0" u="none" strike="noStrike" kern="0" cap="none" spc="0" normalizeH="0" baseline="0" noProof="0" dirty="0">
                <a:ln>
                  <a:noFill/>
                </a:ln>
                <a:solidFill>
                  <a:schemeClr val="tx1"/>
                </a:solidFill>
                <a:effectLst/>
                <a:uLnTx/>
                <a:uFillTx/>
                <a:latin typeface="+mn-lt"/>
                <a:cs typeface="Arial" panose="020B0604020202020204" pitchFamily="34" charset="0"/>
              </a:rPr>
              <a:t> Crime Act 1953. </a:t>
            </a:r>
            <a:endParaRPr kumimoji="0" lang="en-GB" altLang="en-US" sz="2300" b="1" i="0" u="none" strike="noStrike" kern="0" cap="none" spc="0" normalizeH="0" baseline="0" noProof="0" dirty="0">
              <a:ln>
                <a:noFill/>
              </a:ln>
              <a:solidFill>
                <a:schemeClr val="tx1"/>
              </a:solidFill>
              <a:effectLst/>
              <a:uLnTx/>
              <a:uFillTx/>
              <a:latin typeface="+mn-lt"/>
              <a:cs typeface="Arial" panose="020B0604020202020204" pitchFamily="34" charset="0"/>
            </a:endParaRPr>
          </a:p>
        </p:txBody>
      </p:sp>
    </p:spTree>
    <p:extLst>
      <p:ext uri="{BB962C8B-B14F-4D97-AF65-F5344CB8AC3E}">
        <p14:creationId xmlns:p14="http://schemas.microsoft.com/office/powerpoint/2010/main" val="4088062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bg/>
                                          </p:spTgt>
                                        </p:tgtEl>
                                        <p:attrNameLst>
                                          <p:attrName>style.visibility</p:attrName>
                                        </p:attrNameLst>
                                      </p:cBhvr>
                                      <p:to>
                                        <p:strVal val="visible"/>
                                      </p:to>
                                    </p:set>
                                    <p:animEffect transition="in" filter="fade">
                                      <p:cBhvr>
                                        <p:cTn id="11" dur="500"/>
                                        <p:tgtEl>
                                          <p:spTgt spid="2">
                                            <p:bg/>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xEl>
                                              <p:pRg st="0" end="0"/>
                                            </p:txEl>
                                          </p:spTgt>
                                        </p:tgtEl>
                                        <p:attrNameLst>
                                          <p:attrName>style.visibility</p:attrName>
                                        </p:attrNameLst>
                                      </p:cBhvr>
                                      <p:to>
                                        <p:strVal val="visible"/>
                                      </p:to>
                                    </p:set>
                                    <p:animEffect transition="in" filter="fade">
                                      <p:cBhvr>
                                        <p:cTn id="16" dur="500"/>
                                        <p:tgtEl>
                                          <p:spTgt spid="2">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animEffect transition="in" filter="fade">
                                      <p:cBhvr>
                                        <p:cTn id="21" dur="500"/>
                                        <p:tgtEl>
                                          <p:spTgt spid="2">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
                                            <p:txEl>
                                              <p:pRg st="2" end="2"/>
                                            </p:txEl>
                                          </p:spTgt>
                                        </p:tgtEl>
                                        <p:attrNameLst>
                                          <p:attrName>style.visibility</p:attrName>
                                        </p:attrNameLst>
                                      </p:cBhvr>
                                      <p:to>
                                        <p:strVal val="visible"/>
                                      </p:to>
                                    </p:set>
                                    <p:animEffect transition="in" filter="fade">
                                      <p:cBhvr>
                                        <p:cTn id="26" dur="500"/>
                                        <p:tgtEl>
                                          <p:spTgt spid="2">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Effect transition="in" filter="fade">
                                      <p:cBhvr>
                                        <p:cTn id="31" dur="500"/>
                                        <p:tgtEl>
                                          <p:spTgt spid="2">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txEl>
                                              <p:pRg st="4" end="4"/>
                                            </p:txEl>
                                          </p:spTgt>
                                        </p:tgtEl>
                                        <p:attrNameLst>
                                          <p:attrName>style.visibility</p:attrName>
                                        </p:attrNameLst>
                                      </p:cBhvr>
                                      <p:to>
                                        <p:strVal val="visible"/>
                                      </p:to>
                                    </p:set>
                                    <p:animEffect transition="in" filter="fade">
                                      <p:cBhvr>
                                        <p:cTn id="36" dur="500"/>
                                        <p:tgtEl>
                                          <p:spTgt spid="2">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txEl>
                                              <p:pRg st="5" end="5"/>
                                            </p:txEl>
                                          </p:spTgt>
                                        </p:tgtEl>
                                        <p:attrNameLst>
                                          <p:attrName>style.visibility</p:attrName>
                                        </p:attrNameLst>
                                      </p:cBhvr>
                                      <p:to>
                                        <p:strVal val="visible"/>
                                      </p:to>
                                    </p:set>
                                    <p:animEffect transition="in" filter="fade">
                                      <p:cBhvr>
                                        <p:cTn id="41" dur="500"/>
                                        <p:tgtEl>
                                          <p:spTgt spid="2">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2">
                                            <p:txEl>
                                              <p:pRg st="6" end="6"/>
                                            </p:txEl>
                                          </p:spTgt>
                                        </p:tgtEl>
                                        <p:attrNameLst>
                                          <p:attrName>style.visibility</p:attrName>
                                        </p:attrNameLst>
                                      </p:cBhvr>
                                      <p:to>
                                        <p:strVal val="visible"/>
                                      </p:to>
                                    </p:set>
                                    <p:animEffect transition="in" filter="fade">
                                      <p:cBhvr>
                                        <p:cTn id="46" dur="500"/>
                                        <p:tgtEl>
                                          <p:spTgt spid="2">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xEl>
                                              <p:pRg st="7" end="7"/>
                                            </p:txEl>
                                          </p:spTgt>
                                        </p:tgtEl>
                                        <p:attrNameLst>
                                          <p:attrName>style.visibility</p:attrName>
                                        </p:attrNameLst>
                                      </p:cBhvr>
                                      <p:to>
                                        <p:strVal val="visible"/>
                                      </p:to>
                                    </p:set>
                                    <p:animEffect transition="in" filter="fade">
                                      <p:cBhvr>
                                        <p:cTn id="51" dur="500"/>
                                        <p:tgtEl>
                                          <p:spTgt spid="2">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
                                            <p:txEl>
                                              <p:pRg st="8" end="8"/>
                                            </p:txEl>
                                          </p:spTgt>
                                        </p:tgtEl>
                                        <p:attrNameLst>
                                          <p:attrName>style.visibility</p:attrName>
                                        </p:attrNameLst>
                                      </p:cBhvr>
                                      <p:to>
                                        <p:strVal val="visible"/>
                                      </p:to>
                                    </p:set>
                                    <p:animEffect transition="in" filter="fade">
                                      <p:cBhvr>
                                        <p:cTn id="56"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95790" y="265047"/>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Further Offences</a:t>
            </a:r>
          </a:p>
        </p:txBody>
      </p:sp>
      <p:graphicFrame>
        <p:nvGraphicFramePr>
          <p:cNvPr id="2" name="Diagram 1">
            <a:extLst>
              <a:ext uri="{FF2B5EF4-FFF2-40B4-BE49-F238E27FC236}">
                <a16:creationId xmlns:a16="http://schemas.microsoft.com/office/drawing/2014/main" id="{95CF732C-AAA1-4E8A-93CA-DEE0A2B9C2FA}"/>
              </a:ext>
            </a:extLst>
          </p:cNvPr>
          <p:cNvGraphicFramePr/>
          <p:nvPr>
            <p:extLst>
              <p:ext uri="{D42A27DB-BD31-4B8C-83A1-F6EECF244321}">
                <p14:modId xmlns:p14="http://schemas.microsoft.com/office/powerpoint/2010/main" val="1864377861"/>
              </p:ext>
            </p:extLst>
          </p:nvPr>
        </p:nvGraphicFramePr>
        <p:xfrm>
          <a:off x="395536" y="980728"/>
          <a:ext cx="842985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6112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796F85A-A0E2-4E6B-A69D-273465B67382}"/>
                                            </p:graphicEl>
                                          </p:spTgt>
                                        </p:tgtEl>
                                        <p:attrNameLst>
                                          <p:attrName>style.visibility</p:attrName>
                                        </p:attrNameLst>
                                      </p:cBhvr>
                                      <p:to>
                                        <p:strVal val="visible"/>
                                      </p:to>
                                    </p:set>
                                    <p:animEffect transition="in" filter="fade">
                                      <p:cBhvr>
                                        <p:cTn id="7" dur="500"/>
                                        <p:tgtEl>
                                          <p:spTgt spid="2">
                                            <p:graphicEl>
                                              <a:dgm id="{3796F85A-A0E2-4E6B-A69D-273465B6738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16A473E-E902-41F8-B1F4-1E8B00ACDCAD}"/>
                                            </p:graphicEl>
                                          </p:spTgt>
                                        </p:tgtEl>
                                        <p:attrNameLst>
                                          <p:attrName>style.visibility</p:attrName>
                                        </p:attrNameLst>
                                      </p:cBhvr>
                                      <p:to>
                                        <p:strVal val="visible"/>
                                      </p:to>
                                    </p:set>
                                    <p:animEffect transition="in" filter="fade">
                                      <p:cBhvr>
                                        <p:cTn id="12" dur="500"/>
                                        <p:tgtEl>
                                          <p:spTgt spid="2">
                                            <p:graphicEl>
                                              <a:dgm id="{916A473E-E902-41F8-B1F4-1E8B00ACDCA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BBC181C-177A-44C1-A12D-CFB34B0D7D25}"/>
                                            </p:graphicEl>
                                          </p:spTgt>
                                        </p:tgtEl>
                                        <p:attrNameLst>
                                          <p:attrName>style.visibility</p:attrName>
                                        </p:attrNameLst>
                                      </p:cBhvr>
                                      <p:to>
                                        <p:strVal val="visible"/>
                                      </p:to>
                                    </p:set>
                                    <p:animEffect transition="in" filter="fade">
                                      <p:cBhvr>
                                        <p:cTn id="17" dur="500"/>
                                        <p:tgtEl>
                                          <p:spTgt spid="2">
                                            <p:graphicEl>
                                              <a:dgm id="{1BBC181C-177A-44C1-A12D-CFB34B0D7D2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5717A89-D6A6-4114-8944-90FD937B05A9}"/>
                                            </p:graphicEl>
                                          </p:spTgt>
                                        </p:tgtEl>
                                        <p:attrNameLst>
                                          <p:attrName>style.visibility</p:attrName>
                                        </p:attrNameLst>
                                      </p:cBhvr>
                                      <p:to>
                                        <p:strVal val="visible"/>
                                      </p:to>
                                    </p:set>
                                    <p:animEffect transition="in" filter="fade">
                                      <p:cBhvr>
                                        <p:cTn id="22" dur="500"/>
                                        <p:tgtEl>
                                          <p:spTgt spid="2">
                                            <p:graphicEl>
                                              <a:dgm id="{55717A89-D6A6-4114-8944-90FD937B05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7200" y="260647"/>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Further Offences</a:t>
            </a:r>
          </a:p>
        </p:txBody>
      </p:sp>
      <p:pic>
        <p:nvPicPr>
          <p:cNvPr id="2" name="Picture 1"/>
          <p:cNvPicPr>
            <a:picLocks noChangeAspect="1"/>
          </p:cNvPicPr>
          <p:nvPr/>
        </p:nvPicPr>
        <p:blipFill>
          <a:blip r:embed="rId3"/>
          <a:stretch>
            <a:fillRect/>
          </a:stretch>
        </p:blipFill>
        <p:spPr>
          <a:xfrm>
            <a:off x="3432514" y="4168895"/>
            <a:ext cx="2581157" cy="1843683"/>
          </a:xfrm>
          <a:prstGeom prst="rect">
            <a:avLst/>
          </a:prstGeom>
        </p:spPr>
      </p:pic>
      <p:graphicFrame>
        <p:nvGraphicFramePr>
          <p:cNvPr id="6" name="Diagram 5">
            <a:extLst>
              <a:ext uri="{FF2B5EF4-FFF2-40B4-BE49-F238E27FC236}">
                <a16:creationId xmlns:a16="http://schemas.microsoft.com/office/drawing/2014/main" id="{0CDADDE9-CAC0-4978-9418-7658CFB822AD}"/>
              </a:ext>
            </a:extLst>
          </p:cNvPr>
          <p:cNvGraphicFramePr/>
          <p:nvPr>
            <p:extLst>
              <p:ext uri="{D42A27DB-BD31-4B8C-83A1-F6EECF244321}">
                <p14:modId xmlns:p14="http://schemas.microsoft.com/office/powerpoint/2010/main" val="3161023942"/>
              </p:ext>
            </p:extLst>
          </p:nvPr>
        </p:nvGraphicFramePr>
        <p:xfrm>
          <a:off x="1110444" y="845422"/>
          <a:ext cx="6923112" cy="31722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79678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C75DCF6-FF04-4638-B277-2E95D2D8A13F}"/>
                                            </p:graphicEl>
                                          </p:spTgt>
                                        </p:tgtEl>
                                        <p:attrNameLst>
                                          <p:attrName>style.visibility</p:attrName>
                                        </p:attrNameLst>
                                      </p:cBhvr>
                                      <p:to>
                                        <p:strVal val="visible"/>
                                      </p:to>
                                    </p:set>
                                    <p:animEffect transition="in" filter="fade">
                                      <p:cBhvr>
                                        <p:cTn id="7" dur="500"/>
                                        <p:tgtEl>
                                          <p:spTgt spid="6">
                                            <p:graphicEl>
                                              <a:dgm id="{CC75DCF6-FF04-4638-B277-2E95D2D8A13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E2A6B864-00D6-4F42-BF8F-2335CEC4A3C4}"/>
                                            </p:graphicEl>
                                          </p:spTgt>
                                        </p:tgtEl>
                                        <p:attrNameLst>
                                          <p:attrName>style.visibility</p:attrName>
                                        </p:attrNameLst>
                                      </p:cBhvr>
                                      <p:to>
                                        <p:strVal val="visible"/>
                                      </p:to>
                                    </p:set>
                                    <p:animEffect transition="in" filter="fade">
                                      <p:cBhvr>
                                        <p:cTn id="12" dur="500"/>
                                        <p:tgtEl>
                                          <p:spTgt spid="6">
                                            <p:graphicEl>
                                              <a:dgm id="{E2A6B864-00D6-4F42-BF8F-2335CEC4A3C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03699C7-82B4-411A-AB65-7DB8CCDDDE10}"/>
                                            </p:graphicEl>
                                          </p:spTgt>
                                        </p:tgtEl>
                                        <p:attrNameLst>
                                          <p:attrName>style.visibility</p:attrName>
                                        </p:attrNameLst>
                                      </p:cBhvr>
                                      <p:to>
                                        <p:strVal val="visible"/>
                                      </p:to>
                                    </p:set>
                                    <p:animEffect transition="in" filter="fade">
                                      <p:cBhvr>
                                        <p:cTn id="17" dur="500"/>
                                        <p:tgtEl>
                                          <p:spTgt spid="6">
                                            <p:graphicEl>
                                              <a:dgm id="{303699C7-82B4-411A-AB65-7DB8CCDDDE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2114291" y="822259"/>
            <a:ext cx="4915415" cy="584776"/>
          </a:xfrm>
          <a:prstGeom prst="rect">
            <a:avLst/>
          </a:prstGeom>
          <a:solidFill>
            <a:schemeClr val="accent2">
              <a:lumMod val="20000"/>
              <a:lumOff val="80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i="0" u="none" strike="noStrike" kern="0" cap="none" spc="0" normalizeH="0" baseline="0" noProof="0" dirty="0">
                <a:ln>
                  <a:noFill/>
                </a:ln>
                <a:effectLst/>
                <a:uLnTx/>
                <a:uFillTx/>
                <a:latin typeface="+mn-lt"/>
                <a:cs typeface="Arial" panose="020B0604020202020204" pitchFamily="34" charset="0"/>
              </a:rPr>
              <a:t>S25 Theft Act 1968</a:t>
            </a:r>
          </a:p>
        </p:txBody>
      </p:sp>
      <p:sp>
        <p:nvSpPr>
          <p:cNvPr id="7" name="TextBox 6"/>
          <p:cNvSpPr txBox="1"/>
          <p:nvPr/>
        </p:nvSpPr>
        <p:spPr>
          <a:xfrm>
            <a:off x="457199" y="210163"/>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Going Equipped</a:t>
            </a:r>
          </a:p>
        </p:txBody>
      </p:sp>
      <p:sp>
        <p:nvSpPr>
          <p:cNvPr id="2" name="Scroll: Horizontal 1">
            <a:extLst>
              <a:ext uri="{FF2B5EF4-FFF2-40B4-BE49-F238E27FC236}">
                <a16:creationId xmlns:a16="http://schemas.microsoft.com/office/drawing/2014/main" id="{E63B36A5-288C-431C-8CBB-A0075B471025}"/>
              </a:ext>
            </a:extLst>
          </p:cNvPr>
          <p:cNvSpPr/>
          <p:nvPr/>
        </p:nvSpPr>
        <p:spPr>
          <a:xfrm>
            <a:off x="1835696" y="1772816"/>
            <a:ext cx="5904656" cy="3708412"/>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A person shall be guilty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of an offence if when not at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his place of abode,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he has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any article for use in the course of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or in connection with any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burglary or theft. </a:t>
            </a:r>
            <a:endParaRPr kumimoji="0" lang="en-GB" altLang="en-US" sz="2400" b="0" i="0" u="none" strike="noStrike" kern="1200" cap="none" spc="0" normalizeH="0" baseline="0" noProof="0" dirty="0">
              <a:ln>
                <a:noFill/>
              </a:ln>
              <a:solidFill>
                <a:schemeClr val="tx1"/>
              </a:solidFill>
              <a:effectLst/>
              <a:uLnTx/>
              <a:uFillTx/>
              <a:ea typeface="+mn-ea"/>
              <a:cs typeface="Arial"/>
            </a:endParaRPr>
          </a:p>
        </p:txBody>
      </p:sp>
    </p:spTree>
    <p:extLst>
      <p:ext uri="{BB962C8B-B14F-4D97-AF65-F5344CB8AC3E}">
        <p14:creationId xmlns:p14="http://schemas.microsoft.com/office/powerpoint/2010/main" val="1532354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500"/>
                                        <p:tgtEl>
                                          <p:spTgt spid="2">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txEl>
                                              <p:pRg st="6" end="6"/>
                                            </p:txEl>
                                          </p:spTgt>
                                        </p:tgtEl>
                                        <p:attrNameLst>
                                          <p:attrName>style.visibility</p:attrName>
                                        </p:attrNameLst>
                                      </p:cBhvr>
                                      <p:to>
                                        <p:strVal val="visible"/>
                                      </p:to>
                                    </p:set>
                                    <p:animEffect transition="in" filter="fade">
                                      <p:cBhvr>
                                        <p:cTn id="4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430025" y="188640"/>
            <a:ext cx="8229600" cy="523220"/>
          </a:xfrm>
          <a:prstGeom prst="rect">
            <a:avLst/>
          </a:prstGeom>
          <a:solidFill>
            <a:srgbClr val="002060"/>
          </a:solidFill>
        </p:spPr>
        <p:txBody>
          <a:bodyPr wrap="square" rtlCol="0">
            <a:spAutoFit/>
          </a:bodyPr>
          <a:lstStyle/>
          <a:p>
            <a:pPr algn="ctr"/>
            <a:r>
              <a:rPr lang="en-GB" sz="2800" b="1" dirty="0">
                <a:solidFill>
                  <a:schemeClr val="bg1"/>
                </a:solidFill>
              </a:rPr>
              <a:t>Going Equipped</a:t>
            </a:r>
          </a:p>
        </p:txBody>
      </p:sp>
      <p:pic>
        <p:nvPicPr>
          <p:cNvPr id="2" name="Picture 1">
            <a:extLst>
              <a:ext uri="{FF2B5EF4-FFF2-40B4-BE49-F238E27FC236}">
                <a16:creationId xmlns:a16="http://schemas.microsoft.com/office/drawing/2014/main" id="{AF7D9BD0-2EA3-4DA3-AF62-8B0A2FE4BCA1}"/>
              </a:ext>
            </a:extLst>
          </p:cNvPr>
          <p:cNvPicPr>
            <a:picLocks noChangeAspect="1"/>
          </p:cNvPicPr>
          <p:nvPr/>
        </p:nvPicPr>
        <p:blipFill>
          <a:blip r:embed="rId3"/>
          <a:stretch>
            <a:fillRect/>
          </a:stretch>
        </p:blipFill>
        <p:spPr>
          <a:xfrm>
            <a:off x="5959833" y="1052736"/>
            <a:ext cx="2699792" cy="1799411"/>
          </a:xfrm>
          <a:prstGeom prst="rect">
            <a:avLst/>
          </a:prstGeom>
        </p:spPr>
      </p:pic>
      <p:pic>
        <p:nvPicPr>
          <p:cNvPr id="1026" name="Picture 2" descr="8 Types of Houseboats (Designs, Ideas, Examples &amp; 40 Photos) - Home  Stratosphere">
            <a:extLst>
              <a:ext uri="{FF2B5EF4-FFF2-40B4-BE49-F238E27FC236}">
                <a16:creationId xmlns:a16="http://schemas.microsoft.com/office/drawing/2014/main" id="{E43073E2-EA3A-4CDE-B335-4E807E720CC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59833" y="3265979"/>
            <a:ext cx="2788930" cy="2248669"/>
          </a:xfrm>
          <a:prstGeom prst="rect">
            <a:avLst/>
          </a:prstGeom>
          <a:noFill/>
          <a:extLst>
            <a:ext uri="{909E8E84-426E-40DD-AFC4-6F175D3DCCD1}">
              <a14:hiddenFill xmlns:a14="http://schemas.microsoft.com/office/drawing/2010/main">
                <a:solidFill>
                  <a:srgbClr val="FFFFFF"/>
                </a:solidFill>
              </a14:hiddenFill>
            </a:ext>
          </a:extLst>
        </p:spPr>
      </p:pic>
      <p:sp>
        <p:nvSpPr>
          <p:cNvPr id="3" name="Scroll: Vertical 2">
            <a:extLst>
              <a:ext uri="{FF2B5EF4-FFF2-40B4-BE49-F238E27FC236}">
                <a16:creationId xmlns:a16="http://schemas.microsoft.com/office/drawing/2014/main" id="{FC26D724-462E-4B71-809F-C45A44215D5A}"/>
              </a:ext>
            </a:extLst>
          </p:cNvPr>
          <p:cNvSpPr/>
          <p:nvPr/>
        </p:nvSpPr>
        <p:spPr>
          <a:xfrm>
            <a:off x="827584" y="1052736"/>
            <a:ext cx="4536504" cy="4392488"/>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400" b="1" i="0" u="none" strike="noStrike" kern="1200" cap="none" spc="0" normalizeH="0" baseline="0" noProof="0" dirty="0">
              <a:ln>
                <a:noFill/>
              </a:ln>
              <a:solidFill>
                <a:schemeClr val="tx1"/>
              </a:solidFill>
              <a:effectLst/>
              <a:uLnTx/>
              <a:uFillTx/>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A person shall be guilty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of an offence if when not at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his </a:t>
            </a:r>
            <a:r>
              <a:rPr kumimoji="0" lang="en-GB" sz="2400" b="1" i="0" u="none" strike="noStrike" kern="1200" cap="none" spc="0" normalizeH="0" baseline="0" noProof="0" dirty="0">
                <a:ln>
                  <a:noFill/>
                </a:ln>
                <a:solidFill>
                  <a:schemeClr val="tx1"/>
                </a:solidFill>
                <a:effectLst/>
                <a:uLnTx/>
                <a:uFillTx/>
                <a:ea typeface="+mn-ea"/>
                <a:cs typeface="Arial"/>
              </a:rPr>
              <a:t>place of abode</a:t>
            </a:r>
            <a:r>
              <a:rPr kumimoji="0" lang="en-GB" sz="2400" b="0" i="0" u="none" strike="noStrike" kern="1200" cap="none" spc="0" normalizeH="0" baseline="0" noProof="0" dirty="0">
                <a:ln>
                  <a:noFill/>
                </a:ln>
                <a:solidFill>
                  <a:schemeClr val="tx1"/>
                </a:solidFill>
                <a:effectLst/>
                <a:uLnTx/>
                <a:uFillTx/>
                <a:ea typeface="+mn-ea"/>
                <a:cs typeface="Arial"/>
              </a:rPr>
              <a:t>,</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he has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any article for use in the course of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or in connection with any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burglary or theft.</a:t>
            </a:r>
            <a:endParaRPr kumimoji="0" lang="en-GB" altLang="en-US" sz="2400" b="0" i="0" u="none" strike="noStrike" kern="1200" cap="none" spc="0" normalizeH="0" baseline="0" noProof="0" dirty="0">
              <a:ln>
                <a:noFill/>
              </a:ln>
              <a:solidFill>
                <a:schemeClr val="tx1"/>
              </a:solidFill>
              <a:effectLst/>
              <a:uLnTx/>
              <a:uFillTx/>
              <a:ea typeface="+mn-ea"/>
              <a:cs typeface="Arial"/>
            </a:endParaRPr>
          </a:p>
        </p:txBody>
      </p:sp>
    </p:spTree>
    <p:extLst>
      <p:ext uri="{BB962C8B-B14F-4D97-AF65-F5344CB8AC3E}">
        <p14:creationId xmlns:p14="http://schemas.microsoft.com/office/powerpoint/2010/main" val="1913795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026"/>
                                        </p:tgtEl>
                                        <p:attrNameLst>
                                          <p:attrName>style.visibility</p:attrName>
                                        </p:attrNameLst>
                                      </p:cBhvr>
                                      <p:to>
                                        <p:strVal val="visible"/>
                                      </p:to>
                                    </p:set>
                                    <p:animEffect transition="in" filter="fade">
                                      <p:cBhvr>
                                        <p:cTn id="5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30025" y="188640"/>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Going Equipped</a:t>
            </a:r>
          </a:p>
        </p:txBody>
      </p:sp>
      <p:sp>
        <p:nvSpPr>
          <p:cNvPr id="2" name="Scroll: Horizontal 1">
            <a:extLst>
              <a:ext uri="{FF2B5EF4-FFF2-40B4-BE49-F238E27FC236}">
                <a16:creationId xmlns:a16="http://schemas.microsoft.com/office/drawing/2014/main" id="{4484EC5D-8158-4512-A13E-4E17DBB95121}"/>
              </a:ext>
            </a:extLst>
          </p:cNvPr>
          <p:cNvSpPr/>
          <p:nvPr/>
        </p:nvSpPr>
        <p:spPr>
          <a:xfrm>
            <a:off x="484375" y="773415"/>
            <a:ext cx="5667944" cy="3672408"/>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A person shall be guilty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of an offence if when not at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his place of abode,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he </a:t>
            </a:r>
            <a:r>
              <a:rPr kumimoji="0" lang="en-GB" sz="2400" b="1" i="0" u="none" strike="noStrike" kern="1200" cap="none" spc="0" normalizeH="0" baseline="0" noProof="0" dirty="0">
                <a:ln>
                  <a:noFill/>
                </a:ln>
                <a:solidFill>
                  <a:schemeClr val="tx1"/>
                </a:solidFill>
                <a:effectLst/>
                <a:uLnTx/>
                <a:uFillTx/>
                <a:ea typeface="+mn-ea"/>
                <a:cs typeface="Arial"/>
              </a:rPr>
              <a:t>has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any article for use in the course of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or in connection with any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burglary or theft. </a:t>
            </a:r>
            <a:endParaRPr kumimoji="0" lang="en-GB" altLang="en-US" sz="2400" b="0" i="0" u="none" strike="noStrike" kern="1200" cap="none" spc="0" normalizeH="0" baseline="0" noProof="0" dirty="0">
              <a:ln>
                <a:noFill/>
              </a:ln>
              <a:solidFill>
                <a:schemeClr val="tx1"/>
              </a:solidFill>
              <a:effectLst/>
              <a:uLnTx/>
              <a:uFillTx/>
              <a:ea typeface="+mn-ea"/>
              <a:cs typeface="Arial"/>
            </a:endParaRPr>
          </a:p>
        </p:txBody>
      </p:sp>
      <mc:AlternateContent xmlns:mc="http://schemas.openxmlformats.org/markup-compatibility/2006">
        <mc:Choice xmlns:am3d="http://schemas.microsoft.com/office/drawing/2017/model3d" Requires="am3d">
          <p:graphicFrame>
            <p:nvGraphicFramePr>
              <p:cNvPr id="3" name="3D Model 2" descr="Backpack">
                <a:extLst>
                  <a:ext uri="{FF2B5EF4-FFF2-40B4-BE49-F238E27FC236}">
                    <a16:creationId xmlns:a16="http://schemas.microsoft.com/office/drawing/2014/main" id="{488FBD6C-DD86-46FA-802F-AC971BA9789E}"/>
                  </a:ext>
                </a:extLst>
              </p:cNvPr>
              <p:cNvGraphicFramePr>
                <a:graphicFrameLocks noChangeAspect="1"/>
              </p:cNvGraphicFramePr>
              <p:nvPr>
                <p:extLst>
                  <p:ext uri="{D42A27DB-BD31-4B8C-83A1-F6EECF244321}">
                    <p14:modId xmlns:p14="http://schemas.microsoft.com/office/powerpoint/2010/main" val="216677747"/>
                  </p:ext>
                </p:extLst>
              </p:nvPr>
            </p:nvGraphicFramePr>
            <p:xfrm>
              <a:off x="6360882" y="2599533"/>
              <a:ext cx="2084344" cy="3302590"/>
            </p:xfrm>
            <a:graphic>
              <a:graphicData uri="http://schemas.microsoft.com/office/drawing/2017/model3d">
                <am3d:model3d r:embed="rId3">
                  <am3d:spPr>
                    <a:xfrm>
                      <a:off x="0" y="0"/>
                      <a:ext cx="2084344" cy="3302590"/>
                    </a:xfrm>
                    <a:prstGeom prst="rect">
                      <a:avLst/>
                    </a:prstGeom>
                  </am3d:spPr>
                  <am3d:camera>
                    <am3d:pos x="0" y="0" z="66060348"/>
                    <am3d:up dx="0" dy="36000000" dz="0"/>
                    <am3d:lookAt x="0" y="0" z="0"/>
                    <am3d:perspective fov="2700000"/>
                  </am3d:camera>
                  <am3d:trans>
                    <am3d:meterPerModelUnit n="11811938" d="1000000"/>
                    <am3d:preTrans dx="0" dy="-17332769" dz="4414822"/>
                    <am3d:scale>
                      <am3d:sx n="1000000" d="1000000"/>
                      <am3d:sy n="1000000" d="1000000"/>
                      <am3d:sz n="1000000" d="1000000"/>
                    </am3d:scale>
                    <am3d:rot ax="1667146" ay="-544127" az="-284864"/>
                    <am3d:postTrans dx="0" dy="0" dz="0"/>
                  </am3d:trans>
                  <am3d:raster rName="Office3DRenderer" rVer="16.0.8326">
                    <am3d:blip r:embed="rId4"/>
                  </am3d:raster>
                  <am3d:objViewport viewportSz="406399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3D Model 2" descr="Backpack">
                <a:extLst>
                  <a:ext uri="{FF2B5EF4-FFF2-40B4-BE49-F238E27FC236}">
                    <a16:creationId xmlns:a16="http://schemas.microsoft.com/office/drawing/2014/main" id="{488FBD6C-DD86-46FA-802F-AC971BA9789E}"/>
                  </a:ext>
                </a:extLst>
              </p:cNvPr>
              <p:cNvPicPr>
                <a:picLocks noGrp="1" noRot="1" noChangeAspect="1" noMove="1" noResize="1" noEditPoints="1" noAdjustHandles="1" noChangeArrowheads="1" noChangeShapeType="1" noCrop="1"/>
              </p:cNvPicPr>
              <p:nvPr/>
            </p:nvPicPr>
            <p:blipFill>
              <a:blip r:embed="rId4"/>
              <a:stretch>
                <a:fillRect/>
              </a:stretch>
            </p:blipFill>
            <p:spPr>
              <a:xfrm>
                <a:off x="6360882" y="2599533"/>
                <a:ext cx="2084344" cy="3302590"/>
              </a:xfrm>
              <a:prstGeom prst="rect">
                <a:avLst/>
              </a:prstGeom>
            </p:spPr>
          </p:pic>
        </mc:Fallback>
      </mc:AlternateContent>
    </p:spTree>
    <p:extLst>
      <p:ext uri="{BB962C8B-B14F-4D97-AF65-F5344CB8AC3E}">
        <p14:creationId xmlns:p14="http://schemas.microsoft.com/office/powerpoint/2010/main" val="3806596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0" presetClass="entr" presetSubtype="12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additive="sum">
                                        <p:cTn id="13" dur="1000" fill="hold"/>
                                        <p:tgtEl>
                                          <p:spTgt spid="3"/>
                                        </p:tgtEl>
                                        <p:attrNameLst>
                                          <p:attrName>3d.view.rotation.y</p:attrName>
                                        </p:attrNameLst>
                                      </p:cBhvr>
                                      <p:tavLst>
                                        <p:tav tm="0">
                                          <p:val>
                                            <p:fltVal val="-10"/>
                                          </p:val>
                                        </p:tav>
                                        <p:tav tm="3330">
                                          <p:val>
                                            <p:fltVal val="-9.9674"/>
                                          </p:val>
                                        </p:tav>
                                        <p:tav tm="6660">
                                          <p:val>
                                            <p:fltVal val="-9.8728"/>
                                          </p:val>
                                        </p:tav>
                                        <p:tav tm="9990">
                                          <p:val>
                                            <p:fltVal val="-9.7205"/>
                                          </p:val>
                                        </p:tav>
                                        <p:tav tm="13320">
                                          <p:val>
                                            <p:fltVal val="-9.5149"/>
                                          </p:val>
                                        </p:tav>
                                        <p:tav tm="16650">
                                          <p:val>
                                            <p:fltVal val="-9.2606"/>
                                          </p:val>
                                        </p:tav>
                                        <p:tav tm="19970">
                                          <p:val>
                                            <p:fltVal val="-8.9628"/>
                                          </p:val>
                                        </p:tav>
                                        <p:tav tm="23290">
                                          <p:val>
                                            <p:fltVal val="-8.6253"/>
                                          </p:val>
                                        </p:tav>
                                        <p:tav tm="26620">
                                          <p:val>
                                            <p:fltVal val="-8.2513"/>
                                          </p:val>
                                        </p:tav>
                                        <p:tav tm="29950">
                                          <p:val>
                                            <p:fltVal val="-7.8462"/>
                                          </p:val>
                                        </p:tav>
                                        <p:tav tm="33280">
                                          <p:val>
                                            <p:fltVal val="-7.4145"/>
                                          </p:val>
                                        </p:tav>
                                        <p:tav tm="36610">
                                          <p:val>
                                            <p:fltVal val="-6.9604"/>
                                          </p:val>
                                        </p:tav>
                                        <p:tav tm="39940">
                                          <p:val>
                                            <p:fltVal val="-6.4886"/>
                                          </p:val>
                                        </p:tav>
                                        <p:tav tm="43270">
                                          <p:val>
                                            <p:fltVal val="-6.0034"/>
                                          </p:val>
                                        </p:tav>
                                        <p:tav tm="46600">
                                          <p:val>
                                            <p:fltVal val="-5.5092"/>
                                          </p:val>
                                        </p:tav>
                                        <p:tav tm="49930">
                                          <p:val>
                                            <p:fltVal val="-5.0104"/>
                                          </p:val>
                                        </p:tav>
                                        <p:tav tm="53250">
                                          <p:val>
                                            <p:fltVal val="-4.5131"/>
                                          </p:val>
                                        </p:tav>
                                        <p:tav tm="56580">
                                          <p:val>
                                            <p:fltVal val="-4.0186"/>
                                          </p:val>
                                        </p:tav>
                                        <p:tav tm="59900">
                                          <p:val>
                                            <p:fltVal val="-3.5344"/>
                                          </p:val>
                                        </p:tav>
                                        <p:tav tm="63220">
                                          <p:val>
                                            <p:fltVal val="-3.0632"/>
                                          </p:val>
                                        </p:tav>
                                        <p:tav tm="66540">
                                          <p:val>
                                            <p:fltVal val="-2.6094"/>
                                          </p:val>
                                        </p:tav>
                                        <p:tav tm="69870">
                                          <p:val>
                                            <p:fltVal val="-2.1764"/>
                                          </p:val>
                                        </p:tav>
                                        <p:tav tm="73190">
                                          <p:val>
                                            <p:fltVal val="-1.7709"/>
                                          </p:val>
                                        </p:tav>
                                        <p:tav tm="76510">
                                          <p:val>
                                            <p:fltVal val="-1.3961"/>
                                          </p:val>
                                        </p:tav>
                                        <p:tav tm="79830">
                                          <p:val>
                                            <p:fltVal val="-1.0563"/>
                                          </p:val>
                                        </p:tav>
                                        <p:tav tm="83160">
                                          <p:val>
                                            <p:fltVal val="-0.7552"/>
                                          </p:val>
                                        </p:tav>
                                        <p:tav tm="86480">
                                          <p:val>
                                            <p:fltVal val="-0.4989"/>
                                          </p:val>
                                        </p:tav>
                                        <p:tav tm="89800">
                                          <p:val>
                                            <p:fltVal val="-0.2908"/>
                                          </p:val>
                                        </p:tav>
                                        <p:tav tm="93120">
                                          <p:val>
                                            <p:fltVal val="-0.1354"/>
                                          </p:val>
                                        </p:tav>
                                        <p:tav tm="96450">
                                          <p:val>
                                            <p:fltVal val="-0.0369"/>
                                          </p:val>
                                        </p:tav>
                                        <p:tav tm="100000">
                                          <p:val>
                                            <p:fltVal val="0"/>
                                          </p:val>
                                        </p:tav>
                                      </p:tavLst>
                                    </p:anim>
                                    <p:anim calcmode="lin" valueType="num">
                                      <p:cBhvr additive="mult">
                                        <p:cTn id="14" dur="1000" fill="hold"/>
                                        <p:tgtEl>
                                          <p:spTgt spid="3"/>
                                        </p:tgtEl>
                                        <p:attrNameLst>
                                          <p:attrName>3d.object.scale.x</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anim calcmode="lin" valueType="num">
                                      <p:cBhvr additive="mult">
                                        <p:cTn id="15" dur="1000" fill="hold"/>
                                        <p:tgtEl>
                                          <p:spTgt spid="3"/>
                                        </p:tgtEl>
                                        <p:attrNameLst>
                                          <p:attrName>3d.object.scale.y</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anim calcmode="lin" valueType="num">
                                      <p:cBhvr additive="mult">
                                        <p:cTn id="16" dur="1000" fill="hold"/>
                                        <p:tgtEl>
                                          <p:spTgt spid="3"/>
                                        </p:tgtEl>
                                        <p:attrNameLst>
                                          <p:attrName>3d.object.scale.z</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448482" y="393828"/>
            <a:ext cx="8229600" cy="523220"/>
          </a:xfrm>
          <a:prstGeom prst="rect">
            <a:avLst/>
          </a:prstGeom>
          <a:solidFill>
            <a:srgbClr val="002060"/>
          </a:solidFill>
        </p:spPr>
        <p:txBody>
          <a:bodyPr wrap="square" rtlCol="0">
            <a:spAutoFit/>
          </a:bodyPr>
          <a:lstStyle/>
          <a:p>
            <a:pPr algn="ctr"/>
            <a:r>
              <a:rPr lang="en-GB" sz="2800" b="1" dirty="0">
                <a:solidFill>
                  <a:schemeClr val="bg1"/>
                </a:solidFill>
              </a:rPr>
              <a:t>Going Equipped</a:t>
            </a:r>
          </a:p>
        </p:txBody>
      </p:sp>
      <p:pic>
        <p:nvPicPr>
          <p:cNvPr id="2" name="Picture 1">
            <a:extLst>
              <a:ext uri="{FF2B5EF4-FFF2-40B4-BE49-F238E27FC236}">
                <a16:creationId xmlns:a16="http://schemas.microsoft.com/office/drawing/2014/main" id="{556D5DE7-2472-4C94-B476-1384E11772B8}"/>
              </a:ext>
            </a:extLst>
          </p:cNvPr>
          <p:cNvPicPr>
            <a:picLocks noChangeAspect="1"/>
          </p:cNvPicPr>
          <p:nvPr/>
        </p:nvPicPr>
        <p:blipFill>
          <a:blip r:embed="rId3"/>
          <a:stretch>
            <a:fillRect/>
          </a:stretch>
        </p:blipFill>
        <p:spPr>
          <a:xfrm>
            <a:off x="448482" y="1169500"/>
            <a:ext cx="2179302" cy="1972826"/>
          </a:xfrm>
          <a:prstGeom prst="rect">
            <a:avLst/>
          </a:prstGeom>
        </p:spPr>
      </p:pic>
      <p:pic>
        <p:nvPicPr>
          <p:cNvPr id="2050" name="Picture 2" descr="How to Identify an ATM Skimmer | NWCU">
            <a:extLst>
              <a:ext uri="{FF2B5EF4-FFF2-40B4-BE49-F238E27FC236}">
                <a16:creationId xmlns:a16="http://schemas.microsoft.com/office/drawing/2014/main" id="{27C3EF7C-997D-4DB1-8137-B00FF26D7D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8482" y="3507979"/>
            <a:ext cx="2753081" cy="2044038"/>
          </a:xfrm>
          <a:prstGeom prst="rect">
            <a:avLst/>
          </a:prstGeom>
          <a:noFill/>
          <a:extLst>
            <a:ext uri="{909E8E84-426E-40DD-AFC4-6F175D3DCCD1}">
              <a14:hiddenFill xmlns:a14="http://schemas.microsoft.com/office/drawing/2010/main">
                <a:solidFill>
                  <a:srgbClr val="FFFFFF"/>
                </a:solidFill>
              </a14:hiddenFill>
            </a:ext>
          </a:extLst>
        </p:spPr>
      </p:pic>
      <p:sp>
        <p:nvSpPr>
          <p:cNvPr id="3" name="Scroll: Vertical 2">
            <a:extLst>
              <a:ext uri="{FF2B5EF4-FFF2-40B4-BE49-F238E27FC236}">
                <a16:creationId xmlns:a16="http://schemas.microsoft.com/office/drawing/2014/main" id="{09345E4B-478C-4FDD-8379-5F75E878B5C8}"/>
              </a:ext>
            </a:extLst>
          </p:cNvPr>
          <p:cNvSpPr/>
          <p:nvPr/>
        </p:nvSpPr>
        <p:spPr>
          <a:xfrm>
            <a:off x="3870982" y="1503395"/>
            <a:ext cx="4752528" cy="3851209"/>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2400" b="1" i="0" u="none" strike="noStrike" kern="1200" cap="none" spc="0" normalizeH="0" baseline="0" noProof="0" dirty="0">
              <a:ln>
                <a:noFill/>
              </a:ln>
              <a:solidFill>
                <a:srgbClr val="000000"/>
              </a:solidFill>
              <a:effectLst/>
              <a:uLnTx/>
              <a:uFillTx/>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A person shall be guilty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of an offence if when not at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his place of abode,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he has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a:t>
            </a:r>
            <a:r>
              <a:rPr kumimoji="0" lang="en-GB" sz="2400" b="1" i="0" u="none" strike="noStrike" kern="1200" cap="none" spc="0" normalizeH="0" baseline="0" noProof="0" dirty="0">
                <a:ln>
                  <a:noFill/>
                </a:ln>
                <a:solidFill>
                  <a:schemeClr val="tx1"/>
                </a:solidFill>
                <a:effectLst/>
                <a:uLnTx/>
                <a:uFillTx/>
                <a:ea typeface="+mn-ea"/>
                <a:cs typeface="Arial"/>
              </a:rPr>
              <a:t>any article </a:t>
            </a:r>
            <a:r>
              <a:rPr kumimoji="0" lang="en-GB" sz="2400" b="0" i="0" u="none" strike="noStrike" kern="1200" cap="none" spc="0" normalizeH="0" baseline="0" noProof="0" dirty="0">
                <a:ln>
                  <a:noFill/>
                </a:ln>
                <a:solidFill>
                  <a:schemeClr val="tx1"/>
                </a:solidFill>
                <a:effectLst/>
                <a:uLnTx/>
                <a:uFillTx/>
                <a:ea typeface="+mn-ea"/>
                <a:cs typeface="Arial"/>
              </a:rPr>
              <a:t>for use in the course of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or in connection with any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burglary or theft. </a:t>
            </a:r>
            <a:endParaRPr kumimoji="0" lang="en-GB" altLang="en-US" sz="2400" b="0" i="0" u="none" strike="noStrike" kern="1200" cap="none" spc="0" normalizeH="0" baseline="0" noProof="0" dirty="0">
              <a:ln>
                <a:noFill/>
              </a:ln>
              <a:solidFill>
                <a:schemeClr val="tx1"/>
              </a:solidFill>
              <a:effectLst/>
              <a:uLnTx/>
              <a:uFillTx/>
              <a:ea typeface="+mn-ea"/>
              <a:cs typeface="Arial"/>
            </a:endParaRPr>
          </a:p>
        </p:txBody>
      </p:sp>
    </p:spTree>
    <p:extLst>
      <p:ext uri="{BB962C8B-B14F-4D97-AF65-F5344CB8AC3E}">
        <p14:creationId xmlns:p14="http://schemas.microsoft.com/office/powerpoint/2010/main" val="2373815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par>
                                <p:cTn id="13" presetID="10" presetClass="entr" presetSubtype="0" fill="hold" nodeType="withEffect">
                                  <p:stCondLst>
                                    <p:cond delay="0"/>
                                  </p:stCondLst>
                                  <p:childTnLst>
                                    <p:set>
                                      <p:cBhvr>
                                        <p:cTn id="14" dur="1" fill="hold">
                                          <p:stCondLst>
                                            <p:cond delay="0"/>
                                          </p:stCondLst>
                                        </p:cTn>
                                        <p:tgtEl>
                                          <p:spTgt spid="2050"/>
                                        </p:tgtEl>
                                        <p:attrNameLst>
                                          <p:attrName>style.visibility</p:attrName>
                                        </p:attrNameLst>
                                      </p:cBhvr>
                                      <p:to>
                                        <p:strVal val="visible"/>
                                      </p:to>
                                    </p:set>
                                    <p:animEffect transition="in" filter="fade">
                                      <p:cBhvr>
                                        <p:cTn id="15"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457200" y="188640"/>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Going Equipped</a:t>
            </a:r>
          </a:p>
        </p:txBody>
      </p:sp>
      <p:sp>
        <p:nvSpPr>
          <p:cNvPr id="2" name="Scroll: Horizontal 1">
            <a:extLst>
              <a:ext uri="{FF2B5EF4-FFF2-40B4-BE49-F238E27FC236}">
                <a16:creationId xmlns:a16="http://schemas.microsoft.com/office/drawing/2014/main" id="{9A6528F2-576A-4ADC-B546-36185845B9FC}"/>
              </a:ext>
            </a:extLst>
          </p:cNvPr>
          <p:cNvSpPr/>
          <p:nvPr/>
        </p:nvSpPr>
        <p:spPr>
          <a:xfrm>
            <a:off x="920280" y="1196752"/>
            <a:ext cx="7396136" cy="3744416"/>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80000"/>
              </a:lnSpc>
              <a:spcBef>
                <a:spcPct val="20000"/>
              </a:spcBef>
              <a:spcAft>
                <a:spcPct val="0"/>
              </a:spcAft>
              <a:buClrTx/>
              <a:buSzTx/>
              <a:buFontTx/>
              <a:buChar char="•"/>
              <a:tabLst/>
              <a:defRPr/>
            </a:pPr>
            <a:endParaRPr kumimoji="0" lang="en-GB" altLang="en-US" sz="1800" b="1" i="0" u="none" strike="noStrike" kern="1200" cap="none" spc="0" normalizeH="0" baseline="0" noProof="0" dirty="0">
              <a:ln>
                <a:noFill/>
              </a:ln>
              <a:solidFill>
                <a:schemeClr val="tx1"/>
              </a:solidFill>
              <a:effectLst/>
              <a:uLnTx/>
              <a:uFillTx/>
              <a:latin typeface="Arial"/>
              <a:ea typeface="+mn-ea"/>
              <a:cs typeface="Arial"/>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A person shall be guilty</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of an offence if when not at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his place of abode,</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he has with him</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 any article for use in the course of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ea typeface="+mn-ea"/>
                <a:cs typeface="Arial"/>
              </a:rPr>
              <a:t>or in connection with any </a:t>
            </a: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sz="2400" b="1" i="0" u="none" strike="noStrike" kern="1200" cap="none" spc="0" normalizeH="0" baseline="0" noProof="0" dirty="0">
                <a:ln>
                  <a:noFill/>
                </a:ln>
                <a:solidFill>
                  <a:schemeClr val="tx1"/>
                </a:solidFill>
                <a:effectLst/>
                <a:uLnTx/>
                <a:uFillTx/>
                <a:ea typeface="+mn-ea"/>
                <a:cs typeface="Arial"/>
              </a:rPr>
              <a:t>burglary or theft.</a:t>
            </a:r>
            <a:endParaRPr kumimoji="0" lang="en-GB" altLang="en-US" sz="2400" b="1" i="0" u="none" strike="noStrike" kern="1200" cap="none" spc="0" normalizeH="0" baseline="0" noProof="0" dirty="0">
              <a:ln>
                <a:noFill/>
              </a:ln>
              <a:solidFill>
                <a:schemeClr val="tx1"/>
              </a:solidFill>
              <a:effectLst/>
              <a:uLnTx/>
              <a:uFillTx/>
              <a:ea typeface="+mn-ea"/>
              <a:cs typeface="Arial"/>
            </a:endParaRPr>
          </a:p>
        </p:txBody>
      </p:sp>
    </p:spTree>
    <p:extLst>
      <p:ext uri="{BB962C8B-B14F-4D97-AF65-F5344CB8AC3E}">
        <p14:creationId xmlns:p14="http://schemas.microsoft.com/office/powerpoint/2010/main" val="1748203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25316"/>
          <a:stretch/>
        </p:blipFill>
        <p:spPr>
          <a:xfrm>
            <a:off x="971600" y="1628800"/>
            <a:ext cx="6912768" cy="4248472"/>
          </a:xfrm>
          <a:prstGeom prst="rect">
            <a:avLst/>
          </a:prstGeom>
        </p:spPr>
      </p:pic>
      <p:sp>
        <p:nvSpPr>
          <p:cNvPr id="4" name="TextBox 3"/>
          <p:cNvSpPr txBox="1"/>
          <p:nvPr/>
        </p:nvSpPr>
        <p:spPr>
          <a:xfrm>
            <a:off x="683568" y="457508"/>
            <a:ext cx="8229600" cy="584775"/>
          </a:xfrm>
          <a:prstGeom prst="rect">
            <a:avLst/>
          </a:prstGeom>
          <a:solidFill>
            <a:srgbClr val="002060"/>
          </a:solidFill>
        </p:spPr>
        <p:txBody>
          <a:bodyPr wrap="square" rtlCol="0">
            <a:spAutoFit/>
          </a:bodyPr>
          <a:lstStyle/>
          <a:p>
            <a:pPr algn="ctr"/>
            <a:r>
              <a:rPr lang="en-GB" sz="3200" b="1" dirty="0">
                <a:solidFill>
                  <a:schemeClr val="bg1"/>
                </a:solidFill>
                <a:latin typeface="+mn-lt"/>
              </a:rPr>
              <a:t>Offensive Weapons &amp; Going Equipped</a:t>
            </a:r>
          </a:p>
        </p:txBody>
      </p:sp>
    </p:spTree>
    <p:extLst>
      <p:ext uri="{BB962C8B-B14F-4D97-AF65-F5344CB8AC3E}">
        <p14:creationId xmlns:p14="http://schemas.microsoft.com/office/powerpoint/2010/main" val="1122348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63688" y="1412776"/>
            <a:ext cx="5780634" cy="3661436"/>
          </a:xfrm>
          <a:prstGeom prst="rect">
            <a:avLst/>
          </a:prstGeom>
        </p:spPr>
      </p:pic>
    </p:spTree>
    <p:extLst>
      <p:ext uri="{BB962C8B-B14F-4D97-AF65-F5344CB8AC3E}">
        <p14:creationId xmlns:p14="http://schemas.microsoft.com/office/powerpoint/2010/main" val="1683821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2954</TotalTime>
  <Words>6458</Words>
  <Application>Microsoft Office PowerPoint</Application>
  <PresentationFormat>On-screen Show (4:3)</PresentationFormat>
  <Paragraphs>483</Paragraphs>
  <Slides>28</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Calibri Light</vt:lpstr>
      <vt:lpstr>Microsoft Sans Serif</vt:lpstr>
      <vt:lpstr>Tahoma</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STATUTORY PREVENTATIVE MEASURES</dc:title>
  <dc:creator>nagle</dc:creator>
  <cp:lastModifiedBy>Kelly Andrews</cp:lastModifiedBy>
  <cp:revision>257</cp:revision>
  <cp:lastPrinted>2018-09-26T14:18:21Z</cp:lastPrinted>
  <dcterms:created xsi:type="dcterms:W3CDTF">2005-03-04T13:08:18Z</dcterms:created>
  <dcterms:modified xsi:type="dcterms:W3CDTF">2022-08-26T08:39:58Z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4240dfab-2e01-4deb-81eb-42976487659f</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y fmtid="{D5CDD505-2E9C-101B-9397-08002B2CF9AE}" pid="7" name="MSIP_Label_66cf8fe5-b7b7-4df7-b38d-1c61ac2f6639_Enabled">
    <vt:lpwstr>true</vt:lpwstr>
  </property>
  <property fmtid="{D5CDD505-2E9C-101B-9397-08002B2CF9AE}" pid="8" name="MSIP_Label_66cf8fe5-b7b7-4df7-b38d-1c61ac2f6639_SetDate">
    <vt:lpwstr>2022-04-26T06:23:26Z</vt:lpwstr>
  </property>
  <property fmtid="{D5CDD505-2E9C-101B-9397-08002B2CF9AE}" pid="9" name="MSIP_Label_66cf8fe5-b7b7-4df7-b38d-1c61ac2f6639_Method">
    <vt:lpwstr>Standard</vt:lpwstr>
  </property>
  <property fmtid="{D5CDD505-2E9C-101B-9397-08002B2CF9AE}" pid="10" name="MSIP_Label_66cf8fe5-b7b7-4df7-b38d-1c61ac2f6639_Name">
    <vt:lpwstr>66cf8fe5-b7b7-4df7-b38d-1c61ac2f6639</vt:lpwstr>
  </property>
  <property fmtid="{D5CDD505-2E9C-101B-9397-08002B2CF9AE}" pid="11" name="MSIP_Label_66cf8fe5-b7b7-4df7-b38d-1c61ac2f6639_SiteId">
    <vt:lpwstr>270c2f4d-fd0c-4f08-92a9-e5bdd8a87e09</vt:lpwstr>
  </property>
  <property fmtid="{D5CDD505-2E9C-101B-9397-08002B2CF9AE}" pid="12" name="MSIP_Label_66cf8fe5-b7b7-4df7-b38d-1c61ac2f6639_ActionId">
    <vt:lpwstr>a15239bd-b7e4-47fb-aa6c-eb95c5f92262</vt:lpwstr>
  </property>
  <property fmtid="{D5CDD505-2E9C-101B-9397-08002B2CF9AE}" pid="13" name="MSIP_Label_66cf8fe5-b7b7-4df7-b38d-1c61ac2f6639_ContentBits">
    <vt:lpwstr>0</vt:lpwstr>
  </property>
</Properties>
</file>