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58" r:id="rId3"/>
    <p:sldId id="313" r:id="rId4"/>
    <p:sldId id="279" r:id="rId5"/>
    <p:sldId id="257" r:id="rId6"/>
    <p:sldId id="312" r:id="rId7"/>
    <p:sldId id="259" r:id="rId8"/>
    <p:sldId id="281" r:id="rId9"/>
    <p:sldId id="260" r:id="rId10"/>
    <p:sldId id="314" r:id="rId11"/>
    <p:sldId id="261" r:id="rId12"/>
    <p:sldId id="283" r:id="rId13"/>
    <p:sldId id="262" r:id="rId14"/>
    <p:sldId id="263" r:id="rId15"/>
    <p:sldId id="264" r:id="rId16"/>
    <p:sldId id="309" r:id="rId17"/>
    <p:sldId id="267" r:id="rId18"/>
    <p:sldId id="268" r:id="rId19"/>
    <p:sldId id="269" r:id="rId20"/>
    <p:sldId id="270" r:id="rId21"/>
    <p:sldId id="272" r:id="rId22"/>
    <p:sldId id="273" r:id="rId23"/>
    <p:sldId id="294" r:id="rId24"/>
    <p:sldId id="310" r:id="rId25"/>
    <p:sldId id="274" r:id="rId26"/>
    <p:sldId id="275" r:id="rId27"/>
    <p:sldId id="311" r:id="rId28"/>
    <p:sldId id="276" r:id="rId29"/>
    <p:sldId id="298" r:id="rId30"/>
    <p:sldId id="315" r:id="rId31"/>
    <p:sldId id="300" r:id="rId32"/>
    <p:sldId id="301" r:id="rId33"/>
    <p:sldId id="303" r:id="rId34"/>
    <p:sldId id="304" r:id="rId35"/>
    <p:sldId id="305" r:id="rId36"/>
    <p:sldId id="306" r:id="rId37"/>
    <p:sldId id="307" r:id="rId38"/>
    <p:sldId id="308" r:id="rId39"/>
    <p:sldId id="31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82" d="100"/>
          <a:sy n="82" d="100"/>
        </p:scale>
        <p:origin x="58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11A70E-0349-4954-8C81-ACCBBBF569C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0DBCE8A-9B49-4DF2-9367-4473501DBB9A}">
      <dgm:prSet/>
      <dgm:spPr/>
      <dgm:t>
        <a:bodyPr/>
        <a:lstStyle/>
        <a:p>
          <a:r>
            <a:rPr lang="en-GB"/>
            <a:t>These are cells in the hypothalamus which monitor the water potential of the blood.</a:t>
          </a:r>
          <a:endParaRPr lang="en-US"/>
        </a:p>
      </dgm:t>
    </dgm:pt>
    <dgm:pt modelId="{EDDC28AE-BADF-4BA9-8245-CE753C3D9648}" type="parTrans" cxnId="{1FA7ECD7-F423-4B73-AE0B-23788B1404B9}">
      <dgm:prSet/>
      <dgm:spPr/>
      <dgm:t>
        <a:bodyPr/>
        <a:lstStyle/>
        <a:p>
          <a:endParaRPr lang="en-US"/>
        </a:p>
      </dgm:t>
    </dgm:pt>
    <dgm:pt modelId="{201B9C54-CD6F-4898-BB2A-251A7FB42439}" type="sibTrans" cxnId="{1FA7ECD7-F423-4B73-AE0B-23788B1404B9}">
      <dgm:prSet/>
      <dgm:spPr/>
      <dgm:t>
        <a:bodyPr/>
        <a:lstStyle/>
        <a:p>
          <a:endParaRPr lang="en-US"/>
        </a:p>
      </dgm:t>
    </dgm:pt>
    <dgm:pt modelId="{1A0601BD-6663-444E-9AFE-9069F64DA855}">
      <dgm:prSet/>
      <dgm:spPr/>
      <dgm:t>
        <a:bodyPr/>
        <a:lstStyle/>
        <a:p>
          <a:r>
            <a:rPr lang="en-GB"/>
            <a:t>We are still not certain how they work.</a:t>
          </a:r>
          <a:endParaRPr lang="en-US"/>
        </a:p>
      </dgm:t>
    </dgm:pt>
    <dgm:pt modelId="{1C13F9EF-9691-480C-A665-AD3C4A3A4412}" type="parTrans" cxnId="{D3C638D5-92D0-4A93-9067-DBF8CAA57669}">
      <dgm:prSet/>
      <dgm:spPr/>
      <dgm:t>
        <a:bodyPr/>
        <a:lstStyle/>
        <a:p>
          <a:endParaRPr lang="en-US"/>
        </a:p>
      </dgm:t>
    </dgm:pt>
    <dgm:pt modelId="{C76A8E0E-5B6C-4EA7-91EA-DF1C1A5B18B6}" type="sibTrans" cxnId="{D3C638D5-92D0-4A93-9067-DBF8CAA57669}">
      <dgm:prSet/>
      <dgm:spPr/>
      <dgm:t>
        <a:bodyPr/>
        <a:lstStyle/>
        <a:p>
          <a:endParaRPr lang="en-US"/>
        </a:p>
      </dgm:t>
    </dgm:pt>
    <dgm:pt modelId="{F62ACA7C-178D-413E-9FA8-7B0472FC3656}">
      <dgm:prSet/>
      <dgm:spPr/>
      <dgm:t>
        <a:bodyPr/>
        <a:lstStyle/>
        <a:p>
          <a:r>
            <a:rPr lang="en-GB"/>
            <a:t>We think that when the water potential of the blood is low the cells loose water to the blood by osmosis, this causes the cells to shrink and this stimulates a response.</a:t>
          </a:r>
          <a:endParaRPr lang="en-US"/>
        </a:p>
      </dgm:t>
    </dgm:pt>
    <dgm:pt modelId="{A8FB53C0-1B37-4C74-A618-A0F5D20F14F3}" type="parTrans" cxnId="{418AD6AD-789D-4BF7-90EA-81C157F723DE}">
      <dgm:prSet/>
      <dgm:spPr/>
      <dgm:t>
        <a:bodyPr/>
        <a:lstStyle/>
        <a:p>
          <a:endParaRPr lang="en-US"/>
        </a:p>
      </dgm:t>
    </dgm:pt>
    <dgm:pt modelId="{F0B8EE48-4899-4E3A-9D03-325291B748DA}" type="sibTrans" cxnId="{418AD6AD-789D-4BF7-90EA-81C157F723DE}">
      <dgm:prSet/>
      <dgm:spPr/>
      <dgm:t>
        <a:bodyPr/>
        <a:lstStyle/>
        <a:p>
          <a:endParaRPr lang="en-US"/>
        </a:p>
      </dgm:t>
    </dgm:pt>
    <dgm:pt modelId="{C1C6B91D-5AF7-41A9-9A27-1E733B7E053F}" type="pres">
      <dgm:prSet presAssocID="{BF11A70E-0349-4954-8C81-ACCBBBF569CA}" presName="linear" presStyleCnt="0">
        <dgm:presLayoutVars>
          <dgm:animLvl val="lvl"/>
          <dgm:resizeHandles val="exact"/>
        </dgm:presLayoutVars>
      </dgm:prSet>
      <dgm:spPr/>
    </dgm:pt>
    <dgm:pt modelId="{B81F6A44-00AF-4B1B-BB0F-C1BF86391DF1}" type="pres">
      <dgm:prSet presAssocID="{40DBCE8A-9B49-4DF2-9367-4473501DBB9A}" presName="parentText" presStyleLbl="node1" presStyleIdx="0" presStyleCnt="3">
        <dgm:presLayoutVars>
          <dgm:chMax val="0"/>
          <dgm:bulletEnabled val="1"/>
        </dgm:presLayoutVars>
      </dgm:prSet>
      <dgm:spPr/>
    </dgm:pt>
    <dgm:pt modelId="{C4D779FE-E238-408A-B7D1-D06D78282CD0}" type="pres">
      <dgm:prSet presAssocID="{201B9C54-CD6F-4898-BB2A-251A7FB42439}" presName="spacer" presStyleCnt="0"/>
      <dgm:spPr/>
    </dgm:pt>
    <dgm:pt modelId="{5F49C685-DCBD-41DA-86AF-11A380708B61}" type="pres">
      <dgm:prSet presAssocID="{1A0601BD-6663-444E-9AFE-9069F64DA855}" presName="parentText" presStyleLbl="node1" presStyleIdx="1" presStyleCnt="3">
        <dgm:presLayoutVars>
          <dgm:chMax val="0"/>
          <dgm:bulletEnabled val="1"/>
        </dgm:presLayoutVars>
      </dgm:prSet>
      <dgm:spPr/>
    </dgm:pt>
    <dgm:pt modelId="{2B6C0A3E-A6D2-46A8-BD58-01C220B79991}" type="pres">
      <dgm:prSet presAssocID="{C76A8E0E-5B6C-4EA7-91EA-DF1C1A5B18B6}" presName="spacer" presStyleCnt="0"/>
      <dgm:spPr/>
    </dgm:pt>
    <dgm:pt modelId="{52271015-3088-4D9C-9D94-28F20A627A99}" type="pres">
      <dgm:prSet presAssocID="{F62ACA7C-178D-413E-9FA8-7B0472FC3656}" presName="parentText" presStyleLbl="node1" presStyleIdx="2" presStyleCnt="3">
        <dgm:presLayoutVars>
          <dgm:chMax val="0"/>
          <dgm:bulletEnabled val="1"/>
        </dgm:presLayoutVars>
      </dgm:prSet>
      <dgm:spPr/>
    </dgm:pt>
  </dgm:ptLst>
  <dgm:cxnLst>
    <dgm:cxn modelId="{FB3A4A3D-68F6-4825-82B1-43921F6F5345}" type="presOf" srcId="{BF11A70E-0349-4954-8C81-ACCBBBF569CA}" destId="{C1C6B91D-5AF7-41A9-9A27-1E733B7E053F}" srcOrd="0" destOrd="0" presId="urn:microsoft.com/office/officeart/2005/8/layout/vList2"/>
    <dgm:cxn modelId="{785A8A3F-94D1-4B5F-BC1F-123F5A3BBD01}" type="presOf" srcId="{1A0601BD-6663-444E-9AFE-9069F64DA855}" destId="{5F49C685-DCBD-41DA-86AF-11A380708B61}" srcOrd="0" destOrd="0" presId="urn:microsoft.com/office/officeart/2005/8/layout/vList2"/>
    <dgm:cxn modelId="{DDD08E86-E298-4F9A-9FFE-13FA26B253C8}" type="presOf" srcId="{40DBCE8A-9B49-4DF2-9367-4473501DBB9A}" destId="{B81F6A44-00AF-4B1B-BB0F-C1BF86391DF1}" srcOrd="0" destOrd="0" presId="urn:microsoft.com/office/officeart/2005/8/layout/vList2"/>
    <dgm:cxn modelId="{418AD6AD-789D-4BF7-90EA-81C157F723DE}" srcId="{BF11A70E-0349-4954-8C81-ACCBBBF569CA}" destId="{F62ACA7C-178D-413E-9FA8-7B0472FC3656}" srcOrd="2" destOrd="0" parTransId="{A8FB53C0-1B37-4C74-A618-A0F5D20F14F3}" sibTransId="{F0B8EE48-4899-4E3A-9D03-325291B748DA}"/>
    <dgm:cxn modelId="{D3C638D5-92D0-4A93-9067-DBF8CAA57669}" srcId="{BF11A70E-0349-4954-8C81-ACCBBBF569CA}" destId="{1A0601BD-6663-444E-9AFE-9069F64DA855}" srcOrd="1" destOrd="0" parTransId="{1C13F9EF-9691-480C-A665-AD3C4A3A4412}" sibTransId="{C76A8E0E-5B6C-4EA7-91EA-DF1C1A5B18B6}"/>
    <dgm:cxn modelId="{1FA7ECD7-F423-4B73-AE0B-23788B1404B9}" srcId="{BF11A70E-0349-4954-8C81-ACCBBBF569CA}" destId="{40DBCE8A-9B49-4DF2-9367-4473501DBB9A}" srcOrd="0" destOrd="0" parTransId="{EDDC28AE-BADF-4BA9-8245-CE753C3D9648}" sibTransId="{201B9C54-CD6F-4898-BB2A-251A7FB42439}"/>
    <dgm:cxn modelId="{36312AFA-6110-4745-8324-D706CDED02E0}" type="presOf" srcId="{F62ACA7C-178D-413E-9FA8-7B0472FC3656}" destId="{52271015-3088-4D9C-9D94-28F20A627A99}" srcOrd="0" destOrd="0" presId="urn:microsoft.com/office/officeart/2005/8/layout/vList2"/>
    <dgm:cxn modelId="{36686E16-B8AC-4304-AEC3-7457B09715E5}" type="presParOf" srcId="{C1C6B91D-5AF7-41A9-9A27-1E733B7E053F}" destId="{B81F6A44-00AF-4B1B-BB0F-C1BF86391DF1}" srcOrd="0" destOrd="0" presId="urn:microsoft.com/office/officeart/2005/8/layout/vList2"/>
    <dgm:cxn modelId="{320FF49D-6F6B-407C-9B00-2EE876D67FA1}" type="presParOf" srcId="{C1C6B91D-5AF7-41A9-9A27-1E733B7E053F}" destId="{C4D779FE-E238-408A-B7D1-D06D78282CD0}" srcOrd="1" destOrd="0" presId="urn:microsoft.com/office/officeart/2005/8/layout/vList2"/>
    <dgm:cxn modelId="{DE99E6AA-2301-44F8-B6F7-059877D1716E}" type="presParOf" srcId="{C1C6B91D-5AF7-41A9-9A27-1E733B7E053F}" destId="{5F49C685-DCBD-41DA-86AF-11A380708B61}" srcOrd="2" destOrd="0" presId="urn:microsoft.com/office/officeart/2005/8/layout/vList2"/>
    <dgm:cxn modelId="{05C7D4E5-810F-436E-A7B5-6194B61CBD2C}" type="presParOf" srcId="{C1C6B91D-5AF7-41A9-9A27-1E733B7E053F}" destId="{2B6C0A3E-A6D2-46A8-BD58-01C220B79991}" srcOrd="3" destOrd="0" presId="urn:microsoft.com/office/officeart/2005/8/layout/vList2"/>
    <dgm:cxn modelId="{01477E42-A3D1-4DA2-8478-692FAADA5171}" type="presParOf" srcId="{C1C6B91D-5AF7-41A9-9A27-1E733B7E053F}" destId="{52271015-3088-4D9C-9D94-28F20A627A9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F6A44-00AF-4B1B-BB0F-C1BF86391DF1}">
      <dsp:nvSpPr>
        <dsp:cNvPr id="0" name=""/>
        <dsp:cNvSpPr/>
      </dsp:nvSpPr>
      <dsp:spPr>
        <a:xfrm>
          <a:off x="0" y="181398"/>
          <a:ext cx="5029199" cy="14880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These are cells in the hypothalamus which monitor the water potential of the blood.</a:t>
          </a:r>
          <a:endParaRPr lang="en-US" sz="2100" kern="1200"/>
        </a:p>
      </dsp:txBody>
      <dsp:txXfrm>
        <a:off x="72639" y="254037"/>
        <a:ext cx="4883921" cy="1342742"/>
      </dsp:txXfrm>
    </dsp:sp>
    <dsp:sp modelId="{5F49C685-DCBD-41DA-86AF-11A380708B61}">
      <dsp:nvSpPr>
        <dsp:cNvPr id="0" name=""/>
        <dsp:cNvSpPr/>
      </dsp:nvSpPr>
      <dsp:spPr>
        <a:xfrm>
          <a:off x="0" y="1729898"/>
          <a:ext cx="5029199" cy="14880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We are still not certain how they work.</a:t>
          </a:r>
          <a:endParaRPr lang="en-US" sz="2100" kern="1200"/>
        </a:p>
      </dsp:txBody>
      <dsp:txXfrm>
        <a:off x="72639" y="1802537"/>
        <a:ext cx="4883921" cy="1342742"/>
      </dsp:txXfrm>
    </dsp:sp>
    <dsp:sp modelId="{52271015-3088-4D9C-9D94-28F20A627A99}">
      <dsp:nvSpPr>
        <dsp:cNvPr id="0" name=""/>
        <dsp:cNvSpPr/>
      </dsp:nvSpPr>
      <dsp:spPr>
        <a:xfrm>
          <a:off x="0" y="3278399"/>
          <a:ext cx="5029199" cy="14880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We think that when the water potential of the blood is low the cells loose water to the blood by osmosis, this causes the cells to shrink and this stimulates a response.</a:t>
          </a:r>
          <a:endParaRPr lang="en-US" sz="2100" kern="1200"/>
        </a:p>
      </dsp:txBody>
      <dsp:txXfrm>
        <a:off x="72639" y="3351038"/>
        <a:ext cx="4883921" cy="13427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C2CA6-B620-4790-8CE2-94903CCBC4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F66CFD2-5FCF-48F2-BD97-CDCD3E00B4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DB133A-F25F-4F27-8931-799417E486C5}"/>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E4B0FA42-97B9-406B-9C49-6FD0C3A96D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5D446F-E8B5-4D6D-83D6-7B0FE8D3C2A0}"/>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3481820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B94C1-AE57-459D-9FD7-3C82B6C9F5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FF3E4A-82BA-48B4-BC67-702187F31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5C63A-9A49-4FCE-9DA7-8B40D30AA112}"/>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B2C74D0A-6527-497A-8138-7A0B80295D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B6AFB9-CEB1-43E2-B7DE-CB4E550AB31F}"/>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87575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8C8D-29FF-4066-BB45-4580D43993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8458FE-6F39-4EC8-BE37-E778C41417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4AF328-D588-482C-845D-EF0618A48A5F}"/>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1BA83847-DBF8-4BAB-8CA5-8F6EBF7B15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328A80-8FB0-4CBC-9769-981A89059399}"/>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296439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2F0BE-D0AA-4569-8EC8-6817CAA509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A37BBC-EE50-4849-BC40-3EDEE35145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7B74AE6-6C95-483B-9D0D-0E098457C6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7D8333-8F7F-472C-9C89-E6407754FAC4}"/>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6" name="Footer Placeholder 5">
            <a:extLst>
              <a:ext uri="{FF2B5EF4-FFF2-40B4-BE49-F238E27FC236}">
                <a16:creationId xmlns:a16="http://schemas.microsoft.com/office/drawing/2014/main" id="{CEC4A38D-586F-4281-B72B-054B3EB49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749DBF-51C3-4535-B9B8-7021553D641F}"/>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302324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8240-AC22-4EF1-B207-1EF8F2C9088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D7907A-C151-4DE8-821A-F62CAF1B8D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54AF48-EF6B-4458-A6FF-2A1DFB800D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C91107-8BEA-4C70-9122-02A485898A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B41A006-C197-4F52-B430-9A74810C7A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0B0218-BA2E-4067-B486-A48F51F890A3}"/>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8" name="Footer Placeholder 7">
            <a:extLst>
              <a:ext uri="{FF2B5EF4-FFF2-40B4-BE49-F238E27FC236}">
                <a16:creationId xmlns:a16="http://schemas.microsoft.com/office/drawing/2014/main" id="{632CA322-17A3-4E89-9CAD-31B2DC2DB1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CC2655-110D-4D27-9B8E-340BDE774050}"/>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254779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56946-5012-4233-AA35-10C37EFB17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8E28E2-7DE1-4F30-9808-7863572D796B}"/>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4" name="Footer Placeholder 3">
            <a:extLst>
              <a:ext uri="{FF2B5EF4-FFF2-40B4-BE49-F238E27FC236}">
                <a16:creationId xmlns:a16="http://schemas.microsoft.com/office/drawing/2014/main" id="{0C0BD0FE-9E6E-4BEA-9F92-D8EC43FDF8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B1E570-FD1C-4D8C-AE57-4F1104BD2F02}"/>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2158850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973189-E055-4D5E-A8BD-2ED0737742D0}"/>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3" name="Footer Placeholder 2">
            <a:extLst>
              <a:ext uri="{FF2B5EF4-FFF2-40B4-BE49-F238E27FC236}">
                <a16:creationId xmlns:a16="http://schemas.microsoft.com/office/drawing/2014/main" id="{278879D0-9B5D-41E6-9090-1951A8071FA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324E2E-A060-499B-B46C-FB54408DEAA2}"/>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3110231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19848-8505-4166-8805-66357C6799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509862-388F-4560-8487-4D52FD71C7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B4DC04-6687-4F9B-B338-F35F4B865F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D5D874-CEBE-4BB8-A2F5-A24CEA08071C}"/>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6" name="Footer Placeholder 5">
            <a:extLst>
              <a:ext uri="{FF2B5EF4-FFF2-40B4-BE49-F238E27FC236}">
                <a16:creationId xmlns:a16="http://schemas.microsoft.com/office/drawing/2014/main" id="{CF7A738D-0B6F-40C8-A1ED-1F173CDF51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7C90AF-A845-481F-9E97-8DC569FE8304}"/>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22845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4EC5C-9B60-42C8-B94D-61E29D516F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CF2651-DE07-47DC-B4D0-ED0A4F3C4F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6431E16-3C02-4341-97BB-847A307163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5715AB-086A-4A97-8C76-7C9CD0972219}"/>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6" name="Footer Placeholder 5">
            <a:extLst>
              <a:ext uri="{FF2B5EF4-FFF2-40B4-BE49-F238E27FC236}">
                <a16:creationId xmlns:a16="http://schemas.microsoft.com/office/drawing/2014/main" id="{B00D6E41-8659-424D-A84A-92EA6BD527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216DEF-32E1-4E4F-BD2C-B16B5732909F}"/>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3080042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1D53F-B48F-4040-B4E8-A20F71957F2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91D6C4-911F-46D5-A21D-9C7A3E0DB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A311B1-EEB5-40E9-A1D3-CC77E9B700B7}"/>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F522E4BC-FA16-4FAF-B828-C6B0E3D22F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96F1AD-F9BC-4629-A0CC-BB7C7C0B8C8B}"/>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2056027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C13EC0-BE08-4843-885A-5FD14061867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5A4EB6-FBBD-4156-8EEC-2A54CA72A1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71074D-4D1A-43F7-ACB6-A6F6B6855D0C}"/>
              </a:ext>
            </a:extLst>
          </p:cNvPr>
          <p:cNvSpPr>
            <a:spLocks noGrp="1"/>
          </p:cNvSpPr>
          <p:nvPr>
            <p:ph type="dt" sz="half" idx="10"/>
          </p:nvPr>
        </p:nvSpPr>
        <p:spPr/>
        <p:txBody>
          <a:body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50D834EC-49B3-469A-8E99-B18559592E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76948B-0C96-4110-8EF5-2355F04A4182}"/>
              </a:ext>
            </a:extLst>
          </p:cNvPr>
          <p:cNvSpPr>
            <a:spLocks noGrp="1"/>
          </p:cNvSpPr>
          <p:nvPr>
            <p:ph type="sldNum" sz="quarter" idx="12"/>
          </p:nvPr>
        </p:nvSpPr>
        <p:spPr/>
        <p:txBody>
          <a:bodyPr/>
          <a:lstStyle/>
          <a:p>
            <a:fld id="{AFD15922-989E-4560-9C8D-00DCBC7382DD}" type="slidenum">
              <a:rPr lang="en-GB" smtClean="0"/>
              <a:t>‹#›</a:t>
            </a:fld>
            <a:endParaRPr lang="en-GB"/>
          </a:p>
        </p:txBody>
      </p:sp>
    </p:spTree>
    <p:extLst>
      <p:ext uri="{BB962C8B-B14F-4D97-AF65-F5344CB8AC3E}">
        <p14:creationId xmlns:p14="http://schemas.microsoft.com/office/powerpoint/2010/main" val="1296127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93B28-A9DC-45E7-9DE0-8EC69CBBD5F2}"/>
              </a:ext>
            </a:extLst>
          </p:cNvPr>
          <p:cNvSpPr>
            <a:spLocks noGrp="1"/>
          </p:cNvSpPr>
          <p:nvPr>
            <p:ph type="title"/>
          </p:nvPr>
        </p:nvSpPr>
        <p:spPr>
          <a:xfrm>
            <a:off x="541867" y="228600"/>
            <a:ext cx="103632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899BB395-53A5-4456-8144-E81D03B5A118}"/>
              </a:ext>
            </a:extLst>
          </p:cNvPr>
          <p:cNvSpPr>
            <a:spLocks noGrp="1"/>
          </p:cNvSpPr>
          <p:nvPr>
            <p:ph type="body" sz="half" idx="1"/>
          </p:nvPr>
        </p:nvSpPr>
        <p:spPr>
          <a:xfrm>
            <a:off x="609600" y="1885950"/>
            <a:ext cx="5350933" cy="41719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91D46887-D4BA-4607-85E3-90F73A0F74C7}"/>
              </a:ext>
            </a:extLst>
          </p:cNvPr>
          <p:cNvSpPr>
            <a:spLocks noGrp="1"/>
          </p:cNvSpPr>
          <p:nvPr>
            <p:ph type="clipArt" sz="half" idx="2"/>
          </p:nvPr>
        </p:nvSpPr>
        <p:spPr>
          <a:xfrm>
            <a:off x="6163734" y="1885950"/>
            <a:ext cx="5350933" cy="4171950"/>
          </a:xfrm>
        </p:spPr>
        <p:txBody>
          <a:bodyPr/>
          <a:lstStyle/>
          <a:p>
            <a:pPr lvl="0"/>
            <a:endParaRPr lang="en-US" noProof="0"/>
          </a:p>
        </p:txBody>
      </p:sp>
      <p:sp>
        <p:nvSpPr>
          <p:cNvPr id="5" name="Rectangle 1028">
            <a:extLst>
              <a:ext uri="{FF2B5EF4-FFF2-40B4-BE49-F238E27FC236}">
                <a16:creationId xmlns:a16="http://schemas.microsoft.com/office/drawing/2014/main" id="{E9A6AEF3-9A82-41E6-88A2-0F5BF538B298}"/>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1029">
            <a:extLst>
              <a:ext uri="{FF2B5EF4-FFF2-40B4-BE49-F238E27FC236}">
                <a16:creationId xmlns:a16="http://schemas.microsoft.com/office/drawing/2014/main" id="{C62B7D36-BCE6-4B60-91BF-05C15929C390}"/>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1030">
            <a:extLst>
              <a:ext uri="{FF2B5EF4-FFF2-40B4-BE49-F238E27FC236}">
                <a16:creationId xmlns:a16="http://schemas.microsoft.com/office/drawing/2014/main" id="{999C6684-0B61-4CE7-8ACA-62477A7F55E2}"/>
              </a:ext>
            </a:extLst>
          </p:cNvPr>
          <p:cNvSpPr>
            <a:spLocks noGrp="1" noChangeArrowheads="1"/>
          </p:cNvSpPr>
          <p:nvPr>
            <p:ph type="sldNum" sz="quarter" idx="12"/>
          </p:nvPr>
        </p:nvSpPr>
        <p:spPr>
          <a:ln/>
        </p:spPr>
        <p:txBody>
          <a:bodyPr/>
          <a:lstStyle>
            <a:lvl1pPr>
              <a:defRPr/>
            </a:lvl1pPr>
          </a:lstStyle>
          <a:p>
            <a:fld id="{5643399B-2CDF-48E7-924B-A315530C7E07}" type="slidenum">
              <a:rPr lang="en-US" altLang="zh-TW"/>
              <a:pPr/>
              <a:t>‹#›</a:t>
            </a:fld>
            <a:endParaRPr lang="en-US" altLang="zh-TW"/>
          </a:p>
        </p:txBody>
      </p:sp>
    </p:spTree>
    <p:extLst>
      <p:ext uri="{BB962C8B-B14F-4D97-AF65-F5344CB8AC3E}">
        <p14:creationId xmlns:p14="http://schemas.microsoft.com/office/powerpoint/2010/main" val="30782910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SmartArt Placeholder 2"/>
          <p:cNvSpPr>
            <a:spLocks noGrp="1"/>
          </p:cNvSpPr>
          <p:nvPr>
            <p:ph type="dgm" idx="1"/>
          </p:nvPr>
        </p:nvSpPr>
        <p:spPr>
          <a:xfrm>
            <a:off x="609600" y="1600200"/>
            <a:ext cx="10972800" cy="4495800"/>
          </a:xfrm>
        </p:spPr>
        <p:txBody>
          <a:bodyPr>
            <a:normAutofit/>
          </a:bodyPr>
          <a:lstStyle/>
          <a:p>
            <a:pPr lvl="0"/>
            <a:endParaRPr lang="en-GB" noProof="0"/>
          </a:p>
        </p:txBody>
      </p:sp>
      <p:sp>
        <p:nvSpPr>
          <p:cNvPr id="4" name="Date Placeholder 3">
            <a:extLst>
              <a:ext uri="{FF2B5EF4-FFF2-40B4-BE49-F238E27FC236}">
                <a16:creationId xmlns:a16="http://schemas.microsoft.com/office/drawing/2014/main" id="{5E1789BF-681C-44FE-8595-D1DBC57CC86A}"/>
              </a:ext>
            </a:extLst>
          </p:cNvPr>
          <p:cNvSpPr>
            <a:spLocks noGrp="1"/>
          </p:cNvSpPr>
          <p:nvPr>
            <p:ph type="dt" sz="half" idx="10"/>
          </p:nvPr>
        </p:nvSpPr>
        <p:spPr>
          <a:xfrm>
            <a:off x="609600" y="6248400"/>
            <a:ext cx="2844800" cy="457200"/>
          </a:xfrm>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54D13A0D-1F34-4988-AFC1-BC5517669E79}"/>
              </a:ext>
            </a:extLst>
          </p:cNvPr>
          <p:cNvSpPr>
            <a:spLocks noGrp="1"/>
          </p:cNvSpPr>
          <p:nvPr>
            <p:ph type="ftr" sz="quarter" idx="11"/>
          </p:nvPr>
        </p:nvSpPr>
        <p:spPr>
          <a:xfrm>
            <a:off x="4165600" y="6248400"/>
            <a:ext cx="3860800" cy="457200"/>
          </a:xfrm>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C6DCFE1F-8B6B-43DE-9D01-A50E5ABA2C37}"/>
              </a:ext>
            </a:extLst>
          </p:cNvPr>
          <p:cNvSpPr>
            <a:spLocks noGrp="1"/>
          </p:cNvSpPr>
          <p:nvPr>
            <p:ph type="sldNum" sz="quarter" idx="12"/>
          </p:nvPr>
        </p:nvSpPr>
        <p:spPr>
          <a:xfrm>
            <a:off x="8737600" y="6248400"/>
            <a:ext cx="2844800" cy="457200"/>
          </a:xfrm>
        </p:spPr>
        <p:txBody>
          <a:bodyPr/>
          <a:lstStyle>
            <a:lvl1pPr>
              <a:defRPr/>
            </a:lvl1pPr>
          </a:lstStyle>
          <a:p>
            <a:fld id="{1636D9BA-B132-469C-B61B-885AC6C34D1A}" type="slidenum">
              <a:rPr lang="en-US" altLang="en-US"/>
              <a:pPr/>
              <a:t>‹#›</a:t>
            </a:fld>
            <a:endParaRPr lang="en-US" altLang="en-US"/>
          </a:p>
        </p:txBody>
      </p:sp>
    </p:spTree>
    <p:extLst>
      <p:ext uri="{BB962C8B-B14F-4D97-AF65-F5344CB8AC3E}">
        <p14:creationId xmlns:p14="http://schemas.microsoft.com/office/powerpoint/2010/main" val="2544478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F69E94-CAA6-4825-A883-F797616207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301759-D910-42EA-B88A-6DBA569B45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CC32E5-98D1-4F16-BB59-C4AD82ACE4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EB868B-DC23-4C2A-8FCE-73020F38AF0E}" type="datetimeFigureOut">
              <a:rPr lang="en-GB" smtClean="0"/>
              <a:t>23/03/2025</a:t>
            </a:fld>
            <a:endParaRPr lang="en-GB"/>
          </a:p>
        </p:txBody>
      </p:sp>
      <p:sp>
        <p:nvSpPr>
          <p:cNvPr id="5" name="Footer Placeholder 4">
            <a:extLst>
              <a:ext uri="{FF2B5EF4-FFF2-40B4-BE49-F238E27FC236}">
                <a16:creationId xmlns:a16="http://schemas.microsoft.com/office/drawing/2014/main" id="{9E147E63-7DCF-45F1-AC8F-E30F97BF9F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AB1991-05A4-4EA3-8621-7BD35DEED3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D15922-989E-4560-9C8D-00DCBC7382DD}" type="slidenum">
              <a:rPr lang="en-GB" smtClean="0"/>
              <a:t>‹#›</a:t>
            </a:fld>
            <a:endParaRPr lang="en-GB"/>
          </a:p>
        </p:txBody>
      </p:sp>
    </p:spTree>
    <p:extLst>
      <p:ext uri="{BB962C8B-B14F-4D97-AF65-F5344CB8AC3E}">
        <p14:creationId xmlns:p14="http://schemas.microsoft.com/office/powerpoint/2010/main" val="934589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oleObject" Target="../embeddings/oleObject1.bin"/><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oleObject" Target="../embeddings/oleObject2.bin"/><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yQORERbBEq0?feature=oembed"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CWBNzX3d_y8?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B911302-F36C-4985-867F-7508DDB66ED4}"/>
              </a:ext>
            </a:extLst>
          </p:cNvPr>
          <p:cNvSpPr>
            <a:spLocks noGrp="1" noChangeArrowheads="1"/>
          </p:cNvSpPr>
          <p:nvPr>
            <p:ph type="title"/>
          </p:nvPr>
        </p:nvSpPr>
        <p:spPr/>
        <p:txBody>
          <a:bodyPr/>
          <a:lstStyle/>
          <a:p>
            <a:pPr eaLnBrk="1" hangingPunct="1"/>
            <a:r>
              <a:rPr lang="en-US" altLang="zh-TW" dirty="0"/>
              <a:t>Learning objectives</a:t>
            </a:r>
          </a:p>
        </p:txBody>
      </p:sp>
      <p:sp>
        <p:nvSpPr>
          <p:cNvPr id="26627" name="Rectangle 3">
            <a:extLst>
              <a:ext uri="{FF2B5EF4-FFF2-40B4-BE49-F238E27FC236}">
                <a16:creationId xmlns:a16="http://schemas.microsoft.com/office/drawing/2014/main" id="{33A79B32-3C42-4365-A79B-8144ABF2DC07}"/>
              </a:ext>
            </a:extLst>
          </p:cNvPr>
          <p:cNvSpPr>
            <a:spLocks noGrp="1" noChangeArrowheads="1"/>
          </p:cNvSpPr>
          <p:nvPr>
            <p:ph type="body" idx="1"/>
          </p:nvPr>
        </p:nvSpPr>
        <p:spPr/>
        <p:txBody>
          <a:bodyPr/>
          <a:lstStyle/>
          <a:p>
            <a:pPr eaLnBrk="1" hangingPunct="1">
              <a:lnSpc>
                <a:spcPct val="90000"/>
              </a:lnSpc>
            </a:pPr>
            <a:r>
              <a:rPr lang="en-US" altLang="zh-TW" dirty="0"/>
              <a:t>To outline the renal system;</a:t>
            </a:r>
          </a:p>
          <a:p>
            <a:pPr eaLnBrk="1" hangingPunct="1">
              <a:lnSpc>
                <a:spcPct val="90000"/>
              </a:lnSpc>
            </a:pPr>
            <a:r>
              <a:rPr lang="en-US" altLang="zh-TW" dirty="0"/>
              <a:t>To describe the structure and function of nephron, processes of urine formation;</a:t>
            </a:r>
          </a:p>
          <a:p>
            <a:pPr eaLnBrk="1" hangingPunct="1">
              <a:lnSpc>
                <a:spcPct val="90000"/>
              </a:lnSpc>
            </a:pPr>
            <a:r>
              <a:rPr lang="en-US" altLang="zh-TW" dirty="0"/>
              <a:t>To describe briefly the processes of urine formation;</a:t>
            </a:r>
          </a:p>
          <a:p>
            <a:pPr eaLnBrk="1" hangingPunct="1">
              <a:lnSpc>
                <a:spcPct val="90000"/>
              </a:lnSpc>
            </a:pPr>
            <a:r>
              <a:rPr lang="en-US" altLang="zh-TW" dirty="0"/>
              <a:t>To describe the process of osmoregulation.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blinds(horizontal)">
                                      <p:cBhvr>
                                        <p:cTn id="7" dur="500"/>
                                        <p:tgtEl>
                                          <p:spTgt spid="26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blinds(horizontal)">
                                      <p:cBhvr>
                                        <p:cTn id="12" dur="500"/>
                                        <p:tgtEl>
                                          <p:spTgt spid="266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27">
                                            <p:txEl>
                                              <p:pRg st="2" end="2"/>
                                            </p:txEl>
                                          </p:spTgt>
                                        </p:tgtEl>
                                        <p:attrNameLst>
                                          <p:attrName>style.visibility</p:attrName>
                                        </p:attrNameLst>
                                      </p:cBhvr>
                                      <p:to>
                                        <p:strVal val="visible"/>
                                      </p:to>
                                    </p:set>
                                    <p:animEffect transition="in" filter="blinds(horizontal)">
                                      <p:cBhvr>
                                        <p:cTn id="17" dur="500"/>
                                        <p:tgtEl>
                                          <p:spTgt spid="2662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627">
                                            <p:txEl>
                                              <p:pRg st="3" end="3"/>
                                            </p:txEl>
                                          </p:spTgt>
                                        </p:tgtEl>
                                        <p:attrNameLst>
                                          <p:attrName>style.visibility</p:attrName>
                                        </p:attrNameLst>
                                      </p:cBhvr>
                                      <p:to>
                                        <p:strVal val="visible"/>
                                      </p:to>
                                    </p:set>
                                    <p:animEffect transition="in" filter="blinds(horizontal)">
                                      <p:cBhvr>
                                        <p:cTn id="22" dur="500"/>
                                        <p:tgtEl>
                                          <p:spTgt spid="26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2F2BB7B-A597-48C5-A182-F60DD714B4DE}"/>
              </a:ext>
            </a:extLst>
          </p:cNvPr>
          <p:cNvSpPr>
            <a:spLocks noGrp="1" noChangeArrowheads="1"/>
          </p:cNvSpPr>
          <p:nvPr>
            <p:ph type="title"/>
          </p:nvPr>
        </p:nvSpPr>
        <p:spPr/>
        <p:txBody>
          <a:bodyPr/>
          <a:lstStyle/>
          <a:p>
            <a:pPr eaLnBrk="1" hangingPunct="1"/>
            <a:r>
              <a:rPr lang="en-US" altLang="zh-TW" dirty="0"/>
              <a:t>Kidney</a:t>
            </a:r>
          </a:p>
        </p:txBody>
      </p:sp>
      <p:sp>
        <p:nvSpPr>
          <p:cNvPr id="4099" name="Rectangle 3">
            <a:extLst>
              <a:ext uri="{FF2B5EF4-FFF2-40B4-BE49-F238E27FC236}">
                <a16:creationId xmlns:a16="http://schemas.microsoft.com/office/drawing/2014/main" id="{165DAC0A-9E23-487F-B87A-2F7029498104}"/>
              </a:ext>
            </a:extLst>
          </p:cNvPr>
          <p:cNvSpPr>
            <a:spLocks noGrp="1" noChangeArrowheads="1"/>
          </p:cNvSpPr>
          <p:nvPr>
            <p:ph type="body" idx="1"/>
          </p:nvPr>
        </p:nvSpPr>
        <p:spPr/>
        <p:txBody>
          <a:bodyPr/>
          <a:lstStyle/>
          <a:p>
            <a:pPr eaLnBrk="1" hangingPunct="1">
              <a:buFont typeface="Monotype Sorts" pitchFamily="2" charset="2"/>
              <a:buNone/>
            </a:pPr>
            <a:r>
              <a:rPr lang="en-US" altLang="zh-TW" dirty="0">
                <a:sym typeface="Monotype Sorts" pitchFamily="2" charset="2"/>
              </a:rPr>
              <a:t> paired organs in abdominal cavity</a:t>
            </a:r>
          </a:p>
          <a:p>
            <a:pPr eaLnBrk="1" hangingPunct="1">
              <a:buFont typeface="Monotype Sorts" pitchFamily="2" charset="2"/>
              <a:buNone/>
            </a:pPr>
            <a:r>
              <a:rPr lang="en-US" altLang="zh-TW" dirty="0">
                <a:sym typeface="Monotype Sorts" pitchFamily="2" charset="2"/>
              </a:rPr>
              <a:t> held firmly by peritoneum</a:t>
            </a:r>
          </a:p>
          <a:p>
            <a:pPr eaLnBrk="1" hangingPunct="1">
              <a:buFont typeface="Monotype Sorts" pitchFamily="2" charset="2"/>
              <a:buNone/>
            </a:pPr>
            <a:r>
              <a:rPr lang="en-US" altLang="zh-TW" dirty="0">
                <a:sym typeface="Monotype Sorts" pitchFamily="2" charset="2"/>
              </a:rPr>
              <a:t> embedded in fat</a:t>
            </a:r>
          </a:p>
          <a:p>
            <a:pPr eaLnBrk="1" hangingPunct="1">
              <a:buFont typeface="Monotype Sorts" pitchFamily="2" charset="2"/>
              <a:buNone/>
            </a:pPr>
            <a:r>
              <a:rPr lang="en-US" altLang="zh-TW" dirty="0">
                <a:sym typeface="Monotype Sorts" pitchFamily="2" charset="2"/>
              </a:rPr>
              <a:t> solid, dark red &amp; bean shape</a:t>
            </a:r>
          </a:p>
          <a:p>
            <a:pPr eaLnBrk="1" hangingPunct="1">
              <a:buFont typeface="Monotype Sorts" pitchFamily="2" charset="2"/>
              <a:buNone/>
            </a:pPr>
            <a:r>
              <a:rPr lang="en-US" altLang="zh-TW" dirty="0">
                <a:sym typeface="Monotype Sorts" pitchFamily="2" charset="2"/>
              </a:rPr>
              <a:t> below stomach</a:t>
            </a:r>
          </a:p>
          <a:p>
            <a:pPr eaLnBrk="1" hangingPunct="1">
              <a:buFont typeface="Monotype Sorts"/>
              <a:buChar char="0"/>
            </a:pPr>
            <a:r>
              <a:rPr lang="en-US" altLang="zh-TW">
                <a:sym typeface="Monotype Sorts" pitchFamily="2" charset="2"/>
              </a:rPr>
              <a:t>renal </a:t>
            </a:r>
            <a:r>
              <a:rPr lang="en-US" altLang="zh-TW" dirty="0">
                <a:sym typeface="Monotype Sorts" pitchFamily="2" charset="2"/>
              </a:rPr>
              <a:t>artery vs </a:t>
            </a:r>
            <a:r>
              <a:rPr lang="en-US" altLang="zh-TW">
                <a:sym typeface="Monotype Sorts" pitchFamily="2" charset="2"/>
              </a:rPr>
              <a:t>renal vein</a:t>
            </a:r>
          </a:p>
          <a:p>
            <a:pPr eaLnBrk="1" hangingPunct="1">
              <a:buFont typeface="Monotype Sorts"/>
              <a:buChar char="0"/>
            </a:pPr>
            <a:endParaRPr lang="en-US" altLang="zh-TW" dirty="0">
              <a:latin typeface="Comic Sans MS" panose="030F0702030302020204" pitchFamily="66" charset="0"/>
              <a:sym typeface="Monotype Sorts" pitchFamily="2" charset="2"/>
            </a:endParaRPr>
          </a:p>
        </p:txBody>
      </p:sp>
      <p:pic>
        <p:nvPicPr>
          <p:cNvPr id="59394" name="Picture 2" descr="See the source image">
            <a:extLst>
              <a:ext uri="{FF2B5EF4-FFF2-40B4-BE49-F238E27FC236}">
                <a16:creationId xmlns:a16="http://schemas.microsoft.com/office/drawing/2014/main" id="{531A940A-9AFD-4EAE-A425-3702D405C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0158" y="2883158"/>
            <a:ext cx="3841491" cy="38414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blinds(horizontal)">
                                      <p:cBhvr>
                                        <p:cTn id="12" dur="5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blinds(horizontal)">
                                      <p:cBhvr>
                                        <p:cTn id="17" dur="500"/>
                                        <p:tgtEl>
                                          <p:spTgt spid="4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9">
                                            <p:txEl>
                                              <p:pRg st="3" end="3"/>
                                            </p:txEl>
                                          </p:spTgt>
                                        </p:tgtEl>
                                        <p:attrNameLst>
                                          <p:attrName>style.visibility</p:attrName>
                                        </p:attrNameLst>
                                      </p:cBhvr>
                                      <p:to>
                                        <p:strVal val="visible"/>
                                      </p:to>
                                    </p:set>
                                    <p:animEffect transition="in" filter="blinds(horizontal)">
                                      <p:cBhvr>
                                        <p:cTn id="22" dur="500"/>
                                        <p:tgtEl>
                                          <p:spTgt spid="40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99">
                                            <p:txEl>
                                              <p:pRg st="4" end="4"/>
                                            </p:txEl>
                                          </p:spTgt>
                                        </p:tgtEl>
                                        <p:attrNameLst>
                                          <p:attrName>style.visibility</p:attrName>
                                        </p:attrNameLst>
                                      </p:cBhvr>
                                      <p:to>
                                        <p:strVal val="visible"/>
                                      </p:to>
                                    </p:set>
                                    <p:animEffect transition="in" filter="blinds(horizontal)">
                                      <p:cBhvr>
                                        <p:cTn id="27" dur="500"/>
                                        <p:tgtEl>
                                          <p:spTgt spid="409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099">
                                            <p:txEl>
                                              <p:pRg st="5" end="5"/>
                                            </p:txEl>
                                          </p:spTgt>
                                        </p:tgtEl>
                                        <p:attrNameLst>
                                          <p:attrName>style.visibility</p:attrName>
                                        </p:attrNameLst>
                                      </p:cBhvr>
                                      <p:to>
                                        <p:strVal val="visible"/>
                                      </p:to>
                                    </p:set>
                                    <p:animEffect transition="in" filter="blinds(horizontal)">
                                      <p:cBhvr>
                                        <p:cTn id="32" dur="500"/>
                                        <p:tgtEl>
                                          <p:spTgt spid="4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8370" name="Picture 2" descr="See the source image">
            <a:extLst>
              <a:ext uri="{FF2B5EF4-FFF2-40B4-BE49-F238E27FC236}">
                <a16:creationId xmlns:a16="http://schemas.microsoft.com/office/drawing/2014/main" id="{9E9188F6-6ED6-4515-8E4A-1F3D45EBED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33600" y="457200"/>
            <a:ext cx="79248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023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1B837E0-1BCF-484F-9E82-B3BB01CFC378}"/>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RENAL SYSTEM</a:t>
            </a:r>
          </a:p>
        </p:txBody>
      </p:sp>
      <p:sp>
        <p:nvSpPr>
          <p:cNvPr id="2051" name="Rectangle 3">
            <a:extLst>
              <a:ext uri="{FF2B5EF4-FFF2-40B4-BE49-F238E27FC236}">
                <a16:creationId xmlns:a16="http://schemas.microsoft.com/office/drawing/2014/main" id="{A13C8832-F0DF-41CE-8F73-7F6F2E820D58}"/>
              </a:ext>
            </a:extLst>
          </p:cNvPr>
          <p:cNvSpPr>
            <a:spLocks noGrp="1" noChangeArrowheads="1"/>
          </p:cNvSpPr>
          <p:nvPr>
            <p:ph type="body" sz="half" idx="1"/>
          </p:nvPr>
        </p:nvSpPr>
        <p:spPr>
          <a:xfrm>
            <a:off x="1981200" y="1885950"/>
            <a:ext cx="4008438" cy="4171950"/>
          </a:xfrm>
        </p:spPr>
        <p:txBody>
          <a:bodyPr/>
          <a:lstStyle/>
          <a:p>
            <a:pPr eaLnBrk="1" hangingPunct="1">
              <a:buFont typeface="Monotype Sorts" pitchFamily="2" charset="2"/>
              <a:buNone/>
            </a:pPr>
            <a:r>
              <a:rPr lang="en-US" altLang="zh-TW" i="1"/>
              <a:t>EXCRETION </a:t>
            </a:r>
          </a:p>
          <a:p>
            <a:pPr eaLnBrk="1" hangingPunct="1">
              <a:buFont typeface="Monotype Sorts" pitchFamily="2" charset="2"/>
              <a:buNone/>
            </a:pPr>
            <a:r>
              <a:rPr lang="en-US" altLang="zh-TW" i="1"/>
              <a:t>~ </a:t>
            </a:r>
            <a:r>
              <a:rPr lang="en-US" altLang="zh-TW"/>
              <a:t>removal of toxic </a:t>
            </a:r>
            <a:r>
              <a:rPr lang="en-US" altLang="zh-TW" u="sng"/>
              <a:t>waste </a:t>
            </a:r>
            <a:r>
              <a:rPr lang="en-US" altLang="zh-TW"/>
              <a:t>productions of metabolism from the body</a:t>
            </a:r>
          </a:p>
          <a:p>
            <a:pPr eaLnBrk="1" hangingPunct="1">
              <a:buFont typeface="Monotype Sorts" pitchFamily="2" charset="2"/>
              <a:buNone/>
            </a:pPr>
            <a:r>
              <a:rPr lang="en-US" altLang="zh-TW" i="1"/>
              <a:t>WASTE</a:t>
            </a:r>
            <a:endParaRPr lang="en-US" altLang="zh-TW"/>
          </a:p>
          <a:p>
            <a:pPr eaLnBrk="1" hangingPunct="1">
              <a:buFont typeface="Monotype Sorts" pitchFamily="2" charset="2"/>
              <a:buNone/>
            </a:pPr>
            <a:r>
              <a:rPr lang="en-US" altLang="zh-TW"/>
              <a:t>~ nitrogenous waste (urea &amp; ammonia), CO</a:t>
            </a:r>
            <a:r>
              <a:rPr lang="en-US" altLang="zh-TW" baseline="-25000"/>
              <a:t>2</a:t>
            </a:r>
            <a:r>
              <a:rPr lang="en-US" altLang="zh-TW"/>
              <a:t>, bile pigment</a:t>
            </a:r>
            <a:endParaRPr lang="en-US" altLang="zh-TW" i="1"/>
          </a:p>
        </p:txBody>
      </p:sp>
      <p:graphicFrame>
        <p:nvGraphicFramePr>
          <p:cNvPr id="6148" name="Object 4">
            <a:extLst>
              <a:ext uri="{FF2B5EF4-FFF2-40B4-BE49-F238E27FC236}">
                <a16:creationId xmlns:a16="http://schemas.microsoft.com/office/drawing/2014/main" id="{181D9F34-4577-4611-82B7-B179560CB72C}"/>
              </a:ext>
            </a:extLst>
          </p:cNvPr>
          <p:cNvGraphicFramePr>
            <a:graphicFrameLocks noGrp="1" noChangeAspect="1"/>
          </p:cNvGraphicFramePr>
          <p:nvPr>
            <p:ph type="clipArt" sz="half" idx="2"/>
          </p:nvPr>
        </p:nvGraphicFramePr>
        <p:xfrm>
          <a:off x="6151564" y="2533650"/>
          <a:ext cx="4008437" cy="2876550"/>
        </p:xfrm>
        <a:graphic>
          <a:graphicData uri="http://schemas.openxmlformats.org/presentationml/2006/ole">
            <mc:AlternateContent xmlns:mc="http://schemas.openxmlformats.org/markup-compatibility/2006">
              <mc:Choice xmlns:v="urn:schemas-microsoft-com:vml" Requires="v">
                <p:oleObj name="多媒體項目" r:id="rId2" imgW="5357813" imgH="3992563" progId="MS_ClipArt_Gallery.2">
                  <p:embed/>
                </p:oleObj>
              </mc:Choice>
              <mc:Fallback>
                <p:oleObj name="多媒體項目" r:id="rId2" imgW="5357813" imgH="3992563" progId="MS_ClipArt_Gallery.2">
                  <p:embed/>
                  <p:pic>
                    <p:nvPicPr>
                      <p:cNvPr id="6148" name="Object 4">
                        <a:extLst>
                          <a:ext uri="{FF2B5EF4-FFF2-40B4-BE49-F238E27FC236}">
                            <a16:creationId xmlns:a16="http://schemas.microsoft.com/office/drawing/2014/main" id="{181D9F34-4577-4611-82B7-B179560CB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1564" y="2533650"/>
                        <a:ext cx="4008437" cy="287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1" end="1"/>
                                            </p:txEl>
                                          </p:spTgt>
                                        </p:tgtEl>
                                        <p:attrNameLst>
                                          <p:attrName>style.visibility</p:attrName>
                                        </p:attrNameLst>
                                      </p:cBhvr>
                                      <p:to>
                                        <p:strVal val="visible"/>
                                      </p:to>
                                    </p:set>
                                    <p:animEffect transition="in" filter="blinds(horizontal)">
                                      <p:cBhvr>
                                        <p:cTn id="12" dur="500"/>
                                        <p:tgtEl>
                                          <p:spTgt spid="20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7" dur="500"/>
                                        <p:tgtEl>
                                          <p:spTgt spid="20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51">
                                            <p:txEl>
                                              <p:pRg st="3" end="3"/>
                                            </p:txEl>
                                          </p:spTgt>
                                        </p:tgtEl>
                                        <p:attrNameLst>
                                          <p:attrName>style.visibility</p:attrName>
                                        </p:attrNameLst>
                                      </p:cBhvr>
                                      <p:to>
                                        <p:strVal val="visible"/>
                                      </p:to>
                                    </p:set>
                                    <p:animEffect transition="in" filter="blinds(horizontal)">
                                      <p:cBhvr>
                                        <p:cTn id="22" dur="500"/>
                                        <p:tgtEl>
                                          <p:spTgt spid="20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9E036EE-CB87-402C-89E2-975A07F17E99}"/>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RENAL SYSTEM</a:t>
            </a:r>
          </a:p>
        </p:txBody>
      </p:sp>
      <p:sp>
        <p:nvSpPr>
          <p:cNvPr id="7171" name="Rectangle 3">
            <a:extLst>
              <a:ext uri="{FF2B5EF4-FFF2-40B4-BE49-F238E27FC236}">
                <a16:creationId xmlns:a16="http://schemas.microsoft.com/office/drawing/2014/main" id="{8F668476-ED24-465D-B75F-807673FCEDE2}"/>
              </a:ext>
            </a:extLst>
          </p:cNvPr>
          <p:cNvSpPr>
            <a:spLocks noGrp="1" noChangeArrowheads="1"/>
          </p:cNvSpPr>
          <p:nvPr>
            <p:ph type="body" sz="half" idx="1"/>
          </p:nvPr>
        </p:nvSpPr>
        <p:spPr>
          <a:xfrm>
            <a:off x="1981200" y="1885950"/>
            <a:ext cx="4008438" cy="4171950"/>
          </a:xfrm>
        </p:spPr>
        <p:txBody>
          <a:bodyPr/>
          <a:lstStyle/>
          <a:p>
            <a:pPr eaLnBrk="1" hangingPunct="1">
              <a:buFont typeface="Monotype Sorts" pitchFamily="2" charset="2"/>
              <a:buNone/>
            </a:pPr>
            <a:r>
              <a:rPr lang="en-US" altLang="zh-TW" i="1"/>
              <a:t>OSMOREGULATION</a:t>
            </a:r>
            <a:endParaRPr lang="en-US" altLang="zh-TW"/>
          </a:p>
          <a:p>
            <a:pPr eaLnBrk="1" hangingPunct="1">
              <a:buFont typeface="Monotype Sorts" pitchFamily="2" charset="2"/>
              <a:buNone/>
            </a:pPr>
            <a:r>
              <a:rPr lang="en-US" altLang="zh-TW"/>
              <a:t>~ the process maintaining constant osmotic equilibrium between the internal &amp; external environment of an organism</a:t>
            </a:r>
          </a:p>
          <a:p>
            <a:pPr eaLnBrk="1" hangingPunct="1">
              <a:buFont typeface="Monotype Sorts" pitchFamily="2" charset="2"/>
              <a:buNone/>
            </a:pPr>
            <a:endParaRPr lang="en-US" altLang="zh-TW" i="1"/>
          </a:p>
        </p:txBody>
      </p:sp>
      <p:graphicFrame>
        <p:nvGraphicFramePr>
          <p:cNvPr id="7172" name="Object 4">
            <a:extLst>
              <a:ext uri="{FF2B5EF4-FFF2-40B4-BE49-F238E27FC236}">
                <a16:creationId xmlns:a16="http://schemas.microsoft.com/office/drawing/2014/main" id="{C2668023-D8D5-43BC-B0B5-12B348499B32}"/>
              </a:ext>
            </a:extLst>
          </p:cNvPr>
          <p:cNvGraphicFramePr>
            <a:graphicFrameLocks noGrp="1" noChangeAspect="1"/>
          </p:cNvGraphicFramePr>
          <p:nvPr>
            <p:ph type="clipArt" sz="half" idx="2"/>
          </p:nvPr>
        </p:nvGraphicFramePr>
        <p:xfrm>
          <a:off x="6151564" y="1954214"/>
          <a:ext cx="4008437" cy="4035425"/>
        </p:xfrm>
        <a:graphic>
          <a:graphicData uri="http://schemas.openxmlformats.org/presentationml/2006/ole">
            <mc:AlternateContent xmlns:mc="http://schemas.openxmlformats.org/markup-compatibility/2006">
              <mc:Choice xmlns:v="urn:schemas-microsoft-com:vml" Requires="v">
                <p:oleObj name="多媒體項目" r:id="rId2" imgW="3244850" imgH="3390900" progId="MS_ClipArt_Gallery.2">
                  <p:embed/>
                </p:oleObj>
              </mc:Choice>
              <mc:Fallback>
                <p:oleObj name="多媒體項目" r:id="rId2" imgW="3244850" imgH="3390900" progId="MS_ClipArt_Gallery.2">
                  <p:embed/>
                  <p:pic>
                    <p:nvPicPr>
                      <p:cNvPr id="7172" name="Object 4">
                        <a:extLst>
                          <a:ext uri="{FF2B5EF4-FFF2-40B4-BE49-F238E27FC236}">
                            <a16:creationId xmlns:a16="http://schemas.microsoft.com/office/drawing/2014/main" id="{C2668023-D8D5-43BC-B0B5-12B348499B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1564" y="1954214"/>
                        <a:ext cx="4008437" cy="403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322" name="Picture 2" descr="See the source image">
            <a:extLst>
              <a:ext uri="{FF2B5EF4-FFF2-40B4-BE49-F238E27FC236}">
                <a16:creationId xmlns:a16="http://schemas.microsoft.com/office/drawing/2014/main" id="{0CE31026-547A-4EFD-9F0C-4E38C94B663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33600" y="457200"/>
            <a:ext cx="79248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418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A0D0350-F6E1-4D64-82BF-CEDB8D506B07}"/>
              </a:ext>
            </a:extLst>
          </p:cNvPr>
          <p:cNvSpPr>
            <a:spLocks noGrp="1" noChangeArrowheads="1"/>
          </p:cNvSpPr>
          <p:nvPr>
            <p:ph type="title"/>
          </p:nvPr>
        </p:nvSpPr>
        <p:spPr/>
        <p:txBody>
          <a:bodyPr/>
          <a:lstStyle/>
          <a:p>
            <a:pPr eaLnBrk="1" hangingPunct="1"/>
            <a:r>
              <a:rPr lang="en-US" altLang="zh-TW" dirty="0"/>
              <a:t>Renal System </a:t>
            </a:r>
          </a:p>
        </p:txBody>
      </p:sp>
      <p:sp>
        <p:nvSpPr>
          <p:cNvPr id="7171" name="Rectangle 3">
            <a:extLst>
              <a:ext uri="{FF2B5EF4-FFF2-40B4-BE49-F238E27FC236}">
                <a16:creationId xmlns:a16="http://schemas.microsoft.com/office/drawing/2014/main" id="{FE7E588B-ED7E-4203-8A1E-67C8B8AB68E8}"/>
              </a:ext>
            </a:extLst>
          </p:cNvPr>
          <p:cNvSpPr>
            <a:spLocks noGrp="1" noChangeArrowheads="1"/>
          </p:cNvSpPr>
          <p:nvPr>
            <p:ph type="body" idx="1"/>
          </p:nvPr>
        </p:nvSpPr>
        <p:spPr/>
        <p:txBody>
          <a:bodyPr/>
          <a:lstStyle/>
          <a:p>
            <a:pPr eaLnBrk="1" hangingPunct="1">
              <a:buFont typeface="Monotype Sorts" pitchFamily="2" charset="2"/>
              <a:buNone/>
            </a:pPr>
            <a:r>
              <a:rPr lang="en-US" altLang="zh-TW">
                <a:latin typeface="Comic Sans MS" panose="030F0702030302020204" pitchFamily="66" charset="0"/>
              </a:rPr>
              <a:t>URETERS</a:t>
            </a:r>
            <a:endParaRPr lang="en-US" altLang="zh-TW"/>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narrow tubes </a:t>
            </a:r>
          </a:p>
          <a:p>
            <a:pPr eaLnBrk="1" hangingPunct="1">
              <a:buFont typeface="Monotype Sorts" pitchFamily="2" charset="2"/>
              <a:buNone/>
            </a:pPr>
            <a:r>
              <a:rPr lang="en-US" altLang="zh-TW">
                <a:latin typeface="Comic Sans MS" panose="030F0702030302020204" pitchFamily="66" charset="0"/>
                <a:sym typeface="Monotype Sorts" pitchFamily="2" charset="2"/>
              </a:rPr>
              <a:t></a:t>
            </a:r>
            <a:r>
              <a:rPr lang="en-US" altLang="zh-TW">
                <a:sym typeface="Monotype Sorts" pitchFamily="2" charset="2"/>
              </a:rPr>
              <a:t> passing urine from kidneys to bladder</a:t>
            </a:r>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valves </a:t>
            </a:r>
            <a:r>
              <a:rPr lang="en-US" altLang="zh-TW">
                <a:sym typeface="Wingdings" panose="05000000000000000000" pitchFamily="2" charset="2"/>
              </a:rPr>
              <a:t> prevent back flow of urine</a:t>
            </a:r>
            <a:r>
              <a:rPr lang="en-US" altLang="zh-TW">
                <a:latin typeface="Comic Sans MS" panose="030F0702030302020204" pitchFamily="66" charset="0"/>
                <a:sym typeface="Monotype Sorts" pitchFamily="2" charset="2"/>
              </a:rPr>
              <a:t>        </a:t>
            </a:r>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Wingdings" panose="05000000000000000000" pitchFamily="2" charset="2"/>
              </a:rPr>
              <a:t> stop bacteria from going into kidney</a:t>
            </a:r>
            <a:r>
              <a:rPr lang="en-US" altLang="zh-TW">
                <a:latin typeface="Comic Sans MS" panose="030F0702030302020204" pitchFamily="66" charset="0"/>
                <a:sym typeface="Monotype Sorts" pitchFamily="2" charset="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blinds(horizontal)">
                                      <p:cBhvr>
                                        <p:cTn id="7" dur="5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blinds(horizontal)">
                                      <p:cBhvr>
                                        <p:cTn id="12" dur="500"/>
                                        <p:tgtEl>
                                          <p:spTgt spid="7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blinds(horizontal)">
                                      <p:cBhvr>
                                        <p:cTn id="17" dur="500"/>
                                        <p:tgtEl>
                                          <p:spTgt spid="717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Effect transition="in" filter="blinds(horizontal)">
                                      <p:cBhvr>
                                        <p:cTn id="22" dur="500"/>
                                        <p:tgtEl>
                                          <p:spTgt spid="717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Effect transition="in" filter="blinds(horizontal)">
                                      <p:cBhvr>
                                        <p:cTn id="27"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4" descr="renalsystem">
            <a:extLst>
              <a:ext uri="{FF2B5EF4-FFF2-40B4-BE49-F238E27FC236}">
                <a16:creationId xmlns:a16="http://schemas.microsoft.com/office/drawing/2014/main" id="{574C2D02-8F95-452B-B8EE-6D76585D3BB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40013" y="476251"/>
            <a:ext cx="7416800" cy="5616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 Box 7">
            <a:extLst>
              <a:ext uri="{FF2B5EF4-FFF2-40B4-BE49-F238E27FC236}">
                <a16:creationId xmlns:a16="http://schemas.microsoft.com/office/drawing/2014/main" id="{F888C652-52A0-4E50-979E-D6A78D546DC1}"/>
              </a:ext>
            </a:extLst>
          </p:cNvPr>
          <p:cNvSpPr txBox="1">
            <a:spLocks noChangeArrowheads="1"/>
          </p:cNvSpPr>
          <p:nvPr/>
        </p:nvSpPr>
        <p:spPr bwMode="auto">
          <a:xfrm>
            <a:off x="2208213" y="2060575"/>
            <a:ext cx="12954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Kidney</a:t>
            </a:r>
          </a:p>
        </p:txBody>
      </p:sp>
      <p:sp>
        <p:nvSpPr>
          <p:cNvPr id="11269" name="Text Box 8">
            <a:extLst>
              <a:ext uri="{FF2B5EF4-FFF2-40B4-BE49-F238E27FC236}">
                <a16:creationId xmlns:a16="http://schemas.microsoft.com/office/drawing/2014/main" id="{0C2A78B7-D4C9-4E47-8DB8-2C1F54E84746}"/>
              </a:ext>
            </a:extLst>
          </p:cNvPr>
          <p:cNvSpPr txBox="1">
            <a:spLocks noChangeArrowheads="1"/>
          </p:cNvSpPr>
          <p:nvPr/>
        </p:nvSpPr>
        <p:spPr bwMode="auto">
          <a:xfrm>
            <a:off x="2208214" y="3284538"/>
            <a:ext cx="129698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Bladder</a:t>
            </a:r>
          </a:p>
        </p:txBody>
      </p:sp>
      <p:sp>
        <p:nvSpPr>
          <p:cNvPr id="11270" name="Text Box 9">
            <a:extLst>
              <a:ext uri="{FF2B5EF4-FFF2-40B4-BE49-F238E27FC236}">
                <a16:creationId xmlns:a16="http://schemas.microsoft.com/office/drawing/2014/main" id="{A89F7EB0-D2B2-4519-AE94-DB1B5ABF11D9}"/>
              </a:ext>
            </a:extLst>
          </p:cNvPr>
          <p:cNvSpPr txBox="1">
            <a:spLocks noChangeArrowheads="1"/>
          </p:cNvSpPr>
          <p:nvPr/>
        </p:nvSpPr>
        <p:spPr bwMode="auto">
          <a:xfrm>
            <a:off x="8688389" y="5229225"/>
            <a:ext cx="13684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Urethra</a:t>
            </a:r>
          </a:p>
        </p:txBody>
      </p:sp>
      <p:sp>
        <p:nvSpPr>
          <p:cNvPr id="11271" name="Text Box 10">
            <a:extLst>
              <a:ext uri="{FF2B5EF4-FFF2-40B4-BE49-F238E27FC236}">
                <a16:creationId xmlns:a16="http://schemas.microsoft.com/office/drawing/2014/main" id="{8826C499-4EBE-451C-93F2-3138C67851D1}"/>
              </a:ext>
            </a:extLst>
          </p:cNvPr>
          <p:cNvSpPr txBox="1">
            <a:spLocks noChangeArrowheads="1"/>
          </p:cNvSpPr>
          <p:nvPr/>
        </p:nvSpPr>
        <p:spPr bwMode="auto">
          <a:xfrm>
            <a:off x="7608889" y="2708275"/>
            <a:ext cx="115093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Ureter</a:t>
            </a:r>
          </a:p>
        </p:txBody>
      </p:sp>
      <p:sp>
        <p:nvSpPr>
          <p:cNvPr id="11272" name="Text Box 11">
            <a:extLst>
              <a:ext uri="{FF2B5EF4-FFF2-40B4-BE49-F238E27FC236}">
                <a16:creationId xmlns:a16="http://schemas.microsoft.com/office/drawing/2014/main" id="{E5FD9998-0626-479E-9CA3-87E0E78BF069}"/>
              </a:ext>
            </a:extLst>
          </p:cNvPr>
          <p:cNvSpPr txBox="1">
            <a:spLocks noChangeArrowheads="1"/>
          </p:cNvSpPr>
          <p:nvPr/>
        </p:nvSpPr>
        <p:spPr bwMode="auto">
          <a:xfrm>
            <a:off x="7535864" y="1700213"/>
            <a:ext cx="216058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Diaphragm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290" name="Rectangle 2">
            <a:extLst>
              <a:ext uri="{FF2B5EF4-FFF2-40B4-BE49-F238E27FC236}">
                <a16:creationId xmlns:a16="http://schemas.microsoft.com/office/drawing/2014/main" id="{A6748C71-CB58-4C74-BCD5-0AA439825A72}"/>
              </a:ext>
            </a:extLst>
          </p:cNvPr>
          <p:cNvSpPr>
            <a:spLocks noGrp="1" noChangeArrowheads="1"/>
          </p:cNvSpPr>
          <p:nvPr>
            <p:ph type="title"/>
          </p:nvPr>
        </p:nvSpPr>
        <p:spPr>
          <a:xfrm>
            <a:off x="640079" y="2053641"/>
            <a:ext cx="3669161" cy="2760098"/>
          </a:xfrm>
        </p:spPr>
        <p:txBody>
          <a:bodyPr>
            <a:normAutofit/>
          </a:bodyPr>
          <a:lstStyle/>
          <a:p>
            <a:pPr eaLnBrk="1" hangingPunct="1"/>
            <a:r>
              <a:rPr lang="en-US" altLang="zh-TW" dirty="0">
                <a:solidFill>
                  <a:srgbClr val="FFFFFF"/>
                </a:solidFill>
              </a:rPr>
              <a:t> Bladder </a:t>
            </a:r>
          </a:p>
        </p:txBody>
      </p:sp>
      <p:sp>
        <p:nvSpPr>
          <p:cNvPr id="8195" name="Rectangle 3">
            <a:extLst>
              <a:ext uri="{FF2B5EF4-FFF2-40B4-BE49-F238E27FC236}">
                <a16:creationId xmlns:a16="http://schemas.microsoft.com/office/drawing/2014/main" id="{7112205F-CFA4-46B5-9DB4-B773F41EF7F1}"/>
              </a:ext>
            </a:extLst>
          </p:cNvPr>
          <p:cNvSpPr>
            <a:spLocks noGrp="1" noChangeArrowheads="1"/>
          </p:cNvSpPr>
          <p:nvPr>
            <p:ph type="body" idx="1"/>
          </p:nvPr>
        </p:nvSpPr>
        <p:spPr>
          <a:xfrm>
            <a:off x="6090574" y="801866"/>
            <a:ext cx="5306084" cy="5230634"/>
          </a:xfrm>
        </p:spPr>
        <p:txBody>
          <a:bodyPr anchor="ctr">
            <a:normAutofit/>
          </a:bodyPr>
          <a:lstStyle/>
          <a:p>
            <a:pPr eaLnBrk="1" hangingPunct="1">
              <a:buFont typeface="Monotype Sorts" pitchFamily="2" charset="2"/>
              <a:buNone/>
            </a:pPr>
            <a:endParaRPr lang="en-US" altLang="zh-TW" sz="2400" dirty="0">
              <a:solidFill>
                <a:srgbClr val="000000"/>
              </a:solidFill>
            </a:endParaRPr>
          </a:p>
          <a:p>
            <a:pPr eaLnBrk="1" hangingPunct="1">
              <a:buFont typeface="Monotype Sorts" pitchFamily="2" charset="2"/>
              <a:buNone/>
            </a:pPr>
            <a:r>
              <a:rPr lang="en-US" altLang="zh-TW" sz="2400" dirty="0">
                <a:solidFill>
                  <a:srgbClr val="000000"/>
                </a:solidFill>
                <a:latin typeface="Comic Sans MS" panose="030F0702030302020204" pitchFamily="66" charset="0"/>
                <a:sym typeface="Monotype Sorts" pitchFamily="2" charset="2"/>
              </a:rPr>
              <a:t> </a:t>
            </a:r>
            <a:r>
              <a:rPr lang="en-US" altLang="zh-TW" sz="2400" dirty="0">
                <a:solidFill>
                  <a:srgbClr val="000000"/>
                </a:solidFill>
                <a:sym typeface="Monotype Sorts" pitchFamily="2" charset="2"/>
              </a:rPr>
              <a:t>muscular bag</a:t>
            </a:r>
          </a:p>
          <a:p>
            <a:pPr eaLnBrk="1" hangingPunct="1">
              <a:buFont typeface="Monotype Sorts" pitchFamily="2" charset="2"/>
              <a:buNone/>
            </a:pPr>
            <a:r>
              <a:rPr lang="en-US" altLang="zh-TW" sz="2400" dirty="0">
                <a:solidFill>
                  <a:srgbClr val="000000"/>
                </a:solidFill>
                <a:latin typeface="Comic Sans MS" panose="030F0702030302020204" pitchFamily="66" charset="0"/>
                <a:sym typeface="Monotype Sorts" pitchFamily="2" charset="2"/>
              </a:rPr>
              <a:t> </a:t>
            </a:r>
            <a:r>
              <a:rPr lang="en-US" altLang="zh-TW" sz="2400" dirty="0">
                <a:solidFill>
                  <a:srgbClr val="000000"/>
                </a:solidFill>
                <a:sym typeface="Monotype Sorts" pitchFamily="2" charset="2"/>
              </a:rPr>
              <a:t>stores urine temporarily</a:t>
            </a:r>
          </a:p>
          <a:p>
            <a:pPr eaLnBrk="1" hangingPunct="1">
              <a:buFont typeface="Monotype Sorts" pitchFamily="2" charset="2"/>
              <a:buNone/>
            </a:pPr>
            <a:r>
              <a:rPr lang="en-US" altLang="zh-TW" sz="2400" dirty="0">
                <a:solidFill>
                  <a:srgbClr val="000000"/>
                </a:solidFill>
                <a:latin typeface="Comic Sans MS" panose="030F0702030302020204" pitchFamily="66" charset="0"/>
                <a:sym typeface="Monotype Sorts" pitchFamily="2" charset="2"/>
              </a:rPr>
              <a:t> </a:t>
            </a:r>
            <a:r>
              <a:rPr lang="en-US" altLang="zh-TW" sz="2400" dirty="0">
                <a:solidFill>
                  <a:srgbClr val="000000"/>
                </a:solidFill>
                <a:sym typeface="Monotype Sorts" pitchFamily="2" charset="2"/>
              </a:rPr>
              <a:t>300 cm</a:t>
            </a:r>
            <a:r>
              <a:rPr lang="en-US" altLang="zh-TW" sz="2400" baseline="30000" dirty="0">
                <a:solidFill>
                  <a:srgbClr val="000000"/>
                </a:solidFill>
                <a:sym typeface="Monotype Sorts" pitchFamily="2" charset="2"/>
              </a:rPr>
              <a:t>3</a:t>
            </a:r>
            <a:r>
              <a:rPr lang="en-US" altLang="zh-TW" sz="2400" dirty="0">
                <a:solidFill>
                  <a:srgbClr val="000000"/>
                </a:solidFill>
                <a:sym typeface="Monotype Sorts" pitchFamily="2" charset="2"/>
              </a:rPr>
              <a:t> of urine </a:t>
            </a:r>
            <a:r>
              <a:rPr lang="en-US" altLang="zh-TW" sz="2400" dirty="0">
                <a:solidFill>
                  <a:srgbClr val="000000"/>
                </a:solidFill>
                <a:sym typeface="Wingdings" panose="05000000000000000000" pitchFamily="2" charset="2"/>
              </a:rPr>
              <a:t> sensation of urination</a:t>
            </a:r>
          </a:p>
          <a:p>
            <a:pPr eaLnBrk="1" hangingPunct="1">
              <a:buFont typeface="Monotype Sorts" pitchFamily="2" charset="2"/>
              <a:buNone/>
            </a:pPr>
            <a:r>
              <a:rPr lang="en-US" altLang="zh-TW" sz="2400" dirty="0">
                <a:solidFill>
                  <a:srgbClr val="000000"/>
                </a:solidFill>
                <a:latin typeface="Comic Sans MS" panose="030F0702030302020204" pitchFamily="66" charset="0"/>
                <a:sym typeface="Monotype Sorts" pitchFamily="2" charset="2"/>
              </a:rPr>
              <a:t> </a:t>
            </a:r>
            <a:r>
              <a:rPr lang="en-US" altLang="zh-TW" sz="2400" dirty="0">
                <a:solidFill>
                  <a:srgbClr val="000000"/>
                </a:solidFill>
                <a:sym typeface="Monotype Sorts" pitchFamily="2" charset="2"/>
              </a:rPr>
              <a:t>contraction of bladder + relaxation of sphincter muscle </a:t>
            </a:r>
            <a:r>
              <a:rPr lang="en-US" altLang="zh-TW" sz="2400" dirty="0">
                <a:solidFill>
                  <a:srgbClr val="000000"/>
                </a:solidFill>
                <a:sym typeface="Wingdings" panose="05000000000000000000" pitchFamily="2" charset="2"/>
              </a:rPr>
              <a:t>forces urine out</a:t>
            </a:r>
          </a:p>
          <a:p>
            <a:pPr eaLnBrk="1" hangingPunct="1">
              <a:buFont typeface="Monotype Sorts" pitchFamily="2" charset="2"/>
              <a:buNone/>
            </a:pPr>
            <a:endParaRPr lang="en-US" altLang="zh-TW" sz="2400" dirty="0">
              <a:solidFill>
                <a:srgbClr val="000000"/>
              </a:solidFill>
              <a:latin typeface="Comic Sans MS" panose="030F0702030302020204" pitchFamily="66" charset="0"/>
              <a:sym typeface="Monotype Sorts"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 calcmode="lin" valueType="num">
                                      <p:cBhvr additive="base">
                                        <p:cTn id="7"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2" end="2"/>
                                            </p:txEl>
                                          </p:spTgt>
                                        </p:tgtEl>
                                        <p:attrNameLst>
                                          <p:attrName>style.visibility</p:attrName>
                                        </p:attrNameLst>
                                      </p:cBhvr>
                                      <p:to>
                                        <p:strVal val="visible"/>
                                      </p:to>
                                    </p:set>
                                    <p:anim calcmode="lin" valueType="num">
                                      <p:cBhvr additive="base">
                                        <p:cTn id="13"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anim calcmode="lin" valueType="num">
                                      <p:cBhvr additive="base">
                                        <p:cTn id="19"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195">
                                            <p:txEl>
                                              <p:pRg st="4" end="4"/>
                                            </p:txEl>
                                          </p:spTgt>
                                        </p:tgtEl>
                                        <p:attrNameLst>
                                          <p:attrName>style.visibility</p:attrName>
                                        </p:attrNameLst>
                                      </p:cBhvr>
                                      <p:to>
                                        <p:strVal val="visible"/>
                                      </p:to>
                                    </p:set>
                                    <p:anim calcmode="lin" valueType="num">
                                      <p:cBhvr additive="base">
                                        <p:cTn id="25" dur="500" fill="hold"/>
                                        <p:tgtEl>
                                          <p:spTgt spid="819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1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a:extLst>
              <a:ext uri="{FF2B5EF4-FFF2-40B4-BE49-F238E27FC236}">
                <a16:creationId xmlns:a16="http://schemas.microsoft.com/office/drawing/2014/main" id="{E1987130-6779-4D54-8EF3-504BC2BF4D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33375"/>
            <a:ext cx="9753600" cy="619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7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C26700E-7742-4B46-A914-16ABCC41B486}"/>
              </a:ext>
            </a:extLst>
          </p:cNvPr>
          <p:cNvSpPr>
            <a:spLocks noGrp="1" noChangeArrowheads="1"/>
          </p:cNvSpPr>
          <p:nvPr>
            <p:ph type="title"/>
          </p:nvPr>
        </p:nvSpPr>
        <p:spPr/>
        <p:txBody>
          <a:bodyPr/>
          <a:lstStyle/>
          <a:p>
            <a:r>
              <a:rPr lang="en-US" altLang="zh-TW" dirty="0">
                <a:latin typeface="Comic Sans MS" panose="030F0702030302020204" pitchFamily="66" charset="0"/>
              </a:rPr>
              <a:t>URETHRA</a:t>
            </a:r>
            <a:br>
              <a:rPr lang="en-US" altLang="zh-TW" dirty="0"/>
            </a:br>
            <a:endParaRPr lang="en-US" altLang="zh-TW" dirty="0"/>
          </a:p>
        </p:txBody>
      </p:sp>
      <p:sp>
        <p:nvSpPr>
          <p:cNvPr id="9219" name="Rectangle 3">
            <a:extLst>
              <a:ext uri="{FF2B5EF4-FFF2-40B4-BE49-F238E27FC236}">
                <a16:creationId xmlns:a16="http://schemas.microsoft.com/office/drawing/2014/main" id="{F249C84A-9660-4B09-B875-369218A8F7B8}"/>
              </a:ext>
            </a:extLst>
          </p:cNvPr>
          <p:cNvSpPr>
            <a:spLocks noGrp="1" noChangeArrowheads="1"/>
          </p:cNvSpPr>
          <p:nvPr>
            <p:ph type="body" idx="1"/>
          </p:nvPr>
        </p:nvSpPr>
        <p:spPr/>
        <p:txBody>
          <a:bodyPr/>
          <a:lstStyle/>
          <a:p>
            <a:pPr eaLnBrk="1" hangingPunct="1">
              <a:buFont typeface="Monotype Sorts" pitchFamily="2" charset="2"/>
              <a:buNone/>
            </a:pPr>
            <a:r>
              <a:rPr lang="en-US" altLang="zh-TW" dirty="0">
                <a:latin typeface="Comic Sans MS" panose="030F0702030302020204" pitchFamily="66" charset="0"/>
              </a:rPr>
              <a:t>URETHRA</a:t>
            </a:r>
            <a:endParaRPr lang="en-US" altLang="zh-TW" dirty="0"/>
          </a:p>
          <a:p>
            <a:pPr eaLnBrk="1" hangingPunct="1">
              <a:buFont typeface="Monotype Sorts" pitchFamily="2" charset="2"/>
              <a:buNone/>
            </a:pPr>
            <a:r>
              <a:rPr lang="en-US" altLang="zh-TW" dirty="0">
                <a:latin typeface="Comic Sans MS" panose="030F0702030302020204" pitchFamily="66" charset="0"/>
                <a:sym typeface="Monotype Sorts" pitchFamily="2" charset="2"/>
              </a:rPr>
              <a:t> </a:t>
            </a:r>
            <a:r>
              <a:rPr lang="en-US" altLang="zh-TW" dirty="0">
                <a:sym typeface="Monotype Sorts" pitchFamily="2" charset="2"/>
              </a:rPr>
              <a:t>muscular tube</a:t>
            </a:r>
          </a:p>
          <a:p>
            <a:pPr eaLnBrk="1" hangingPunct="1">
              <a:buFont typeface="Monotype Sorts" pitchFamily="2" charset="2"/>
              <a:buNone/>
            </a:pPr>
            <a:r>
              <a:rPr lang="en-US" altLang="zh-TW" dirty="0">
                <a:sym typeface="Monotype Sorts" pitchFamily="2" charset="2"/>
              </a:rPr>
              <a:t> carries ONLY URINE in female</a:t>
            </a:r>
          </a:p>
          <a:p>
            <a:pPr eaLnBrk="1" hangingPunct="1">
              <a:buFont typeface="Monotype Sorts" pitchFamily="2" charset="2"/>
              <a:buNone/>
            </a:pPr>
            <a:r>
              <a:rPr lang="en-US" altLang="zh-TW" dirty="0">
                <a:sym typeface="Monotype Sorts" pitchFamily="2" charset="2"/>
              </a:rPr>
              <a:t> carries URINE &amp; SEMEN in male</a:t>
            </a:r>
            <a:endParaRPr lang="en-US" altLang="zh-TW" dirty="0">
              <a:latin typeface="Comic Sans MS" panose="030F0702030302020204" pitchFamily="66" charset="0"/>
              <a:sym typeface="Monotype Sorts"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linds(horizontal)">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blinds(horizontal)">
                                      <p:cBhvr>
                                        <p:cTn id="12" dur="500"/>
                                        <p:tgtEl>
                                          <p:spTgt spid="92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blinds(horizontal)">
                                      <p:cBhvr>
                                        <p:cTn id="17" dur="500"/>
                                        <p:tgtEl>
                                          <p:spTgt spid="92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9">
                                            <p:txEl>
                                              <p:pRg st="3" end="3"/>
                                            </p:txEl>
                                          </p:spTgt>
                                        </p:tgtEl>
                                        <p:attrNameLst>
                                          <p:attrName>style.visibility</p:attrName>
                                        </p:attrNameLst>
                                      </p:cBhvr>
                                      <p:to>
                                        <p:strVal val="visible"/>
                                      </p:to>
                                    </p:set>
                                    <p:animEffect transition="in" filter="blinds(horizontal)">
                                      <p:cBhvr>
                                        <p:cTn id="22"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9" y="450222"/>
            <a:ext cx="3902420" cy="4235636"/>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364" name="Text Box 7">
            <a:extLst>
              <a:ext uri="{FF2B5EF4-FFF2-40B4-BE49-F238E27FC236}">
                <a16:creationId xmlns:a16="http://schemas.microsoft.com/office/drawing/2014/main" id="{09B09FD2-AFE7-4B56-B407-587F2B01A83C}"/>
              </a:ext>
            </a:extLst>
          </p:cNvPr>
          <p:cNvSpPr txBox="1">
            <a:spLocks noChangeArrowheads="1"/>
          </p:cNvSpPr>
          <p:nvPr/>
        </p:nvSpPr>
        <p:spPr bwMode="auto">
          <a:xfrm>
            <a:off x="734664" y="930530"/>
            <a:ext cx="3361677" cy="3275019"/>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nSpc>
                <a:spcPct val="90000"/>
              </a:lnSpc>
              <a:spcBef>
                <a:spcPct val="0"/>
              </a:spcBef>
              <a:spcAft>
                <a:spcPts val="600"/>
              </a:spcAft>
            </a:pPr>
            <a:r>
              <a:rPr lang="en-US" altLang="zh-TW" sz="5000">
                <a:solidFill>
                  <a:srgbClr val="FFFFFF"/>
                </a:solidFill>
                <a:latin typeface="+mj-lt"/>
                <a:ea typeface="+mj-ea"/>
                <a:cs typeface="+mj-cs"/>
              </a:rPr>
              <a:t>A nephron unit</a:t>
            </a:r>
          </a:p>
        </p:txBody>
      </p:sp>
      <p:sp>
        <p:nvSpPr>
          <p:cNvPr id="75" name="Rectangle 74">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843002"/>
            <a:ext cx="2391411" cy="1564776"/>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7" name="Rectangle 76">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3417" y="4843002"/>
            <a:ext cx="1351062" cy="1568472"/>
          </a:xfrm>
          <a:prstGeom prst="rect">
            <a:avLst/>
          </a:prstGeom>
          <a:solidFill>
            <a:srgbClr val="9A6C61"/>
          </a:solidFill>
          <a:ln w="25400">
            <a:solidFill>
              <a:srgbClr val="9A6C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1B1B"/>
              </a:solidFill>
            </a:endParaRPr>
          </a:p>
        </p:txBody>
      </p:sp>
      <p:pic>
        <p:nvPicPr>
          <p:cNvPr id="15363" name="Picture 4" descr="nephron">
            <a:extLst>
              <a:ext uri="{FF2B5EF4-FFF2-40B4-BE49-F238E27FC236}">
                <a16:creationId xmlns:a16="http://schemas.microsoft.com/office/drawing/2014/main" id="{BE39CA8D-417B-4D18-BF65-125D4DF32B0E}"/>
              </a:ext>
            </a:extLst>
          </p:cNvPr>
          <p:cNvPicPr>
            <a:picLocks noGrp="1" noChangeAspect="1" noChangeArrowheads="1"/>
          </p:cNvPicPr>
          <p:nvPr>
            <p:ph idx="4294967295"/>
          </p:nvPr>
        </p:nvPicPr>
        <p:blipFill rotWithShape="1">
          <a:blip r:embed="rId2">
            <a:extLst>
              <a:ext uri="{28A0092B-C50C-407E-A947-70E740481C1C}">
                <a14:useLocalDpi xmlns:a14="http://schemas.microsoft.com/office/drawing/2010/main" val="0"/>
              </a:ext>
            </a:extLst>
          </a:blip>
          <a:srcRect b="4395"/>
          <a:stretch/>
        </p:blipFill>
        <p:spPr>
          <a:xfrm>
            <a:off x="4517401" y="450221"/>
            <a:ext cx="7203993" cy="595755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a:extLst>
              <a:ext uri="{FF2B5EF4-FFF2-40B4-BE49-F238E27FC236}">
                <a16:creationId xmlns:a16="http://schemas.microsoft.com/office/drawing/2014/main" id="{32A37177-6572-42D8-B439-88ECA2ED91E3}"/>
              </a:ext>
            </a:extLst>
          </p:cNvPr>
          <p:cNvSpPr txBox="1">
            <a:spLocks noChangeArrowheads="1"/>
          </p:cNvSpPr>
          <p:nvPr/>
        </p:nvSpPr>
        <p:spPr bwMode="auto">
          <a:xfrm>
            <a:off x="2819400" y="914400"/>
            <a:ext cx="7315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defRPr/>
            </a:pPr>
            <a:r>
              <a:rPr lang="en-US" altLang="zh-TW" b="1">
                <a:effectLst>
                  <a:outerShdw blurRad="38100" dist="38100" dir="2700000" algn="tl">
                    <a:srgbClr val="C0C0C0"/>
                  </a:outerShdw>
                </a:effectLst>
                <a:ea typeface="新細明體" panose="020B0604030504040204" pitchFamily="18" charset="-120"/>
              </a:rPr>
              <a:t>FLOW  OF GLOMERULAR FILTRATE</a:t>
            </a:r>
            <a:endParaRPr lang="en-US" altLang="zh-TW">
              <a:effectLst>
                <a:outerShdw blurRad="38100" dist="38100" dir="2700000" algn="tl">
                  <a:srgbClr val="C0C0C0"/>
                </a:outerShdw>
              </a:effectLst>
              <a:ea typeface="新細明體" panose="020B0604030504040204" pitchFamily="18" charset="-120"/>
            </a:endParaRPr>
          </a:p>
        </p:txBody>
      </p:sp>
      <p:sp>
        <p:nvSpPr>
          <p:cNvPr id="16387" name="Text Box 3">
            <a:extLst>
              <a:ext uri="{FF2B5EF4-FFF2-40B4-BE49-F238E27FC236}">
                <a16:creationId xmlns:a16="http://schemas.microsoft.com/office/drawing/2014/main" id="{D0C8D204-158C-4A09-93B3-9DCC04D797D2}"/>
              </a:ext>
            </a:extLst>
          </p:cNvPr>
          <p:cNvSpPr txBox="1">
            <a:spLocks noChangeArrowheads="1"/>
          </p:cNvSpPr>
          <p:nvPr/>
        </p:nvSpPr>
        <p:spPr bwMode="auto">
          <a:xfrm>
            <a:off x="1752600" y="2438400"/>
            <a:ext cx="85344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b="1"/>
              <a:t>Glomerulus </a:t>
            </a:r>
            <a:r>
              <a:rPr lang="en-US" altLang="zh-TW"/>
              <a:t>           Bowman’s space in Bowman’s capsule</a:t>
            </a:r>
          </a:p>
          <a:p>
            <a:pPr eaLnBrk="1" hangingPunct="1">
              <a:spcBef>
                <a:spcPct val="50000"/>
              </a:spcBef>
            </a:pPr>
            <a:r>
              <a:rPr lang="en-US" altLang="zh-TW"/>
              <a:t>                                                                                            </a:t>
            </a:r>
          </a:p>
          <a:p>
            <a:pPr eaLnBrk="1" hangingPunct="1">
              <a:spcBef>
                <a:spcPct val="50000"/>
              </a:spcBef>
            </a:pPr>
            <a:r>
              <a:rPr lang="en-US" altLang="zh-TW"/>
              <a:t>Descending limb of Henle’s loop            Proximal convoluted tubule</a:t>
            </a:r>
          </a:p>
          <a:p>
            <a:pPr eaLnBrk="1" hangingPunct="1">
              <a:spcBef>
                <a:spcPct val="50000"/>
              </a:spcBef>
            </a:pPr>
            <a:endParaRPr lang="en-US" altLang="zh-TW"/>
          </a:p>
          <a:p>
            <a:pPr eaLnBrk="1" hangingPunct="1">
              <a:spcBef>
                <a:spcPct val="50000"/>
              </a:spcBef>
            </a:pPr>
            <a:r>
              <a:rPr lang="en-US" altLang="zh-TW"/>
              <a:t>Ascending limb of Henle’s loop        Distal convoluted tubule</a:t>
            </a:r>
          </a:p>
          <a:p>
            <a:pPr eaLnBrk="1" hangingPunct="1">
              <a:spcBef>
                <a:spcPct val="50000"/>
              </a:spcBef>
            </a:pPr>
            <a:endParaRPr lang="en-US" altLang="zh-TW"/>
          </a:p>
          <a:p>
            <a:pPr eaLnBrk="1" hangingPunct="1">
              <a:spcBef>
                <a:spcPct val="50000"/>
              </a:spcBef>
            </a:pPr>
            <a:r>
              <a:rPr lang="en-US" altLang="zh-TW"/>
              <a:t>                       </a:t>
            </a:r>
            <a:r>
              <a:rPr lang="en-US" altLang="zh-TW" b="1"/>
              <a:t>Renal pelvis</a:t>
            </a:r>
            <a:r>
              <a:rPr lang="en-US" altLang="zh-TW"/>
              <a:t>            Collecting duct </a:t>
            </a:r>
          </a:p>
        </p:txBody>
      </p:sp>
      <p:sp>
        <p:nvSpPr>
          <p:cNvPr id="16388" name="AutoShape 4">
            <a:extLst>
              <a:ext uri="{FF2B5EF4-FFF2-40B4-BE49-F238E27FC236}">
                <a16:creationId xmlns:a16="http://schemas.microsoft.com/office/drawing/2014/main" id="{EA41AA3D-4B94-4EFF-9A17-C47D50088170}"/>
              </a:ext>
            </a:extLst>
          </p:cNvPr>
          <p:cNvSpPr>
            <a:spLocks noChangeArrowheads="1"/>
          </p:cNvSpPr>
          <p:nvPr/>
        </p:nvSpPr>
        <p:spPr bwMode="auto">
          <a:xfrm>
            <a:off x="3581400" y="2590800"/>
            <a:ext cx="685800" cy="228600"/>
          </a:xfrm>
          <a:prstGeom prst="rightArrow">
            <a:avLst>
              <a:gd name="adj1" fmla="val 50000"/>
              <a:gd name="adj2" fmla="val 75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89" name="AutoShape 5">
            <a:extLst>
              <a:ext uri="{FF2B5EF4-FFF2-40B4-BE49-F238E27FC236}">
                <a16:creationId xmlns:a16="http://schemas.microsoft.com/office/drawing/2014/main" id="{CD024393-67DD-43B4-AC43-4E8620A70DCE}"/>
              </a:ext>
            </a:extLst>
          </p:cNvPr>
          <p:cNvSpPr>
            <a:spLocks noChangeArrowheads="1"/>
          </p:cNvSpPr>
          <p:nvPr/>
        </p:nvSpPr>
        <p:spPr bwMode="auto">
          <a:xfrm>
            <a:off x="8839200" y="2895600"/>
            <a:ext cx="304800" cy="533400"/>
          </a:xfrm>
          <a:prstGeom prst="downArrow">
            <a:avLst>
              <a:gd name="adj1" fmla="val 50000"/>
              <a:gd name="adj2" fmla="val 4375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90" name="AutoShape 6">
            <a:extLst>
              <a:ext uri="{FF2B5EF4-FFF2-40B4-BE49-F238E27FC236}">
                <a16:creationId xmlns:a16="http://schemas.microsoft.com/office/drawing/2014/main" id="{17DB0B0E-9F35-4723-968F-C3A355177B64}"/>
              </a:ext>
            </a:extLst>
          </p:cNvPr>
          <p:cNvSpPr>
            <a:spLocks noChangeArrowheads="1"/>
          </p:cNvSpPr>
          <p:nvPr/>
        </p:nvSpPr>
        <p:spPr bwMode="auto">
          <a:xfrm>
            <a:off x="6019800" y="3733800"/>
            <a:ext cx="685800" cy="228600"/>
          </a:xfrm>
          <a:prstGeom prst="leftArrow">
            <a:avLst>
              <a:gd name="adj1" fmla="val 50000"/>
              <a:gd name="adj2" fmla="val 75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91" name="AutoShape 7">
            <a:extLst>
              <a:ext uri="{FF2B5EF4-FFF2-40B4-BE49-F238E27FC236}">
                <a16:creationId xmlns:a16="http://schemas.microsoft.com/office/drawing/2014/main" id="{D939D238-F879-488D-9B97-F0F6A2D03D58}"/>
              </a:ext>
            </a:extLst>
          </p:cNvPr>
          <p:cNvSpPr>
            <a:spLocks noChangeArrowheads="1"/>
          </p:cNvSpPr>
          <p:nvPr/>
        </p:nvSpPr>
        <p:spPr bwMode="auto">
          <a:xfrm>
            <a:off x="2057400" y="4038600"/>
            <a:ext cx="381000" cy="457200"/>
          </a:xfrm>
          <a:prstGeom prst="downArrow">
            <a:avLst>
              <a:gd name="adj1" fmla="val 50000"/>
              <a:gd name="adj2" fmla="val 30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92" name="AutoShape 8">
            <a:extLst>
              <a:ext uri="{FF2B5EF4-FFF2-40B4-BE49-F238E27FC236}">
                <a16:creationId xmlns:a16="http://schemas.microsoft.com/office/drawing/2014/main" id="{DB12074C-718E-4337-B71F-0AEB024D0EFC}"/>
              </a:ext>
            </a:extLst>
          </p:cNvPr>
          <p:cNvSpPr>
            <a:spLocks noChangeArrowheads="1"/>
          </p:cNvSpPr>
          <p:nvPr/>
        </p:nvSpPr>
        <p:spPr bwMode="auto">
          <a:xfrm>
            <a:off x="5791200" y="4724400"/>
            <a:ext cx="533400" cy="228600"/>
          </a:xfrm>
          <a:prstGeom prst="rightArrow">
            <a:avLst>
              <a:gd name="adj1" fmla="val 50000"/>
              <a:gd name="adj2" fmla="val 58333"/>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93" name="AutoShape 9">
            <a:extLst>
              <a:ext uri="{FF2B5EF4-FFF2-40B4-BE49-F238E27FC236}">
                <a16:creationId xmlns:a16="http://schemas.microsoft.com/office/drawing/2014/main" id="{40469AA5-7478-4965-96EA-047F9B13AA00}"/>
              </a:ext>
            </a:extLst>
          </p:cNvPr>
          <p:cNvSpPr>
            <a:spLocks noChangeArrowheads="1"/>
          </p:cNvSpPr>
          <p:nvPr/>
        </p:nvSpPr>
        <p:spPr bwMode="auto">
          <a:xfrm>
            <a:off x="5334000" y="5867400"/>
            <a:ext cx="685800" cy="228600"/>
          </a:xfrm>
          <a:prstGeom prst="leftArrow">
            <a:avLst>
              <a:gd name="adj1" fmla="val 50000"/>
              <a:gd name="adj2" fmla="val 75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
        <p:nvSpPr>
          <p:cNvPr id="16394" name="AutoShape 10">
            <a:extLst>
              <a:ext uri="{FF2B5EF4-FFF2-40B4-BE49-F238E27FC236}">
                <a16:creationId xmlns:a16="http://schemas.microsoft.com/office/drawing/2014/main" id="{1E0F80E3-52B0-4445-98A6-7C990614D9E6}"/>
              </a:ext>
            </a:extLst>
          </p:cNvPr>
          <p:cNvSpPr>
            <a:spLocks noChangeArrowheads="1"/>
          </p:cNvSpPr>
          <p:nvPr/>
        </p:nvSpPr>
        <p:spPr bwMode="auto">
          <a:xfrm>
            <a:off x="7315200" y="5105400"/>
            <a:ext cx="381000" cy="457200"/>
          </a:xfrm>
          <a:prstGeom prst="downArrow">
            <a:avLst>
              <a:gd name="adj1" fmla="val 50000"/>
              <a:gd name="adj2" fmla="val 30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F52ECEE-772B-402A-96A6-3F1E09110C4C}"/>
              </a:ext>
            </a:extLst>
          </p:cNvPr>
          <p:cNvSpPr>
            <a:spLocks noGrp="1" noChangeArrowheads="1"/>
          </p:cNvSpPr>
          <p:nvPr>
            <p:ph type="title"/>
          </p:nvPr>
        </p:nvSpPr>
        <p:spPr/>
        <p:txBody>
          <a:bodyPr/>
          <a:lstStyle/>
          <a:p>
            <a:pPr eaLnBrk="1" hangingPunct="1"/>
            <a:r>
              <a:rPr lang="en-US" altLang="zh-TW"/>
              <a:t>NEPHRON</a:t>
            </a:r>
          </a:p>
        </p:txBody>
      </p:sp>
      <p:sp>
        <p:nvSpPr>
          <p:cNvPr id="11267" name="Rectangle 3">
            <a:extLst>
              <a:ext uri="{FF2B5EF4-FFF2-40B4-BE49-F238E27FC236}">
                <a16:creationId xmlns:a16="http://schemas.microsoft.com/office/drawing/2014/main" id="{458DAEC1-1F4E-44A4-ADA6-AF866E98E549}"/>
              </a:ext>
            </a:extLst>
          </p:cNvPr>
          <p:cNvSpPr>
            <a:spLocks noGrp="1" noChangeArrowheads="1"/>
          </p:cNvSpPr>
          <p:nvPr>
            <p:ph type="body" idx="1"/>
          </p:nvPr>
        </p:nvSpPr>
        <p:spPr>
          <a:xfrm>
            <a:off x="1981200" y="1600200"/>
            <a:ext cx="8178800" cy="4457700"/>
          </a:xfrm>
        </p:spPr>
        <p:txBody>
          <a:bodyPr/>
          <a:lstStyle/>
          <a:p>
            <a:pPr eaLnBrk="1" hangingPunct="1">
              <a:buFont typeface="Monotype Sorts" pitchFamily="2" charset="2"/>
              <a:buNone/>
            </a:pPr>
            <a:r>
              <a:rPr lang="en-US" altLang="zh-TW">
                <a:sym typeface="Wingdings" panose="05000000000000000000" pitchFamily="2" charset="2"/>
              </a:rPr>
              <a:t> 1,000,000 nephrons / kidney</a:t>
            </a:r>
          </a:p>
          <a:p>
            <a:pPr eaLnBrk="1" hangingPunct="1">
              <a:buFont typeface="Monotype Sorts" pitchFamily="2" charset="2"/>
              <a:buNone/>
            </a:pPr>
            <a:r>
              <a:rPr lang="en-US" altLang="zh-TW">
                <a:sym typeface="Wingdings" panose="05000000000000000000" pitchFamily="2" charset="2"/>
              </a:rPr>
              <a:t> structural &amp; functional units</a:t>
            </a:r>
          </a:p>
          <a:p>
            <a:pPr eaLnBrk="1" hangingPunct="1">
              <a:buFont typeface="Monotype Sorts" pitchFamily="2" charset="2"/>
              <a:buNone/>
            </a:pPr>
            <a:r>
              <a:rPr lang="en-US" altLang="zh-TW">
                <a:sym typeface="Wingdings" panose="05000000000000000000" pitchFamily="2" charset="2"/>
              </a:rPr>
              <a:t></a:t>
            </a:r>
            <a:r>
              <a:rPr lang="en-US" altLang="zh-TW" i="1">
                <a:sym typeface="Wingdings" panose="05000000000000000000" pitchFamily="2" charset="2"/>
              </a:rPr>
              <a:t>Cortical nephron</a:t>
            </a:r>
          </a:p>
          <a:p>
            <a:pPr eaLnBrk="1" hangingPunct="1">
              <a:buFont typeface="Monotype Sorts" pitchFamily="2" charset="2"/>
              <a:buNone/>
            </a:pPr>
            <a:r>
              <a:rPr lang="en-US" altLang="zh-TW" i="1">
                <a:sym typeface="Wingdings" panose="05000000000000000000" pitchFamily="2" charset="2"/>
              </a:rPr>
              <a:t>   ~ in cortex, short Loop of Henle, osmoregulation under NORMAL condition</a:t>
            </a:r>
          </a:p>
          <a:p>
            <a:pPr eaLnBrk="1" hangingPunct="1">
              <a:buFont typeface="Monotype Sorts" pitchFamily="2" charset="2"/>
              <a:buNone/>
            </a:pPr>
            <a:r>
              <a:rPr lang="en-US" altLang="zh-TW">
                <a:sym typeface="Wingdings" panose="05000000000000000000" pitchFamily="2" charset="2"/>
              </a:rPr>
              <a:t> </a:t>
            </a:r>
            <a:r>
              <a:rPr lang="en-US" altLang="zh-TW" i="1">
                <a:sym typeface="Wingdings" panose="05000000000000000000" pitchFamily="2" charset="2"/>
              </a:rPr>
              <a:t>Juxtamedullary nephron</a:t>
            </a:r>
          </a:p>
          <a:p>
            <a:pPr eaLnBrk="1" hangingPunct="1">
              <a:buFont typeface="Monotype Sorts" pitchFamily="2" charset="2"/>
              <a:buNone/>
            </a:pPr>
            <a:r>
              <a:rPr lang="en-US" altLang="zh-TW" i="1">
                <a:sym typeface="Wingdings" panose="05000000000000000000" pitchFamily="2" charset="2"/>
              </a:rPr>
              <a:t>   ~ at junction of cortex &amp; medulla, long Loop of Henle, osmoregulation when SHORT OF WATER </a:t>
            </a:r>
          </a:p>
          <a:p>
            <a:pPr eaLnBrk="1" hangingPunct="1">
              <a:buFont typeface="Monotype Sorts" pitchFamily="2" charset="2"/>
              <a:buNone/>
            </a:pP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7" dur="500"/>
                                        <p:tgtEl>
                                          <p:spTgt spid="11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2" dur="500"/>
                                        <p:tgtEl>
                                          <p:spTgt spid="112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17" dur="500"/>
                                        <p:tgtEl>
                                          <p:spTgt spid="112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267">
                                            <p:txEl>
                                              <p:pRg st="3" end="3"/>
                                            </p:txEl>
                                          </p:spTgt>
                                        </p:tgtEl>
                                        <p:attrNameLst>
                                          <p:attrName>style.visibility</p:attrName>
                                        </p:attrNameLst>
                                      </p:cBhvr>
                                      <p:to>
                                        <p:strVal val="visible"/>
                                      </p:to>
                                    </p:set>
                                    <p:animEffect transition="in" filter="blinds(horizontal)">
                                      <p:cBhvr>
                                        <p:cTn id="22" dur="500"/>
                                        <p:tgtEl>
                                          <p:spTgt spid="1126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267">
                                            <p:txEl>
                                              <p:pRg st="4" end="4"/>
                                            </p:txEl>
                                          </p:spTgt>
                                        </p:tgtEl>
                                        <p:attrNameLst>
                                          <p:attrName>style.visibility</p:attrName>
                                        </p:attrNameLst>
                                      </p:cBhvr>
                                      <p:to>
                                        <p:strVal val="visible"/>
                                      </p:to>
                                    </p:set>
                                    <p:animEffect transition="in" filter="blinds(horizontal)">
                                      <p:cBhvr>
                                        <p:cTn id="27" dur="500"/>
                                        <p:tgtEl>
                                          <p:spTgt spid="1126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267">
                                            <p:txEl>
                                              <p:pRg st="5" end="5"/>
                                            </p:txEl>
                                          </p:spTgt>
                                        </p:tgtEl>
                                        <p:attrNameLst>
                                          <p:attrName>style.visibility</p:attrName>
                                        </p:attrNameLst>
                                      </p:cBhvr>
                                      <p:to>
                                        <p:strVal val="visible"/>
                                      </p:to>
                                    </p:set>
                                    <p:animEffect transition="in" filter="blinds(horizontal)">
                                      <p:cBhvr>
                                        <p:cTn id="32"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5C7AF7CC-AC86-4E03-B413-324593ED3DAD}"/>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Nephron</a:t>
            </a:r>
            <a:endParaRPr lang="en-US" altLang="zh-TW"/>
          </a:p>
        </p:txBody>
      </p:sp>
      <p:sp>
        <p:nvSpPr>
          <p:cNvPr id="12291" name="Rectangle 3">
            <a:extLst>
              <a:ext uri="{FF2B5EF4-FFF2-40B4-BE49-F238E27FC236}">
                <a16:creationId xmlns:a16="http://schemas.microsoft.com/office/drawing/2014/main" id="{BB8105BD-D931-406A-8F9D-2F2CA06315D5}"/>
              </a:ext>
            </a:extLst>
          </p:cNvPr>
          <p:cNvSpPr>
            <a:spLocks noGrp="1" noChangeArrowheads="1"/>
          </p:cNvSpPr>
          <p:nvPr>
            <p:ph type="body" idx="1"/>
          </p:nvPr>
        </p:nvSpPr>
        <p:spPr>
          <a:xfrm>
            <a:off x="2057400" y="1600200"/>
            <a:ext cx="8178800" cy="4171950"/>
          </a:xfrm>
        </p:spPr>
        <p:txBody>
          <a:bodyPr/>
          <a:lstStyle/>
          <a:p>
            <a:pPr eaLnBrk="1" hangingPunct="1"/>
            <a:r>
              <a:rPr lang="en-US" altLang="zh-TW" dirty="0">
                <a:latin typeface="Arial Narrow" panose="020B0606020202030204" pitchFamily="34" charset="0"/>
                <a:sym typeface="Wingdings" panose="05000000000000000000" pitchFamily="2" charset="2"/>
              </a:rPr>
              <a:t> </a:t>
            </a:r>
            <a:r>
              <a:rPr lang="en-US" altLang="zh-TW" dirty="0">
                <a:sym typeface="Wingdings" panose="05000000000000000000" pitchFamily="2" charset="2"/>
              </a:rPr>
              <a:t>Glomerulus: knot of blood capillaries</a:t>
            </a:r>
          </a:p>
          <a:p>
            <a:pPr eaLnBrk="1" hangingPunct="1">
              <a:buFont typeface="Monotype Sorts" pitchFamily="2" charset="2"/>
              <a:buNone/>
            </a:pPr>
            <a:r>
              <a:rPr lang="en-US" altLang="zh-TW" dirty="0">
                <a:sym typeface="Wingdings" panose="05000000000000000000" pitchFamily="2" charset="2"/>
              </a:rPr>
              <a:t>    Bowman’s capsule</a:t>
            </a:r>
          </a:p>
          <a:p>
            <a:pPr eaLnBrk="1" hangingPunct="1"/>
            <a:r>
              <a:rPr lang="en-US" altLang="zh-TW" dirty="0"/>
              <a:t> Proximal convoluted tubule</a:t>
            </a:r>
          </a:p>
          <a:p>
            <a:pPr eaLnBrk="1" hangingPunct="1"/>
            <a:r>
              <a:rPr lang="en-US" altLang="zh-TW" dirty="0"/>
              <a:t>Descending limb of loop of Henle</a:t>
            </a:r>
          </a:p>
          <a:p>
            <a:pPr eaLnBrk="1" hangingPunct="1"/>
            <a:r>
              <a:rPr lang="en-US" altLang="zh-TW" dirty="0"/>
              <a:t>Ascending limb of loop of Henle</a:t>
            </a:r>
          </a:p>
          <a:p>
            <a:pPr eaLnBrk="1" hangingPunct="1"/>
            <a:r>
              <a:rPr lang="en-US" altLang="zh-TW" dirty="0"/>
              <a:t>Distal convoluted tubule</a:t>
            </a:r>
          </a:p>
          <a:p>
            <a:pPr eaLnBrk="1" hangingPunct="1"/>
            <a:r>
              <a:rPr lang="en-US" altLang="zh-TW" dirty="0"/>
              <a:t>Collecting duct</a:t>
            </a:r>
          </a:p>
          <a:p>
            <a:pPr eaLnBrk="1" hangingPunct="1"/>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linds(horizontal)">
                                      <p:cBhvr>
                                        <p:cTn id="7" dur="5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blinds(horizontal)">
                                      <p:cBhvr>
                                        <p:cTn id="12" dur="500"/>
                                        <p:tgtEl>
                                          <p:spTgt spid="122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blinds(horizontal)">
                                      <p:cBhvr>
                                        <p:cTn id="17" dur="500"/>
                                        <p:tgtEl>
                                          <p:spTgt spid="122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1">
                                            <p:txEl>
                                              <p:pRg st="3" end="3"/>
                                            </p:txEl>
                                          </p:spTgt>
                                        </p:tgtEl>
                                        <p:attrNameLst>
                                          <p:attrName>style.visibility</p:attrName>
                                        </p:attrNameLst>
                                      </p:cBhvr>
                                      <p:to>
                                        <p:strVal val="visible"/>
                                      </p:to>
                                    </p:set>
                                    <p:animEffect transition="in" filter="blinds(horizontal)">
                                      <p:cBhvr>
                                        <p:cTn id="22" dur="500"/>
                                        <p:tgtEl>
                                          <p:spTgt spid="1229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1">
                                            <p:txEl>
                                              <p:pRg st="4" end="4"/>
                                            </p:txEl>
                                          </p:spTgt>
                                        </p:tgtEl>
                                        <p:attrNameLst>
                                          <p:attrName>style.visibility</p:attrName>
                                        </p:attrNameLst>
                                      </p:cBhvr>
                                      <p:to>
                                        <p:strVal val="visible"/>
                                      </p:to>
                                    </p:set>
                                    <p:animEffect transition="in" filter="blinds(horizontal)">
                                      <p:cBhvr>
                                        <p:cTn id="27" dur="500"/>
                                        <p:tgtEl>
                                          <p:spTgt spid="1229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1">
                                            <p:txEl>
                                              <p:pRg st="5" end="5"/>
                                            </p:txEl>
                                          </p:spTgt>
                                        </p:tgtEl>
                                        <p:attrNameLst>
                                          <p:attrName>style.visibility</p:attrName>
                                        </p:attrNameLst>
                                      </p:cBhvr>
                                      <p:to>
                                        <p:strVal val="visible"/>
                                      </p:to>
                                    </p:set>
                                    <p:animEffect transition="in" filter="blinds(horizontal)">
                                      <p:cBhvr>
                                        <p:cTn id="32" dur="500"/>
                                        <p:tgtEl>
                                          <p:spTgt spid="12291">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291">
                                            <p:txEl>
                                              <p:pRg st="6" end="6"/>
                                            </p:txEl>
                                          </p:spTgt>
                                        </p:tgtEl>
                                        <p:attrNameLst>
                                          <p:attrName>style.visibility</p:attrName>
                                        </p:attrNameLst>
                                      </p:cBhvr>
                                      <p:to>
                                        <p:strVal val="visible"/>
                                      </p:to>
                                    </p:set>
                                    <p:animEffect transition="in" filter="blinds(horizontal)">
                                      <p:cBhvr>
                                        <p:cTn id="37" dur="500"/>
                                        <p:tgtEl>
                                          <p:spTgt spid="122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532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FAEBC46C-D4E0-40E9-952D-FEAA2396CDA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86827" y="643467"/>
            <a:ext cx="5818345"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478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E22B6E0E-B369-43B4-A797-F23AAA152A16}"/>
              </a:ext>
            </a:extLst>
          </p:cNvPr>
          <p:cNvSpPr>
            <a:spLocks noGrp="1" noChangeArrowheads="1"/>
          </p:cNvSpPr>
          <p:nvPr>
            <p:ph type="title"/>
          </p:nvPr>
        </p:nvSpPr>
        <p:spPr/>
        <p:txBody>
          <a:bodyPr/>
          <a:lstStyle/>
          <a:p>
            <a:pPr eaLnBrk="1" hangingPunct="1"/>
            <a:r>
              <a:rPr lang="en-US" altLang="zh-TW"/>
              <a:t>Ultrafiltration</a:t>
            </a:r>
          </a:p>
        </p:txBody>
      </p:sp>
      <p:sp>
        <p:nvSpPr>
          <p:cNvPr id="15363" name="Rectangle 3">
            <a:extLst>
              <a:ext uri="{FF2B5EF4-FFF2-40B4-BE49-F238E27FC236}">
                <a16:creationId xmlns:a16="http://schemas.microsoft.com/office/drawing/2014/main" id="{8D82A243-AED8-4327-AC7F-560BBD4E323F}"/>
              </a:ext>
            </a:extLst>
          </p:cNvPr>
          <p:cNvSpPr>
            <a:spLocks noGrp="1" noChangeArrowheads="1"/>
          </p:cNvSpPr>
          <p:nvPr>
            <p:ph type="body" idx="1"/>
          </p:nvPr>
        </p:nvSpPr>
        <p:spPr>
          <a:xfrm>
            <a:off x="1981200" y="1676400"/>
            <a:ext cx="8178800" cy="4171950"/>
          </a:xfrm>
        </p:spPr>
        <p:txBody>
          <a:bodyPr>
            <a:normAutofit/>
          </a:bodyPr>
          <a:lstStyle/>
          <a:p>
            <a:pPr eaLnBrk="1" hangingPunct="1">
              <a:defRPr/>
            </a:pPr>
            <a:r>
              <a:rPr lang="en-US" altLang="zh-TW" dirty="0"/>
              <a:t>Glomerular filtrate: all substances in blood except RBCs &amp; plasma protein</a:t>
            </a:r>
          </a:p>
          <a:p>
            <a:pPr eaLnBrk="1" hangingPunct="1">
              <a:buFont typeface="Monotype Sorts" pitchFamily="2" charset="2"/>
              <a:buNone/>
              <a:defRPr/>
            </a:pPr>
            <a:r>
              <a:rPr lang="en-US" altLang="zh-TW" dirty="0"/>
              <a:t>  </a:t>
            </a:r>
            <a:r>
              <a:rPr lang="en-US" altLang="zh-TW" dirty="0">
                <a:sym typeface="Wingdings" panose="05000000000000000000" pitchFamily="2" charset="2"/>
              </a:rPr>
              <a:t> </a:t>
            </a:r>
            <a:r>
              <a:rPr lang="en-US" altLang="zh-TW" dirty="0">
                <a:effectLst>
                  <a:outerShdw blurRad="38100" dist="38100" dir="2700000" algn="tl">
                    <a:srgbClr val="C0C0C0"/>
                  </a:outerShdw>
                </a:effectLst>
                <a:latin typeface="Arial Black" panose="020B0A04020102020204" pitchFamily="34" charset="0"/>
                <a:sym typeface="Wingdings" panose="05000000000000000000" pitchFamily="2" charset="2"/>
              </a:rPr>
              <a:t>Blood pressure</a:t>
            </a:r>
            <a:r>
              <a:rPr lang="en-US" altLang="zh-TW" dirty="0">
                <a:sym typeface="Wingdings" panose="05000000000000000000" pitchFamily="2" charset="2"/>
              </a:rPr>
              <a:t>: </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Diameter of afferent arteriole &gt; Diameter of efferent arteriole </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 </a:t>
            </a:r>
            <a:r>
              <a:rPr lang="en-US" altLang="zh-TW" dirty="0">
                <a:latin typeface="Arial Black" panose="020B0A04020102020204" pitchFamily="34" charset="0"/>
                <a:sym typeface="Wingdings" panose="05000000000000000000" pitchFamily="2" charset="2"/>
              </a:rPr>
              <a:t>Glomerular filtrate rate</a:t>
            </a:r>
            <a:endParaRPr lang="en-US" altLang="zh-TW" dirty="0">
              <a:latin typeface="Arial Narrow" panose="020B0606020202030204" pitchFamily="34" charset="0"/>
              <a:sym typeface="Wingdings" panose="05000000000000000000" pitchFamily="2" charset="2"/>
            </a:endParaRP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180l/ day</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 </a:t>
            </a:r>
            <a:r>
              <a:rPr lang="en-US" altLang="zh-TW" dirty="0">
                <a:latin typeface="Arial Black" panose="020B0A04020102020204" pitchFamily="34" charset="0"/>
                <a:sym typeface="Wingdings" panose="05000000000000000000" pitchFamily="2" charset="2"/>
              </a:rPr>
              <a:t>Adaptation </a:t>
            </a:r>
            <a:endParaRPr lang="en-US" altLang="zh-TW" dirty="0">
              <a:latin typeface="Arial Narrow" panose="020B0606020202030204" pitchFamily="34" charset="0"/>
              <a:sym typeface="Wingdings" panose="05000000000000000000" pitchFamily="2" charset="2"/>
            </a:endParaRP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large area, great pressure, thin ,membrane</a:t>
            </a:r>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blinds(horizontal)">
                                      <p:cBhvr>
                                        <p:cTn id="12" dur="5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blinds(horizontal)">
                                      <p:cBhvr>
                                        <p:cTn id="17" dur="5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blinds(horizontal)">
                                      <p:cBhvr>
                                        <p:cTn id="22" dur="500"/>
                                        <p:tgtEl>
                                          <p:spTgt spid="1536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blinds(horizontal)">
                                      <p:cBhvr>
                                        <p:cTn id="27" dur="500"/>
                                        <p:tgtEl>
                                          <p:spTgt spid="1536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363">
                                            <p:txEl>
                                              <p:pRg st="5" end="5"/>
                                            </p:txEl>
                                          </p:spTgt>
                                        </p:tgtEl>
                                        <p:attrNameLst>
                                          <p:attrName>style.visibility</p:attrName>
                                        </p:attrNameLst>
                                      </p:cBhvr>
                                      <p:to>
                                        <p:strVal val="visible"/>
                                      </p:to>
                                    </p:set>
                                    <p:animEffect transition="in" filter="blinds(horizontal)">
                                      <p:cBhvr>
                                        <p:cTn id="32" dur="500"/>
                                        <p:tgtEl>
                                          <p:spTgt spid="1536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363">
                                            <p:txEl>
                                              <p:pRg st="6" end="6"/>
                                            </p:txEl>
                                          </p:spTgt>
                                        </p:tgtEl>
                                        <p:attrNameLst>
                                          <p:attrName>style.visibility</p:attrName>
                                        </p:attrNameLst>
                                      </p:cBhvr>
                                      <p:to>
                                        <p:strVal val="visible"/>
                                      </p:to>
                                    </p:set>
                                    <p:animEffect transition="in" filter="blinds(horizontal)">
                                      <p:cBhvr>
                                        <p:cTn id="37" dur="500"/>
                                        <p:tgtEl>
                                          <p:spTgt spid="153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16B9F067-2253-4D9F-AEA8-B03BC06FB5EE}"/>
              </a:ext>
            </a:extLst>
          </p:cNvPr>
          <p:cNvSpPr>
            <a:spLocks noGrp="1" noChangeArrowheads="1"/>
          </p:cNvSpPr>
          <p:nvPr>
            <p:ph type="title"/>
          </p:nvPr>
        </p:nvSpPr>
        <p:spPr/>
        <p:txBody>
          <a:bodyPr/>
          <a:lstStyle/>
          <a:p>
            <a:pPr eaLnBrk="1" hangingPunct="1"/>
            <a:r>
              <a:rPr lang="en-US" altLang="zh-TW"/>
              <a:t>Reabsorption</a:t>
            </a:r>
          </a:p>
        </p:txBody>
      </p:sp>
      <p:sp>
        <p:nvSpPr>
          <p:cNvPr id="16387" name="Rectangle 3">
            <a:extLst>
              <a:ext uri="{FF2B5EF4-FFF2-40B4-BE49-F238E27FC236}">
                <a16:creationId xmlns:a16="http://schemas.microsoft.com/office/drawing/2014/main" id="{4F129ABA-58A8-4037-8219-4512120489C2}"/>
              </a:ext>
            </a:extLst>
          </p:cNvPr>
          <p:cNvSpPr>
            <a:spLocks noGrp="1" noChangeArrowheads="1"/>
          </p:cNvSpPr>
          <p:nvPr>
            <p:ph type="body" idx="1"/>
          </p:nvPr>
        </p:nvSpPr>
        <p:spPr/>
        <p:txBody>
          <a:bodyPr/>
          <a:lstStyle/>
          <a:p>
            <a:pPr eaLnBrk="1" hangingPunct="1"/>
            <a:r>
              <a:rPr lang="en-US" altLang="zh-TW" b="1"/>
              <a:t>99%</a:t>
            </a:r>
            <a:r>
              <a:rPr lang="en-US" altLang="zh-TW"/>
              <a:t> of the glomerular filtrate are reabsorbed</a:t>
            </a:r>
          </a:p>
          <a:p>
            <a:pPr eaLnBrk="1" hangingPunct="1"/>
            <a:r>
              <a:rPr lang="en-US" altLang="zh-TW"/>
              <a:t>matter reabsorbed:</a:t>
            </a:r>
          </a:p>
          <a:p>
            <a:pPr eaLnBrk="1" hangingPunct="1">
              <a:buFont typeface="Monotype Sorts" pitchFamily="2" charset="2"/>
              <a:buNone/>
            </a:pPr>
            <a:r>
              <a:rPr lang="en-US" altLang="zh-TW" b="1"/>
              <a:t>   </a:t>
            </a:r>
            <a:r>
              <a:rPr lang="en-US" altLang="zh-TW" b="1">
                <a:sym typeface="Wingdings" panose="05000000000000000000" pitchFamily="2" charset="2"/>
              </a:rPr>
              <a:t> all glucose, amino acid</a:t>
            </a:r>
          </a:p>
          <a:p>
            <a:pPr eaLnBrk="1" hangingPunct="1">
              <a:buFont typeface="Monotype Sorts" pitchFamily="2" charset="2"/>
              <a:buNone/>
            </a:pPr>
            <a:r>
              <a:rPr lang="en-US" altLang="zh-TW" b="1">
                <a:sym typeface="Wingdings" panose="05000000000000000000" pitchFamily="2" charset="2"/>
              </a:rPr>
              <a:t>    mineral salts</a:t>
            </a:r>
          </a:p>
          <a:p>
            <a:pPr eaLnBrk="1" hangingPunct="1">
              <a:buFont typeface="Monotype Sorts" pitchFamily="2" charset="2"/>
              <a:buNone/>
            </a:pPr>
            <a:r>
              <a:rPr lang="en-US" altLang="zh-TW" b="1">
                <a:sym typeface="Wingdings" panose="05000000000000000000" pitchFamily="2" charset="2"/>
              </a:rPr>
              <a:t>    other useful substances</a:t>
            </a:r>
          </a:p>
          <a:p>
            <a:pPr eaLnBrk="1" hangingPunct="1">
              <a:buFont typeface="Monotype Sorts" pitchFamily="2" charset="2"/>
              <a:buNone/>
            </a:pPr>
            <a:r>
              <a:rPr lang="en-US" altLang="zh-TW" b="1">
                <a:sym typeface="Wingdings" panose="05000000000000000000" pitchFamily="2" charset="2"/>
              </a:rPr>
              <a:t> SELECTIVE REABSORPTION</a:t>
            </a:r>
          </a:p>
          <a:p>
            <a:pPr eaLnBrk="1" hangingPunct="1"/>
            <a:r>
              <a:rPr lang="en-US" altLang="zh-TW" b="1"/>
              <a:t>Method of reabsorption</a:t>
            </a:r>
          </a:p>
          <a:p>
            <a:pPr eaLnBrk="1" hangingPunct="1">
              <a:buFont typeface="Monotype Sorts" pitchFamily="2" charset="2"/>
              <a:buNone/>
            </a:pPr>
            <a:r>
              <a:rPr lang="en-US" altLang="zh-TW" b="1"/>
              <a:t>   </a:t>
            </a:r>
            <a:r>
              <a:rPr lang="en-US" altLang="zh-TW" b="1">
                <a:sym typeface="Wingdings" panose="05000000000000000000" pitchFamily="2" charset="2"/>
              </a:rPr>
              <a:t>diffusion       active transport</a:t>
            </a:r>
            <a:endParaRPr lang="en-US" altLang="zh-TW"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blinds(horizontal)">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blinds(horizontal)">
                                      <p:cBhvr>
                                        <p:cTn id="12" dur="5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blinds(horizontal)">
                                      <p:cBhvr>
                                        <p:cTn id="17" dur="5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blinds(horizontal)">
                                      <p:cBhvr>
                                        <p:cTn id="22" dur="500"/>
                                        <p:tgtEl>
                                          <p:spTgt spid="163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blinds(horizontal)">
                                      <p:cBhvr>
                                        <p:cTn id="27" dur="500"/>
                                        <p:tgtEl>
                                          <p:spTgt spid="1638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387">
                                            <p:txEl>
                                              <p:pRg st="5" end="5"/>
                                            </p:txEl>
                                          </p:spTgt>
                                        </p:tgtEl>
                                        <p:attrNameLst>
                                          <p:attrName>style.visibility</p:attrName>
                                        </p:attrNameLst>
                                      </p:cBhvr>
                                      <p:to>
                                        <p:strVal val="visible"/>
                                      </p:to>
                                    </p:set>
                                    <p:animEffect transition="in" filter="blinds(horizontal)">
                                      <p:cBhvr>
                                        <p:cTn id="32" dur="500"/>
                                        <p:tgtEl>
                                          <p:spTgt spid="1638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387">
                                            <p:txEl>
                                              <p:pRg st="6" end="6"/>
                                            </p:txEl>
                                          </p:spTgt>
                                        </p:tgtEl>
                                        <p:attrNameLst>
                                          <p:attrName>style.visibility</p:attrName>
                                        </p:attrNameLst>
                                      </p:cBhvr>
                                      <p:to>
                                        <p:strVal val="visible"/>
                                      </p:to>
                                    </p:set>
                                    <p:animEffect transition="in" filter="blinds(horizontal)">
                                      <p:cBhvr>
                                        <p:cTn id="37" dur="500"/>
                                        <p:tgtEl>
                                          <p:spTgt spid="16387">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387">
                                            <p:txEl>
                                              <p:pRg st="7" end="7"/>
                                            </p:txEl>
                                          </p:spTgt>
                                        </p:tgtEl>
                                        <p:attrNameLst>
                                          <p:attrName>style.visibility</p:attrName>
                                        </p:attrNameLst>
                                      </p:cBhvr>
                                      <p:to>
                                        <p:strVal val="visible"/>
                                      </p:to>
                                    </p:set>
                                    <p:animEffect transition="in" filter="blinds(horizontal)">
                                      <p:cBhvr>
                                        <p:cTn id="42" dur="500"/>
                                        <p:tgtEl>
                                          <p:spTgt spid="163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916E4F64-98E4-484A-B67E-023F6E4A3E87}"/>
              </a:ext>
            </a:extLst>
          </p:cNvPr>
          <p:cNvSpPr>
            <a:spLocks noGrp="1" noChangeArrowheads="1"/>
          </p:cNvSpPr>
          <p:nvPr>
            <p:ph type="title"/>
          </p:nvPr>
        </p:nvSpPr>
        <p:spPr/>
        <p:txBody>
          <a:bodyPr/>
          <a:lstStyle/>
          <a:p>
            <a:pPr eaLnBrk="1" hangingPunct="1"/>
            <a:r>
              <a:rPr lang="en-US" altLang="zh-TW"/>
              <a:t>Sites of reabsorption</a:t>
            </a:r>
          </a:p>
        </p:txBody>
      </p:sp>
      <p:sp>
        <p:nvSpPr>
          <p:cNvPr id="17411" name="Rectangle 3">
            <a:extLst>
              <a:ext uri="{FF2B5EF4-FFF2-40B4-BE49-F238E27FC236}">
                <a16:creationId xmlns:a16="http://schemas.microsoft.com/office/drawing/2014/main" id="{4283A7BD-3278-43BB-BC9C-2B46223E0C87}"/>
              </a:ext>
            </a:extLst>
          </p:cNvPr>
          <p:cNvSpPr>
            <a:spLocks noGrp="1" noChangeArrowheads="1"/>
          </p:cNvSpPr>
          <p:nvPr>
            <p:ph type="body" idx="1"/>
          </p:nvPr>
        </p:nvSpPr>
        <p:spPr/>
        <p:txBody>
          <a:bodyPr/>
          <a:lstStyle/>
          <a:p>
            <a:pPr eaLnBrk="1" hangingPunct="1">
              <a:buFont typeface="Monotype Sorts" pitchFamily="2" charset="2"/>
              <a:buNone/>
            </a:pPr>
            <a:r>
              <a:rPr lang="en-US" altLang="zh-TW">
                <a:sym typeface="Wingdings" panose="05000000000000000000" pitchFamily="2" charset="2"/>
              </a:rPr>
              <a:t> Proximal convoluted tubule</a:t>
            </a:r>
          </a:p>
          <a:p>
            <a:pPr eaLnBrk="1" hangingPunct="1">
              <a:buFont typeface="Monotype Sorts" pitchFamily="2" charset="2"/>
              <a:buNone/>
            </a:pPr>
            <a:r>
              <a:rPr lang="en-US" altLang="zh-TW">
                <a:sym typeface="Wingdings" panose="05000000000000000000" pitchFamily="2" charset="2"/>
              </a:rPr>
              <a:t>~ major site of reabsorption (80%)</a:t>
            </a:r>
          </a:p>
          <a:p>
            <a:pPr eaLnBrk="1" hangingPunct="1">
              <a:buFont typeface="Monotype Sorts" pitchFamily="2" charset="2"/>
              <a:buNone/>
            </a:pPr>
            <a:r>
              <a:rPr lang="en-US" altLang="zh-TW">
                <a:sym typeface="Wingdings" panose="05000000000000000000" pitchFamily="2" charset="2"/>
              </a:rPr>
              <a:t>~ microvilli  surface area</a:t>
            </a:r>
          </a:p>
          <a:p>
            <a:pPr eaLnBrk="1" hangingPunct="1">
              <a:buFont typeface="Monotype Sorts" pitchFamily="2" charset="2"/>
              <a:buNone/>
            </a:pPr>
            <a:r>
              <a:rPr lang="en-US" altLang="zh-TW">
                <a:sym typeface="Wingdings" panose="05000000000000000000" pitchFamily="2" charset="2"/>
              </a:rPr>
              <a:t>~ numerous mitochondria</a:t>
            </a:r>
          </a:p>
          <a:p>
            <a:pPr eaLnBrk="1" hangingPunct="1">
              <a:buFont typeface="Monotype Sorts" pitchFamily="2" charset="2"/>
              <a:buNone/>
            </a:pPr>
            <a:r>
              <a:rPr lang="en-US" altLang="zh-TW">
                <a:sym typeface="Wingdings" panose="05000000000000000000" pitchFamily="2" charset="2"/>
              </a:rPr>
              <a:t>~ surrounded by pertubular capillaries </a:t>
            </a:r>
          </a:p>
          <a:p>
            <a:pPr eaLnBrk="1" hangingPunct="1">
              <a:buFont typeface="Monotype Sorts" pitchFamily="2" charset="2"/>
              <a:buNone/>
            </a:pP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blinds(horizontal)">
                                      <p:cBhvr>
                                        <p:cTn id="7" dur="500"/>
                                        <p:tgtEl>
                                          <p:spTgt spid="17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1">
                                            <p:txEl>
                                              <p:pRg st="1" end="1"/>
                                            </p:txEl>
                                          </p:spTgt>
                                        </p:tgtEl>
                                        <p:attrNameLst>
                                          <p:attrName>style.visibility</p:attrName>
                                        </p:attrNameLst>
                                      </p:cBhvr>
                                      <p:to>
                                        <p:strVal val="visible"/>
                                      </p:to>
                                    </p:set>
                                    <p:animEffect transition="in" filter="blinds(horizontal)">
                                      <p:cBhvr>
                                        <p:cTn id="12" dur="500"/>
                                        <p:tgtEl>
                                          <p:spTgt spid="17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1">
                                            <p:txEl>
                                              <p:pRg st="2" end="2"/>
                                            </p:txEl>
                                          </p:spTgt>
                                        </p:tgtEl>
                                        <p:attrNameLst>
                                          <p:attrName>style.visibility</p:attrName>
                                        </p:attrNameLst>
                                      </p:cBhvr>
                                      <p:to>
                                        <p:strVal val="visible"/>
                                      </p:to>
                                    </p:set>
                                    <p:animEffect transition="in" filter="blinds(horizontal)">
                                      <p:cBhvr>
                                        <p:cTn id="17" dur="500"/>
                                        <p:tgtEl>
                                          <p:spTgt spid="174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1">
                                            <p:txEl>
                                              <p:pRg st="3" end="3"/>
                                            </p:txEl>
                                          </p:spTgt>
                                        </p:tgtEl>
                                        <p:attrNameLst>
                                          <p:attrName>style.visibility</p:attrName>
                                        </p:attrNameLst>
                                      </p:cBhvr>
                                      <p:to>
                                        <p:strVal val="visible"/>
                                      </p:to>
                                    </p:set>
                                    <p:animEffect transition="in" filter="blinds(horizontal)">
                                      <p:cBhvr>
                                        <p:cTn id="22" dur="500"/>
                                        <p:tgtEl>
                                          <p:spTgt spid="1741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411">
                                            <p:txEl>
                                              <p:pRg st="4" end="4"/>
                                            </p:txEl>
                                          </p:spTgt>
                                        </p:tgtEl>
                                        <p:attrNameLst>
                                          <p:attrName>style.visibility</p:attrName>
                                        </p:attrNameLst>
                                      </p:cBhvr>
                                      <p:to>
                                        <p:strVal val="visible"/>
                                      </p:to>
                                    </p:set>
                                    <p:animEffect transition="in" filter="blinds(horizontal)">
                                      <p:cBhvr>
                                        <p:cTn id="27" dur="500"/>
                                        <p:tgtEl>
                                          <p:spTgt spid="174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48E66752-F507-4521-A04B-77D7B98EA989}"/>
              </a:ext>
            </a:extLst>
          </p:cNvPr>
          <p:cNvSpPr>
            <a:spLocks noGrp="1" noChangeArrowheads="1"/>
          </p:cNvSpPr>
          <p:nvPr>
            <p:ph type="title"/>
          </p:nvPr>
        </p:nvSpPr>
        <p:spPr/>
        <p:txBody>
          <a:bodyPr/>
          <a:lstStyle/>
          <a:p>
            <a:pPr eaLnBrk="1" hangingPunct="1"/>
            <a:r>
              <a:rPr lang="en-US" altLang="zh-TW"/>
              <a:t>Sites of reabsorption</a:t>
            </a:r>
          </a:p>
        </p:txBody>
      </p:sp>
      <p:sp>
        <p:nvSpPr>
          <p:cNvPr id="18435" name="Rectangle 3">
            <a:extLst>
              <a:ext uri="{FF2B5EF4-FFF2-40B4-BE49-F238E27FC236}">
                <a16:creationId xmlns:a16="http://schemas.microsoft.com/office/drawing/2014/main" id="{6345A4AE-2982-46B6-B822-E6020E525C4A}"/>
              </a:ext>
            </a:extLst>
          </p:cNvPr>
          <p:cNvSpPr>
            <a:spLocks noGrp="1" noChangeArrowheads="1"/>
          </p:cNvSpPr>
          <p:nvPr>
            <p:ph type="body" idx="1"/>
          </p:nvPr>
        </p:nvSpPr>
        <p:spPr/>
        <p:txBody>
          <a:bodyPr/>
          <a:lstStyle/>
          <a:p>
            <a:pPr eaLnBrk="1" hangingPunct="1">
              <a:buFont typeface="Monotype Sorts" pitchFamily="2" charset="2"/>
              <a:buNone/>
            </a:pPr>
            <a:r>
              <a:rPr lang="en-US" altLang="zh-TW">
                <a:sym typeface="Wingdings" panose="05000000000000000000" pitchFamily="2" charset="2"/>
              </a:rPr>
              <a:t> Loop of Henle</a:t>
            </a:r>
          </a:p>
          <a:p>
            <a:pPr eaLnBrk="1" hangingPunct="1">
              <a:buFont typeface="Monotype Sorts" pitchFamily="2" charset="2"/>
              <a:buNone/>
            </a:pPr>
            <a:r>
              <a:rPr lang="en-US" altLang="zh-TW"/>
              <a:t>~ conserve water in terrestrial mammal</a:t>
            </a:r>
          </a:p>
          <a:p>
            <a:pPr eaLnBrk="1" hangingPunct="1">
              <a:buFont typeface="Monotype Sorts" pitchFamily="2" charset="2"/>
              <a:buNone/>
            </a:pPr>
            <a:r>
              <a:rPr lang="en-US" altLang="zh-TW"/>
              <a:t>~ creates &amp; maintain an increasing osmotic gradient in the medulla</a:t>
            </a:r>
          </a:p>
          <a:p>
            <a:pPr eaLnBrk="1" hangingPunct="1">
              <a:buFont typeface="Monotype Sorts" pitchFamily="2" charset="2"/>
              <a:buNone/>
            </a:pPr>
            <a:r>
              <a:rPr lang="en-US" altLang="zh-TW">
                <a:sym typeface="Wingdings" panose="05000000000000000000" pitchFamily="2" charset="2"/>
              </a:rPr>
              <a:t>~ Na+ in medulla vigorous osmotic extraction of water from collecting ducts  hypertonic urine</a:t>
            </a:r>
            <a:endParaRPr lang="en-US" altLang="zh-TW"/>
          </a:p>
          <a:p>
            <a:pPr eaLnBrk="1" hangingPunct="1">
              <a:buFont typeface="Monotype Sorts" pitchFamily="2" charset="2"/>
              <a:buNone/>
            </a:pP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blinds(horizontal)">
                                      <p:cBhvr>
                                        <p:cTn id="7" dur="5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blinds(horizontal)">
                                      <p:cBhvr>
                                        <p:cTn id="12" dur="500"/>
                                        <p:tgtEl>
                                          <p:spTgt spid="1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blinds(horizontal)">
                                      <p:cBhvr>
                                        <p:cTn id="17" dur="500"/>
                                        <p:tgtEl>
                                          <p:spTgt spid="184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435">
                                            <p:txEl>
                                              <p:pRg st="3" end="3"/>
                                            </p:txEl>
                                          </p:spTgt>
                                        </p:tgtEl>
                                        <p:attrNameLst>
                                          <p:attrName>style.visibility</p:attrName>
                                        </p:attrNameLst>
                                      </p:cBhvr>
                                      <p:to>
                                        <p:strVal val="visible"/>
                                      </p:to>
                                    </p:set>
                                    <p:animEffect transition="in" filter="blinds(horizontal)">
                                      <p:cBhvr>
                                        <p:cTn id="22"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DBE5B0C-60EA-48E8-BC11-614235F57F11}"/>
              </a:ext>
            </a:extLst>
          </p:cNvPr>
          <p:cNvSpPr>
            <a:spLocks noGrp="1" noChangeArrowheads="1"/>
          </p:cNvSpPr>
          <p:nvPr>
            <p:ph type="title"/>
          </p:nvPr>
        </p:nvSpPr>
        <p:spPr/>
        <p:txBody>
          <a:bodyPr/>
          <a:lstStyle/>
          <a:p>
            <a:pPr eaLnBrk="1" hangingPunct="1"/>
            <a:r>
              <a:rPr lang="en-US" altLang="zh-TW"/>
              <a:t>Sites of reabsorption</a:t>
            </a:r>
          </a:p>
        </p:txBody>
      </p:sp>
      <p:sp>
        <p:nvSpPr>
          <p:cNvPr id="20483" name="Rectangle 3">
            <a:extLst>
              <a:ext uri="{FF2B5EF4-FFF2-40B4-BE49-F238E27FC236}">
                <a16:creationId xmlns:a16="http://schemas.microsoft.com/office/drawing/2014/main" id="{C7545C40-B9EC-4874-BB2D-B83CA0BA9120}"/>
              </a:ext>
            </a:extLst>
          </p:cNvPr>
          <p:cNvSpPr>
            <a:spLocks noGrp="1" noChangeArrowheads="1"/>
          </p:cNvSpPr>
          <p:nvPr>
            <p:ph type="body" idx="1"/>
          </p:nvPr>
        </p:nvSpPr>
        <p:spPr/>
        <p:txBody>
          <a:bodyPr/>
          <a:lstStyle/>
          <a:p>
            <a:pPr eaLnBrk="1" hangingPunct="1">
              <a:buFont typeface="Monotype Sorts" pitchFamily="2" charset="2"/>
              <a:buNone/>
            </a:pPr>
            <a:r>
              <a:rPr lang="en-US" altLang="zh-TW">
                <a:sym typeface="Wingdings" panose="05000000000000000000" pitchFamily="2" charset="2"/>
              </a:rPr>
              <a:t> Distal convoluted tubule</a:t>
            </a:r>
          </a:p>
          <a:p>
            <a:pPr eaLnBrk="1" hangingPunct="1">
              <a:buFont typeface="Monotype Sorts" pitchFamily="2" charset="2"/>
              <a:buNone/>
            </a:pPr>
            <a:r>
              <a:rPr lang="en-US" altLang="zh-TW">
                <a:sym typeface="Wingdings" panose="05000000000000000000" pitchFamily="2" charset="2"/>
              </a:rPr>
              <a:t>~ fine control of salt, water &amp; pH balance of the blood</a:t>
            </a:r>
          </a:p>
          <a:p>
            <a:pPr eaLnBrk="1" hangingPunct="1">
              <a:buFont typeface="Monotype Sorts" pitchFamily="2" charset="2"/>
              <a:buNone/>
            </a:pPr>
            <a:r>
              <a:rPr lang="en-US" altLang="zh-TW">
                <a:sym typeface="Wingdings" panose="05000000000000000000" pitchFamily="2" charset="2"/>
              </a:rPr>
              <a:t> Collecting duct</a:t>
            </a:r>
          </a:p>
          <a:p>
            <a:pPr eaLnBrk="1" hangingPunct="1">
              <a:buFont typeface="Monotype Sorts" pitchFamily="2" charset="2"/>
              <a:buNone/>
            </a:pPr>
            <a:r>
              <a:rPr lang="en-US" altLang="zh-TW">
                <a:sym typeface="Wingdings" panose="05000000000000000000" pitchFamily="2" charset="2"/>
              </a:rPr>
              <a:t>~ water is extracted  by osmosis   conc.  hypertonic urine </a:t>
            </a: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linds(horizontal)">
                                      <p:cBhvr>
                                        <p:cTn id="7" dur="5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12" dur="500"/>
                                        <p:tgtEl>
                                          <p:spTgt spid="204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7" dur="500"/>
                                        <p:tgtEl>
                                          <p:spTgt spid="204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blinds(horizontal)">
                                      <p:cBhvr>
                                        <p:cTn id="22" dur="500"/>
                                        <p:tgtEl>
                                          <p:spTgt spid="204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F3CD74D6-96F8-46C9-942E-89F1055A622A}"/>
              </a:ext>
            </a:extLst>
          </p:cNvPr>
          <p:cNvSpPr>
            <a:spLocks noGrp="1" noChangeArrowheads="1"/>
          </p:cNvSpPr>
          <p:nvPr>
            <p:ph type="title"/>
          </p:nvPr>
        </p:nvSpPr>
        <p:spPr/>
        <p:txBody>
          <a:bodyPr/>
          <a:lstStyle/>
          <a:p>
            <a:pPr eaLnBrk="1" hangingPunct="1"/>
            <a:r>
              <a:rPr lang="en-US" altLang="zh-TW"/>
              <a:t>Tubular secretion</a:t>
            </a:r>
          </a:p>
        </p:txBody>
      </p:sp>
      <p:sp>
        <p:nvSpPr>
          <p:cNvPr id="21507" name="Rectangle 3">
            <a:extLst>
              <a:ext uri="{FF2B5EF4-FFF2-40B4-BE49-F238E27FC236}">
                <a16:creationId xmlns:a16="http://schemas.microsoft.com/office/drawing/2014/main" id="{40905690-861F-43D1-AD94-68D6F0A18DD0}"/>
              </a:ext>
            </a:extLst>
          </p:cNvPr>
          <p:cNvSpPr>
            <a:spLocks noGrp="1" noChangeArrowheads="1"/>
          </p:cNvSpPr>
          <p:nvPr>
            <p:ph type="body" idx="1"/>
          </p:nvPr>
        </p:nvSpPr>
        <p:spPr/>
        <p:txBody>
          <a:bodyPr/>
          <a:lstStyle/>
          <a:p>
            <a:pPr eaLnBrk="1" hangingPunct="1"/>
            <a:r>
              <a:rPr lang="en-US" altLang="zh-TW"/>
              <a:t>Takes place in distal convoluted tubule</a:t>
            </a:r>
          </a:p>
          <a:p>
            <a:pPr eaLnBrk="1" hangingPunct="1"/>
            <a:r>
              <a:rPr lang="en-US" altLang="zh-TW"/>
              <a:t>absorption of unnecessary: ammonia, potassium &amp; drug from capillary network &amp; secrete them into lumen of tubule </a:t>
            </a:r>
          </a:p>
          <a:p>
            <a:pPr eaLnBrk="1" hangingPunct="1"/>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blinds(horizontal)">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12" dur="500"/>
                                        <p:tgtEl>
                                          <p:spTgt spid="215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3794" name="Rectangle 2">
            <a:extLst>
              <a:ext uri="{FF2B5EF4-FFF2-40B4-BE49-F238E27FC236}">
                <a16:creationId xmlns:a16="http://schemas.microsoft.com/office/drawing/2014/main" id="{4A197260-5D56-4B33-98E9-F9FCC837691A}"/>
              </a:ext>
            </a:extLst>
          </p:cNvPr>
          <p:cNvSpPr>
            <a:spLocks noGrp="1" noChangeArrowheads="1"/>
          </p:cNvSpPr>
          <p:nvPr>
            <p:ph type="title"/>
          </p:nvPr>
        </p:nvSpPr>
        <p:spPr>
          <a:xfrm>
            <a:off x="640079" y="2053641"/>
            <a:ext cx="3669161" cy="2760098"/>
          </a:xfrm>
        </p:spPr>
        <p:txBody>
          <a:bodyPr>
            <a:normAutofit/>
          </a:bodyPr>
          <a:lstStyle/>
          <a:p>
            <a:pPr eaLnBrk="1" hangingPunct="1"/>
            <a:r>
              <a:rPr lang="en-US" altLang="zh-TW">
                <a:solidFill>
                  <a:srgbClr val="FFFFFF"/>
                </a:solidFill>
              </a:rPr>
              <a:t>Regulation of urine composition</a:t>
            </a:r>
          </a:p>
        </p:txBody>
      </p:sp>
      <p:sp>
        <p:nvSpPr>
          <p:cNvPr id="33795" name="Rectangle 3">
            <a:extLst>
              <a:ext uri="{FF2B5EF4-FFF2-40B4-BE49-F238E27FC236}">
                <a16:creationId xmlns:a16="http://schemas.microsoft.com/office/drawing/2014/main" id="{AEE40D6C-AB31-4F95-AFDB-54DA2EAC9354}"/>
              </a:ext>
            </a:extLst>
          </p:cNvPr>
          <p:cNvSpPr>
            <a:spLocks noGrp="1" noChangeArrowheads="1"/>
          </p:cNvSpPr>
          <p:nvPr>
            <p:ph type="body" idx="1"/>
          </p:nvPr>
        </p:nvSpPr>
        <p:spPr>
          <a:xfrm>
            <a:off x="6090574" y="801866"/>
            <a:ext cx="5306084" cy="5230634"/>
          </a:xfrm>
        </p:spPr>
        <p:txBody>
          <a:bodyPr anchor="ctr">
            <a:normAutofit/>
          </a:bodyPr>
          <a:lstStyle/>
          <a:p>
            <a:pPr eaLnBrk="1" hangingPunct="1"/>
            <a:r>
              <a:rPr lang="en-US" altLang="zh-TW" sz="2400">
                <a:solidFill>
                  <a:srgbClr val="000000"/>
                </a:solidFill>
              </a:rPr>
              <a:t>Anti-diuretic hormone(ADH)</a:t>
            </a:r>
          </a:p>
          <a:p>
            <a:pPr eaLnBrk="1" hangingPunct="1"/>
            <a:r>
              <a:rPr lang="en-US" altLang="zh-TW" sz="2400">
                <a:solidFill>
                  <a:srgbClr val="000000"/>
                </a:solidFill>
              </a:rPr>
              <a:t>Aldosterone</a:t>
            </a:r>
          </a:p>
          <a:p>
            <a:pPr eaLnBrk="1" hangingPunct="1"/>
            <a:r>
              <a:rPr lang="en-US" altLang="zh-TW" sz="2400">
                <a:solidFill>
                  <a:srgbClr val="000000"/>
                </a:solidFill>
              </a:rPr>
              <a:t>Renin-angiotensin system</a:t>
            </a:r>
          </a:p>
          <a:p>
            <a:pPr eaLnBrk="1" hangingPunct="1"/>
            <a:endParaRPr lang="en-US" altLang="zh-TW" sz="2400">
              <a:solidFill>
                <a:srgbClr val="00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276"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77"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274" name="Picture 2" descr="See the source image">
            <a:extLst>
              <a:ext uri="{FF2B5EF4-FFF2-40B4-BE49-F238E27FC236}">
                <a16:creationId xmlns:a16="http://schemas.microsoft.com/office/drawing/2014/main" id="{3A7A36F8-E9AF-4650-945D-8E3DC4C4F8A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2800" y="457200"/>
            <a:ext cx="105664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446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7D327B1-412A-4DC5-A27F-085055B5F917}"/>
              </a:ext>
            </a:extLst>
          </p:cNvPr>
          <p:cNvSpPr>
            <a:spLocks noGrp="1" noChangeArrowheads="1"/>
          </p:cNvSpPr>
          <p:nvPr>
            <p:ph type="title"/>
          </p:nvPr>
        </p:nvSpPr>
        <p:spPr/>
        <p:txBody>
          <a:bodyPr/>
          <a:lstStyle/>
          <a:p>
            <a:pPr eaLnBrk="1" hangingPunct="1"/>
            <a:r>
              <a:rPr lang="en-US" altLang="zh-TW"/>
              <a:t>Potassium content</a:t>
            </a:r>
          </a:p>
        </p:txBody>
      </p:sp>
      <p:sp>
        <p:nvSpPr>
          <p:cNvPr id="22531" name="Rectangle 3">
            <a:extLst>
              <a:ext uri="{FF2B5EF4-FFF2-40B4-BE49-F238E27FC236}">
                <a16:creationId xmlns:a16="http://schemas.microsoft.com/office/drawing/2014/main" id="{84EA1774-657E-44EB-88F9-44C9814F800A}"/>
              </a:ext>
            </a:extLst>
          </p:cNvPr>
          <p:cNvSpPr>
            <a:spLocks noGrp="1" noChangeArrowheads="1"/>
          </p:cNvSpPr>
          <p:nvPr>
            <p:ph type="body" idx="1"/>
          </p:nvPr>
        </p:nvSpPr>
        <p:spPr/>
        <p:txBody>
          <a:bodyPr/>
          <a:lstStyle/>
          <a:p>
            <a:pPr eaLnBrk="1" hangingPunct="1"/>
            <a:r>
              <a:rPr lang="en-US" altLang="zh-TW"/>
              <a:t>most abundant intracellular ion</a:t>
            </a:r>
          </a:p>
          <a:p>
            <a:pPr eaLnBrk="1" hangingPunct="1"/>
            <a:r>
              <a:rPr lang="en-US" altLang="zh-TW"/>
              <a:t>reabsorbed by proximal convoluted tubule &amp; loop of Henle, secreted by collecting ducts</a:t>
            </a:r>
          </a:p>
          <a:p>
            <a:pPr eaLnBrk="1" hangingPunct="1"/>
            <a:r>
              <a:rPr lang="en-US" altLang="zh-TW">
                <a:sym typeface="Wingdings" panose="05000000000000000000" pitchFamily="2" charset="2"/>
              </a:rPr>
              <a:t> K  secretion </a:t>
            </a:r>
          </a:p>
          <a:p>
            <a:pPr eaLnBrk="1" hangingPunct="1"/>
            <a:r>
              <a:rPr lang="en-US" altLang="zh-TW" i="1">
                <a:sym typeface="Wingdings" panose="05000000000000000000" pitchFamily="2" charset="2"/>
              </a:rPr>
              <a:t>aldosterone</a:t>
            </a:r>
            <a:r>
              <a:rPr lang="en-US" altLang="zh-TW">
                <a:sym typeface="Wingdings" panose="05000000000000000000" pitchFamily="2" charset="2"/>
              </a:rPr>
              <a:t>  secretion of K </a:t>
            </a:r>
            <a:r>
              <a:rPr lang="en-US" altLang="zh-TW"/>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blinds(horizontal)">
                                      <p:cBhvr>
                                        <p:cTn id="7" dur="500"/>
                                        <p:tgtEl>
                                          <p:spTgt spid="2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blinds(horizontal)">
                                      <p:cBhvr>
                                        <p:cTn id="12" dur="500"/>
                                        <p:tgtEl>
                                          <p:spTgt spid="225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531">
                                            <p:txEl>
                                              <p:pRg st="2" end="2"/>
                                            </p:txEl>
                                          </p:spTgt>
                                        </p:tgtEl>
                                        <p:attrNameLst>
                                          <p:attrName>style.visibility</p:attrName>
                                        </p:attrNameLst>
                                      </p:cBhvr>
                                      <p:to>
                                        <p:strVal val="visible"/>
                                      </p:to>
                                    </p:set>
                                    <p:animEffect transition="in" filter="blinds(horizontal)">
                                      <p:cBhvr>
                                        <p:cTn id="17" dur="500"/>
                                        <p:tgtEl>
                                          <p:spTgt spid="2253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531">
                                            <p:txEl>
                                              <p:pRg st="3" end="3"/>
                                            </p:txEl>
                                          </p:spTgt>
                                        </p:tgtEl>
                                        <p:attrNameLst>
                                          <p:attrName>style.visibility</p:attrName>
                                        </p:attrNameLst>
                                      </p:cBhvr>
                                      <p:to>
                                        <p:strVal val="visible"/>
                                      </p:to>
                                    </p:set>
                                    <p:animEffect transition="in" filter="blinds(horizontal)">
                                      <p:cBhvr>
                                        <p:cTn id="22" dur="500"/>
                                        <p:tgtEl>
                                          <p:spTgt spid="225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528F7F2A-812A-43D7-9B2C-1F1F36E40739}"/>
              </a:ext>
            </a:extLst>
          </p:cNvPr>
          <p:cNvSpPr>
            <a:spLocks noGrp="1" noChangeArrowheads="1"/>
          </p:cNvSpPr>
          <p:nvPr>
            <p:ph type="title"/>
          </p:nvPr>
        </p:nvSpPr>
        <p:spPr/>
        <p:txBody>
          <a:bodyPr/>
          <a:lstStyle/>
          <a:p>
            <a:pPr eaLnBrk="1" hangingPunct="1"/>
            <a:r>
              <a:rPr lang="en-US" altLang="zh-TW"/>
              <a:t>Calcium content</a:t>
            </a:r>
          </a:p>
        </p:txBody>
      </p:sp>
      <p:sp>
        <p:nvSpPr>
          <p:cNvPr id="23555" name="Rectangle 3">
            <a:extLst>
              <a:ext uri="{FF2B5EF4-FFF2-40B4-BE49-F238E27FC236}">
                <a16:creationId xmlns:a16="http://schemas.microsoft.com/office/drawing/2014/main" id="{3F4FC1E8-225B-4203-8022-08F58F178071}"/>
              </a:ext>
            </a:extLst>
          </p:cNvPr>
          <p:cNvSpPr>
            <a:spLocks noGrp="1" noChangeArrowheads="1"/>
          </p:cNvSpPr>
          <p:nvPr>
            <p:ph type="body" idx="1"/>
          </p:nvPr>
        </p:nvSpPr>
        <p:spPr/>
        <p:txBody>
          <a:bodyPr/>
          <a:lstStyle/>
          <a:p>
            <a:pPr eaLnBrk="1" hangingPunct="1"/>
            <a:r>
              <a:rPr lang="en-US" altLang="zh-TW">
                <a:sym typeface="Wingdings" panose="05000000000000000000" pitchFamily="2" charset="2"/>
              </a:rPr>
              <a:t> Ca   excitability of nerve &amp; muscle cell membranes  hypocalcemic tetany</a:t>
            </a:r>
          </a:p>
          <a:p>
            <a:pPr eaLnBrk="1" hangingPunct="1"/>
            <a:r>
              <a:rPr lang="en-US" altLang="zh-TW">
                <a:sym typeface="Wingdings" panose="05000000000000000000" pitchFamily="2" charset="2"/>
              </a:rPr>
              <a:t> Ca  cardiac arrthythmias</a:t>
            </a:r>
          </a:p>
          <a:p>
            <a:pPr eaLnBrk="1" hangingPunct="1"/>
            <a:r>
              <a:rPr lang="en-US" altLang="zh-TW">
                <a:sym typeface="Wingdings" panose="05000000000000000000" pitchFamily="2" charset="2"/>
              </a:rPr>
              <a:t>most reabsorbed, no secretion</a:t>
            </a: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blinds(horizontal)">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blinds(horizontal)">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blinds(horizontal)">
                                      <p:cBhvr>
                                        <p:cTn id="17" dur="500"/>
                                        <p:tgtEl>
                                          <p:spTgt spid="235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298" name="Picture 2" descr="See the source image">
            <a:extLst>
              <a:ext uri="{FF2B5EF4-FFF2-40B4-BE49-F238E27FC236}">
                <a16:creationId xmlns:a16="http://schemas.microsoft.com/office/drawing/2014/main" id="{5B6B70F8-F106-45FB-A320-C67ADF3B005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33600" y="457200"/>
            <a:ext cx="79248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4672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E8CB09B8-E265-4FB1-A140-C5E18DB6AA06}"/>
              </a:ext>
            </a:extLst>
          </p:cNvPr>
          <p:cNvSpPr>
            <a:spLocks noGrp="1" noChangeArrowheads="1"/>
          </p:cNvSpPr>
          <p:nvPr>
            <p:ph type="title"/>
          </p:nvPr>
        </p:nvSpPr>
        <p:spPr/>
        <p:txBody>
          <a:bodyPr/>
          <a:lstStyle/>
          <a:p>
            <a:pPr eaLnBrk="1" hangingPunct="1"/>
            <a:r>
              <a:rPr lang="en-US" altLang="zh-TW"/>
              <a:t>pH level</a:t>
            </a:r>
          </a:p>
        </p:txBody>
      </p:sp>
      <p:sp>
        <p:nvSpPr>
          <p:cNvPr id="24579" name="Rectangle 3">
            <a:extLst>
              <a:ext uri="{FF2B5EF4-FFF2-40B4-BE49-F238E27FC236}">
                <a16:creationId xmlns:a16="http://schemas.microsoft.com/office/drawing/2014/main" id="{E25DB609-D0E4-40AB-9E55-BB393BAF97C0}"/>
              </a:ext>
            </a:extLst>
          </p:cNvPr>
          <p:cNvSpPr>
            <a:spLocks noGrp="1" noChangeArrowheads="1"/>
          </p:cNvSpPr>
          <p:nvPr>
            <p:ph type="body" idx="1"/>
          </p:nvPr>
        </p:nvSpPr>
        <p:spPr/>
        <p:txBody>
          <a:bodyPr/>
          <a:lstStyle/>
          <a:p>
            <a:pPr eaLnBrk="1" hangingPunct="1"/>
            <a:r>
              <a:rPr lang="en-US" altLang="zh-TW"/>
              <a:t>Metabolic reactions are highly sensitive to H</a:t>
            </a:r>
            <a:r>
              <a:rPr lang="en-US" altLang="zh-TW" baseline="30000"/>
              <a:t>+</a:t>
            </a:r>
          </a:p>
          <a:p>
            <a:pPr eaLnBrk="1" hangingPunct="1"/>
            <a:r>
              <a:rPr lang="en-US" altLang="zh-TW"/>
              <a:t>Sources of H</a:t>
            </a:r>
            <a:r>
              <a:rPr lang="en-US" altLang="zh-TW" baseline="30000"/>
              <a:t>+</a:t>
            </a:r>
            <a:r>
              <a:rPr lang="en-US" altLang="zh-TW"/>
              <a:t> gain or loss </a:t>
            </a:r>
          </a:p>
          <a:p>
            <a:pPr eaLnBrk="1" hangingPunct="1">
              <a:buFont typeface="Monotype Sorts" pitchFamily="2" charset="2"/>
              <a:buNone/>
            </a:pPr>
            <a:r>
              <a:rPr lang="en-US" altLang="zh-TW"/>
              <a:t>  </a:t>
            </a:r>
            <a:r>
              <a:rPr lang="en-US" altLang="zh-TW">
                <a:sym typeface="Wingdings" panose="05000000000000000000" pitchFamily="2" charset="2"/>
              </a:rPr>
              <a:t>Gain ~ from CO</a:t>
            </a:r>
            <a:r>
              <a:rPr lang="en-US" altLang="zh-TW" baseline="-25000">
                <a:sym typeface="Wingdings" panose="05000000000000000000" pitchFamily="2" charset="2"/>
              </a:rPr>
              <a:t>2</a:t>
            </a:r>
            <a:r>
              <a:rPr lang="en-US" altLang="zh-TW">
                <a:sym typeface="Wingdings" panose="05000000000000000000" pitchFamily="2" charset="2"/>
              </a:rPr>
              <a:t>, metabolism of protein etc,</a:t>
            </a:r>
          </a:p>
          <a:p>
            <a:pPr eaLnBrk="1" hangingPunct="1">
              <a:buFont typeface="Monotype Sorts" pitchFamily="2" charset="2"/>
              <a:buNone/>
            </a:pPr>
            <a:r>
              <a:rPr lang="en-US" altLang="zh-TW">
                <a:sym typeface="Wingdings" panose="05000000000000000000" pitchFamily="2" charset="2"/>
              </a:rPr>
              <a:t>                   loss of CO</a:t>
            </a:r>
            <a:r>
              <a:rPr lang="en-US" altLang="zh-TW" baseline="-25000">
                <a:sym typeface="Wingdings" panose="05000000000000000000" pitchFamily="2" charset="2"/>
              </a:rPr>
              <a:t>3</a:t>
            </a:r>
            <a:r>
              <a:rPr lang="en-US" altLang="zh-TW">
                <a:sym typeface="Wingdings" panose="05000000000000000000" pitchFamily="2" charset="2"/>
              </a:rPr>
              <a:t> </a:t>
            </a:r>
            <a:r>
              <a:rPr lang="en-US" altLang="zh-TW" baseline="30000">
                <a:sym typeface="Wingdings" panose="05000000000000000000" pitchFamily="2" charset="2"/>
              </a:rPr>
              <a:t>2-</a:t>
            </a:r>
            <a:r>
              <a:rPr lang="en-US" altLang="zh-TW">
                <a:sym typeface="Wingdings" panose="05000000000000000000" pitchFamily="2" charset="2"/>
              </a:rPr>
              <a:t> in diarrhea &amp; urine</a:t>
            </a:r>
          </a:p>
          <a:p>
            <a:pPr eaLnBrk="1" hangingPunct="1">
              <a:buFont typeface="Monotype Sorts" pitchFamily="2" charset="2"/>
              <a:buNone/>
            </a:pPr>
            <a:r>
              <a:rPr lang="en-US" altLang="zh-TW">
                <a:sym typeface="Wingdings" panose="05000000000000000000" pitchFamily="2" charset="2"/>
              </a:rPr>
              <a:t>  Loss ~ in vomitus &amp; urine</a:t>
            </a:r>
          </a:p>
          <a:p>
            <a:pPr eaLnBrk="1" hangingPunct="1">
              <a:buFont typeface="Monotype Sorts" pitchFamily="2" charset="2"/>
              <a:buNone/>
            </a:pPr>
            <a:r>
              <a:rPr lang="en-US" altLang="zh-TW">
                <a:sym typeface="Wingdings" panose="05000000000000000000" pitchFamily="2" charset="2"/>
              </a:rPr>
              <a:t>  </a:t>
            </a:r>
            <a:endParaRPr lang="en-US" altLang="zh-TW"/>
          </a:p>
          <a:p>
            <a:pPr eaLnBrk="1" hangingPunct="1"/>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blinds(horizontal)">
                                      <p:cBhvr>
                                        <p:cTn id="7" dur="500"/>
                                        <p:tgtEl>
                                          <p:spTgt spid="245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579">
                                            <p:txEl>
                                              <p:pRg st="1" end="1"/>
                                            </p:txEl>
                                          </p:spTgt>
                                        </p:tgtEl>
                                        <p:attrNameLst>
                                          <p:attrName>style.visibility</p:attrName>
                                        </p:attrNameLst>
                                      </p:cBhvr>
                                      <p:to>
                                        <p:strVal val="visible"/>
                                      </p:to>
                                    </p:set>
                                    <p:animEffect transition="in" filter="blinds(horizontal)">
                                      <p:cBhvr>
                                        <p:cTn id="12" dur="500"/>
                                        <p:tgtEl>
                                          <p:spTgt spid="2457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579">
                                            <p:txEl>
                                              <p:pRg st="2" end="2"/>
                                            </p:txEl>
                                          </p:spTgt>
                                        </p:tgtEl>
                                        <p:attrNameLst>
                                          <p:attrName>style.visibility</p:attrName>
                                        </p:attrNameLst>
                                      </p:cBhvr>
                                      <p:to>
                                        <p:strVal val="visible"/>
                                      </p:to>
                                    </p:set>
                                    <p:animEffect transition="in" filter="blinds(horizontal)">
                                      <p:cBhvr>
                                        <p:cTn id="17" dur="500"/>
                                        <p:tgtEl>
                                          <p:spTgt spid="2457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579">
                                            <p:txEl>
                                              <p:pRg st="3" end="3"/>
                                            </p:txEl>
                                          </p:spTgt>
                                        </p:tgtEl>
                                        <p:attrNameLst>
                                          <p:attrName>style.visibility</p:attrName>
                                        </p:attrNameLst>
                                      </p:cBhvr>
                                      <p:to>
                                        <p:strVal val="visible"/>
                                      </p:to>
                                    </p:set>
                                    <p:animEffect transition="in" filter="blinds(horizontal)">
                                      <p:cBhvr>
                                        <p:cTn id="22" dur="500"/>
                                        <p:tgtEl>
                                          <p:spTgt spid="2457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579">
                                            <p:txEl>
                                              <p:pRg st="4" end="4"/>
                                            </p:txEl>
                                          </p:spTgt>
                                        </p:tgtEl>
                                        <p:attrNameLst>
                                          <p:attrName>style.visibility</p:attrName>
                                        </p:attrNameLst>
                                      </p:cBhvr>
                                      <p:to>
                                        <p:strVal val="visible"/>
                                      </p:to>
                                    </p:set>
                                    <p:animEffect transition="in" filter="blinds(horizontal)">
                                      <p:cBhvr>
                                        <p:cTn id="27" dur="500"/>
                                        <p:tgtEl>
                                          <p:spTgt spid="2457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4579">
                                            <p:txEl>
                                              <p:pRg st="5" end="5"/>
                                            </p:txEl>
                                          </p:spTgt>
                                        </p:tgtEl>
                                        <p:attrNameLst>
                                          <p:attrName>style.visibility</p:attrName>
                                        </p:attrNameLst>
                                      </p:cBhvr>
                                      <p:to>
                                        <p:strVal val="visible"/>
                                      </p:to>
                                    </p:set>
                                    <p:animEffect transition="in" filter="blinds(horizontal)">
                                      <p:cBhvr>
                                        <p:cTn id="32" dur="500"/>
                                        <p:tgtEl>
                                          <p:spTgt spid="2457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2E921DFF-3001-46B5-95D2-66CA060F4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26"/>
            <a:ext cx="5614875" cy="680290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0" name="Picture 139">
            <a:extLst>
              <a:ext uri="{FF2B5EF4-FFF2-40B4-BE49-F238E27FC236}">
                <a16:creationId xmlns:a16="http://schemas.microsoft.com/office/drawing/2014/main" id="{4EA93698-222B-47A7-8E9B-667FAC9906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194" name="Rectangle 2">
            <a:extLst>
              <a:ext uri="{FF2B5EF4-FFF2-40B4-BE49-F238E27FC236}">
                <a16:creationId xmlns:a16="http://schemas.microsoft.com/office/drawing/2014/main" id="{A0310FFA-CD5E-4E0C-B91A-B232A66E66CF}"/>
              </a:ext>
            </a:extLst>
          </p:cNvPr>
          <p:cNvSpPr>
            <a:spLocks noGrp="1" noChangeArrowheads="1"/>
          </p:cNvSpPr>
          <p:nvPr>
            <p:ph type="title"/>
          </p:nvPr>
        </p:nvSpPr>
        <p:spPr>
          <a:xfrm>
            <a:off x="640079" y="2053641"/>
            <a:ext cx="3669161" cy="2760098"/>
          </a:xfrm>
        </p:spPr>
        <p:txBody>
          <a:bodyPr>
            <a:normAutofit/>
          </a:bodyPr>
          <a:lstStyle/>
          <a:p>
            <a:pPr>
              <a:defRPr/>
            </a:pPr>
            <a:r>
              <a:rPr lang="en-GB" altLang="en-US">
                <a:solidFill>
                  <a:srgbClr val="FFFFFF"/>
                </a:solidFill>
              </a:rPr>
              <a:t>What do the kidneys do?</a:t>
            </a:r>
            <a:endParaRPr lang="en-US" altLang="en-US">
              <a:solidFill>
                <a:srgbClr val="FFFFFF"/>
              </a:solidFill>
            </a:endParaRPr>
          </a:p>
        </p:txBody>
      </p:sp>
      <p:sp>
        <p:nvSpPr>
          <p:cNvPr id="13315" name="Rectangle 3">
            <a:extLst>
              <a:ext uri="{FF2B5EF4-FFF2-40B4-BE49-F238E27FC236}">
                <a16:creationId xmlns:a16="http://schemas.microsoft.com/office/drawing/2014/main" id="{D8E65C4B-ACA8-4337-841F-F6A3887D31C4}"/>
              </a:ext>
            </a:extLst>
          </p:cNvPr>
          <p:cNvSpPr>
            <a:spLocks noGrp="1"/>
          </p:cNvSpPr>
          <p:nvPr>
            <p:ph idx="1"/>
          </p:nvPr>
        </p:nvSpPr>
        <p:spPr>
          <a:xfrm>
            <a:off x="6090574" y="801866"/>
            <a:ext cx="4977578" cy="2957597"/>
          </a:xfrm>
        </p:spPr>
        <p:txBody>
          <a:bodyPr anchor="ctr">
            <a:normAutofit/>
          </a:bodyPr>
          <a:lstStyle/>
          <a:p>
            <a:pPr eaLnBrk="1" hangingPunct="1"/>
            <a:r>
              <a:rPr lang="en-GB" altLang="en-US" sz="2000">
                <a:solidFill>
                  <a:srgbClr val="000000"/>
                </a:solidFill>
              </a:rPr>
              <a:t>The kidney has two important functions</a:t>
            </a:r>
          </a:p>
          <a:p>
            <a:pPr lvl="1" eaLnBrk="1" hangingPunct="1"/>
            <a:r>
              <a:rPr lang="en-GB" altLang="en-US" sz="2000">
                <a:solidFill>
                  <a:srgbClr val="000000"/>
                </a:solidFill>
              </a:rPr>
              <a:t>Osmoregulation – controlling water and ion levels in the body</a:t>
            </a:r>
          </a:p>
          <a:p>
            <a:pPr lvl="1" eaLnBrk="1" hangingPunct="1"/>
            <a:r>
              <a:rPr lang="en-GB" altLang="en-US" sz="2000">
                <a:solidFill>
                  <a:srgbClr val="000000"/>
                </a:solidFill>
              </a:rPr>
              <a:t>Excretion – the removal of waste substances from the blood.</a:t>
            </a:r>
            <a:endParaRPr lang="en-US" altLang="en-US" sz="2000">
              <a:solidFill>
                <a:srgbClr val="000000"/>
              </a:solidFill>
            </a:endParaRPr>
          </a:p>
        </p:txBody>
      </p:sp>
      <p:sp>
        <p:nvSpPr>
          <p:cNvPr id="142" name="Rectangle 141">
            <a:extLst>
              <a:ext uri="{FF2B5EF4-FFF2-40B4-BE49-F238E27FC236}">
                <a16:creationId xmlns:a16="http://schemas.microsoft.com/office/drawing/2014/main" id="{AFEDA996-5744-4A88-B0DD-EC49C6D87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5581" y="4079694"/>
            <a:ext cx="4977975" cy="1979514"/>
          </a:xfrm>
          <a:prstGeom prst="rect">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7" name="Picture 5" descr="MC900217448[1]">
            <a:extLst>
              <a:ext uri="{FF2B5EF4-FFF2-40B4-BE49-F238E27FC236}">
                <a16:creationId xmlns:a16="http://schemas.microsoft.com/office/drawing/2014/main" id="{248AD095-E5B1-4D7F-8BF1-16611D1A41B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tretch>
            <a:fillRect/>
          </a:stretch>
        </p:blipFill>
        <p:spPr bwMode="auto">
          <a:xfrm>
            <a:off x="6501484" y="4242846"/>
            <a:ext cx="1724053" cy="1658819"/>
          </a:xfrm>
          <a:prstGeom prst="rect">
            <a:avLst/>
          </a:prstGeom>
          <a:noFill/>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MC900447080[1]">
            <a:extLst>
              <a:ext uri="{FF2B5EF4-FFF2-40B4-BE49-F238E27FC236}">
                <a16:creationId xmlns:a16="http://schemas.microsoft.com/office/drawing/2014/main" id="{4ECF30AB-8ED2-4A4D-AE99-E1C217DB9886}"/>
              </a:ext>
            </a:extLst>
          </p:cNvPr>
          <p:cNvPicPr>
            <a:picLocks noChangeAspect="1" noChangeArrowheads="1"/>
          </p:cNvPicPr>
          <p:nvPr/>
        </p:nvPicPr>
        <p:blipFill>
          <a:blip r:embed="rId4">
            <a:alphaModFix/>
            <a:extLst>
              <a:ext uri="{28A0092B-C50C-407E-A947-70E740481C1C}">
                <a14:useLocalDpi xmlns:a14="http://schemas.microsoft.com/office/drawing/2010/main" val="0"/>
              </a:ext>
            </a:extLst>
          </a:blip>
          <a:stretch>
            <a:fillRect/>
          </a:stretch>
        </p:blipFill>
        <p:spPr bwMode="auto">
          <a:xfrm>
            <a:off x="8656431" y="4291717"/>
            <a:ext cx="2246067" cy="1561016"/>
          </a:xfrm>
          <a:prstGeom prst="rect">
            <a:avLst/>
          </a:prstGeom>
          <a:noFill/>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86800-4A98-4F62-80D3-1B18CBE05A85}"/>
              </a:ext>
            </a:extLst>
          </p:cNvPr>
          <p:cNvSpPr>
            <a:spLocks noGrp="1"/>
          </p:cNvSpPr>
          <p:nvPr>
            <p:ph type="title"/>
          </p:nvPr>
        </p:nvSpPr>
        <p:spPr/>
        <p:txBody>
          <a:bodyPr/>
          <a:lstStyle/>
          <a:p>
            <a:r>
              <a:rPr lang="en-GB" dirty="0"/>
              <a:t>Absorption and excretion in the nephron recap.</a:t>
            </a:r>
          </a:p>
        </p:txBody>
      </p:sp>
      <p:pic>
        <p:nvPicPr>
          <p:cNvPr id="4" name="Online Media 3" title="Tubular Reabsorption &amp; Secretion | Renal System">
            <a:hlinkClick r:id="" action="ppaction://media"/>
            <a:extLst>
              <a:ext uri="{FF2B5EF4-FFF2-40B4-BE49-F238E27FC236}">
                <a16:creationId xmlns:a16="http://schemas.microsoft.com/office/drawing/2014/main" id="{0EA5B6F3-CF2A-4506-B7FD-F3725D441ACC}"/>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47043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5" name="Picture 74">
            <a:extLst>
              <a:ext uri="{FF2B5EF4-FFF2-40B4-BE49-F238E27FC236}">
                <a16:creationId xmlns:a16="http://schemas.microsoft.com/office/drawing/2014/main" id="{1EBADBCA-DA20-4279-93C6-011DEF18AA7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42953" t="3964" b="3964"/>
          <a:stretch>
            <a:fillRect/>
          </a:stretch>
        </p:blipFill>
        <p:spPr>
          <a:xfrm>
            <a:off x="0" y="1"/>
            <a:ext cx="7554138"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9218" name="Rectangle 2">
            <a:extLst>
              <a:ext uri="{FF2B5EF4-FFF2-40B4-BE49-F238E27FC236}">
                <a16:creationId xmlns:a16="http://schemas.microsoft.com/office/drawing/2014/main" id="{6C2F75E4-AB2E-4503-A20A-6FBB831A1B43}"/>
              </a:ext>
            </a:extLst>
          </p:cNvPr>
          <p:cNvSpPr>
            <a:spLocks noGrp="1" noChangeArrowheads="1"/>
          </p:cNvSpPr>
          <p:nvPr>
            <p:ph type="title"/>
          </p:nvPr>
        </p:nvSpPr>
        <p:spPr>
          <a:xfrm>
            <a:off x="640080" y="1243013"/>
            <a:ext cx="3855720" cy="4371974"/>
          </a:xfrm>
        </p:spPr>
        <p:txBody>
          <a:bodyPr>
            <a:normAutofit/>
          </a:bodyPr>
          <a:lstStyle/>
          <a:p>
            <a:pPr>
              <a:defRPr/>
            </a:pPr>
            <a:r>
              <a:rPr lang="en-GB" altLang="en-US">
                <a:solidFill>
                  <a:srgbClr val="FFFFFF"/>
                </a:solidFill>
              </a:rPr>
              <a:t>Importance of excretion</a:t>
            </a:r>
            <a:endParaRPr lang="en-US" altLang="en-US">
              <a:solidFill>
                <a:srgbClr val="FFFFFF"/>
              </a:solidFill>
            </a:endParaRPr>
          </a:p>
        </p:txBody>
      </p:sp>
      <p:sp>
        <p:nvSpPr>
          <p:cNvPr id="77" name="Rectangle 76">
            <a:extLst>
              <a:ext uri="{FF2B5EF4-FFF2-40B4-BE49-F238E27FC236}">
                <a16:creationId xmlns:a16="http://schemas.microsoft.com/office/drawing/2014/main" id="{4735DC46-5663-471D-AADB-81E00E65B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850" y="0"/>
            <a:ext cx="53911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Rectangle 3">
            <a:extLst>
              <a:ext uri="{FF2B5EF4-FFF2-40B4-BE49-F238E27FC236}">
                <a16:creationId xmlns:a16="http://schemas.microsoft.com/office/drawing/2014/main" id="{711C2363-36CF-4512-88DF-25F6209F50CB}"/>
              </a:ext>
            </a:extLst>
          </p:cNvPr>
          <p:cNvSpPr>
            <a:spLocks noGrp="1"/>
          </p:cNvSpPr>
          <p:nvPr>
            <p:ph idx="1"/>
          </p:nvPr>
        </p:nvSpPr>
        <p:spPr>
          <a:xfrm>
            <a:off x="6172200" y="804672"/>
            <a:ext cx="5221224" cy="5230368"/>
          </a:xfrm>
        </p:spPr>
        <p:txBody>
          <a:bodyPr anchor="ctr">
            <a:normAutofit/>
          </a:bodyPr>
          <a:lstStyle/>
          <a:p>
            <a:pPr eaLnBrk="1" hangingPunct="1"/>
            <a:r>
              <a:rPr lang="en-GB" altLang="en-US" sz="2400">
                <a:solidFill>
                  <a:srgbClr val="000000"/>
                </a:solidFill>
              </a:rPr>
              <a:t>It is essential as it removes toxic (poisonous) wastes from the body. If these chemicals were allowed to build up they would slow down and eventually stop important chemical reactions in the body. </a:t>
            </a:r>
          </a:p>
          <a:p>
            <a:pPr eaLnBrk="1" hangingPunct="1"/>
            <a:r>
              <a:rPr lang="en-GB" altLang="en-US" sz="2400">
                <a:solidFill>
                  <a:srgbClr val="000000"/>
                </a:solidFill>
              </a:rPr>
              <a:t>Carbon dioxide is a waste product of respiration a build up of CO2 in the body results in an increase in blood acidity, breathing would become more frequent and deeper, eventually you would fall unconscious and may die. </a:t>
            </a:r>
          </a:p>
          <a:p>
            <a:pPr eaLnBrk="1" hangingPunct="1"/>
            <a:r>
              <a:rPr lang="en-GB" altLang="en-US" sz="2400">
                <a:solidFill>
                  <a:srgbClr val="000000"/>
                </a:solidFill>
              </a:rPr>
              <a:t>So removal of waste products is really important!</a:t>
            </a:r>
            <a:endParaRPr lang="en-US" altLang="en-US" sz="2400">
              <a:solidFill>
                <a:srgbClr val="000000"/>
              </a:solidFill>
            </a:endParaRPr>
          </a:p>
        </p:txBody>
      </p:sp>
    </p:spTree>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242" name="Rectangle 2">
            <a:extLst>
              <a:ext uri="{FF2B5EF4-FFF2-40B4-BE49-F238E27FC236}">
                <a16:creationId xmlns:a16="http://schemas.microsoft.com/office/drawing/2014/main" id="{0D8C1444-F51A-4655-BA6D-629BA4D5262C}"/>
              </a:ext>
            </a:extLst>
          </p:cNvPr>
          <p:cNvSpPr>
            <a:spLocks noGrp="1" noChangeArrowheads="1"/>
          </p:cNvSpPr>
          <p:nvPr>
            <p:ph type="title"/>
          </p:nvPr>
        </p:nvSpPr>
        <p:spPr>
          <a:xfrm>
            <a:off x="6094105" y="802955"/>
            <a:ext cx="4977976" cy="1454051"/>
          </a:xfrm>
        </p:spPr>
        <p:txBody>
          <a:bodyPr>
            <a:normAutofit/>
          </a:bodyPr>
          <a:lstStyle/>
          <a:p>
            <a:pPr>
              <a:defRPr/>
            </a:pPr>
            <a:r>
              <a:rPr lang="en-GB" altLang="en-US">
                <a:solidFill>
                  <a:srgbClr val="000000"/>
                </a:solidFill>
              </a:rPr>
              <a:t>Urea</a:t>
            </a:r>
            <a:endParaRPr lang="en-US" altLang="en-US">
              <a:solidFill>
                <a:srgbClr val="000000"/>
              </a:solidFill>
            </a:endParaRPr>
          </a:p>
        </p:txBody>
      </p:sp>
      <p:sp>
        <p:nvSpPr>
          <p:cNvPr id="78"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388" name="Picture 4">
            <a:extLst>
              <a:ext uri="{FF2B5EF4-FFF2-40B4-BE49-F238E27FC236}">
                <a16:creationId xmlns:a16="http://schemas.microsoft.com/office/drawing/2014/main" id="{AF98FC0F-FFA1-4973-BD2B-5BEB22A8C9A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9349" y="2078152"/>
            <a:ext cx="3661831" cy="27218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7" name="Rectangle 3">
            <a:extLst>
              <a:ext uri="{FF2B5EF4-FFF2-40B4-BE49-F238E27FC236}">
                <a16:creationId xmlns:a16="http://schemas.microsoft.com/office/drawing/2014/main" id="{6EEFA626-F04B-4387-8B64-21B3B4A64C89}"/>
              </a:ext>
            </a:extLst>
          </p:cNvPr>
          <p:cNvSpPr>
            <a:spLocks noGrp="1"/>
          </p:cNvSpPr>
          <p:nvPr>
            <p:ph idx="1"/>
          </p:nvPr>
        </p:nvSpPr>
        <p:spPr>
          <a:xfrm>
            <a:off x="6090574" y="2421682"/>
            <a:ext cx="4977578" cy="3639289"/>
          </a:xfrm>
        </p:spPr>
        <p:txBody>
          <a:bodyPr anchor="ctr">
            <a:normAutofit/>
          </a:bodyPr>
          <a:lstStyle/>
          <a:p>
            <a:pPr eaLnBrk="1" hangingPunct="1"/>
            <a:r>
              <a:rPr lang="en-GB" altLang="en-US" sz="2000">
                <a:solidFill>
                  <a:srgbClr val="000000"/>
                </a:solidFill>
              </a:rPr>
              <a:t>The body can not store proteins or amino acids, so excess is broken down.</a:t>
            </a:r>
          </a:p>
          <a:p>
            <a:pPr eaLnBrk="1" hangingPunct="1"/>
            <a:r>
              <a:rPr lang="en-GB" altLang="en-US" sz="2000">
                <a:solidFill>
                  <a:srgbClr val="000000"/>
                </a:solidFill>
              </a:rPr>
              <a:t>This involves the removal of the amino (NH2) group is removed.</a:t>
            </a:r>
          </a:p>
          <a:p>
            <a:pPr eaLnBrk="1" hangingPunct="1"/>
            <a:r>
              <a:rPr lang="en-GB" altLang="en-US" sz="2000">
                <a:solidFill>
                  <a:srgbClr val="000000"/>
                </a:solidFill>
              </a:rPr>
              <a:t>This occurs in the liver and is called deamination. </a:t>
            </a:r>
            <a:endParaRPr lang="en-US" altLang="en-US" sz="2000">
              <a:solidFill>
                <a:srgbClr val="00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5" name="Picture 74">
            <a:extLst>
              <a:ext uri="{FF2B5EF4-FFF2-40B4-BE49-F238E27FC236}">
                <a16:creationId xmlns:a16="http://schemas.microsoft.com/office/drawing/2014/main" id="{1EBADBCA-DA20-4279-93C6-011DEF18AA7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42953" t="3964" b="3964"/>
          <a:stretch>
            <a:fillRect/>
          </a:stretch>
        </p:blipFill>
        <p:spPr>
          <a:xfrm>
            <a:off x="0" y="1"/>
            <a:ext cx="7554138"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13314" name="Rectangle 2">
            <a:extLst>
              <a:ext uri="{FF2B5EF4-FFF2-40B4-BE49-F238E27FC236}">
                <a16:creationId xmlns:a16="http://schemas.microsoft.com/office/drawing/2014/main" id="{463846F4-BCB4-4EF7-9B0D-C34A05BCA2AE}"/>
              </a:ext>
            </a:extLst>
          </p:cNvPr>
          <p:cNvSpPr>
            <a:spLocks noGrp="1" noChangeArrowheads="1"/>
          </p:cNvSpPr>
          <p:nvPr>
            <p:ph type="title"/>
          </p:nvPr>
        </p:nvSpPr>
        <p:spPr>
          <a:xfrm>
            <a:off x="640080" y="1243013"/>
            <a:ext cx="3855720" cy="4371974"/>
          </a:xfrm>
        </p:spPr>
        <p:txBody>
          <a:bodyPr>
            <a:normAutofit/>
          </a:bodyPr>
          <a:lstStyle/>
          <a:p>
            <a:pPr>
              <a:defRPr/>
            </a:pPr>
            <a:r>
              <a:rPr lang="en-GB" altLang="en-US">
                <a:solidFill>
                  <a:srgbClr val="FFFFFF"/>
                </a:solidFill>
              </a:rPr>
              <a:t>Osmoregulation </a:t>
            </a:r>
            <a:endParaRPr lang="en-US" altLang="en-US">
              <a:solidFill>
                <a:srgbClr val="FFFFFF"/>
              </a:solidFill>
            </a:endParaRPr>
          </a:p>
        </p:txBody>
      </p:sp>
      <p:sp>
        <p:nvSpPr>
          <p:cNvPr id="77" name="Rectangle 76">
            <a:extLst>
              <a:ext uri="{FF2B5EF4-FFF2-40B4-BE49-F238E27FC236}">
                <a16:creationId xmlns:a16="http://schemas.microsoft.com/office/drawing/2014/main" id="{4735DC46-5663-471D-AADB-81E00E65B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850" y="0"/>
            <a:ext cx="53911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5" name="Rectangle 3">
            <a:extLst>
              <a:ext uri="{FF2B5EF4-FFF2-40B4-BE49-F238E27FC236}">
                <a16:creationId xmlns:a16="http://schemas.microsoft.com/office/drawing/2014/main" id="{AD8CB183-A754-4757-B854-6D5EAA2BF6B8}"/>
              </a:ext>
            </a:extLst>
          </p:cNvPr>
          <p:cNvSpPr>
            <a:spLocks noGrp="1"/>
          </p:cNvSpPr>
          <p:nvPr>
            <p:ph idx="1"/>
          </p:nvPr>
        </p:nvSpPr>
        <p:spPr>
          <a:xfrm>
            <a:off x="6172200" y="804672"/>
            <a:ext cx="5221224" cy="5230368"/>
          </a:xfrm>
        </p:spPr>
        <p:txBody>
          <a:bodyPr anchor="ctr">
            <a:normAutofit/>
          </a:bodyPr>
          <a:lstStyle/>
          <a:p>
            <a:pPr eaLnBrk="1" hangingPunct="1"/>
            <a:r>
              <a:rPr lang="en-GB" altLang="en-US" sz="2400">
                <a:solidFill>
                  <a:srgbClr val="000000"/>
                </a:solidFill>
              </a:rPr>
              <a:t>The regulation of water and solute concentrations.</a:t>
            </a:r>
          </a:p>
          <a:p>
            <a:pPr eaLnBrk="1" hangingPunct="1"/>
            <a:r>
              <a:rPr lang="en-GB" altLang="en-US" sz="2400">
                <a:solidFill>
                  <a:srgbClr val="000000"/>
                </a:solidFill>
              </a:rPr>
              <a:t>Is controlled by a hormone negative feedback system.</a:t>
            </a:r>
          </a:p>
          <a:p>
            <a:pPr eaLnBrk="1" hangingPunct="1"/>
            <a:r>
              <a:rPr lang="en-GB" altLang="en-US" sz="2400">
                <a:solidFill>
                  <a:srgbClr val="000000"/>
                </a:solidFill>
              </a:rPr>
              <a:t>The receptor is the hypothalamus – monitoring water levels in the blood</a:t>
            </a:r>
          </a:p>
          <a:p>
            <a:pPr eaLnBrk="1" hangingPunct="1"/>
            <a:r>
              <a:rPr lang="en-GB" altLang="en-US" sz="2400">
                <a:solidFill>
                  <a:srgbClr val="000000"/>
                </a:solidFill>
              </a:rPr>
              <a:t>The effector is the pituitary gland which releases the hormone and the walls of the distal convoluted tubule which the hormone affects. </a:t>
            </a:r>
            <a:endParaRPr lang="en-US" altLang="en-US" sz="2400">
              <a:solidFill>
                <a:srgbClr val="000000"/>
              </a:solidFill>
            </a:endParaRPr>
          </a:p>
        </p:txBody>
      </p:sp>
    </p:spTree>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457D4A72-F4F1-498A-B083-59E8C50B78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C7FF3303-6FC3-4637-A201-B4CCC1C992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220636" cy="6858000"/>
          </a:xfrm>
          <a:prstGeom prst="rect">
            <a:avLst/>
          </a:prstGeom>
        </p:spPr>
      </p:pic>
      <p:sp>
        <p:nvSpPr>
          <p:cNvPr id="14338" name="Rectangle 2">
            <a:extLst>
              <a:ext uri="{FF2B5EF4-FFF2-40B4-BE49-F238E27FC236}">
                <a16:creationId xmlns:a16="http://schemas.microsoft.com/office/drawing/2014/main" id="{743EFD3A-BC16-4A65-8F5B-CBB033D440AE}"/>
              </a:ext>
            </a:extLst>
          </p:cNvPr>
          <p:cNvSpPr>
            <a:spLocks noGrp="1" noChangeArrowheads="1"/>
          </p:cNvSpPr>
          <p:nvPr>
            <p:ph type="title"/>
          </p:nvPr>
        </p:nvSpPr>
        <p:spPr>
          <a:xfrm>
            <a:off x="640079" y="2023236"/>
            <a:ext cx="3659777" cy="2820908"/>
          </a:xfrm>
        </p:spPr>
        <p:txBody>
          <a:bodyPr>
            <a:normAutofit/>
          </a:bodyPr>
          <a:lstStyle/>
          <a:p>
            <a:pPr>
              <a:defRPr/>
            </a:pPr>
            <a:r>
              <a:rPr lang="en-GB" altLang="en-US" sz="4000">
                <a:solidFill>
                  <a:srgbClr val="FFFFFF"/>
                </a:solidFill>
              </a:rPr>
              <a:t>Osmoreceptors </a:t>
            </a:r>
            <a:endParaRPr lang="en-US" altLang="en-US" sz="4000">
              <a:solidFill>
                <a:srgbClr val="FFFFFF"/>
              </a:solidFill>
            </a:endParaRPr>
          </a:p>
        </p:txBody>
      </p:sp>
      <p:graphicFrame>
        <p:nvGraphicFramePr>
          <p:cNvPr id="19461" name="Rectangle 3">
            <a:extLst>
              <a:ext uri="{FF2B5EF4-FFF2-40B4-BE49-F238E27FC236}">
                <a16:creationId xmlns:a16="http://schemas.microsoft.com/office/drawing/2014/main" id="{DC2AB910-DC2D-4D93-96D6-EE4522A8CE58}"/>
              </a:ext>
            </a:extLst>
          </p:cNvPr>
          <p:cNvGraphicFramePr>
            <a:graphicFrameLocks noGrp="1"/>
          </p:cNvGraphicFramePr>
          <p:nvPr>
            <p:ph idx="1"/>
            <p:extLst>
              <p:ext uri="{D42A27DB-BD31-4B8C-83A1-F6EECF244321}">
                <p14:modId xmlns:p14="http://schemas.microsoft.com/office/powerpoint/2010/main" val="624974556"/>
              </p:ext>
            </p:extLst>
          </p:nvPr>
        </p:nvGraphicFramePr>
        <p:xfrm>
          <a:off x="6355080" y="955653"/>
          <a:ext cx="5029200" cy="4947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 name="Rectangle 141">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4" name="Picture 143">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9458" name="Rectangle 2">
            <a:extLst>
              <a:ext uri="{FF2B5EF4-FFF2-40B4-BE49-F238E27FC236}">
                <a16:creationId xmlns:a16="http://schemas.microsoft.com/office/drawing/2014/main" id="{02C6F220-C051-45F3-BE02-9F8F335EA64A}"/>
              </a:ext>
            </a:extLst>
          </p:cNvPr>
          <p:cNvSpPr>
            <a:spLocks noGrp="1" noChangeArrowheads="1"/>
          </p:cNvSpPr>
          <p:nvPr>
            <p:ph type="title"/>
          </p:nvPr>
        </p:nvSpPr>
        <p:spPr>
          <a:xfrm>
            <a:off x="6094105" y="802955"/>
            <a:ext cx="4977976" cy="1454051"/>
          </a:xfrm>
        </p:spPr>
        <p:txBody>
          <a:bodyPr>
            <a:normAutofit/>
          </a:bodyPr>
          <a:lstStyle/>
          <a:p>
            <a:pPr>
              <a:defRPr/>
            </a:pPr>
            <a:r>
              <a:rPr lang="en-GB" altLang="en-US">
                <a:solidFill>
                  <a:srgbClr val="000000"/>
                </a:solidFill>
              </a:rPr>
              <a:t>The response</a:t>
            </a:r>
            <a:endParaRPr lang="en-US" altLang="en-US">
              <a:solidFill>
                <a:srgbClr val="000000"/>
              </a:solidFill>
            </a:endParaRPr>
          </a:p>
        </p:txBody>
      </p:sp>
      <p:sp>
        <p:nvSpPr>
          <p:cNvPr id="146"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483" name="Rectangle 3">
            <a:extLst>
              <a:ext uri="{FF2B5EF4-FFF2-40B4-BE49-F238E27FC236}">
                <a16:creationId xmlns:a16="http://schemas.microsoft.com/office/drawing/2014/main" id="{49827978-91C1-4F98-89BC-81AFEC2D03C5}"/>
              </a:ext>
            </a:extLst>
          </p:cNvPr>
          <p:cNvSpPr>
            <a:spLocks noGrp="1"/>
          </p:cNvSpPr>
          <p:nvPr>
            <p:ph idx="1"/>
          </p:nvPr>
        </p:nvSpPr>
        <p:spPr>
          <a:xfrm>
            <a:off x="6090574" y="2421682"/>
            <a:ext cx="4977578" cy="3639289"/>
          </a:xfrm>
        </p:spPr>
        <p:txBody>
          <a:bodyPr anchor="ctr">
            <a:normAutofit/>
          </a:bodyPr>
          <a:lstStyle/>
          <a:p>
            <a:pPr eaLnBrk="1" hangingPunct="1"/>
            <a:r>
              <a:rPr lang="en-GB" altLang="en-US" sz="2000">
                <a:solidFill>
                  <a:srgbClr val="000000"/>
                </a:solidFill>
              </a:rPr>
              <a:t>Neurosensory cells in the hypothalamus secrete antidiuretic hormone (ADH). </a:t>
            </a:r>
          </a:p>
          <a:p>
            <a:pPr eaLnBrk="1" hangingPunct="1"/>
            <a:r>
              <a:rPr lang="en-GB" altLang="en-US" sz="2000">
                <a:solidFill>
                  <a:srgbClr val="000000"/>
                </a:solidFill>
              </a:rPr>
              <a:t>This is transported to the posterior pituitary gland via the axons of the neurosensroy cells.</a:t>
            </a:r>
          </a:p>
          <a:p>
            <a:pPr eaLnBrk="1" hangingPunct="1"/>
            <a:r>
              <a:rPr lang="en-GB" altLang="en-US" sz="2000">
                <a:solidFill>
                  <a:srgbClr val="000000"/>
                </a:solidFill>
              </a:rPr>
              <a:t>The pituitary then released the ADH into the blood.</a:t>
            </a:r>
            <a:endParaRPr lang="en-US" altLang="en-US" sz="2000">
              <a:solidFill>
                <a:srgbClr val="000000"/>
              </a:solidFill>
            </a:endParaRPr>
          </a:p>
        </p:txBody>
      </p:sp>
      <p:grpSp>
        <p:nvGrpSpPr>
          <p:cNvPr id="20484" name="Group 4">
            <a:extLst>
              <a:ext uri="{FF2B5EF4-FFF2-40B4-BE49-F238E27FC236}">
                <a16:creationId xmlns:a16="http://schemas.microsoft.com/office/drawing/2014/main" id="{F2E6DC5F-5C77-40C3-B3A4-38383E348457}"/>
              </a:ext>
            </a:extLst>
          </p:cNvPr>
          <p:cNvGrpSpPr>
            <a:grpSpLocks/>
          </p:cNvGrpSpPr>
          <p:nvPr/>
        </p:nvGrpSpPr>
        <p:grpSpPr bwMode="auto">
          <a:xfrm>
            <a:off x="429350" y="2454787"/>
            <a:ext cx="3661831" cy="1968624"/>
            <a:chOff x="3243" y="2659"/>
            <a:chExt cx="2517" cy="1402"/>
          </a:xfrm>
        </p:grpSpPr>
        <p:grpSp>
          <p:nvGrpSpPr>
            <p:cNvPr id="20485" name="Group 5">
              <a:extLst>
                <a:ext uri="{FF2B5EF4-FFF2-40B4-BE49-F238E27FC236}">
                  <a16:creationId xmlns:a16="http://schemas.microsoft.com/office/drawing/2014/main" id="{35B749A7-DA80-4F85-B62D-56848CE1C47E}"/>
                </a:ext>
              </a:extLst>
            </p:cNvPr>
            <p:cNvGrpSpPr>
              <a:grpSpLocks/>
            </p:cNvGrpSpPr>
            <p:nvPr/>
          </p:nvGrpSpPr>
          <p:grpSpPr bwMode="auto">
            <a:xfrm>
              <a:off x="3243" y="3022"/>
              <a:ext cx="1927" cy="1039"/>
              <a:chOff x="105400153" y="107092505"/>
              <a:chExt cx="9768315" cy="5863479"/>
            </a:xfrm>
          </p:grpSpPr>
          <p:pic>
            <p:nvPicPr>
              <p:cNvPr id="20488" name="Picture 6" descr="bianimalplantcells[1]">
                <a:extLst>
                  <a:ext uri="{FF2B5EF4-FFF2-40B4-BE49-F238E27FC236}">
                    <a16:creationId xmlns:a16="http://schemas.microsoft.com/office/drawing/2014/main" id="{404CDBF6-2DE2-4288-AE2B-CDBE9FC92F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5391" r="34859"/>
              <a:stretch>
                <a:fillRect/>
              </a:stretch>
            </p:blipFill>
            <p:spPr bwMode="auto">
              <a:xfrm>
                <a:off x="105400153" y="107092505"/>
                <a:ext cx="9768315" cy="5863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0489" name="Rectangle 7">
                <a:extLst>
                  <a:ext uri="{FF2B5EF4-FFF2-40B4-BE49-F238E27FC236}">
                    <a16:creationId xmlns:a16="http://schemas.microsoft.com/office/drawing/2014/main" id="{CBF7C1D6-3E17-4FE9-979B-ABEE890051CE}"/>
                  </a:ext>
                </a:extLst>
              </p:cNvPr>
              <p:cNvSpPr>
                <a:spLocks noChangeArrowheads="1"/>
              </p:cNvSpPr>
              <p:nvPr/>
            </p:nvSpPr>
            <p:spPr bwMode="auto">
              <a:xfrm>
                <a:off x="105613200" y="111798848"/>
                <a:ext cx="3980330" cy="1048870"/>
              </a:xfrm>
              <a:prstGeom prst="rect">
                <a:avLst/>
              </a:prstGeom>
              <a:solidFill>
                <a:srgbClr val="FFFFFF"/>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36576" tIns="36576" rIns="36576" bIns="36576"/>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0"/>
                  </a:spcBef>
                  <a:buClrTx/>
                  <a:buSzTx/>
                  <a:buFontTx/>
                  <a:buNone/>
                </a:pPr>
                <a:endParaRPr lang="en-GB" altLang="en-US" sz="1800">
                  <a:solidFill>
                    <a:schemeClr val="tx1"/>
                  </a:solidFill>
                  <a:latin typeface="Tahoma" panose="020B0604030504040204" pitchFamily="34" charset="0"/>
                </a:endParaRPr>
              </a:p>
            </p:txBody>
          </p:sp>
        </p:grpSp>
        <p:sp>
          <p:nvSpPr>
            <p:cNvPr id="20486" name="Line 8">
              <a:extLst>
                <a:ext uri="{FF2B5EF4-FFF2-40B4-BE49-F238E27FC236}">
                  <a16:creationId xmlns:a16="http://schemas.microsoft.com/office/drawing/2014/main" id="{346B29D1-39E3-472F-8E95-19BD89800BB9}"/>
                </a:ext>
              </a:extLst>
            </p:cNvPr>
            <p:cNvSpPr>
              <a:spLocks noChangeShapeType="1"/>
            </p:cNvSpPr>
            <p:nvPr/>
          </p:nvSpPr>
          <p:spPr bwMode="auto">
            <a:xfrm flipH="1">
              <a:off x="4967" y="3022"/>
              <a:ext cx="408" cy="771"/>
            </a:xfrm>
            <a:prstGeom prst="line">
              <a:avLst/>
            </a:prstGeom>
            <a:noFill/>
            <a:ln w="9525">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487" name="Text Box 9">
              <a:extLst>
                <a:ext uri="{FF2B5EF4-FFF2-40B4-BE49-F238E27FC236}">
                  <a16:creationId xmlns:a16="http://schemas.microsoft.com/office/drawing/2014/main" id="{AF0BEAB4-01DA-402B-8D67-1EEA3557B33D}"/>
                </a:ext>
              </a:extLst>
            </p:cNvPr>
            <p:cNvSpPr txBox="1">
              <a:spLocks noChangeArrowheads="1"/>
            </p:cNvSpPr>
            <p:nvPr/>
          </p:nvSpPr>
          <p:spPr bwMode="auto">
            <a:xfrm>
              <a:off x="5148" y="2659"/>
              <a:ext cx="612" cy="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eaLnBrk="1" hangingPunct="1">
                <a:lnSpc>
                  <a:spcPct val="90000"/>
                </a:lnSpc>
                <a:spcBef>
                  <a:spcPct val="50000"/>
                </a:spcBef>
                <a:buClrTx/>
                <a:buSzTx/>
                <a:buFontTx/>
                <a:buNone/>
              </a:pPr>
              <a:r>
                <a:rPr lang="en-GB" altLang="en-US" sz="1600">
                  <a:solidFill>
                    <a:schemeClr val="tx1"/>
                  </a:solidFill>
                  <a:latin typeface="Tahoma" panose="020B0604030504040204" pitchFamily="34" charset="0"/>
                  <a:cs typeface="Arial" panose="020B0604020202020204" pitchFamily="34" charset="0"/>
                </a:rPr>
                <a:t>Axon</a:t>
              </a: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Freeform: Shape 8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Rectangle 8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Rectangle 2">
            <a:extLst>
              <a:ext uri="{FF2B5EF4-FFF2-40B4-BE49-F238E27FC236}">
                <a16:creationId xmlns:a16="http://schemas.microsoft.com/office/drawing/2014/main" id="{073D05E7-C027-4267-8A18-D643440E63F0}"/>
              </a:ext>
            </a:extLst>
          </p:cNvPr>
          <p:cNvSpPr>
            <a:spLocks noGrp="1" noChangeArrowheads="1"/>
          </p:cNvSpPr>
          <p:nvPr>
            <p:ph type="title"/>
          </p:nvPr>
        </p:nvSpPr>
        <p:spPr>
          <a:xfrm>
            <a:off x="466722" y="586855"/>
            <a:ext cx="3201366" cy="3387497"/>
          </a:xfrm>
        </p:spPr>
        <p:txBody>
          <a:bodyPr anchor="b">
            <a:normAutofit/>
          </a:bodyPr>
          <a:lstStyle/>
          <a:p>
            <a:pPr algn="r">
              <a:defRPr/>
            </a:pPr>
            <a:r>
              <a:rPr lang="en-GB" altLang="en-US" sz="4000">
                <a:solidFill>
                  <a:srgbClr val="FFFFFF"/>
                </a:solidFill>
              </a:rPr>
              <a:t>The affect of ADH</a:t>
            </a:r>
            <a:endParaRPr lang="en-US" altLang="en-US" sz="4000">
              <a:solidFill>
                <a:srgbClr val="FFFFFF"/>
              </a:solidFill>
            </a:endParaRPr>
          </a:p>
        </p:txBody>
      </p:sp>
      <p:sp>
        <p:nvSpPr>
          <p:cNvPr id="21507" name="Rectangle 3">
            <a:extLst>
              <a:ext uri="{FF2B5EF4-FFF2-40B4-BE49-F238E27FC236}">
                <a16:creationId xmlns:a16="http://schemas.microsoft.com/office/drawing/2014/main" id="{74F8FBCA-59E2-4E4C-92AE-AD7C87350BAD}"/>
              </a:ext>
            </a:extLst>
          </p:cNvPr>
          <p:cNvSpPr>
            <a:spLocks noGrp="1"/>
          </p:cNvSpPr>
          <p:nvPr>
            <p:ph idx="1"/>
          </p:nvPr>
        </p:nvSpPr>
        <p:spPr>
          <a:xfrm>
            <a:off x="4810259" y="649480"/>
            <a:ext cx="6555347" cy="5546047"/>
          </a:xfrm>
        </p:spPr>
        <p:txBody>
          <a:bodyPr anchor="ctr">
            <a:normAutofit/>
          </a:bodyPr>
          <a:lstStyle/>
          <a:p>
            <a:pPr eaLnBrk="1" hangingPunct="1"/>
            <a:r>
              <a:rPr lang="en-GB" altLang="en-US" sz="2000"/>
              <a:t>ADH travels in the blood to the kidney.</a:t>
            </a:r>
          </a:p>
          <a:p>
            <a:pPr eaLnBrk="1" hangingPunct="1"/>
            <a:r>
              <a:rPr lang="en-GB" altLang="en-US" sz="2000"/>
              <a:t>It increases the permeability of the plasma membranes of the endothelial cells in the walls of the collecting duct.</a:t>
            </a:r>
          </a:p>
          <a:p>
            <a:pPr eaLnBrk="1" hangingPunct="1"/>
            <a:r>
              <a:rPr lang="en-GB" altLang="en-US" sz="2000"/>
              <a:t>The arrival of ADH triggers an increase in the levels of cyclic AMP (cAMP) within these cells. </a:t>
            </a:r>
          </a:p>
          <a:p>
            <a:pPr eaLnBrk="1" hangingPunct="1"/>
            <a:r>
              <a:rPr lang="en-GB" altLang="en-US" sz="2000"/>
              <a:t>The increased levels of cAMP leads to the insertion of aquaporins in the collecting duct membrane.</a:t>
            </a:r>
          </a:p>
          <a:p>
            <a:pPr eaLnBrk="1" hangingPunct="1"/>
            <a:r>
              <a:rPr lang="en-GB" altLang="en-US" sz="2000"/>
              <a:t>The aquaporins increase the membranes permeability to water.</a:t>
            </a:r>
          </a:p>
          <a:p>
            <a:pPr eaLnBrk="1" hangingPunct="1"/>
            <a:r>
              <a:rPr lang="en-GB" altLang="en-US" sz="2000"/>
              <a:t>This causes the movement of water out of the filtrate/urine and back into the blood. Making a smaller volume of more concentrated urine.</a:t>
            </a:r>
          </a:p>
          <a:p>
            <a:pPr eaLnBrk="1" hangingPunct="1"/>
            <a:r>
              <a:rPr lang="en-GB" altLang="en-US" sz="2000"/>
              <a:t>The change is detected by the hypothalamus once again and the hypothalamus stops producing ADH. </a:t>
            </a:r>
            <a:endParaRPr lang="en-US" altLang="en-US" sz="20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506" name="Rectangle 2">
            <a:extLst>
              <a:ext uri="{FF2B5EF4-FFF2-40B4-BE49-F238E27FC236}">
                <a16:creationId xmlns:a16="http://schemas.microsoft.com/office/drawing/2014/main" id="{2BDCFFF9-3452-4FA8-A4DD-F8FF09F27DEC}"/>
              </a:ext>
            </a:extLst>
          </p:cNvPr>
          <p:cNvSpPr>
            <a:spLocks noGrp="1" noChangeArrowheads="1"/>
          </p:cNvSpPr>
          <p:nvPr>
            <p:ph type="title"/>
          </p:nvPr>
        </p:nvSpPr>
        <p:spPr>
          <a:xfrm>
            <a:off x="6094105" y="802955"/>
            <a:ext cx="4977976" cy="1454051"/>
          </a:xfrm>
        </p:spPr>
        <p:txBody>
          <a:bodyPr>
            <a:normAutofit/>
          </a:bodyPr>
          <a:lstStyle/>
          <a:p>
            <a:pPr>
              <a:defRPr/>
            </a:pPr>
            <a:r>
              <a:rPr lang="en-GB" altLang="en-US">
                <a:solidFill>
                  <a:srgbClr val="000000"/>
                </a:solidFill>
              </a:rPr>
              <a:t>Aquaporins </a:t>
            </a:r>
            <a:endParaRPr lang="en-US" altLang="en-US">
              <a:solidFill>
                <a:srgbClr val="000000"/>
              </a:solidFill>
            </a:endParaRPr>
          </a:p>
        </p:txBody>
      </p:sp>
      <p:sp>
        <p:nvSpPr>
          <p:cNvPr id="141"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2532" name="Picture 4">
            <a:extLst>
              <a:ext uri="{FF2B5EF4-FFF2-40B4-BE49-F238E27FC236}">
                <a16:creationId xmlns:a16="http://schemas.microsoft.com/office/drawing/2014/main" id="{643F5815-8AD0-46EA-ADD9-8E6FC1236DEC}"/>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348" r="10240" b="-1"/>
          <a:stretch/>
        </p:blipFill>
        <p:spPr bwMode="auto">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1" name="Rectangle 3">
            <a:extLst>
              <a:ext uri="{FF2B5EF4-FFF2-40B4-BE49-F238E27FC236}">
                <a16:creationId xmlns:a16="http://schemas.microsoft.com/office/drawing/2014/main" id="{37480611-F787-4B71-8EA7-6406ED143926}"/>
              </a:ext>
            </a:extLst>
          </p:cNvPr>
          <p:cNvSpPr>
            <a:spLocks noGrp="1"/>
          </p:cNvSpPr>
          <p:nvPr>
            <p:ph idx="1"/>
          </p:nvPr>
        </p:nvSpPr>
        <p:spPr>
          <a:xfrm>
            <a:off x="6090574" y="2421682"/>
            <a:ext cx="4977578" cy="3639289"/>
          </a:xfrm>
        </p:spPr>
        <p:txBody>
          <a:bodyPr anchor="ctr">
            <a:normAutofit/>
          </a:bodyPr>
          <a:lstStyle/>
          <a:p>
            <a:pPr eaLnBrk="1" hangingPunct="1"/>
            <a:r>
              <a:rPr lang="en-GB" altLang="en-US" sz="2000">
                <a:solidFill>
                  <a:srgbClr val="000000"/>
                </a:solidFill>
              </a:rPr>
              <a:t>Aquaporins are intrinsic protein pores.</a:t>
            </a:r>
          </a:p>
          <a:p>
            <a:pPr eaLnBrk="1" hangingPunct="1"/>
            <a:r>
              <a:rPr lang="en-GB" altLang="en-US" sz="2000">
                <a:solidFill>
                  <a:srgbClr val="000000"/>
                </a:solidFill>
              </a:rPr>
              <a:t>The form pores through the phospholipid bilayer.</a:t>
            </a:r>
          </a:p>
          <a:p>
            <a:pPr eaLnBrk="1" hangingPunct="1"/>
            <a:r>
              <a:rPr lang="en-GB" altLang="en-US" sz="2000">
                <a:solidFill>
                  <a:srgbClr val="000000"/>
                </a:solidFill>
              </a:rPr>
              <a:t>The selectively conduct water in and out, but prevent the passage of other ions and solutes. </a:t>
            </a:r>
          </a:p>
          <a:p>
            <a:pPr eaLnBrk="1" hangingPunct="1"/>
            <a:r>
              <a:rPr lang="en-GB" altLang="en-US" sz="2000">
                <a:solidFill>
                  <a:srgbClr val="000000"/>
                </a:solidFill>
              </a:rPr>
              <a:t>Sometimes called water channels. </a:t>
            </a:r>
            <a:endParaRPr lang="en-US" altLang="en-US" sz="2000">
              <a:solidFill>
                <a:srgbClr val="00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A60073AF-D5AA-4641-B0A2-47A270986874}"/>
              </a:ext>
            </a:extLst>
          </p:cNvPr>
          <p:cNvSpPr>
            <a:spLocks noGrp="1" noChangeArrowheads="1"/>
          </p:cNvSpPr>
          <p:nvPr>
            <p:ph type="title"/>
          </p:nvPr>
        </p:nvSpPr>
        <p:spPr>
          <a:xfrm>
            <a:off x="1981200" y="274638"/>
            <a:ext cx="8229600" cy="633412"/>
          </a:xfrm>
        </p:spPr>
        <p:txBody>
          <a:bodyPr>
            <a:normAutofit fontScale="90000"/>
          </a:bodyPr>
          <a:lstStyle/>
          <a:p>
            <a:pPr>
              <a:defRPr/>
            </a:pPr>
            <a:r>
              <a:rPr lang="en-GB" altLang="en-US" sz="4000"/>
              <a:t>Summary</a:t>
            </a:r>
            <a:endParaRPr lang="en-US" altLang="en-US" sz="4000"/>
          </a:p>
        </p:txBody>
      </p:sp>
      <p:grpSp>
        <p:nvGrpSpPr>
          <p:cNvPr id="23555" name="Group 19">
            <a:extLst>
              <a:ext uri="{FF2B5EF4-FFF2-40B4-BE49-F238E27FC236}">
                <a16:creationId xmlns:a16="http://schemas.microsoft.com/office/drawing/2014/main" id="{E7AEB1B0-EC35-46C7-8A1D-E9A0762DADB3}"/>
              </a:ext>
            </a:extLst>
          </p:cNvPr>
          <p:cNvGrpSpPr>
            <a:grpSpLocks/>
          </p:cNvGrpSpPr>
          <p:nvPr/>
        </p:nvGrpSpPr>
        <p:grpSpPr bwMode="auto">
          <a:xfrm>
            <a:off x="1703388" y="3141663"/>
            <a:ext cx="8964612" cy="1060450"/>
            <a:chOff x="113" y="1842"/>
            <a:chExt cx="5534" cy="668"/>
          </a:xfrm>
        </p:grpSpPr>
        <p:sp>
          <p:nvSpPr>
            <p:cNvPr id="23576" name="Line 16">
              <a:extLst>
                <a:ext uri="{FF2B5EF4-FFF2-40B4-BE49-F238E27FC236}">
                  <a16:creationId xmlns:a16="http://schemas.microsoft.com/office/drawing/2014/main" id="{8EE666EB-E96C-4F17-958B-C40C9D8E45B4}"/>
                </a:ext>
              </a:extLst>
            </p:cNvPr>
            <p:cNvSpPr>
              <a:spLocks noChangeShapeType="1"/>
            </p:cNvSpPr>
            <p:nvPr/>
          </p:nvSpPr>
          <p:spPr bwMode="auto">
            <a:xfrm>
              <a:off x="793" y="2205"/>
              <a:ext cx="385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77" name="Text Box 17">
              <a:extLst>
                <a:ext uri="{FF2B5EF4-FFF2-40B4-BE49-F238E27FC236}">
                  <a16:creationId xmlns:a16="http://schemas.microsoft.com/office/drawing/2014/main" id="{4E156816-BB27-4E9D-B8CA-D7C471F36B1A}"/>
                </a:ext>
              </a:extLst>
            </p:cNvPr>
            <p:cNvSpPr txBox="1">
              <a:spLocks noChangeArrowheads="1"/>
            </p:cNvSpPr>
            <p:nvPr/>
          </p:nvSpPr>
          <p:spPr bwMode="auto">
            <a:xfrm>
              <a:off x="113" y="1842"/>
              <a:ext cx="998"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800">
                  <a:solidFill>
                    <a:schemeClr val="tx1"/>
                  </a:solidFill>
                  <a:latin typeface="Tahoma" panose="020B0604030504040204" pitchFamily="34" charset="0"/>
                </a:rPr>
                <a:t>Normal blood water potential </a:t>
              </a:r>
              <a:endParaRPr lang="en-US" altLang="en-US" sz="1800">
                <a:solidFill>
                  <a:schemeClr val="tx1"/>
                </a:solidFill>
                <a:latin typeface="Tahoma" panose="020B0604030504040204" pitchFamily="34" charset="0"/>
              </a:endParaRPr>
            </a:p>
          </p:txBody>
        </p:sp>
        <p:sp>
          <p:nvSpPr>
            <p:cNvPr id="23578" name="Text Box 18">
              <a:extLst>
                <a:ext uri="{FF2B5EF4-FFF2-40B4-BE49-F238E27FC236}">
                  <a16:creationId xmlns:a16="http://schemas.microsoft.com/office/drawing/2014/main" id="{986CBCE7-9F66-45ED-954F-7544053DA48A}"/>
                </a:ext>
              </a:extLst>
            </p:cNvPr>
            <p:cNvSpPr txBox="1">
              <a:spLocks noChangeArrowheads="1"/>
            </p:cNvSpPr>
            <p:nvPr/>
          </p:nvSpPr>
          <p:spPr bwMode="auto">
            <a:xfrm>
              <a:off x="4649" y="1933"/>
              <a:ext cx="998"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800">
                  <a:solidFill>
                    <a:schemeClr val="tx1"/>
                  </a:solidFill>
                  <a:latin typeface="Tahoma" panose="020B0604030504040204" pitchFamily="34" charset="0"/>
                </a:rPr>
                <a:t>Normal blood water potential </a:t>
              </a:r>
              <a:endParaRPr lang="en-US" altLang="en-US" sz="1800">
                <a:solidFill>
                  <a:schemeClr val="tx1"/>
                </a:solidFill>
                <a:latin typeface="Tahoma" panose="020B0604030504040204" pitchFamily="34" charset="0"/>
              </a:endParaRPr>
            </a:p>
          </p:txBody>
        </p:sp>
      </p:grpSp>
      <p:sp>
        <p:nvSpPr>
          <p:cNvPr id="23556" name="Text Box 20">
            <a:extLst>
              <a:ext uri="{FF2B5EF4-FFF2-40B4-BE49-F238E27FC236}">
                <a16:creationId xmlns:a16="http://schemas.microsoft.com/office/drawing/2014/main" id="{BFF1C760-044A-4987-90DE-E097381BE98A}"/>
              </a:ext>
            </a:extLst>
          </p:cNvPr>
          <p:cNvSpPr txBox="1">
            <a:spLocks noChangeArrowheads="1"/>
          </p:cNvSpPr>
          <p:nvPr/>
        </p:nvSpPr>
        <p:spPr bwMode="auto">
          <a:xfrm>
            <a:off x="1847851" y="4652963"/>
            <a:ext cx="180022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Hypothalamus detects low blood water potential</a:t>
            </a:r>
            <a:endParaRPr lang="en-US" altLang="en-US" sz="1600">
              <a:solidFill>
                <a:schemeClr val="tx1"/>
              </a:solidFill>
              <a:latin typeface="Tahoma" panose="020B0604030504040204" pitchFamily="34" charset="0"/>
            </a:endParaRPr>
          </a:p>
        </p:txBody>
      </p:sp>
      <p:sp>
        <p:nvSpPr>
          <p:cNvPr id="23557" name="Text Box 21">
            <a:extLst>
              <a:ext uri="{FF2B5EF4-FFF2-40B4-BE49-F238E27FC236}">
                <a16:creationId xmlns:a16="http://schemas.microsoft.com/office/drawing/2014/main" id="{BA0886A6-75AC-49D4-BC19-F55D5A60717F}"/>
              </a:ext>
            </a:extLst>
          </p:cNvPr>
          <p:cNvSpPr txBox="1">
            <a:spLocks noChangeArrowheads="1"/>
          </p:cNvSpPr>
          <p:nvPr/>
        </p:nvSpPr>
        <p:spPr bwMode="auto">
          <a:xfrm>
            <a:off x="3432176" y="5734051"/>
            <a:ext cx="18002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Pituitary secretes more ADH</a:t>
            </a:r>
            <a:endParaRPr lang="en-US" altLang="en-US" sz="1600">
              <a:solidFill>
                <a:schemeClr val="tx1"/>
              </a:solidFill>
              <a:latin typeface="Tahoma" panose="020B0604030504040204" pitchFamily="34" charset="0"/>
            </a:endParaRPr>
          </a:p>
        </p:txBody>
      </p:sp>
      <p:sp>
        <p:nvSpPr>
          <p:cNvPr id="23558" name="Text Box 22">
            <a:extLst>
              <a:ext uri="{FF2B5EF4-FFF2-40B4-BE49-F238E27FC236}">
                <a16:creationId xmlns:a16="http://schemas.microsoft.com/office/drawing/2014/main" id="{7DDCA92B-7B08-4259-BD09-C5B50D51B4F4}"/>
              </a:ext>
            </a:extLst>
          </p:cNvPr>
          <p:cNvSpPr txBox="1">
            <a:spLocks noChangeArrowheads="1"/>
          </p:cNvSpPr>
          <p:nvPr/>
        </p:nvSpPr>
        <p:spPr bwMode="auto">
          <a:xfrm>
            <a:off x="5664201" y="5661025"/>
            <a:ext cx="180022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ADH increases production of cAMP</a:t>
            </a:r>
            <a:endParaRPr lang="en-US" altLang="en-US" sz="1600">
              <a:solidFill>
                <a:schemeClr val="tx1"/>
              </a:solidFill>
              <a:latin typeface="Tahoma" panose="020B0604030504040204" pitchFamily="34" charset="0"/>
            </a:endParaRPr>
          </a:p>
        </p:txBody>
      </p:sp>
      <p:sp>
        <p:nvSpPr>
          <p:cNvPr id="23559" name="Text Box 23">
            <a:extLst>
              <a:ext uri="{FF2B5EF4-FFF2-40B4-BE49-F238E27FC236}">
                <a16:creationId xmlns:a16="http://schemas.microsoft.com/office/drawing/2014/main" id="{68E7F69C-C7E3-470E-992D-7C486F188812}"/>
              </a:ext>
            </a:extLst>
          </p:cNvPr>
          <p:cNvSpPr txBox="1">
            <a:spLocks noChangeArrowheads="1"/>
          </p:cNvSpPr>
          <p:nvPr/>
        </p:nvSpPr>
        <p:spPr bwMode="auto">
          <a:xfrm>
            <a:off x="7608889" y="5661025"/>
            <a:ext cx="180022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cAMP increases the number of aquaporins </a:t>
            </a:r>
            <a:endParaRPr lang="en-US" altLang="en-US" sz="1600">
              <a:solidFill>
                <a:schemeClr val="tx1"/>
              </a:solidFill>
              <a:latin typeface="Tahoma" panose="020B0604030504040204" pitchFamily="34" charset="0"/>
            </a:endParaRPr>
          </a:p>
        </p:txBody>
      </p:sp>
      <p:sp>
        <p:nvSpPr>
          <p:cNvPr id="23560" name="Text Box 24">
            <a:extLst>
              <a:ext uri="{FF2B5EF4-FFF2-40B4-BE49-F238E27FC236}">
                <a16:creationId xmlns:a16="http://schemas.microsoft.com/office/drawing/2014/main" id="{386DF04A-F679-4C98-8B02-ED920784AB0D}"/>
              </a:ext>
            </a:extLst>
          </p:cNvPr>
          <p:cNvSpPr txBox="1">
            <a:spLocks noChangeArrowheads="1"/>
          </p:cNvSpPr>
          <p:nvPr/>
        </p:nvSpPr>
        <p:spPr bwMode="auto">
          <a:xfrm>
            <a:off x="9047164" y="4652963"/>
            <a:ext cx="1620837"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More water is reabsorbed from urine</a:t>
            </a:r>
            <a:endParaRPr lang="en-US" altLang="en-US" sz="1600">
              <a:solidFill>
                <a:schemeClr val="tx1"/>
              </a:solidFill>
              <a:latin typeface="Tahoma" panose="020B0604030504040204" pitchFamily="34" charset="0"/>
            </a:endParaRPr>
          </a:p>
        </p:txBody>
      </p:sp>
      <p:sp>
        <p:nvSpPr>
          <p:cNvPr id="23561" name="Line 27">
            <a:extLst>
              <a:ext uri="{FF2B5EF4-FFF2-40B4-BE49-F238E27FC236}">
                <a16:creationId xmlns:a16="http://schemas.microsoft.com/office/drawing/2014/main" id="{20D674A6-E036-474B-8452-B32A39983D53}"/>
              </a:ext>
            </a:extLst>
          </p:cNvPr>
          <p:cNvSpPr>
            <a:spLocks noChangeShapeType="1"/>
          </p:cNvSpPr>
          <p:nvPr/>
        </p:nvSpPr>
        <p:spPr bwMode="auto">
          <a:xfrm>
            <a:off x="2135188" y="4149726"/>
            <a:ext cx="215900" cy="3587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2" name="Line 30">
            <a:extLst>
              <a:ext uri="{FF2B5EF4-FFF2-40B4-BE49-F238E27FC236}">
                <a16:creationId xmlns:a16="http://schemas.microsoft.com/office/drawing/2014/main" id="{B4E69651-FD6C-4F3B-AC68-FF1F5DFAFA6F}"/>
              </a:ext>
            </a:extLst>
          </p:cNvPr>
          <p:cNvSpPr>
            <a:spLocks noChangeShapeType="1"/>
          </p:cNvSpPr>
          <p:nvPr/>
        </p:nvSpPr>
        <p:spPr bwMode="auto">
          <a:xfrm>
            <a:off x="2640014" y="5589589"/>
            <a:ext cx="719137" cy="5032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3" name="Line 31">
            <a:extLst>
              <a:ext uri="{FF2B5EF4-FFF2-40B4-BE49-F238E27FC236}">
                <a16:creationId xmlns:a16="http://schemas.microsoft.com/office/drawing/2014/main" id="{CB38C04F-E98B-4990-A0FD-5B0321A0CE6D}"/>
              </a:ext>
            </a:extLst>
          </p:cNvPr>
          <p:cNvSpPr>
            <a:spLocks noChangeShapeType="1"/>
          </p:cNvSpPr>
          <p:nvPr/>
        </p:nvSpPr>
        <p:spPr bwMode="auto">
          <a:xfrm>
            <a:off x="5087938" y="6092825"/>
            <a:ext cx="5762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4" name="Line 32">
            <a:extLst>
              <a:ext uri="{FF2B5EF4-FFF2-40B4-BE49-F238E27FC236}">
                <a16:creationId xmlns:a16="http://schemas.microsoft.com/office/drawing/2014/main" id="{6C9C11FF-E409-4247-9E8A-5CC078880666}"/>
              </a:ext>
            </a:extLst>
          </p:cNvPr>
          <p:cNvSpPr>
            <a:spLocks noChangeShapeType="1"/>
          </p:cNvSpPr>
          <p:nvPr/>
        </p:nvSpPr>
        <p:spPr bwMode="auto">
          <a:xfrm>
            <a:off x="7175500" y="6092825"/>
            <a:ext cx="4333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5" name="Line 33">
            <a:extLst>
              <a:ext uri="{FF2B5EF4-FFF2-40B4-BE49-F238E27FC236}">
                <a16:creationId xmlns:a16="http://schemas.microsoft.com/office/drawing/2014/main" id="{561D981A-06D6-4AC7-916C-AEBF088A40C8}"/>
              </a:ext>
            </a:extLst>
          </p:cNvPr>
          <p:cNvSpPr>
            <a:spLocks noChangeShapeType="1"/>
          </p:cNvSpPr>
          <p:nvPr/>
        </p:nvSpPr>
        <p:spPr bwMode="auto">
          <a:xfrm flipV="1">
            <a:off x="9120188" y="5734051"/>
            <a:ext cx="431800" cy="3587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6" name="Line 34">
            <a:extLst>
              <a:ext uri="{FF2B5EF4-FFF2-40B4-BE49-F238E27FC236}">
                <a16:creationId xmlns:a16="http://schemas.microsoft.com/office/drawing/2014/main" id="{D08B0583-DA97-4FF5-AC52-AA9677A6D390}"/>
              </a:ext>
            </a:extLst>
          </p:cNvPr>
          <p:cNvSpPr>
            <a:spLocks noChangeShapeType="1"/>
          </p:cNvSpPr>
          <p:nvPr/>
        </p:nvSpPr>
        <p:spPr bwMode="auto">
          <a:xfrm flipV="1">
            <a:off x="9840914" y="4221163"/>
            <a:ext cx="71437" cy="3603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7" name="Text Box 35">
            <a:extLst>
              <a:ext uri="{FF2B5EF4-FFF2-40B4-BE49-F238E27FC236}">
                <a16:creationId xmlns:a16="http://schemas.microsoft.com/office/drawing/2014/main" id="{0259065B-13E1-4EDB-8C26-2184F47C0B05}"/>
              </a:ext>
            </a:extLst>
          </p:cNvPr>
          <p:cNvSpPr txBox="1">
            <a:spLocks noChangeArrowheads="1"/>
          </p:cNvSpPr>
          <p:nvPr/>
        </p:nvSpPr>
        <p:spPr bwMode="auto">
          <a:xfrm>
            <a:off x="2424114" y="1196976"/>
            <a:ext cx="180022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Hypothalamus detects high blood water potential</a:t>
            </a:r>
            <a:endParaRPr lang="en-US" altLang="en-US" sz="1600">
              <a:solidFill>
                <a:schemeClr val="tx1"/>
              </a:solidFill>
              <a:latin typeface="Tahoma" panose="020B0604030504040204" pitchFamily="34" charset="0"/>
            </a:endParaRPr>
          </a:p>
        </p:txBody>
      </p:sp>
      <p:sp>
        <p:nvSpPr>
          <p:cNvPr id="23568" name="Text Box 36">
            <a:extLst>
              <a:ext uri="{FF2B5EF4-FFF2-40B4-BE49-F238E27FC236}">
                <a16:creationId xmlns:a16="http://schemas.microsoft.com/office/drawing/2014/main" id="{FA2B2B63-8190-4DF9-8116-C4E8586055B5}"/>
              </a:ext>
            </a:extLst>
          </p:cNvPr>
          <p:cNvSpPr txBox="1">
            <a:spLocks noChangeArrowheads="1"/>
          </p:cNvSpPr>
          <p:nvPr/>
        </p:nvSpPr>
        <p:spPr bwMode="auto">
          <a:xfrm>
            <a:off x="4583114" y="1341439"/>
            <a:ext cx="18002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Pituitary secretes less ADH</a:t>
            </a:r>
            <a:endParaRPr lang="en-US" altLang="en-US" sz="1600">
              <a:solidFill>
                <a:schemeClr val="tx1"/>
              </a:solidFill>
              <a:latin typeface="Tahoma" panose="020B0604030504040204" pitchFamily="34" charset="0"/>
            </a:endParaRPr>
          </a:p>
        </p:txBody>
      </p:sp>
      <p:sp>
        <p:nvSpPr>
          <p:cNvPr id="23569" name="Text Box 37">
            <a:extLst>
              <a:ext uri="{FF2B5EF4-FFF2-40B4-BE49-F238E27FC236}">
                <a16:creationId xmlns:a16="http://schemas.microsoft.com/office/drawing/2014/main" id="{A8CED0DB-84CB-4116-A81B-2D2F656351A3}"/>
              </a:ext>
            </a:extLst>
          </p:cNvPr>
          <p:cNvSpPr txBox="1">
            <a:spLocks noChangeArrowheads="1"/>
          </p:cNvSpPr>
          <p:nvPr/>
        </p:nvSpPr>
        <p:spPr bwMode="auto">
          <a:xfrm>
            <a:off x="6816726" y="1341439"/>
            <a:ext cx="18002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Aquaporin channels close </a:t>
            </a:r>
            <a:endParaRPr lang="en-US" altLang="en-US" sz="1600">
              <a:solidFill>
                <a:schemeClr val="tx1"/>
              </a:solidFill>
              <a:latin typeface="Tahoma" panose="020B0604030504040204" pitchFamily="34" charset="0"/>
            </a:endParaRPr>
          </a:p>
        </p:txBody>
      </p:sp>
      <p:sp>
        <p:nvSpPr>
          <p:cNvPr id="23570" name="Text Box 38">
            <a:extLst>
              <a:ext uri="{FF2B5EF4-FFF2-40B4-BE49-F238E27FC236}">
                <a16:creationId xmlns:a16="http://schemas.microsoft.com/office/drawing/2014/main" id="{8751BA85-0974-41A7-A33E-27470ACA1A53}"/>
              </a:ext>
            </a:extLst>
          </p:cNvPr>
          <p:cNvSpPr txBox="1">
            <a:spLocks noChangeArrowheads="1"/>
          </p:cNvSpPr>
          <p:nvPr/>
        </p:nvSpPr>
        <p:spPr bwMode="auto">
          <a:xfrm>
            <a:off x="8904289" y="1773238"/>
            <a:ext cx="1620837"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a:spcBef>
                <a:spcPct val="50000"/>
              </a:spcBef>
              <a:buClrTx/>
              <a:buSzTx/>
              <a:buFontTx/>
              <a:buNone/>
            </a:pPr>
            <a:r>
              <a:rPr lang="en-GB" altLang="en-US" sz="1600">
                <a:solidFill>
                  <a:schemeClr val="tx1"/>
                </a:solidFill>
                <a:latin typeface="Tahoma" panose="020B0604030504040204" pitchFamily="34" charset="0"/>
              </a:rPr>
              <a:t>less water is reabsorbed from urine</a:t>
            </a:r>
            <a:endParaRPr lang="en-US" altLang="en-US" sz="1600">
              <a:solidFill>
                <a:schemeClr val="tx1"/>
              </a:solidFill>
              <a:latin typeface="Tahoma" panose="020B0604030504040204" pitchFamily="34" charset="0"/>
            </a:endParaRPr>
          </a:p>
        </p:txBody>
      </p:sp>
      <p:sp>
        <p:nvSpPr>
          <p:cNvPr id="23571" name="Line 39">
            <a:extLst>
              <a:ext uri="{FF2B5EF4-FFF2-40B4-BE49-F238E27FC236}">
                <a16:creationId xmlns:a16="http://schemas.microsoft.com/office/drawing/2014/main" id="{C55F2BA4-50AD-4012-AC4E-44C076C61365}"/>
              </a:ext>
            </a:extLst>
          </p:cNvPr>
          <p:cNvSpPr>
            <a:spLocks noChangeShapeType="1"/>
          </p:cNvSpPr>
          <p:nvPr/>
        </p:nvSpPr>
        <p:spPr bwMode="auto">
          <a:xfrm flipV="1">
            <a:off x="2135188" y="2420938"/>
            <a:ext cx="360362" cy="5762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72" name="Line 40">
            <a:extLst>
              <a:ext uri="{FF2B5EF4-FFF2-40B4-BE49-F238E27FC236}">
                <a16:creationId xmlns:a16="http://schemas.microsoft.com/office/drawing/2014/main" id="{618EC4DD-0148-4F56-BCE6-93E9247286F0}"/>
              </a:ext>
            </a:extLst>
          </p:cNvPr>
          <p:cNvSpPr>
            <a:spLocks noChangeShapeType="1"/>
          </p:cNvSpPr>
          <p:nvPr/>
        </p:nvSpPr>
        <p:spPr bwMode="auto">
          <a:xfrm>
            <a:off x="3719514" y="1628775"/>
            <a:ext cx="7207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73" name="Line 41">
            <a:extLst>
              <a:ext uri="{FF2B5EF4-FFF2-40B4-BE49-F238E27FC236}">
                <a16:creationId xmlns:a16="http://schemas.microsoft.com/office/drawing/2014/main" id="{926CB4F7-D585-4307-8B9D-B9C24C001BE4}"/>
              </a:ext>
            </a:extLst>
          </p:cNvPr>
          <p:cNvSpPr>
            <a:spLocks noChangeShapeType="1"/>
          </p:cNvSpPr>
          <p:nvPr/>
        </p:nvSpPr>
        <p:spPr bwMode="auto">
          <a:xfrm>
            <a:off x="6240464" y="1700213"/>
            <a:ext cx="503237"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74" name="Line 42">
            <a:extLst>
              <a:ext uri="{FF2B5EF4-FFF2-40B4-BE49-F238E27FC236}">
                <a16:creationId xmlns:a16="http://schemas.microsoft.com/office/drawing/2014/main" id="{84401438-1986-4720-A18E-EE2FB1A2D96A}"/>
              </a:ext>
            </a:extLst>
          </p:cNvPr>
          <p:cNvSpPr>
            <a:spLocks noChangeShapeType="1"/>
          </p:cNvSpPr>
          <p:nvPr/>
        </p:nvSpPr>
        <p:spPr bwMode="auto">
          <a:xfrm>
            <a:off x="8256588" y="1557339"/>
            <a:ext cx="863600" cy="1428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75" name="Line 43">
            <a:extLst>
              <a:ext uri="{FF2B5EF4-FFF2-40B4-BE49-F238E27FC236}">
                <a16:creationId xmlns:a16="http://schemas.microsoft.com/office/drawing/2014/main" id="{ED3F66FE-86F0-420F-BC6F-FA4E5EC55C08}"/>
              </a:ext>
            </a:extLst>
          </p:cNvPr>
          <p:cNvSpPr>
            <a:spLocks noChangeShapeType="1"/>
          </p:cNvSpPr>
          <p:nvPr/>
        </p:nvSpPr>
        <p:spPr bwMode="auto">
          <a:xfrm>
            <a:off x="9696450" y="2565400"/>
            <a:ext cx="215900" cy="647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7D8D4-BBA0-44AC-B224-85DCBB53D8E0}"/>
              </a:ext>
            </a:extLst>
          </p:cNvPr>
          <p:cNvSpPr>
            <a:spLocks noGrp="1"/>
          </p:cNvSpPr>
          <p:nvPr>
            <p:ph type="title"/>
          </p:nvPr>
        </p:nvSpPr>
        <p:spPr/>
        <p:txBody>
          <a:bodyPr/>
          <a:lstStyle/>
          <a:p>
            <a:r>
              <a:rPr lang="en-GB" dirty="0"/>
              <a:t>Osmoregulation recap and break </a:t>
            </a:r>
          </a:p>
        </p:txBody>
      </p:sp>
      <p:pic>
        <p:nvPicPr>
          <p:cNvPr id="4" name="Online Media 3" title="Dehydration (ADH release)">
            <a:hlinkClick r:id="" action="ppaction://media"/>
            <a:extLst>
              <a:ext uri="{FF2B5EF4-FFF2-40B4-BE49-F238E27FC236}">
                <a16:creationId xmlns:a16="http://schemas.microsoft.com/office/drawing/2014/main" id="{AC778715-0E8D-4204-8E07-1C97C38CFA40}"/>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349173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1197</Words>
  <Application>Microsoft Office PowerPoint</Application>
  <PresentationFormat>Widescreen</PresentationFormat>
  <Paragraphs>175</Paragraphs>
  <Slides>39</Slides>
  <Notes>0</Notes>
  <HiddenSlides>0</HiddenSlides>
  <MMClips>2</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1" baseType="lpstr">
      <vt:lpstr>新細明體</vt:lpstr>
      <vt:lpstr>Arial</vt:lpstr>
      <vt:lpstr>Arial Black</vt:lpstr>
      <vt:lpstr>Arial Narrow</vt:lpstr>
      <vt:lpstr>Calibri</vt:lpstr>
      <vt:lpstr>Calibri Light</vt:lpstr>
      <vt:lpstr>Comic Sans MS</vt:lpstr>
      <vt:lpstr>Monotype Sorts</vt:lpstr>
      <vt:lpstr>Tahoma</vt:lpstr>
      <vt:lpstr>Wingdings</vt:lpstr>
      <vt:lpstr>Office Theme</vt:lpstr>
      <vt:lpstr>多媒體項目</vt:lpstr>
      <vt:lpstr>Learning objectives</vt:lpstr>
      <vt:lpstr>Kidney</vt:lpstr>
      <vt:lpstr>PowerPoint Presentation</vt:lpstr>
      <vt:lpstr>RENAL SYSTEM</vt:lpstr>
      <vt:lpstr>RENAL SYSTEM</vt:lpstr>
      <vt:lpstr>PowerPoint Presentation</vt:lpstr>
      <vt:lpstr>Renal System </vt:lpstr>
      <vt:lpstr>PowerPoint Presentation</vt:lpstr>
      <vt:lpstr> Bladder </vt:lpstr>
      <vt:lpstr>PowerPoint Presentation</vt:lpstr>
      <vt:lpstr>URETHRA </vt:lpstr>
      <vt:lpstr>PowerPoint Presentation</vt:lpstr>
      <vt:lpstr>PowerPoint Presentation</vt:lpstr>
      <vt:lpstr>NEPHRON</vt:lpstr>
      <vt:lpstr>Nephron</vt:lpstr>
      <vt:lpstr>PowerPoint Presentation</vt:lpstr>
      <vt:lpstr>Ultrafiltration</vt:lpstr>
      <vt:lpstr>Reabsorption</vt:lpstr>
      <vt:lpstr>Sites of reabsorption</vt:lpstr>
      <vt:lpstr>Sites of reabsorption</vt:lpstr>
      <vt:lpstr>Sites of reabsorption</vt:lpstr>
      <vt:lpstr>Tubular secretion</vt:lpstr>
      <vt:lpstr>Regulation of urine composition</vt:lpstr>
      <vt:lpstr>PowerPoint Presentation</vt:lpstr>
      <vt:lpstr>Potassium content</vt:lpstr>
      <vt:lpstr>Calcium content</vt:lpstr>
      <vt:lpstr>PowerPoint Presentation</vt:lpstr>
      <vt:lpstr>pH level</vt:lpstr>
      <vt:lpstr>What do the kidneys do?</vt:lpstr>
      <vt:lpstr>Absorption and excretion in the nephron recap.</vt:lpstr>
      <vt:lpstr>Importance of excretion</vt:lpstr>
      <vt:lpstr>Urea</vt:lpstr>
      <vt:lpstr>Osmoregulation </vt:lpstr>
      <vt:lpstr>Osmoreceptors </vt:lpstr>
      <vt:lpstr>The response</vt:lpstr>
      <vt:lpstr>The affect of ADH</vt:lpstr>
      <vt:lpstr>Aquaporins </vt:lpstr>
      <vt:lpstr>Summary</vt:lpstr>
      <vt:lpstr>Osmoregulation recap and break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objectives</dc:title>
  <dc:creator>Felicity Page</dc:creator>
  <cp:lastModifiedBy>Felicity Peacock</cp:lastModifiedBy>
  <cp:revision>2</cp:revision>
  <dcterms:created xsi:type="dcterms:W3CDTF">2021-02-17T13:43:23Z</dcterms:created>
  <dcterms:modified xsi:type="dcterms:W3CDTF">2025-03-23T11:45:20Z</dcterms:modified>
</cp:coreProperties>
</file>