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notesMasterIdLst>
    <p:notesMasterId r:id="rId16"/>
  </p:notesMasterIdLst>
  <p:sldIdLst>
    <p:sldId id="257" r:id="rId2"/>
    <p:sldId id="259" r:id="rId3"/>
    <p:sldId id="260" r:id="rId4"/>
    <p:sldId id="261" r:id="rId5"/>
    <p:sldId id="276" r:id="rId6"/>
    <p:sldId id="265" r:id="rId7"/>
    <p:sldId id="262" r:id="rId8"/>
    <p:sldId id="266" r:id="rId9"/>
    <p:sldId id="263" r:id="rId10"/>
    <p:sldId id="270" r:id="rId11"/>
    <p:sldId id="272" r:id="rId12"/>
    <p:sldId id="275" r:id="rId13"/>
    <p:sldId id="274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DB02E-38E4-354B-BDF6-33834E1936F5}" type="datetimeFigureOut">
              <a:rPr lang="en-US" smtClean="0"/>
              <a:t>2/18/26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CA8E4-FBC0-A442-872D-B9113291B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84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6714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2/18/26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  <p:sldLayoutId id="2147483674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#clo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.stanford.edu/news/all-news/2014/07/lack-of-exercise--not-diet--linked-to-rise-in-obesity--stanford-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pmc.ncbi.nlm.nih.gov/articles/PMC12790858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full/10.1002/oby.21475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sciencedirect.com/science/article/abs/pii/S1871402123000553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/>
              <a:t>Obesity in the UK:</a:t>
            </a:r>
            <a:br>
              <a:rPr lang="en-GB" dirty="0"/>
            </a:br>
            <a:r>
              <a:rPr lang="en-GB" dirty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to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Newspaper articles…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is good…but it will it help you lose weight?</a:t>
            </a:r>
          </a:p>
          <a:p>
            <a:r>
              <a:rPr lang="en-GB" dirty="0"/>
              <a:t>‘You can’t outrun a bad diet’?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Gluttony or Sloth </a:t>
            </a:r>
            <a:br>
              <a:rPr lang="en-GB" dirty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Ongoing</a:t>
            </a:r>
            <a:r>
              <a:rPr lang="en-GB" dirty="0"/>
              <a:t> debate…</a:t>
            </a:r>
          </a:p>
          <a:p>
            <a:pPr lvl="1"/>
            <a:r>
              <a:rPr lang="en-GB" dirty="0"/>
              <a:t>Affluent society </a:t>
            </a:r>
          </a:p>
          <a:p>
            <a:pPr lvl="1"/>
            <a:r>
              <a:rPr lang="en-GB" dirty="0"/>
              <a:t>Palatable diet</a:t>
            </a:r>
          </a:p>
          <a:p>
            <a:pPr lvl="1"/>
            <a:r>
              <a:rPr lang="en-GB" dirty="0"/>
              <a:t>Availability of food</a:t>
            </a:r>
          </a:p>
          <a:p>
            <a:pPr lvl="1"/>
            <a:r>
              <a:rPr lang="en-GB" dirty="0"/>
              <a:t>Advertising </a:t>
            </a:r>
          </a:p>
          <a:p>
            <a:pPr lvl="1"/>
            <a:r>
              <a:rPr lang="en-GB" dirty="0"/>
              <a:t>Reduced energy needs</a:t>
            </a:r>
          </a:p>
          <a:p>
            <a:pPr lvl="1"/>
            <a:r>
              <a:rPr lang="en-GB" dirty="0"/>
              <a:t>Avoidance of PA</a:t>
            </a:r>
          </a:p>
          <a:p>
            <a:endParaRPr lang="en-GB" dirty="0"/>
          </a:p>
          <a:p>
            <a:r>
              <a:rPr lang="en-GB" dirty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Kit sponsorship – community sport  </a:t>
            </a:r>
          </a:p>
          <a:p>
            <a:r>
              <a:rPr lang="en-US" dirty="0">
                <a:hlinkClick r:id="rId2"/>
              </a:rPr>
              <a:t>http://www.mcdonalds.co.uk/ukhome/Sport/Football/LetsPlay/kit-scheme.html#close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Community sport links</a:t>
            </a:r>
          </a:p>
          <a:p>
            <a:r>
              <a:rPr lang="en-US" dirty="0">
                <a:hlinkClick r:id="rId3"/>
              </a:rPr>
              <a:t>http://www.walesonline.co.uk/business/business-news/coca-cola-enterprises-wins-community-sport-2485481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Brazil – World Cup 2014 – Coca Cola</a:t>
            </a:r>
            <a:endParaRPr lang="en-US" dirty="0"/>
          </a:p>
          <a:p>
            <a:r>
              <a:rPr lang="en-US" dirty="0">
                <a:hlinkClick r:id="rId4"/>
              </a:rPr>
              <a:t>http://thelancet.com/pdfs/journals/lancet/PIIS0140-6736(14)60987-9.pdf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London 2012 – Cadbury / McDonalds / Heineken </a:t>
            </a:r>
          </a:p>
          <a:p>
            <a:r>
              <a:rPr lang="en-GB" dirty="0"/>
              <a:t>Largest </a:t>
            </a:r>
            <a:r>
              <a:rPr lang="en-GB" dirty="0" err="1"/>
              <a:t>Mc</a:t>
            </a:r>
            <a:r>
              <a:rPr lang="en-GB" dirty="0"/>
              <a:t> </a:t>
            </a:r>
            <a:r>
              <a:rPr lang="en-GB" dirty="0" err="1"/>
              <a:t>Donalds</a:t>
            </a:r>
            <a:r>
              <a:rPr lang="en-GB" dirty="0"/>
              <a:t> – 1500 seats Olympic Park</a:t>
            </a:r>
            <a:endParaRPr lang="en-US" dirty="0"/>
          </a:p>
          <a:p>
            <a:r>
              <a:rPr lang="en-US" dirty="0">
                <a:hlinkClick r:id="rId5"/>
              </a:rPr>
              <a:t>http://www.bbc.co.uk/news/magazine-18182541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recently…</a:t>
            </a:r>
          </a:p>
          <a:p>
            <a:pPr>
              <a:lnSpc>
                <a:spcPts val="4320"/>
              </a:lnSpc>
            </a:pPr>
            <a:r>
              <a:rPr lang="en-US" sz="36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Unhealthy Brand Sponsorships in UK Sport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1121664" y="2463524"/>
            <a:ext cx="10160000" cy="2102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McDonald's:</a:t>
            </a: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 UK grassroots football (15+ years, millions invested)</a:t>
            </a:r>
          </a:p>
          <a:p>
            <a:pPr marL="914389" lvl="1" indent="-457189">
              <a:lnSpc>
                <a:spcPts val="3240"/>
              </a:lnSpc>
              <a:buSzPct val="100000"/>
              <a:buChar char="•"/>
            </a:pPr>
            <a:r>
              <a:rPr lang="en-GB" dirty="0"/>
              <a:t>E.g. McDonald’s and the Leeds United Foundation are happy to announce the launch of ‘Fun Football’, a programme providing free football sessions to children and families throughout the UK (2025).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Coca-Cola:</a:t>
            </a: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 Premier League official partner (2025)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PepsiCo/Walkers:</a:t>
            </a: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 FA youth development &amp; Wembley Stadium (official partnership until 2030)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Cadbury:</a:t>
            </a: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 Women's football ambassadors (Euro 2025)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21414" y="5668410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GB" b="1" dirty="0"/>
              <a:t>Junk food “avoids advertising regulation” with top level UK sports sponsorship</a:t>
            </a:r>
          </a:p>
          <a:p>
            <a:pPr>
              <a:lnSpc>
                <a:spcPts val="1960"/>
              </a:lnSpc>
            </a:pPr>
            <a:r>
              <a:rPr lang="en-GB" dirty="0"/>
              <a:t>https://</a:t>
            </a:r>
            <a:r>
              <a:rPr lang="en-GB" dirty="0" err="1"/>
              <a:t>www.bmj.com</a:t>
            </a:r>
            <a:r>
              <a:rPr lang="en-GB" dirty="0"/>
              <a:t>/content/390/bmj.r1363</a:t>
            </a:r>
          </a:p>
          <a:p>
            <a:pPr>
              <a:lnSpc>
                <a:spcPts val="1960"/>
              </a:lnSpc>
            </a:pPr>
            <a:endParaRPr lang="en-GB" b="1" dirty="0"/>
          </a:p>
          <a:p>
            <a:pPr>
              <a:lnSpc>
                <a:spcPts val="1960"/>
              </a:lnSpc>
            </a:pPr>
            <a:endParaRPr lang="en-US" sz="1400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60"/>
              </a:lnSpc>
            </a:pPr>
            <a:endParaRPr lang="en-US" sz="1400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60"/>
              </a:lnSpc>
            </a:pPr>
            <a:r>
              <a:rPr lang="en-US" sz="1400" dirty="0">
                <a:latin typeface="Arial" pitchFamily="34" charset="0"/>
                <a:ea typeface="Arial" pitchFamily="34" charset="-122"/>
                <a:cs typeface="Arial" pitchFamily="34" charset="-120"/>
              </a:rPr>
              <a:t>Despite potential obesity links, these corporations fund community sport.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85" y="1202268"/>
            <a:ext cx="8761413" cy="706964"/>
          </a:xfrm>
        </p:spPr>
        <p:txBody>
          <a:bodyPr/>
          <a:lstStyle/>
          <a:p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Fast food, fizz, and funding: Balancing the scales of regional sport </a:t>
            </a:r>
            <a:r>
              <a:rPr lang="en-US" altLang="en-US" i="1" dirty="0" err="1">
                <a:solidFill>
                  <a:schemeClr val="bg1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 sponsorship (Batty &amp;Gee, 2018)</a:t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2514" y="3115491"/>
            <a:ext cx="5305956" cy="3455126"/>
          </a:xfrm>
        </p:spPr>
        <p:txBody>
          <a:bodyPr>
            <a:normAutofit fontScale="70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Tobacco, alcohol and gambling-related sport sponsorships have faced widespread scrutiny due to a critical consciousness that questions the alignment of unhealthy products and damaging addictive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with a healthy activity such as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The purpose of this study was to explore how a public health agenda may influence rugby union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Interviews with a purposeful sample of New Zealand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managers reveal the potential influence of threats of government-regulated restrictive sponsorship measures on the delivery of community and youth sport.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Findings indicate that many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depend on sponsorships to fund required and desired activities.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More rural regions of New Zealand - difficulty of securing sponsorships,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Fear that criticism of, and impending restrictions on, fast-food and beverage companies are likely to have detrimental consequences for the provision of rugby.</a:t>
            </a:r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220" y="2483393"/>
            <a:ext cx="4825159" cy="576262"/>
          </a:xfrm>
        </p:spPr>
        <p:txBody>
          <a:bodyPr/>
          <a:lstStyle/>
          <a:p>
            <a:r>
              <a:rPr lang="en-GB" dirty="0"/>
              <a:t>Highlights: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13418" y="3089365"/>
            <a:ext cx="5358060" cy="2840039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1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900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Fast-food and fizzy-drink funding is offsetting a short fall in sport funding.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 rugby </a:t>
            </a:r>
            <a:r>
              <a:rPr lang="en-US" altLang="en-US" sz="1800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 are increasingly conscious of sponsor perceptions.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Calls for sport sponsorship restrictive policy are guided by a public health agenda.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Regional, society based, trends are influencing managerial sponsorship considerations.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737373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522514" y="2472871"/>
            <a:ext cx="4825157" cy="576262"/>
          </a:xfrm>
        </p:spPr>
        <p:txBody>
          <a:bodyPr/>
          <a:lstStyle/>
          <a:p>
            <a:r>
              <a:rPr lang="en-GB" dirty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3556598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Weight management - A 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intake v energy expenditure?</a:t>
            </a:r>
          </a:p>
          <a:p>
            <a:endParaRPr lang="en-GB" dirty="0"/>
          </a:p>
          <a:p>
            <a:r>
              <a:rPr lang="en-GB" dirty="0"/>
              <a:t>Debate: Is Physical Activity the Key?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role of Exercise </a:t>
            </a:r>
          </a:p>
          <a:p>
            <a:pPr lvl="1"/>
            <a:r>
              <a:rPr lang="en-GB" dirty="0"/>
              <a:t>V</a:t>
            </a:r>
          </a:p>
          <a:p>
            <a:r>
              <a:rPr lang="en-GB" dirty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A1132-FCC1-8785-D24E-4F4275047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520134" cy="706964"/>
          </a:xfrm>
        </p:spPr>
        <p:txBody>
          <a:bodyPr/>
          <a:lstStyle/>
          <a:p>
            <a:r>
              <a:rPr lang="en-US" sz="2000" dirty="0"/>
              <a:t>Which is the primary driver of obesity: excessive caloric intake (diet) or insufficient energy expenditure (physical inactivity)?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7A116-E884-46C3-8748-B028F3F2C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2430"/>
              </a:lnSpc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Pro-Diet: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Caloric overconsumption is the main cause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ts val="2430"/>
              </a:lnSpc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Pro-Inactivity: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Sedentariness is the primary driver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ts val="2430"/>
              </a:lnSpc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Balanced: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Both factors interact; neither alone explains obesity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386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Identify evidence for both sides of the argument…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Argument 1: Low rates of PA</a:t>
            </a:r>
          </a:p>
          <a:p>
            <a:r>
              <a:rPr lang="en-GB" sz="3600" dirty="0"/>
              <a:t>Argument 2: Nutrition being responsible</a:t>
            </a:r>
          </a:p>
          <a:p>
            <a:r>
              <a:rPr lang="en-GB" sz="3600" dirty="0"/>
              <a:t>A third option?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2000" b="1" dirty="0">
                <a:solidFill>
                  <a:schemeClr val="bg1"/>
                </a:solidFill>
                <a:ea typeface="Arial" pitchFamily="34" charset="-122"/>
                <a:cs typeface="Arial" pitchFamily="34" charset="-120"/>
              </a:rPr>
              <a:t>Pro-Inactivity: Key Resources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897862" y="2822510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2000" b="1" dirty="0">
                <a:ea typeface="Arial" pitchFamily="34" charset="-122"/>
                <a:cs typeface="Arial" pitchFamily="34" charset="-120"/>
              </a:rPr>
              <a:t>Stanford Medicine Study (2014): </a:t>
            </a:r>
            <a:r>
              <a:rPr lang="en-GB" sz="2000" b="1" dirty="0"/>
              <a:t>Lack of exercise, not diet, linked to rise in obesity, Stanford research shows</a:t>
            </a:r>
          </a:p>
          <a:p>
            <a:pPr>
              <a:lnSpc>
                <a:spcPts val="1960"/>
              </a:lnSpc>
            </a:pP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812800" y="3747974"/>
            <a:ext cx="10298222" cy="784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04"/>
              </a:lnSpc>
            </a:pPr>
            <a:r>
              <a:rPr lang="en-US" sz="2000" dirty="0">
                <a:ea typeface="Arial" pitchFamily="34" charset="-122"/>
                <a:cs typeface="Arial" pitchFamily="34" charset="-120"/>
                <a:hlinkClick r:id="rId3"/>
              </a:rPr>
              <a:t>https://med.stanford.edu/news/all-news/2014/07/lack-of-exercise--not-diet--linked-to-rise-in-obesity--stanford-.html</a:t>
            </a:r>
            <a:endParaRPr lang="en-US" sz="2000" dirty="0"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04"/>
              </a:lnSpc>
            </a:pP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4474" y="4901938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2000" b="1" dirty="0"/>
              <a:t>The Association Between Physical Activity and Obesity: A Systematic Review (2025)</a:t>
            </a:r>
          </a:p>
          <a:p>
            <a:br>
              <a:rPr lang="en-GB" sz="2000" dirty="0"/>
            </a:b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97862" y="5446977"/>
            <a:ext cx="8480054" cy="467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04"/>
              </a:lnSpc>
            </a:pPr>
            <a:r>
              <a:rPr lang="en-US" sz="2000" dirty="0">
                <a:ea typeface="Arial" pitchFamily="34" charset="-122"/>
                <a:cs typeface="Arial" pitchFamily="34" charset="-120"/>
                <a:hlinkClick r:id="rId4"/>
              </a:rPr>
              <a:t>https://pmc.ncbi.nlm.nih.gov/articles/PMC12790858/</a:t>
            </a:r>
            <a:endParaRPr lang="en-US" sz="2000" dirty="0"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04"/>
              </a:lnSpc>
            </a:pP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View: Key Resources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812800" y="2357197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Twin Study (Doornweerd et al., 2016) </a:t>
            </a:r>
          </a:p>
          <a:p>
            <a:r>
              <a:rPr lang="en-GB" b="1" dirty="0"/>
              <a:t>Physical activity and dietary intake in BMI discordant identical twins</a:t>
            </a:r>
          </a:p>
          <a:p>
            <a:br>
              <a:rPr lang="en-GB" dirty="0"/>
            </a:br>
            <a:endParaRPr lang="en-GB" dirty="0"/>
          </a:p>
          <a:p>
            <a:pPr>
              <a:lnSpc>
                <a:spcPts val="1960"/>
              </a:lnSpc>
            </a:pP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12800" y="3089868"/>
            <a:ext cx="8054753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04"/>
              </a:lnSpc>
            </a:pPr>
            <a:r>
              <a:rPr lang="en-US" sz="1360" dirty="0">
                <a:latin typeface="Arial" pitchFamily="34" charset="0"/>
                <a:ea typeface="Arial" pitchFamily="34" charset="-122"/>
                <a:cs typeface="Arial" pitchFamily="34" charset="-120"/>
                <a:hlinkClick r:id="rId3"/>
              </a:rPr>
              <a:t>https://onlinelibrary.wiley.com/doi/full/10.1002/oby.21475</a:t>
            </a:r>
            <a:endParaRPr lang="en-US" sz="1360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04"/>
              </a:lnSpc>
            </a:pPr>
            <a:endParaRPr lang="en-US" sz="1360" dirty="0"/>
          </a:p>
        </p:txBody>
      </p:sp>
      <p:sp>
        <p:nvSpPr>
          <p:cNvPr id="5" name="Text 3"/>
          <p:cNvSpPr/>
          <p:nvPr/>
        </p:nvSpPr>
        <p:spPr>
          <a:xfrm>
            <a:off x="812800" y="4199586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dirty="0">
                <a:latin typeface="Arial" pitchFamily="34" charset="0"/>
                <a:ea typeface="Arial" pitchFamily="34" charset="-122"/>
                <a:cs typeface="Arial" pitchFamily="34" charset="-120"/>
              </a:rPr>
              <a:t>Diet-Exercise Combo Review (2023):</a:t>
            </a:r>
          </a:p>
          <a:p>
            <a:pPr>
              <a:lnSpc>
                <a:spcPts val="1960"/>
              </a:lnSpc>
            </a:pPr>
            <a:r>
              <a:rPr lang="en-GB" b="1" dirty="0"/>
              <a:t>A systematic review on the effectiveness of diet and exercise in the management of obesity</a:t>
            </a:r>
          </a:p>
          <a:p>
            <a:pPr>
              <a:lnSpc>
                <a:spcPts val="1960"/>
              </a:lnSpc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12800" y="5056677"/>
            <a:ext cx="9181805" cy="365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04"/>
              </a:lnSpc>
            </a:pPr>
            <a:r>
              <a:rPr lang="en-US" sz="1360" dirty="0">
                <a:latin typeface="Arial" pitchFamily="34" charset="0"/>
                <a:ea typeface="Arial" pitchFamily="34" charset="-122"/>
                <a:cs typeface="Arial" pitchFamily="34" charset="-120"/>
                <a:hlinkClick r:id="rId4"/>
              </a:rPr>
              <a:t>https://www.sciencedirect.com/science/article/abs/pii/S1871402123000553</a:t>
            </a:r>
            <a:endParaRPr lang="en-US" sz="1360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>
              <a:lnSpc>
                <a:spcPts val="1904"/>
              </a:lnSpc>
            </a:pPr>
            <a:endParaRPr lang="en-US" sz="1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AA376-6742-B3E5-06FC-77834112B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 diet resources…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E8885-F77F-95AD-7B8A-E7629A2C70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evidence can you find that diet is primarily responsible?</a:t>
            </a:r>
          </a:p>
        </p:txBody>
      </p:sp>
    </p:spTree>
    <p:extLst>
      <p:ext uri="{BB962C8B-B14F-4D97-AF65-F5344CB8AC3E}">
        <p14:creationId xmlns:p14="http://schemas.microsoft.com/office/powerpoint/2010/main" val="3798199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1881D-2B82-1F46-4089-1A0E52639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critique of evidence…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2A35C-6168-93E1-7AE6-A14B2631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obesity debate is not binary: evidence supports both diet and inactivity as significant causes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566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Follow up on what you have covered for the topics…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1311</TotalTime>
  <Words>867</Words>
  <Application>Microsoft Macintosh PowerPoint</Application>
  <PresentationFormat>Widescreen</PresentationFormat>
  <Paragraphs>98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Century Gothic</vt:lpstr>
      <vt:lpstr>Wingdings 3</vt:lpstr>
      <vt:lpstr>Ion Boardroom</vt:lpstr>
      <vt:lpstr>Obesity in the UK: Diet or Exercise?</vt:lpstr>
      <vt:lpstr>Newspaper articles…</vt:lpstr>
      <vt:lpstr>Gluttony or Sloth  (Prentice &amp; Jebb, 1995) </vt:lpstr>
      <vt:lpstr>Large companies – links to sport and exercise… Messages shared?</vt:lpstr>
      <vt:lpstr>PowerPoint Presentation</vt:lpstr>
      <vt:lpstr>Fast food, fizz, and funding: Balancing the scales of regional sport organisation sponsorship (Batty &amp;Gee, 2018) </vt:lpstr>
      <vt:lpstr>Weight management - A simple balance?</vt:lpstr>
      <vt:lpstr>Which is the primary driver of obesity: excessive caloric intake (diet) or insufficient energy expenditure (physical inactivity)? </vt:lpstr>
      <vt:lpstr>Task: Identify evidence for both sides of the argument…</vt:lpstr>
      <vt:lpstr>PowerPoint Presentation</vt:lpstr>
      <vt:lpstr>PowerPoint Presentation</vt:lpstr>
      <vt:lpstr>Pro diet resources…</vt:lpstr>
      <vt:lpstr>Importance of critique of evidence…</vt:lpstr>
      <vt:lpstr>Follow up on what you have covered for the topics…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Alison Connaughton</cp:lastModifiedBy>
  <cp:revision>17</cp:revision>
  <dcterms:created xsi:type="dcterms:W3CDTF">2019-03-24T21:34:09Z</dcterms:created>
  <dcterms:modified xsi:type="dcterms:W3CDTF">2026-02-18T17:27:17Z</dcterms:modified>
</cp:coreProperties>
</file>