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4" r:id="rId9"/>
    <p:sldId id="274" r:id="rId10"/>
    <p:sldId id="275" r:id="rId11"/>
    <p:sldId id="276" r:id="rId12"/>
    <p:sldId id="277" r:id="rId13"/>
    <p:sldId id="266" r:id="rId14"/>
    <p:sldId id="268" r:id="rId15"/>
    <p:sldId id="280" r:id="rId16"/>
    <p:sldId id="279" r:id="rId17"/>
    <p:sldId id="281" r:id="rId18"/>
    <p:sldId id="271" r:id="rId19"/>
    <p:sldId id="282" r:id="rId20"/>
    <p:sldId id="284" r:id="rId21"/>
    <p:sldId id="285" r:id="rId22"/>
    <p:sldId id="283" r:id="rId2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457200" rtl="0" eaLnBrk="1" latinLnBrk="0" hangingPunct="1">
      <a:defRPr kern="1200">
        <a:solidFill>
          <a:schemeClr val="tx1"/>
        </a:solidFill>
        <a:latin typeface="Arial" charset="0"/>
        <a:ea typeface="+mn-ea"/>
        <a:cs typeface="+mn-cs"/>
      </a:defRPr>
    </a:lvl6pPr>
    <a:lvl7pPr marL="2743200" algn="l" defTabSz="457200" rtl="0" eaLnBrk="1" latinLnBrk="0" hangingPunct="1">
      <a:defRPr kern="1200">
        <a:solidFill>
          <a:schemeClr val="tx1"/>
        </a:solidFill>
        <a:latin typeface="Arial" charset="0"/>
        <a:ea typeface="+mn-ea"/>
        <a:cs typeface="+mn-cs"/>
      </a:defRPr>
    </a:lvl7pPr>
    <a:lvl8pPr marL="3200400" algn="l" defTabSz="457200" rtl="0" eaLnBrk="1" latinLnBrk="0" hangingPunct="1">
      <a:defRPr kern="1200">
        <a:solidFill>
          <a:schemeClr val="tx1"/>
        </a:solidFill>
        <a:latin typeface="Arial" charset="0"/>
        <a:ea typeface="+mn-ea"/>
        <a:cs typeface="+mn-cs"/>
      </a:defRPr>
    </a:lvl8pPr>
    <a:lvl9pPr marL="3657600" algn="l" defTabSz="4572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2"/>
    <p:restoredTop sz="94669"/>
  </p:normalViewPr>
  <p:slideViewPr>
    <p:cSldViewPr>
      <p:cViewPr varScale="1">
        <p:scale>
          <a:sx n="87" d="100"/>
          <a:sy n="87" d="100"/>
        </p:scale>
        <p:origin x="904" y="2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5123"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512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12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512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CA7FCB82-4DEE-394E-9589-14B4E280E0CF}" type="slidenum">
              <a:rPr lang="en-US"/>
              <a:pPr/>
              <a:t>‹#›</a:t>
            </a:fld>
            <a:endParaRPr lang="en-US"/>
          </a:p>
        </p:txBody>
      </p:sp>
    </p:spTree>
    <p:extLst>
      <p:ext uri="{BB962C8B-B14F-4D97-AF65-F5344CB8AC3E}">
        <p14:creationId xmlns:p14="http://schemas.microsoft.com/office/powerpoint/2010/main" val="175205229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ＭＳ Ｐゴシック" charset="-128"/>
        <a:cs typeface="+mn-cs"/>
      </a:defRPr>
    </a:lvl2pPr>
    <a:lvl3pPr marL="914400" algn="l" rtl="0" fontAlgn="base">
      <a:spcBef>
        <a:spcPct val="30000"/>
      </a:spcBef>
      <a:spcAft>
        <a:spcPct val="0"/>
      </a:spcAft>
      <a:defRPr sz="1200" kern="1200">
        <a:solidFill>
          <a:schemeClr val="tx1"/>
        </a:solidFill>
        <a:latin typeface="Arial" charset="0"/>
        <a:ea typeface="ＭＳ Ｐゴシック" charset="-128"/>
        <a:cs typeface="+mn-cs"/>
      </a:defRPr>
    </a:lvl3pPr>
    <a:lvl4pPr marL="1371600" algn="l" rtl="0" fontAlgn="base">
      <a:spcBef>
        <a:spcPct val="30000"/>
      </a:spcBef>
      <a:spcAft>
        <a:spcPct val="0"/>
      </a:spcAft>
      <a:defRPr sz="1200" kern="1200">
        <a:solidFill>
          <a:schemeClr val="tx1"/>
        </a:solidFill>
        <a:latin typeface="Arial" charset="0"/>
        <a:ea typeface="ＭＳ Ｐゴシック" charset="-128"/>
        <a:cs typeface="+mn-cs"/>
      </a:defRPr>
    </a:lvl4pPr>
    <a:lvl5pPr marL="1828800" algn="l" rtl="0" fontAlgn="base">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Stand up if</a:t>
            </a:r>
            <a:r>
              <a:rPr lang="en-US" baseline="0" dirty="0" smtClean="0"/>
              <a:t> outdoors – with adults with friends – sit down as eliminate…</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1</a:t>
            </a:fld>
            <a:endParaRPr lang="en-US"/>
          </a:p>
        </p:txBody>
      </p:sp>
    </p:spTree>
    <p:extLst>
      <p:ext uri="{BB962C8B-B14F-4D97-AF65-F5344CB8AC3E}">
        <p14:creationId xmlns:p14="http://schemas.microsoft.com/office/powerpoint/2010/main" val="3650142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a:t>
            </a:r>
            <a:r>
              <a:rPr lang="en-GB" baseline="0" dirty="0" smtClean="0"/>
              <a:t> do they think they don</a:t>
            </a:r>
            <a:r>
              <a:rPr lang="fr-FR" baseline="0" dirty="0" smtClean="0"/>
              <a:t>’</a:t>
            </a:r>
            <a:r>
              <a:rPr lang="en-GB" baseline="0" dirty="0" smtClean="0"/>
              <a:t>t go out as much as they used to </a:t>
            </a:r>
          </a:p>
          <a:p>
            <a:r>
              <a:rPr lang="en-GB" baseline="0" dirty="0" err="1" smtClean="0"/>
              <a:t>Starnger</a:t>
            </a:r>
            <a:r>
              <a:rPr lang="en-GB" baseline="0" dirty="0" smtClean="0"/>
              <a:t> danger Parks ICT obesity</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2</a:t>
            </a:fld>
            <a:endParaRPr lang="en-US"/>
          </a:p>
        </p:txBody>
      </p:sp>
    </p:spTree>
    <p:extLst>
      <p:ext uri="{BB962C8B-B14F-4D97-AF65-F5344CB8AC3E}">
        <p14:creationId xmlns:p14="http://schemas.microsoft.com/office/powerpoint/2010/main" val="1004785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Manmade or natural</a:t>
            </a:r>
            <a:r>
              <a:rPr lang="en-US" baseline="0" dirty="0" smtClean="0"/>
              <a:t> spaces that they have </a:t>
            </a:r>
            <a:r>
              <a:rPr lang="en-US" baseline="0" dirty="0" err="1" smtClean="0"/>
              <a:t>exps</a:t>
            </a:r>
            <a:r>
              <a:rPr lang="en-US" baseline="0" dirty="0" smtClean="0"/>
              <a:t> of</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3</a:t>
            </a:fld>
            <a:endParaRPr lang="en-US"/>
          </a:p>
        </p:txBody>
      </p:sp>
    </p:spTree>
    <p:extLst>
      <p:ext uri="{BB962C8B-B14F-4D97-AF65-F5344CB8AC3E}">
        <p14:creationId xmlns:p14="http://schemas.microsoft.com/office/powerpoint/2010/main" val="830809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Answers</a:t>
            </a:r>
            <a:r>
              <a:rPr lang="en-GB" baseline="0" dirty="0" smtClean="0"/>
              <a:t> from CR</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4</a:t>
            </a:fld>
            <a:endParaRPr lang="en-US"/>
          </a:p>
        </p:txBody>
      </p:sp>
    </p:spTree>
    <p:extLst>
      <p:ext uri="{BB962C8B-B14F-4D97-AF65-F5344CB8AC3E}">
        <p14:creationId xmlns:p14="http://schemas.microsoft.com/office/powerpoint/2010/main" val="11415231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Never</a:t>
            </a:r>
            <a:r>
              <a:rPr lang="en-GB" baseline="0" dirty="0" smtClean="0"/>
              <a:t> targeting curriculum – other bodies as well</a:t>
            </a:r>
          </a:p>
          <a:p>
            <a:endParaRPr lang="en-GB" baseline="0" dirty="0" smtClean="0"/>
          </a:p>
          <a:p>
            <a:r>
              <a:rPr lang="en-GB" baseline="0" dirty="0" smtClean="0"/>
              <a:t>Play policy – in </a:t>
            </a:r>
            <a:r>
              <a:rPr lang="en-GB" baseline="0" dirty="0" err="1" smtClean="0"/>
              <a:t>fph</a:t>
            </a:r>
            <a:r>
              <a:rPr lang="en-GB" baseline="0" dirty="0" smtClean="0"/>
              <a:t> but also consider eco schools </a:t>
            </a:r>
            <a:r>
              <a:rPr lang="en-GB" baseline="0" dirty="0" err="1" smtClean="0"/>
              <a:t>etc</a:t>
            </a:r>
            <a:endParaRPr lang="en-GB" baseline="0" dirty="0" smtClean="0"/>
          </a:p>
          <a:p>
            <a:endParaRPr lang="en-GB" baseline="0" dirty="0" smtClean="0"/>
          </a:p>
          <a:p>
            <a:r>
              <a:rPr lang="en-GB" baseline="0" dirty="0" smtClean="0"/>
              <a:t>Play </a:t>
            </a:r>
            <a:r>
              <a:rPr lang="en-GB" baseline="0" dirty="0" err="1" smtClean="0"/>
              <a:t>deprication</a:t>
            </a:r>
            <a:r>
              <a:rPr lang="en-GB" baseline="0" dirty="0" smtClean="0"/>
              <a:t> article on play </a:t>
            </a:r>
            <a:r>
              <a:rPr lang="en-GB" baseline="0" dirty="0" err="1" smtClean="0"/>
              <a:t>wlaes</a:t>
            </a:r>
            <a:r>
              <a:rPr lang="en-GB" baseline="0" dirty="0" smtClean="0"/>
              <a:t> article</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5</a:t>
            </a:fld>
            <a:endParaRPr lang="en-US"/>
          </a:p>
        </p:txBody>
      </p:sp>
    </p:spTree>
    <p:extLst>
      <p:ext uri="{BB962C8B-B14F-4D97-AF65-F5344CB8AC3E}">
        <p14:creationId xmlns:p14="http://schemas.microsoft.com/office/powerpoint/2010/main" val="2661495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Play</a:t>
            </a:r>
            <a:r>
              <a:rPr lang="en-GB" baseline="0" dirty="0" smtClean="0"/>
              <a:t> </a:t>
            </a:r>
            <a:r>
              <a:rPr lang="en-GB" baseline="0" dirty="0" err="1" smtClean="0"/>
              <a:t>childs</a:t>
            </a:r>
            <a:r>
              <a:rPr lang="en-GB" baseline="0" dirty="0" smtClean="0"/>
              <a:t> work..</a:t>
            </a:r>
          </a:p>
          <a:p>
            <a:endParaRPr lang="en-GB" baseline="0" dirty="0" smtClean="0"/>
          </a:p>
          <a:p>
            <a:r>
              <a:rPr lang="en-GB" baseline="0" dirty="0" err="1" smtClean="0"/>
              <a:t>Curiosty</a:t>
            </a:r>
            <a:endParaRPr lang="en-GB" baseline="0" dirty="0" smtClean="0"/>
          </a:p>
          <a:p>
            <a:r>
              <a:rPr lang="en-GB" baseline="0" dirty="0" smtClean="0"/>
              <a:t>Physical &amp; </a:t>
            </a:r>
            <a:r>
              <a:rPr lang="en-GB" baseline="0" dirty="0" err="1" smtClean="0"/>
              <a:t>spitiual</a:t>
            </a:r>
            <a:endParaRPr lang="en-GB" baseline="0" dirty="0" smtClean="0"/>
          </a:p>
          <a:p>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6</a:t>
            </a:fld>
            <a:endParaRPr lang="en-US"/>
          </a:p>
        </p:txBody>
      </p:sp>
    </p:spTree>
    <p:extLst>
      <p:ext uri="{BB962C8B-B14F-4D97-AF65-F5344CB8AC3E}">
        <p14:creationId xmlns:p14="http://schemas.microsoft.com/office/powerpoint/2010/main" val="3577406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Behaviuor</a:t>
            </a:r>
            <a:r>
              <a:rPr lang="en-US" baseline="0" dirty="0" smtClean="0"/>
              <a:t> and conformity</a:t>
            </a:r>
          </a:p>
          <a:p>
            <a:endParaRPr lang="en-US" baseline="0" dirty="0" smtClean="0"/>
          </a:p>
          <a:p>
            <a:r>
              <a:rPr lang="en-US" baseline="0" dirty="0" smtClean="0"/>
              <a:t>Exactly the same – how do you know? Somehow they conform to spaces and learn from </a:t>
            </a:r>
            <a:r>
              <a:rPr lang="en-US" baseline="0" dirty="0" err="1" smtClean="0"/>
              <a:t>eachother</a:t>
            </a:r>
            <a:r>
              <a:rPr lang="en-US" baseline="0" dirty="0" smtClean="0"/>
              <a:t> and us.</a:t>
            </a:r>
          </a:p>
          <a:p>
            <a:r>
              <a:rPr lang="en-US" baseline="0" dirty="0" smtClean="0"/>
              <a:t>Play in yard – girls v boys</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7</a:t>
            </a:fld>
            <a:endParaRPr lang="en-US"/>
          </a:p>
        </p:txBody>
      </p:sp>
    </p:spTree>
    <p:extLst>
      <p:ext uri="{BB962C8B-B14F-4D97-AF65-F5344CB8AC3E}">
        <p14:creationId xmlns:p14="http://schemas.microsoft.com/office/powerpoint/2010/main" val="1720027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Commercial</a:t>
            </a:r>
            <a:r>
              <a:rPr lang="en-US" baseline="0" dirty="0" smtClean="0"/>
              <a:t> V natural resources</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8</a:t>
            </a:fld>
            <a:endParaRPr lang="en-US"/>
          </a:p>
        </p:txBody>
      </p:sp>
    </p:spTree>
    <p:extLst>
      <p:ext uri="{BB962C8B-B14F-4D97-AF65-F5344CB8AC3E}">
        <p14:creationId xmlns:p14="http://schemas.microsoft.com/office/powerpoint/2010/main" val="373377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Charity</a:t>
            </a:r>
            <a:r>
              <a:rPr lang="en-GB" baseline="0" dirty="0" smtClean="0"/>
              <a:t> to develop outdoor areas.</a:t>
            </a:r>
          </a:p>
          <a:p>
            <a:r>
              <a:rPr lang="en-GB" baseline="0" dirty="0" smtClean="0"/>
              <a:t>Stats from surveys on website front page NTL wales</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9</a:t>
            </a:fld>
            <a:endParaRPr lang="en-US"/>
          </a:p>
        </p:txBody>
      </p:sp>
    </p:spTree>
    <p:extLst>
      <p:ext uri="{BB962C8B-B14F-4D97-AF65-F5344CB8AC3E}">
        <p14:creationId xmlns:p14="http://schemas.microsoft.com/office/powerpoint/2010/main" val="35461203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School grounds are the first public environment of which many children have any real sustained experience.</a:t>
            </a:r>
          </a:p>
          <a:p>
            <a:r>
              <a:rPr lang="en-US" dirty="0" smtClean="0"/>
              <a:t>Challenges ? Wellbeing – v frightening?</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10</a:t>
            </a:fld>
            <a:endParaRPr lang="en-US"/>
          </a:p>
        </p:txBody>
      </p:sp>
    </p:spTree>
    <p:extLst>
      <p:ext uri="{BB962C8B-B14F-4D97-AF65-F5344CB8AC3E}">
        <p14:creationId xmlns:p14="http://schemas.microsoft.com/office/powerpoint/2010/main" val="3157278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Using</a:t>
            </a:r>
            <a:r>
              <a:rPr lang="en-US" baseline="0" dirty="0" smtClean="0"/>
              <a:t> six hats approach guide the trainees through a discussion. Yellow hat thinking = What are the positive aspects of children having a space like this? Black hat thinking = what must we be cautious about? Any negative aspects to consider? </a:t>
            </a:r>
            <a:r>
              <a:rPr lang="en-US" baseline="0" dirty="0" err="1" smtClean="0"/>
              <a:t>Etc</a:t>
            </a:r>
            <a:endParaRPr lang="en-US" baseline="0" dirty="0" smtClean="0"/>
          </a:p>
          <a:p>
            <a:r>
              <a:rPr lang="en-US" baseline="0" dirty="0" smtClean="0"/>
              <a:t>Too preventative not </a:t>
            </a:r>
            <a:r>
              <a:rPr lang="en-US" baseline="0" dirty="0" err="1" smtClean="0"/>
              <a:t>reallyhelping</a:t>
            </a:r>
            <a:r>
              <a:rPr lang="en-US" baseline="0" dirty="0" smtClean="0"/>
              <a:t> </a:t>
            </a:r>
            <a:r>
              <a:rPr lang="en-US" baseline="0" dirty="0" err="1" smtClean="0"/>
              <a:t>childremn</a:t>
            </a:r>
            <a:r>
              <a:rPr lang="en-US" baseline="0" dirty="0" smtClean="0"/>
              <a:t> to take risks/</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Look at these plan, what do you notice?</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Tasks</a:t>
            </a:r>
            <a:r>
              <a:rPr lang="en-US" baseline="0" dirty="0" smtClean="0"/>
              <a:t> – list on ipads fact about each of these – feedback</a:t>
            </a:r>
          </a:p>
          <a:p>
            <a:r>
              <a:rPr lang="en-US" baseline="0" dirty="0" smtClean="0"/>
              <a:t>All use the outdoors</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13</a:t>
            </a:fld>
            <a:endParaRPr lang="en-US"/>
          </a:p>
        </p:txBody>
      </p:sp>
    </p:spTree>
    <p:extLst>
      <p:ext uri="{BB962C8B-B14F-4D97-AF65-F5344CB8AC3E}">
        <p14:creationId xmlns:p14="http://schemas.microsoft.com/office/powerpoint/2010/main" val="1560369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Different</a:t>
            </a:r>
            <a:r>
              <a:rPr lang="en-GB" baseline="0" dirty="0" smtClean="0"/>
              <a:t> spaces &amp; all children different</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14</a:t>
            </a:fld>
            <a:endParaRPr lang="en-US"/>
          </a:p>
        </p:txBody>
      </p:sp>
    </p:spTree>
    <p:extLst>
      <p:ext uri="{BB962C8B-B14F-4D97-AF65-F5344CB8AC3E}">
        <p14:creationId xmlns:p14="http://schemas.microsoft.com/office/powerpoint/2010/main" val="4258265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TC – Video shows early years lad making a trap for baddies! About six </a:t>
            </a:r>
            <a:r>
              <a:rPr lang="en-GB" dirty="0" err="1" smtClean="0"/>
              <a:t>mins</a:t>
            </a:r>
            <a:r>
              <a:rPr lang="en-GB" dirty="0" smtClean="0"/>
              <a:t> long…first bit best but worth a watch if time allows. </a:t>
            </a:r>
          </a:p>
          <a:p>
            <a:endParaRPr lang="en-GB" dirty="0" smtClean="0"/>
          </a:p>
          <a:p>
            <a:r>
              <a:rPr lang="en-GB" dirty="0" smtClean="0"/>
              <a:t>The focus of discussion here is “designing</a:t>
            </a:r>
            <a:r>
              <a:rPr lang="en-GB" baseline="0" dirty="0" smtClean="0"/>
              <a:t> amazing tasks for the outdoors” tasks that make good use of the environment, that have purpose, that will spill over and link to other learning activity naturally, that are engaging for children. Just going outside and doing a table top type activity is missing the point!</a:t>
            </a:r>
          </a:p>
          <a:p>
            <a:endParaRPr lang="en-GB" baseline="0" dirty="0" smtClean="0"/>
          </a:p>
          <a:p>
            <a:r>
              <a:rPr lang="en-US" dirty="0" smtClean="0"/>
              <a:t>The you tube link</a:t>
            </a:r>
            <a:r>
              <a:rPr lang="en-US" baseline="0" dirty="0" smtClean="0"/>
              <a:t> to the video is here      </a:t>
            </a:r>
            <a:r>
              <a:rPr lang="en-US" dirty="0" smtClean="0"/>
              <a:t>http://www.youtube.com/</a:t>
            </a:r>
            <a:r>
              <a:rPr lang="en-US" dirty="0" err="1" smtClean="0"/>
              <a:t>watch?v</a:t>
            </a:r>
            <a:r>
              <a:rPr lang="en-US" dirty="0" smtClean="0"/>
              <a:t>=</a:t>
            </a:r>
            <a:r>
              <a:rPr lang="en-US" dirty="0" err="1" smtClean="0"/>
              <a:t>fsyaDbq-fFI</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16</a:t>
            </a:fld>
            <a:endParaRPr lang="en-US"/>
          </a:p>
        </p:txBody>
      </p:sp>
    </p:spTree>
    <p:extLst>
      <p:ext uri="{BB962C8B-B14F-4D97-AF65-F5344CB8AC3E}">
        <p14:creationId xmlns:p14="http://schemas.microsoft.com/office/powerpoint/2010/main" val="1181415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Happy</a:t>
            </a:r>
            <a:r>
              <a:rPr lang="en-US" baseline="0" dirty="0" smtClean="0"/>
              <a:t> thoroughly </a:t>
            </a:r>
            <a:r>
              <a:rPr lang="en-US" baseline="0" dirty="0" err="1" smtClean="0"/>
              <a:t>enagaged</a:t>
            </a:r>
            <a:r>
              <a:rPr lang="en-US" baseline="0" dirty="0" smtClean="0"/>
              <a:t> – don</a:t>
            </a:r>
            <a:r>
              <a:rPr lang="fr-FR" baseline="0" dirty="0" smtClean="0"/>
              <a:t>’</a:t>
            </a:r>
            <a:r>
              <a:rPr lang="en-US" baseline="0" dirty="0" smtClean="0"/>
              <a:t>t do inside…</a:t>
            </a:r>
            <a:endParaRPr lang="en-US" dirty="0"/>
          </a:p>
        </p:txBody>
      </p:sp>
      <p:sp>
        <p:nvSpPr>
          <p:cNvPr id="4" name="Slide Number Placeholder 3"/>
          <p:cNvSpPr>
            <a:spLocks noGrp="1"/>
          </p:cNvSpPr>
          <p:nvPr>
            <p:ph type="sldNum" sz="quarter" idx="10"/>
          </p:nvPr>
        </p:nvSpPr>
        <p:spPr/>
        <p:txBody>
          <a:bodyPr/>
          <a:lstStyle/>
          <a:p>
            <a:fld id="{CA7FCB82-4DEE-394E-9589-14B4E280E0CF}" type="slidenum">
              <a:rPr lang="en-US" smtClean="0"/>
              <a:pPr/>
              <a:t>18</a:t>
            </a:fld>
            <a:endParaRPr lang="en-US"/>
          </a:p>
        </p:txBody>
      </p:sp>
    </p:spTree>
    <p:extLst>
      <p:ext uri="{BB962C8B-B14F-4D97-AF65-F5344CB8AC3E}">
        <p14:creationId xmlns:p14="http://schemas.microsoft.com/office/powerpoint/2010/main" val="3643063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5800" y="838200"/>
            <a:ext cx="7772400" cy="2762250"/>
          </a:xfrm>
        </p:spPr>
        <p:txBody>
          <a:bodyPr/>
          <a:lstStyle>
            <a:lvl1pPr algn="l">
              <a:defRPr sz="6000" b="1"/>
            </a:lvl1pPr>
          </a:lstStyle>
          <a:p>
            <a:r>
              <a:rPr lang="en-US"/>
              <a:t>Click to edit Master title style</a:t>
            </a:r>
          </a:p>
        </p:txBody>
      </p:sp>
      <p:sp>
        <p:nvSpPr>
          <p:cNvPr id="3075" name="Rectangle 3"/>
          <p:cNvSpPr>
            <a:spLocks noGrp="1" noChangeArrowheads="1"/>
          </p:cNvSpPr>
          <p:nvPr>
            <p:ph type="subTitle" idx="1"/>
          </p:nvPr>
        </p:nvSpPr>
        <p:spPr>
          <a:xfrm>
            <a:off x="2057400" y="3733800"/>
            <a:ext cx="6400800" cy="1752600"/>
          </a:xfrm>
        </p:spPr>
        <p:txBody>
          <a:bodyPr/>
          <a:lstStyle>
            <a:lvl1pPr marL="0" indent="0" algn="r">
              <a:buFontTx/>
              <a:buNone/>
              <a:defRPr b="1"/>
            </a:lvl1pPr>
          </a:lstStyle>
          <a:p>
            <a:r>
              <a:rPr lang="en-US"/>
              <a:t>Click to edit Master subtitle style</a:t>
            </a:r>
          </a:p>
        </p:txBody>
      </p:sp>
      <p:sp>
        <p:nvSpPr>
          <p:cNvPr id="3076" name="Rectangle 4"/>
          <p:cNvSpPr>
            <a:spLocks noGrp="1" noChangeArrowheads="1"/>
          </p:cNvSpPr>
          <p:nvPr>
            <p:ph type="dt" sz="half" idx="2"/>
          </p:nvPr>
        </p:nvSpPr>
        <p:spPr/>
        <p:txBody>
          <a:bodyPr/>
          <a:lstStyle>
            <a:lvl1pPr>
              <a:defRPr>
                <a:latin typeface="Stylistic SF" pitchFamily="2" charset="0"/>
              </a:defRPr>
            </a:lvl1pPr>
          </a:lstStyle>
          <a:p>
            <a:fld id="{4786C84E-E1B9-437D-A8EC-0B529D413610}" type="datetime1">
              <a:rPr lang="en-US" smtClean="0"/>
              <a:pPr/>
              <a:t>10/2/17</a:t>
            </a:fld>
            <a:endParaRPr lang="en-US"/>
          </a:p>
        </p:txBody>
      </p:sp>
      <p:sp>
        <p:nvSpPr>
          <p:cNvPr id="3077" name="Rectangle 5"/>
          <p:cNvSpPr>
            <a:spLocks noGrp="1" noChangeArrowheads="1"/>
          </p:cNvSpPr>
          <p:nvPr>
            <p:ph type="ftr" sz="quarter" idx="3"/>
          </p:nvPr>
        </p:nvSpPr>
        <p:spPr/>
        <p:txBody>
          <a:bodyPr/>
          <a:lstStyle>
            <a:lvl1pPr>
              <a:defRPr>
                <a:latin typeface="Stylistic SF" pitchFamily="2" charset="0"/>
              </a:defRPr>
            </a:lvl1pPr>
          </a:lstStyle>
          <a:p>
            <a:r>
              <a:rPr lang="en-US"/>
              <a:t>Free template from www.brainybetty.com</a:t>
            </a:r>
          </a:p>
        </p:txBody>
      </p:sp>
      <p:sp>
        <p:nvSpPr>
          <p:cNvPr id="3078" name="Rectangle 6"/>
          <p:cNvSpPr>
            <a:spLocks noGrp="1" noChangeArrowheads="1"/>
          </p:cNvSpPr>
          <p:nvPr>
            <p:ph type="sldNum" sz="quarter" idx="4"/>
          </p:nvPr>
        </p:nvSpPr>
        <p:spPr/>
        <p:txBody>
          <a:bodyPr/>
          <a:lstStyle>
            <a:lvl1pPr>
              <a:defRPr>
                <a:latin typeface="Stylistic SF" pitchFamily="2" charset="0"/>
              </a:defRPr>
            </a:lvl1pPr>
          </a:lstStyle>
          <a:p>
            <a:fld id="{702F0B9E-D3E6-FE40-837B-DB48CC535777}"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smtClean="0"/>
            </a:lvl1pPr>
          </a:lstStyle>
          <a:p>
            <a:fld id="{2E70B831-7B42-4DD9-96B5-E70D877AF094}" type="datetime1">
              <a:rPr lang="en-US" smtClean="0"/>
              <a:pPr/>
              <a:t>10/2/17</a:t>
            </a:fld>
            <a:endParaRPr lang="en-US"/>
          </a:p>
        </p:txBody>
      </p:sp>
      <p:sp>
        <p:nvSpPr>
          <p:cNvPr id="5" name="Footer Placeholder 4"/>
          <p:cNvSpPr>
            <a:spLocks noGrp="1"/>
          </p:cNvSpPr>
          <p:nvPr>
            <p:ph type="ftr" sz="quarter" idx="11"/>
          </p:nvPr>
        </p:nvSpPr>
        <p:spPr/>
        <p:txBody>
          <a:bodyPr/>
          <a:lstStyle>
            <a:lvl1pPr>
              <a:defRPr/>
            </a:lvl1pPr>
          </a:lstStyle>
          <a:p>
            <a:r>
              <a:rPr lang="en-US"/>
              <a:t>Free template from www.brainybetty.com</a:t>
            </a:r>
          </a:p>
        </p:txBody>
      </p:sp>
      <p:sp>
        <p:nvSpPr>
          <p:cNvPr id="6" name="Slide Number Placeholder 5"/>
          <p:cNvSpPr>
            <a:spLocks noGrp="1"/>
          </p:cNvSpPr>
          <p:nvPr>
            <p:ph type="sldNum" sz="quarter" idx="12"/>
          </p:nvPr>
        </p:nvSpPr>
        <p:spPr/>
        <p:txBody>
          <a:bodyPr/>
          <a:lstStyle>
            <a:lvl1pPr>
              <a:defRPr smtClean="0"/>
            </a:lvl1pPr>
          </a:lstStyle>
          <a:p>
            <a:fld id="{26427D20-B540-2241-B0D6-341EFCFDB59C}"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Click to edit Master text styles</a:t>
            </a:r>
          </a:p>
        </p:txBody>
      </p:sp>
      <p:sp>
        <p:nvSpPr>
          <p:cNvPr id="4" name="Date Placeholder 3"/>
          <p:cNvSpPr>
            <a:spLocks noGrp="1"/>
          </p:cNvSpPr>
          <p:nvPr>
            <p:ph type="dt" sz="half" idx="10"/>
          </p:nvPr>
        </p:nvSpPr>
        <p:spPr/>
        <p:txBody>
          <a:bodyPr/>
          <a:lstStyle>
            <a:lvl1pPr>
              <a:defRPr smtClean="0"/>
            </a:lvl1pPr>
          </a:lstStyle>
          <a:p>
            <a:fld id="{46F83FA2-D3AF-462E-BAAD-B2BE9BFACFDC}" type="datetime1">
              <a:rPr lang="en-US" smtClean="0"/>
              <a:pPr/>
              <a:t>10/2/17</a:t>
            </a:fld>
            <a:endParaRPr lang="en-US"/>
          </a:p>
        </p:txBody>
      </p:sp>
      <p:sp>
        <p:nvSpPr>
          <p:cNvPr id="5" name="Footer Placeholder 4"/>
          <p:cNvSpPr>
            <a:spLocks noGrp="1"/>
          </p:cNvSpPr>
          <p:nvPr>
            <p:ph type="ftr" sz="quarter" idx="11"/>
          </p:nvPr>
        </p:nvSpPr>
        <p:spPr/>
        <p:txBody>
          <a:bodyPr/>
          <a:lstStyle>
            <a:lvl1pPr>
              <a:defRPr/>
            </a:lvl1pPr>
          </a:lstStyle>
          <a:p>
            <a:r>
              <a:rPr lang="en-US"/>
              <a:t>Free template from www.brainybetty.com</a:t>
            </a:r>
          </a:p>
        </p:txBody>
      </p:sp>
      <p:sp>
        <p:nvSpPr>
          <p:cNvPr id="6" name="Slide Number Placeholder 5"/>
          <p:cNvSpPr>
            <a:spLocks noGrp="1"/>
          </p:cNvSpPr>
          <p:nvPr>
            <p:ph type="sldNum" sz="quarter" idx="12"/>
          </p:nvPr>
        </p:nvSpPr>
        <p:spPr/>
        <p:txBody>
          <a:bodyPr/>
          <a:lstStyle>
            <a:lvl1pPr>
              <a:defRPr smtClean="0"/>
            </a:lvl1pPr>
          </a:lstStyle>
          <a:p>
            <a:fld id="{F87E7E6C-8892-674E-AF80-82C06F6F39EB}"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lvl1pPr>
              <a:defRPr smtClean="0"/>
            </a:lvl1pPr>
          </a:lstStyle>
          <a:p>
            <a:fld id="{4249D336-D70D-471D-87AC-8EAF6C811FF8}" type="datetime1">
              <a:rPr lang="en-US" smtClean="0"/>
              <a:pPr/>
              <a:t>10/2/17</a:t>
            </a:fld>
            <a:endParaRPr lang="en-US"/>
          </a:p>
        </p:txBody>
      </p:sp>
      <p:sp>
        <p:nvSpPr>
          <p:cNvPr id="6" name="Footer Placeholder 5"/>
          <p:cNvSpPr>
            <a:spLocks noGrp="1"/>
          </p:cNvSpPr>
          <p:nvPr>
            <p:ph type="ftr" sz="quarter" idx="11"/>
          </p:nvPr>
        </p:nvSpPr>
        <p:spPr/>
        <p:txBody>
          <a:bodyPr/>
          <a:lstStyle>
            <a:lvl1pPr>
              <a:defRPr/>
            </a:lvl1pPr>
          </a:lstStyle>
          <a:p>
            <a:r>
              <a:rPr lang="en-US"/>
              <a:t>Free template from www.brainybetty.com</a:t>
            </a:r>
          </a:p>
        </p:txBody>
      </p:sp>
      <p:sp>
        <p:nvSpPr>
          <p:cNvPr id="7" name="Slide Number Placeholder 6"/>
          <p:cNvSpPr>
            <a:spLocks noGrp="1"/>
          </p:cNvSpPr>
          <p:nvPr>
            <p:ph type="sldNum" sz="quarter" idx="12"/>
          </p:nvPr>
        </p:nvSpPr>
        <p:spPr/>
        <p:txBody>
          <a:bodyPr/>
          <a:lstStyle>
            <a:lvl1pPr>
              <a:defRPr smtClean="0"/>
            </a:lvl1pPr>
          </a:lstStyle>
          <a:p>
            <a:fld id="{0B70800A-D0E0-D44A-90C1-A1C0B4A5CF67}"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lvl1pPr>
              <a:defRPr smtClean="0"/>
            </a:lvl1pPr>
          </a:lstStyle>
          <a:p>
            <a:fld id="{05CB32FF-FE41-4F24-9323-5617BD099CAC}" type="datetime1">
              <a:rPr lang="en-US" smtClean="0"/>
              <a:pPr/>
              <a:t>10/2/17</a:t>
            </a:fld>
            <a:endParaRPr lang="en-US"/>
          </a:p>
        </p:txBody>
      </p:sp>
      <p:sp>
        <p:nvSpPr>
          <p:cNvPr id="8" name="Footer Placeholder 7"/>
          <p:cNvSpPr>
            <a:spLocks noGrp="1"/>
          </p:cNvSpPr>
          <p:nvPr>
            <p:ph type="ftr" sz="quarter" idx="11"/>
          </p:nvPr>
        </p:nvSpPr>
        <p:spPr/>
        <p:txBody>
          <a:bodyPr/>
          <a:lstStyle>
            <a:lvl1pPr>
              <a:defRPr/>
            </a:lvl1pPr>
          </a:lstStyle>
          <a:p>
            <a:r>
              <a:rPr lang="en-US"/>
              <a:t>Free template from www.brainybetty.com</a:t>
            </a:r>
          </a:p>
        </p:txBody>
      </p:sp>
      <p:sp>
        <p:nvSpPr>
          <p:cNvPr id="9" name="Slide Number Placeholder 8"/>
          <p:cNvSpPr>
            <a:spLocks noGrp="1"/>
          </p:cNvSpPr>
          <p:nvPr>
            <p:ph type="sldNum" sz="quarter" idx="12"/>
          </p:nvPr>
        </p:nvSpPr>
        <p:spPr/>
        <p:txBody>
          <a:bodyPr/>
          <a:lstStyle>
            <a:lvl1pPr>
              <a:defRPr smtClean="0"/>
            </a:lvl1pPr>
          </a:lstStyle>
          <a:p>
            <a:fld id="{74E130D3-978F-AC42-8BB8-5BD460058371}"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lvl1pPr>
              <a:defRPr smtClean="0"/>
            </a:lvl1pPr>
          </a:lstStyle>
          <a:p>
            <a:fld id="{2769372B-8035-42DF-8320-DA20A878D819}" type="datetime1">
              <a:rPr lang="en-US" smtClean="0"/>
              <a:pPr/>
              <a:t>10/2/17</a:t>
            </a:fld>
            <a:endParaRPr lang="en-US"/>
          </a:p>
        </p:txBody>
      </p:sp>
      <p:sp>
        <p:nvSpPr>
          <p:cNvPr id="4" name="Footer Placeholder 3"/>
          <p:cNvSpPr>
            <a:spLocks noGrp="1"/>
          </p:cNvSpPr>
          <p:nvPr>
            <p:ph type="ftr" sz="quarter" idx="11"/>
          </p:nvPr>
        </p:nvSpPr>
        <p:spPr/>
        <p:txBody>
          <a:bodyPr/>
          <a:lstStyle>
            <a:lvl1pPr>
              <a:defRPr/>
            </a:lvl1pPr>
          </a:lstStyle>
          <a:p>
            <a:r>
              <a:rPr lang="en-US"/>
              <a:t>Free template from www.brainybetty.com</a:t>
            </a:r>
          </a:p>
        </p:txBody>
      </p:sp>
      <p:sp>
        <p:nvSpPr>
          <p:cNvPr id="5" name="Slide Number Placeholder 4"/>
          <p:cNvSpPr>
            <a:spLocks noGrp="1"/>
          </p:cNvSpPr>
          <p:nvPr>
            <p:ph type="sldNum" sz="quarter" idx="12"/>
          </p:nvPr>
        </p:nvSpPr>
        <p:spPr/>
        <p:txBody>
          <a:bodyPr/>
          <a:lstStyle>
            <a:lvl1pPr>
              <a:defRPr smtClean="0"/>
            </a:lvl1pPr>
          </a:lstStyle>
          <a:p>
            <a:fld id="{576735B0-798E-3147-B07B-54111FD7EE52}"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mtClean="0"/>
            </a:lvl1pPr>
          </a:lstStyle>
          <a:p>
            <a:fld id="{D1DAFB34-4EDD-4CCB-9826-A5D7F50644ED}" type="datetime1">
              <a:rPr lang="en-US" smtClean="0"/>
              <a:pPr/>
              <a:t>10/2/17</a:t>
            </a:fld>
            <a:endParaRPr lang="en-US"/>
          </a:p>
        </p:txBody>
      </p:sp>
      <p:sp>
        <p:nvSpPr>
          <p:cNvPr id="3" name="Footer Placeholder 2"/>
          <p:cNvSpPr>
            <a:spLocks noGrp="1"/>
          </p:cNvSpPr>
          <p:nvPr>
            <p:ph type="ftr" sz="quarter" idx="11"/>
          </p:nvPr>
        </p:nvSpPr>
        <p:spPr/>
        <p:txBody>
          <a:bodyPr/>
          <a:lstStyle>
            <a:lvl1pPr>
              <a:defRPr/>
            </a:lvl1pPr>
          </a:lstStyle>
          <a:p>
            <a:r>
              <a:rPr lang="en-US"/>
              <a:t>Free template from www.brainybetty.com</a:t>
            </a:r>
          </a:p>
        </p:txBody>
      </p:sp>
      <p:sp>
        <p:nvSpPr>
          <p:cNvPr id="4" name="Slide Number Placeholder 3"/>
          <p:cNvSpPr>
            <a:spLocks noGrp="1"/>
          </p:cNvSpPr>
          <p:nvPr>
            <p:ph type="sldNum" sz="quarter" idx="12"/>
          </p:nvPr>
        </p:nvSpPr>
        <p:spPr/>
        <p:txBody>
          <a:bodyPr/>
          <a:lstStyle>
            <a:lvl1pPr>
              <a:defRPr smtClean="0"/>
            </a:lvl1pPr>
          </a:lstStyle>
          <a:p>
            <a:fld id="{D270960D-E3B3-934D-BE93-0F9232DE35BF}"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smtClean="0"/>
            </a:lvl1pPr>
          </a:lstStyle>
          <a:p>
            <a:fld id="{2049D0F9-556E-4671-A4F7-8B519F39F6B4}" type="datetime1">
              <a:rPr lang="en-US" smtClean="0"/>
              <a:pPr/>
              <a:t>10/2/17</a:t>
            </a:fld>
            <a:endParaRPr lang="en-US"/>
          </a:p>
        </p:txBody>
      </p:sp>
      <p:sp>
        <p:nvSpPr>
          <p:cNvPr id="6" name="Footer Placeholder 5"/>
          <p:cNvSpPr>
            <a:spLocks noGrp="1"/>
          </p:cNvSpPr>
          <p:nvPr>
            <p:ph type="ftr" sz="quarter" idx="11"/>
          </p:nvPr>
        </p:nvSpPr>
        <p:spPr/>
        <p:txBody>
          <a:bodyPr/>
          <a:lstStyle>
            <a:lvl1pPr>
              <a:defRPr/>
            </a:lvl1pPr>
          </a:lstStyle>
          <a:p>
            <a:r>
              <a:rPr lang="en-US"/>
              <a:t>Free template from www.brainybetty.com</a:t>
            </a:r>
          </a:p>
        </p:txBody>
      </p:sp>
      <p:sp>
        <p:nvSpPr>
          <p:cNvPr id="7" name="Slide Number Placeholder 6"/>
          <p:cNvSpPr>
            <a:spLocks noGrp="1"/>
          </p:cNvSpPr>
          <p:nvPr>
            <p:ph type="sldNum" sz="quarter" idx="12"/>
          </p:nvPr>
        </p:nvSpPr>
        <p:spPr/>
        <p:txBody>
          <a:bodyPr/>
          <a:lstStyle>
            <a:lvl1pPr>
              <a:defRPr smtClean="0"/>
            </a:lvl1pPr>
          </a:lstStyle>
          <a:p>
            <a:fld id="{D139EC53-7B16-5041-ABE3-0B46BDB4DA67}"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smtClean="0"/>
            </a:lvl1pPr>
          </a:lstStyle>
          <a:p>
            <a:fld id="{40DCE0D1-7F13-4576-984A-DCBBA8C955C2}" type="datetime1">
              <a:rPr lang="en-US" smtClean="0"/>
              <a:pPr/>
              <a:t>10/2/17</a:t>
            </a:fld>
            <a:endParaRPr lang="en-US"/>
          </a:p>
        </p:txBody>
      </p:sp>
      <p:sp>
        <p:nvSpPr>
          <p:cNvPr id="6" name="Footer Placeholder 5"/>
          <p:cNvSpPr>
            <a:spLocks noGrp="1"/>
          </p:cNvSpPr>
          <p:nvPr>
            <p:ph type="ftr" sz="quarter" idx="11"/>
          </p:nvPr>
        </p:nvSpPr>
        <p:spPr/>
        <p:txBody>
          <a:bodyPr/>
          <a:lstStyle>
            <a:lvl1pPr>
              <a:defRPr/>
            </a:lvl1pPr>
          </a:lstStyle>
          <a:p>
            <a:r>
              <a:rPr lang="en-US"/>
              <a:t>Free template from www.brainybetty.com</a:t>
            </a:r>
          </a:p>
        </p:txBody>
      </p:sp>
      <p:sp>
        <p:nvSpPr>
          <p:cNvPr id="7" name="Slide Number Placeholder 6"/>
          <p:cNvSpPr>
            <a:spLocks noGrp="1"/>
          </p:cNvSpPr>
          <p:nvPr>
            <p:ph type="sldNum" sz="quarter" idx="12"/>
          </p:nvPr>
        </p:nvSpPr>
        <p:spPr/>
        <p:txBody>
          <a:bodyPr/>
          <a:lstStyle>
            <a:lvl1pPr>
              <a:defRPr smtClean="0"/>
            </a:lvl1pPr>
          </a:lstStyle>
          <a:p>
            <a:fld id="{F1620EC9-7003-384F-B2EA-2788E1F75C5C}"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smtClean="0"/>
            </a:lvl1pPr>
          </a:lstStyle>
          <a:p>
            <a:fld id="{2926FE95-B63C-4889-8C86-2B5895D43767}" type="datetime1">
              <a:rPr lang="en-US" smtClean="0"/>
              <a:pPr/>
              <a:t>10/2/17</a:t>
            </a:fld>
            <a:endParaRPr lang="en-US"/>
          </a:p>
        </p:txBody>
      </p:sp>
      <p:sp>
        <p:nvSpPr>
          <p:cNvPr id="5" name="Footer Placeholder 4"/>
          <p:cNvSpPr>
            <a:spLocks noGrp="1"/>
          </p:cNvSpPr>
          <p:nvPr>
            <p:ph type="ftr" sz="quarter" idx="11"/>
          </p:nvPr>
        </p:nvSpPr>
        <p:spPr/>
        <p:txBody>
          <a:bodyPr/>
          <a:lstStyle>
            <a:lvl1pPr>
              <a:defRPr/>
            </a:lvl1pPr>
          </a:lstStyle>
          <a:p>
            <a:r>
              <a:rPr lang="en-US"/>
              <a:t>Free template from www.brainybetty.com</a:t>
            </a:r>
          </a:p>
        </p:txBody>
      </p:sp>
      <p:sp>
        <p:nvSpPr>
          <p:cNvPr id="6" name="Slide Number Placeholder 5"/>
          <p:cNvSpPr>
            <a:spLocks noGrp="1"/>
          </p:cNvSpPr>
          <p:nvPr>
            <p:ph type="sldNum" sz="quarter" idx="12"/>
          </p:nvPr>
        </p:nvSpPr>
        <p:spPr/>
        <p:txBody>
          <a:bodyPr/>
          <a:lstStyle>
            <a:lvl1pPr>
              <a:defRPr smtClean="0"/>
            </a:lvl1pPr>
          </a:lstStyle>
          <a:p>
            <a:fld id="{6163B1C5-43B4-2546-833E-E42A7CBCC326}"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smtClean="0"/>
            </a:lvl1pPr>
          </a:lstStyle>
          <a:p>
            <a:fld id="{82329644-0C5B-4BF0-BC23-22A079BFB585}" type="datetime1">
              <a:rPr lang="en-US" smtClean="0"/>
              <a:pPr/>
              <a:t>10/2/17</a:t>
            </a:fld>
            <a:endParaRPr lang="en-US"/>
          </a:p>
        </p:txBody>
      </p:sp>
      <p:sp>
        <p:nvSpPr>
          <p:cNvPr id="5" name="Footer Placeholder 4"/>
          <p:cNvSpPr>
            <a:spLocks noGrp="1"/>
          </p:cNvSpPr>
          <p:nvPr>
            <p:ph type="ftr" sz="quarter" idx="11"/>
          </p:nvPr>
        </p:nvSpPr>
        <p:spPr/>
        <p:txBody>
          <a:bodyPr/>
          <a:lstStyle>
            <a:lvl1pPr>
              <a:defRPr/>
            </a:lvl1pPr>
          </a:lstStyle>
          <a:p>
            <a:r>
              <a:rPr lang="en-US"/>
              <a:t>Free template from www.brainybetty.com</a:t>
            </a:r>
          </a:p>
        </p:txBody>
      </p:sp>
      <p:sp>
        <p:nvSpPr>
          <p:cNvPr id="6" name="Slide Number Placeholder 5"/>
          <p:cNvSpPr>
            <a:spLocks noGrp="1"/>
          </p:cNvSpPr>
          <p:nvPr>
            <p:ph type="sldNum" sz="quarter" idx="12"/>
          </p:nvPr>
        </p:nvSpPr>
        <p:spPr/>
        <p:txBody>
          <a:bodyPr/>
          <a:lstStyle>
            <a:lvl1pPr>
              <a:defRPr smtClean="0"/>
            </a:lvl1pPr>
          </a:lstStyle>
          <a:p>
            <a:fld id="{A5540DFA-AF32-8640-964F-72875087169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a:outerShdw blurRad="63500" dist="38099" dir="2700000" algn="ctr" rotWithShape="0">
              <a:schemeClr val="tx1">
                <a:alpha val="74998"/>
              </a:schemeClr>
            </a:outerShdw>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a:outerShdw blurRad="63500" dist="38099" dir="2700000" algn="ctr" rotWithShape="0">
              <a:schemeClr val="tx1">
                <a:alpha val="74998"/>
              </a:schemeClr>
            </a:outerShdw>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a:outerShdw blurRad="63500" dist="38099" dir="2700000" algn="ctr" rotWithShape="0">
              <a:schemeClr val="tx1">
                <a:alpha val="74998"/>
              </a:schemeClr>
            </a:outerShdw>
          </a:effectLst>
        </p:spPr>
        <p:txBody>
          <a:bodyPr vert="horz" wrap="square" lIns="91440" tIns="45720" rIns="91440" bIns="45720" numCol="1" anchor="t" anchorCtr="0" compatLnSpc="1">
            <a:prstTxWarp prst="textNoShape">
              <a:avLst/>
            </a:prstTxWarp>
          </a:bodyPr>
          <a:lstStyle>
            <a:lvl1pPr>
              <a:defRPr sz="1200">
                <a:solidFill>
                  <a:schemeClr val="bg1"/>
                </a:solidFill>
                <a:latin typeface="+mn-lt"/>
              </a:defRPr>
            </a:lvl1pPr>
          </a:lstStyle>
          <a:p>
            <a:fld id="{6A54B1A0-A8AA-438A-807B-4E683BF6660C}" type="datetime1">
              <a:rPr lang="en-US" smtClean="0"/>
              <a:pPr/>
              <a:t>10/2/17</a:t>
            </a:fld>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a:outerShdw blurRad="63500" dist="38099" dir="2700000" algn="ctr" rotWithShape="0">
              <a:schemeClr val="tx1">
                <a:alpha val="74998"/>
              </a:schemeClr>
            </a:outerShdw>
          </a:effectLst>
        </p:spPr>
        <p:txBody>
          <a:bodyPr vert="horz" wrap="square" lIns="91440" tIns="45720" rIns="91440" bIns="45720" numCol="1" anchor="t" anchorCtr="0" compatLnSpc="1">
            <a:prstTxWarp prst="textNoShape">
              <a:avLst/>
            </a:prstTxWarp>
          </a:bodyPr>
          <a:lstStyle>
            <a:lvl1pPr algn="ctr">
              <a:defRPr sz="1200">
                <a:solidFill>
                  <a:schemeClr val="bg1"/>
                </a:solidFill>
                <a:latin typeface="+mn-lt"/>
              </a:defRPr>
            </a:lvl1pPr>
          </a:lstStyle>
          <a:p>
            <a:r>
              <a:rPr lang="en-US"/>
              <a:t>Free template from www.brainybetty.com</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a:outerShdw blurRad="63500" dist="38099" dir="2700000" algn="ctr" rotWithShape="0">
              <a:schemeClr val="tx1">
                <a:alpha val="74998"/>
              </a:schemeClr>
            </a:outerShdw>
          </a:effectLst>
        </p:spPr>
        <p:txBody>
          <a:bodyPr vert="horz" wrap="square" lIns="91440" tIns="45720" rIns="91440" bIns="45720" numCol="1" anchor="t" anchorCtr="0" compatLnSpc="1">
            <a:prstTxWarp prst="textNoShape">
              <a:avLst/>
            </a:prstTxWarp>
          </a:bodyPr>
          <a:lstStyle>
            <a:lvl1pPr algn="r">
              <a:defRPr sz="1200">
                <a:solidFill>
                  <a:schemeClr val="bg1"/>
                </a:solidFill>
                <a:latin typeface="+mn-lt"/>
              </a:defRPr>
            </a:lvl1pPr>
          </a:lstStyle>
          <a:p>
            <a:fld id="{3884C103-B828-E94F-999D-32E8479CC318}"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fontAlgn="base">
        <a:spcBef>
          <a:spcPct val="0"/>
        </a:spcBef>
        <a:spcAft>
          <a:spcPct val="0"/>
        </a:spcAft>
        <a:defRPr sz="4000">
          <a:solidFill>
            <a:schemeClr val="bg1"/>
          </a:solidFill>
          <a:latin typeface="+mj-lt"/>
          <a:ea typeface="+mj-ea"/>
          <a:cs typeface="+mj-cs"/>
        </a:defRPr>
      </a:lvl1pPr>
      <a:lvl2pPr algn="ctr" rtl="0" fontAlgn="base">
        <a:spcBef>
          <a:spcPct val="0"/>
        </a:spcBef>
        <a:spcAft>
          <a:spcPct val="0"/>
        </a:spcAft>
        <a:defRPr sz="4000">
          <a:solidFill>
            <a:schemeClr val="bg1"/>
          </a:solidFill>
          <a:latin typeface="Tahoma" charset="0"/>
        </a:defRPr>
      </a:lvl2pPr>
      <a:lvl3pPr algn="ctr" rtl="0" fontAlgn="base">
        <a:spcBef>
          <a:spcPct val="0"/>
        </a:spcBef>
        <a:spcAft>
          <a:spcPct val="0"/>
        </a:spcAft>
        <a:defRPr sz="4000">
          <a:solidFill>
            <a:schemeClr val="bg1"/>
          </a:solidFill>
          <a:latin typeface="Tahoma" charset="0"/>
        </a:defRPr>
      </a:lvl3pPr>
      <a:lvl4pPr algn="ctr" rtl="0" fontAlgn="base">
        <a:spcBef>
          <a:spcPct val="0"/>
        </a:spcBef>
        <a:spcAft>
          <a:spcPct val="0"/>
        </a:spcAft>
        <a:defRPr sz="4000">
          <a:solidFill>
            <a:schemeClr val="bg1"/>
          </a:solidFill>
          <a:latin typeface="Tahoma" charset="0"/>
        </a:defRPr>
      </a:lvl4pPr>
      <a:lvl5pPr algn="ctr" rtl="0" fontAlgn="base">
        <a:spcBef>
          <a:spcPct val="0"/>
        </a:spcBef>
        <a:spcAft>
          <a:spcPct val="0"/>
        </a:spcAft>
        <a:defRPr sz="4000">
          <a:solidFill>
            <a:schemeClr val="bg1"/>
          </a:solidFill>
          <a:latin typeface="Tahoma" charset="0"/>
        </a:defRPr>
      </a:lvl5pPr>
      <a:lvl6pPr marL="457200" algn="ctr" rtl="0" fontAlgn="base">
        <a:spcBef>
          <a:spcPct val="0"/>
        </a:spcBef>
        <a:spcAft>
          <a:spcPct val="0"/>
        </a:spcAft>
        <a:defRPr sz="4000">
          <a:solidFill>
            <a:schemeClr val="bg1"/>
          </a:solidFill>
          <a:latin typeface="Tahoma" charset="0"/>
        </a:defRPr>
      </a:lvl6pPr>
      <a:lvl7pPr marL="914400" algn="ctr" rtl="0" fontAlgn="base">
        <a:spcBef>
          <a:spcPct val="0"/>
        </a:spcBef>
        <a:spcAft>
          <a:spcPct val="0"/>
        </a:spcAft>
        <a:defRPr sz="4000">
          <a:solidFill>
            <a:schemeClr val="bg1"/>
          </a:solidFill>
          <a:latin typeface="Tahoma" charset="0"/>
        </a:defRPr>
      </a:lvl7pPr>
      <a:lvl8pPr marL="1371600" algn="ctr" rtl="0" fontAlgn="base">
        <a:spcBef>
          <a:spcPct val="0"/>
        </a:spcBef>
        <a:spcAft>
          <a:spcPct val="0"/>
        </a:spcAft>
        <a:defRPr sz="4000">
          <a:solidFill>
            <a:schemeClr val="bg1"/>
          </a:solidFill>
          <a:latin typeface="Tahoma" charset="0"/>
        </a:defRPr>
      </a:lvl8pPr>
      <a:lvl9pPr marL="1828800" algn="ctr" rtl="0" fontAlgn="base">
        <a:spcBef>
          <a:spcPct val="0"/>
        </a:spcBef>
        <a:spcAft>
          <a:spcPct val="0"/>
        </a:spcAft>
        <a:defRPr sz="4000">
          <a:solidFill>
            <a:schemeClr val="bg1"/>
          </a:solidFill>
          <a:latin typeface="Tahoma" charset="0"/>
        </a:defRPr>
      </a:lvl9pPr>
    </p:titleStyle>
    <p:bodyStyle>
      <a:lvl1pPr marL="342900" indent="-342900" algn="l" rtl="0" fontAlgn="base">
        <a:spcBef>
          <a:spcPct val="20000"/>
        </a:spcBef>
        <a:spcAft>
          <a:spcPct val="0"/>
        </a:spcAft>
        <a:buChar char="•"/>
        <a:defRPr sz="2800">
          <a:solidFill>
            <a:schemeClr val="bg1"/>
          </a:solidFill>
          <a:latin typeface="+mn-lt"/>
          <a:ea typeface="+mn-ea"/>
          <a:cs typeface="+mn-cs"/>
        </a:defRPr>
      </a:lvl1pPr>
      <a:lvl2pPr marL="742950" indent="-285750" algn="l" rtl="0" fontAlgn="base">
        <a:spcBef>
          <a:spcPct val="20000"/>
        </a:spcBef>
        <a:spcAft>
          <a:spcPct val="0"/>
        </a:spcAft>
        <a:buChar char="–"/>
        <a:defRPr sz="2400">
          <a:solidFill>
            <a:schemeClr val="bg1"/>
          </a:solidFill>
          <a:latin typeface="+mn-lt"/>
          <a:ea typeface="ＭＳ Ｐゴシック" charset="-128"/>
        </a:defRPr>
      </a:lvl2pPr>
      <a:lvl3pPr marL="1143000" indent="-228600" algn="l" rtl="0" fontAlgn="base">
        <a:spcBef>
          <a:spcPct val="20000"/>
        </a:spcBef>
        <a:spcAft>
          <a:spcPct val="0"/>
        </a:spcAft>
        <a:buChar char="•"/>
        <a:defRPr sz="2000">
          <a:solidFill>
            <a:schemeClr val="bg1"/>
          </a:solidFill>
          <a:latin typeface="+mn-lt"/>
          <a:ea typeface="ＭＳ Ｐゴシック" charset="-128"/>
        </a:defRPr>
      </a:lvl3pPr>
      <a:lvl4pPr marL="1600200" indent="-228600" algn="l" rtl="0" fontAlgn="base">
        <a:spcBef>
          <a:spcPct val="20000"/>
        </a:spcBef>
        <a:spcAft>
          <a:spcPct val="0"/>
        </a:spcAft>
        <a:buChar char="–"/>
        <a:defRPr>
          <a:solidFill>
            <a:schemeClr val="bg1"/>
          </a:solidFill>
          <a:latin typeface="+mn-lt"/>
          <a:ea typeface="ＭＳ Ｐゴシック" charset="-128"/>
        </a:defRPr>
      </a:lvl4pPr>
      <a:lvl5pPr marL="2057400" indent="-228600" algn="l" rtl="0" fontAlgn="base">
        <a:spcBef>
          <a:spcPct val="20000"/>
        </a:spcBef>
        <a:spcAft>
          <a:spcPct val="0"/>
        </a:spcAft>
        <a:buChar char="»"/>
        <a:defRPr>
          <a:solidFill>
            <a:schemeClr val="bg1"/>
          </a:solidFill>
          <a:latin typeface="+mn-lt"/>
          <a:ea typeface="ＭＳ Ｐゴシック" charset="-128"/>
        </a:defRPr>
      </a:lvl5pPr>
      <a:lvl6pPr marL="2514600" indent="-228600" algn="l" rtl="0" fontAlgn="base">
        <a:spcBef>
          <a:spcPct val="20000"/>
        </a:spcBef>
        <a:spcAft>
          <a:spcPct val="0"/>
        </a:spcAft>
        <a:buChar char="»"/>
        <a:defRPr>
          <a:solidFill>
            <a:schemeClr val="bg1"/>
          </a:solidFill>
          <a:latin typeface="+mn-lt"/>
          <a:ea typeface="ＭＳ Ｐゴシック" charset="-128"/>
        </a:defRPr>
      </a:lvl6pPr>
      <a:lvl7pPr marL="2971800" indent="-228600" algn="l" rtl="0" fontAlgn="base">
        <a:spcBef>
          <a:spcPct val="20000"/>
        </a:spcBef>
        <a:spcAft>
          <a:spcPct val="0"/>
        </a:spcAft>
        <a:buChar char="»"/>
        <a:defRPr>
          <a:solidFill>
            <a:schemeClr val="bg1"/>
          </a:solidFill>
          <a:latin typeface="+mn-lt"/>
          <a:ea typeface="ＭＳ Ｐゴシック" charset="-128"/>
        </a:defRPr>
      </a:lvl7pPr>
      <a:lvl8pPr marL="3429000" indent="-228600" algn="l" rtl="0" fontAlgn="base">
        <a:spcBef>
          <a:spcPct val="20000"/>
        </a:spcBef>
        <a:spcAft>
          <a:spcPct val="0"/>
        </a:spcAft>
        <a:buChar char="»"/>
        <a:defRPr>
          <a:solidFill>
            <a:schemeClr val="bg1"/>
          </a:solidFill>
          <a:latin typeface="+mn-lt"/>
          <a:ea typeface="ＭＳ Ｐゴシック" charset="-128"/>
        </a:defRPr>
      </a:lvl8pPr>
      <a:lvl9pPr marL="3886200" indent="-228600" algn="l" rtl="0" fontAlgn="base">
        <a:spcBef>
          <a:spcPct val="20000"/>
        </a:spcBef>
        <a:spcAft>
          <a:spcPct val="0"/>
        </a:spcAft>
        <a:buChar char="»"/>
        <a:defRPr>
          <a:solidFill>
            <a:schemeClr val="bg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g.parker@tsd.uwtsd.ac.uk" TargetMode="External"/><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jpe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4" Type="http://schemas.openxmlformats.org/officeDocument/2006/relationships/image" Target="../media/image6.jpeg"/><Relationship Id="rId5" Type="http://schemas.openxmlformats.org/officeDocument/2006/relationships/image" Target="../media/image7.png"/><Relationship Id="rId6" Type="http://schemas.openxmlformats.org/officeDocument/2006/relationships/image" Target="../media/image8.png"/><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1" Type="http://schemas.openxmlformats.org/officeDocument/2006/relationships/slideLayout" Target="../slideLayouts/slideLayout6.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4" Type="http://schemas.openxmlformats.org/officeDocument/2006/relationships/image" Target="../media/image13.jpeg"/><Relationship Id="rId5" Type="http://schemas.openxmlformats.org/officeDocument/2006/relationships/image" Target="../media/image14.jpeg"/><Relationship Id="rId6" Type="http://schemas.openxmlformats.org/officeDocument/2006/relationships/image" Target="../media/image15.jpeg"/><Relationship Id="rId7" Type="http://schemas.openxmlformats.org/officeDocument/2006/relationships/image" Target="../media/image16.JPG"/><Relationship Id="rId1" Type="http://schemas.openxmlformats.org/officeDocument/2006/relationships/slideLayout" Target="../slideLayouts/slideLayout6.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jpeg"/><Relationship Id="rId5" Type="http://schemas.openxmlformats.org/officeDocument/2006/relationships/image" Target="../media/image19.jpeg"/><Relationship Id="rId6" Type="http://schemas.openxmlformats.org/officeDocument/2006/relationships/image" Target="../media/image20.jpeg"/><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 Id="rId3"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4" Type="http://schemas.openxmlformats.org/officeDocument/2006/relationships/image" Target="../media/image23.png"/><Relationship Id="rId5" Type="http://schemas.openxmlformats.org/officeDocument/2006/relationships/image" Target="../media/image24.png"/><Relationship Id="rId1" Type="http://schemas.openxmlformats.org/officeDocument/2006/relationships/slideLayout" Target="../slideLayouts/slideLayout6.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 Id="rId3" Type="http://schemas.openxmlformats.org/officeDocument/2006/relationships/image" Target="../media/image25.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4" Type="http://schemas.openxmlformats.org/officeDocument/2006/relationships/image" Target="../media/image27.jpeg"/><Relationship Id="rId5" Type="http://schemas.openxmlformats.org/officeDocument/2006/relationships/image" Target="../media/image6.jpeg"/><Relationship Id="rId6" Type="http://schemas.openxmlformats.org/officeDocument/2006/relationships/image" Target="../media/image28.jpeg"/><Relationship Id="rId7" Type="http://schemas.openxmlformats.org/officeDocument/2006/relationships/image" Target="../media/image29.png"/><Relationship Id="rId1" Type="http://schemas.openxmlformats.org/officeDocument/2006/relationships/slideLayout" Target="../slideLayouts/slideLayout6.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30.tiff"/><Relationship Id="rId4" Type="http://schemas.openxmlformats.org/officeDocument/2006/relationships/hyperlink" Target="https://www.estyn.gov.wales/thematic-reports/outdoor-learning-evaluation-learning-outdoors-children-under-five-foundation-phase" TargetMode="External"/><Relationship Id="rId1" Type="http://schemas.openxmlformats.org/officeDocument/2006/relationships/slideLayout" Target="../slideLayouts/slideLayout6.xml"/><Relationship Id="rId2" Type="http://schemas.openxmlformats.org/officeDocument/2006/relationships/hyperlink" Target="https://www.estyn.gov.wales/effective-practice/outdoor-learning-beach"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5.xml"/><Relationship Id="rId3" Type="http://schemas.openxmlformats.org/officeDocument/2006/relationships/hyperlink" Target="https://www.youtube.com/watch?v=UDwo9eBzTJI"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1.tiff"/></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4" Type="http://schemas.openxmlformats.org/officeDocument/2006/relationships/image" Target="../media/image33.jpeg"/><Relationship Id="rId5" Type="http://schemas.openxmlformats.org/officeDocument/2006/relationships/image" Target="../media/image34.jpeg"/><Relationship Id="rId1" Type="http://schemas.openxmlformats.org/officeDocument/2006/relationships/slideLayout" Target="../slideLayouts/slideLayout6.xml"/><Relationship Id="rId2"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0" y="-35352"/>
            <a:ext cx="7772400" cy="3072627"/>
          </a:xfrm>
        </p:spPr>
        <p:txBody>
          <a:bodyPr/>
          <a:lstStyle/>
          <a:p>
            <a:r>
              <a:rPr lang="en-GB" sz="5400" dirty="0" smtClean="0"/>
              <a:t>Outdoor Learning</a:t>
            </a:r>
            <a:br>
              <a:rPr lang="en-GB" sz="5400" dirty="0" smtClean="0"/>
            </a:br>
            <a:r>
              <a:rPr lang="en-GB" sz="5400" dirty="0" smtClean="0"/>
              <a:t/>
            </a:r>
            <a:br>
              <a:rPr lang="en-GB" sz="5400" dirty="0" smtClean="0"/>
            </a:br>
            <a:r>
              <a:rPr lang="en-GB" sz="1800" dirty="0" smtClean="0"/>
              <a:t>Principles of Pedagogy</a:t>
            </a:r>
            <a:endParaRPr lang="en-US" sz="1600" dirty="0"/>
          </a:p>
        </p:txBody>
      </p:sp>
      <p:sp>
        <p:nvSpPr>
          <p:cNvPr id="2051" name="Rectangle 3"/>
          <p:cNvSpPr>
            <a:spLocks noGrp="1" noChangeArrowheads="1"/>
          </p:cNvSpPr>
          <p:nvPr>
            <p:ph type="subTitle" idx="1"/>
          </p:nvPr>
        </p:nvSpPr>
        <p:spPr/>
        <p:txBody>
          <a:bodyPr/>
          <a:lstStyle/>
          <a:p>
            <a:r>
              <a:rPr lang="en-GB" dirty="0" smtClean="0">
                <a:hlinkClick r:id="rId3"/>
              </a:rPr>
              <a:t>gail.parker@uwtsd.ac.uk</a:t>
            </a:r>
            <a:endParaRPr lang="en-GB" dirty="0" smtClean="0"/>
          </a:p>
          <a:p>
            <a:endParaRPr lang="en-US" dirty="0"/>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4800" y="3276600"/>
            <a:ext cx="2772168" cy="2076450"/>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75036" y="2362200"/>
            <a:ext cx="2073714" cy="1350152"/>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34200" y="551150"/>
            <a:ext cx="2109932" cy="1582449"/>
          </a:xfrm>
          <a:prstGeom prst="rect">
            <a:avLst/>
          </a:prstGeom>
        </p:spPr>
      </p:pic>
      <p:sp>
        <p:nvSpPr>
          <p:cNvPr id="5" name="Slide Number Placeholder 4"/>
          <p:cNvSpPr>
            <a:spLocks noGrp="1"/>
          </p:cNvSpPr>
          <p:nvPr>
            <p:ph type="sldNum" sz="quarter" idx="4"/>
          </p:nvPr>
        </p:nvSpPr>
        <p:spPr/>
        <p:txBody>
          <a:bodyPr/>
          <a:lstStyle/>
          <a:p>
            <a:fld id="{702F0B9E-D3E6-FE40-837B-DB48CC535777}" type="slidenum">
              <a:rPr lang="en-US" smtClean="0"/>
              <a:pPr/>
              <a:t>1</a:t>
            </a:fld>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0C092C56-4546-9841-ABB0-D6E370401554}" type="slidenum">
              <a:rPr lang="en-US"/>
              <a:pPr/>
              <a:t>2</a:t>
            </a:fld>
            <a:endParaRPr lang="en-US"/>
          </a:p>
        </p:txBody>
      </p:sp>
      <p:sp>
        <p:nvSpPr>
          <p:cNvPr id="4098" name="Rectangle 2"/>
          <p:cNvSpPr>
            <a:spLocks noGrp="1" noChangeArrowheads="1"/>
          </p:cNvSpPr>
          <p:nvPr>
            <p:ph type="title"/>
          </p:nvPr>
        </p:nvSpPr>
        <p:spPr/>
        <p:txBody>
          <a:bodyPr/>
          <a:lstStyle/>
          <a:p>
            <a:r>
              <a:rPr lang="en-GB" sz="2800" dirty="0" smtClean="0"/>
              <a:t/>
            </a:r>
            <a:br>
              <a:rPr lang="en-GB" sz="2800" dirty="0" smtClean="0"/>
            </a:br>
            <a:r>
              <a:rPr lang="en-GB" sz="2800" dirty="0" smtClean="0"/>
              <a:t>QTS Standards </a:t>
            </a:r>
            <a:endParaRPr lang="en-US" sz="2800" dirty="0"/>
          </a:p>
        </p:txBody>
      </p:sp>
      <p:sp>
        <p:nvSpPr>
          <p:cNvPr id="4099" name="Rectangle 3"/>
          <p:cNvSpPr>
            <a:spLocks noGrp="1" noChangeArrowheads="1"/>
          </p:cNvSpPr>
          <p:nvPr>
            <p:ph type="body" idx="1"/>
          </p:nvPr>
        </p:nvSpPr>
        <p:spPr/>
        <p:txBody>
          <a:bodyPr/>
          <a:lstStyle/>
          <a:p>
            <a:endParaRPr lang="en-GB" dirty="0" smtClean="0"/>
          </a:p>
          <a:p>
            <a:endParaRPr lang="en-GB" dirty="0"/>
          </a:p>
          <a:p>
            <a:r>
              <a:rPr lang="en-GB" dirty="0" smtClean="0"/>
              <a:t>QTS Standards</a:t>
            </a:r>
            <a:endParaRPr lang="en-GB" dirty="0"/>
          </a:p>
          <a:p>
            <a:r>
              <a:rPr lang="en-GB" dirty="0" smtClean="0"/>
              <a:t>S1.1</a:t>
            </a:r>
          </a:p>
          <a:p>
            <a:r>
              <a:rPr lang="en-GB" dirty="0" smtClean="0"/>
              <a:t>S3.1.5</a:t>
            </a:r>
          </a:p>
          <a:p>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did you see?</a:t>
            </a:r>
            <a:br>
              <a:rPr lang="en-GB" dirty="0" smtClean="0"/>
            </a:b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3</a:t>
            </a:fld>
            <a:endParaRPr lang="en-US"/>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6600" y="1642393"/>
            <a:ext cx="2514600" cy="2459212"/>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811754">
            <a:off x="177714" y="1932575"/>
            <a:ext cx="2466975" cy="184785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93900">
            <a:off x="6324599" y="1943312"/>
            <a:ext cx="2466975" cy="1857375"/>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62200" y="4267199"/>
            <a:ext cx="3886200" cy="1639015"/>
          </a:xfrm>
          <a:prstGeom prst="rect">
            <a:avLst/>
          </a:prstGeom>
        </p:spPr>
      </p:pic>
    </p:spTree>
    <p:extLst>
      <p:ext uri="{BB962C8B-B14F-4D97-AF65-F5344CB8AC3E}">
        <p14:creationId xmlns:p14="http://schemas.microsoft.com/office/powerpoint/2010/main" val="693831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True or false?</a:t>
            </a: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4</a:t>
            </a:fld>
            <a:endParaRPr lang="en-US"/>
          </a:p>
        </p:txBody>
      </p:sp>
      <p:sp>
        <p:nvSpPr>
          <p:cNvPr id="3" name="TextBox 2"/>
          <p:cNvSpPr txBox="1"/>
          <p:nvPr/>
        </p:nvSpPr>
        <p:spPr>
          <a:xfrm>
            <a:off x="381000" y="1752600"/>
            <a:ext cx="8229600" cy="4801314"/>
          </a:xfrm>
          <a:prstGeom prst="rect">
            <a:avLst/>
          </a:prstGeom>
          <a:noFill/>
        </p:spPr>
        <p:txBody>
          <a:bodyPr wrap="square" rtlCol="0">
            <a:spAutoFit/>
          </a:bodyPr>
          <a:lstStyle/>
          <a:p>
            <a:pPr marL="342900" indent="-342900">
              <a:buAutoNum type="arabicPeriod"/>
            </a:pPr>
            <a:r>
              <a:rPr lang="en-GB" dirty="0" smtClean="0"/>
              <a:t>Children can examine owl pellets, bones, teeth, birds’ nests etc.</a:t>
            </a:r>
          </a:p>
          <a:p>
            <a:pPr marL="342900" indent="-342900">
              <a:buAutoNum type="arabicPeriod"/>
            </a:pPr>
            <a:endParaRPr lang="en-GB" dirty="0"/>
          </a:p>
          <a:p>
            <a:pPr marL="342900" indent="-342900">
              <a:buAutoNum type="arabicPeriod"/>
            </a:pPr>
            <a:r>
              <a:rPr lang="en-GB" dirty="0" smtClean="0"/>
              <a:t>Children can collect litter as part of a science investigation.</a:t>
            </a:r>
          </a:p>
          <a:p>
            <a:pPr marL="342900" indent="-342900">
              <a:buAutoNum type="arabicPeriod"/>
            </a:pPr>
            <a:endParaRPr lang="en-GB" dirty="0"/>
          </a:p>
          <a:p>
            <a:pPr marL="342900" indent="-342900">
              <a:buAutoNum type="arabicPeriod"/>
            </a:pPr>
            <a:r>
              <a:rPr lang="en-GB" dirty="0" smtClean="0"/>
              <a:t>You must not collect frog or toad spawn.</a:t>
            </a:r>
          </a:p>
          <a:p>
            <a:pPr marL="342900" indent="-342900">
              <a:buAutoNum type="arabicPeriod"/>
            </a:pPr>
            <a:endParaRPr lang="en-GB" dirty="0"/>
          </a:p>
          <a:p>
            <a:pPr marL="342900" indent="-342900">
              <a:buAutoNum type="arabicPeriod"/>
            </a:pPr>
            <a:r>
              <a:rPr lang="en-GB" dirty="0" smtClean="0"/>
              <a:t>Children must wear </a:t>
            </a:r>
            <a:r>
              <a:rPr lang="en-GB" dirty="0" err="1" smtClean="0"/>
              <a:t>polygloves</a:t>
            </a:r>
            <a:r>
              <a:rPr lang="en-GB" dirty="0" smtClean="0"/>
              <a:t> when handling soil and </a:t>
            </a:r>
            <a:r>
              <a:rPr lang="en-GB" dirty="0" err="1" smtClean="0"/>
              <a:t>minibeasts</a:t>
            </a:r>
            <a:r>
              <a:rPr lang="en-GB" dirty="0" smtClean="0"/>
              <a:t>.</a:t>
            </a:r>
          </a:p>
          <a:p>
            <a:pPr marL="342900" indent="-342900">
              <a:buAutoNum type="arabicPeriod"/>
            </a:pPr>
            <a:endParaRPr lang="en-GB" dirty="0"/>
          </a:p>
          <a:p>
            <a:pPr marL="342900" indent="-342900">
              <a:buAutoNum type="arabicPeriod"/>
            </a:pPr>
            <a:r>
              <a:rPr lang="en-GB" dirty="0" smtClean="0"/>
              <a:t>The playing of conkers is ‘banned’ in settings and schools.</a:t>
            </a:r>
          </a:p>
          <a:p>
            <a:pPr marL="342900" indent="-342900">
              <a:buAutoNum type="arabicPeriod"/>
            </a:pPr>
            <a:endParaRPr lang="en-GB" dirty="0"/>
          </a:p>
          <a:p>
            <a:pPr marL="342900" indent="-342900">
              <a:buAutoNum type="arabicPeriod"/>
            </a:pPr>
            <a:r>
              <a:rPr lang="en-GB" dirty="0" smtClean="0"/>
              <a:t>Schools are always short of money, so they should welcome second hand items from parents and industry.</a:t>
            </a:r>
          </a:p>
          <a:p>
            <a:pPr marL="342900" indent="-342900">
              <a:buAutoNum type="arabicPeriod"/>
            </a:pPr>
            <a:endParaRPr lang="en-GB" dirty="0"/>
          </a:p>
          <a:p>
            <a:pPr marL="342900" indent="-342900">
              <a:buAutoNum type="arabicPeriod"/>
            </a:pPr>
            <a:r>
              <a:rPr lang="en-GB" dirty="0" smtClean="0"/>
              <a:t>Growing plants is a perfectly safe activity.</a:t>
            </a:r>
          </a:p>
          <a:p>
            <a:pPr marL="342900" indent="-342900">
              <a:buAutoNum type="arabicPeriod"/>
            </a:pPr>
            <a:endParaRPr lang="en-GB" dirty="0"/>
          </a:p>
          <a:p>
            <a:pPr marL="342900" indent="-342900">
              <a:buAutoNum type="arabicPeriod"/>
            </a:pPr>
            <a:endParaRPr lang="en-GB" dirty="0" smtClean="0"/>
          </a:p>
          <a:p>
            <a:pPr marL="342900" indent="-342900">
              <a:buAutoNum type="arabicPeriod"/>
            </a:pPr>
            <a:endParaRPr lang="en-US" dirty="0"/>
          </a:p>
        </p:txBody>
      </p:sp>
    </p:spTree>
    <p:extLst>
      <p:ext uri="{BB962C8B-B14F-4D97-AF65-F5344CB8AC3E}">
        <p14:creationId xmlns:p14="http://schemas.microsoft.com/office/powerpoint/2010/main" val="79411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WG Initiatives</a:t>
            </a:r>
            <a:br>
              <a:rPr lang="en-GB" dirty="0" smtClean="0"/>
            </a:br>
            <a:endParaRPr lang="en-US" dirty="0"/>
          </a:p>
        </p:txBody>
      </p:sp>
      <p:sp>
        <p:nvSpPr>
          <p:cNvPr id="3" name="Content Placeholder 2"/>
          <p:cNvSpPr>
            <a:spLocks noGrp="1"/>
          </p:cNvSpPr>
          <p:nvPr>
            <p:ph sz="half" idx="1"/>
          </p:nvPr>
        </p:nvSpPr>
        <p:spPr>
          <a:xfrm>
            <a:off x="457200" y="1600200"/>
            <a:ext cx="7315200" cy="4525963"/>
          </a:xfrm>
        </p:spPr>
        <p:txBody>
          <a:bodyPr/>
          <a:lstStyle/>
          <a:p>
            <a:r>
              <a:rPr lang="en-GB" dirty="0" smtClean="0"/>
              <a:t>Play Policy</a:t>
            </a:r>
          </a:p>
          <a:p>
            <a:r>
              <a:rPr lang="en-GB" dirty="0" smtClean="0"/>
              <a:t>Foundation Phase</a:t>
            </a:r>
          </a:p>
          <a:p>
            <a:r>
              <a:rPr lang="en-GB" dirty="0" smtClean="0"/>
              <a:t>Physical Activity and Nutrition Networks Wales</a:t>
            </a:r>
            <a:endParaRPr lang="en-GB" dirty="0"/>
          </a:p>
          <a:p>
            <a:r>
              <a:rPr lang="en-GB" dirty="0" smtClean="0"/>
              <a:t>Sports Wales</a:t>
            </a:r>
          </a:p>
          <a:p>
            <a:r>
              <a:rPr lang="en-GB" dirty="0" smtClean="0"/>
              <a:t>Play Wales</a:t>
            </a: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5</a:t>
            </a:fld>
            <a:endParaRPr lang="en-US"/>
          </a:p>
        </p:txBody>
      </p:sp>
    </p:spTree>
    <p:extLst>
      <p:ext uri="{BB962C8B-B14F-4D97-AF65-F5344CB8AC3E}">
        <p14:creationId xmlns:p14="http://schemas.microsoft.com/office/powerpoint/2010/main" val="146069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Friedrich Froebel</a:t>
            </a:r>
            <a:endParaRPr lang="en-US" dirty="0"/>
          </a:p>
        </p:txBody>
      </p:sp>
      <p:sp>
        <p:nvSpPr>
          <p:cNvPr id="7" name="Content Placeholder 6"/>
          <p:cNvSpPr>
            <a:spLocks noGrp="1"/>
          </p:cNvSpPr>
          <p:nvPr>
            <p:ph sz="half" idx="1"/>
          </p:nvPr>
        </p:nvSpPr>
        <p:spPr>
          <a:xfrm>
            <a:off x="2133600" y="1752600"/>
            <a:ext cx="3276600" cy="3962400"/>
          </a:xfrm>
        </p:spPr>
        <p:txBody>
          <a:bodyPr/>
          <a:lstStyle/>
          <a:p>
            <a:r>
              <a:rPr lang="en-GB" dirty="0" smtClean="0"/>
              <a:t>Pioneer</a:t>
            </a:r>
          </a:p>
          <a:p>
            <a:r>
              <a:rPr lang="en-GB" dirty="0" smtClean="0"/>
              <a:t>Garden of/ for children</a:t>
            </a:r>
          </a:p>
          <a:p>
            <a:r>
              <a:rPr lang="en-GB" dirty="0" smtClean="0"/>
              <a:t>Spirituality</a:t>
            </a:r>
          </a:p>
          <a:p>
            <a:r>
              <a:rPr lang="en-GB" dirty="0" smtClean="0"/>
              <a:t>Mutual Respect</a:t>
            </a:r>
          </a:p>
          <a:p>
            <a:r>
              <a:rPr lang="en-GB" dirty="0" smtClean="0"/>
              <a:t>Space and light</a:t>
            </a:r>
          </a:p>
          <a:p>
            <a:endParaRPr lang="en-GB" dirty="0"/>
          </a:p>
          <a:p>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6</a:t>
            </a:fld>
            <a:endParaRPr lang="en-US"/>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509" y="1981200"/>
            <a:ext cx="1838325" cy="2495550"/>
          </a:xfrm>
          <a:prstGeom prst="rect">
            <a:avLst/>
          </a:prstGeom>
        </p:spPr>
      </p:pic>
    </p:spTree>
    <p:extLst>
      <p:ext uri="{BB962C8B-B14F-4D97-AF65-F5344CB8AC3E}">
        <p14:creationId xmlns:p14="http://schemas.microsoft.com/office/powerpoint/2010/main" val="144053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7</a:t>
            </a:fld>
            <a:endParaRPr lang="en-US"/>
          </a:p>
        </p:txBody>
      </p:sp>
      <p:sp>
        <p:nvSpPr>
          <p:cNvPr id="6" name="TextBox 5"/>
          <p:cNvSpPr txBox="1"/>
          <p:nvPr/>
        </p:nvSpPr>
        <p:spPr>
          <a:xfrm>
            <a:off x="304800" y="838200"/>
            <a:ext cx="8382000" cy="1323439"/>
          </a:xfrm>
          <a:prstGeom prst="rect">
            <a:avLst/>
          </a:prstGeom>
          <a:noFill/>
        </p:spPr>
        <p:txBody>
          <a:bodyPr wrap="square" rtlCol="0">
            <a:spAutoFit/>
          </a:bodyPr>
          <a:lstStyle/>
          <a:p>
            <a:pPr algn="ctr"/>
            <a:r>
              <a:rPr lang="en-GB" sz="4000" dirty="0" smtClean="0"/>
              <a:t>How to behave here?   </a:t>
            </a:r>
          </a:p>
          <a:p>
            <a:pPr algn="ctr"/>
            <a:endParaRPr lang="en-US" sz="40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2590800"/>
            <a:ext cx="3458852" cy="259080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19600" y="2590800"/>
            <a:ext cx="3707049" cy="2590800"/>
          </a:xfrm>
          <a:prstGeom prst="rect">
            <a:avLst/>
          </a:prstGeom>
        </p:spPr>
      </p:pic>
    </p:spTree>
    <p:extLst>
      <p:ext uri="{BB962C8B-B14F-4D97-AF65-F5344CB8AC3E}">
        <p14:creationId xmlns:p14="http://schemas.microsoft.com/office/powerpoint/2010/main" val="1931642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Ideas!   </a:t>
            </a: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8</a:t>
            </a:fld>
            <a:endParaRPr lang="en-US"/>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128887">
            <a:off x="478629" y="1507000"/>
            <a:ext cx="2008710" cy="200871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158030">
            <a:off x="526566" y="4482549"/>
            <a:ext cx="2060304" cy="1901819"/>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453617">
            <a:off x="6248959" y="1530050"/>
            <a:ext cx="2468302" cy="1646653"/>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161875">
            <a:off x="5926824" y="4639448"/>
            <a:ext cx="2471737" cy="1239767"/>
          </a:xfrm>
          <a:prstGeom prst="rect">
            <a:avLst/>
          </a:prstGeom>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98956" y="1274269"/>
            <a:ext cx="2868444" cy="2868444"/>
          </a:xfrm>
          <a:prstGeom prst="rect">
            <a:avLst/>
          </a:prstGeom>
        </p:spPr>
      </p:pic>
    </p:spTree>
    <p:extLst>
      <p:ext uri="{BB962C8B-B14F-4D97-AF65-F5344CB8AC3E}">
        <p14:creationId xmlns:p14="http://schemas.microsoft.com/office/powerpoint/2010/main" val="3650795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Through Landscapes</a:t>
            </a:r>
            <a:br>
              <a:rPr lang="en-GB" dirty="0" smtClean="0"/>
            </a:b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9</a:t>
            </a:fld>
            <a:endParaRPr lang="en-US"/>
          </a:p>
        </p:txBody>
      </p:sp>
      <p:pic>
        <p:nvPicPr>
          <p:cNvPr id="8" name="Picture 7" descr="pooh-think.jpg"/>
          <p:cNvPicPr>
            <a:picLocks noChangeAspect="1"/>
          </p:cNvPicPr>
          <p:nvPr/>
        </p:nvPicPr>
        <p:blipFill>
          <a:blip r:embed="rId3"/>
          <a:stretch>
            <a:fillRect/>
          </a:stretch>
        </p:blipFill>
        <p:spPr>
          <a:xfrm>
            <a:off x="228600" y="1524000"/>
            <a:ext cx="2895600" cy="1745633"/>
          </a:xfrm>
          <a:prstGeom prst="rect">
            <a:avLst/>
          </a:prstGeom>
        </p:spPr>
      </p:pic>
      <p:sp>
        <p:nvSpPr>
          <p:cNvPr id="7" name="TextBox 6"/>
          <p:cNvSpPr txBox="1"/>
          <p:nvPr/>
        </p:nvSpPr>
        <p:spPr>
          <a:xfrm>
            <a:off x="228600" y="1524000"/>
            <a:ext cx="2809420" cy="307777"/>
          </a:xfrm>
          <a:prstGeom prst="rect">
            <a:avLst/>
          </a:prstGeom>
          <a:noFill/>
        </p:spPr>
        <p:txBody>
          <a:bodyPr wrap="none" rtlCol="0">
            <a:spAutoFit/>
          </a:bodyPr>
          <a:lstStyle/>
          <a:p>
            <a:r>
              <a:rPr lang="en-US" sz="1400" dirty="0" smtClean="0"/>
              <a:t>Think of a special place outdoors</a:t>
            </a:r>
            <a:endParaRPr lang="en-US" sz="1400" dirty="0"/>
          </a:p>
        </p:txBody>
      </p:sp>
      <p:grpSp>
        <p:nvGrpSpPr>
          <p:cNvPr id="17" name="Group 16"/>
          <p:cNvGrpSpPr/>
          <p:nvPr/>
        </p:nvGrpSpPr>
        <p:grpSpPr>
          <a:xfrm>
            <a:off x="3733800" y="1524000"/>
            <a:ext cx="5181600" cy="3173780"/>
            <a:chOff x="3733800" y="1524000"/>
            <a:chExt cx="5181600" cy="3173780"/>
          </a:xfrm>
        </p:grpSpPr>
        <p:pic>
          <p:nvPicPr>
            <p:cNvPr id="11" name="Picture 10" descr="Llyn_Llydaw_from_Crib_Goch_2.jpg"/>
            <p:cNvPicPr>
              <a:picLocks noChangeAspect="1"/>
            </p:cNvPicPr>
            <p:nvPr/>
          </p:nvPicPr>
          <p:blipFill>
            <a:blip r:embed="rId4"/>
            <a:stretch>
              <a:fillRect/>
            </a:stretch>
          </p:blipFill>
          <p:spPr>
            <a:xfrm>
              <a:off x="6096000" y="2819400"/>
              <a:ext cx="2819400" cy="1878380"/>
            </a:xfrm>
            <a:prstGeom prst="rect">
              <a:avLst/>
            </a:prstGeom>
          </p:spPr>
        </p:pic>
        <p:pic>
          <p:nvPicPr>
            <p:cNvPr id="12" name="Picture 11" descr="photo_forest2.jpg"/>
            <p:cNvPicPr>
              <a:picLocks noChangeAspect="1"/>
            </p:cNvPicPr>
            <p:nvPr/>
          </p:nvPicPr>
          <p:blipFill>
            <a:blip r:embed="rId5"/>
            <a:stretch>
              <a:fillRect/>
            </a:stretch>
          </p:blipFill>
          <p:spPr>
            <a:xfrm>
              <a:off x="5562600" y="1524000"/>
              <a:ext cx="2678397" cy="1790700"/>
            </a:xfrm>
            <a:prstGeom prst="rect">
              <a:avLst/>
            </a:prstGeom>
          </p:spPr>
        </p:pic>
        <p:sp>
          <p:nvSpPr>
            <p:cNvPr id="10" name="Right Arrow 9"/>
            <p:cNvSpPr/>
            <p:nvPr/>
          </p:nvSpPr>
          <p:spPr>
            <a:xfrm rot="20830321">
              <a:off x="4355123" y="2307680"/>
              <a:ext cx="1600200" cy="285475"/>
            </a:xfrm>
            <a:prstGeom prst="rightArrow">
              <a:avLst>
                <a:gd name="adj1" fmla="val 50000"/>
                <a:gd name="adj2" fmla="val 6194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TextBox 12"/>
            <p:cNvSpPr txBox="1"/>
            <p:nvPr/>
          </p:nvSpPr>
          <p:spPr>
            <a:xfrm>
              <a:off x="3733800" y="1600200"/>
              <a:ext cx="1524000" cy="923330"/>
            </a:xfrm>
            <a:prstGeom prst="rect">
              <a:avLst/>
            </a:prstGeom>
            <a:noFill/>
          </p:spPr>
          <p:txBody>
            <a:bodyPr wrap="square" rtlCol="0">
              <a:spAutoFit/>
            </a:bodyPr>
            <a:lstStyle/>
            <a:p>
              <a:r>
                <a:rPr lang="en-US" dirty="0" smtClean="0">
                  <a:solidFill>
                    <a:schemeClr val="bg1"/>
                  </a:solidFill>
                </a:rPr>
                <a:t>Was it somewhere like this?</a:t>
              </a:r>
              <a:endParaRPr lang="en-US" dirty="0">
                <a:solidFill>
                  <a:schemeClr val="bg1"/>
                </a:solidFill>
              </a:endParaRPr>
            </a:p>
          </p:txBody>
        </p:sp>
      </p:grpSp>
      <p:grpSp>
        <p:nvGrpSpPr>
          <p:cNvPr id="18" name="Group 17"/>
          <p:cNvGrpSpPr/>
          <p:nvPr/>
        </p:nvGrpSpPr>
        <p:grpSpPr>
          <a:xfrm>
            <a:off x="228600" y="3429000"/>
            <a:ext cx="4953000" cy="2571750"/>
            <a:chOff x="228600" y="3429000"/>
            <a:chExt cx="4953000" cy="2571750"/>
          </a:xfrm>
        </p:grpSpPr>
        <p:sp>
          <p:nvSpPr>
            <p:cNvPr id="15" name="TextBox 14"/>
            <p:cNvSpPr txBox="1"/>
            <p:nvPr/>
          </p:nvSpPr>
          <p:spPr>
            <a:xfrm>
              <a:off x="228600" y="4191000"/>
              <a:ext cx="1614311" cy="723275"/>
            </a:xfrm>
            <a:prstGeom prst="rect">
              <a:avLst/>
            </a:prstGeom>
            <a:noFill/>
          </p:spPr>
          <p:txBody>
            <a:bodyPr wrap="square" rtlCol="0">
              <a:spAutoFit/>
            </a:bodyPr>
            <a:lstStyle/>
            <a:p>
              <a:r>
                <a:rPr lang="en-US" sz="4100" dirty="0" smtClean="0">
                  <a:solidFill>
                    <a:srgbClr val="FFFFFF"/>
                  </a:solidFill>
                </a:rPr>
                <a:t>OR…</a:t>
              </a:r>
              <a:endParaRPr lang="en-US" sz="4100" dirty="0">
                <a:solidFill>
                  <a:srgbClr val="FFFFFF"/>
                </a:solidFill>
              </a:endParaRPr>
            </a:p>
          </p:txBody>
        </p:sp>
        <p:pic>
          <p:nvPicPr>
            <p:cNvPr id="16" name="Picture 15" descr="playground.jpg"/>
            <p:cNvPicPr>
              <a:picLocks noChangeAspect="1"/>
            </p:cNvPicPr>
            <p:nvPr/>
          </p:nvPicPr>
          <p:blipFill>
            <a:blip r:embed="rId6"/>
            <a:stretch>
              <a:fillRect/>
            </a:stretch>
          </p:blipFill>
          <p:spPr>
            <a:xfrm>
              <a:off x="1752600" y="3429000"/>
              <a:ext cx="3429000" cy="2571750"/>
            </a:xfrm>
            <a:prstGeom prst="rect">
              <a:avLst/>
            </a:prstGeom>
          </p:spPr>
        </p:pic>
      </p:grpSp>
    </p:spTree>
    <p:extLst>
      <p:ext uri="{BB962C8B-B14F-4D97-AF65-F5344CB8AC3E}">
        <p14:creationId xmlns:p14="http://schemas.microsoft.com/office/powerpoint/2010/main" val="2934209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76735B0-798E-3147-B07B-54111FD7EE52}" type="slidenum">
              <a:rPr lang="en-US" smtClean="0"/>
              <a:pPr/>
              <a:t>10</a:t>
            </a:fld>
            <a:endParaRPr lang="en-US"/>
          </a:p>
        </p:txBody>
      </p:sp>
      <p:pic>
        <p:nvPicPr>
          <p:cNvPr id="4" name="Picture 3" descr="1452116_6799d39e.jpg"/>
          <p:cNvPicPr>
            <a:picLocks noChangeAspect="1"/>
          </p:cNvPicPr>
          <p:nvPr/>
        </p:nvPicPr>
        <p:blipFill>
          <a:blip r:embed="rId3"/>
          <a:stretch>
            <a:fillRect/>
          </a:stretch>
        </p:blipFill>
        <p:spPr>
          <a:xfrm>
            <a:off x="1295400" y="457200"/>
            <a:ext cx="6434706" cy="4293156"/>
          </a:xfrm>
          <a:prstGeom prst="rect">
            <a:avLst/>
          </a:prstGeom>
        </p:spPr>
      </p:pic>
      <p:sp>
        <p:nvSpPr>
          <p:cNvPr id="2" name="TextBox 1"/>
          <p:cNvSpPr txBox="1"/>
          <p:nvPr/>
        </p:nvSpPr>
        <p:spPr>
          <a:xfrm>
            <a:off x="381000" y="4897626"/>
            <a:ext cx="8077200" cy="1200329"/>
          </a:xfrm>
          <a:prstGeom prst="rect">
            <a:avLst/>
          </a:prstGeom>
          <a:noFill/>
        </p:spPr>
        <p:txBody>
          <a:bodyPr wrap="square" rtlCol="0">
            <a:spAutoFit/>
          </a:bodyPr>
          <a:lstStyle/>
          <a:p>
            <a:r>
              <a:rPr lang="en-US" dirty="0"/>
              <a:t>School grounds are the first public environment of which many children have any real sustained experience.</a:t>
            </a:r>
          </a:p>
          <a:p>
            <a:r>
              <a:rPr lang="en-US" dirty="0"/>
              <a:t>Challenges ? </a:t>
            </a:r>
            <a:r>
              <a:rPr lang="en-US" dirty="0" smtClean="0"/>
              <a:t>Wellbeing issues as can be very </a:t>
            </a:r>
            <a:r>
              <a:rPr lang="en-US" dirty="0"/>
              <a:t>frightening?</a:t>
            </a:r>
          </a:p>
          <a:p>
            <a:endParaRPr lang="en-US" dirty="0"/>
          </a:p>
        </p:txBody>
      </p:sp>
    </p:spTree>
    <p:extLst>
      <p:ext uri="{BB962C8B-B14F-4D97-AF65-F5344CB8AC3E}">
        <p14:creationId xmlns:p14="http://schemas.microsoft.com/office/powerpoint/2010/main" val="37223152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76735B0-798E-3147-B07B-54111FD7EE52}" type="slidenum">
              <a:rPr lang="en-US" smtClean="0"/>
              <a:pPr/>
              <a:t>11</a:t>
            </a:fld>
            <a:endParaRPr lang="en-US"/>
          </a:p>
        </p:txBody>
      </p:sp>
      <p:pic>
        <p:nvPicPr>
          <p:cNvPr id="4" name="Picture 3" descr="157.jpg"/>
          <p:cNvPicPr>
            <a:picLocks noChangeAspect="1"/>
          </p:cNvPicPr>
          <p:nvPr/>
        </p:nvPicPr>
        <p:blipFill>
          <a:blip r:embed="rId3"/>
          <a:stretch>
            <a:fillRect/>
          </a:stretch>
        </p:blipFill>
        <p:spPr>
          <a:xfrm>
            <a:off x="1752600" y="1447800"/>
            <a:ext cx="5257800" cy="3943350"/>
          </a:xfrm>
          <a:prstGeom prst="rect">
            <a:avLst/>
          </a:prstGeom>
        </p:spPr>
      </p:pic>
      <p:sp>
        <p:nvSpPr>
          <p:cNvPr id="5" name="TextBox 4"/>
          <p:cNvSpPr txBox="1"/>
          <p:nvPr/>
        </p:nvSpPr>
        <p:spPr>
          <a:xfrm>
            <a:off x="0" y="838200"/>
            <a:ext cx="9144000" cy="461665"/>
          </a:xfrm>
          <a:prstGeom prst="rect">
            <a:avLst/>
          </a:prstGeom>
          <a:noFill/>
        </p:spPr>
        <p:txBody>
          <a:bodyPr wrap="square" rtlCol="0">
            <a:spAutoFit/>
          </a:bodyPr>
          <a:lstStyle/>
          <a:p>
            <a:r>
              <a:rPr lang="en-US" sz="2400" dirty="0" smtClean="0">
                <a:solidFill>
                  <a:srgbClr val="FFFFFF"/>
                </a:solidFill>
              </a:rPr>
              <a:t>Children spend time in mostly ill designed, largely tarmac spaces.</a:t>
            </a:r>
            <a:endParaRPr lang="en-US" sz="2400" dirty="0">
              <a:solidFill>
                <a:srgbClr val="FFFFFF"/>
              </a:solidFill>
            </a:endParaRPr>
          </a:p>
        </p:txBody>
      </p:sp>
      <p:pic>
        <p:nvPicPr>
          <p:cNvPr id="6" name="Picture 5" descr="Hard-hat.png"/>
          <p:cNvPicPr>
            <a:picLocks noChangeAspect="1"/>
          </p:cNvPicPr>
          <p:nvPr/>
        </p:nvPicPr>
        <p:blipFill>
          <a:blip r:embed="rId4"/>
          <a:stretch>
            <a:fillRect/>
          </a:stretch>
        </p:blipFill>
        <p:spPr>
          <a:xfrm>
            <a:off x="304800" y="3962400"/>
            <a:ext cx="2819400" cy="2396490"/>
          </a:xfrm>
          <a:prstGeom prst="rect">
            <a:avLst/>
          </a:prstGeom>
        </p:spPr>
      </p:pic>
      <p:pic>
        <p:nvPicPr>
          <p:cNvPr id="8" name="Picture 7" descr="100-3333-BLK-L01.png"/>
          <p:cNvPicPr>
            <a:picLocks noChangeAspect="1"/>
          </p:cNvPicPr>
          <p:nvPr/>
        </p:nvPicPr>
        <p:blipFill>
          <a:blip r:embed="rId5"/>
          <a:stretch>
            <a:fillRect/>
          </a:stretch>
        </p:blipFill>
        <p:spPr>
          <a:xfrm>
            <a:off x="5257800" y="3505200"/>
            <a:ext cx="3048000" cy="3048000"/>
          </a:xfrm>
          <a:prstGeom prst="rect">
            <a:avLst/>
          </a:prstGeom>
        </p:spPr>
      </p:pic>
    </p:spTree>
    <p:extLst>
      <p:ext uri="{BB962C8B-B14F-4D97-AF65-F5344CB8AC3E}">
        <p14:creationId xmlns:p14="http://schemas.microsoft.com/office/powerpoint/2010/main" val="3428258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76735B0-798E-3147-B07B-54111FD7EE52}" type="slidenum">
              <a:rPr lang="en-US" smtClean="0"/>
              <a:pPr/>
              <a:t>12</a:t>
            </a:fld>
            <a:endParaRPr lang="en-US"/>
          </a:p>
        </p:txBody>
      </p:sp>
      <p:pic>
        <p:nvPicPr>
          <p:cNvPr id="5" name="Picture 4" descr="first ideas map of area.jpg"/>
          <p:cNvPicPr>
            <a:picLocks noChangeAspect="1"/>
          </p:cNvPicPr>
          <p:nvPr/>
        </p:nvPicPr>
        <p:blipFill>
          <a:blip r:embed="rId3"/>
          <a:stretch>
            <a:fillRect/>
          </a:stretch>
        </p:blipFill>
        <p:spPr>
          <a:xfrm>
            <a:off x="609600" y="609600"/>
            <a:ext cx="7907224" cy="5088731"/>
          </a:xfrm>
          <a:prstGeom prst="rect">
            <a:avLst/>
          </a:prstGeom>
        </p:spPr>
      </p:pic>
    </p:spTree>
    <p:extLst>
      <p:ext uri="{BB962C8B-B14F-4D97-AF65-F5344CB8AC3E}">
        <p14:creationId xmlns:p14="http://schemas.microsoft.com/office/powerpoint/2010/main" val="29542525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78220"/>
            <a:ext cx="8229600" cy="1143000"/>
          </a:xfrm>
        </p:spPr>
        <p:txBody>
          <a:bodyPr/>
          <a:lstStyle/>
          <a:p>
            <a:r>
              <a:rPr lang="en-GB" sz="2800" dirty="0" smtClean="0"/>
              <a:t>Influences on outdoor provision and practice</a:t>
            </a:r>
            <a:br>
              <a:rPr lang="en-GB" sz="2800" dirty="0" smtClean="0"/>
            </a:br>
            <a:r>
              <a:rPr lang="en-GB" sz="2800" dirty="0" smtClean="0"/>
              <a:t/>
            </a:r>
            <a:br>
              <a:rPr lang="en-GB" sz="2800" dirty="0" smtClean="0"/>
            </a:br>
            <a:endParaRPr lang="en-US" sz="2800" dirty="0"/>
          </a:p>
        </p:txBody>
      </p:sp>
      <p:sp>
        <p:nvSpPr>
          <p:cNvPr id="3" name="Content Placeholder 2"/>
          <p:cNvSpPr>
            <a:spLocks noGrp="1"/>
          </p:cNvSpPr>
          <p:nvPr>
            <p:ph idx="1"/>
          </p:nvPr>
        </p:nvSpPr>
        <p:spPr>
          <a:xfrm>
            <a:off x="228600" y="2286000"/>
            <a:ext cx="8229600" cy="2667000"/>
          </a:xfrm>
        </p:spPr>
        <p:txBody>
          <a:bodyPr numCol="2"/>
          <a:lstStyle/>
          <a:p>
            <a:pPr algn="ctr"/>
            <a:r>
              <a:rPr lang="en-GB" dirty="0" smtClean="0"/>
              <a:t>Pestalozzi</a:t>
            </a:r>
          </a:p>
          <a:p>
            <a:pPr algn="ctr"/>
            <a:r>
              <a:rPr lang="en-GB" dirty="0" smtClean="0"/>
              <a:t>Steiner</a:t>
            </a:r>
          </a:p>
          <a:p>
            <a:pPr algn="ctr"/>
            <a:r>
              <a:rPr lang="en-GB" dirty="0" smtClean="0"/>
              <a:t>Froebel</a:t>
            </a:r>
          </a:p>
          <a:p>
            <a:pPr algn="ctr"/>
            <a:r>
              <a:rPr lang="en-GB" dirty="0" smtClean="0"/>
              <a:t>Dewey </a:t>
            </a:r>
          </a:p>
          <a:p>
            <a:pPr algn="ctr"/>
            <a:r>
              <a:rPr lang="en-GB" dirty="0" smtClean="0"/>
              <a:t>Isaacs</a:t>
            </a:r>
          </a:p>
          <a:p>
            <a:pPr algn="ctr"/>
            <a:r>
              <a:rPr lang="en-GB" dirty="0" smtClean="0"/>
              <a:t>Montessori</a:t>
            </a:r>
          </a:p>
          <a:p>
            <a:pPr algn="ctr"/>
            <a:r>
              <a:rPr lang="en-GB" dirty="0" smtClean="0"/>
              <a:t>McMillan</a:t>
            </a:r>
          </a:p>
          <a:p>
            <a:pPr algn="ctr"/>
            <a:r>
              <a:rPr lang="en-GB" dirty="0" smtClean="0"/>
              <a:t>Scouting</a:t>
            </a:r>
          </a:p>
          <a:p>
            <a:pPr algn="ctr"/>
            <a:r>
              <a:rPr lang="en-GB" dirty="0" smtClean="0"/>
              <a:t>Forest Schools</a:t>
            </a: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13</a:t>
            </a:fld>
            <a:endParaRPr lang="en-US"/>
          </a:p>
        </p:txBody>
      </p:sp>
    </p:spTree>
    <p:extLst>
      <p:ext uri="{BB962C8B-B14F-4D97-AF65-F5344CB8AC3E}">
        <p14:creationId xmlns:p14="http://schemas.microsoft.com/office/powerpoint/2010/main" val="2813117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Beyond the boundary…</a:t>
            </a:r>
            <a:br>
              <a:rPr lang="en-GB" dirty="0" smtClean="0"/>
            </a:b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14</a:t>
            </a:fld>
            <a:endParaRPr lang="en-US"/>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611784">
            <a:off x="726533" y="1564510"/>
            <a:ext cx="1847850" cy="2466975"/>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636310">
            <a:off x="4882691" y="4045503"/>
            <a:ext cx="2182929" cy="163509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10803" y="1828800"/>
            <a:ext cx="2466975" cy="1847850"/>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82618" y="4124425"/>
            <a:ext cx="2628900" cy="1743075"/>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62800" y="1469259"/>
            <a:ext cx="1714500" cy="2657475"/>
          </a:xfrm>
          <a:prstGeom prst="rect">
            <a:avLst/>
          </a:prstGeom>
        </p:spPr>
      </p:pic>
    </p:spTree>
    <p:extLst>
      <p:ext uri="{BB962C8B-B14F-4D97-AF65-F5344CB8AC3E}">
        <p14:creationId xmlns:p14="http://schemas.microsoft.com/office/powerpoint/2010/main" val="3467128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703" y="1676400"/>
            <a:ext cx="8229600" cy="1143000"/>
          </a:xfrm>
        </p:spPr>
        <p:style>
          <a:lnRef idx="2">
            <a:schemeClr val="dk1">
              <a:shade val="50000"/>
            </a:schemeClr>
          </a:lnRef>
          <a:fillRef idx="1">
            <a:schemeClr val="dk1"/>
          </a:fillRef>
          <a:effectRef idx="0">
            <a:schemeClr val="dk1"/>
          </a:effectRef>
          <a:fontRef idx="minor">
            <a:schemeClr val="lt1"/>
          </a:fontRef>
        </p:style>
        <p:txBody>
          <a:bodyPr/>
          <a:lstStyle/>
          <a:p>
            <a:r>
              <a:rPr lang="en-US" dirty="0">
                <a:hlinkClick r:id="rId2"/>
              </a:rPr>
              <a:t>https://www.estyn.gov.wales/effective-practice/outdoor-learning-beach</a:t>
            </a:r>
            <a:endParaRPr lang="en-US" dirty="0"/>
          </a:p>
        </p:txBody>
      </p:sp>
      <p:sp>
        <p:nvSpPr>
          <p:cNvPr id="3" name="Slide Number Placeholder 2"/>
          <p:cNvSpPr>
            <a:spLocks noGrp="1"/>
          </p:cNvSpPr>
          <p:nvPr>
            <p:ph type="sldNum" sz="quarter" idx="12"/>
          </p:nvPr>
        </p:nvSpPr>
        <p:spPr/>
        <p:txBody>
          <a:bodyPr/>
          <a:lstStyle/>
          <a:p>
            <a:fld id="{576735B0-798E-3147-B07B-54111FD7EE52}" type="slidenum">
              <a:rPr lang="en-US" smtClean="0"/>
              <a:pPr/>
              <a:t>15</a:t>
            </a:fld>
            <a:endParaRPr lang="en-US"/>
          </a:p>
        </p:txBody>
      </p:sp>
      <p:pic>
        <p:nvPicPr>
          <p:cNvPr id="6" name="Picture 5"/>
          <p:cNvPicPr>
            <a:picLocks noChangeAspect="1"/>
          </p:cNvPicPr>
          <p:nvPr/>
        </p:nvPicPr>
        <p:blipFill>
          <a:blip r:embed="rId3"/>
          <a:stretch>
            <a:fillRect/>
          </a:stretch>
        </p:blipFill>
        <p:spPr>
          <a:xfrm>
            <a:off x="1143000" y="3135312"/>
            <a:ext cx="2159000" cy="2794000"/>
          </a:xfrm>
          <a:prstGeom prst="rect">
            <a:avLst/>
          </a:prstGeom>
        </p:spPr>
      </p:pic>
      <p:sp>
        <p:nvSpPr>
          <p:cNvPr id="7" name="Rectangle 6"/>
          <p:cNvSpPr/>
          <p:nvPr/>
        </p:nvSpPr>
        <p:spPr>
          <a:xfrm>
            <a:off x="3657600" y="3852735"/>
            <a:ext cx="4572000" cy="1200329"/>
          </a:xfrm>
          <a:prstGeom prst="rect">
            <a:avLst/>
          </a:prstGeom>
        </p:spPr>
        <p:style>
          <a:lnRef idx="2">
            <a:schemeClr val="dk1">
              <a:shade val="50000"/>
            </a:schemeClr>
          </a:lnRef>
          <a:fillRef idx="1">
            <a:schemeClr val="dk1"/>
          </a:fillRef>
          <a:effectRef idx="0">
            <a:schemeClr val="dk1"/>
          </a:effectRef>
          <a:fontRef idx="minor">
            <a:schemeClr val="lt1"/>
          </a:fontRef>
        </p:style>
        <p:txBody>
          <a:bodyPr>
            <a:spAutoFit/>
          </a:bodyPr>
          <a:lstStyle/>
          <a:p>
            <a:r>
              <a:rPr lang="en-US" dirty="0">
                <a:solidFill>
                  <a:schemeClr val="tx1">
                    <a:lumMod val="85000"/>
                    <a:lumOff val="15000"/>
                  </a:schemeClr>
                </a:solidFill>
                <a:latin typeface="Calibri" charset="0"/>
                <a:hlinkClick r:id="rId4"/>
              </a:rPr>
              <a:t>https://www.estyn.gov.wales/thematic-reports/outdoor-learning-evaluation-learning-outdoors-children-under-five-foundation-phase</a:t>
            </a:r>
            <a:endParaRPr lang="en-US" dirty="0">
              <a:solidFill>
                <a:schemeClr val="tx1">
                  <a:lumMod val="85000"/>
                  <a:lumOff val="15000"/>
                </a:schemeClr>
              </a:solidFill>
            </a:endParaRPr>
          </a:p>
        </p:txBody>
      </p:sp>
    </p:spTree>
    <p:extLst>
      <p:ext uri="{BB962C8B-B14F-4D97-AF65-F5344CB8AC3E}">
        <p14:creationId xmlns:p14="http://schemas.microsoft.com/office/powerpoint/2010/main" val="1303503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Boring or Amazing?!?</a:t>
            </a:r>
            <a:br>
              <a:rPr lang="en-GB" dirty="0" smtClean="0"/>
            </a:b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16</a:t>
            </a:fld>
            <a:endParaRPr lang="en-US"/>
          </a:p>
        </p:txBody>
      </p:sp>
      <p:sp>
        <p:nvSpPr>
          <p:cNvPr id="3" name="Rectangle 2"/>
          <p:cNvSpPr/>
          <p:nvPr/>
        </p:nvSpPr>
        <p:spPr>
          <a:xfrm>
            <a:off x="1828800" y="1981201"/>
            <a:ext cx="5029200" cy="646331"/>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r>
              <a:rPr lang="en-US" dirty="0">
                <a:hlinkClick r:id="rId3"/>
              </a:rPr>
              <a:t>https://www.youtube.com/</a:t>
            </a:r>
            <a:r>
              <a:rPr lang="en-US" dirty="0" err="1">
                <a:hlinkClick r:id="rId3"/>
              </a:rPr>
              <a:t>watch?v</a:t>
            </a:r>
            <a:r>
              <a:rPr lang="en-US" dirty="0">
                <a:hlinkClick r:id="rId3"/>
              </a:rPr>
              <a:t>=UDwo9eBzTJI</a:t>
            </a:r>
            <a:endParaRPr lang="en-US" dirty="0"/>
          </a:p>
        </p:txBody>
      </p:sp>
    </p:spTree>
    <p:extLst>
      <p:ext uri="{BB962C8B-B14F-4D97-AF65-F5344CB8AC3E}">
        <p14:creationId xmlns:p14="http://schemas.microsoft.com/office/powerpoint/2010/main" val="18909702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2"/>
          <a:stretch>
            <a:fillRect/>
          </a:stretch>
        </p:blipFill>
        <p:spPr>
          <a:xfrm>
            <a:off x="2819400" y="1066800"/>
            <a:ext cx="3073400" cy="4418013"/>
          </a:xfrm>
          <a:prstGeom prst="rect">
            <a:avLst/>
          </a:prstGeom>
        </p:spPr>
      </p:pic>
      <p:sp>
        <p:nvSpPr>
          <p:cNvPr id="5" name="Slide Number Placeholder 4"/>
          <p:cNvSpPr>
            <a:spLocks noGrp="1"/>
          </p:cNvSpPr>
          <p:nvPr>
            <p:ph type="sldNum" sz="quarter" idx="12"/>
          </p:nvPr>
        </p:nvSpPr>
        <p:spPr/>
        <p:txBody>
          <a:bodyPr/>
          <a:lstStyle/>
          <a:p>
            <a:fld id="{0B70800A-D0E0-D44A-90C1-A1C0B4A5CF67}" type="slidenum">
              <a:rPr lang="en-US" smtClean="0"/>
              <a:pPr/>
              <a:t>17</a:t>
            </a:fld>
            <a:endParaRPr lang="en-US"/>
          </a:p>
        </p:txBody>
      </p:sp>
    </p:spTree>
    <p:extLst>
      <p:ext uri="{BB962C8B-B14F-4D97-AF65-F5344CB8AC3E}">
        <p14:creationId xmlns:p14="http://schemas.microsoft.com/office/powerpoint/2010/main" val="467016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br>
              <a:rPr lang="en-GB" dirty="0" smtClean="0"/>
            </a:br>
            <a:endParaRPr lang="en-US" dirty="0"/>
          </a:p>
        </p:txBody>
      </p:sp>
      <p:sp>
        <p:nvSpPr>
          <p:cNvPr id="5" name="Slide Number Placeholder 4"/>
          <p:cNvSpPr>
            <a:spLocks noGrp="1"/>
          </p:cNvSpPr>
          <p:nvPr>
            <p:ph type="sldNum" sz="quarter" idx="12"/>
          </p:nvPr>
        </p:nvSpPr>
        <p:spPr/>
        <p:txBody>
          <a:bodyPr/>
          <a:lstStyle/>
          <a:p>
            <a:fld id="{576735B0-798E-3147-B07B-54111FD7EE52}" type="slidenum">
              <a:rPr lang="en-US" smtClean="0"/>
              <a:pPr/>
              <a:t>18</a:t>
            </a:fld>
            <a:endParaRPr lang="en-US"/>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4200" y="1506723"/>
            <a:ext cx="2681982" cy="4284478"/>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04709" y="1905000"/>
            <a:ext cx="2047875" cy="3077408"/>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800" y="1981200"/>
            <a:ext cx="2454699" cy="2590800"/>
          </a:xfrm>
          <a:prstGeom prst="rect">
            <a:avLst/>
          </a:prstGeom>
        </p:spPr>
      </p:pic>
    </p:spTree>
    <p:extLst>
      <p:ext uri="{BB962C8B-B14F-4D97-AF65-F5344CB8AC3E}">
        <p14:creationId xmlns:p14="http://schemas.microsoft.com/office/powerpoint/2010/main" val="2400352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0534"/>
            <a:ext cx="8229600" cy="1143000"/>
          </a:xfrm>
        </p:spPr>
        <p:txBody>
          <a:bodyPr/>
          <a:lstStyle/>
          <a:p>
            <a:r>
              <a:rPr lang="en-US" sz="3200" dirty="0" smtClean="0"/>
              <a:t>Margam visit </a:t>
            </a:r>
            <a:r>
              <a:rPr lang="en-US" sz="3200" dirty="0" smtClean="0"/>
              <a:t>Monday 16</a:t>
            </a:r>
            <a:r>
              <a:rPr lang="en-US" sz="3200" baseline="30000" dirty="0" smtClean="0"/>
              <a:t>th</a:t>
            </a:r>
            <a:r>
              <a:rPr lang="en-US" sz="3200" dirty="0" smtClean="0"/>
              <a:t> </a:t>
            </a:r>
            <a:r>
              <a:rPr lang="en-US" sz="3200" dirty="0" smtClean="0"/>
              <a:t>&amp; </a:t>
            </a:r>
            <a:r>
              <a:rPr lang="en-US" sz="3200" dirty="0" smtClean="0"/>
              <a:t>Tuesday 17</a:t>
            </a:r>
            <a:r>
              <a:rPr lang="en-US" sz="3200" baseline="30000" dirty="0" smtClean="0"/>
              <a:t>th</a:t>
            </a:r>
            <a:r>
              <a:rPr lang="en-US" sz="3200" dirty="0" smtClean="0"/>
              <a:t> </a:t>
            </a:r>
            <a:r>
              <a:rPr lang="en-US" sz="3200" dirty="0" smtClean="0"/>
              <a:t>April 2018</a:t>
            </a:r>
            <a:endParaRPr lang="en-US" sz="3200" dirty="0"/>
          </a:p>
        </p:txBody>
      </p:sp>
      <p:sp>
        <p:nvSpPr>
          <p:cNvPr id="3" name="Slide Number Placeholder 2"/>
          <p:cNvSpPr>
            <a:spLocks noGrp="1"/>
          </p:cNvSpPr>
          <p:nvPr>
            <p:ph type="sldNum" sz="quarter" idx="12"/>
          </p:nvPr>
        </p:nvSpPr>
        <p:spPr/>
        <p:txBody>
          <a:bodyPr/>
          <a:lstStyle/>
          <a:p>
            <a:fld id="{576735B0-798E-3147-B07B-54111FD7EE52}" type="slidenum">
              <a:rPr lang="en-US" smtClean="0"/>
              <a:pPr/>
              <a:t>19</a:t>
            </a:fld>
            <a:endParaRPr lang="en-US"/>
          </a:p>
        </p:txBody>
      </p:sp>
      <p:sp>
        <p:nvSpPr>
          <p:cNvPr id="4" name="TextBox 3"/>
          <p:cNvSpPr txBox="1"/>
          <p:nvPr/>
        </p:nvSpPr>
        <p:spPr>
          <a:xfrm>
            <a:off x="457200" y="1417638"/>
            <a:ext cx="8077200" cy="4431983"/>
          </a:xfrm>
          <a:prstGeom prst="rect">
            <a:avLst/>
          </a:prstGeom>
          <a:noFill/>
        </p:spPr>
        <p:txBody>
          <a:bodyPr wrap="square" rtlCol="0">
            <a:spAutoFit/>
          </a:bodyPr>
          <a:lstStyle/>
          <a:p>
            <a:r>
              <a:rPr lang="en-US" sz="2400" dirty="0" smtClean="0"/>
              <a:t>Two options:</a:t>
            </a:r>
          </a:p>
          <a:p>
            <a:endParaRPr lang="en-US" sz="2400" dirty="0"/>
          </a:p>
          <a:p>
            <a:r>
              <a:rPr lang="en-US" sz="2400" b="1" dirty="0"/>
              <a:t>Full residential </a:t>
            </a:r>
            <a:r>
              <a:rPr lang="en-US" sz="2400" dirty="0"/>
              <a:t>– two day teaching, evening and evening meal, breakfast and lunch for second day </a:t>
            </a:r>
            <a:r>
              <a:rPr lang="en-US" sz="2400" dirty="0" smtClean="0"/>
              <a:t>(approx</a:t>
            </a:r>
            <a:r>
              <a:rPr lang="en-US" sz="2400" dirty="0" smtClean="0"/>
              <a:t>. </a:t>
            </a:r>
            <a:r>
              <a:rPr lang="en-US" sz="2400" dirty="0" smtClean="0"/>
              <a:t>£80per person). </a:t>
            </a:r>
            <a:r>
              <a:rPr lang="en-US" sz="2400" dirty="0" smtClean="0"/>
              <a:t>Certificate on completion of assignments (Practicalities of going outside </a:t>
            </a:r>
            <a:r>
              <a:rPr lang="mr-IN" sz="2400" dirty="0" smtClean="0"/>
              <a:t>–</a:t>
            </a:r>
            <a:r>
              <a:rPr lang="en-US" sz="2400" dirty="0" smtClean="0"/>
              <a:t> level 3, 2 credits, TQT 20).</a:t>
            </a:r>
          </a:p>
          <a:p>
            <a:endParaRPr lang="en-US" sz="2400" dirty="0"/>
          </a:p>
          <a:p>
            <a:r>
              <a:rPr lang="en-US" sz="2400" b="1" dirty="0" smtClean="0"/>
              <a:t>Day </a:t>
            </a:r>
            <a:r>
              <a:rPr lang="en-US" sz="2400" b="1" dirty="0"/>
              <a:t>one only </a:t>
            </a:r>
            <a:r>
              <a:rPr lang="en-US" sz="2400" dirty="0"/>
              <a:t>– leaving before dinner </a:t>
            </a:r>
            <a:r>
              <a:rPr lang="en-US" sz="2400" dirty="0" smtClean="0"/>
              <a:t>at </a:t>
            </a:r>
            <a:r>
              <a:rPr lang="en-US" sz="2400" dirty="0" smtClean="0"/>
              <a:t>4pm. </a:t>
            </a:r>
            <a:r>
              <a:rPr lang="en-US" sz="2400" dirty="0" smtClean="0"/>
              <a:t>No certificate as would </a:t>
            </a:r>
            <a:r>
              <a:rPr lang="en-US" sz="2400" dirty="0"/>
              <a:t>not be completing the course or the </a:t>
            </a:r>
            <a:r>
              <a:rPr lang="en-US" sz="2400" dirty="0" smtClean="0"/>
              <a:t>assignments.</a:t>
            </a:r>
            <a:endParaRPr lang="en-US" sz="2400" dirty="0"/>
          </a:p>
          <a:p>
            <a:endParaRPr lang="en-US" dirty="0"/>
          </a:p>
        </p:txBody>
      </p:sp>
    </p:spTree>
    <p:extLst>
      <p:ext uri="{BB962C8B-B14F-4D97-AF65-F5344CB8AC3E}">
        <p14:creationId xmlns:p14="http://schemas.microsoft.com/office/powerpoint/2010/main" val="1744829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76735B0-798E-3147-B07B-54111FD7EE52}" type="slidenum">
              <a:rPr lang="en-US" smtClean="0"/>
              <a:pPr/>
              <a:t>20</a:t>
            </a:fld>
            <a:endParaRPr lang="en-US"/>
          </a:p>
        </p:txBody>
      </p:sp>
      <p:sp>
        <p:nvSpPr>
          <p:cNvPr id="4" name="Rectangle 3"/>
          <p:cNvSpPr/>
          <p:nvPr/>
        </p:nvSpPr>
        <p:spPr>
          <a:xfrm>
            <a:off x="228600" y="457200"/>
            <a:ext cx="8915400" cy="7448193"/>
          </a:xfrm>
          <a:prstGeom prst="rect">
            <a:avLst/>
          </a:prstGeom>
        </p:spPr>
        <p:txBody>
          <a:bodyPr wrap="square" numCol="2">
            <a:spAutoFit/>
          </a:bodyPr>
          <a:lstStyle/>
          <a:p>
            <a:pPr marL="0" marR="0">
              <a:spcBef>
                <a:spcPts val="0"/>
              </a:spcBef>
              <a:spcAft>
                <a:spcPts val="0"/>
              </a:spcAft>
            </a:pPr>
            <a:r>
              <a:rPr lang="en-GB" sz="2400" dirty="0">
                <a:latin typeface="Calibri" charset="0"/>
                <a:ea typeface="Calibri" charset="0"/>
                <a:cs typeface="Calibri" charset="0"/>
              </a:rPr>
              <a:t>Day one: (160 max</a:t>
            </a:r>
            <a:r>
              <a:rPr lang="en-GB" sz="2400" dirty="0" smtClean="0">
                <a:latin typeface="Calibri" charset="0"/>
                <a:ea typeface="Calibri" charset="0"/>
                <a:cs typeface="Calibri" charset="0"/>
              </a:rPr>
              <a:t>.)</a:t>
            </a:r>
            <a:endParaRPr lang="en-GB" sz="2400" dirty="0">
              <a:latin typeface="Calibri" charset="0"/>
              <a:ea typeface="Calibri" charset="0"/>
              <a:cs typeface="Calibri" charset="0"/>
            </a:endParaRPr>
          </a:p>
          <a:p>
            <a:pPr marL="0" marR="0">
              <a:spcBef>
                <a:spcPts val="0"/>
              </a:spcBef>
              <a:spcAft>
                <a:spcPts val="0"/>
              </a:spcAft>
            </a:pPr>
            <a:r>
              <a:rPr lang="en-GB" sz="2400" dirty="0">
                <a:latin typeface="Calibri" charset="0"/>
                <a:ea typeface="Calibri" charset="0"/>
                <a:cs typeface="Calibri" charset="0"/>
              </a:rPr>
              <a:t> </a:t>
            </a:r>
          </a:p>
          <a:p>
            <a:pPr marL="0" marR="0">
              <a:spcBef>
                <a:spcPts val="0"/>
              </a:spcBef>
              <a:spcAft>
                <a:spcPts val="0"/>
              </a:spcAft>
            </a:pPr>
            <a:r>
              <a:rPr lang="en-GB" sz="2400" dirty="0">
                <a:latin typeface="Calibri" charset="0"/>
                <a:ea typeface="Calibri" charset="0"/>
                <a:cs typeface="Calibri" charset="0"/>
              </a:rPr>
              <a:t>Arrive to start at 9.30am.  </a:t>
            </a:r>
          </a:p>
          <a:p>
            <a:pPr marL="0" marR="0">
              <a:spcBef>
                <a:spcPts val="0"/>
              </a:spcBef>
              <a:spcAft>
                <a:spcPts val="0"/>
              </a:spcAft>
            </a:pPr>
            <a:r>
              <a:rPr lang="en-GB" sz="2400" dirty="0">
                <a:latin typeface="Calibri" charset="0"/>
                <a:ea typeface="Calibri" charset="0"/>
                <a:cs typeface="Calibri" charset="0"/>
              </a:rPr>
              <a:t>9.30 Introduction </a:t>
            </a:r>
          </a:p>
          <a:p>
            <a:pPr marL="0" marR="0">
              <a:spcBef>
                <a:spcPts val="0"/>
              </a:spcBef>
              <a:spcAft>
                <a:spcPts val="0"/>
              </a:spcAft>
            </a:pPr>
            <a:r>
              <a:rPr lang="en-GB" sz="2400" dirty="0">
                <a:latin typeface="Calibri" charset="0"/>
                <a:ea typeface="Calibri" charset="0"/>
                <a:cs typeface="Calibri" charset="0"/>
              </a:rPr>
              <a:t>45-50-minute carousel of activities – teaching a range of subjects outside the classroom</a:t>
            </a:r>
          </a:p>
          <a:p>
            <a:pPr marL="0" marR="0">
              <a:spcBef>
                <a:spcPts val="0"/>
              </a:spcBef>
              <a:spcAft>
                <a:spcPts val="0"/>
              </a:spcAft>
            </a:pPr>
            <a:r>
              <a:rPr lang="en-GB" sz="2400" dirty="0" smtClean="0">
                <a:latin typeface="Calibri" charset="0"/>
                <a:ea typeface="Calibri" charset="0"/>
                <a:cs typeface="Calibri" charset="0"/>
              </a:rPr>
              <a:t>Maps </a:t>
            </a:r>
            <a:r>
              <a:rPr lang="en-GB" sz="2400" dirty="0">
                <a:latin typeface="Calibri" charset="0"/>
                <a:ea typeface="Calibri" charset="0"/>
                <a:cs typeface="Calibri" charset="0"/>
              </a:rPr>
              <a:t>of areas and FSC staff on hand to help move groups around. 45 minutes for lunch</a:t>
            </a:r>
            <a:r>
              <a:rPr lang="en-GB" sz="2400" dirty="0" smtClean="0">
                <a:latin typeface="Calibri" charset="0"/>
                <a:ea typeface="Calibri" charset="0"/>
                <a:cs typeface="Calibri" charset="0"/>
              </a:rPr>
              <a:t>.</a:t>
            </a:r>
            <a:endParaRPr lang="en-GB" sz="2400" dirty="0">
              <a:latin typeface="Calibri" charset="0"/>
              <a:ea typeface="Calibri" charset="0"/>
              <a:cs typeface="Calibri" charset="0"/>
            </a:endParaRPr>
          </a:p>
          <a:p>
            <a:pPr marL="800100" lvl="1" indent="-342900">
              <a:spcBef>
                <a:spcPts val="0"/>
              </a:spcBef>
              <a:spcAft>
                <a:spcPts val="0"/>
              </a:spcAft>
              <a:buFont typeface="+mj-lt"/>
              <a:buAutoNum type="arabicPeriod"/>
            </a:pPr>
            <a:r>
              <a:rPr lang="en-GB" sz="2400" dirty="0">
                <a:latin typeface="Calibri" charset="0"/>
                <a:ea typeface="Calibri" charset="0"/>
                <a:cs typeface="Calibri" charset="0"/>
              </a:rPr>
              <a:t>Maths </a:t>
            </a:r>
          </a:p>
          <a:p>
            <a:pPr marL="800100" lvl="1" indent="-342900">
              <a:spcBef>
                <a:spcPts val="0"/>
              </a:spcBef>
              <a:spcAft>
                <a:spcPts val="0"/>
              </a:spcAft>
              <a:buFont typeface="+mj-lt"/>
              <a:buAutoNum type="arabicPeriod"/>
            </a:pPr>
            <a:r>
              <a:rPr lang="en-GB" sz="2400" dirty="0">
                <a:latin typeface="Calibri" charset="0"/>
                <a:ea typeface="Calibri" charset="0"/>
                <a:cs typeface="Calibri" charset="0"/>
              </a:rPr>
              <a:t>History </a:t>
            </a:r>
          </a:p>
          <a:p>
            <a:pPr marL="800100" lvl="1" indent="-342900">
              <a:spcBef>
                <a:spcPts val="0"/>
              </a:spcBef>
              <a:spcAft>
                <a:spcPts val="0"/>
              </a:spcAft>
              <a:buFont typeface="+mj-lt"/>
              <a:buAutoNum type="arabicPeriod"/>
            </a:pPr>
            <a:r>
              <a:rPr lang="en-GB" sz="2400" dirty="0" smtClean="0">
                <a:latin typeface="Calibri" charset="0"/>
                <a:ea typeface="Calibri" charset="0"/>
                <a:cs typeface="Calibri" charset="0"/>
              </a:rPr>
              <a:t>Geography</a:t>
            </a:r>
            <a:endParaRPr lang="en-GB" sz="2400" dirty="0">
              <a:latin typeface="Calibri" charset="0"/>
              <a:ea typeface="Calibri" charset="0"/>
              <a:cs typeface="Calibri" charset="0"/>
            </a:endParaRPr>
          </a:p>
          <a:p>
            <a:pPr marL="800100" lvl="1" indent="-342900">
              <a:spcBef>
                <a:spcPts val="0"/>
              </a:spcBef>
              <a:spcAft>
                <a:spcPts val="0"/>
              </a:spcAft>
              <a:buFont typeface="+mj-lt"/>
              <a:buAutoNum type="arabicPeriod"/>
            </a:pPr>
            <a:r>
              <a:rPr lang="en-GB" sz="2400" dirty="0" smtClean="0">
                <a:latin typeface="Calibri" charset="0"/>
                <a:ea typeface="Calibri" charset="0"/>
                <a:cs typeface="Calibri" charset="0"/>
              </a:rPr>
              <a:t>Art</a:t>
            </a:r>
            <a:endParaRPr lang="en-GB" sz="2400" dirty="0">
              <a:latin typeface="Calibri" charset="0"/>
              <a:ea typeface="Calibri" charset="0"/>
              <a:cs typeface="Calibri" charset="0"/>
            </a:endParaRPr>
          </a:p>
          <a:p>
            <a:pPr marL="800100" lvl="1" indent="-342900">
              <a:spcBef>
                <a:spcPts val="0"/>
              </a:spcBef>
              <a:spcAft>
                <a:spcPts val="0"/>
              </a:spcAft>
              <a:buFont typeface="+mj-lt"/>
              <a:buAutoNum type="arabicPeriod"/>
            </a:pPr>
            <a:r>
              <a:rPr lang="en-GB" sz="2400" dirty="0">
                <a:latin typeface="Calibri" charset="0"/>
                <a:ea typeface="Calibri" charset="0"/>
                <a:cs typeface="Calibri" charset="0"/>
              </a:rPr>
              <a:t>Literacy </a:t>
            </a:r>
          </a:p>
          <a:p>
            <a:pPr marL="800100" lvl="1" indent="-342900">
              <a:spcBef>
                <a:spcPts val="0"/>
              </a:spcBef>
              <a:spcAft>
                <a:spcPts val="0"/>
              </a:spcAft>
              <a:buFont typeface="+mj-lt"/>
              <a:buAutoNum type="arabicPeriod"/>
            </a:pPr>
            <a:r>
              <a:rPr lang="en-GB" sz="2400" dirty="0">
                <a:latin typeface="Calibri" charset="0"/>
                <a:ea typeface="Calibri" charset="0"/>
                <a:cs typeface="Calibri" charset="0"/>
              </a:rPr>
              <a:t>PSHE  </a:t>
            </a:r>
            <a:endParaRPr lang="en-GB" sz="2400" dirty="0" smtClean="0">
              <a:latin typeface="Calibri" charset="0"/>
              <a:ea typeface="Calibri" charset="0"/>
              <a:cs typeface="Calibri" charset="0"/>
            </a:endParaRPr>
          </a:p>
          <a:p>
            <a:pPr marL="342900" marR="0" lvl="0" indent="-342900">
              <a:spcBef>
                <a:spcPts val="0"/>
              </a:spcBef>
              <a:spcAft>
                <a:spcPts val="0"/>
              </a:spcAft>
              <a:buFont typeface="+mj-lt"/>
              <a:buAutoNum type="arabicPeriod"/>
            </a:pPr>
            <a:endParaRPr lang="en-GB" sz="2400" dirty="0">
              <a:latin typeface="Calibri" charset="0"/>
              <a:ea typeface="Calibri" charset="0"/>
              <a:cs typeface="Calibri" charset="0"/>
            </a:endParaRPr>
          </a:p>
          <a:p>
            <a:pPr marL="342900" marR="0" lvl="0" indent="-342900">
              <a:spcBef>
                <a:spcPts val="0"/>
              </a:spcBef>
              <a:spcAft>
                <a:spcPts val="0"/>
              </a:spcAft>
              <a:buFont typeface="+mj-lt"/>
              <a:buAutoNum type="arabicPeriod"/>
            </a:pPr>
            <a:endParaRPr lang="en-GB" sz="2400" dirty="0">
              <a:latin typeface="Calibri" charset="0"/>
              <a:ea typeface="Calibri" charset="0"/>
              <a:cs typeface="Calibri" charset="0"/>
            </a:endParaRPr>
          </a:p>
          <a:p>
            <a:pPr marL="342900" marR="0" lvl="0" indent="-342900">
              <a:spcBef>
                <a:spcPts val="0"/>
              </a:spcBef>
              <a:spcAft>
                <a:spcPts val="0"/>
              </a:spcAft>
              <a:buFont typeface="+mj-lt"/>
              <a:buAutoNum type="arabicPeriod"/>
            </a:pPr>
            <a:endParaRPr lang="en-GB" sz="2400" dirty="0" smtClean="0">
              <a:latin typeface="Calibri" charset="0"/>
              <a:ea typeface="Calibri" charset="0"/>
              <a:cs typeface="Calibri" charset="0"/>
            </a:endParaRPr>
          </a:p>
          <a:p>
            <a:pPr marL="342900" marR="0" lvl="0" indent="-342900">
              <a:spcBef>
                <a:spcPts val="0"/>
              </a:spcBef>
              <a:spcAft>
                <a:spcPts val="0"/>
              </a:spcAft>
              <a:buFont typeface="+mj-lt"/>
              <a:buAutoNum type="arabicPeriod"/>
            </a:pPr>
            <a:endParaRPr lang="en-GB" sz="2400" dirty="0">
              <a:latin typeface="Calibri" charset="0"/>
              <a:ea typeface="Calibri" charset="0"/>
              <a:cs typeface="Calibri" charset="0"/>
            </a:endParaRPr>
          </a:p>
          <a:p>
            <a:pPr marL="342900" marR="0" lvl="0" indent="-342900">
              <a:spcBef>
                <a:spcPts val="0"/>
              </a:spcBef>
              <a:spcAft>
                <a:spcPts val="0"/>
              </a:spcAft>
              <a:buFont typeface="+mj-lt"/>
              <a:buAutoNum type="arabicPeriod"/>
            </a:pPr>
            <a:endParaRPr lang="en-GB" sz="2400" dirty="0" smtClean="0">
              <a:latin typeface="Calibri" charset="0"/>
              <a:ea typeface="Calibri" charset="0"/>
              <a:cs typeface="Calibri" charset="0"/>
            </a:endParaRPr>
          </a:p>
          <a:p>
            <a:pPr marL="342900" marR="0" lvl="0" indent="-342900">
              <a:spcBef>
                <a:spcPts val="0"/>
              </a:spcBef>
              <a:spcAft>
                <a:spcPts val="0"/>
              </a:spcAft>
              <a:buFont typeface="+mj-lt"/>
              <a:buAutoNum type="arabicPeriod"/>
            </a:pPr>
            <a:endParaRPr lang="en-GB" sz="2400" dirty="0">
              <a:latin typeface="Calibri" charset="0"/>
              <a:ea typeface="Calibri" charset="0"/>
              <a:cs typeface="Calibri" charset="0"/>
            </a:endParaRPr>
          </a:p>
          <a:p>
            <a:pPr marL="0" marR="0">
              <a:spcBef>
                <a:spcPts val="0"/>
              </a:spcBef>
              <a:spcAft>
                <a:spcPts val="0"/>
              </a:spcAft>
            </a:pPr>
            <a:r>
              <a:rPr lang="en-GB" sz="2400" dirty="0">
                <a:latin typeface="Calibri" charset="0"/>
                <a:ea typeface="Calibri" charset="0"/>
                <a:cs typeface="Calibri" charset="0"/>
              </a:rPr>
              <a:t>General gathering for those leaving at 4pm.</a:t>
            </a:r>
          </a:p>
          <a:p>
            <a:pPr marL="0" marR="0">
              <a:spcBef>
                <a:spcPts val="0"/>
              </a:spcBef>
              <a:spcAft>
                <a:spcPts val="0"/>
              </a:spcAft>
            </a:pPr>
            <a:r>
              <a:rPr lang="en-GB" sz="2400" dirty="0">
                <a:latin typeface="Calibri" charset="0"/>
                <a:ea typeface="Calibri" charset="0"/>
                <a:cs typeface="Calibri" charset="0"/>
              </a:rPr>
              <a:t>Break for residential </a:t>
            </a:r>
            <a:r>
              <a:rPr lang="en-GB" sz="2400" dirty="0" smtClean="0">
                <a:latin typeface="Calibri" charset="0"/>
                <a:ea typeface="Calibri" charset="0"/>
                <a:cs typeface="Calibri" charset="0"/>
              </a:rPr>
              <a:t>students</a:t>
            </a:r>
            <a:endParaRPr lang="en-GB" sz="2400" dirty="0">
              <a:latin typeface="Calibri" charset="0"/>
              <a:ea typeface="Calibri" charset="0"/>
              <a:cs typeface="Calibri" charset="0"/>
            </a:endParaRPr>
          </a:p>
          <a:p>
            <a:pPr marL="0" marR="0">
              <a:spcBef>
                <a:spcPts val="0"/>
              </a:spcBef>
              <a:spcAft>
                <a:spcPts val="0"/>
              </a:spcAft>
            </a:pPr>
            <a:r>
              <a:rPr lang="en-GB" sz="2400" dirty="0">
                <a:latin typeface="Calibri" charset="0"/>
                <a:ea typeface="Calibri" charset="0"/>
                <a:cs typeface="Calibri" charset="0"/>
              </a:rPr>
              <a:t>4.30 pm Health and safety outdoors – Planning, Risk assessments, Risk benefit analysis </a:t>
            </a:r>
            <a:r>
              <a:rPr lang="en-GB" sz="2400" dirty="0" smtClean="0">
                <a:latin typeface="Calibri" charset="0"/>
                <a:ea typeface="Calibri" charset="0"/>
                <a:cs typeface="Calibri" charset="0"/>
              </a:rPr>
              <a:t>etc.</a:t>
            </a:r>
            <a:r>
              <a:rPr lang="en-GB" sz="2400" dirty="0">
                <a:latin typeface="Calibri" charset="0"/>
                <a:ea typeface="Calibri" charset="0"/>
                <a:cs typeface="Calibri" charset="0"/>
              </a:rPr>
              <a:t> </a:t>
            </a:r>
          </a:p>
          <a:p>
            <a:pPr marL="0" marR="0">
              <a:spcBef>
                <a:spcPts val="0"/>
              </a:spcBef>
              <a:spcAft>
                <a:spcPts val="0"/>
              </a:spcAft>
            </a:pPr>
            <a:r>
              <a:rPr lang="en-GB" sz="2400" dirty="0">
                <a:latin typeface="Calibri" charset="0"/>
                <a:ea typeface="Calibri" charset="0"/>
                <a:cs typeface="Calibri" charset="0"/>
              </a:rPr>
              <a:t>6pm </a:t>
            </a:r>
            <a:r>
              <a:rPr lang="en-GB" sz="2400" dirty="0" smtClean="0">
                <a:latin typeface="Calibri" charset="0"/>
                <a:ea typeface="Calibri" charset="0"/>
                <a:cs typeface="Calibri" charset="0"/>
              </a:rPr>
              <a:t>Dinner</a:t>
            </a:r>
            <a:endParaRPr lang="en-GB" sz="2400" dirty="0">
              <a:latin typeface="Calibri" charset="0"/>
              <a:ea typeface="Calibri" charset="0"/>
              <a:cs typeface="Calibri" charset="0"/>
            </a:endParaRPr>
          </a:p>
          <a:p>
            <a:pPr marL="0" marR="0">
              <a:spcBef>
                <a:spcPts val="0"/>
              </a:spcBef>
              <a:spcAft>
                <a:spcPts val="0"/>
              </a:spcAft>
            </a:pPr>
            <a:r>
              <a:rPr lang="en-GB" sz="2400" dirty="0">
                <a:latin typeface="Calibri" charset="0"/>
                <a:ea typeface="Calibri" charset="0"/>
                <a:cs typeface="Calibri" charset="0"/>
              </a:rPr>
              <a:t>7pm Assignment issued</a:t>
            </a:r>
          </a:p>
          <a:p>
            <a:pPr marL="0" marR="0">
              <a:spcBef>
                <a:spcPts val="0"/>
              </a:spcBef>
              <a:spcAft>
                <a:spcPts val="0"/>
              </a:spcAft>
            </a:pPr>
            <a:r>
              <a:rPr lang="en-GB" sz="2400" dirty="0">
                <a:latin typeface="Calibri" charset="0"/>
                <a:ea typeface="Calibri" charset="0"/>
                <a:cs typeface="Calibri" charset="0"/>
              </a:rPr>
              <a:t>7.15pm Campfire; review, reflection, rhythms and beats!</a:t>
            </a:r>
          </a:p>
          <a:p>
            <a:pPr marL="0" marR="0">
              <a:spcBef>
                <a:spcPts val="0"/>
              </a:spcBef>
              <a:spcAft>
                <a:spcPts val="0"/>
              </a:spcAft>
            </a:pPr>
            <a:r>
              <a:rPr lang="en-GB" sz="2400" dirty="0">
                <a:latin typeface="Calibri" charset="0"/>
                <a:ea typeface="Calibri" charset="0"/>
                <a:cs typeface="Calibri" charset="0"/>
              </a:rPr>
              <a:t> </a:t>
            </a:r>
          </a:p>
          <a:p>
            <a:pPr marL="0" marR="0">
              <a:spcBef>
                <a:spcPts val="0"/>
              </a:spcBef>
              <a:spcAft>
                <a:spcPts val="0"/>
              </a:spcAft>
            </a:pPr>
            <a:r>
              <a:rPr lang="en-GB" sz="2400" dirty="0">
                <a:latin typeface="Calibri" charset="0"/>
                <a:ea typeface="Calibri" charset="0"/>
                <a:cs typeface="Calibri" charset="0"/>
              </a:rPr>
              <a:t>Bar</a:t>
            </a:r>
          </a:p>
          <a:p>
            <a:pPr marL="0" marR="0">
              <a:spcBef>
                <a:spcPts val="0"/>
              </a:spcBef>
              <a:spcAft>
                <a:spcPts val="0"/>
              </a:spcAft>
            </a:pPr>
            <a:r>
              <a:rPr lang="en-GB" sz="2400" dirty="0">
                <a:latin typeface="Calibri" charset="0"/>
                <a:ea typeface="Calibri" charset="0"/>
                <a:cs typeface="Calibri" charset="0"/>
              </a:rPr>
              <a:t> </a:t>
            </a:r>
          </a:p>
        </p:txBody>
      </p:sp>
    </p:spTree>
    <p:extLst>
      <p:ext uri="{BB962C8B-B14F-4D97-AF65-F5344CB8AC3E}">
        <p14:creationId xmlns:p14="http://schemas.microsoft.com/office/powerpoint/2010/main" val="701831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76735B0-798E-3147-B07B-54111FD7EE52}" type="slidenum">
              <a:rPr lang="en-US" smtClean="0"/>
              <a:pPr/>
              <a:t>21</a:t>
            </a:fld>
            <a:endParaRPr lang="en-US"/>
          </a:p>
        </p:txBody>
      </p:sp>
      <p:sp>
        <p:nvSpPr>
          <p:cNvPr id="4" name="Rectangle 3"/>
          <p:cNvSpPr/>
          <p:nvPr/>
        </p:nvSpPr>
        <p:spPr>
          <a:xfrm>
            <a:off x="457200" y="484165"/>
            <a:ext cx="7924800" cy="5262979"/>
          </a:xfrm>
          <a:prstGeom prst="rect">
            <a:avLst/>
          </a:prstGeom>
        </p:spPr>
        <p:txBody>
          <a:bodyPr wrap="square">
            <a:spAutoFit/>
          </a:bodyPr>
          <a:lstStyle/>
          <a:p>
            <a:pPr marL="0" marR="0">
              <a:spcBef>
                <a:spcPts val="0"/>
              </a:spcBef>
              <a:spcAft>
                <a:spcPts val="0"/>
              </a:spcAft>
            </a:pPr>
            <a:r>
              <a:rPr lang="en-GB" sz="2400" dirty="0">
                <a:latin typeface="Calibri" charset="0"/>
                <a:ea typeface="Calibri" charset="0"/>
                <a:cs typeface="Calibri" charset="0"/>
              </a:rPr>
              <a:t>Day two:</a:t>
            </a:r>
          </a:p>
          <a:p>
            <a:pPr marL="0" marR="0">
              <a:spcBef>
                <a:spcPts val="0"/>
              </a:spcBef>
              <a:spcAft>
                <a:spcPts val="0"/>
              </a:spcAft>
            </a:pPr>
            <a:r>
              <a:rPr lang="en-GB" sz="2400" dirty="0">
                <a:latin typeface="Calibri" charset="0"/>
                <a:ea typeface="Calibri" charset="0"/>
                <a:cs typeface="Calibri" charset="0"/>
              </a:rPr>
              <a:t>Students to be divided into groups of 27 max. – as previous day</a:t>
            </a:r>
          </a:p>
          <a:p>
            <a:pPr marL="0" marR="0">
              <a:spcBef>
                <a:spcPts val="0"/>
              </a:spcBef>
              <a:spcAft>
                <a:spcPts val="0"/>
              </a:spcAft>
            </a:pPr>
            <a:r>
              <a:rPr lang="en-GB" sz="2400" dirty="0">
                <a:latin typeface="Calibri" charset="0"/>
                <a:ea typeface="Calibri" charset="0"/>
                <a:cs typeface="Calibri" charset="0"/>
              </a:rPr>
              <a:t> </a:t>
            </a:r>
          </a:p>
          <a:p>
            <a:pPr marL="0" marR="0">
              <a:spcBef>
                <a:spcPts val="0"/>
              </a:spcBef>
              <a:spcAft>
                <a:spcPts val="0"/>
              </a:spcAft>
            </a:pPr>
            <a:r>
              <a:rPr lang="en-GB" sz="2400" dirty="0">
                <a:latin typeface="Calibri" charset="0"/>
                <a:ea typeface="Calibri" charset="0"/>
                <a:cs typeface="Calibri" charset="0"/>
              </a:rPr>
              <a:t>9.15. General introduction to day and short classroom session</a:t>
            </a:r>
          </a:p>
          <a:p>
            <a:pPr marL="0" marR="0">
              <a:spcBef>
                <a:spcPts val="0"/>
              </a:spcBef>
              <a:spcAft>
                <a:spcPts val="0"/>
              </a:spcAft>
            </a:pPr>
            <a:r>
              <a:rPr lang="en-GB" sz="2400" dirty="0">
                <a:latin typeface="Calibri" charset="0"/>
                <a:ea typeface="Calibri" charset="0"/>
                <a:cs typeface="Calibri" charset="0"/>
              </a:rPr>
              <a:t>3 activities of 1hour and 15 minutes each</a:t>
            </a:r>
          </a:p>
          <a:p>
            <a:pPr marL="800100" lvl="1" indent="-342900">
              <a:spcBef>
                <a:spcPts val="0"/>
              </a:spcBef>
              <a:spcAft>
                <a:spcPts val="0"/>
              </a:spcAft>
              <a:buFont typeface="+mj-lt"/>
              <a:buAutoNum type="arabicPeriod"/>
            </a:pPr>
            <a:r>
              <a:rPr lang="en-GB" sz="2400" dirty="0">
                <a:latin typeface="Calibri" charset="0"/>
                <a:ea typeface="Calibri" charset="0"/>
                <a:cs typeface="Calibri" charset="0"/>
              </a:rPr>
              <a:t>Science – woodlands including food chain, interdependence and adaptations (feeding)</a:t>
            </a:r>
          </a:p>
          <a:p>
            <a:pPr marL="800100" lvl="1" indent="-342900">
              <a:spcBef>
                <a:spcPts val="0"/>
              </a:spcBef>
              <a:spcAft>
                <a:spcPts val="0"/>
              </a:spcAft>
              <a:buFont typeface="+mj-lt"/>
              <a:buAutoNum type="arabicPeriod"/>
            </a:pPr>
            <a:r>
              <a:rPr lang="en-GB" sz="2400" dirty="0">
                <a:latin typeface="Calibri" charset="0"/>
                <a:ea typeface="Calibri" charset="0"/>
                <a:cs typeface="Calibri" charset="0"/>
              </a:rPr>
              <a:t>Science – freshwater including adaptations to breathing</a:t>
            </a:r>
          </a:p>
          <a:p>
            <a:pPr marL="800100" lvl="1" indent="-342900">
              <a:spcBef>
                <a:spcPts val="0"/>
              </a:spcBef>
              <a:spcAft>
                <a:spcPts val="0"/>
              </a:spcAft>
              <a:buFont typeface="+mj-lt"/>
              <a:buAutoNum type="arabicPeriod"/>
            </a:pPr>
            <a:r>
              <a:rPr lang="en-GB" sz="2400" dirty="0">
                <a:latin typeface="Calibri" charset="0"/>
                <a:ea typeface="Calibri" charset="0"/>
                <a:cs typeface="Calibri" charset="0"/>
              </a:rPr>
              <a:t>Science – grassland including classification, including plants, adaptations possibly seed dispersal and </a:t>
            </a:r>
            <a:r>
              <a:rPr lang="en-GB" sz="2400" dirty="0" smtClean="0">
                <a:latin typeface="Calibri" charset="0"/>
                <a:ea typeface="Calibri" charset="0"/>
                <a:cs typeface="Calibri" charset="0"/>
              </a:rPr>
              <a:t>pollination</a:t>
            </a:r>
            <a:endParaRPr lang="en-GB" sz="2400" dirty="0">
              <a:latin typeface="Calibri" charset="0"/>
              <a:ea typeface="Calibri" charset="0"/>
              <a:cs typeface="Calibri" charset="0"/>
            </a:endParaRPr>
          </a:p>
          <a:p>
            <a:pPr marL="0" marR="0">
              <a:spcBef>
                <a:spcPts val="0"/>
              </a:spcBef>
              <a:spcAft>
                <a:spcPts val="0"/>
              </a:spcAft>
            </a:pPr>
            <a:r>
              <a:rPr lang="en-GB" sz="2400" dirty="0">
                <a:latin typeface="Calibri" charset="0"/>
                <a:ea typeface="Calibri" charset="0"/>
                <a:cs typeface="Calibri" charset="0"/>
              </a:rPr>
              <a:t>3.15 Plenary.</a:t>
            </a:r>
          </a:p>
          <a:p>
            <a:pPr marL="0" marR="0">
              <a:spcBef>
                <a:spcPts val="0"/>
              </a:spcBef>
              <a:spcAft>
                <a:spcPts val="0"/>
              </a:spcAft>
            </a:pPr>
            <a:r>
              <a:rPr lang="en-GB" sz="2400" dirty="0">
                <a:latin typeface="Calibri" charset="0"/>
                <a:ea typeface="Calibri" charset="0"/>
                <a:cs typeface="Calibri" charset="0"/>
              </a:rPr>
              <a:t>3.45 Depart.</a:t>
            </a:r>
          </a:p>
        </p:txBody>
      </p:sp>
    </p:spTree>
    <p:extLst>
      <p:ext uri="{BB962C8B-B14F-4D97-AF65-F5344CB8AC3E}">
        <p14:creationId xmlns:p14="http://schemas.microsoft.com/office/powerpoint/2010/main" val="7567842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Practicalities of going outside </a:t>
            </a:r>
            <a:r>
              <a:rPr lang="mr-IN" dirty="0"/>
              <a:t>–</a:t>
            </a:r>
            <a:r>
              <a:rPr lang="en-US" dirty="0"/>
              <a:t> level </a:t>
            </a:r>
            <a:r>
              <a:rPr lang="en-US" dirty="0" smtClean="0"/>
              <a:t>3</a:t>
            </a:r>
            <a:r>
              <a:rPr lang="en-US" dirty="0"/>
              <a:t> </a:t>
            </a:r>
            <a:r>
              <a:rPr lang="en-US" dirty="0" smtClean="0"/>
              <a:t>  </a:t>
            </a:r>
            <a:r>
              <a:rPr lang="en-US" dirty="0"/>
              <a:t>2 </a:t>
            </a:r>
            <a:r>
              <a:rPr lang="en-US" dirty="0" smtClean="0"/>
              <a:t>credits </a:t>
            </a:r>
            <a:r>
              <a:rPr lang="en-US" dirty="0"/>
              <a:t>TQT 20</a:t>
            </a:r>
          </a:p>
        </p:txBody>
      </p:sp>
      <p:sp>
        <p:nvSpPr>
          <p:cNvPr id="3" name="Slide Number Placeholder 2"/>
          <p:cNvSpPr>
            <a:spLocks noGrp="1"/>
          </p:cNvSpPr>
          <p:nvPr>
            <p:ph type="sldNum" sz="quarter" idx="12"/>
          </p:nvPr>
        </p:nvSpPr>
        <p:spPr/>
        <p:txBody>
          <a:bodyPr/>
          <a:lstStyle/>
          <a:p>
            <a:fld id="{576735B0-798E-3147-B07B-54111FD7EE52}" type="slidenum">
              <a:rPr lang="en-US" smtClean="0"/>
              <a:pPr/>
              <a:t>22</a:t>
            </a:fld>
            <a:endParaRPr lang="en-US"/>
          </a:p>
        </p:txBody>
      </p:sp>
      <p:sp>
        <p:nvSpPr>
          <p:cNvPr id="4" name="Rectangle 3"/>
          <p:cNvSpPr/>
          <p:nvPr/>
        </p:nvSpPr>
        <p:spPr>
          <a:xfrm>
            <a:off x="457200" y="1828800"/>
            <a:ext cx="8001000" cy="4216539"/>
          </a:xfrm>
          <a:prstGeom prst="rect">
            <a:avLst/>
          </a:prstGeom>
        </p:spPr>
        <p:txBody>
          <a:bodyPr wrap="square">
            <a:spAutoFit/>
          </a:bodyPr>
          <a:lstStyle/>
          <a:p>
            <a:pPr marL="342900" marR="0" lvl="0" indent="-342900">
              <a:spcBef>
                <a:spcPts val="0"/>
              </a:spcBef>
              <a:spcAft>
                <a:spcPts val="0"/>
              </a:spcAft>
              <a:buFont typeface="+mj-lt"/>
              <a:buAutoNum type="arabicPeriod"/>
              <a:tabLst>
                <a:tab pos="228600" algn="l"/>
              </a:tabLst>
            </a:pPr>
            <a:r>
              <a:rPr lang="en-GB" sz="2400" dirty="0">
                <a:solidFill>
                  <a:schemeClr val="tx1">
                    <a:lumMod val="85000"/>
                    <a:lumOff val="15000"/>
                  </a:schemeClr>
                </a:solidFill>
                <a:ea typeface="Times New Roman" charset="0"/>
              </a:rPr>
              <a:t>Understand how outdoor environments can support learner centred pedagogy and brain development</a:t>
            </a:r>
            <a:r>
              <a:rPr lang="en-GB" sz="2400" dirty="0" smtClean="0">
                <a:solidFill>
                  <a:schemeClr val="tx1">
                    <a:lumMod val="85000"/>
                    <a:lumOff val="15000"/>
                  </a:schemeClr>
                </a:solidFill>
                <a:ea typeface="Times New Roman" charset="0"/>
              </a:rPr>
              <a:t>.</a:t>
            </a:r>
          </a:p>
          <a:p>
            <a:pPr marL="342900" marR="0" lvl="0" indent="-342900">
              <a:spcBef>
                <a:spcPts val="0"/>
              </a:spcBef>
              <a:spcAft>
                <a:spcPts val="0"/>
              </a:spcAft>
              <a:buFont typeface="+mj-lt"/>
              <a:buAutoNum type="arabicPeriod"/>
              <a:tabLst>
                <a:tab pos="228600" algn="l"/>
              </a:tabLst>
            </a:pPr>
            <a:endParaRPr lang="en-GB" sz="2400" dirty="0" smtClean="0">
              <a:solidFill>
                <a:schemeClr val="tx1">
                  <a:lumMod val="85000"/>
                  <a:lumOff val="15000"/>
                </a:schemeClr>
              </a:solidFill>
              <a:ea typeface="Times New Roman" charset="0"/>
            </a:endParaRPr>
          </a:p>
          <a:p>
            <a:pPr marL="342900" indent="-342900">
              <a:spcBef>
                <a:spcPts val="0"/>
              </a:spcBef>
              <a:spcAft>
                <a:spcPts val="0"/>
              </a:spcAft>
              <a:buFont typeface="+mj-lt"/>
              <a:buAutoNum type="arabicPeriod"/>
              <a:tabLst>
                <a:tab pos="228600" algn="l"/>
              </a:tabLst>
            </a:pPr>
            <a:r>
              <a:rPr lang="en-GB" sz="2400" dirty="0">
                <a:solidFill>
                  <a:schemeClr val="tx1">
                    <a:lumMod val="85000"/>
                    <a:lumOff val="15000"/>
                  </a:schemeClr>
                </a:solidFill>
              </a:rPr>
              <a:t>Understand how outdoor environments can be part of the whole school curriculum</a:t>
            </a:r>
          </a:p>
          <a:p>
            <a:pPr marL="342900" marR="0" lvl="0" indent="-342900">
              <a:spcBef>
                <a:spcPts val="0"/>
              </a:spcBef>
              <a:spcAft>
                <a:spcPts val="0"/>
              </a:spcAft>
              <a:buFont typeface="+mj-lt"/>
              <a:buAutoNum type="arabicPeriod"/>
              <a:tabLst>
                <a:tab pos="228600" algn="l"/>
              </a:tabLst>
            </a:pPr>
            <a:endParaRPr lang="en-GB" sz="2400" dirty="0" smtClean="0">
              <a:solidFill>
                <a:schemeClr val="tx1">
                  <a:lumMod val="85000"/>
                  <a:lumOff val="15000"/>
                </a:schemeClr>
              </a:solidFill>
              <a:effectLst/>
              <a:latin typeface="Times New Roman" charset="0"/>
              <a:ea typeface="Times New Roman" charset="0"/>
            </a:endParaRPr>
          </a:p>
          <a:p>
            <a:pPr marL="342900" marR="0" lvl="0" indent="-342900">
              <a:spcBef>
                <a:spcPts val="0"/>
              </a:spcBef>
              <a:spcAft>
                <a:spcPts val="0"/>
              </a:spcAft>
              <a:buFont typeface="+mj-lt"/>
              <a:buAutoNum type="arabicPeriod"/>
              <a:tabLst>
                <a:tab pos="228600" algn="l"/>
              </a:tabLst>
            </a:pPr>
            <a:r>
              <a:rPr lang="en-US" sz="2400" dirty="0">
                <a:solidFill>
                  <a:schemeClr val="tx1">
                    <a:lumMod val="85000"/>
                    <a:lumOff val="15000"/>
                  </a:schemeClr>
                </a:solidFill>
              </a:rPr>
              <a:t>Be able to </a:t>
            </a:r>
            <a:r>
              <a:rPr lang="en-GB" sz="2400" dirty="0">
                <a:solidFill>
                  <a:schemeClr val="tx1">
                    <a:lumMod val="85000"/>
                    <a:lumOff val="15000"/>
                  </a:schemeClr>
                </a:solidFill>
              </a:rPr>
              <a:t>reflect on own how working outdoors to progresses learning and development in the school. </a:t>
            </a:r>
            <a:endParaRPr lang="en-GB" sz="2400" dirty="0" smtClean="0">
              <a:solidFill>
                <a:schemeClr val="tx1">
                  <a:lumMod val="85000"/>
                  <a:lumOff val="15000"/>
                </a:schemeClr>
              </a:solidFill>
            </a:endParaRPr>
          </a:p>
          <a:p>
            <a:pPr marL="342900" marR="0" lvl="0" indent="-342900">
              <a:spcBef>
                <a:spcPts val="0"/>
              </a:spcBef>
              <a:spcAft>
                <a:spcPts val="0"/>
              </a:spcAft>
              <a:buFont typeface="+mj-lt"/>
              <a:buAutoNum type="arabicPeriod"/>
              <a:tabLst>
                <a:tab pos="228600" algn="l"/>
              </a:tabLst>
            </a:pPr>
            <a:endParaRPr lang="en-GB" sz="2400" b="1" dirty="0">
              <a:solidFill>
                <a:schemeClr val="tx1">
                  <a:lumMod val="85000"/>
                  <a:lumOff val="15000"/>
                </a:schemeClr>
              </a:solidFill>
              <a:effectLst/>
              <a:latin typeface="Times New Roman" charset="0"/>
              <a:ea typeface="Times New Roman" charset="0"/>
            </a:endParaRPr>
          </a:p>
          <a:p>
            <a:pPr marL="342900" marR="0" lvl="0" indent="-342900">
              <a:spcBef>
                <a:spcPts val="0"/>
              </a:spcBef>
              <a:spcAft>
                <a:spcPts val="0"/>
              </a:spcAft>
              <a:buFont typeface="+mj-lt"/>
              <a:buAutoNum type="arabicPeriod"/>
              <a:tabLst>
                <a:tab pos="228600" algn="l"/>
              </a:tabLst>
            </a:pPr>
            <a:endParaRPr lang="en-GB" sz="2400" b="1" dirty="0" smtClean="0">
              <a:solidFill>
                <a:schemeClr val="tx1">
                  <a:lumMod val="85000"/>
                  <a:lumOff val="15000"/>
                </a:schemeClr>
              </a:solidFill>
              <a:latin typeface="Times New Roman" charset="0"/>
              <a:ea typeface="Times New Roman" charset="0"/>
            </a:endParaRPr>
          </a:p>
          <a:p>
            <a:pPr marR="0" lvl="0">
              <a:spcBef>
                <a:spcPts val="0"/>
              </a:spcBef>
              <a:spcAft>
                <a:spcPts val="0"/>
              </a:spcAft>
              <a:tabLst>
                <a:tab pos="228600" algn="l"/>
              </a:tabLst>
            </a:pPr>
            <a:r>
              <a:rPr lang="en-GB" sz="2800" b="1" dirty="0" smtClean="0">
                <a:solidFill>
                  <a:schemeClr val="bg1"/>
                </a:solidFill>
                <a:effectLst/>
                <a:ea typeface="Arial" charset="0"/>
                <a:cs typeface="Arial" charset="0"/>
              </a:rPr>
              <a:t>More details to follow on Moodle</a:t>
            </a:r>
            <a:r>
              <a:rPr lang="mr-IN" sz="2800" b="1" dirty="0" smtClean="0">
                <a:solidFill>
                  <a:schemeClr val="bg1"/>
                </a:solidFill>
                <a:effectLst/>
                <a:ea typeface="Arial" charset="0"/>
                <a:cs typeface="Arial" charset="0"/>
              </a:rPr>
              <a:t>…</a:t>
            </a:r>
            <a:endParaRPr lang="en-GB" sz="2800" b="1" dirty="0">
              <a:solidFill>
                <a:schemeClr val="bg1"/>
              </a:solidFill>
              <a:effectLst/>
              <a:ea typeface="Arial" charset="0"/>
              <a:cs typeface="Arial" charset="0"/>
            </a:endParaRPr>
          </a:p>
        </p:txBody>
      </p:sp>
    </p:spTree>
    <p:extLst>
      <p:ext uri="{BB962C8B-B14F-4D97-AF65-F5344CB8AC3E}">
        <p14:creationId xmlns:p14="http://schemas.microsoft.com/office/powerpoint/2010/main" val="782576155"/>
      </p:ext>
    </p:extLst>
  </p:cSld>
  <p:clrMapOvr>
    <a:masterClrMapping/>
  </p:clrMapOvr>
</p:sld>
</file>

<file path=ppt/theme/theme1.xml><?xml version="1.0" encoding="utf-8"?>
<a:theme xmlns:a="http://schemas.openxmlformats.org/drawingml/2006/main" name="3DSPRING-2">
  <a:themeElements>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Them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3DSPRING-2.pot</Template>
  <TotalTime>1860</TotalTime>
  <Words>779</Words>
  <Application>Microsoft Macintosh PowerPoint</Application>
  <PresentationFormat>On-screen Show (4:3)</PresentationFormat>
  <Paragraphs>187</Paragraphs>
  <Slides>22</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Calibri</vt:lpstr>
      <vt:lpstr>ＭＳ Ｐゴシック</vt:lpstr>
      <vt:lpstr>Stylistic SF</vt:lpstr>
      <vt:lpstr>Tahoma</vt:lpstr>
      <vt:lpstr>Times New Roman</vt:lpstr>
      <vt:lpstr>Arial</vt:lpstr>
      <vt:lpstr>3DSPRING-2</vt:lpstr>
      <vt:lpstr>Outdoor Learning  Principles of Pedagogy</vt:lpstr>
      <vt:lpstr> QTS Standards </vt:lpstr>
      <vt:lpstr>What did you see? </vt:lpstr>
      <vt:lpstr> True or false?</vt:lpstr>
      <vt:lpstr>WG Initiatives </vt:lpstr>
      <vt:lpstr>Friedrich Froebel</vt:lpstr>
      <vt:lpstr> </vt:lpstr>
      <vt:lpstr>Ideas!   </vt:lpstr>
      <vt:lpstr>Learning Through Landscapes </vt:lpstr>
      <vt:lpstr>PowerPoint Presentation</vt:lpstr>
      <vt:lpstr>PowerPoint Presentation</vt:lpstr>
      <vt:lpstr>PowerPoint Presentation</vt:lpstr>
      <vt:lpstr>Influences on outdoor provision and practice  </vt:lpstr>
      <vt:lpstr>Beyond the boundary… </vt:lpstr>
      <vt:lpstr>https://www.estyn.gov.wales/effective-practice/outdoor-learning-beach</vt:lpstr>
      <vt:lpstr>Boring or Amazing?!? </vt:lpstr>
      <vt:lpstr>PowerPoint Presentation</vt:lpstr>
      <vt:lpstr>Conclusions </vt:lpstr>
      <vt:lpstr>Margam visit Monday 16th &amp; Tuesday 17th April 2018</vt:lpstr>
      <vt:lpstr>PowerPoint Presentation</vt:lpstr>
      <vt:lpstr>PowerPoint Presentation</vt:lpstr>
      <vt:lpstr>Practicalities of going outside – level 3   2 credits TQT 20</vt:lpstr>
    </vt:vector>
  </TitlesOfParts>
  <Company>Trinity Saint David</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3D Popping Graphics: Fresh Spring Template</dc:title>
  <dc:creator>swwcte9</dc:creator>
  <cp:lastModifiedBy>Gail Parker</cp:lastModifiedBy>
  <cp:revision>36</cp:revision>
  <dcterms:created xsi:type="dcterms:W3CDTF">2014-10-07T18:34:45Z</dcterms:created>
  <dcterms:modified xsi:type="dcterms:W3CDTF">2017-10-03T14:33:28Z</dcterms:modified>
</cp:coreProperties>
</file>