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58" r:id="rId3"/>
    <p:sldId id="272" r:id="rId4"/>
    <p:sldId id="273" r:id="rId5"/>
    <p:sldId id="260" r:id="rId6"/>
    <p:sldId id="261" r:id="rId7"/>
    <p:sldId id="262" r:id="rId8"/>
    <p:sldId id="263" r:id="rId9"/>
    <p:sldId id="274" r:id="rId10"/>
    <p:sldId id="268" r:id="rId11"/>
    <p:sldId id="271" r:id="rId12"/>
    <p:sldId id="269" r:id="rId13"/>
    <p:sldId id="270" r:id="rId14"/>
    <p:sldId id="275" r:id="rId15"/>
    <p:sldId id="276" r:id="rId16"/>
    <p:sldId id="277" r:id="rId17"/>
    <p:sldId id="27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325" autoAdjust="0"/>
  </p:normalViewPr>
  <p:slideViewPr>
    <p:cSldViewPr snapToGrid="0">
      <p:cViewPr>
        <p:scale>
          <a:sx n="59" d="100"/>
          <a:sy n="59" d="100"/>
        </p:scale>
        <p:origin x="940"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45CD65-CE9E-43DB-A081-A0BF9345F3A4}" type="datetimeFigureOut">
              <a:rPr lang="en-IN" smtClean="0"/>
              <a:t>28-02-2024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7C3A54-003D-4CC5-97B1-968627F73D9C}" type="slidenum">
              <a:rPr lang="en-IN" smtClean="0"/>
              <a:t>‹#›</a:t>
            </a:fld>
            <a:endParaRPr lang="en-IN"/>
          </a:p>
        </p:txBody>
      </p:sp>
    </p:spTree>
    <p:extLst>
      <p:ext uri="{BB962C8B-B14F-4D97-AF65-F5344CB8AC3E}">
        <p14:creationId xmlns:p14="http://schemas.microsoft.com/office/powerpoint/2010/main" val="3022616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Mean - A dataset's mean, sometimes referred to as its average, is determined by adding up each value in the dataset and dividing the total by the total number of values.</a:t>
            </a:r>
          </a:p>
          <a:p>
            <a:r>
              <a:rPr lang="en-US" dirty="0"/>
              <a:t>Median - The middle value of a dataset arranged numerically is called the median.</a:t>
            </a:r>
          </a:p>
          <a:p>
            <a:r>
              <a:rPr lang="en-US" dirty="0"/>
              <a:t>Mode - The value that appears the most frequently in a dataset is its mode (</a:t>
            </a:r>
            <a:r>
              <a:rPr lang="en-US" sz="1200" b="0" i="0" dirty="0">
                <a:solidFill>
                  <a:srgbClr val="222222"/>
                </a:solidFill>
                <a:effectLst/>
                <a:latin typeface="Arial" panose="020B0604020202020204" pitchFamily="34" charset="0"/>
                <a:cs typeface="Arial" panose="020B0604020202020204" pitchFamily="34" charset="0"/>
              </a:rPr>
              <a:t>Zheng et al., 2017</a:t>
            </a:r>
            <a:r>
              <a:rPr lang="en-US" dirty="0"/>
              <a:t>).</a:t>
            </a:r>
          </a:p>
          <a:p>
            <a:endParaRPr lang="en-US" dirty="0"/>
          </a:p>
          <a:p>
            <a:endParaRPr lang="en-IN" dirty="0"/>
          </a:p>
        </p:txBody>
      </p:sp>
      <p:sp>
        <p:nvSpPr>
          <p:cNvPr id="4" name="Slide Number Placeholder 3"/>
          <p:cNvSpPr>
            <a:spLocks noGrp="1"/>
          </p:cNvSpPr>
          <p:nvPr>
            <p:ph type="sldNum" sz="quarter" idx="5"/>
          </p:nvPr>
        </p:nvSpPr>
        <p:spPr/>
        <p:txBody>
          <a:bodyPr/>
          <a:lstStyle/>
          <a:p>
            <a:fld id="{A97C3A54-003D-4CC5-97B1-968627F73D9C}" type="slidenum">
              <a:rPr lang="en-IN" smtClean="0"/>
              <a:t>10</a:t>
            </a:fld>
            <a:endParaRPr lang="en-IN"/>
          </a:p>
        </p:txBody>
      </p:sp>
    </p:spTree>
    <p:extLst>
      <p:ext uri="{BB962C8B-B14F-4D97-AF65-F5344CB8AC3E}">
        <p14:creationId xmlns:p14="http://schemas.microsoft.com/office/powerpoint/2010/main" val="86880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97C3A54-003D-4CC5-97B1-968627F73D9C}" type="slidenum">
              <a:rPr lang="en-IN" smtClean="0"/>
              <a:t>17</a:t>
            </a:fld>
            <a:endParaRPr lang="en-IN"/>
          </a:p>
        </p:txBody>
      </p:sp>
    </p:spTree>
    <p:extLst>
      <p:ext uri="{BB962C8B-B14F-4D97-AF65-F5344CB8AC3E}">
        <p14:creationId xmlns:p14="http://schemas.microsoft.com/office/powerpoint/2010/main" val="1749720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703CD-17FE-B973-B159-EB56585765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2ACAA52D-67BC-DF04-106C-A443161A3A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D7569DE-4B1B-B2EB-3321-94919428DE25}"/>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5" name="Footer Placeholder 4">
            <a:extLst>
              <a:ext uri="{FF2B5EF4-FFF2-40B4-BE49-F238E27FC236}">
                <a16:creationId xmlns:a16="http://schemas.microsoft.com/office/drawing/2014/main" id="{A50EAAE6-FD5F-F566-80BD-46FB1F44C00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CF2BCD5-11AE-7F06-6235-C6CACACE97FE}"/>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2062262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D749F-A819-081F-81B7-88108635B24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5F2CE4B-B622-623D-3951-5BB8FC8746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E1E3780-0E47-546D-64A6-FA6580A3D98F}"/>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5" name="Footer Placeholder 4">
            <a:extLst>
              <a:ext uri="{FF2B5EF4-FFF2-40B4-BE49-F238E27FC236}">
                <a16:creationId xmlns:a16="http://schemas.microsoft.com/office/drawing/2014/main" id="{F02C7147-F11F-D636-6222-9D128EE8424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C500E6D-D0F0-2CC5-43A9-2BD22F28F789}"/>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2369183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FADEE-DD0F-C6C8-B435-D744A8D006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D289B146-A0D3-EE8D-8EB2-8FC7458ACE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0FD7A0-FC12-487E-166B-D5A034E1A26F}"/>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5" name="Footer Placeholder 4">
            <a:extLst>
              <a:ext uri="{FF2B5EF4-FFF2-40B4-BE49-F238E27FC236}">
                <a16:creationId xmlns:a16="http://schemas.microsoft.com/office/drawing/2014/main" id="{3FA31C04-0411-1AD9-978F-125D1D8E42D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3BAAC08-2B7B-C7E0-5E48-9F11900E99B5}"/>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246721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9108D-3604-BD54-792B-6491B30721F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637C779-3365-8473-D058-F219AE741D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1AA57583-3FEC-4429-6E69-24AA828642A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53326A43-7A75-FEEE-D858-DDF013C17AC5}"/>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6" name="Footer Placeholder 5">
            <a:extLst>
              <a:ext uri="{FF2B5EF4-FFF2-40B4-BE49-F238E27FC236}">
                <a16:creationId xmlns:a16="http://schemas.microsoft.com/office/drawing/2014/main" id="{F6B6796A-1017-A9D6-7FAC-13B9025CB67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6FD0765-56FC-A0A8-FF73-7EC29676D321}"/>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347299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E2CC6-D29E-3BA8-04BA-27A1971E45F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B935987-EBD3-670E-2259-03A0923C90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7C7627-6E0C-ED47-68FB-1972B04330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62EBA677-5535-69A7-6DCA-804516B916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04F1B3-6336-3AA9-36BF-50CD347FFB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7CA82E0C-716D-E14D-5275-E2B1B3B7799F}"/>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8" name="Footer Placeholder 7">
            <a:extLst>
              <a:ext uri="{FF2B5EF4-FFF2-40B4-BE49-F238E27FC236}">
                <a16:creationId xmlns:a16="http://schemas.microsoft.com/office/drawing/2014/main" id="{F310199F-3B97-308A-81C7-BB5B80D0CE3D}"/>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E2E126B5-91FC-F454-95C6-2AE47F5465A8}"/>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3067331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9BA50-19EC-0477-5CEC-BD2CCB9401A2}"/>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4D1FD37C-8A29-C835-7F8F-78F482E0EF2A}"/>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4" name="Footer Placeholder 3">
            <a:extLst>
              <a:ext uri="{FF2B5EF4-FFF2-40B4-BE49-F238E27FC236}">
                <a16:creationId xmlns:a16="http://schemas.microsoft.com/office/drawing/2014/main" id="{8BC10D34-0936-E41D-568F-9706BC41D120}"/>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1614CE96-16E0-C78F-903E-D677C7DE4036}"/>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2727342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BE8243-C9CE-7162-577C-11C87EAE500B}"/>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3" name="Footer Placeholder 2">
            <a:extLst>
              <a:ext uri="{FF2B5EF4-FFF2-40B4-BE49-F238E27FC236}">
                <a16:creationId xmlns:a16="http://schemas.microsoft.com/office/drawing/2014/main" id="{83DD7336-C897-09FB-8FCF-D3E140DCAD8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05B66FE-D31B-4524-268A-0635FA687990}"/>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1837909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4A1F4-62C7-5A0A-7C86-6BFA325CD0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FFF283AD-A950-2FA2-0F55-F14D90199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ABE09BE-D8B8-CE8D-7EB8-DE2009C77D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6DF174-2BF4-E7F4-A219-85C368B1072E}"/>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6" name="Footer Placeholder 5">
            <a:extLst>
              <a:ext uri="{FF2B5EF4-FFF2-40B4-BE49-F238E27FC236}">
                <a16:creationId xmlns:a16="http://schemas.microsoft.com/office/drawing/2014/main" id="{EC3247F6-8914-E813-CE45-16C190A8E0A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E9FA915-5CA1-6124-7B9A-E62E06FFDD62}"/>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287938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C3A1D-7067-5985-2C7B-F461AF9F08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18823C79-2533-848E-4465-9274ADEC8A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6804E08F-2873-6D4F-5D29-AC31718668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050CC1-2C73-92C0-B03B-9D7838D7205E}"/>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6" name="Footer Placeholder 5">
            <a:extLst>
              <a:ext uri="{FF2B5EF4-FFF2-40B4-BE49-F238E27FC236}">
                <a16:creationId xmlns:a16="http://schemas.microsoft.com/office/drawing/2014/main" id="{48AF2DB3-C5CF-D1B5-D223-CD8773ADCFD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7CC991F-5C99-BD0A-E41D-7300C84F07DC}"/>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2323007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E92AC-099D-5035-9919-BF3D4836D38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F27757A-9B41-34BC-53DB-973790B020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49DA84D-3DA6-63FB-CB9C-2993A32EE5FC}"/>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5" name="Footer Placeholder 4">
            <a:extLst>
              <a:ext uri="{FF2B5EF4-FFF2-40B4-BE49-F238E27FC236}">
                <a16:creationId xmlns:a16="http://schemas.microsoft.com/office/drawing/2014/main" id="{6C6A3622-6584-BC1F-974F-85DC4B96EB1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264E017-B1B9-D9FF-F9D6-9B42BF46A1B4}"/>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325165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E15557-1735-78C8-B5A1-B96CA31161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025D4A1-F400-8A11-55BB-434BC1F9C0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FCFFD2B-E67B-8D88-97C5-63A9CABC9F43}"/>
              </a:ext>
            </a:extLst>
          </p:cNvPr>
          <p:cNvSpPr>
            <a:spLocks noGrp="1"/>
          </p:cNvSpPr>
          <p:nvPr>
            <p:ph type="dt" sz="half" idx="10"/>
          </p:nvPr>
        </p:nvSpPr>
        <p:spPr/>
        <p:txBody>
          <a:bodyPr/>
          <a:lstStyle/>
          <a:p>
            <a:fld id="{B62F3F47-9092-4E20-91B5-11767D92E19C}" type="datetimeFigureOut">
              <a:rPr lang="en-IN" smtClean="0"/>
              <a:t>28-02-2024</a:t>
            </a:fld>
            <a:endParaRPr lang="en-IN"/>
          </a:p>
        </p:txBody>
      </p:sp>
      <p:sp>
        <p:nvSpPr>
          <p:cNvPr id="5" name="Footer Placeholder 4">
            <a:extLst>
              <a:ext uri="{FF2B5EF4-FFF2-40B4-BE49-F238E27FC236}">
                <a16:creationId xmlns:a16="http://schemas.microsoft.com/office/drawing/2014/main" id="{43616D22-158C-AB89-0457-02D17B03FF6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1C99562-08CB-00EB-CF88-3AD7125AB1B4}"/>
              </a:ext>
            </a:extLst>
          </p:cNvPr>
          <p:cNvSpPr>
            <a:spLocks noGrp="1"/>
          </p:cNvSpPr>
          <p:nvPr>
            <p:ph type="sldNum" sz="quarter" idx="12"/>
          </p:nvPr>
        </p:nvSpPr>
        <p:spPr/>
        <p:txBody>
          <a:bodyPr/>
          <a:lstStyle/>
          <a:p>
            <a:fld id="{6CC724A2-F47E-4949-B40F-9F0223268594}" type="slidenum">
              <a:rPr lang="en-IN" smtClean="0"/>
              <a:t>‹#›</a:t>
            </a:fld>
            <a:endParaRPr lang="en-IN"/>
          </a:p>
        </p:txBody>
      </p:sp>
    </p:spTree>
    <p:extLst>
      <p:ext uri="{BB962C8B-B14F-4D97-AF65-F5344CB8AC3E}">
        <p14:creationId xmlns:p14="http://schemas.microsoft.com/office/powerpoint/2010/main" val="1510669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246D65-E355-7F24-C722-5ECFA28EB7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C9A66F2-6EAD-6BD1-CA41-F42652AE74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00AEB0E-D99A-E9DC-B374-FC79203A8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2F3F47-9092-4E20-91B5-11767D92E19C}" type="datetimeFigureOut">
              <a:rPr lang="en-IN" smtClean="0"/>
              <a:t>28-02-2024</a:t>
            </a:fld>
            <a:endParaRPr lang="en-IN"/>
          </a:p>
        </p:txBody>
      </p:sp>
      <p:sp>
        <p:nvSpPr>
          <p:cNvPr id="5" name="Footer Placeholder 4">
            <a:extLst>
              <a:ext uri="{FF2B5EF4-FFF2-40B4-BE49-F238E27FC236}">
                <a16:creationId xmlns:a16="http://schemas.microsoft.com/office/drawing/2014/main" id="{010B716B-E446-430D-4D23-DCD2E6A9F4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D06693AC-05A2-BE7E-0894-0686F994D8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C724A2-F47E-4949-B40F-9F0223268594}" type="slidenum">
              <a:rPr lang="en-IN" smtClean="0"/>
              <a:t>‹#›</a:t>
            </a:fld>
            <a:endParaRPr lang="en-IN"/>
          </a:p>
        </p:txBody>
      </p:sp>
    </p:spTree>
    <p:extLst>
      <p:ext uri="{BB962C8B-B14F-4D97-AF65-F5344CB8AC3E}">
        <p14:creationId xmlns:p14="http://schemas.microsoft.com/office/powerpoint/2010/main" val="1509824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docs.google.com/forms/d/1q7bti1orPNK3D6Ws0fydKIMBh5_vBkqBBt4NiKXfYEk/edi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ijbnpa.biomedcentral.com/articles/10.1186/1479-5868-6-21" TargetMode="External"/><Relationship Id="rId2" Type="http://schemas.openxmlformats.org/officeDocument/2006/relationships/hyperlink" Target="https://ijcar.net/assets/pdf/Vol6-No5-May2019/07.-Basics-of-Research-Design-A-Guide-to-selecting-appropriate-research-design.pdf"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abs/pii/S0091743511000764" TargetMode="External"/><Relationship Id="rId5" Type="http://schemas.openxmlformats.org/officeDocument/2006/relationships/hyperlink" Target="https://www.mdpi.com/1660-4601/19/12/7369" TargetMode="External"/><Relationship Id="rId4" Type="http://schemas.openxmlformats.org/officeDocument/2006/relationships/hyperlink" Target="https://www.hindawi.com/journals/jobe/2011/360257/"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shorturl.at/adY01" TargetMode="External"/><Relationship Id="rId7" Type="http://schemas.openxmlformats.org/officeDocument/2006/relationships/hyperlink" Target="https://www.niehs.nih.gov/research/resources/bioethics/whatis" TargetMode="External"/><Relationship Id="rId2" Type="http://schemas.openxmlformats.org/officeDocument/2006/relationships/hyperlink" Target="https://doi.org/10.1016/j.sbspro.2015.07.094" TargetMode="External"/><Relationship Id="rId1" Type="http://schemas.openxmlformats.org/officeDocument/2006/relationships/slideLayout" Target="../slideLayouts/slideLayout2.xml"/><Relationship Id="rId6" Type="http://schemas.openxmlformats.org/officeDocument/2006/relationships/hyperlink" Target="https://doi.org/10.3200/JACH.54.2.116-126" TargetMode="External"/><Relationship Id="rId5" Type="http://schemas.openxmlformats.org/officeDocument/2006/relationships/hyperlink" Target="https://citeseerx.ist.psu.edu/document?repid=rep1&amp;type=pdf&amp;doi=c0c0efc1c8d4c5b2721694098a831cb00aaf887a" TargetMode="External"/><Relationship Id="rId4" Type="http://schemas.openxmlformats.org/officeDocument/2006/relationships/hyperlink" Target="https://shorturl.at/rAJM8"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tandfonline.com/doi/abs/10.1080/08870446.2017.1325486" TargetMode="External"/><Relationship Id="rId2" Type="http://schemas.openxmlformats.org/officeDocument/2006/relationships/hyperlink" Target="https://link.springer.com/article/10.1007/s00038-015-0680-0" TargetMode="External"/><Relationship Id="rId1" Type="http://schemas.openxmlformats.org/officeDocument/2006/relationships/slideLayout" Target="../slideLayouts/slideLayout2.xml"/><Relationship Id="rId6" Type="http://schemas.openxmlformats.org/officeDocument/2006/relationships/hyperlink" Target="https://shorturl.at/kqCI3" TargetMode="External"/><Relationship Id="rId5" Type="http://schemas.openxmlformats.org/officeDocument/2006/relationships/hyperlink" Target="https://shorturl.at/mquvE" TargetMode="External"/><Relationship Id="rId4" Type="http://schemas.openxmlformats.org/officeDocument/2006/relationships/hyperlink" Target="https://www.thelancet.com/journals/langlo/article/PIIS2214-109X(20)30211-4/fulltext?furriel=15de03984c2d2f6f954171caff5285c14def84da"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tandfonline.com/doi/abs/10.1080/03610926.2015.1081948"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CBE8B11D-44A1-2735-2F40-F04B66E4E21B}"/>
              </a:ext>
            </a:extLst>
          </p:cNvPr>
          <p:cNvSpPr txBox="1"/>
          <p:nvPr/>
        </p:nvSpPr>
        <p:spPr>
          <a:xfrm>
            <a:off x="1137033" y="816429"/>
            <a:ext cx="6384996" cy="5392985"/>
          </a:xfrm>
          <a:prstGeom prst="rect">
            <a:avLst/>
          </a:prstGeom>
        </p:spPr>
        <p:txBody>
          <a:bodyPr vert="horz" lIns="91440" tIns="45720" rIns="91440" bIns="45720" rtlCol="0">
            <a:normAutofit lnSpcReduction="10000"/>
          </a:bodyPr>
          <a:lstStyle/>
          <a:p>
            <a:pPr indent="-228600">
              <a:lnSpc>
                <a:spcPct val="150000"/>
              </a:lnSpc>
              <a:spcAft>
                <a:spcPts val="8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 NAME: NAVEENA DOORU </a:t>
            </a:r>
            <a:endParaRPr lang="en-US" sz="2000" dirty="0">
              <a:effectLst/>
              <a:latin typeface="Arial" panose="020B0604020202020204" pitchFamily="34" charset="0"/>
              <a:cs typeface="Arial" panose="020B0604020202020204" pitchFamily="34" charset="0"/>
            </a:endParaRPr>
          </a:p>
          <a:p>
            <a:pPr indent="-228600">
              <a:lnSpc>
                <a:spcPct val="150000"/>
              </a:lnSpc>
              <a:spcAft>
                <a:spcPts val="8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 STUDENT NUMBER: 2309989</a:t>
            </a:r>
            <a:endParaRPr lang="en-US" sz="2000" dirty="0">
              <a:effectLst/>
              <a:latin typeface="Arial" panose="020B0604020202020204" pitchFamily="34" charset="0"/>
              <a:cs typeface="Arial" panose="020B0604020202020204" pitchFamily="34" charset="0"/>
            </a:endParaRPr>
          </a:p>
          <a:p>
            <a:pPr marL="342900" indent="-342900">
              <a:lnSpc>
                <a:spcPct val="150000"/>
              </a:lnSpc>
              <a:spcAft>
                <a:spcPts val="8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PROGRAMME: MSC PUBLIC HEALTH AND         SOCIAL CARE IN PRACTICE</a:t>
            </a:r>
            <a:endParaRPr lang="en-US" sz="2000" dirty="0">
              <a:effectLst/>
              <a:latin typeface="Arial" panose="020B0604020202020204" pitchFamily="34" charset="0"/>
              <a:cs typeface="Arial" panose="020B0604020202020204" pitchFamily="34" charset="0"/>
            </a:endParaRPr>
          </a:p>
          <a:p>
            <a:pPr indent="-228600">
              <a:lnSpc>
                <a:spcPct val="150000"/>
              </a:lnSpc>
              <a:spcAft>
                <a:spcPts val="8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 MODULE: PRACTICE-BASED RESEARCH</a:t>
            </a:r>
            <a:endParaRPr lang="en-US" sz="2000" dirty="0">
              <a:effectLst/>
              <a:latin typeface="Arial" panose="020B0604020202020204" pitchFamily="34" charset="0"/>
              <a:cs typeface="Arial" panose="020B0604020202020204" pitchFamily="34" charset="0"/>
            </a:endParaRPr>
          </a:p>
          <a:p>
            <a:pPr indent="-228600">
              <a:lnSpc>
                <a:spcPct val="150000"/>
              </a:lnSpc>
              <a:spcAft>
                <a:spcPts val="8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 MODULE CODE: LCHS7001</a:t>
            </a:r>
            <a:endParaRPr lang="en-US" sz="2000" dirty="0">
              <a:effectLst/>
              <a:latin typeface="Arial" panose="020B0604020202020204" pitchFamily="34" charset="0"/>
              <a:cs typeface="Arial" panose="020B0604020202020204" pitchFamily="34" charset="0"/>
            </a:endParaRPr>
          </a:p>
          <a:p>
            <a:pPr indent="-228600">
              <a:lnSpc>
                <a:spcPct val="150000"/>
              </a:lnSpc>
              <a:spcBef>
                <a:spcPts val="600"/>
              </a:spcBef>
              <a:spcAft>
                <a:spcPts val="6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 LECTURER’S NAME: Dr. ZENO LEUNG</a:t>
            </a:r>
            <a:endParaRPr lang="en-US" sz="2000" dirty="0">
              <a:effectLst/>
              <a:latin typeface="Arial" panose="020B0604020202020204" pitchFamily="34" charset="0"/>
              <a:cs typeface="Arial" panose="020B0604020202020204" pitchFamily="34" charset="0"/>
            </a:endParaRPr>
          </a:p>
          <a:p>
            <a:pPr indent="-228600">
              <a:lnSpc>
                <a:spcPct val="150000"/>
              </a:lnSpc>
              <a:spcBef>
                <a:spcPts val="600"/>
              </a:spcBef>
              <a:spcAft>
                <a:spcPts val="600"/>
              </a:spcAft>
              <a:buFont typeface="Arial" panose="020B0604020202020204" pitchFamily="34" charset="0"/>
              <a:buChar char="•"/>
            </a:pPr>
            <a:r>
              <a:rPr lang="en-US" sz="2000" b="1" dirty="0">
                <a:effectLst/>
                <a:latin typeface="Arial" panose="020B0604020202020204" pitchFamily="34" charset="0"/>
                <a:cs typeface="Arial" panose="020B0604020202020204" pitchFamily="34" charset="0"/>
              </a:rPr>
              <a:t> ASSIGNMENT TITLE: </a:t>
            </a:r>
            <a:r>
              <a:rPr lang="en-US" sz="2000" b="1" dirty="0">
                <a:latin typeface="Arial" panose="020B0604020202020204" pitchFamily="34" charset="0"/>
                <a:cs typeface="Arial" panose="020B0604020202020204" pitchFamily="34" charset="0"/>
              </a:rPr>
              <a:t>COMPONENT 1</a:t>
            </a:r>
            <a:endParaRPr lang="en-US" sz="2000" dirty="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INDIVIDUAL PRESENTATION </a:t>
            </a:r>
            <a:r>
              <a:rPr lang="en-US" sz="2000" b="1" dirty="0">
                <a:effectLst/>
                <a:latin typeface="Arial" panose="020B0604020202020204" pitchFamily="34" charset="0"/>
                <a:cs typeface="Arial" panose="020B0604020202020204" pitchFamily="34" charset="0"/>
              </a:rPr>
              <a:t>– RESEARCH PROPOSAL</a:t>
            </a:r>
            <a:endParaRPr lang="en-US" sz="2000" dirty="0">
              <a:effectLst/>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226D6D71-A244-0204-55E2-4EC1C77C031B}"/>
              </a:ext>
            </a:extLst>
          </p:cNvPr>
          <p:cNvPicPr>
            <a:picLocks noChangeAspect="1"/>
          </p:cNvPicPr>
          <p:nvPr/>
        </p:nvPicPr>
        <p:blipFill rotWithShape="1">
          <a:blip r:embed="rId2"/>
          <a:srcRect l="13691" r="16088" b="2"/>
          <a:stretch/>
        </p:blipFill>
        <p:spPr>
          <a:xfrm>
            <a:off x="8040756" y="1594586"/>
            <a:ext cx="3338601" cy="3755915"/>
          </a:xfrm>
          <a:prstGeom prst="rect">
            <a:avLst/>
          </a:prstGeom>
        </p:spPr>
      </p:pic>
      <p:sp>
        <p:nvSpPr>
          <p:cNvPr id="49" name="Freeform: Shape 4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83142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04" name="Rectangle 7196">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206" name="Rectangle 7198">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208" name="Rectangle 7200">
            <a:extLst>
              <a:ext uri="{FF2B5EF4-FFF2-40B4-BE49-F238E27FC236}">
                <a16:creationId xmlns:a16="http://schemas.microsoft.com/office/drawing/2014/main" id="{6B4E8574-CB18-4075-B191-8B1B26CD0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FD733-C0E3-67E4-F763-6E547435F52B}"/>
              </a:ext>
            </a:extLst>
          </p:cNvPr>
          <p:cNvSpPr>
            <a:spLocks noGrp="1"/>
          </p:cNvSpPr>
          <p:nvPr>
            <p:ph type="title"/>
          </p:nvPr>
        </p:nvSpPr>
        <p:spPr>
          <a:xfrm>
            <a:off x="422897" y="576262"/>
            <a:ext cx="7110015" cy="4115478"/>
          </a:xfrm>
        </p:spPr>
        <p:txBody>
          <a:bodyPr vert="horz" lIns="91440" tIns="45720" rIns="91440" bIns="45720" rtlCol="0" anchor="b">
            <a:normAutofit/>
          </a:bodyPr>
          <a:lstStyle/>
          <a:p>
            <a:r>
              <a:rPr lang="en-US" sz="2600" b="1" dirty="0"/>
              <a:t>PREVALENCE OF PHYSICAL ACTIVITY IN UWTSD STUDENTS </a:t>
            </a:r>
            <a:br>
              <a:rPr lang="en-US" sz="2600" b="1" dirty="0"/>
            </a:br>
            <a:r>
              <a:rPr lang="en-US" sz="2600" b="1" dirty="0"/>
              <a:t>( LEVEL 7) BIRMINGHAM CAMPUS </a:t>
            </a:r>
            <a:br>
              <a:rPr lang="en-US" sz="2600" b="1" dirty="0"/>
            </a:br>
            <a:r>
              <a:rPr lang="en-US" sz="2600" dirty="0"/>
              <a:t>        </a:t>
            </a:r>
            <a:br>
              <a:rPr lang="en-US" sz="2600" dirty="0"/>
            </a:br>
            <a:r>
              <a:rPr lang="en-US" sz="2600" dirty="0"/>
              <a:t>                       NAVEENA DOORU </a:t>
            </a:r>
            <a:br>
              <a:rPr lang="en-US" sz="2600" dirty="0"/>
            </a:br>
            <a:r>
              <a:rPr lang="en-US" sz="2600" dirty="0"/>
              <a:t>                                     FEB 26, 2024 </a:t>
            </a:r>
          </a:p>
        </p:txBody>
      </p:sp>
      <p:sp>
        <p:nvSpPr>
          <p:cNvPr id="7203" name="Rectangle 7202">
            <a:extLst>
              <a:ext uri="{FF2B5EF4-FFF2-40B4-BE49-F238E27FC236}">
                <a16:creationId xmlns:a16="http://schemas.microsoft.com/office/drawing/2014/main" id="{ED94FB78-D9F3-4510-93F1-361F35434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78989" y="698863"/>
            <a:ext cx="413010" cy="5413519"/>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7170" name="Picture 2" descr="Method Study - Meaning, Concept, and Scope [2021] - Leverage Edu">
            <a:extLst>
              <a:ext uri="{FF2B5EF4-FFF2-40B4-BE49-F238E27FC236}">
                <a16:creationId xmlns:a16="http://schemas.microsoft.com/office/drawing/2014/main" id="{85814245-ACA3-FC16-3A1E-6BFBFAE0C0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714" r="21287" b="2"/>
          <a:stretch/>
        </p:blipFill>
        <p:spPr bwMode="auto">
          <a:xfrm>
            <a:off x="7454884" y="693244"/>
            <a:ext cx="4336132" cy="5420166"/>
          </a:xfrm>
          <a:prstGeom prst="rect">
            <a:avLst/>
          </a:prstGeom>
          <a:noFill/>
          <a:extLst>
            <a:ext uri="{909E8E84-426E-40DD-AFC4-6F175D3DCCD1}">
              <a14:hiddenFill xmlns:a14="http://schemas.microsoft.com/office/drawing/2010/main">
                <a:solidFill>
                  <a:srgbClr val="FFFFFF"/>
                </a:solidFill>
              </a14:hiddenFill>
            </a:ext>
          </a:extLst>
        </p:spPr>
      </p:pic>
      <p:cxnSp>
        <p:nvCxnSpPr>
          <p:cNvPr id="7205" name="Straight Connector 7204">
            <a:extLst>
              <a:ext uri="{FF2B5EF4-FFF2-40B4-BE49-F238E27FC236}">
                <a16:creationId xmlns:a16="http://schemas.microsoft.com/office/drawing/2014/main" id="{3EFADC67-92A1-44FB-8691-D8CD71A21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7207" name="Straight Connector 7206">
            <a:extLst>
              <a:ext uri="{FF2B5EF4-FFF2-40B4-BE49-F238E27FC236}">
                <a16:creationId xmlns:a16="http://schemas.microsoft.com/office/drawing/2014/main" id="{EE9C6408-AA0E-411D-A5D2-E5F13306F8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084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8210" name="Rectangle 820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B23B50-6008-44AA-A8E7-426D6862CC26}"/>
              </a:ext>
            </a:extLst>
          </p:cNvPr>
          <p:cNvSpPr>
            <a:spLocks noGrp="1"/>
          </p:cNvSpPr>
          <p:nvPr>
            <p:ph type="title"/>
          </p:nvPr>
        </p:nvSpPr>
        <p:spPr>
          <a:xfrm>
            <a:off x="761803" y="350196"/>
            <a:ext cx="4646904" cy="1624520"/>
          </a:xfrm>
        </p:spPr>
        <p:txBody>
          <a:bodyPr anchor="ctr">
            <a:normAutofit/>
          </a:bodyPr>
          <a:lstStyle/>
          <a:p>
            <a:r>
              <a:rPr lang="en-US" sz="4000" b="1">
                <a:latin typeface="Arial" panose="020B0604020202020204" pitchFamily="34" charset="0"/>
                <a:cs typeface="Arial" panose="020B0604020202020204" pitchFamily="34" charset="0"/>
              </a:rPr>
              <a:t>CONTENTS </a:t>
            </a:r>
            <a:endParaRPr lang="en-IN" sz="40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41D1A6-53B4-4AE6-27F9-EE46B588C246}"/>
              </a:ext>
            </a:extLst>
          </p:cNvPr>
          <p:cNvSpPr>
            <a:spLocks noGrp="1"/>
          </p:cNvSpPr>
          <p:nvPr>
            <p:ph idx="1"/>
          </p:nvPr>
        </p:nvSpPr>
        <p:spPr>
          <a:xfrm>
            <a:off x="761803" y="1491343"/>
            <a:ext cx="9862654" cy="4865007"/>
          </a:xfrm>
        </p:spPr>
        <p:txBody>
          <a:bodyPr anchor="ctr">
            <a:normAutofit/>
          </a:bodyPr>
          <a:lstStyle/>
          <a:p>
            <a:r>
              <a:rPr lang="en-GB" sz="2000" dirty="0">
                <a:latin typeface="Arial" panose="020B0604020202020204" pitchFamily="34" charset="0"/>
                <a:cs typeface="Arial" panose="020B0604020202020204" pitchFamily="34" charset="0"/>
              </a:rPr>
              <a:t>Introduction</a:t>
            </a:r>
          </a:p>
          <a:p>
            <a:r>
              <a:rPr lang="en-GB" sz="2000" dirty="0">
                <a:latin typeface="Arial" panose="020B0604020202020204" pitchFamily="34" charset="0"/>
                <a:cs typeface="Arial" panose="020B0604020202020204" pitchFamily="34" charset="0"/>
              </a:rPr>
              <a:t>Rationale</a:t>
            </a:r>
          </a:p>
          <a:p>
            <a:r>
              <a:rPr lang="en-GB" sz="2000" dirty="0">
                <a:latin typeface="Arial" panose="020B0604020202020204" pitchFamily="34" charset="0"/>
                <a:cs typeface="Arial" panose="020B0604020202020204" pitchFamily="34" charset="0"/>
              </a:rPr>
              <a:t>Research Objectives</a:t>
            </a:r>
          </a:p>
          <a:p>
            <a:r>
              <a:rPr lang="en-GB" sz="2000" dirty="0">
                <a:latin typeface="Arial" panose="020B0604020202020204" pitchFamily="34" charset="0"/>
                <a:cs typeface="Arial" panose="020B0604020202020204" pitchFamily="34" charset="0"/>
              </a:rPr>
              <a:t>Research Design</a:t>
            </a:r>
          </a:p>
          <a:p>
            <a:r>
              <a:rPr lang="en-GB" sz="2000" dirty="0">
                <a:latin typeface="Arial" panose="020B0604020202020204" pitchFamily="34" charset="0"/>
                <a:cs typeface="Arial" panose="020B0604020202020204" pitchFamily="34" charset="0"/>
              </a:rPr>
              <a:t>Data Analysis</a:t>
            </a:r>
          </a:p>
          <a:p>
            <a:r>
              <a:rPr lang="en-GB" sz="2000" dirty="0">
                <a:latin typeface="Arial" panose="020B0604020202020204" pitchFamily="34" charset="0"/>
                <a:cs typeface="Arial" panose="020B0604020202020204" pitchFamily="34" charset="0"/>
              </a:rPr>
              <a:t>Ethical Considerations</a:t>
            </a:r>
            <a:endParaRPr lang="en-US"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Implications</a:t>
            </a:r>
            <a:endParaRPr lang="en-US"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Schedule of Work ( Gaant chart )</a:t>
            </a:r>
            <a:endParaRPr lang="en-US"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References</a:t>
            </a:r>
            <a:endParaRPr lang="en-US" sz="2000" dirty="0">
              <a:latin typeface="Arial" panose="020B0604020202020204" pitchFamily="34" charset="0"/>
              <a:cs typeface="Arial" panose="020B0604020202020204" pitchFamily="34" charset="0"/>
            </a:endParaRPr>
          </a:p>
          <a:p>
            <a:endParaRPr lang="en-IN" sz="2000" dirty="0">
              <a:latin typeface="Arial" panose="020B0604020202020204" pitchFamily="34" charset="0"/>
              <a:cs typeface="Arial" panose="020B0604020202020204" pitchFamily="34" charset="0"/>
            </a:endParaRPr>
          </a:p>
        </p:txBody>
      </p:sp>
      <p:pic>
        <p:nvPicPr>
          <p:cNvPr id="8194" name="Picture 2" descr="How do you select the right research method for a project? | by Aakriti  Chugh | UX Planet">
            <a:extLst>
              <a:ext uri="{FF2B5EF4-FFF2-40B4-BE49-F238E27FC236}">
                <a16:creationId xmlns:a16="http://schemas.microsoft.com/office/drawing/2014/main" id="{28B2BFA8-109F-C194-6C89-D8DAC97B44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849" r="14851" b="2"/>
          <a:stretch/>
        </p:blipFill>
        <p:spPr bwMode="auto">
          <a:xfrm>
            <a:off x="7728857" y="0"/>
            <a:ext cx="446314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7017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9F16E5-FA46-0134-599B-5E7156DB7C1F}"/>
              </a:ext>
            </a:extLst>
          </p:cNvPr>
          <p:cNvSpPr>
            <a:spLocks noGrp="1"/>
          </p:cNvSpPr>
          <p:nvPr>
            <p:ph type="title"/>
          </p:nvPr>
        </p:nvSpPr>
        <p:spPr>
          <a:xfrm>
            <a:off x="1137034" y="609598"/>
            <a:ext cx="9392421" cy="846900"/>
          </a:xfrm>
        </p:spPr>
        <p:txBody>
          <a:bodyPr>
            <a:normAutofit/>
          </a:bodyPr>
          <a:lstStyle/>
          <a:p>
            <a:r>
              <a:rPr lang="en-US" sz="3200" b="1" dirty="0">
                <a:latin typeface="Arial" panose="020B0604020202020204" pitchFamily="34" charset="0"/>
                <a:cs typeface="Arial" panose="020B0604020202020204" pitchFamily="34" charset="0"/>
              </a:rPr>
              <a:t>INTRODUCTION </a:t>
            </a:r>
            <a:endParaRPr lang="en-IN" sz="3200" b="1" dirty="0"/>
          </a:p>
        </p:txBody>
      </p:sp>
      <p:sp>
        <p:nvSpPr>
          <p:cNvPr id="3" name="Content Placeholder 2">
            <a:extLst>
              <a:ext uri="{FF2B5EF4-FFF2-40B4-BE49-F238E27FC236}">
                <a16:creationId xmlns:a16="http://schemas.microsoft.com/office/drawing/2014/main" id="{4307EB8A-5665-5B06-4E00-61C6A0974A9F}"/>
              </a:ext>
            </a:extLst>
          </p:cNvPr>
          <p:cNvSpPr>
            <a:spLocks noGrp="1"/>
          </p:cNvSpPr>
          <p:nvPr>
            <p:ph idx="1"/>
          </p:nvPr>
        </p:nvSpPr>
        <p:spPr>
          <a:xfrm>
            <a:off x="684129" y="2198362"/>
            <a:ext cx="6035238" cy="3917773"/>
          </a:xfrm>
        </p:spPr>
        <p:txBody>
          <a:bodyPr>
            <a:normAutofit/>
          </a:bodyPr>
          <a:lstStyle/>
          <a:p>
            <a:r>
              <a:rPr lang="en-US" sz="2000" dirty="0">
                <a:latin typeface="Arial" panose="020B0604020202020204" pitchFamily="34" charset="0"/>
                <a:cs typeface="Arial" panose="020B0604020202020204" pitchFamily="34" charset="0"/>
              </a:rPr>
              <a:t>The global decrease in physical activity (PA) and rise in obesity and sedentary behavior are the major concerns in today's era. For the majority of countries, inactivity at all ages is a serious issue </a:t>
            </a:r>
            <a:r>
              <a:rPr lang="en-IN" sz="2000" dirty="0">
                <a:latin typeface="Arial" panose="020B0604020202020204" pitchFamily="34" charset="0"/>
                <a:cs typeface="Arial" panose="020B0604020202020204" pitchFamily="34" charset="0"/>
              </a:rPr>
              <a:t>(</a:t>
            </a:r>
            <a:r>
              <a:rPr lang="en-IN" sz="2000" dirty="0">
                <a:effectLst/>
                <a:latin typeface="Arial" panose="020B0604020202020204" pitchFamily="34" charset="0"/>
                <a:ea typeface="Calibri" panose="020F0502020204030204" pitchFamily="34" charset="0"/>
                <a:cs typeface="Arial" panose="020B0604020202020204" pitchFamily="34" charset="0"/>
              </a:rPr>
              <a:t>Fagaras et al., 2015</a:t>
            </a:r>
            <a:r>
              <a:rPr lang="en-IN" sz="2000" dirty="0">
                <a:latin typeface="Arial" panose="020B0604020202020204" pitchFamily="34" charset="0"/>
                <a:cs typeface="Arial" panose="020B0604020202020204" pitchFamily="34" charset="0"/>
              </a:rPr>
              <a:t>).</a:t>
            </a:r>
          </a:p>
          <a:p>
            <a:r>
              <a:rPr lang="en-IN" sz="2000" dirty="0">
                <a:latin typeface="Arial" panose="020B0604020202020204" pitchFamily="34" charset="0"/>
                <a:cs typeface="Arial" panose="020B0604020202020204" pitchFamily="34" charset="0"/>
              </a:rPr>
              <a:t>The fourth leading cause of mortality is physical inactivity worldwide However, there is a lack of awareness of factors leading to physical inactivity in university students (</a:t>
            </a:r>
            <a:r>
              <a:rPr lang="en-IN" sz="2000" dirty="0">
                <a:effectLst/>
                <a:latin typeface="Arial" panose="020B0604020202020204" pitchFamily="34" charset="0"/>
                <a:ea typeface="Calibri" panose="020F0502020204030204" pitchFamily="34" charset="0"/>
              </a:rPr>
              <a:t>Dumith et al., 2011</a:t>
            </a:r>
            <a:r>
              <a:rPr lang="en-IN"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The main objective of this proposal is to find out the prevalence of physical activity in postgraduate students using a quantitative research design.</a:t>
            </a:r>
          </a:p>
          <a:p>
            <a:pPr marL="0" indent="0">
              <a:buNone/>
            </a:pPr>
            <a:endParaRPr lang="en-IN" sz="20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E92D9F88-6AD4-C033-81E9-FD0241CE4DA8}"/>
              </a:ext>
            </a:extLst>
          </p:cNvPr>
          <p:cNvPicPr>
            <a:picLocks noChangeAspect="1"/>
          </p:cNvPicPr>
          <p:nvPr/>
        </p:nvPicPr>
        <p:blipFill>
          <a:blip r:embed="rId2"/>
          <a:stretch>
            <a:fillRect/>
          </a:stretch>
        </p:blipFill>
        <p:spPr>
          <a:xfrm>
            <a:off x="6719367" y="2469605"/>
            <a:ext cx="4788505" cy="3186532"/>
          </a:xfrm>
          <a:prstGeom prst="rect">
            <a:avLst/>
          </a:prstGeom>
        </p:spPr>
      </p:pic>
      <p:sp>
        <p:nvSpPr>
          <p:cNvPr id="27" name="Freeform: Shape 2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73385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4F5FC-7229-6450-93A6-5A1BF61BD6E6}"/>
              </a:ext>
            </a:extLst>
          </p:cNvPr>
          <p:cNvSpPr>
            <a:spLocks noGrp="1"/>
          </p:cNvSpPr>
          <p:nvPr>
            <p:ph type="title"/>
          </p:nvPr>
        </p:nvSpPr>
        <p:spPr>
          <a:xfrm>
            <a:off x="838200" y="365126"/>
            <a:ext cx="10515600" cy="897618"/>
          </a:xfrm>
        </p:spPr>
        <p:txBody>
          <a:bodyPr>
            <a:normAutofit/>
          </a:bodyPr>
          <a:lstStyle/>
          <a:p>
            <a:r>
              <a:rPr lang="en-US" sz="3200" b="1" dirty="0">
                <a:latin typeface="Arial" panose="020B0604020202020204" pitchFamily="34" charset="0"/>
                <a:cs typeface="Arial" panose="020B0604020202020204" pitchFamily="34" charset="0"/>
              </a:rPr>
              <a:t>RATIONALE OF THE STUDY</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5CDF63C-5B04-5802-E3BD-A1EAFF601BB6}"/>
              </a:ext>
            </a:extLst>
          </p:cNvPr>
          <p:cNvSpPr>
            <a:spLocks noGrp="1"/>
          </p:cNvSpPr>
          <p:nvPr>
            <p:ph idx="1"/>
          </p:nvPr>
        </p:nvSpPr>
        <p:spPr>
          <a:xfrm>
            <a:off x="348343" y="1262745"/>
            <a:ext cx="8469086" cy="4866346"/>
          </a:xfrm>
        </p:spPr>
        <p:txBody>
          <a:bodyPr>
            <a:noAutofit/>
          </a:bodyPr>
          <a:lstStyle/>
          <a:p>
            <a:r>
              <a:rPr lang="en-US" sz="2000" dirty="0">
                <a:latin typeface="Arial" panose="020B0604020202020204" pitchFamily="34" charset="0"/>
                <a:cs typeface="Arial" panose="020B0604020202020204" pitchFamily="34" charset="0"/>
              </a:rPr>
              <a:t>Understanding the factors that influence physical inactivity among university students is necessary for addressing the leading cause of many health issues.</a:t>
            </a:r>
          </a:p>
          <a:p>
            <a:r>
              <a:rPr lang="en-US" sz="2000" dirty="0">
                <a:latin typeface="Arial" panose="020B0604020202020204" pitchFamily="34" charset="0"/>
                <a:cs typeface="Arial" panose="020B0604020202020204" pitchFamily="34" charset="0"/>
              </a:rPr>
              <a:t>Regular physical activity has long been recognized to cause the cardiorespiratory system and skeletal muscles to undergo a variety of adaptations that have significant effects on the prevention and management of numerous metabolic disorders (</a:t>
            </a:r>
            <a:r>
              <a:rPr lang="en-IN" sz="2000" dirty="0">
                <a:effectLst/>
                <a:latin typeface="Arial" panose="020B0604020202020204" pitchFamily="34" charset="0"/>
                <a:ea typeface="Calibri" panose="020F0502020204030204" pitchFamily="34" charset="0"/>
                <a:cs typeface="Arial" panose="020B0604020202020204" pitchFamily="34" charset="0"/>
              </a:rPr>
              <a:t>Chaput et al., 2011</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University life can be stressful due to many factors such as social adjustments, academic pressure, and time constraints which may impact their physical well-being (</a:t>
            </a:r>
            <a:r>
              <a:rPr lang="en-IN" sz="2000" dirty="0">
                <a:effectLst/>
                <a:latin typeface="Arial" panose="020B0604020202020204" pitchFamily="34" charset="0"/>
                <a:ea typeface="Calibri" panose="020F0502020204030204" pitchFamily="34" charset="0"/>
                <a:cs typeface="Arial" panose="020B0604020202020204" pitchFamily="34" charset="0"/>
              </a:rPr>
              <a:t>Pengpid et al., 2015</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Exercise deficiency needs to be viewed as "abnormal" and linked to a host of health hazards that need to be eradicated (</a:t>
            </a:r>
            <a:r>
              <a:rPr lang="en-IN" sz="2000" dirty="0">
                <a:effectLst/>
                <a:latin typeface="Arial" panose="020B0604020202020204" pitchFamily="34" charset="0"/>
                <a:ea typeface="Calibri" panose="020F0502020204030204" pitchFamily="34" charset="0"/>
                <a:cs typeface="Arial" panose="020B0604020202020204" pitchFamily="34" charset="0"/>
              </a:rPr>
              <a:t>Goje et al., 2014</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This research intends to offer evidence-based insights that can guide the development of focused programs and university regulations to encourage healthy living among university students.</a:t>
            </a:r>
          </a:p>
          <a:p>
            <a:pPr marL="0" indent="0">
              <a:buNone/>
            </a:pPr>
            <a:r>
              <a:rPr lang="en-US" sz="2000" dirty="0">
                <a:latin typeface="Arial" panose="020B0604020202020204" pitchFamily="34" charset="0"/>
                <a:cs typeface="Arial" panose="020B0604020202020204" pitchFamily="34" charset="0"/>
              </a:rPr>
              <a:t>                                                                                            </a:t>
            </a:r>
          </a:p>
        </p:txBody>
      </p:sp>
      <p:pic>
        <p:nvPicPr>
          <p:cNvPr id="22" name="Picture 21">
            <a:extLst>
              <a:ext uri="{FF2B5EF4-FFF2-40B4-BE49-F238E27FC236}">
                <a16:creationId xmlns:a16="http://schemas.microsoft.com/office/drawing/2014/main" id="{7F8BE526-61F9-566B-29BB-4FB225611EE1}"/>
              </a:ext>
            </a:extLst>
          </p:cNvPr>
          <p:cNvPicPr>
            <a:picLocks noChangeAspect="1"/>
          </p:cNvPicPr>
          <p:nvPr/>
        </p:nvPicPr>
        <p:blipFill rotWithShape="1">
          <a:blip r:embed="rId2"/>
          <a:srcRect l="7664" r="16172" b="-2"/>
          <a:stretch/>
        </p:blipFill>
        <p:spPr>
          <a:xfrm>
            <a:off x="8951106" y="813935"/>
            <a:ext cx="3240894" cy="4224808"/>
          </a:xfrm>
          <a:prstGeom prst="rect">
            <a:avLst/>
          </a:prstGeom>
        </p:spPr>
      </p:pic>
    </p:spTree>
    <p:extLst>
      <p:ext uri="{BB962C8B-B14F-4D97-AF65-F5344CB8AC3E}">
        <p14:creationId xmlns:p14="http://schemas.microsoft.com/office/powerpoint/2010/main" val="2514588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82219E-4368-A635-8216-5388818223B7}"/>
              </a:ext>
            </a:extLst>
          </p:cNvPr>
          <p:cNvSpPr>
            <a:spLocks noGrp="1"/>
          </p:cNvSpPr>
          <p:nvPr>
            <p:ph type="title"/>
          </p:nvPr>
        </p:nvSpPr>
        <p:spPr>
          <a:xfrm>
            <a:off x="1137038" y="609597"/>
            <a:ext cx="9770022" cy="1330841"/>
          </a:xfrm>
        </p:spPr>
        <p:txBody>
          <a:bodyPr>
            <a:normAutofit/>
          </a:bodyPr>
          <a:lstStyle/>
          <a:p>
            <a:r>
              <a:rPr lang="en-US" b="1" dirty="0">
                <a:latin typeface="Arial" panose="020B0604020202020204" pitchFamily="34" charset="0"/>
                <a:cs typeface="Arial" panose="020B0604020202020204" pitchFamily="34" charset="0"/>
              </a:rPr>
              <a:t> </a:t>
            </a:r>
            <a:r>
              <a:rPr lang="en-US" sz="3200" b="1" dirty="0">
                <a:latin typeface="Arial" panose="020B0604020202020204" pitchFamily="34" charset="0"/>
                <a:cs typeface="Arial" panose="020B0604020202020204" pitchFamily="34" charset="0"/>
              </a:rPr>
              <a:t>OBJECTIVES OF THE RESEARCH </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83484C-945B-FD0E-C8E7-18C55E31D315}"/>
              </a:ext>
            </a:extLst>
          </p:cNvPr>
          <p:cNvSpPr>
            <a:spLocks noGrp="1"/>
          </p:cNvSpPr>
          <p:nvPr>
            <p:ph idx="1"/>
          </p:nvPr>
        </p:nvSpPr>
        <p:spPr>
          <a:xfrm>
            <a:off x="1137038" y="2194100"/>
            <a:ext cx="5950970" cy="3908588"/>
          </a:xfrm>
        </p:spPr>
        <p:txBody>
          <a:bodyPr>
            <a:normAutofit/>
          </a:bodyPr>
          <a:lstStyle/>
          <a:p>
            <a:r>
              <a:rPr lang="en-US" sz="2000" dirty="0">
                <a:latin typeface="Arial" panose="020B0604020202020204" pitchFamily="34" charset="0"/>
                <a:cs typeface="Arial" panose="020B0604020202020204" pitchFamily="34" charset="0"/>
              </a:rPr>
              <a:t>To create and carry out educational initiatives to increase students’ understanding of the value of physical activity and its advantages for mental and physical well-being.</a:t>
            </a:r>
          </a:p>
          <a:p>
            <a:r>
              <a:rPr lang="en-US" sz="2000" dirty="0">
                <a:latin typeface="Arial" panose="020B0604020202020204" pitchFamily="34" charset="0"/>
                <a:cs typeface="Arial" panose="020B0604020202020204" pitchFamily="34" charset="0"/>
              </a:rPr>
              <a:t>To encourage university students to exercise during the day and take breaks from prolonged sitting to reduce sedentary behavior.</a:t>
            </a:r>
          </a:p>
          <a:p>
            <a:r>
              <a:rPr lang="en-US" sz="2000" dirty="0">
                <a:latin typeface="Arial" panose="020B0604020202020204" pitchFamily="34" charset="0"/>
                <a:cs typeface="Arial" panose="020B0604020202020204" pitchFamily="34" charset="0"/>
              </a:rPr>
              <a:t>Examine the challenges related to promoting physical activity on campus and propose recommendations and strategies to enhance it (</a:t>
            </a:r>
            <a:r>
              <a:rPr lang="en-IN" sz="2000" kern="100" dirty="0">
                <a:effectLst/>
                <a:latin typeface="Arial" panose="020B0604020202020204" pitchFamily="34" charset="0"/>
                <a:ea typeface="Calibri" panose="020F0502020204030204" pitchFamily="34" charset="0"/>
                <a:cs typeface="Arial" panose="020B0604020202020204" pitchFamily="34" charset="0"/>
              </a:rPr>
              <a:t>Bauman et al., 2009</a:t>
            </a:r>
            <a:r>
              <a:rPr lang="en-US" sz="2000" dirty="0">
                <a:latin typeface="Arial" panose="020B0604020202020204" pitchFamily="34" charset="0"/>
                <a:cs typeface="Arial" panose="020B0604020202020204" pitchFamily="34" charset="0"/>
              </a:rPr>
              <a:t>).</a:t>
            </a:r>
          </a:p>
          <a:p>
            <a:endParaRPr lang="en-IN" sz="2000" dirty="0">
              <a:latin typeface="Arial" panose="020B0604020202020204" pitchFamily="34" charset="0"/>
              <a:cs typeface="Arial" panose="020B0604020202020204" pitchFamily="34" charset="0"/>
            </a:endParaRPr>
          </a:p>
        </p:txBody>
      </p:sp>
      <p:sp>
        <p:nvSpPr>
          <p:cNvPr id="26" name="Freeform: Shape 2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8AE197C7-2EF0-C170-3D9D-05455D5D5627}"/>
              </a:ext>
            </a:extLst>
          </p:cNvPr>
          <p:cNvPicPr>
            <a:picLocks noChangeAspect="1"/>
          </p:cNvPicPr>
          <p:nvPr/>
        </p:nvPicPr>
        <p:blipFill rotWithShape="1">
          <a:blip r:embed="rId2"/>
          <a:srcRect l="9765" r="5" b="5"/>
          <a:stretch/>
        </p:blipFill>
        <p:spPr>
          <a:xfrm>
            <a:off x="7948616" y="2183362"/>
            <a:ext cx="3368401" cy="3732941"/>
          </a:xfrm>
          <a:prstGeom prst="rect">
            <a:avLst/>
          </a:prstGeom>
        </p:spPr>
      </p:pic>
      <p:sp>
        <p:nvSpPr>
          <p:cNvPr id="28"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45992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4DAC2FE-44AF-D878-3A5E-86EC34E8FC68}"/>
              </a:ext>
            </a:extLst>
          </p:cNvPr>
          <p:cNvSpPr>
            <a:spLocks noGrp="1"/>
          </p:cNvSpPr>
          <p:nvPr>
            <p:ph type="title"/>
          </p:nvPr>
        </p:nvSpPr>
        <p:spPr>
          <a:xfrm>
            <a:off x="1629751" y="1059116"/>
            <a:ext cx="8924392" cy="933486"/>
          </a:xfrm>
        </p:spPr>
        <p:txBody>
          <a:bodyPr>
            <a:normAutofit/>
          </a:bodyPr>
          <a:lstStyle/>
          <a:p>
            <a:pPr algn="ctr"/>
            <a:r>
              <a:rPr lang="en-US" sz="3200" b="1" dirty="0">
                <a:latin typeface="Arial" panose="020B0604020202020204" pitchFamily="34" charset="0"/>
                <a:cs typeface="Arial" panose="020B0604020202020204" pitchFamily="34" charset="0"/>
              </a:rPr>
              <a:t>INTERVIEW QUESTIONAIRE</a:t>
            </a:r>
            <a:endParaRPr lang="en-IN" sz="3200" b="1" dirty="0">
              <a:latin typeface="Arial" panose="020B0604020202020204" pitchFamily="34" charset="0"/>
              <a:cs typeface="Arial" panose="020B0604020202020204" pitchFamily="34" charset="0"/>
            </a:endParaRPr>
          </a:p>
        </p:txBody>
      </p:sp>
      <p:sp>
        <p:nvSpPr>
          <p:cNvPr id="21"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787C1E-4A2D-39FB-6504-17E4FAC89E05}"/>
              </a:ext>
            </a:extLst>
          </p:cNvPr>
          <p:cNvSpPr>
            <a:spLocks noGrp="1"/>
          </p:cNvSpPr>
          <p:nvPr>
            <p:ph idx="1"/>
          </p:nvPr>
        </p:nvSpPr>
        <p:spPr>
          <a:xfrm>
            <a:off x="1957986" y="2292176"/>
            <a:ext cx="8273380" cy="3329395"/>
          </a:xfrm>
        </p:spPr>
        <p:txBody>
          <a:bodyPr>
            <a:normAutofit/>
          </a:bodyPr>
          <a:lstStyle/>
          <a:p>
            <a:pPr marL="0" indent="0">
              <a:buNone/>
            </a:pPr>
            <a:endParaRPr lang="en-IN" sz="2000" dirty="0"/>
          </a:p>
          <a:p>
            <a:pPr marL="0" indent="0">
              <a:buNone/>
            </a:pPr>
            <a:r>
              <a:rPr lang="en-IN" sz="2000" dirty="0">
                <a:hlinkClick r:id="rId2"/>
              </a:rPr>
              <a:t>https://docs.google.com/forms/d/1q7bti1orPNK3D6Ws0fydKIMBh5_vBkqBBt4NiKXfYEk/edit</a:t>
            </a:r>
            <a:endParaRPr lang="en-IN" sz="2000" dirty="0"/>
          </a:p>
          <a:p>
            <a:pPr marL="0" indent="0">
              <a:buNone/>
            </a:pPr>
            <a:r>
              <a:rPr lang="en-IN" sz="2000" dirty="0"/>
              <a:t> </a:t>
            </a:r>
          </a:p>
          <a:p>
            <a:pPr marL="0" indent="0">
              <a:buNone/>
            </a:pPr>
            <a:r>
              <a:rPr lang="en-IN" sz="2000" dirty="0">
                <a:latin typeface="Arial" panose="020B0604020202020204" pitchFamily="34" charset="0"/>
                <a:cs typeface="Arial" panose="020B0604020202020204" pitchFamily="34" charset="0"/>
              </a:rPr>
              <a:t>Which includes questions related to the level of physical activity, lifestyle, the intensity of the activities if any, factors that are leading to a sedentary lifestyle, etc (WHO,2012).</a:t>
            </a:r>
          </a:p>
        </p:txBody>
      </p:sp>
    </p:spTree>
    <p:extLst>
      <p:ext uri="{BB962C8B-B14F-4D97-AF65-F5344CB8AC3E}">
        <p14:creationId xmlns:p14="http://schemas.microsoft.com/office/powerpoint/2010/main" val="3410402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C1E556-AB87-4AC8-A8B0-164DD666C8BE}"/>
              </a:ext>
            </a:extLst>
          </p:cNvPr>
          <p:cNvSpPr>
            <a:spLocks noGrp="1"/>
          </p:cNvSpPr>
          <p:nvPr>
            <p:ph type="title"/>
          </p:nvPr>
        </p:nvSpPr>
        <p:spPr>
          <a:xfrm>
            <a:off x="1137038" y="609598"/>
            <a:ext cx="9770022" cy="936740"/>
          </a:xfrm>
        </p:spPr>
        <p:txBody>
          <a:bodyPr>
            <a:normAutofit/>
          </a:bodyPr>
          <a:lstStyle/>
          <a:p>
            <a:r>
              <a:rPr lang="en-US" sz="3200" b="1" dirty="0">
                <a:latin typeface="Arial" panose="020B0604020202020204" pitchFamily="34" charset="0"/>
                <a:cs typeface="Arial" panose="020B0604020202020204" pitchFamily="34" charset="0"/>
              </a:rPr>
              <a:t>RESEARCH DESIGN</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CE6AB2-D6C8-DAA9-D679-D893817E242F}"/>
              </a:ext>
            </a:extLst>
          </p:cNvPr>
          <p:cNvSpPr>
            <a:spLocks noGrp="1"/>
          </p:cNvSpPr>
          <p:nvPr>
            <p:ph idx="1"/>
          </p:nvPr>
        </p:nvSpPr>
        <p:spPr>
          <a:xfrm>
            <a:off x="1137038" y="1546338"/>
            <a:ext cx="6593458" cy="4556350"/>
          </a:xfrm>
        </p:spPr>
        <p:txBody>
          <a:bodyPr>
            <a:normAutofit lnSpcReduction="10000"/>
          </a:bodyPr>
          <a:lstStyle/>
          <a:p>
            <a:endParaRPr lang="en-US" sz="1700" dirty="0">
              <a:latin typeface="Arial" panose="020B0604020202020204" pitchFamily="34" charset="0"/>
              <a:cs typeface="Arial" panose="020B0604020202020204" pitchFamily="34" charset="0"/>
            </a:endParaRPr>
          </a:p>
          <a:p>
            <a:pPr marL="0" indent="0">
              <a:buNone/>
            </a:pPr>
            <a:r>
              <a:rPr lang="en-US" sz="2000" b="1" dirty="0">
                <a:latin typeface="Arial" panose="020B0604020202020204" pitchFamily="34" charset="0"/>
                <a:cs typeface="Arial" panose="020B0604020202020204" pitchFamily="34" charset="0"/>
              </a:rPr>
              <a:t>METHODOLOGY-</a:t>
            </a:r>
          </a:p>
          <a:p>
            <a:r>
              <a:rPr lang="en-US" sz="2000" dirty="0">
                <a:latin typeface="Arial" panose="020B0604020202020204" pitchFamily="34" charset="0"/>
                <a:cs typeface="Arial" panose="020B0604020202020204" pitchFamily="34" charset="0"/>
              </a:rPr>
              <a:t>The research design for the study is a </a:t>
            </a:r>
            <a:r>
              <a:rPr lang="en-US" sz="2000" b="1" dirty="0">
                <a:latin typeface="Arial" panose="020B0604020202020204" pitchFamily="34" charset="0"/>
                <a:cs typeface="Arial" panose="020B0604020202020204" pitchFamily="34" charset="0"/>
              </a:rPr>
              <a:t>cross-sectional quantitative study </a:t>
            </a:r>
            <a:r>
              <a:rPr lang="en-US" sz="2000" dirty="0">
                <a:latin typeface="Arial" panose="020B0604020202020204" pitchFamily="34" charset="0"/>
                <a:cs typeface="Arial" panose="020B0604020202020204" pitchFamily="34" charset="0"/>
              </a:rPr>
              <a:t>(</a:t>
            </a:r>
            <a:r>
              <a:rPr lang="en-IN" sz="2000" dirty="0">
                <a:effectLst/>
                <a:latin typeface="Arial" panose="020B0604020202020204" pitchFamily="34" charset="0"/>
                <a:ea typeface="Calibri" panose="020F0502020204030204" pitchFamily="34" charset="0"/>
              </a:rPr>
              <a:t>Chaabna et al., 2022</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Design involves collecting data from a sample of the student population and providing an overview of the prevalence of physical activity among university students.</a:t>
            </a:r>
          </a:p>
          <a:p>
            <a:r>
              <a:rPr lang="en-US" sz="2000" b="1" dirty="0">
                <a:latin typeface="Arial" panose="020B0604020202020204" pitchFamily="34" charset="0"/>
                <a:cs typeface="Arial" panose="020B0604020202020204" pitchFamily="34" charset="0"/>
              </a:rPr>
              <a:t>Primary Data </a:t>
            </a:r>
            <a:r>
              <a:rPr lang="en-US" sz="2000" dirty="0">
                <a:latin typeface="Arial" panose="020B0604020202020204" pitchFamily="34" charset="0"/>
                <a:cs typeface="Arial" panose="020B0604020202020204" pitchFamily="34" charset="0"/>
              </a:rPr>
              <a:t>was gathered using a </a:t>
            </a:r>
            <a:r>
              <a:rPr lang="en-US" sz="2000" b="1" dirty="0">
                <a:latin typeface="Arial" panose="020B0604020202020204" pitchFamily="34" charset="0"/>
                <a:cs typeface="Arial" panose="020B0604020202020204" pitchFamily="34" charset="0"/>
              </a:rPr>
              <a:t>self-administered questionnaire </a:t>
            </a:r>
            <a:r>
              <a:rPr lang="en-US" sz="2000" dirty="0">
                <a:latin typeface="Arial" panose="020B0604020202020204" pitchFamily="34" charset="0"/>
                <a:cs typeface="Arial" panose="020B0604020202020204" pitchFamily="34" charset="0"/>
              </a:rPr>
              <a:t>that was modified from the Global Physical Activity Questionnaire (GPAQ) created by the World Health Organization </a:t>
            </a:r>
            <a:r>
              <a:rPr lang="en-IN" sz="2000" dirty="0">
                <a:effectLst/>
                <a:latin typeface="Arial" panose="020B0604020202020204" pitchFamily="34" charset="0"/>
                <a:ea typeface="Calibri" panose="020F0502020204030204" pitchFamily="34" charset="0"/>
                <a:cs typeface="Arial" panose="020B0604020202020204" pitchFamily="34" charset="0"/>
              </a:rPr>
              <a:t>(Sun and Kawthur, 2013)</a:t>
            </a: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                                                                      </a:t>
            </a:r>
          </a:p>
          <a:p>
            <a:pPr marL="0" indent="0">
              <a:buNone/>
            </a:pPr>
            <a:r>
              <a:rPr lang="en-US" sz="2000" dirty="0">
                <a:latin typeface="Arial" panose="020B0604020202020204" pitchFamily="34" charset="0"/>
                <a:cs typeface="Arial" panose="020B0604020202020204" pitchFamily="34" charset="0"/>
              </a:rPr>
              <a:t>                                                                     </a:t>
            </a:r>
            <a:r>
              <a:rPr lang="en-US" sz="1700" dirty="0">
                <a:latin typeface="Arial" panose="020B0604020202020204" pitchFamily="34" charset="0"/>
                <a:cs typeface="Arial" panose="020B0604020202020204" pitchFamily="34" charset="0"/>
              </a:rPr>
              <a:t>    </a:t>
            </a:r>
            <a:r>
              <a:rPr lang="en-IN" sz="1700" dirty="0">
                <a:effectLst/>
                <a:latin typeface="Arial" panose="020B0604020202020204" pitchFamily="34" charset="0"/>
                <a:ea typeface="Calibri" panose="020F0502020204030204" pitchFamily="34" charset="0"/>
                <a:cs typeface="Arial" panose="020B0604020202020204" pitchFamily="34" charset="0"/>
              </a:rPr>
              <a:t> </a:t>
            </a:r>
            <a:endParaRPr lang="en-US" sz="1700" dirty="0">
              <a:latin typeface="Arial" panose="020B0604020202020204" pitchFamily="34" charset="0"/>
              <a:cs typeface="Arial" panose="020B0604020202020204" pitchFamily="34" charset="0"/>
            </a:endParaRPr>
          </a:p>
        </p:txBody>
      </p:sp>
      <p:sp>
        <p:nvSpPr>
          <p:cNvPr id="21" name="Freeform: Shape 20">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9356A7F3-D994-71E8-3788-46C263BE9B87}"/>
              </a:ext>
            </a:extLst>
          </p:cNvPr>
          <p:cNvPicPr>
            <a:picLocks noChangeAspect="1"/>
          </p:cNvPicPr>
          <p:nvPr/>
        </p:nvPicPr>
        <p:blipFill>
          <a:blip r:embed="rId2"/>
          <a:stretch>
            <a:fillRect/>
          </a:stretch>
        </p:blipFill>
        <p:spPr>
          <a:xfrm>
            <a:off x="7891362" y="2961423"/>
            <a:ext cx="3482910" cy="2046006"/>
          </a:xfrm>
          <a:prstGeom prst="rect">
            <a:avLst/>
          </a:prstGeom>
        </p:spPr>
      </p:pic>
      <p:sp>
        <p:nvSpPr>
          <p:cNvPr id="23"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56497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997281-988B-574A-4B06-11B7EDD740E9}"/>
              </a:ext>
            </a:extLst>
          </p:cNvPr>
          <p:cNvSpPr>
            <a:spLocks noGrp="1"/>
          </p:cNvSpPr>
          <p:nvPr>
            <p:ph type="title"/>
          </p:nvPr>
        </p:nvSpPr>
        <p:spPr>
          <a:xfrm>
            <a:off x="1137038" y="609597"/>
            <a:ext cx="9770022" cy="965801"/>
          </a:xfrm>
        </p:spPr>
        <p:txBody>
          <a:bodyPr>
            <a:normAutofit fontScale="90000"/>
          </a:bodyPr>
          <a:lstStyle/>
          <a:p>
            <a:r>
              <a:rPr lang="en-US" sz="3200" b="1" dirty="0">
                <a:latin typeface="Arial" panose="020B0604020202020204" pitchFamily="34" charset="0"/>
                <a:cs typeface="Arial" panose="020B0604020202020204" pitchFamily="34" charset="0"/>
              </a:rPr>
              <a:t>RECRUITMENT, SAMPLING AND STUDY PARTICIPANTS</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F32793-0125-5505-8EDA-EA5D9A4B6EF4}"/>
              </a:ext>
            </a:extLst>
          </p:cNvPr>
          <p:cNvSpPr>
            <a:spLocks noGrp="1"/>
          </p:cNvSpPr>
          <p:nvPr>
            <p:ph idx="1"/>
          </p:nvPr>
        </p:nvSpPr>
        <p:spPr>
          <a:xfrm>
            <a:off x="555171" y="1872343"/>
            <a:ext cx="7024061" cy="4230345"/>
          </a:xfrm>
        </p:spPr>
        <p:txBody>
          <a:bodyPr>
            <a:normAutofit/>
          </a:bodyPr>
          <a:lstStyle/>
          <a:p>
            <a:pPr marL="0" indent="0">
              <a:buNone/>
            </a:pPr>
            <a:r>
              <a:rPr lang="en-US" sz="2000" dirty="0">
                <a:latin typeface="Arial" panose="020B0604020202020204" pitchFamily="34" charset="0"/>
                <a:cs typeface="Arial" panose="020B0604020202020204" pitchFamily="34" charset="0"/>
              </a:rPr>
              <a:t>After ethical clearance from the university, the survey will be announced through various venues such as the student hub, and social media, Interested</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students will be asked for their </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participation consent</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with a focus on maintaining the </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privacy of their responses.</a:t>
            </a: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a:p>
            <a:pPr marL="0" indent="0">
              <a:buNone/>
            </a:pPr>
            <a:r>
              <a:rPr lang="en-US" altLang="en-US" sz="2000" dirty="0">
                <a:latin typeface="Arial" panose="020B0604020202020204" pitchFamily="34" charset="0"/>
                <a:cs typeface="Arial" panose="020B0604020202020204" pitchFamily="34" charset="0"/>
              </a:rPr>
              <a:t>A </a:t>
            </a:r>
            <a:r>
              <a:rPr lang="en-US" altLang="en-US" sz="2000" b="1" dirty="0">
                <a:latin typeface="Arial" panose="020B0604020202020204" pitchFamily="34" charset="0"/>
                <a:cs typeface="Arial" panose="020B0604020202020204" pitchFamily="34" charset="0"/>
              </a:rPr>
              <a:t>convenience sampling </a:t>
            </a:r>
            <a:r>
              <a:rPr lang="en-US" altLang="en-US" sz="2000" dirty="0">
                <a:latin typeface="Arial" panose="020B0604020202020204" pitchFamily="34" charset="0"/>
                <a:cs typeface="Arial" panose="020B0604020202020204" pitchFamily="34" charset="0"/>
              </a:rPr>
              <a:t>method was used in an online survey among 100 postgraduate students excluding non post graduate students (Farrokhi et al., 2012).</a:t>
            </a: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a:p>
            <a:pPr marL="0" indent="0">
              <a:buNone/>
            </a:pPr>
            <a:r>
              <a:rPr lang="en-IN" sz="2000" dirty="0">
                <a:latin typeface="Arial" panose="020B0604020202020204" pitchFamily="34" charset="0"/>
                <a:cs typeface="Arial" panose="020B0604020202020204" pitchFamily="34" charset="0"/>
              </a:rPr>
              <a:t>The </a:t>
            </a:r>
            <a:r>
              <a:rPr lang="en-IN" sz="2000" b="1" dirty="0">
                <a:latin typeface="Arial" panose="020B0604020202020204" pitchFamily="34" charset="0"/>
                <a:cs typeface="Arial" panose="020B0604020202020204" pitchFamily="34" charset="0"/>
              </a:rPr>
              <a:t>self-administered questionnaire </a:t>
            </a:r>
            <a:r>
              <a:rPr lang="en-IN" sz="2000" dirty="0">
                <a:latin typeface="Arial" panose="020B0604020202020204" pitchFamily="34" charset="0"/>
                <a:cs typeface="Arial" panose="020B0604020202020204" pitchFamily="34" charset="0"/>
              </a:rPr>
              <a:t>was sent to the </a:t>
            </a:r>
            <a:r>
              <a:rPr lang="en-IN" sz="2000" b="1" dirty="0">
                <a:latin typeface="Arial" panose="020B0604020202020204" pitchFamily="34" charset="0"/>
                <a:cs typeface="Arial" panose="020B0604020202020204" pitchFamily="34" charset="0"/>
              </a:rPr>
              <a:t>student emails</a:t>
            </a:r>
            <a:r>
              <a:rPr lang="en-IN" sz="2000" dirty="0">
                <a:latin typeface="Arial" panose="020B0604020202020204" pitchFamily="34" charset="0"/>
                <a:cs typeface="Arial" panose="020B0604020202020204" pitchFamily="34" charset="0"/>
              </a:rPr>
              <a:t> which included the </a:t>
            </a:r>
            <a:r>
              <a:rPr lang="en-IN" sz="2000" b="1" dirty="0">
                <a:latin typeface="Arial" panose="020B0604020202020204" pitchFamily="34" charset="0"/>
                <a:cs typeface="Arial" panose="020B0604020202020204" pitchFamily="34" charset="0"/>
              </a:rPr>
              <a:t>screening questions </a:t>
            </a:r>
            <a:r>
              <a:rPr lang="en-IN" sz="2000" dirty="0">
                <a:latin typeface="Arial" panose="020B0604020202020204" pitchFamily="34" charset="0"/>
                <a:cs typeface="Arial" panose="020B0604020202020204" pitchFamily="34" charset="0"/>
              </a:rPr>
              <a:t>about the target population.</a:t>
            </a:r>
          </a:p>
        </p:txBody>
      </p:sp>
      <p:sp>
        <p:nvSpPr>
          <p:cNvPr id="21" name="Freeform: Shape 20">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Picture 6">
            <a:extLst>
              <a:ext uri="{FF2B5EF4-FFF2-40B4-BE49-F238E27FC236}">
                <a16:creationId xmlns:a16="http://schemas.microsoft.com/office/drawing/2014/main" id="{E295092C-5580-8C6B-9484-C082F76DB781}"/>
              </a:ext>
            </a:extLst>
          </p:cNvPr>
          <p:cNvPicPr>
            <a:picLocks noChangeAspect="1"/>
          </p:cNvPicPr>
          <p:nvPr/>
        </p:nvPicPr>
        <p:blipFill>
          <a:blip r:embed="rId2"/>
          <a:stretch>
            <a:fillRect/>
          </a:stretch>
        </p:blipFill>
        <p:spPr>
          <a:xfrm>
            <a:off x="7891362" y="2765510"/>
            <a:ext cx="3482910" cy="2568645"/>
          </a:xfrm>
          <a:prstGeom prst="rect">
            <a:avLst/>
          </a:prstGeom>
        </p:spPr>
      </p:pic>
      <p:sp>
        <p:nvSpPr>
          <p:cNvPr id="23"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11784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18">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Rectangle 20">
            <a:extLst>
              <a:ext uri="{FF2B5EF4-FFF2-40B4-BE49-F238E27FC236}">
                <a16:creationId xmlns:a16="http://schemas.microsoft.com/office/drawing/2014/main" id="{664F60CA-0D35-4EA9-88FF-242F3B56B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2784E-9F0E-7291-DA88-19AB1A336D0B}"/>
              </a:ext>
            </a:extLst>
          </p:cNvPr>
          <p:cNvSpPr>
            <a:spLocks noGrp="1"/>
          </p:cNvSpPr>
          <p:nvPr>
            <p:ph type="title"/>
          </p:nvPr>
        </p:nvSpPr>
        <p:spPr>
          <a:xfrm>
            <a:off x="422900" y="540168"/>
            <a:ext cx="5370576" cy="1005604"/>
          </a:xfrm>
        </p:spPr>
        <p:txBody>
          <a:bodyPr anchor="b">
            <a:normAutofit/>
          </a:bodyPr>
          <a:lstStyle/>
          <a:p>
            <a:r>
              <a:rPr lang="en-US" sz="3200" b="1" dirty="0">
                <a:latin typeface="Arial" panose="020B0604020202020204" pitchFamily="34" charset="0"/>
                <a:cs typeface="Arial" panose="020B0604020202020204" pitchFamily="34" charset="0"/>
              </a:rPr>
              <a:t>DATA ANALYSIS TECHNIQUE</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8E27D9-4E73-9C77-0DF5-E1F27269F0E4}"/>
              </a:ext>
            </a:extLst>
          </p:cNvPr>
          <p:cNvSpPr>
            <a:spLocks noGrp="1"/>
          </p:cNvSpPr>
          <p:nvPr>
            <p:ph idx="1"/>
          </p:nvPr>
        </p:nvSpPr>
        <p:spPr>
          <a:xfrm>
            <a:off x="422900" y="1807034"/>
            <a:ext cx="7349500" cy="4168864"/>
          </a:xfrm>
        </p:spPr>
        <p:txBody>
          <a:bodyPr anchor="t">
            <a:normAutofit/>
          </a:bodyPr>
          <a:lstStyle/>
          <a:p>
            <a:r>
              <a:rPr lang="en-US" sz="2000" dirty="0">
                <a:latin typeface="Arial" panose="020B0604020202020204" pitchFamily="34" charset="0"/>
                <a:cs typeface="Arial" panose="020B0604020202020204" pitchFamily="34" charset="0"/>
              </a:rPr>
              <a:t>A </a:t>
            </a:r>
            <a:r>
              <a:rPr lang="en-US" sz="2000" b="1" dirty="0">
                <a:latin typeface="Arial" panose="020B0604020202020204" pitchFamily="34" charset="0"/>
                <a:cs typeface="Arial" panose="020B0604020202020204" pitchFamily="34" charset="0"/>
              </a:rPr>
              <a:t>descriptive statistics </a:t>
            </a:r>
            <a:r>
              <a:rPr lang="en-US" sz="2000" dirty="0">
                <a:latin typeface="Arial" panose="020B0604020202020204" pitchFamily="34" charset="0"/>
                <a:cs typeface="Arial" panose="020B0604020202020204" pitchFamily="34" charset="0"/>
              </a:rPr>
              <a:t>method is used to analyze the data collected to know the prevalence of physical activity in the target group (</a:t>
            </a:r>
            <a:r>
              <a:rPr lang="en-IN" sz="2000" dirty="0">
                <a:effectLst/>
                <a:latin typeface="Arial" panose="020B0604020202020204" pitchFamily="34" charset="0"/>
                <a:ea typeface="Calibri" panose="020F0502020204030204" pitchFamily="34" charset="0"/>
                <a:cs typeface="Arial" panose="020B0604020202020204" pitchFamily="34" charset="0"/>
              </a:rPr>
              <a:t>Strain et al., 2020</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Measures such as </a:t>
            </a:r>
            <a:r>
              <a:rPr lang="en-US" sz="2000" b="1" dirty="0">
                <a:latin typeface="Arial" panose="020B0604020202020204" pitchFamily="34" charset="0"/>
                <a:cs typeface="Arial" panose="020B0604020202020204" pitchFamily="34" charset="0"/>
              </a:rPr>
              <a:t>mean, median, and mode </a:t>
            </a:r>
            <a:r>
              <a:rPr lang="en-US" sz="2000" dirty="0">
                <a:latin typeface="Arial" panose="020B0604020202020204" pitchFamily="34" charset="0"/>
                <a:cs typeface="Arial" panose="020B0604020202020204" pitchFamily="34" charset="0"/>
              </a:rPr>
              <a:t>are used to obtain the data in a simplified way (</a:t>
            </a:r>
            <a:r>
              <a:rPr lang="en-IN" sz="2000" dirty="0">
                <a:effectLst/>
                <a:latin typeface="Arial" panose="020B0604020202020204" pitchFamily="34" charset="0"/>
                <a:ea typeface="Calibri" panose="020F0502020204030204" pitchFamily="34" charset="0"/>
                <a:cs typeface="Arial" panose="020B0604020202020204" pitchFamily="34" charset="0"/>
              </a:rPr>
              <a:t>Bauman et al., 2009</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Before analysis the dataset was checked for </a:t>
            </a:r>
            <a:r>
              <a:rPr lang="en-US" sz="2000" b="1" dirty="0">
                <a:latin typeface="Arial" panose="020B0604020202020204" pitchFamily="34" charset="0"/>
                <a:cs typeface="Arial" panose="020B0604020202020204" pitchFamily="34" charset="0"/>
              </a:rPr>
              <a:t>missing data and outliers</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Data was analyzed using the statistical software </a:t>
            </a:r>
            <a:r>
              <a:rPr lang="en-US" sz="2000" b="1" dirty="0">
                <a:latin typeface="Arial" panose="020B0604020202020204" pitchFamily="34" charset="0"/>
                <a:cs typeface="Arial" panose="020B0604020202020204" pitchFamily="34" charset="0"/>
              </a:rPr>
              <a:t>SPSS</a:t>
            </a:r>
            <a:r>
              <a:rPr lang="en-US" sz="2000" dirty="0">
                <a:latin typeface="Arial" panose="020B0604020202020204" pitchFamily="34" charset="0"/>
                <a:cs typeface="Arial" panose="020B0604020202020204" pitchFamily="34" charset="0"/>
              </a:rPr>
              <a:t> (</a:t>
            </a:r>
            <a:r>
              <a:rPr lang="en-US" sz="2000" b="0" i="0" dirty="0">
                <a:effectLst/>
                <a:latin typeface="Arial" panose="020B0604020202020204" pitchFamily="34" charset="0"/>
                <a:cs typeface="Arial" panose="020B0604020202020204" pitchFamily="34" charset="0"/>
              </a:rPr>
              <a:t>Statistical Package for the Social Sciences) (</a:t>
            </a:r>
            <a:r>
              <a:rPr lang="en-IN" sz="2000" dirty="0">
                <a:effectLst/>
                <a:latin typeface="Arial" panose="020B0604020202020204" pitchFamily="34" charset="0"/>
                <a:ea typeface="Calibri" panose="020F0502020204030204" pitchFamily="34" charset="0"/>
                <a:cs typeface="Arial" panose="020B0604020202020204" pitchFamily="34" charset="0"/>
              </a:rPr>
              <a:t>Verma, 2012)</a:t>
            </a:r>
            <a:endParaRPr lang="en-US" sz="2000" b="0" i="0" dirty="0">
              <a:effectLst/>
              <a:latin typeface="Arial" panose="020B0604020202020204" pitchFamily="34" charset="0"/>
              <a:cs typeface="Arial" panose="020B0604020202020204" pitchFamily="34" charset="0"/>
            </a:endParaRPr>
          </a:p>
          <a:p>
            <a:pPr marL="0" indent="0">
              <a:buNone/>
            </a:pPr>
            <a:endParaRPr lang="en-IN" sz="1500"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6D95061B-ADFC-4592-8BB1-0D542F6F6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65987" y="706069"/>
            <a:ext cx="826011" cy="6193626"/>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25" name="Straight Connector 24">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76D232DA-FD72-728F-825C-550136B27FB0}"/>
              </a:ext>
            </a:extLst>
          </p:cNvPr>
          <p:cNvPicPr>
            <a:picLocks noChangeAspect="1"/>
          </p:cNvPicPr>
          <p:nvPr/>
        </p:nvPicPr>
        <p:blipFill>
          <a:blip r:embed="rId3"/>
          <a:stretch>
            <a:fillRect/>
          </a:stretch>
        </p:blipFill>
        <p:spPr>
          <a:xfrm>
            <a:off x="7406584" y="3623375"/>
            <a:ext cx="3962400" cy="2526029"/>
          </a:xfrm>
          <a:prstGeom prst="rect">
            <a:avLst/>
          </a:prstGeom>
        </p:spPr>
      </p:pic>
      <p:cxnSp>
        <p:nvCxnSpPr>
          <p:cNvPr id="27" name="Straight Connector 26">
            <a:extLst>
              <a:ext uri="{FF2B5EF4-FFF2-40B4-BE49-F238E27FC236}">
                <a16:creationId xmlns:a16="http://schemas.microsoft.com/office/drawing/2014/main" id="{D88078E8-75E8-4FE2-A60F-C677E3D6B1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AutoShape 2" descr="Best Cartoon Design Data Analysis Illustration">
            <a:extLst>
              <a:ext uri="{FF2B5EF4-FFF2-40B4-BE49-F238E27FC236}">
                <a16:creationId xmlns:a16="http://schemas.microsoft.com/office/drawing/2014/main" id="{BF2F443F-DF9B-4632-B526-68B4F1798C6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720785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3FAC1-B7EA-74C0-D2EF-36AD93DFF39A}"/>
              </a:ext>
            </a:extLst>
          </p:cNvPr>
          <p:cNvSpPr>
            <a:spLocks noGrp="1"/>
          </p:cNvSpPr>
          <p:nvPr>
            <p:ph type="title"/>
          </p:nvPr>
        </p:nvSpPr>
        <p:spPr>
          <a:xfrm>
            <a:off x="761802" y="240241"/>
            <a:ext cx="10760054" cy="1228299"/>
          </a:xfrm>
        </p:spPr>
        <p:txBody>
          <a:bodyPr>
            <a:normAutofit/>
          </a:bodyPr>
          <a:lstStyle/>
          <a:p>
            <a:r>
              <a:rPr lang="en-US" sz="3200" b="1" dirty="0">
                <a:latin typeface="Arial" panose="020B0604020202020204" pitchFamily="34" charset="0"/>
                <a:cs typeface="Arial" panose="020B0604020202020204" pitchFamily="34" charset="0"/>
              </a:rPr>
              <a:t>ETHICAL CONSIDERATION</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41C2D80-DDE3-1308-6F47-1EBB46A0BC20}"/>
              </a:ext>
            </a:extLst>
          </p:cNvPr>
          <p:cNvSpPr>
            <a:spLocks noGrp="1"/>
          </p:cNvSpPr>
          <p:nvPr>
            <p:ph idx="1"/>
          </p:nvPr>
        </p:nvSpPr>
        <p:spPr>
          <a:xfrm>
            <a:off x="761802" y="1883229"/>
            <a:ext cx="7075912" cy="4288971"/>
          </a:xfrm>
        </p:spPr>
        <p:txBody>
          <a:bodyPr anchor="ctr">
            <a:normAutofit/>
          </a:bodyPr>
          <a:lstStyle/>
          <a:p>
            <a:pPr marL="0" indent="0">
              <a:buNone/>
            </a:pPr>
            <a:endParaRPr lang="en-US" sz="17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Research ethics guidelines should be followed for several reasons. First, standards advance the goals of research, including truth, knowledge, and error mitigation. Prohibitions against research data fabrication, falsification, and misrepresentation, for instance, encourage accuracy and reduce mistakes (NIEHS, 2020).</a:t>
            </a:r>
          </a:p>
          <a:p>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In this research, </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Informed consent </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will be sought from participants, </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emphasizing confidentiality and desire to participate</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and the study design and questionnaire will pass the</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 ethical review </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to safeguard the welfare of participants (</a:t>
            </a:r>
            <a:r>
              <a:rPr lang="en-IN" sz="2000" dirty="0">
                <a:effectLst/>
                <a:latin typeface="Arial" panose="020B0604020202020204" pitchFamily="34" charset="0"/>
                <a:ea typeface="Calibri" panose="020F0502020204030204" pitchFamily="34" charset="0"/>
                <a:cs typeface="Arial" panose="020B0604020202020204" pitchFamily="34" charset="0"/>
              </a:rPr>
              <a:t>Govil, 2013</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a:t>
            </a:r>
            <a:endParaRPr lang="en-IN"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2D1CF29-E678-4821-363D-B47A9BB8C3AF}"/>
              </a:ext>
            </a:extLst>
          </p:cNvPr>
          <p:cNvPicPr>
            <a:picLocks noChangeAspect="1"/>
          </p:cNvPicPr>
          <p:nvPr/>
        </p:nvPicPr>
        <p:blipFill>
          <a:blip r:embed="rId2"/>
          <a:stretch>
            <a:fillRect/>
          </a:stretch>
        </p:blipFill>
        <p:spPr>
          <a:xfrm>
            <a:off x="8055428" y="2509901"/>
            <a:ext cx="3466427" cy="3430560"/>
          </a:xfrm>
          <a:prstGeom prst="rect">
            <a:avLst/>
          </a:prstGeom>
        </p:spPr>
      </p:pic>
    </p:spTree>
    <p:extLst>
      <p:ext uri="{BB962C8B-B14F-4D97-AF65-F5344CB8AC3E}">
        <p14:creationId xmlns:p14="http://schemas.microsoft.com/office/powerpoint/2010/main" val="3495910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2" name="Rectangle 6151">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154" name="Rectangle 6153">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156" name="Rectangle 6155">
            <a:extLst>
              <a:ext uri="{FF2B5EF4-FFF2-40B4-BE49-F238E27FC236}">
                <a16:creationId xmlns:a16="http://schemas.microsoft.com/office/drawing/2014/main" id="{C728E080-9EDE-496F-8121-7480CF4F3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71ED91-FEBD-3654-61CF-F9685906946E}"/>
              </a:ext>
            </a:extLst>
          </p:cNvPr>
          <p:cNvSpPr>
            <a:spLocks noGrp="1"/>
          </p:cNvSpPr>
          <p:nvPr>
            <p:ph type="title"/>
          </p:nvPr>
        </p:nvSpPr>
        <p:spPr>
          <a:xfrm>
            <a:off x="422900" y="540168"/>
            <a:ext cx="5370576" cy="1310404"/>
          </a:xfrm>
        </p:spPr>
        <p:txBody>
          <a:bodyPr anchor="b">
            <a:normAutofit/>
          </a:bodyPr>
          <a:lstStyle/>
          <a:p>
            <a:r>
              <a:rPr lang="en-US" sz="3200" b="1" dirty="0">
                <a:latin typeface="Arial" panose="020B0604020202020204" pitchFamily="34" charset="0"/>
                <a:cs typeface="Arial" panose="020B0604020202020204" pitchFamily="34" charset="0"/>
              </a:rPr>
              <a:t>IMPLICATION OF RESEARCH</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E24A963-95F7-0DDD-C428-FB36D69364DE}"/>
              </a:ext>
            </a:extLst>
          </p:cNvPr>
          <p:cNvSpPr>
            <a:spLocks noGrp="1"/>
          </p:cNvSpPr>
          <p:nvPr>
            <p:ph idx="1"/>
          </p:nvPr>
        </p:nvSpPr>
        <p:spPr>
          <a:xfrm>
            <a:off x="422899" y="1850572"/>
            <a:ext cx="7991757" cy="4125325"/>
          </a:xfrm>
        </p:spPr>
        <p:txBody>
          <a:bodyPr anchor="t">
            <a:normAutofit fontScale="92500"/>
          </a:bodyPr>
          <a:lstStyle/>
          <a:p>
            <a:endParaRPr lang="en-US" sz="1500" dirty="0">
              <a:latin typeface="Arial" panose="020B0604020202020204" pitchFamily="34" charset="0"/>
              <a:cs typeface="Arial" panose="020B0604020202020204" pitchFamily="34" charset="0"/>
            </a:endParaRPr>
          </a:p>
          <a:p>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The results will help design customized wellness programs for the institution by providing information for focused health interventions. Additionally, the study can offer insightful information for public health policies that encourage a proactive strategy for improving university students' physical well-being (</a:t>
            </a:r>
            <a:r>
              <a:rPr lang="en-IN" sz="2400" dirty="0">
                <a:effectLst/>
                <a:latin typeface="Arial" panose="020B0604020202020204" pitchFamily="34" charset="0"/>
                <a:ea typeface="Calibri" panose="020F0502020204030204" pitchFamily="34" charset="0"/>
                <a:cs typeface="Arial" panose="020B0604020202020204" pitchFamily="34" charset="0"/>
              </a:rPr>
              <a:t>Rhodes et al., 2017</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a:t>
            </a:r>
          </a:p>
          <a:p>
            <a:r>
              <a:rPr lang="en-US" sz="2400" dirty="0">
                <a:latin typeface="Arial" panose="020B0604020202020204" pitchFamily="34" charset="0"/>
                <a:cs typeface="Arial" panose="020B0604020202020204" pitchFamily="34" charset="0"/>
              </a:rPr>
              <a:t>More importantly, efforts by health and physical activity professionals in higher education to promote physical activity behaviors among students should be implemented.</a:t>
            </a:r>
          </a:p>
          <a:p>
            <a:pPr marL="0" indent="0">
              <a:buNone/>
            </a:pPr>
            <a:r>
              <a:rPr lang="en-US" sz="2400" dirty="0">
                <a:latin typeface="Arial" panose="020B0604020202020204" pitchFamily="34" charset="0"/>
                <a:cs typeface="Arial" panose="020B0604020202020204" pitchFamily="34" charset="0"/>
              </a:rPr>
              <a:t>                                                              (</a:t>
            </a:r>
            <a:r>
              <a:rPr lang="en-IN" sz="2400" dirty="0">
                <a:effectLst/>
                <a:latin typeface="Arial" panose="020B0604020202020204" pitchFamily="34" charset="0"/>
                <a:ea typeface="Calibri" panose="020F0502020204030204" pitchFamily="34" charset="0"/>
                <a:cs typeface="Arial" panose="020B0604020202020204" pitchFamily="34" charset="0"/>
              </a:rPr>
              <a:t>Keating</a:t>
            </a:r>
            <a:r>
              <a:rPr lang="en-US" sz="2400" dirty="0">
                <a:effectLst/>
                <a:latin typeface="Arial" panose="020B0604020202020204" pitchFamily="34" charset="0"/>
                <a:ea typeface="Calibri" panose="020F0502020204030204" pitchFamily="34" charset="0"/>
                <a:cs typeface="Arial" panose="020B0604020202020204" pitchFamily="34" charset="0"/>
              </a:rPr>
              <a:t> et al., 2005)</a:t>
            </a:r>
            <a:endParaRPr lang="en-US" sz="2400" dirty="0">
              <a:latin typeface="Arial" panose="020B0604020202020204" pitchFamily="34" charset="0"/>
              <a:cs typeface="Arial" panose="020B0604020202020204" pitchFamily="34" charset="0"/>
            </a:endParaRPr>
          </a:p>
        </p:txBody>
      </p:sp>
      <p:sp>
        <p:nvSpPr>
          <p:cNvPr id="6158" name="Rectangle 6157">
            <a:extLst>
              <a:ext uri="{FF2B5EF4-FFF2-40B4-BE49-F238E27FC236}">
                <a16:creationId xmlns:a16="http://schemas.microsoft.com/office/drawing/2014/main" id="{0888C27D-5B01-459C-AD27-511C9689F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430540" y="711249"/>
            <a:ext cx="1759160" cy="5440680"/>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cxnSp>
        <p:nvCxnSpPr>
          <p:cNvPr id="6160" name="Straight Connector 6159">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pic>
        <p:nvPicPr>
          <p:cNvPr id="6147" name="Picture 3" descr="51,900+ Research Methodology Stock Illustrations, Royalty-Free Vector  Graphics &amp; Clip Art - iStock | Survey, Qualitative research, Research design">
            <a:extLst>
              <a:ext uri="{FF2B5EF4-FFF2-40B4-BE49-F238E27FC236}">
                <a16:creationId xmlns:a16="http://schemas.microsoft.com/office/drawing/2014/main" id="{2CD6D3A1-DDB6-FCDB-C9C9-A01139C7AF3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32371" y="2006384"/>
            <a:ext cx="3004458" cy="4145544"/>
          </a:xfrm>
          <a:prstGeom prst="rect">
            <a:avLst/>
          </a:prstGeom>
          <a:noFill/>
          <a:extLst>
            <a:ext uri="{909E8E84-426E-40DD-AFC4-6F175D3DCCD1}">
              <a14:hiddenFill xmlns:a14="http://schemas.microsoft.com/office/drawing/2010/main">
                <a:solidFill>
                  <a:srgbClr val="FFFFFF"/>
                </a:solidFill>
              </a14:hiddenFill>
            </a:ext>
          </a:extLst>
        </p:spPr>
      </p:pic>
      <p:cxnSp>
        <p:nvCxnSpPr>
          <p:cNvPr id="6162" name="Straight Connector 6161">
            <a:extLst>
              <a:ext uri="{FF2B5EF4-FFF2-40B4-BE49-F238E27FC236}">
                <a16:creationId xmlns:a16="http://schemas.microsoft.com/office/drawing/2014/main" id="{56D1466C-B7A6-49E2-B3A8-9621DFAE9A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1748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16DC0-AE86-0124-1789-5D2FC0D23CDB}"/>
              </a:ext>
            </a:extLst>
          </p:cNvPr>
          <p:cNvSpPr>
            <a:spLocks noGrp="1"/>
          </p:cNvSpPr>
          <p:nvPr>
            <p:ph type="title"/>
          </p:nvPr>
        </p:nvSpPr>
        <p:spPr>
          <a:xfrm>
            <a:off x="838200" y="365126"/>
            <a:ext cx="10515600" cy="451304"/>
          </a:xfrm>
        </p:spPr>
        <p:txBody>
          <a:bodyPr>
            <a:normAutofit fontScale="90000"/>
          </a:bodyPr>
          <a:lstStyle/>
          <a:p>
            <a:r>
              <a:rPr lang="en-US" sz="3200" b="1">
                <a:latin typeface="Arial" panose="020B0604020202020204" pitchFamily="34" charset="0"/>
                <a:cs typeface="Arial" panose="020B0604020202020204" pitchFamily="34" charset="0"/>
              </a:rPr>
              <a:t>GAANT CHART</a:t>
            </a:r>
            <a:endParaRPr lang="en-IN" sz="3200" b="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9511D513-1E2B-8830-60CF-7F66A320471A}"/>
              </a:ext>
            </a:extLst>
          </p:cNvPr>
          <p:cNvSpPr txBox="1"/>
          <p:nvPr/>
        </p:nvSpPr>
        <p:spPr>
          <a:xfrm>
            <a:off x="1872343" y="5932714"/>
            <a:ext cx="4789714" cy="369332"/>
          </a:xfrm>
          <a:prstGeom prst="rect">
            <a:avLst/>
          </a:prstGeom>
          <a:noFill/>
        </p:spPr>
        <p:txBody>
          <a:bodyPr wrap="square" rtlCol="0">
            <a:spAutoFit/>
          </a:bodyPr>
          <a:lstStyle/>
          <a:p>
            <a:r>
              <a:rPr lang="en-US"/>
              <a:t>Source- Self created</a:t>
            </a:r>
            <a:endParaRPr lang="en-IN" dirty="0"/>
          </a:p>
        </p:txBody>
      </p:sp>
      <p:pic>
        <p:nvPicPr>
          <p:cNvPr id="13" name="Content Placeholder 12">
            <a:extLst>
              <a:ext uri="{FF2B5EF4-FFF2-40B4-BE49-F238E27FC236}">
                <a16:creationId xmlns:a16="http://schemas.microsoft.com/office/drawing/2014/main" id="{C228F6FB-0955-9064-9BD5-33BEF77B65EA}"/>
              </a:ext>
            </a:extLst>
          </p:cNvPr>
          <p:cNvPicPr>
            <a:picLocks noGrp="1" noChangeAspect="1"/>
          </p:cNvPicPr>
          <p:nvPr>
            <p:ph idx="1"/>
          </p:nvPr>
        </p:nvPicPr>
        <p:blipFill>
          <a:blip r:embed="rId2"/>
          <a:stretch>
            <a:fillRect/>
          </a:stretch>
        </p:blipFill>
        <p:spPr>
          <a:xfrm>
            <a:off x="206827" y="957942"/>
            <a:ext cx="11787939" cy="4158343"/>
          </a:xfrm>
        </p:spPr>
      </p:pic>
    </p:spTree>
    <p:extLst>
      <p:ext uri="{BB962C8B-B14F-4D97-AF65-F5344CB8AC3E}">
        <p14:creationId xmlns:p14="http://schemas.microsoft.com/office/powerpoint/2010/main" val="2889279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53F9DA-E176-534F-1474-12EA01D6A0BB}"/>
              </a:ext>
            </a:extLst>
          </p:cNvPr>
          <p:cNvSpPr>
            <a:spLocks noGrp="1"/>
          </p:cNvSpPr>
          <p:nvPr>
            <p:ph idx="1"/>
          </p:nvPr>
        </p:nvSpPr>
        <p:spPr>
          <a:xfrm>
            <a:off x="838200" y="369888"/>
            <a:ext cx="10515600" cy="5807075"/>
          </a:xfrm>
        </p:spPr>
        <p:txBody>
          <a:bodyPr>
            <a:noAutofit/>
          </a:bodyPr>
          <a:lstStyle/>
          <a:p>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Asenahabi</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B.M., 2019. Basics of research design: A guide to selecting appropriate research design.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International Journal of Contemporary Applied Researches</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6</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(5), pp.76-89.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https://ijcar.net/assets/pdf/Vol6-No5-May2019/07.-Basics-of-Research-Design-A-Guide-to-selecting-appropriate-research-design.pdf</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rPr>
              <a:t>   </a:t>
            </a:r>
          </a:p>
          <a:p>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Bauman, A., Bull, F., Chey, T., Craig, C.L., Ainsworth, B.E.,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Sallis</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J.F., Bowles, H.R.,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Hagstromer</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Sjostrom, M. and Pratt, M., 2009. The international prevalence study on physical activity: results from 20 countries. </a:t>
            </a:r>
            <a:r>
              <a:rPr lang="en-IN" sz="1600" i="1" kern="100" dirty="0">
                <a:effectLst/>
                <a:latin typeface="Arial" panose="020B0604020202020204" pitchFamily="34" charset="0"/>
                <a:ea typeface="Calibri" panose="020F0502020204030204" pitchFamily="34" charset="0"/>
                <a:cs typeface="Arial" panose="020B0604020202020204" pitchFamily="34" charset="0"/>
              </a:rPr>
              <a:t>International journal of </a:t>
            </a:r>
            <a:r>
              <a:rPr lang="en-IN" sz="1600" i="1" kern="100" dirty="0" err="1">
                <a:effectLst/>
                <a:latin typeface="Arial" panose="020B0604020202020204" pitchFamily="34" charset="0"/>
                <a:ea typeface="Calibri" panose="020F0502020204030204" pitchFamily="34" charset="0"/>
                <a:cs typeface="Arial" panose="020B0604020202020204" pitchFamily="34" charset="0"/>
              </a:rPr>
              <a:t>behavioral</a:t>
            </a:r>
            <a:r>
              <a:rPr lang="en-IN" sz="1600" i="1" kern="100" dirty="0">
                <a:effectLst/>
                <a:latin typeface="Arial" panose="020B0604020202020204" pitchFamily="34" charset="0"/>
                <a:ea typeface="Calibri" panose="020F0502020204030204" pitchFamily="34" charset="0"/>
                <a:cs typeface="Arial" panose="020B0604020202020204" pitchFamily="34" charset="0"/>
              </a:rPr>
              <a:t> nutrition and physical activity</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6</a:t>
            </a:r>
            <a:r>
              <a:rPr lang="en-IN" sz="1600" kern="100" dirty="0">
                <a:effectLst/>
                <a:latin typeface="Arial" panose="020B0604020202020204" pitchFamily="34" charset="0"/>
                <a:ea typeface="Calibri" panose="020F0502020204030204" pitchFamily="34" charset="0"/>
                <a:cs typeface="Arial" panose="020B0604020202020204" pitchFamily="34" charset="0"/>
              </a:rPr>
              <a:t>(1), pp.1-11.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https://ijbnpa.biomedcentral.com/articles/10.1186/1479-5868-6-21</a:t>
            </a:r>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Chaput, J.P., Klingenberg, L.,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Rosenkilde</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Gilbert, J.A., Tremblay, A. and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Sjödin</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2011. Physical activity plays an important role in body weight regulation.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Journal of obesity</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2011</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https://www.hindawi.com/journals/jobe/2011/360257/</a:t>
            </a:r>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Chaabna, K.,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Mamtani</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R., Abraham, A., Maisonneuve, P.,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Lowenfels</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A.B. and Cheema, S., 2022. Physical activity and its barriers and facilitators among University students in Qatar: a cross-sectional study. </a:t>
            </a:r>
            <a:r>
              <a:rPr lang="en-IN" sz="16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19</a:t>
            </a:r>
            <a:r>
              <a:rPr lang="en-IN" sz="1600" kern="100" dirty="0">
                <a:effectLst/>
                <a:latin typeface="Arial" panose="020B0604020202020204" pitchFamily="34" charset="0"/>
                <a:ea typeface="Calibri" panose="020F0502020204030204" pitchFamily="34" charset="0"/>
                <a:cs typeface="Arial" panose="020B0604020202020204" pitchFamily="34" charset="0"/>
              </a:rPr>
              <a:t>(12), p.7369.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https://www.mdpi.com/1660-4601/19/12/7369</a:t>
            </a:r>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Dumith, S.C.,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Hallal</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P.C., Reis, R.S. and Kohl III, H.W., 2011. Worldwide prevalence of physical inactivity and its association with human development index in 76 countries. </a:t>
            </a:r>
            <a:r>
              <a:rPr lang="en-IN" sz="1600" i="1" kern="100" dirty="0">
                <a:effectLst/>
                <a:latin typeface="Arial" panose="020B0604020202020204" pitchFamily="34" charset="0"/>
                <a:ea typeface="Calibri" panose="020F0502020204030204" pitchFamily="34" charset="0"/>
                <a:cs typeface="Arial" panose="020B0604020202020204" pitchFamily="34" charset="0"/>
              </a:rPr>
              <a:t>Preventive medicine</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53</a:t>
            </a:r>
            <a:r>
              <a:rPr lang="en-IN" sz="1600" kern="100" dirty="0">
                <a:effectLst/>
                <a:latin typeface="Arial" panose="020B0604020202020204" pitchFamily="34" charset="0"/>
                <a:ea typeface="Calibri" panose="020F0502020204030204" pitchFamily="34" charset="0"/>
                <a:cs typeface="Arial" panose="020B0604020202020204" pitchFamily="34" charset="0"/>
              </a:rPr>
              <a:t>(1-2), pp.24-28.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https://www.sciencedirect.com/science/article/abs/pii/S0091743511000764</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2142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38EF9F-C9C0-4607-99C9-913105BE3471}"/>
              </a:ext>
            </a:extLst>
          </p:cNvPr>
          <p:cNvSpPr>
            <a:spLocks noGrp="1"/>
          </p:cNvSpPr>
          <p:nvPr>
            <p:ph idx="1"/>
          </p:nvPr>
        </p:nvSpPr>
        <p:spPr>
          <a:xfrm>
            <a:off x="838200" y="337457"/>
            <a:ext cx="10515600" cy="5839506"/>
          </a:xfrm>
        </p:spPr>
        <p:txBody>
          <a:bodyPr>
            <a:normAutofit/>
          </a:bodyPr>
          <a:lstStyle/>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Fagaras, S.P., Radu, L.E. and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Vanvu</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G., 2015. The level of physical activity of university students.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Procedia-Social and </a:t>
            </a:r>
            <a:r>
              <a:rPr lang="en-IN" sz="1600" i="1"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Behavioral</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Sciences</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197</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pp.1454-1457. Available at </a:t>
            </a:r>
            <a:r>
              <a:rPr lang="en-IN" sz="1600" u="none" strike="noStrike" kern="100" dirty="0">
                <a:solidFill>
                  <a:srgbClr val="1F1F1F"/>
                </a:solidFill>
                <a:effectLst/>
                <a:latin typeface="Arial" panose="020B0604020202020204" pitchFamily="34" charset="0"/>
                <a:ea typeface="Calibri" panose="020F0502020204030204" pitchFamily="34" charset="0"/>
                <a:cs typeface="Arial" panose="020B0604020202020204" pitchFamily="34" charset="0"/>
                <a:hlinkClick r:id="rId2" tooltip="Persistent link using digital object identifier"/>
              </a:rPr>
              <a:t>https://doi.org/10.1016/j.sbspro.2015.07.094</a:t>
            </a:r>
            <a:endParaRPr lang="en-IN" sz="1600" u="none" strike="noStrike" kern="100" dirty="0">
              <a:solidFill>
                <a:srgbClr val="1F1F1F"/>
              </a:solidFill>
              <a:effectLst/>
              <a:latin typeface="Arial" panose="020B0604020202020204" pitchFamily="34" charset="0"/>
              <a:ea typeface="Calibri" panose="020F0502020204030204" pitchFamily="34" charset="0"/>
              <a:cs typeface="Arial" panose="020B0604020202020204" pitchFamily="34" charset="0"/>
            </a:endParaRPr>
          </a:p>
          <a:p>
            <a:r>
              <a:rPr lang="en-IN" sz="1600" b="0" i="0" dirty="0" err="1">
                <a:solidFill>
                  <a:srgbClr val="222222"/>
                </a:solidFill>
                <a:effectLst/>
                <a:latin typeface="Arial" panose="020B0604020202020204" pitchFamily="34" charset="0"/>
                <a:cs typeface="Arial" panose="020B0604020202020204" pitchFamily="34" charset="0"/>
              </a:rPr>
              <a:t>Farrokhi</a:t>
            </a:r>
            <a:r>
              <a:rPr lang="en-IN" sz="1600" b="0" i="0" dirty="0">
                <a:solidFill>
                  <a:srgbClr val="222222"/>
                </a:solidFill>
                <a:effectLst/>
                <a:latin typeface="Arial" panose="020B0604020202020204" pitchFamily="34" charset="0"/>
                <a:cs typeface="Arial" panose="020B0604020202020204" pitchFamily="34" charset="0"/>
              </a:rPr>
              <a:t>, F. and </a:t>
            </a:r>
            <a:r>
              <a:rPr lang="en-IN" sz="1600" b="0" i="0" dirty="0" err="1">
                <a:solidFill>
                  <a:srgbClr val="222222"/>
                </a:solidFill>
                <a:effectLst/>
                <a:latin typeface="Arial" panose="020B0604020202020204" pitchFamily="34" charset="0"/>
                <a:cs typeface="Arial" panose="020B0604020202020204" pitchFamily="34" charset="0"/>
              </a:rPr>
              <a:t>Mahmoudi-Hamidabad</a:t>
            </a:r>
            <a:r>
              <a:rPr lang="en-IN" sz="1600" b="0" i="0" dirty="0">
                <a:solidFill>
                  <a:srgbClr val="222222"/>
                </a:solidFill>
                <a:effectLst/>
                <a:latin typeface="Arial" panose="020B0604020202020204" pitchFamily="34" charset="0"/>
                <a:cs typeface="Arial" panose="020B0604020202020204" pitchFamily="34" charset="0"/>
              </a:rPr>
              <a:t>, A., 2012. Rethinking convenience sampling: Defining quality criteria. </a:t>
            </a:r>
            <a:r>
              <a:rPr lang="en-IN" sz="1600" b="0" i="1" dirty="0">
                <a:solidFill>
                  <a:srgbClr val="222222"/>
                </a:solidFill>
                <a:effectLst/>
                <a:latin typeface="Arial" panose="020B0604020202020204" pitchFamily="34" charset="0"/>
                <a:cs typeface="Arial" panose="020B0604020202020204" pitchFamily="34" charset="0"/>
              </a:rPr>
              <a:t>Theory &amp; practice in language studies</a:t>
            </a:r>
            <a:r>
              <a:rPr lang="en-IN" sz="1600" b="0" i="0" dirty="0">
                <a:solidFill>
                  <a:srgbClr val="222222"/>
                </a:solidFill>
                <a:effectLst/>
                <a:latin typeface="Arial" panose="020B0604020202020204" pitchFamily="34" charset="0"/>
                <a:cs typeface="Arial" panose="020B0604020202020204" pitchFamily="34" charset="0"/>
              </a:rPr>
              <a:t>, </a:t>
            </a:r>
            <a:r>
              <a:rPr lang="en-IN" sz="1600" b="0" i="1" dirty="0">
                <a:solidFill>
                  <a:srgbClr val="222222"/>
                </a:solidFill>
                <a:effectLst/>
                <a:latin typeface="Arial" panose="020B0604020202020204" pitchFamily="34" charset="0"/>
                <a:cs typeface="Arial" panose="020B0604020202020204" pitchFamily="34" charset="0"/>
              </a:rPr>
              <a:t>2</a:t>
            </a:r>
            <a:r>
              <a:rPr lang="en-IN" sz="1600" b="0" i="0" dirty="0">
                <a:solidFill>
                  <a:srgbClr val="222222"/>
                </a:solidFill>
                <a:effectLst/>
                <a:latin typeface="Arial" panose="020B0604020202020204" pitchFamily="34" charset="0"/>
                <a:cs typeface="Arial" panose="020B0604020202020204" pitchFamily="34" charset="0"/>
              </a:rPr>
              <a:t>(4). Available at </a:t>
            </a:r>
            <a:r>
              <a:rPr lang="en-IN" sz="1600" b="0" i="0" dirty="0">
                <a:solidFill>
                  <a:srgbClr val="222222"/>
                </a:solidFill>
                <a:effectLst/>
                <a:latin typeface="Arial" panose="020B0604020202020204" pitchFamily="34" charset="0"/>
                <a:cs typeface="Arial" panose="020B0604020202020204" pitchFamily="34" charset="0"/>
                <a:hlinkClick r:id="rId3"/>
              </a:rPr>
              <a:t>https://shorturl.at/adY01</a:t>
            </a:r>
            <a:endParaRPr lang="en-IN" sz="1600" u="none" strike="noStrike" kern="100" dirty="0">
              <a:solidFill>
                <a:srgbClr val="1F1F1F"/>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IN" sz="1600" kern="100" dirty="0">
              <a:solidFill>
                <a:srgbClr val="1F1F1F"/>
              </a:solidFill>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Goje, M.,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Salmiah</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M.S., Ahmad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Azuhairi</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and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Jusoff</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K., 2014. Physical inactivity and its associated factors among university students. </a:t>
            </a:r>
            <a:r>
              <a:rPr lang="en-IN" sz="1600" i="1" kern="100" dirty="0">
                <a:effectLst/>
                <a:latin typeface="Arial" panose="020B0604020202020204" pitchFamily="34" charset="0"/>
                <a:ea typeface="Calibri" panose="020F0502020204030204" pitchFamily="34" charset="0"/>
                <a:cs typeface="Arial" panose="020B0604020202020204" pitchFamily="34" charset="0"/>
              </a:rPr>
              <a:t>IOSR Journal of Dental and Medical Sciences</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13</a:t>
            </a:r>
            <a:r>
              <a:rPr lang="en-IN" sz="1600" kern="100" dirty="0">
                <a:effectLst/>
                <a:latin typeface="Arial" panose="020B0604020202020204" pitchFamily="34" charset="0"/>
                <a:ea typeface="Calibri" panose="020F0502020204030204" pitchFamily="34" charset="0"/>
                <a:cs typeface="Arial" panose="020B0604020202020204" pitchFamily="34" charset="0"/>
              </a:rPr>
              <a:t>(10), pp.119-130.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https://shorturl.at/rAJM8</a:t>
            </a:r>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Govil, P., 2013. Ethical considerations in educational research. </a:t>
            </a:r>
            <a:r>
              <a:rPr lang="en-IN" sz="1600" i="1" kern="100" dirty="0">
                <a:effectLst/>
                <a:latin typeface="Arial" panose="020B0604020202020204" pitchFamily="34" charset="0"/>
                <a:ea typeface="Calibri" panose="020F0502020204030204" pitchFamily="34" charset="0"/>
                <a:cs typeface="Arial" panose="020B0604020202020204" pitchFamily="34" charset="0"/>
              </a:rPr>
              <a:t>International journal of advancement in education and social sciences</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1</a:t>
            </a:r>
            <a:r>
              <a:rPr lang="en-IN" sz="1600" kern="100" dirty="0">
                <a:effectLst/>
                <a:latin typeface="Arial" panose="020B0604020202020204" pitchFamily="34" charset="0"/>
                <a:ea typeface="Calibri" panose="020F0502020204030204" pitchFamily="34" charset="0"/>
                <a:cs typeface="Arial" panose="020B0604020202020204" pitchFamily="34" charset="0"/>
              </a:rPr>
              <a:t>(2), pp.17-22.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https://citeseerx.ist.psu.edu/document?repid=rep1&amp;type=pdf&amp;doi=c0c0efc1c8d4c5b2721694098a831cb00aaf887a</a:t>
            </a:r>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Keating, X.D., Guan, J.,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Piñero</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J.C. and Bridges, D.M., 2005. A meta-analysis of college students' physical activity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behaviors</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Journal of American college health</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54</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(2), pp.116-126. Available at </a:t>
            </a:r>
            <a:r>
              <a:rPr lang="en-IN" sz="16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https://doi.org/10.3200/JACH.54.2.116-126</a:t>
            </a:r>
            <a:endPar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endParaRPr>
          </a:p>
          <a:p>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National institute of environmental health sciences , 2020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https://www.niehs.nih.gov/research/resources/bioethics/whatis</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kern="100" dirty="0">
              <a:solidFill>
                <a:srgbClr val="1F1F1F"/>
              </a:solidFill>
              <a:latin typeface="Arial" panose="020B0604020202020204" pitchFamily="34" charset="0"/>
              <a:ea typeface="Calibri" panose="020F0502020204030204" pitchFamily="34" charset="0"/>
              <a:cs typeface="Arial" panose="020B0604020202020204" pitchFamily="34" charset="0"/>
            </a:endParaRPr>
          </a:p>
          <a:p>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8591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C93C73-AF6F-C875-006C-1C14FF0EC944}"/>
              </a:ext>
            </a:extLst>
          </p:cNvPr>
          <p:cNvSpPr>
            <a:spLocks noGrp="1"/>
          </p:cNvSpPr>
          <p:nvPr>
            <p:ph idx="1"/>
          </p:nvPr>
        </p:nvSpPr>
        <p:spPr>
          <a:xfrm>
            <a:off x="838200" y="-239486"/>
            <a:ext cx="10515600" cy="6416449"/>
          </a:xfrm>
        </p:spPr>
        <p:txBody>
          <a:bodyPr>
            <a:noAutofit/>
          </a:bodyPr>
          <a:lstStyle/>
          <a:p>
            <a:pPr marL="0" indent="0">
              <a:lnSpc>
                <a:spcPct val="107000"/>
              </a:lnSpc>
              <a:spcAft>
                <a:spcPts val="800"/>
              </a:spcAft>
              <a:buNone/>
            </a:pPr>
            <a:r>
              <a:rPr lang="en-IN" sz="1600" kern="1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Pengpid, S.,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Peltzer</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K.,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Kassean</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H.K.,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Tsala</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Tsala</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J.P.,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Sychareun</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V. and Müller-Riemenschneider, F., 2015. Physical inactivity and associated factors among university students in 23 low-, middle-and high-income countries. </a:t>
            </a:r>
            <a:r>
              <a:rPr lang="en-IN" sz="1600" i="1" kern="100" dirty="0">
                <a:effectLst/>
                <a:latin typeface="Arial" panose="020B0604020202020204" pitchFamily="34" charset="0"/>
                <a:ea typeface="Calibri" panose="020F0502020204030204" pitchFamily="34" charset="0"/>
                <a:cs typeface="Arial" panose="020B0604020202020204" pitchFamily="34" charset="0"/>
              </a:rPr>
              <a:t>International journal of public health</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60</a:t>
            </a:r>
            <a:r>
              <a:rPr lang="en-IN" sz="1600" kern="100" dirty="0">
                <a:effectLst/>
                <a:latin typeface="Arial" panose="020B0604020202020204" pitchFamily="34" charset="0"/>
                <a:ea typeface="Calibri" panose="020F0502020204030204" pitchFamily="34" charset="0"/>
                <a:cs typeface="Arial" panose="020B0604020202020204" pitchFamily="34" charset="0"/>
              </a:rPr>
              <a:t>, pp.539-549.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https://link.springer.com/article/10.1007/s00038-015-0680-0</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Rhodes, R.E., Janssen, I., Bredin, S.S., Warburton, D.E. and Bauman, A., 2017. Physical activity: Health impact, prevalence, correlates and interventions. </a:t>
            </a:r>
            <a:r>
              <a:rPr lang="en-IN" sz="1600" i="1" kern="100" dirty="0">
                <a:effectLst/>
                <a:latin typeface="Arial" panose="020B0604020202020204" pitchFamily="34" charset="0"/>
                <a:ea typeface="Calibri" panose="020F0502020204030204" pitchFamily="34" charset="0"/>
                <a:cs typeface="Arial" panose="020B0604020202020204" pitchFamily="34" charset="0"/>
              </a:rPr>
              <a:t>Psychology &amp; health</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32</a:t>
            </a:r>
            <a:r>
              <a:rPr lang="en-IN" sz="1600" kern="100" dirty="0">
                <a:effectLst/>
                <a:latin typeface="Arial" panose="020B0604020202020204" pitchFamily="34" charset="0"/>
                <a:ea typeface="Calibri" panose="020F0502020204030204" pitchFamily="34" charset="0"/>
                <a:cs typeface="Arial" panose="020B0604020202020204" pitchFamily="34" charset="0"/>
              </a:rPr>
              <a:t>(8), pp.942-975. Available at </a:t>
            </a:r>
            <a:r>
              <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hlinkClick r:id="rId3"/>
              </a:rPr>
              <a:t>https://www.tandfonline.com/doi/abs/10.1080/08870446.2017.1325486</a:t>
            </a:r>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Siedlecki</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S.L., 2020. Understanding descriptive research designs and methods.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Clinical Nurse Specialist</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34</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 pp.8-12. Available at </a:t>
            </a:r>
            <a:r>
              <a:rPr lang="en-IN" sz="1600" kern="100" dirty="0">
                <a:solidFill>
                  <a:srgbClr val="3B3030"/>
                </a:solidFill>
                <a:effectLst/>
                <a:latin typeface="Arial" panose="020B0604020202020204" pitchFamily="34" charset="0"/>
                <a:ea typeface="Calibri" panose="020F0502020204030204" pitchFamily="34" charset="0"/>
                <a:cs typeface="Arial" panose="020B0604020202020204" pitchFamily="34" charset="0"/>
              </a:rPr>
              <a:t>10.1097/NUR.0000000000000493</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Sun, M.C. and Kawthur, B.A., 2013. Leisure-time physical activity among university students in Mauritius.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Am J Health Res</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 pp.1-8. Available at </a:t>
            </a:r>
            <a:r>
              <a:rPr lang="en-IN" sz="1600" kern="100" dirty="0">
                <a:effectLst/>
                <a:latin typeface="Arial" panose="020B0604020202020204" pitchFamily="34" charset="0"/>
                <a:ea typeface="Calibri" panose="020F0502020204030204" pitchFamily="34" charset="0"/>
                <a:cs typeface="Arial" panose="020B0604020202020204" pitchFamily="34" charset="0"/>
              </a:rPr>
              <a:t>10.11648/j.XXXX.2013.XXXX.XX.</a:t>
            </a:r>
          </a:p>
          <a:p>
            <a:pPr>
              <a:lnSpc>
                <a:spcPct val="107000"/>
              </a:lnSpc>
              <a:spcAft>
                <a:spcPts val="800"/>
              </a:spcAft>
            </a:pP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Strain, T., Brage, S., Sharp, S.J., Richards, J.,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Tainio</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Ding, D., </a:t>
            </a:r>
            <a:r>
              <a:rPr lang="en-IN"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Benichou</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J. and Kelly, P., 2020. Use of the prevented fraction for the population to determine deaths averted by existing prevalence of physical activity: a descriptive study. </a:t>
            </a:r>
            <a:r>
              <a:rPr lang="en-IN" sz="1600" i="1" kern="100" dirty="0">
                <a:effectLst/>
                <a:latin typeface="Arial" panose="020B0604020202020204" pitchFamily="34" charset="0"/>
                <a:ea typeface="Calibri" panose="020F0502020204030204" pitchFamily="34" charset="0"/>
                <a:cs typeface="Arial" panose="020B0604020202020204" pitchFamily="34" charset="0"/>
              </a:rPr>
              <a:t>The Lancet Global Health</a:t>
            </a:r>
            <a:r>
              <a:rPr lang="en-IN" sz="1600" kern="100" dirty="0">
                <a:effectLst/>
                <a:latin typeface="Arial" panose="020B0604020202020204" pitchFamily="34" charset="0"/>
                <a:ea typeface="Calibri" panose="020F0502020204030204" pitchFamily="34" charset="0"/>
                <a:cs typeface="Arial" panose="020B0604020202020204" pitchFamily="34" charset="0"/>
              </a:rPr>
              <a:t>, </a:t>
            </a:r>
            <a:r>
              <a:rPr lang="en-IN" sz="1600" i="1" kern="100" dirty="0">
                <a:effectLst/>
                <a:latin typeface="Arial" panose="020B0604020202020204" pitchFamily="34" charset="0"/>
                <a:ea typeface="Calibri" panose="020F0502020204030204" pitchFamily="34" charset="0"/>
                <a:cs typeface="Arial" panose="020B0604020202020204" pitchFamily="34" charset="0"/>
              </a:rPr>
              <a:t>8</a:t>
            </a:r>
            <a:r>
              <a:rPr lang="en-IN" sz="1600" kern="100" dirty="0">
                <a:effectLst/>
                <a:latin typeface="Arial" panose="020B0604020202020204" pitchFamily="34" charset="0"/>
                <a:ea typeface="Calibri" panose="020F0502020204030204" pitchFamily="34" charset="0"/>
                <a:cs typeface="Arial" panose="020B0604020202020204" pitchFamily="34" charset="0"/>
              </a:rPr>
              <a:t>(7), pp.e920-e930 </a:t>
            </a:r>
            <a:r>
              <a:rPr lang="en-IN" sz="1600" kern="100" dirty="0">
                <a:latin typeface="Arial" panose="020B0604020202020204" pitchFamily="34" charset="0"/>
                <a:ea typeface="Calibri" panose="020F0502020204030204" pitchFamily="34" charset="0"/>
                <a:cs typeface="Arial" panose="020B0604020202020204" pitchFamily="34" charset="0"/>
              </a:rPr>
              <a:t>Available </a:t>
            </a:r>
            <a:r>
              <a:rPr lang="en-IN" sz="1600" kern="100" dirty="0">
                <a:effectLst/>
                <a:latin typeface="Arial" panose="020B0604020202020204" pitchFamily="34" charset="0"/>
                <a:ea typeface="Calibri" panose="020F0502020204030204" pitchFamily="34" charset="0"/>
                <a:cs typeface="Arial" panose="020B0604020202020204" pitchFamily="34" charset="0"/>
              </a:rPr>
              <a:t>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https://www.thelancet.com/journals/langlo/article/PIIS2214-109X(20)30211-4/fulltext?furriel=15de03984c2d2f6f954171caff5285c14def84da</a:t>
            </a:r>
            <a:endParaRPr lang="en-IN" sz="1600" u="sng" kern="100" dirty="0">
              <a:solidFill>
                <a:srgbClr val="0563C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Verma, J.P., 2012. </a:t>
            </a:r>
            <a:r>
              <a:rPr lang="en-IN"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Data analysis in management with SPSS software</a:t>
            </a: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Springer Science &amp; Business Media.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https://shorturl.at/mquvE</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IN"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World health organisation , 2012  Available at </a:t>
            </a:r>
            <a:r>
              <a:rPr lang="en-IN"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https://shorturl.at/kqCI3</a:t>
            </a: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IN" sz="1600" kern="100" dirty="0">
              <a:effectLst/>
              <a:latin typeface="Arial" panose="020B0604020202020204" pitchFamily="34" charset="0"/>
              <a:ea typeface="Calibri" panose="020F0502020204030204" pitchFamily="34" charset="0"/>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5950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B83974-6F13-E4BB-B81D-704619E368EA}"/>
              </a:ext>
            </a:extLst>
          </p:cNvPr>
          <p:cNvSpPr>
            <a:spLocks noGrp="1"/>
          </p:cNvSpPr>
          <p:nvPr>
            <p:ph idx="1"/>
          </p:nvPr>
        </p:nvSpPr>
        <p:spPr>
          <a:xfrm>
            <a:off x="402772" y="1139825"/>
            <a:ext cx="10515600" cy="4351338"/>
          </a:xfrm>
        </p:spPr>
        <p:txBody>
          <a:bodyPr>
            <a:normAutofit/>
          </a:bodyPr>
          <a:lstStyle/>
          <a:p>
            <a:pPr>
              <a:lnSpc>
                <a:spcPct val="150000"/>
              </a:lnSpc>
            </a:pPr>
            <a:r>
              <a:rPr lang="en-US" sz="1400" b="0" i="0" dirty="0">
                <a:solidFill>
                  <a:srgbClr val="222222"/>
                </a:solidFill>
                <a:effectLst/>
                <a:latin typeface="Arial" panose="020B0604020202020204" pitchFamily="34" charset="0"/>
                <a:cs typeface="Arial" panose="020B0604020202020204" pitchFamily="34" charset="0"/>
              </a:rPr>
              <a:t>Zheng, S., </a:t>
            </a:r>
            <a:r>
              <a:rPr lang="en-US" sz="1400" b="0" i="0" dirty="0" err="1">
                <a:solidFill>
                  <a:srgbClr val="222222"/>
                </a:solidFill>
                <a:effectLst/>
                <a:latin typeface="Arial" panose="020B0604020202020204" pitchFamily="34" charset="0"/>
                <a:cs typeface="Arial" panose="020B0604020202020204" pitchFamily="34" charset="0"/>
              </a:rPr>
              <a:t>Mogusu</a:t>
            </a:r>
            <a:r>
              <a:rPr lang="en-US" sz="1400" b="0" i="0" dirty="0">
                <a:solidFill>
                  <a:srgbClr val="222222"/>
                </a:solidFill>
                <a:effectLst/>
                <a:latin typeface="Arial" panose="020B0604020202020204" pitchFamily="34" charset="0"/>
                <a:cs typeface="Arial" panose="020B0604020202020204" pitchFamily="34" charset="0"/>
              </a:rPr>
              <a:t>, E., </a:t>
            </a:r>
            <a:r>
              <a:rPr lang="en-US" sz="1400" b="0" i="0" dirty="0" err="1">
                <a:solidFill>
                  <a:srgbClr val="222222"/>
                </a:solidFill>
                <a:effectLst/>
                <a:latin typeface="Arial" panose="020B0604020202020204" pitchFamily="34" charset="0"/>
                <a:cs typeface="Arial" panose="020B0604020202020204" pitchFamily="34" charset="0"/>
              </a:rPr>
              <a:t>Veeranki</a:t>
            </a:r>
            <a:r>
              <a:rPr lang="en-US" sz="1400" b="0" i="0" dirty="0">
                <a:solidFill>
                  <a:srgbClr val="222222"/>
                </a:solidFill>
                <a:effectLst/>
                <a:latin typeface="Arial" panose="020B0604020202020204" pitchFamily="34" charset="0"/>
                <a:cs typeface="Arial" panose="020B0604020202020204" pitchFamily="34" charset="0"/>
              </a:rPr>
              <a:t>, S.P., Quinn, M. and Cao, Y., 2017. The relationship between the mean, median, and mode with grouped data. </a:t>
            </a:r>
            <a:r>
              <a:rPr lang="en-US" sz="1400" b="0" i="1" dirty="0">
                <a:solidFill>
                  <a:srgbClr val="222222"/>
                </a:solidFill>
                <a:effectLst/>
                <a:latin typeface="Arial" panose="020B0604020202020204" pitchFamily="34" charset="0"/>
                <a:cs typeface="Arial" panose="020B0604020202020204" pitchFamily="34" charset="0"/>
              </a:rPr>
              <a:t>Communications in Statistics-Theory and Metho ads</a:t>
            </a:r>
            <a:r>
              <a:rPr lang="en-US" sz="1400" b="0" i="0" dirty="0">
                <a:solidFill>
                  <a:srgbClr val="222222"/>
                </a:solidFill>
                <a:effectLst/>
                <a:latin typeface="Arial" panose="020B0604020202020204" pitchFamily="34" charset="0"/>
                <a:cs typeface="Arial" panose="020B0604020202020204" pitchFamily="34" charset="0"/>
              </a:rPr>
              <a:t>, </a:t>
            </a:r>
            <a:r>
              <a:rPr lang="en-US" sz="1400" b="0" i="1" dirty="0">
                <a:solidFill>
                  <a:srgbClr val="222222"/>
                </a:solidFill>
                <a:effectLst/>
                <a:latin typeface="Arial" panose="020B0604020202020204" pitchFamily="34" charset="0"/>
                <a:cs typeface="Arial" panose="020B0604020202020204" pitchFamily="34" charset="0"/>
              </a:rPr>
              <a:t>46</a:t>
            </a:r>
            <a:r>
              <a:rPr lang="en-US" sz="1400" b="0" i="0" dirty="0">
                <a:solidFill>
                  <a:srgbClr val="222222"/>
                </a:solidFill>
                <a:effectLst/>
                <a:latin typeface="Arial" panose="020B0604020202020204" pitchFamily="34" charset="0"/>
                <a:cs typeface="Arial" panose="020B0604020202020204" pitchFamily="34" charset="0"/>
              </a:rPr>
              <a:t>(9), pp.4285-4295. </a:t>
            </a:r>
            <a:r>
              <a:rPr lang="en-US" sz="1400" dirty="0">
                <a:solidFill>
                  <a:srgbClr val="222222"/>
                </a:solidFill>
                <a:latin typeface="Arial" panose="020B0604020202020204" pitchFamily="34" charset="0"/>
                <a:cs typeface="Arial" panose="020B0604020202020204" pitchFamily="34" charset="0"/>
              </a:rPr>
              <a:t>At </a:t>
            </a:r>
            <a:r>
              <a:rPr lang="en-US" sz="1400" dirty="0">
                <a:solidFill>
                  <a:srgbClr val="222222"/>
                </a:solidFill>
                <a:latin typeface="Arial" panose="020B0604020202020204" pitchFamily="34" charset="0"/>
                <a:cs typeface="Arial" panose="020B0604020202020204" pitchFamily="34" charset="0"/>
                <a:hlinkClick r:id="rId3"/>
              </a:rPr>
              <a:t>https://www.tandfonline.com/doi/abs/10.1080/03610926.2015.1081948</a:t>
            </a:r>
            <a:endParaRPr lang="en-US" sz="1400" dirty="0">
              <a:solidFill>
                <a:srgbClr val="222222"/>
              </a:solidFill>
              <a:latin typeface="Arial" panose="020B0604020202020204" pitchFamily="34" charset="0"/>
              <a:cs typeface="Arial" panose="020B0604020202020204" pitchFamily="34" charset="0"/>
            </a:endParaRPr>
          </a:p>
          <a:p>
            <a:pPr>
              <a:lnSpc>
                <a:spcPct val="150000"/>
              </a:lnSpc>
            </a:pPr>
            <a:endParaRPr lang="en-I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97230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7795</TotalTime>
  <Words>2083</Words>
  <Application>Microsoft Office PowerPoint</Application>
  <PresentationFormat>Widescreen</PresentationFormat>
  <Paragraphs>107</Paragraphs>
  <Slides>17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Helvetica Neue Medium</vt:lpstr>
      <vt:lpstr>Office Theme</vt:lpstr>
      <vt:lpstr>PowerPoint Presentation</vt:lpstr>
      <vt:lpstr>PREVALENCE OF PHYSICAL ACTIVITY IN UWTSD STUDENTS  ( LEVEL 7) BIRMINGHAM CAMPUS                                  NAVEENA DOORU                                       FEB 26, 2024 </vt:lpstr>
      <vt:lpstr>CONTENTS </vt:lpstr>
      <vt:lpstr>INTRODUCTION </vt:lpstr>
      <vt:lpstr>RATIONALE OF THE STUDY</vt:lpstr>
      <vt:lpstr> OBJECTIVES OF THE RESEARCH </vt:lpstr>
      <vt:lpstr>INTERVIEW QUESTIONAIRE</vt:lpstr>
      <vt:lpstr>RESEARCH DESIGN</vt:lpstr>
      <vt:lpstr>RECRUITMENT, SAMPLING AND STUDY PARTICIPANTS</vt:lpstr>
      <vt:lpstr>DATA ANALYSIS TECHNIQUE</vt:lpstr>
      <vt:lpstr>ETHICAL CONSIDERATION</vt:lpstr>
      <vt:lpstr>IMPLICATION OF RESEARCH</vt:lpstr>
      <vt:lpstr>GAANT CHART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Naveena Dooru (2309989)</dc:creator>
  <cp:lastModifiedBy>Naveena Dooru (2309989)</cp:lastModifiedBy>
  <cp:revision>54</cp:revision>
  <dcterms:created xsi:type="dcterms:W3CDTF">2024-02-15T12:22:53Z</dcterms:created>
  <dcterms:modified xsi:type="dcterms:W3CDTF">2024-02-28T19:18:47Z</dcterms:modified>
</cp:coreProperties>
</file>