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72" r:id="rId5"/>
    <p:sldId id="274" r:id="rId6"/>
    <p:sldId id="258" r:id="rId7"/>
    <p:sldId id="259" r:id="rId8"/>
    <p:sldId id="269" r:id="rId9"/>
    <p:sldId id="266" r:id="rId10"/>
    <p:sldId id="271" r:id="rId11"/>
    <p:sldId id="27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98" autoAdjust="0"/>
    <p:restoredTop sz="94660"/>
  </p:normalViewPr>
  <p:slideViewPr>
    <p:cSldViewPr snapToGrid="0">
      <p:cViewPr varScale="1">
        <p:scale>
          <a:sx n="103" d="100"/>
          <a:sy n="103" d="100"/>
        </p:scale>
        <p:origin x="126"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notesMaster" Target="notesMasters/notesMaster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tableStyles" Target="tableStyles.xml" /><Relationship Id="rId2" Type="http://schemas.openxmlformats.org/officeDocument/2006/relationships/customXml" Target="../customXml/item2.xml" /><Relationship Id="rId16"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viewProps" Target="viewProps.xml" /><Relationship Id="rId10" Type="http://schemas.openxmlformats.org/officeDocument/2006/relationships/slide" Target="slides/slide6.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945B52-D1F8-481C-82CC-DC86FE73BCE1}"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27147-4042-468B-AAE2-0E65B2320F6F}" type="slidenum">
              <a:rPr lang="en-GB" smtClean="0"/>
              <a:t>‹#›</a:t>
            </a:fld>
            <a:endParaRPr lang="en-GB"/>
          </a:p>
        </p:txBody>
      </p:sp>
    </p:spTree>
    <p:extLst>
      <p:ext uri="{BB962C8B-B14F-4D97-AF65-F5344CB8AC3E}">
        <p14:creationId xmlns:p14="http://schemas.microsoft.com/office/powerpoint/2010/main" val="218164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5A6FD-4FCB-2E7F-9BAC-0435FC67402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007A2CC-182E-52A1-4EEF-409984BA57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238F8F5-69D7-9106-6CFA-F3E7F4F1A3F6}"/>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5" name="Footer Placeholder 4">
            <a:extLst>
              <a:ext uri="{FF2B5EF4-FFF2-40B4-BE49-F238E27FC236}">
                <a16:creationId xmlns:a16="http://schemas.microsoft.com/office/drawing/2014/main" id="{5F7162F4-757A-430A-1563-0539A21EC0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F153A9-B467-0171-BC30-8E359EBF0C2A}"/>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2542961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11B69-A6BB-2B37-69EB-8E925DB5DF3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7FC663C-1DA7-6004-2020-A949FB9AEF3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C267F0-250F-3F1D-6A5D-35380E46DA4C}"/>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5" name="Footer Placeholder 4">
            <a:extLst>
              <a:ext uri="{FF2B5EF4-FFF2-40B4-BE49-F238E27FC236}">
                <a16:creationId xmlns:a16="http://schemas.microsoft.com/office/drawing/2014/main" id="{65BB00BC-0102-F10E-6416-05342DDD49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C4F7BF-D028-FF9B-3543-772E8268DEDA}"/>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1061309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AA8F4-09E2-27BD-1B82-67FAA43948F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73A8FC6-76FE-5AC2-F1D2-F2041126CE3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5BA66FA-4B95-D606-59A3-2DDDF5B30398}"/>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5" name="Footer Placeholder 4">
            <a:extLst>
              <a:ext uri="{FF2B5EF4-FFF2-40B4-BE49-F238E27FC236}">
                <a16:creationId xmlns:a16="http://schemas.microsoft.com/office/drawing/2014/main" id="{75854CFB-C3EE-897E-C797-557DCFF4B1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71EF29-3810-0D47-7166-FBA97F25E670}"/>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3061885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80084-4FF8-6659-BCA5-2BF4C68F611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5394E09-FB50-4E12-4DEC-FD8EA1FE99B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1E6012E-7401-20BC-6447-89B4F31CAB5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F604472-DDB4-4F44-0008-D43BCEDCADB5}"/>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6" name="Footer Placeholder 5">
            <a:extLst>
              <a:ext uri="{FF2B5EF4-FFF2-40B4-BE49-F238E27FC236}">
                <a16:creationId xmlns:a16="http://schemas.microsoft.com/office/drawing/2014/main" id="{61BACE15-D8AD-BC91-6C82-63CACF6AFC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3256EE-5578-5CE4-CBD7-BBD66CB7501D}"/>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4011341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0630A-D63C-4028-1D4F-00CD5D56793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4F5ACBE-D0CA-5443-E768-FF4DE05427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B9D91A1-6850-4988-16C9-FE39F6673F2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0C7DD4C-0666-AB5F-86A3-633DA23F51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43168DC-18F8-92C3-4834-1DA70FA66C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A9D250A-2A1A-5704-90F2-25833E224B28}"/>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8" name="Footer Placeholder 7">
            <a:extLst>
              <a:ext uri="{FF2B5EF4-FFF2-40B4-BE49-F238E27FC236}">
                <a16:creationId xmlns:a16="http://schemas.microsoft.com/office/drawing/2014/main" id="{BFE9F1FC-F793-E959-806F-94CB4E074A5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B8C479-465D-846C-C49E-13D9A7A772AF}"/>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32342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CC5FB-6E4B-D55A-1A37-568183D0A48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5ADA991-6B4B-FC03-213D-C2B6DC90FCF8}"/>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4" name="Footer Placeholder 3">
            <a:extLst>
              <a:ext uri="{FF2B5EF4-FFF2-40B4-BE49-F238E27FC236}">
                <a16:creationId xmlns:a16="http://schemas.microsoft.com/office/drawing/2014/main" id="{73EC9225-7DE3-5C01-4663-62362EC8F3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4FB6E1-7F33-840E-5ACB-962B7EB0A214}"/>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1100601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B8498E-96DF-A020-5610-A3AA2CBF92A7}"/>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3" name="Footer Placeholder 2">
            <a:extLst>
              <a:ext uri="{FF2B5EF4-FFF2-40B4-BE49-F238E27FC236}">
                <a16:creationId xmlns:a16="http://schemas.microsoft.com/office/drawing/2014/main" id="{7C4D6FA0-FF81-BB35-A733-377186D99A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148C78-9220-CD43-11D6-E41422220055}"/>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272179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9949C-753C-4CA6-142B-45C72D3B67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2DFF62E-72AD-B510-1839-172EFBD3DD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9C166DE-BFC6-5DA3-FC33-5ED195349B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52A2296-9E7B-9829-6489-E049ADA1E59E}"/>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6" name="Footer Placeholder 5">
            <a:extLst>
              <a:ext uri="{FF2B5EF4-FFF2-40B4-BE49-F238E27FC236}">
                <a16:creationId xmlns:a16="http://schemas.microsoft.com/office/drawing/2014/main" id="{1ABBB301-92F3-E6C8-9EDF-FC29E9A815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346B75-CAC2-90FD-6E87-3A7F8BD86106}"/>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984698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90B45-B841-4739-AE52-DF0918A1AFC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2DF9265-B9A6-CF3E-FE3B-A55FF95CCE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CFCF83-B830-FE96-8A82-A2970BBD93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A1822D-8176-5D48-EBF0-B83813226D28}"/>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6" name="Footer Placeholder 5">
            <a:extLst>
              <a:ext uri="{FF2B5EF4-FFF2-40B4-BE49-F238E27FC236}">
                <a16:creationId xmlns:a16="http://schemas.microsoft.com/office/drawing/2014/main" id="{E4951B03-496C-2761-8C29-8B2E8F44AD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D0C2D3-C325-0EBB-277C-7A8307598CA0}"/>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3409261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78633-ED2F-A4F9-BC8D-BA4F01FE24C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CD16395-FEAA-2159-7169-529492945ED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542578-0DCE-CB27-5D95-754160C4B57D}"/>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5" name="Footer Placeholder 4">
            <a:extLst>
              <a:ext uri="{FF2B5EF4-FFF2-40B4-BE49-F238E27FC236}">
                <a16:creationId xmlns:a16="http://schemas.microsoft.com/office/drawing/2014/main" id="{DFF86F57-4444-81CA-6BE6-D1F24C8944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35B04B-49C9-641D-7906-7B334C222A61}"/>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4239242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386873-5A12-5C67-F9D6-8A3DD756FA5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A46A5CB-5F4F-FFFC-978A-399BE6ABF28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DF350D-2418-7DA8-ADFF-5E4FDBF0DF92}"/>
              </a:ext>
            </a:extLst>
          </p:cNvPr>
          <p:cNvSpPr>
            <a:spLocks noGrp="1"/>
          </p:cNvSpPr>
          <p:nvPr>
            <p:ph type="dt" sz="half" idx="10"/>
          </p:nvPr>
        </p:nvSpPr>
        <p:spPr/>
        <p:txBody>
          <a:bodyPr/>
          <a:lstStyle/>
          <a:p>
            <a:fld id="{C854B4CE-8BEC-41F4-AD7E-7B12F45BF124}" type="datetimeFigureOut">
              <a:rPr lang="en-GB" smtClean="0"/>
              <a:t>09/11/2025</a:t>
            </a:fld>
            <a:endParaRPr lang="en-GB"/>
          </a:p>
        </p:txBody>
      </p:sp>
      <p:sp>
        <p:nvSpPr>
          <p:cNvPr id="5" name="Footer Placeholder 4">
            <a:extLst>
              <a:ext uri="{FF2B5EF4-FFF2-40B4-BE49-F238E27FC236}">
                <a16:creationId xmlns:a16="http://schemas.microsoft.com/office/drawing/2014/main" id="{824B3038-AB98-3556-5778-AF7C1F6DFC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01DB1F-8262-41CD-7FEB-020B073D7FE4}"/>
              </a:ext>
            </a:extLst>
          </p:cNvPr>
          <p:cNvSpPr>
            <a:spLocks noGrp="1"/>
          </p:cNvSpPr>
          <p:nvPr>
            <p:ph type="sldNum" sz="quarter" idx="12"/>
          </p:nvPr>
        </p:nvSpPr>
        <p:spPr/>
        <p:txBody>
          <a:bodyPr/>
          <a:lstStyle/>
          <a:p>
            <a:fld id="{F14BCD50-0DC8-4B40-9D4B-3EB16EBA7566}" type="slidenum">
              <a:rPr lang="en-GB" smtClean="0"/>
              <a:t>‹#›</a:t>
            </a:fld>
            <a:endParaRPr lang="en-GB"/>
          </a:p>
        </p:txBody>
      </p:sp>
    </p:spTree>
    <p:extLst>
      <p:ext uri="{BB962C8B-B14F-4D97-AF65-F5344CB8AC3E}">
        <p14:creationId xmlns:p14="http://schemas.microsoft.com/office/powerpoint/2010/main" val="2610944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E5533B-A987-E0C7-75AE-374D64D62C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D133EFA-CCDF-505B-F0B6-7CD580F628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9F9855-CB0D-D1B2-FC02-0A2DA3248C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54B4CE-8BEC-41F4-AD7E-7B12F45BF124}" type="datetimeFigureOut">
              <a:rPr lang="en-GB" smtClean="0"/>
              <a:t>09/11/2025</a:t>
            </a:fld>
            <a:endParaRPr lang="en-GB"/>
          </a:p>
        </p:txBody>
      </p:sp>
      <p:sp>
        <p:nvSpPr>
          <p:cNvPr id="5" name="Footer Placeholder 4">
            <a:extLst>
              <a:ext uri="{FF2B5EF4-FFF2-40B4-BE49-F238E27FC236}">
                <a16:creationId xmlns:a16="http://schemas.microsoft.com/office/drawing/2014/main" id="{37DDDE4C-C684-3D4D-1D36-4756637448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EE4C5CB-F910-2A42-E5CF-9B4AB3E6B0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14BCD50-0DC8-4B40-9D4B-3EB16EBA7566}" type="slidenum">
              <a:rPr lang="en-GB" smtClean="0"/>
              <a:t>‹#›</a:t>
            </a:fld>
            <a:endParaRPr lang="en-GB"/>
          </a:p>
        </p:txBody>
      </p:sp>
    </p:spTree>
    <p:extLst>
      <p:ext uri="{BB962C8B-B14F-4D97-AF65-F5344CB8AC3E}">
        <p14:creationId xmlns:p14="http://schemas.microsoft.com/office/powerpoint/2010/main" val="15940120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DCD4E6-C8B7-C907-886E-762FBFB9F5D2}"/>
            </a:ext>
          </a:extLst>
        </p:cNvPr>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2EF49F75-5D13-CB5A-1D0F-B2B4E9E5D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FDF8E-5AF0-8F40-1CDF-20097C80DE36}"/>
              </a:ext>
            </a:extLst>
          </p:cNvPr>
          <p:cNvSpPr>
            <a:spLocks noGrp="1"/>
          </p:cNvSpPr>
          <p:nvPr>
            <p:ph type="title"/>
          </p:nvPr>
        </p:nvSpPr>
        <p:spPr>
          <a:xfrm>
            <a:off x="5847814" y="2747213"/>
            <a:ext cx="6116549" cy="681787"/>
          </a:xfrm>
        </p:spPr>
        <p:txBody>
          <a:bodyPr>
            <a:normAutofit fontScale="90000"/>
          </a:bodyPr>
          <a:lstStyle/>
          <a:p>
            <a:r>
              <a:rPr lang="en-GB" dirty="0"/>
              <a:t>COMPONENT 2 LCLM4003</a:t>
            </a:r>
            <a:br>
              <a:rPr lang="en-GB" dirty="0"/>
            </a:br>
            <a:r>
              <a:rPr lang="en-GB" dirty="0"/>
              <a:t>GROUP PRESENTATION ON</a:t>
            </a:r>
            <a:br>
              <a:rPr lang="en-GB" dirty="0"/>
            </a:br>
            <a:r>
              <a:rPr lang="en-GB" dirty="0"/>
              <a:t>FLIGHT FOODS LTD</a:t>
            </a:r>
            <a:br>
              <a:rPr lang="en-GB" dirty="0"/>
            </a:br>
            <a:br>
              <a:rPr lang="en-GB" dirty="0"/>
            </a:br>
            <a:r>
              <a:rPr lang="en-GB" dirty="0"/>
              <a:t>GROUP: ALQAB, BASIL, CRISTINA, IVELINA, RYAN</a:t>
            </a:r>
            <a:br>
              <a:rPr lang="en-GB" dirty="0"/>
            </a:br>
            <a:br>
              <a:rPr lang="en-GB" dirty="0"/>
            </a:br>
            <a:r>
              <a:rPr lang="en-GB" dirty="0"/>
              <a:t>CONTRIBUTORS &amp;</a:t>
            </a:r>
            <a:br>
              <a:rPr lang="en-GB" dirty="0"/>
            </a:br>
            <a:r>
              <a:rPr lang="en-GB" dirty="0"/>
              <a:t>PRESENTATION BY</a:t>
            </a:r>
            <a:br>
              <a:rPr lang="en-GB" dirty="0"/>
            </a:br>
            <a:r>
              <a:rPr lang="en-GB" dirty="0"/>
              <a:t>CRISTINA, IVELINA, RYAN</a:t>
            </a:r>
            <a:br>
              <a:rPr lang="en-GB" dirty="0"/>
            </a:br>
            <a:r>
              <a:rPr lang="en-GB" dirty="0"/>
              <a:t>13-11-2025</a:t>
            </a:r>
            <a:endParaRPr lang="en-GB" dirty="0">
              <a:latin typeface="Arial" panose="020B0604020202020204" pitchFamily="34" charset="0"/>
              <a:cs typeface="Arial" panose="020B0604020202020204" pitchFamily="34" charset="0"/>
            </a:endParaRPr>
          </a:p>
        </p:txBody>
      </p:sp>
      <p:pic>
        <p:nvPicPr>
          <p:cNvPr id="5" name="Picture 4" descr="Plane in red circle">
            <a:extLst>
              <a:ext uri="{FF2B5EF4-FFF2-40B4-BE49-F238E27FC236}">
                <a16:creationId xmlns:a16="http://schemas.microsoft.com/office/drawing/2014/main" id="{F911EA9B-875E-EB04-8C53-CF24D32FDF79}"/>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2610829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220D37-2BE1-EF42-0EDB-56E63D93AC31}"/>
            </a:ext>
          </a:extLst>
        </p:cNvPr>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27ADEB23-1973-9E56-3634-2359920F2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6EE40-12BC-B9CE-8B43-03A52971E9B3}"/>
              </a:ext>
            </a:extLst>
          </p:cNvPr>
          <p:cNvSpPr>
            <a:spLocks noGrp="1"/>
          </p:cNvSpPr>
          <p:nvPr>
            <p:ph type="title"/>
          </p:nvPr>
        </p:nvSpPr>
        <p:spPr>
          <a:xfrm>
            <a:off x="6324388" y="-281746"/>
            <a:ext cx="5157537" cy="563491"/>
          </a:xfrm>
        </p:spPr>
        <p:txBody>
          <a:bodyPr>
            <a:normAutofit fontScale="90000"/>
          </a:bodyPr>
          <a:lstStyle/>
          <a:p>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Outline</a:t>
            </a:r>
          </a:p>
        </p:txBody>
      </p:sp>
      <p:pic>
        <p:nvPicPr>
          <p:cNvPr id="5" name="Picture 4" descr="Plane in red circle">
            <a:extLst>
              <a:ext uri="{FF2B5EF4-FFF2-40B4-BE49-F238E27FC236}">
                <a16:creationId xmlns:a16="http://schemas.microsoft.com/office/drawing/2014/main" id="{E1EF6457-FE04-1C8B-7890-8E745923F8A7}"/>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D960C6F-6ED1-818B-3A87-2E6110E86D9A}"/>
              </a:ext>
            </a:extLst>
          </p:cNvPr>
          <p:cNvSpPr>
            <a:spLocks noGrp="1"/>
          </p:cNvSpPr>
          <p:nvPr>
            <p:ph idx="1"/>
          </p:nvPr>
        </p:nvSpPr>
        <p:spPr>
          <a:xfrm>
            <a:off x="6116569" y="577518"/>
            <a:ext cx="4840010" cy="5069305"/>
          </a:xfrm>
        </p:spPr>
        <p:txBody>
          <a:bodyPr>
            <a:noAutofit/>
          </a:bodyPr>
          <a:lstStyle/>
          <a:p>
            <a:r>
              <a:rPr lang="en-GB" sz="2400" dirty="0">
                <a:latin typeface="Arial" panose="020B0604020202020204" pitchFamily="34" charset="0"/>
                <a:cs typeface="Arial" panose="020B0604020202020204" pitchFamily="34" charset="0"/>
              </a:rPr>
              <a:t>Introduction to Flight Foods Ltd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Communication Barriers Identified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Highlighting barriers using theory of Schramm &amp; Berlo</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Shannon &amp; Weaver</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Reference list</a:t>
            </a:r>
          </a:p>
          <a:p>
            <a:pPr marL="0" indent="0">
              <a:buNone/>
            </a:pPr>
            <a:endParaRPr lang="en-GB"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590E1DC-3DCE-A43F-056F-96577150D915}"/>
              </a:ext>
            </a:extLst>
          </p:cNvPr>
          <p:cNvSpPr txBox="1"/>
          <p:nvPr/>
        </p:nvSpPr>
        <p:spPr>
          <a:xfrm>
            <a:off x="-64736" y="3814674"/>
            <a:ext cx="3859901" cy="3139321"/>
          </a:xfrm>
          <a:prstGeom prst="rect">
            <a:avLst/>
          </a:prstGeom>
          <a:noFill/>
        </p:spPr>
        <p:txBody>
          <a:bodyPr wrap="square">
            <a:spAutoFit/>
          </a:bodyPr>
          <a:lstStyle/>
          <a:p>
            <a:pPr marL="0" indent="0">
              <a:buNone/>
            </a:pPr>
            <a:r>
              <a:rPr lang="en-GB" sz="1800" dirty="0">
                <a:latin typeface="Arial" panose="020B0604020202020204" pitchFamily="34" charset="0"/>
                <a:cs typeface="Arial" panose="020B0604020202020204" pitchFamily="34" charset="0"/>
              </a:rPr>
              <a:t>Having the utmost highest standards within a food manufacturing facility is the key fundamental for avoiding food contamination. Such matters can be fatal to one's life. To avoid such disaster, it is imperative the correct cleaning products and chemicals are used inline with industry guidance, recommendations and laws.</a:t>
            </a:r>
          </a:p>
        </p:txBody>
      </p:sp>
    </p:spTree>
    <p:extLst>
      <p:ext uri="{BB962C8B-B14F-4D97-AF65-F5344CB8AC3E}">
        <p14:creationId xmlns:p14="http://schemas.microsoft.com/office/powerpoint/2010/main" val="265361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 calcmode="lin" valueType="num">
                                      <p:cBhvr additive="base">
                                        <p:cTn id="2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2B81B5-F2E5-AA57-42B9-878ABEE9718D}"/>
            </a:ext>
          </a:extLst>
        </p:cNvPr>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F2A1B2-3CA7-B91C-5957-EF25DDBB5555}"/>
              </a:ext>
            </a:extLst>
          </p:cNvPr>
          <p:cNvSpPr>
            <a:spLocks noGrp="1"/>
          </p:cNvSpPr>
          <p:nvPr>
            <p:ph type="title"/>
          </p:nvPr>
        </p:nvSpPr>
        <p:spPr>
          <a:xfrm>
            <a:off x="6577353" y="-247319"/>
            <a:ext cx="3344689" cy="1356458"/>
          </a:xfrm>
        </p:spPr>
        <p:txBody>
          <a:bodyPr>
            <a:normAutofit/>
          </a:bodyPr>
          <a:lstStyle/>
          <a:p>
            <a:r>
              <a:rPr lang="en-GB" dirty="0"/>
              <a:t>Introduction</a:t>
            </a:r>
          </a:p>
        </p:txBody>
      </p:sp>
      <p:pic>
        <p:nvPicPr>
          <p:cNvPr id="5" name="Picture 4" descr="Plane in red circle">
            <a:extLst>
              <a:ext uri="{FF2B5EF4-FFF2-40B4-BE49-F238E27FC236}">
                <a16:creationId xmlns:a16="http://schemas.microsoft.com/office/drawing/2014/main" id="{5D44F2B3-5BA4-C405-374D-60AA95F8DF55}"/>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04A4C850-A7DC-1765-3E7C-81CAE4025521}"/>
              </a:ext>
            </a:extLst>
          </p:cNvPr>
          <p:cNvSpPr>
            <a:spLocks noGrp="1"/>
          </p:cNvSpPr>
          <p:nvPr>
            <p:ph idx="1"/>
          </p:nvPr>
        </p:nvSpPr>
        <p:spPr>
          <a:xfrm>
            <a:off x="6324693" y="836423"/>
            <a:ext cx="4840010" cy="3843666"/>
          </a:xfrm>
        </p:spPr>
        <p:txBody>
          <a:bodyPr>
            <a:noAutofit/>
          </a:bodyPr>
          <a:lstStyle/>
          <a:p>
            <a:pPr marL="0" indent="0">
              <a:buNone/>
            </a:pPr>
            <a:r>
              <a:rPr lang="en-GB" sz="1500" dirty="0">
                <a:latin typeface="Arial" panose="020B0604020202020204" pitchFamily="34" charset="0"/>
                <a:cs typeface="Arial" panose="020B0604020202020204" pitchFamily="34" charset="0"/>
              </a:rPr>
              <a:t>Flight foods Ltd is a medium sized food manufacturing business, it specialises in packaged ready-made meals for various airlines</a:t>
            </a:r>
          </a:p>
          <a:p>
            <a:pPr marL="0" indent="0">
              <a:buNone/>
            </a:pP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Let me explain to you what has happened. </a:t>
            </a:r>
          </a:p>
          <a:p>
            <a:pPr marL="0" indent="0">
              <a:buNone/>
            </a:pPr>
            <a:r>
              <a:rPr lang="en-GB" sz="1500" dirty="0">
                <a:latin typeface="Arial" panose="020B0604020202020204" pitchFamily="34" charset="0"/>
                <a:cs typeface="Arial" panose="020B0604020202020204" pitchFamily="34" charset="0"/>
              </a:rPr>
              <a:t>The complaints received from customer airlines are:</a:t>
            </a:r>
          </a:p>
          <a:p>
            <a:r>
              <a:rPr lang="en-GB" sz="1500" dirty="0">
                <a:latin typeface="Arial" panose="020B0604020202020204" pitchFamily="34" charset="0"/>
                <a:cs typeface="Arial" panose="020B0604020202020204" pitchFamily="34" charset="0"/>
              </a:rPr>
              <a:t>Poor food standards</a:t>
            </a:r>
          </a:p>
          <a:p>
            <a:r>
              <a:rPr lang="en-GB" sz="1500" dirty="0">
                <a:latin typeface="Arial" panose="020B0604020202020204" pitchFamily="34" charset="0"/>
                <a:cs typeface="Arial" panose="020B0604020202020204" pitchFamily="34" charset="0"/>
              </a:rPr>
              <a:t>Food packaging issues</a:t>
            </a:r>
          </a:p>
          <a:p>
            <a:r>
              <a:rPr lang="en-GB" sz="1500" dirty="0">
                <a:latin typeface="Arial" panose="020B0604020202020204" pitchFamily="34" charset="0"/>
                <a:cs typeface="Arial" panose="020B0604020202020204" pitchFamily="34" charset="0"/>
              </a:rPr>
              <a:t>Cross contamination - this happens when the same harmful microorganisms and allergens are touching all surfaces across the food area</a:t>
            </a:r>
          </a:p>
          <a:p>
            <a:r>
              <a:rPr lang="en-GB" sz="1500" dirty="0">
                <a:latin typeface="Arial" panose="020B0604020202020204" pitchFamily="34" charset="0"/>
                <a:cs typeface="Arial" panose="020B0604020202020204" pitchFamily="34" charset="0"/>
              </a:rPr>
              <a:t>Pieces of meat have been found in vegetarian packaged meals</a:t>
            </a:r>
          </a:p>
          <a:p>
            <a:endParaRPr lang="en-GB"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Therefore, FFL hired a consultancy firm to investigate the problems at hand. Many contributing factors have been identified as to why there are extensive barriers within the food manufacturing environment for FFL</a:t>
            </a:r>
          </a:p>
        </p:txBody>
      </p:sp>
      <p:sp>
        <p:nvSpPr>
          <p:cNvPr id="15" name="TextBox 14">
            <a:extLst>
              <a:ext uri="{FF2B5EF4-FFF2-40B4-BE49-F238E27FC236}">
                <a16:creationId xmlns:a16="http://schemas.microsoft.com/office/drawing/2014/main" id="{5E3B8F73-8698-5964-783C-F993C97C4570}"/>
              </a:ext>
            </a:extLst>
          </p:cNvPr>
          <p:cNvSpPr txBox="1"/>
          <p:nvPr/>
        </p:nvSpPr>
        <p:spPr>
          <a:xfrm>
            <a:off x="377067" y="4404155"/>
            <a:ext cx="5570579" cy="954107"/>
          </a:xfrm>
          <a:prstGeom prst="rect">
            <a:avLst/>
          </a:prstGeom>
          <a:noFill/>
        </p:spPr>
        <p:txBody>
          <a:bodyPr wrap="square" rtlCol="0">
            <a:spAutoFit/>
          </a:bodyPr>
          <a:lstStyle/>
          <a:p>
            <a:r>
              <a:rPr lang="en-GB" sz="2800" dirty="0"/>
              <a:t>What goes up, must stay up</a:t>
            </a:r>
          </a:p>
          <a:p>
            <a:r>
              <a:rPr lang="en-GB" sz="2800" dirty="0"/>
              <a:t>              #FOODSTANDARDS</a:t>
            </a:r>
          </a:p>
        </p:txBody>
      </p:sp>
    </p:spTree>
    <p:extLst>
      <p:ext uri="{BB962C8B-B14F-4D97-AF65-F5344CB8AC3E}">
        <p14:creationId xmlns:p14="http://schemas.microsoft.com/office/powerpoint/2010/main" val="715005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arn(inVertical)">
                                      <p:cBhvr>
                                        <p:cTn id="10" dur="500"/>
                                        <p:tgtEl>
                                          <p:spTgt spid="3">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arn(inVertical)">
                                      <p:cBhvr>
                                        <p:cTn id="13" dur="500"/>
                                        <p:tgtEl>
                                          <p:spTgt spid="3">
                                            <p:txEl>
                                              <p:pRg st="3" end="3"/>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barn(inVertical)">
                                      <p:cBhvr>
                                        <p:cTn id="16" dur="500"/>
                                        <p:tgtEl>
                                          <p:spTgt spid="3">
                                            <p:txEl>
                                              <p:pRg st="4" end="4"/>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barn(inVertical)">
                                      <p:cBhvr>
                                        <p:cTn id="19" dur="500"/>
                                        <p:tgtEl>
                                          <p:spTgt spid="3">
                                            <p:txEl>
                                              <p:pRg st="5" end="5"/>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arn(inVertical)">
                                      <p:cBhvr>
                                        <p:cTn id="22" dur="500"/>
                                        <p:tgtEl>
                                          <p:spTgt spid="3">
                                            <p:txEl>
                                              <p:pRg st="6" end="6"/>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barn(inVertical)">
                                      <p:cBhvr>
                                        <p:cTn id="25" dur="500"/>
                                        <p:tgtEl>
                                          <p:spTgt spid="3">
                                            <p:txEl>
                                              <p:pRg st="7" end="7"/>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barn(inVertical)">
                                      <p:cBhvr>
                                        <p:cTn id="28"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F0253E-9CA3-DC89-6627-6B180B78595E}"/>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E9BBE0C-C878-CF71-F207-75C7DBC34974}"/>
              </a:ext>
            </a:extLst>
          </p:cNvPr>
          <p:cNvSpPr>
            <a:spLocks noGrp="1"/>
          </p:cNvSpPr>
          <p:nvPr>
            <p:ph type="title"/>
          </p:nvPr>
        </p:nvSpPr>
        <p:spPr>
          <a:xfrm>
            <a:off x="4799623" y="85207"/>
            <a:ext cx="7389329" cy="745920"/>
          </a:xfrm>
        </p:spPr>
        <p:txBody>
          <a:bodyPr>
            <a:normAutofit fontScale="90000"/>
          </a:bodyPr>
          <a:lstStyle/>
          <a:p>
            <a:r>
              <a:rPr lang="en-GB" dirty="0"/>
              <a:t>Communication Barriers Identified</a:t>
            </a:r>
          </a:p>
        </p:txBody>
      </p:sp>
      <p:pic>
        <p:nvPicPr>
          <p:cNvPr id="5" name="Picture 4" descr="Plane in red circle">
            <a:extLst>
              <a:ext uri="{FF2B5EF4-FFF2-40B4-BE49-F238E27FC236}">
                <a16:creationId xmlns:a16="http://schemas.microsoft.com/office/drawing/2014/main" id="{5368D279-B59B-EB6E-BBCD-3368F41BE2AD}"/>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7F10681-5993-CB7F-5F30-0A77AD3CAC31}"/>
              </a:ext>
            </a:extLst>
          </p:cNvPr>
          <p:cNvSpPr>
            <a:spLocks noGrp="1"/>
          </p:cNvSpPr>
          <p:nvPr>
            <p:ph idx="1"/>
          </p:nvPr>
        </p:nvSpPr>
        <p:spPr>
          <a:xfrm>
            <a:off x="6116569" y="916324"/>
            <a:ext cx="4840010" cy="3843666"/>
          </a:xfrm>
        </p:spPr>
        <p:txBody>
          <a:bodyPr>
            <a:noAutofit/>
          </a:bodyPr>
          <a:lstStyle/>
          <a:p>
            <a:r>
              <a:rPr lang="en-GB" sz="1500" dirty="0">
                <a:latin typeface="Arial" panose="020B0604020202020204" pitchFamily="34" charset="0"/>
                <a:cs typeface="Arial" panose="020B0604020202020204" pitchFamily="34" charset="0"/>
              </a:rPr>
              <a:t>Unprofessional mindset</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Unprofessional casual attitude</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Age barrier</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Language barrier – Staff from different backgrounds with very little spoken English are unable to understand instructions and requirements for daily tasks and therefore are unable to have effective communication</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Cultural barriers</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Lack of experience</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Collective ignorance and carelessness</a:t>
            </a:r>
          </a:p>
          <a:p>
            <a:endParaRPr lang="en-GB" sz="1500" dirty="0">
              <a:latin typeface="Arial" panose="020B0604020202020204" pitchFamily="34" charset="0"/>
              <a:cs typeface="Arial" panose="020B0604020202020204" pitchFamily="34" charset="0"/>
            </a:endParaRPr>
          </a:p>
          <a:p>
            <a:r>
              <a:rPr lang="en-GB" sz="1500" dirty="0">
                <a:latin typeface="Arial" panose="020B0604020202020204" pitchFamily="34" charset="0"/>
                <a:cs typeface="Arial" panose="020B0604020202020204" pitchFamily="34" charset="0"/>
              </a:rPr>
              <a:t>Inadequate training for food hygiene &amp; management</a:t>
            </a:r>
          </a:p>
        </p:txBody>
      </p:sp>
      <p:sp>
        <p:nvSpPr>
          <p:cNvPr id="11" name="TextBox 10">
            <a:extLst>
              <a:ext uri="{FF2B5EF4-FFF2-40B4-BE49-F238E27FC236}">
                <a16:creationId xmlns:a16="http://schemas.microsoft.com/office/drawing/2014/main" id="{78F4E63A-EE65-574E-AD94-DA87FD3744A1}"/>
              </a:ext>
            </a:extLst>
          </p:cNvPr>
          <p:cNvSpPr txBox="1"/>
          <p:nvPr/>
        </p:nvSpPr>
        <p:spPr>
          <a:xfrm>
            <a:off x="582626" y="4458711"/>
            <a:ext cx="4377791" cy="954107"/>
          </a:xfrm>
          <a:prstGeom prst="rect">
            <a:avLst/>
          </a:prstGeom>
          <a:noFill/>
        </p:spPr>
        <p:txBody>
          <a:bodyPr wrap="square" rtlCol="0">
            <a:spAutoFit/>
          </a:bodyPr>
          <a:lstStyle/>
          <a:p>
            <a:r>
              <a:rPr lang="en-GB" sz="2800" dirty="0"/>
              <a:t>To know is to be prepared</a:t>
            </a:r>
          </a:p>
          <a:p>
            <a:r>
              <a:rPr lang="en-GB" sz="2800" dirty="0"/>
              <a:t>	</a:t>
            </a:r>
          </a:p>
        </p:txBody>
      </p:sp>
    </p:spTree>
    <p:extLst>
      <p:ext uri="{BB962C8B-B14F-4D97-AF65-F5344CB8AC3E}">
        <p14:creationId xmlns:p14="http://schemas.microsoft.com/office/powerpoint/2010/main" val="1931015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ipe(down)">
                                      <p:cBhvr>
                                        <p:cTn id="10" dur="500"/>
                                        <p:tgtEl>
                                          <p:spTgt spid="3">
                                            <p:txEl>
                                              <p:pRg st="2" end="2"/>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wipe(down)">
                                      <p:cBhvr>
                                        <p:cTn id="13" dur="500"/>
                                        <p:tgtEl>
                                          <p:spTgt spid="3">
                                            <p:txEl>
                                              <p:pRg st="4" end="4"/>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wipe(down)">
                                      <p:cBhvr>
                                        <p:cTn id="16" dur="500"/>
                                        <p:tgtEl>
                                          <p:spTgt spid="3">
                                            <p:txEl>
                                              <p:pRg st="6" end="6"/>
                                            </p:txEl>
                                          </p:spTgt>
                                        </p:tgtEl>
                                      </p:cBhvr>
                                    </p:animEffect>
                                  </p:childTnLst>
                                </p:cTn>
                              </p:par>
                              <p:par>
                                <p:cTn id="17" presetID="2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Effect transition="in" filter="wipe(down)">
                                      <p:cBhvr>
                                        <p:cTn id="19" dur="500"/>
                                        <p:tgtEl>
                                          <p:spTgt spid="3">
                                            <p:txEl>
                                              <p:pRg st="8" end="8"/>
                                            </p:txEl>
                                          </p:spTgt>
                                        </p:tgtEl>
                                      </p:cBhvr>
                                    </p:animEffect>
                                  </p:childTnLst>
                                </p:cTn>
                              </p:par>
                              <p:par>
                                <p:cTn id="20" presetID="22" presetClass="entr" presetSubtype="4" fill="hold" nodeType="withEffect">
                                  <p:stCondLst>
                                    <p:cond delay="0"/>
                                  </p:stCondLst>
                                  <p:childTnLst>
                                    <p:set>
                                      <p:cBhvr>
                                        <p:cTn id="21" dur="1" fill="hold">
                                          <p:stCondLst>
                                            <p:cond delay="0"/>
                                          </p:stCondLst>
                                        </p:cTn>
                                        <p:tgtEl>
                                          <p:spTgt spid="3">
                                            <p:txEl>
                                              <p:pRg st="10" end="10"/>
                                            </p:txEl>
                                          </p:spTgt>
                                        </p:tgtEl>
                                        <p:attrNameLst>
                                          <p:attrName>style.visibility</p:attrName>
                                        </p:attrNameLst>
                                      </p:cBhvr>
                                      <p:to>
                                        <p:strVal val="visible"/>
                                      </p:to>
                                    </p:set>
                                    <p:animEffect transition="in" filter="wipe(down)">
                                      <p:cBhvr>
                                        <p:cTn id="22" dur="500"/>
                                        <p:tgtEl>
                                          <p:spTgt spid="3">
                                            <p:txEl>
                                              <p:pRg st="10" end="10"/>
                                            </p:txEl>
                                          </p:spTgt>
                                        </p:tgtEl>
                                      </p:cBhvr>
                                    </p:animEffect>
                                  </p:childTnLst>
                                </p:cTn>
                              </p:par>
                              <p:par>
                                <p:cTn id="23" presetID="22" presetClass="entr" presetSubtype="4" fill="hold" nodeType="withEffect">
                                  <p:stCondLst>
                                    <p:cond delay="0"/>
                                  </p:stCondLst>
                                  <p:childTnLst>
                                    <p:set>
                                      <p:cBhvr>
                                        <p:cTn id="24" dur="1" fill="hold">
                                          <p:stCondLst>
                                            <p:cond delay="0"/>
                                          </p:stCondLst>
                                        </p:cTn>
                                        <p:tgtEl>
                                          <p:spTgt spid="3">
                                            <p:txEl>
                                              <p:pRg st="12" end="12"/>
                                            </p:txEl>
                                          </p:spTgt>
                                        </p:tgtEl>
                                        <p:attrNameLst>
                                          <p:attrName>style.visibility</p:attrName>
                                        </p:attrNameLst>
                                      </p:cBhvr>
                                      <p:to>
                                        <p:strVal val="visible"/>
                                      </p:to>
                                    </p:set>
                                    <p:animEffect transition="in" filter="wipe(down)">
                                      <p:cBhvr>
                                        <p:cTn id="25" dur="500"/>
                                        <p:tgtEl>
                                          <p:spTgt spid="3">
                                            <p:txEl>
                                              <p:pRg st="12" end="12"/>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3">
                                            <p:txEl>
                                              <p:pRg st="14" end="14"/>
                                            </p:txEl>
                                          </p:spTgt>
                                        </p:tgtEl>
                                        <p:attrNameLst>
                                          <p:attrName>style.visibility</p:attrName>
                                        </p:attrNameLst>
                                      </p:cBhvr>
                                      <p:to>
                                        <p:strVal val="visible"/>
                                      </p:to>
                                    </p:set>
                                    <p:animEffect transition="in" filter="wipe(down)">
                                      <p:cBhvr>
                                        <p:cTn id="28"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6D2691-533B-4833-2555-A6D074CFA95C}"/>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75500985-F276-40DF-AFC3-7D553EDE9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3D21F64F-1C4D-A309-B2DB-36F8843EF464}"/>
              </a:ext>
            </a:extLst>
          </p:cNvPr>
          <p:cNvSpPr>
            <a:spLocks noGrp="1"/>
          </p:cNvSpPr>
          <p:nvPr>
            <p:ph type="title"/>
          </p:nvPr>
        </p:nvSpPr>
        <p:spPr>
          <a:xfrm>
            <a:off x="7992764" y="-48552"/>
            <a:ext cx="4840010" cy="745920"/>
          </a:xfrm>
        </p:spPr>
        <p:txBody>
          <a:bodyPr>
            <a:normAutofit/>
          </a:bodyPr>
          <a:lstStyle/>
          <a:p>
            <a:r>
              <a:rPr lang="en-GB" dirty="0"/>
              <a:t>Schramm &amp; Berlo</a:t>
            </a:r>
          </a:p>
        </p:txBody>
      </p:sp>
      <p:pic>
        <p:nvPicPr>
          <p:cNvPr id="5" name="Picture 4" descr="Plane in red circle">
            <a:extLst>
              <a:ext uri="{FF2B5EF4-FFF2-40B4-BE49-F238E27FC236}">
                <a16:creationId xmlns:a16="http://schemas.microsoft.com/office/drawing/2014/main" id="{3190A0D9-1173-CCE9-ABB2-5F549A1F17EA}"/>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pSp>
        <p:nvGrpSpPr>
          <p:cNvPr id="27" name="Group 26">
            <a:extLst>
              <a:ext uri="{FF2B5EF4-FFF2-40B4-BE49-F238E27FC236}">
                <a16:creationId xmlns:a16="http://schemas.microsoft.com/office/drawing/2014/main" id="{574DC16B-D462-6E5D-D303-1C32EB702AC1}"/>
              </a:ext>
            </a:extLst>
          </p:cNvPr>
          <p:cNvGrpSpPr/>
          <p:nvPr/>
        </p:nvGrpSpPr>
        <p:grpSpPr>
          <a:xfrm>
            <a:off x="5828997" y="858444"/>
            <a:ext cx="6292871" cy="5566632"/>
            <a:chOff x="0" y="0"/>
            <a:chExt cx="5675630" cy="2842614"/>
          </a:xfrm>
        </p:grpSpPr>
        <p:sp>
          <p:nvSpPr>
            <p:cNvPr id="28" name="Rectangle 27">
              <a:extLst>
                <a:ext uri="{FF2B5EF4-FFF2-40B4-BE49-F238E27FC236}">
                  <a16:creationId xmlns:a16="http://schemas.microsoft.com/office/drawing/2014/main" id="{86101BB6-ECF1-1CFD-1B4E-0D8FEB9F4BC9}"/>
                </a:ext>
              </a:extLst>
            </p:cNvPr>
            <p:cNvSpPr/>
            <p:nvPr/>
          </p:nvSpPr>
          <p:spPr>
            <a:xfrm>
              <a:off x="1051013" y="0"/>
              <a:ext cx="3854492" cy="572938"/>
            </a:xfrm>
            <a:prstGeom prst="rect">
              <a:avLst/>
            </a:prstGeom>
            <a:solidFill>
              <a:schemeClr val="lt1"/>
            </a:solidFill>
            <a:ln>
              <a:solidFill>
                <a:srgbClr val="000000"/>
              </a:solidFill>
            </a:ln>
          </p:spPr>
          <p:txBody>
            <a:bodyPr anchor="t"/>
            <a:lstStyle/>
            <a:p>
              <a:pPr>
                <a:lnSpc>
                  <a:spcPct val="115000"/>
                </a:lnSpc>
                <a:spcAft>
                  <a:spcPts val="800"/>
                </a:spcAft>
                <a:buNone/>
              </a:pPr>
              <a:r>
                <a:rPr lang="en-US" sz="11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Berlo's Communication Model(SMCR)-Fight Foods Ltd.</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EB7742F8-899A-83ED-FD0F-468B0986B4B3}"/>
                </a:ext>
              </a:extLst>
            </p:cNvPr>
            <p:cNvSpPr/>
            <p:nvPr/>
          </p:nvSpPr>
          <p:spPr>
            <a:xfrm>
              <a:off x="747500" y="961238"/>
              <a:ext cx="6714" cy="9732"/>
            </a:xfrm>
            <a:prstGeom prst="rect">
              <a:avLst/>
            </a:prstGeom>
            <a:solidFill>
              <a:schemeClr val="lt1"/>
            </a:solidFill>
            <a:ln>
              <a:solidFill>
                <a:srgbClr val="000000"/>
              </a:solidFill>
            </a:ln>
          </p:spPr>
          <p:txBody>
            <a:bodyPr anchor="t"/>
            <a:lstStyle/>
            <a:p>
              <a:endParaRPr lang="en-GB"/>
            </a:p>
          </p:txBody>
        </p:sp>
        <p:sp>
          <p:nvSpPr>
            <p:cNvPr id="30" name="Rectangle 29">
              <a:extLst>
                <a:ext uri="{FF2B5EF4-FFF2-40B4-BE49-F238E27FC236}">
                  <a16:creationId xmlns:a16="http://schemas.microsoft.com/office/drawing/2014/main" id="{523AA47C-7046-9B73-7C0D-5801D21E2938}"/>
                </a:ext>
              </a:extLst>
            </p:cNvPr>
            <p:cNvSpPr/>
            <p:nvPr/>
          </p:nvSpPr>
          <p:spPr>
            <a:xfrm>
              <a:off x="0" y="876901"/>
              <a:ext cx="1401003" cy="1965713"/>
            </a:xfrm>
            <a:prstGeom prst="rect">
              <a:avLst/>
            </a:prstGeom>
            <a:solidFill>
              <a:schemeClr val="lt1"/>
            </a:solidFill>
            <a:ln>
              <a:solidFill>
                <a:srgbClr val="000000"/>
              </a:solidFill>
            </a:ln>
          </p:spPr>
          <p:txBody>
            <a:bodyPr anchor="t"/>
            <a:lstStyle/>
            <a:p>
              <a:pPr>
                <a:lnSpc>
                  <a:spcPct val="115000"/>
                </a:lnSpc>
                <a:spcAft>
                  <a:spcPts val="800"/>
                </a:spcAft>
                <a:buNone/>
              </a:pPr>
              <a:r>
                <a:rPr lang="en-US" sz="11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S-SOURCE</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Gary</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Floor Manager</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Qualified in food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Hygiene and Safety</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Tries to train staff on hygiene rules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1" name="Arrow: Right 30">
              <a:extLst>
                <a:ext uri="{FF2B5EF4-FFF2-40B4-BE49-F238E27FC236}">
                  <a16:creationId xmlns:a16="http://schemas.microsoft.com/office/drawing/2014/main" id="{7818054C-8550-0129-A821-71E3947F0D88}"/>
                </a:ext>
              </a:extLst>
            </p:cNvPr>
            <p:cNvSpPr/>
            <p:nvPr/>
          </p:nvSpPr>
          <p:spPr>
            <a:xfrm>
              <a:off x="1414431" y="1661888"/>
              <a:ext cx="196946" cy="181650"/>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32" name="Rectangle 31">
              <a:extLst>
                <a:ext uri="{FF2B5EF4-FFF2-40B4-BE49-F238E27FC236}">
                  <a16:creationId xmlns:a16="http://schemas.microsoft.com/office/drawing/2014/main" id="{DD70BC68-44A7-8F05-3AB8-ED998D19025E}"/>
                </a:ext>
              </a:extLst>
            </p:cNvPr>
            <p:cNvSpPr/>
            <p:nvPr/>
          </p:nvSpPr>
          <p:spPr>
            <a:xfrm>
              <a:off x="1611378" y="844463"/>
              <a:ext cx="1020539" cy="1998150"/>
            </a:xfrm>
            <a:prstGeom prst="rect">
              <a:avLst/>
            </a:prstGeom>
            <a:solidFill>
              <a:schemeClr val="lt1"/>
            </a:solidFill>
            <a:ln>
              <a:solidFill>
                <a:srgbClr val="000000"/>
              </a:solidFill>
            </a:ln>
          </p:spPr>
          <p:txBody>
            <a:bodyPr anchor="t"/>
            <a:lstStyle/>
            <a:p>
              <a:pPr>
                <a:lnSpc>
                  <a:spcPct val="115000"/>
                </a:lnSpc>
                <a:spcAft>
                  <a:spcPts val="800"/>
                </a:spcAft>
                <a:buNone/>
              </a:pPr>
              <a:r>
                <a:rPr lang="en-US" sz="11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M-Message</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Hygiene and safety instructions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Wash hands regularly</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Don't chat when using machines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3" name="Arrow: Right 32">
              <a:extLst>
                <a:ext uri="{FF2B5EF4-FFF2-40B4-BE49-F238E27FC236}">
                  <a16:creationId xmlns:a16="http://schemas.microsoft.com/office/drawing/2014/main" id="{F2F8F69E-59BF-0D55-246C-C8E77939A270}"/>
                </a:ext>
              </a:extLst>
            </p:cNvPr>
            <p:cNvSpPr/>
            <p:nvPr/>
          </p:nvSpPr>
          <p:spPr>
            <a:xfrm>
              <a:off x="2681153" y="1720276"/>
              <a:ext cx="201423" cy="129750"/>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34" name="Rectangle 33">
              <a:extLst>
                <a:ext uri="{FF2B5EF4-FFF2-40B4-BE49-F238E27FC236}">
                  <a16:creationId xmlns:a16="http://schemas.microsoft.com/office/drawing/2014/main" id="{D850C714-8240-8ED4-0194-E59AACDE9EC9}"/>
                </a:ext>
              </a:extLst>
            </p:cNvPr>
            <p:cNvSpPr/>
            <p:nvPr/>
          </p:nvSpPr>
          <p:spPr>
            <a:xfrm>
              <a:off x="2889289" y="844463"/>
              <a:ext cx="1183915" cy="1998150"/>
            </a:xfrm>
            <a:prstGeom prst="rect">
              <a:avLst/>
            </a:prstGeom>
            <a:solidFill>
              <a:schemeClr val="lt1"/>
            </a:solidFill>
            <a:ln>
              <a:solidFill>
                <a:srgbClr val="000000"/>
              </a:solidFill>
            </a:ln>
          </p:spPr>
          <p:txBody>
            <a:bodyPr anchor="t"/>
            <a:lstStyle/>
            <a:p>
              <a:pPr>
                <a:lnSpc>
                  <a:spcPct val="115000"/>
                </a:lnSpc>
                <a:spcAft>
                  <a:spcPts val="800"/>
                </a:spcAft>
                <a:buNone/>
              </a:pPr>
              <a:r>
                <a:rPr lang="en-US" sz="11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C-Channel</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Verbal(spoken  instruction</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Written(signs on walls)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Non- verbal(gestures tone)</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5" name="Arrow: Right 34">
              <a:extLst>
                <a:ext uri="{FF2B5EF4-FFF2-40B4-BE49-F238E27FC236}">
                  <a16:creationId xmlns:a16="http://schemas.microsoft.com/office/drawing/2014/main" id="{D2E00578-119B-9CEE-6FA2-7AB931A135DC}"/>
                </a:ext>
              </a:extLst>
            </p:cNvPr>
            <p:cNvSpPr/>
            <p:nvPr/>
          </p:nvSpPr>
          <p:spPr>
            <a:xfrm>
              <a:off x="4109013" y="1700812"/>
              <a:ext cx="255135" cy="116775"/>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36" name="Rectangle 35">
              <a:extLst>
                <a:ext uri="{FF2B5EF4-FFF2-40B4-BE49-F238E27FC236}">
                  <a16:creationId xmlns:a16="http://schemas.microsoft.com/office/drawing/2014/main" id="{9D85A12F-C41A-AD4A-3CDD-900AB6B2F20D}"/>
                </a:ext>
              </a:extLst>
            </p:cNvPr>
            <p:cNvSpPr/>
            <p:nvPr/>
          </p:nvSpPr>
          <p:spPr>
            <a:xfrm>
              <a:off x="4364148" y="844463"/>
              <a:ext cx="1311482" cy="1965712"/>
            </a:xfrm>
            <a:prstGeom prst="rect">
              <a:avLst/>
            </a:prstGeom>
            <a:solidFill>
              <a:schemeClr val="lt1"/>
            </a:solidFill>
            <a:ln>
              <a:solidFill>
                <a:srgbClr val="000000"/>
              </a:solidFill>
            </a:ln>
          </p:spPr>
          <p:txBody>
            <a:bodyPr anchor="t"/>
            <a:lstStyle/>
            <a:p>
              <a:pPr>
                <a:lnSpc>
                  <a:spcPct val="115000"/>
                </a:lnSpc>
                <a:spcAft>
                  <a:spcPts val="800"/>
                </a:spcAft>
                <a:buNone/>
              </a:pPr>
              <a:r>
                <a:rPr lang="en-US" sz="11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R-Receive</a:t>
              </a:r>
              <a:r>
                <a:rPr lang="en-US" sz="1100" b="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r</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Factory workers-immigrants from 5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cultural groups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Aged 16-60</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Limited English proficiency</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326046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 calcmode="lin" valueType="num">
                                      <p:cBhvr>
                                        <p:cTn id="7" dur="500" fill="hold"/>
                                        <p:tgtEl>
                                          <p:spTgt spid="42"/>
                                        </p:tgtEl>
                                        <p:attrNameLst>
                                          <p:attrName>ppt_w</p:attrName>
                                        </p:attrNameLst>
                                      </p:cBhvr>
                                      <p:tavLst>
                                        <p:tav tm="0">
                                          <p:val>
                                            <p:fltVal val="0"/>
                                          </p:val>
                                        </p:tav>
                                        <p:tav tm="100000">
                                          <p:val>
                                            <p:strVal val="#ppt_w"/>
                                          </p:val>
                                        </p:tav>
                                      </p:tavLst>
                                    </p:anim>
                                    <p:anim calcmode="lin" valueType="num">
                                      <p:cBhvr>
                                        <p:cTn id="8" dur="500" fill="hold"/>
                                        <p:tgtEl>
                                          <p:spTgt spid="42"/>
                                        </p:tgtEl>
                                        <p:attrNameLst>
                                          <p:attrName>ppt_h</p:attrName>
                                        </p:attrNameLst>
                                      </p:cBhvr>
                                      <p:tavLst>
                                        <p:tav tm="0">
                                          <p:val>
                                            <p:fltVal val="0"/>
                                          </p:val>
                                        </p:tav>
                                        <p:tav tm="100000">
                                          <p:val>
                                            <p:strVal val="#ppt_h"/>
                                          </p:val>
                                        </p:tav>
                                      </p:tavLst>
                                    </p:anim>
                                    <p:animEffect transition="in" filter="fade">
                                      <p:cBhvr>
                                        <p:cTn id="9" dur="500"/>
                                        <p:tgtEl>
                                          <p:spTgt spid="4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ppt_w</p:attrName>
                                        </p:attrNameLst>
                                      </p:cBhvr>
                                      <p:tavLst>
                                        <p:tav tm="0">
                                          <p:val>
                                            <p:fltVal val="0"/>
                                          </p:val>
                                        </p:tav>
                                        <p:tav tm="100000">
                                          <p:val>
                                            <p:strVal val="#ppt_w"/>
                                          </p:val>
                                        </p:tav>
                                      </p:tavLst>
                                    </p:anim>
                                    <p:anim calcmode="lin" valueType="num">
                                      <p:cBhvr>
                                        <p:cTn id="13" dur="500" fill="hold"/>
                                        <p:tgtEl>
                                          <p:spTgt spid="8"/>
                                        </p:tgtEl>
                                        <p:attrNameLst>
                                          <p:attrName>ppt_h</p:attrName>
                                        </p:attrNameLst>
                                      </p:cBhvr>
                                      <p:tavLst>
                                        <p:tav tm="0">
                                          <p:val>
                                            <p:fltVal val="0"/>
                                          </p:val>
                                        </p:tav>
                                        <p:tav tm="100000">
                                          <p:val>
                                            <p:strVal val="#ppt_h"/>
                                          </p:val>
                                        </p:tav>
                                      </p:tavLst>
                                    </p:anim>
                                    <p:animEffect transition="in" filter="fade">
                                      <p:cBhvr>
                                        <p:cTn id="14" dur="500"/>
                                        <p:tgtEl>
                                          <p:spTgt spid="8"/>
                                        </p:tgtEl>
                                      </p:cBhvr>
                                    </p:animEffect>
                                  </p:childTnLst>
                                </p:cTn>
                              </p:par>
                              <p:par>
                                <p:cTn id="15" presetID="53" presetClass="entr" presetSubtype="16"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Effect transition="in" filter="fade">
                                      <p:cBhvr>
                                        <p:cTn id="19" dur="500"/>
                                        <p:tgtEl>
                                          <p:spTgt spid="5"/>
                                        </p:tgtEl>
                                      </p:cBhvr>
                                    </p:animEffect>
                                  </p:childTnLst>
                                </p:cTn>
                              </p:par>
                              <p:par>
                                <p:cTn id="20" presetID="53" presetClass="entr" presetSubtype="16" fill="hold" nodeType="withEffect">
                                  <p:stCondLst>
                                    <p:cond delay="0"/>
                                  </p:stCondLst>
                                  <p:childTnLst>
                                    <p:set>
                                      <p:cBhvr>
                                        <p:cTn id="21" dur="1" fill="hold">
                                          <p:stCondLst>
                                            <p:cond delay="0"/>
                                          </p:stCondLst>
                                        </p:cTn>
                                        <p:tgtEl>
                                          <p:spTgt spid="27"/>
                                        </p:tgtEl>
                                        <p:attrNameLst>
                                          <p:attrName>style.visibility</p:attrName>
                                        </p:attrNameLst>
                                      </p:cBhvr>
                                      <p:to>
                                        <p:strVal val="visible"/>
                                      </p:to>
                                    </p:set>
                                    <p:anim calcmode="lin" valueType="num">
                                      <p:cBhvr>
                                        <p:cTn id="22" dur="500" fill="hold"/>
                                        <p:tgtEl>
                                          <p:spTgt spid="27"/>
                                        </p:tgtEl>
                                        <p:attrNameLst>
                                          <p:attrName>ppt_w</p:attrName>
                                        </p:attrNameLst>
                                      </p:cBhvr>
                                      <p:tavLst>
                                        <p:tav tm="0">
                                          <p:val>
                                            <p:fltVal val="0"/>
                                          </p:val>
                                        </p:tav>
                                        <p:tav tm="100000">
                                          <p:val>
                                            <p:strVal val="#ppt_w"/>
                                          </p:val>
                                        </p:tav>
                                      </p:tavLst>
                                    </p:anim>
                                    <p:anim calcmode="lin" valueType="num">
                                      <p:cBhvr>
                                        <p:cTn id="23" dur="500" fill="hold"/>
                                        <p:tgtEl>
                                          <p:spTgt spid="27"/>
                                        </p:tgtEl>
                                        <p:attrNameLst>
                                          <p:attrName>ppt_h</p:attrName>
                                        </p:attrNameLst>
                                      </p:cBhvr>
                                      <p:tavLst>
                                        <p:tav tm="0">
                                          <p:val>
                                            <p:fltVal val="0"/>
                                          </p:val>
                                        </p:tav>
                                        <p:tav tm="100000">
                                          <p:val>
                                            <p:strVal val="#ppt_h"/>
                                          </p:val>
                                        </p:tav>
                                      </p:tavLst>
                                    </p:anim>
                                    <p:animEffect transition="in" filter="fade">
                                      <p:cBhvr>
                                        <p:cTn id="24"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3E14D26-DAEF-F6B8-15AD-E529E92CB280}"/>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57C92EA8-0A54-0EB8-8822-6119B72CB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E29BE0D-5D8D-8989-C301-42CD888567C4}"/>
              </a:ext>
            </a:extLst>
          </p:cNvPr>
          <p:cNvSpPr>
            <a:spLocks noGrp="1"/>
          </p:cNvSpPr>
          <p:nvPr>
            <p:ph type="title"/>
          </p:nvPr>
        </p:nvSpPr>
        <p:spPr>
          <a:xfrm>
            <a:off x="5657898" y="-16575"/>
            <a:ext cx="7767483" cy="745920"/>
          </a:xfrm>
        </p:spPr>
        <p:txBody>
          <a:bodyPr>
            <a:normAutofit/>
          </a:bodyPr>
          <a:lstStyle/>
          <a:p>
            <a:r>
              <a:rPr lang="en-GB" dirty="0"/>
              <a:t>Shannon &amp; Weaver</a:t>
            </a:r>
          </a:p>
        </p:txBody>
      </p:sp>
      <p:pic>
        <p:nvPicPr>
          <p:cNvPr id="5" name="Picture 4" descr="Plane in red circle">
            <a:extLst>
              <a:ext uri="{FF2B5EF4-FFF2-40B4-BE49-F238E27FC236}">
                <a16:creationId xmlns:a16="http://schemas.microsoft.com/office/drawing/2014/main" id="{47817624-423B-00CC-00E0-1E2B225A9CAA}"/>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pSp>
        <p:nvGrpSpPr>
          <p:cNvPr id="31" name="Group 30">
            <a:extLst>
              <a:ext uri="{FF2B5EF4-FFF2-40B4-BE49-F238E27FC236}">
                <a16:creationId xmlns:a16="http://schemas.microsoft.com/office/drawing/2014/main" id="{62F4F128-7DA9-FA2F-2926-4CF0A752ECE5}"/>
              </a:ext>
            </a:extLst>
          </p:cNvPr>
          <p:cNvGrpSpPr/>
          <p:nvPr/>
        </p:nvGrpSpPr>
        <p:grpSpPr>
          <a:xfrm>
            <a:off x="5256279" y="555447"/>
            <a:ext cx="6645910" cy="3878593"/>
            <a:chOff x="0" y="0"/>
            <a:chExt cx="6941185" cy="2095856"/>
          </a:xfrm>
        </p:grpSpPr>
        <p:sp>
          <p:nvSpPr>
            <p:cNvPr id="32" name="Rectangle 31">
              <a:extLst>
                <a:ext uri="{FF2B5EF4-FFF2-40B4-BE49-F238E27FC236}">
                  <a16:creationId xmlns:a16="http://schemas.microsoft.com/office/drawing/2014/main" id="{FACA1A72-D915-8786-D0BE-4AA3EC5B23D3}"/>
                </a:ext>
              </a:extLst>
            </p:cNvPr>
            <p:cNvSpPr/>
            <p:nvPr/>
          </p:nvSpPr>
          <p:spPr>
            <a:xfrm>
              <a:off x="1447119" y="0"/>
              <a:ext cx="3794714" cy="380908"/>
            </a:xfrm>
            <a:prstGeom prst="rect">
              <a:avLst/>
            </a:prstGeom>
            <a:solidFill>
              <a:schemeClr val="lt1"/>
            </a:solidFill>
            <a:ln>
              <a:solidFill>
                <a:srgbClr val="000000"/>
              </a:solidFill>
            </a:ln>
          </p:spPr>
          <p:txBody>
            <a:bodyPr anchor="t"/>
            <a:lstStyle/>
            <a:p>
              <a:pPr algn="ctr">
                <a:lnSpc>
                  <a:spcPct val="115000"/>
                </a:lnSpc>
                <a:spcAft>
                  <a:spcPts val="800"/>
                </a:spcAft>
                <a:buNone/>
              </a:pPr>
              <a:r>
                <a:rPr lang="en-US" sz="16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Shanon and Weaver's Model- Flight Foods Ltd</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3" name="Rectangle 32">
              <a:extLst>
                <a:ext uri="{FF2B5EF4-FFF2-40B4-BE49-F238E27FC236}">
                  <a16:creationId xmlns:a16="http://schemas.microsoft.com/office/drawing/2014/main" id="{E81FC559-0F1E-EBA9-07B0-E7A767ADB974}"/>
                </a:ext>
              </a:extLst>
            </p:cNvPr>
            <p:cNvSpPr/>
            <p:nvPr/>
          </p:nvSpPr>
          <p:spPr>
            <a:xfrm>
              <a:off x="0" y="810912"/>
              <a:ext cx="8078" cy="8076"/>
            </a:xfrm>
            <a:prstGeom prst="rect">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34" name="Rectangle 33">
              <a:extLst>
                <a:ext uri="{FF2B5EF4-FFF2-40B4-BE49-F238E27FC236}">
                  <a16:creationId xmlns:a16="http://schemas.microsoft.com/office/drawing/2014/main" id="{29EED39F-8D9F-CE6F-AEC9-251B642FBE38}"/>
                </a:ext>
              </a:extLst>
            </p:cNvPr>
            <p:cNvSpPr/>
            <p:nvPr/>
          </p:nvSpPr>
          <p:spPr>
            <a:xfrm>
              <a:off x="0" y="482481"/>
              <a:ext cx="877858" cy="1114514"/>
            </a:xfrm>
            <a:prstGeom prst="rect">
              <a:avLst/>
            </a:prstGeom>
            <a:solidFill>
              <a:schemeClr val="lt1"/>
            </a:solidFill>
            <a:ln>
              <a:solidFill>
                <a:srgbClr val="000000"/>
              </a:solidFill>
            </a:ln>
          </p:spPr>
          <p:txBody>
            <a:bodyPr anchor="t"/>
            <a:lstStyle/>
            <a:p>
              <a:pPr>
                <a:lnSpc>
                  <a:spcPct val="115000"/>
                </a:lnSpc>
                <a:spcAft>
                  <a:spcPts val="800"/>
                </a:spcAft>
                <a:buNone/>
              </a:pPr>
              <a:r>
                <a:rPr lang="en-US" sz="16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Source</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Gary-factor manager</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5" name="Arrow: Right 34">
              <a:extLst>
                <a:ext uri="{FF2B5EF4-FFF2-40B4-BE49-F238E27FC236}">
                  <a16:creationId xmlns:a16="http://schemas.microsoft.com/office/drawing/2014/main" id="{062EEB55-EBF5-C3AE-0DB1-9CFE38CB9C44}"/>
                </a:ext>
              </a:extLst>
            </p:cNvPr>
            <p:cNvSpPr/>
            <p:nvPr/>
          </p:nvSpPr>
          <p:spPr>
            <a:xfrm>
              <a:off x="990956" y="956285"/>
              <a:ext cx="242353" cy="75378"/>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36" name="Rectangle 35">
              <a:extLst>
                <a:ext uri="{FF2B5EF4-FFF2-40B4-BE49-F238E27FC236}">
                  <a16:creationId xmlns:a16="http://schemas.microsoft.com/office/drawing/2014/main" id="{9F9C4453-F855-BC9A-7FED-4FA6E0650708}"/>
                </a:ext>
              </a:extLst>
            </p:cNvPr>
            <p:cNvSpPr/>
            <p:nvPr/>
          </p:nvSpPr>
          <p:spPr>
            <a:xfrm>
              <a:off x="1233309" y="495941"/>
              <a:ext cx="1183310" cy="1122591"/>
            </a:xfrm>
            <a:prstGeom prst="rect">
              <a:avLst/>
            </a:prstGeom>
            <a:solidFill>
              <a:schemeClr val="lt1"/>
            </a:solidFill>
            <a:ln>
              <a:solidFill>
                <a:srgbClr val="000000"/>
              </a:solidFill>
            </a:ln>
          </p:spPr>
          <p:txBody>
            <a:bodyPr anchor="t"/>
            <a:lstStyle/>
            <a:p>
              <a:pPr>
                <a:lnSpc>
                  <a:spcPct val="115000"/>
                </a:lnSpc>
                <a:spcAft>
                  <a:spcPts val="800"/>
                </a:spcAft>
                <a:buNone/>
              </a:pPr>
              <a:r>
                <a:rPr lang="en-US" sz="16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Encoder</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verbal instructions and wall sign</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7" name="Arrow: Right 36">
              <a:extLst>
                <a:ext uri="{FF2B5EF4-FFF2-40B4-BE49-F238E27FC236}">
                  <a16:creationId xmlns:a16="http://schemas.microsoft.com/office/drawing/2014/main" id="{080A40AD-D6FB-442C-8527-BBE082B32C8C}"/>
                </a:ext>
              </a:extLst>
            </p:cNvPr>
            <p:cNvSpPr/>
            <p:nvPr/>
          </p:nvSpPr>
          <p:spPr>
            <a:xfrm>
              <a:off x="2612030" y="950900"/>
              <a:ext cx="226197" cy="88838"/>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38" name="Rectangle 37">
              <a:extLst>
                <a:ext uri="{FF2B5EF4-FFF2-40B4-BE49-F238E27FC236}">
                  <a16:creationId xmlns:a16="http://schemas.microsoft.com/office/drawing/2014/main" id="{38B4B96D-E009-FBC6-139C-0359901D9FE7}"/>
                </a:ext>
              </a:extLst>
            </p:cNvPr>
            <p:cNvSpPr/>
            <p:nvPr/>
          </p:nvSpPr>
          <p:spPr>
            <a:xfrm>
              <a:off x="2838227" y="509402"/>
              <a:ext cx="1308707" cy="1109131"/>
            </a:xfrm>
            <a:prstGeom prst="rect">
              <a:avLst/>
            </a:prstGeom>
            <a:solidFill>
              <a:schemeClr val="lt1"/>
            </a:solidFill>
            <a:ln>
              <a:solidFill>
                <a:srgbClr val="000000"/>
              </a:solidFill>
            </a:ln>
          </p:spPr>
          <p:txBody>
            <a:bodyPr anchor="t"/>
            <a:lstStyle/>
            <a:p>
              <a:pPr>
                <a:lnSpc>
                  <a:spcPct val="115000"/>
                </a:lnSpc>
                <a:spcAft>
                  <a:spcPts val="800"/>
                </a:spcAft>
                <a:buNone/>
              </a:pPr>
              <a:r>
                <a:rPr lang="en-US" sz="16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Channel</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Verbal communication,</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visual notes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9" name="Arrow: Right 38">
              <a:extLst>
                <a:ext uri="{FF2B5EF4-FFF2-40B4-BE49-F238E27FC236}">
                  <a16:creationId xmlns:a16="http://schemas.microsoft.com/office/drawing/2014/main" id="{587C3E89-2397-C2DE-1F64-DC515CACC879}"/>
                </a:ext>
              </a:extLst>
            </p:cNvPr>
            <p:cNvSpPr/>
            <p:nvPr/>
          </p:nvSpPr>
          <p:spPr>
            <a:xfrm>
              <a:off x="4146934" y="995319"/>
              <a:ext cx="188497" cy="44419"/>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40" name="Rectangle 39">
              <a:extLst>
                <a:ext uri="{FF2B5EF4-FFF2-40B4-BE49-F238E27FC236}">
                  <a16:creationId xmlns:a16="http://schemas.microsoft.com/office/drawing/2014/main" id="{77EE44A8-1E8D-7624-3207-BE70D33786C9}"/>
                </a:ext>
              </a:extLst>
            </p:cNvPr>
            <p:cNvSpPr/>
            <p:nvPr/>
          </p:nvSpPr>
          <p:spPr>
            <a:xfrm>
              <a:off x="4335430" y="533630"/>
              <a:ext cx="1254851" cy="1012216"/>
            </a:xfrm>
            <a:prstGeom prst="rect">
              <a:avLst/>
            </a:prstGeom>
            <a:solidFill>
              <a:schemeClr val="lt1"/>
            </a:solidFill>
            <a:ln>
              <a:solidFill>
                <a:srgbClr val="000000"/>
              </a:solidFill>
            </a:ln>
          </p:spPr>
          <p:txBody>
            <a:bodyPr anchor="t"/>
            <a:lstStyle/>
            <a:p>
              <a:pPr>
                <a:lnSpc>
                  <a:spcPct val="115000"/>
                </a:lnSpc>
                <a:spcAft>
                  <a:spcPts val="800"/>
                </a:spcAft>
                <a:buNone/>
              </a:pPr>
              <a:r>
                <a:rPr lang="en-US" sz="16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Noise</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Language barrieries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unclear instructions</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1" name="Arrow: Right 40">
              <a:extLst>
                <a:ext uri="{FF2B5EF4-FFF2-40B4-BE49-F238E27FC236}">
                  <a16:creationId xmlns:a16="http://schemas.microsoft.com/office/drawing/2014/main" id="{B1BC8EBE-76B3-EF60-FD88-CFED2CBF4BE1}"/>
                </a:ext>
              </a:extLst>
            </p:cNvPr>
            <p:cNvSpPr/>
            <p:nvPr/>
          </p:nvSpPr>
          <p:spPr>
            <a:xfrm>
              <a:off x="5590282" y="940132"/>
              <a:ext cx="253124" cy="99607"/>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43" name="Rectangle 42">
              <a:extLst>
                <a:ext uri="{FF2B5EF4-FFF2-40B4-BE49-F238E27FC236}">
                  <a16:creationId xmlns:a16="http://schemas.microsoft.com/office/drawing/2014/main" id="{5C5E9781-58DE-77CD-4EBB-E98AF3A863B9}"/>
                </a:ext>
              </a:extLst>
            </p:cNvPr>
            <p:cNvSpPr/>
            <p:nvPr/>
          </p:nvSpPr>
          <p:spPr>
            <a:xfrm>
              <a:off x="5843407" y="509402"/>
              <a:ext cx="1097778" cy="1060673"/>
            </a:xfrm>
            <a:prstGeom prst="rect">
              <a:avLst/>
            </a:prstGeom>
            <a:solidFill>
              <a:schemeClr val="lt1"/>
            </a:solidFill>
            <a:ln>
              <a:solidFill>
                <a:srgbClr val="000000"/>
              </a:solidFill>
            </a:ln>
          </p:spPr>
          <p:txBody>
            <a:bodyPr anchor="t"/>
            <a:lstStyle/>
            <a:p>
              <a:pPr>
                <a:lnSpc>
                  <a:spcPct val="115000"/>
                </a:lnSpc>
                <a:spcAft>
                  <a:spcPts val="800"/>
                </a:spcAft>
                <a:buNone/>
              </a:pPr>
              <a:r>
                <a:rPr lang="en-US" sz="1600" b="1" u="sng">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Reciever</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Works </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10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at the factory</a:t>
              </a:r>
              <a:endParaRPr lang="en-GB" sz="1200">
                <a:effectLst/>
                <a:latin typeface="Aptos" panose="020B0004020202020204" pitchFamily="34" charset="0"/>
                <a:ea typeface="Times New Roman" panose="02020603050405020304" pitchFamily="18" charset="0"/>
                <a:cs typeface="Times New Roman" panose="02020603050405020304" pitchFamily="18" charset="0"/>
              </a:endParaRPr>
            </a:p>
          </p:txBody>
        </p:sp>
        <p:cxnSp>
          <p:nvCxnSpPr>
            <p:cNvPr id="45" name="Connector: Elbow 44">
              <a:extLst>
                <a:ext uri="{FF2B5EF4-FFF2-40B4-BE49-F238E27FC236}">
                  <a16:creationId xmlns:a16="http://schemas.microsoft.com/office/drawing/2014/main" id="{146E7AE4-2F3D-812D-66EC-10801FBBF90B}"/>
                </a:ext>
              </a:extLst>
            </p:cNvPr>
            <p:cNvCxnSpPr>
              <a:cxnSpLocks/>
              <a:stCxn id="34" idx="2"/>
            </p:cNvCxnSpPr>
            <p:nvPr/>
          </p:nvCxnSpPr>
          <p:spPr>
            <a:xfrm rot="16200000" flipH="1">
              <a:off x="437861" y="1598064"/>
              <a:ext cx="224870" cy="222733"/>
            </a:xfrm>
            <a:prstGeom prst="bentConnector3">
              <a:avLst/>
            </a:prstGeom>
            <a:ln>
              <a:tailEnd type="triangle" w="med" len="med"/>
            </a:ln>
          </p:spPr>
          <p:style>
            <a:lnRef idx="1">
              <a:schemeClr val="accent1"/>
            </a:lnRef>
            <a:fillRef idx="0">
              <a:schemeClr val="accent1"/>
            </a:fillRef>
            <a:effectRef idx="0">
              <a:scrgbClr r="0" g="0" b="0"/>
            </a:effectRef>
            <a:fontRef idx="minor">
              <a:schemeClr val="tx1"/>
            </a:fontRef>
          </p:style>
        </p:cxnSp>
        <p:sp>
          <p:nvSpPr>
            <p:cNvPr id="49" name="Rectangle 48">
              <a:extLst>
                <a:ext uri="{FF2B5EF4-FFF2-40B4-BE49-F238E27FC236}">
                  <a16:creationId xmlns:a16="http://schemas.microsoft.com/office/drawing/2014/main" id="{87D1F914-DBC3-2465-5628-C106CEA4C507}"/>
                </a:ext>
              </a:extLst>
            </p:cNvPr>
            <p:cNvSpPr/>
            <p:nvPr/>
          </p:nvSpPr>
          <p:spPr>
            <a:xfrm>
              <a:off x="453741" y="1825303"/>
              <a:ext cx="5924192" cy="270553"/>
            </a:xfrm>
            <a:prstGeom prst="rect">
              <a:avLst/>
            </a:prstGeom>
            <a:solidFill>
              <a:schemeClr val="lt1"/>
            </a:solidFill>
            <a:ln>
              <a:solidFill>
                <a:srgbClr val="000000"/>
              </a:solidFill>
            </a:ln>
          </p:spPr>
          <p:txBody>
            <a:bodyPr anchor="t"/>
            <a:lstStyle/>
            <a:p>
              <a:pPr>
                <a:lnSpc>
                  <a:spcPct val="115000"/>
                </a:lnSpc>
                <a:spcAft>
                  <a:spcPts val="800"/>
                </a:spcAft>
                <a:buNone/>
              </a:pPr>
              <a:r>
                <a:rPr lang="en-US" sz="1200" b="1" u="sng"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Feedback: workers perform </a:t>
              </a:r>
              <a:r>
                <a:rPr lang="en-US" sz="1200" b="1" u="sng"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tasks,often</a:t>
              </a:r>
              <a:r>
                <a:rPr lang="en-US" sz="1200" b="1" u="sng"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incorrectly due to misunderstanding</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p:txBody>
        </p:sp>
      </p:grpSp>
      <p:sp>
        <p:nvSpPr>
          <p:cNvPr id="55" name="TextBox 54">
            <a:extLst>
              <a:ext uri="{FF2B5EF4-FFF2-40B4-BE49-F238E27FC236}">
                <a16:creationId xmlns:a16="http://schemas.microsoft.com/office/drawing/2014/main" id="{96ADE418-816B-E5BA-D2CF-6CC08F3F576C}"/>
              </a:ext>
            </a:extLst>
          </p:cNvPr>
          <p:cNvSpPr txBox="1"/>
          <p:nvPr/>
        </p:nvSpPr>
        <p:spPr>
          <a:xfrm>
            <a:off x="5102311" y="4570960"/>
            <a:ext cx="6712342" cy="2077748"/>
          </a:xfrm>
          <a:prstGeom prst="rect">
            <a:avLst/>
          </a:prstGeom>
          <a:noFill/>
        </p:spPr>
        <p:txBody>
          <a:bodyPr wrap="square">
            <a:spAutoFit/>
          </a:bodyPr>
          <a:lstStyle/>
          <a:p>
            <a:pPr marL="190500">
              <a:lnSpc>
                <a:spcPct val="116000"/>
              </a:lnSpc>
              <a:spcAft>
                <a:spcPts val="1500"/>
              </a:spcAft>
              <a:buNone/>
            </a:pPr>
            <a:endParaRPr lang="en-GB" sz="2000" dirty="0">
              <a:solidFill>
                <a:srgbClr val="2C3E50"/>
              </a:solidFill>
              <a:effectLst/>
              <a:latin typeface="Roboto" panose="02000000000000000000" pitchFamily="2" charset="0"/>
              <a:ea typeface="Roboto" panose="02000000000000000000" pitchFamily="2" charset="0"/>
              <a:cs typeface="Roboto" panose="02000000000000000000" pitchFamily="2" charset="0"/>
            </a:endParaRPr>
          </a:p>
          <a:p>
            <a:pPr marL="190500">
              <a:lnSpc>
                <a:spcPct val="116000"/>
              </a:lnSpc>
              <a:spcAft>
                <a:spcPts val="1500"/>
              </a:spcAft>
              <a:buNone/>
            </a:pPr>
            <a:endParaRPr lang="en-GB" sz="2000" dirty="0">
              <a:solidFill>
                <a:srgbClr val="2C3E50"/>
              </a:solidFill>
              <a:latin typeface="Roboto" panose="02000000000000000000" pitchFamily="2" charset="0"/>
              <a:ea typeface="Roboto" panose="02000000000000000000" pitchFamily="2" charset="0"/>
              <a:cs typeface="Roboto" panose="02000000000000000000" pitchFamily="2" charset="0"/>
            </a:endParaRPr>
          </a:p>
          <a:p>
            <a:pPr marL="190500">
              <a:lnSpc>
                <a:spcPct val="116000"/>
              </a:lnSpc>
              <a:spcAft>
                <a:spcPts val="1500"/>
              </a:spcAft>
              <a:buNone/>
            </a:pPr>
            <a:endParaRPr lang="en-GB" sz="2000" dirty="0">
              <a:solidFill>
                <a:srgbClr val="2C3E50"/>
              </a:solidFill>
              <a:effectLst/>
              <a:latin typeface="Roboto" panose="02000000000000000000" pitchFamily="2" charset="0"/>
              <a:ea typeface="Roboto" panose="02000000000000000000" pitchFamily="2" charset="0"/>
              <a:cs typeface="Roboto" panose="02000000000000000000" pitchFamily="2" charset="0"/>
            </a:endParaRPr>
          </a:p>
          <a:p>
            <a:pPr marL="190500">
              <a:lnSpc>
                <a:spcPct val="116000"/>
              </a:lnSpc>
              <a:spcAft>
                <a:spcPts val="1500"/>
              </a:spcAft>
              <a:buNone/>
            </a:pPr>
            <a:r>
              <a:rPr lang="en-GB" sz="2000" dirty="0">
                <a:solidFill>
                  <a:srgbClr val="2C3E50"/>
                </a:solidFill>
                <a:effectLst/>
                <a:latin typeface="Roboto" panose="02000000000000000000" pitchFamily="2" charset="0"/>
                <a:ea typeface="Roboto" panose="02000000000000000000" pitchFamily="2" charset="0"/>
                <a:cs typeface="Roboto" panose="02000000000000000000" pitchFamily="2" charset="0"/>
              </a:rPr>
              <a:t>(Communication Studies and Theories, 2025)</a:t>
            </a:r>
            <a:endParaRPr lang="en-GB" sz="2400" dirty="0">
              <a:effectLst/>
              <a:latin typeface="Aptos" panose="020B0004020202020204" pitchFamily="34" charset="0"/>
              <a:ea typeface="Times New Roman" panose="02020603050405020304" pitchFamily="18" charset="0"/>
              <a:cs typeface="Times New Roman" panose="02020603050405020304" pitchFamily="18" charset="0"/>
            </a:endParaRPr>
          </a:p>
        </p:txBody>
      </p:sp>
      <p:cxnSp>
        <p:nvCxnSpPr>
          <p:cNvPr id="57" name="Connector: Elbow 56">
            <a:extLst>
              <a:ext uri="{FF2B5EF4-FFF2-40B4-BE49-F238E27FC236}">
                <a16:creationId xmlns:a16="http://schemas.microsoft.com/office/drawing/2014/main" id="{FC2B4742-D8B2-B06F-CC6B-3691EC4D670F}"/>
              </a:ext>
            </a:extLst>
          </p:cNvPr>
          <p:cNvCxnSpPr>
            <a:cxnSpLocks/>
          </p:cNvCxnSpPr>
          <p:nvPr/>
        </p:nvCxnSpPr>
        <p:spPr>
          <a:xfrm rot="16200000" flipH="1">
            <a:off x="6878556" y="3604214"/>
            <a:ext cx="389714" cy="275630"/>
          </a:xfrm>
          <a:prstGeom prst="bentConnector3">
            <a:avLst>
              <a:gd name="adj1" fmla="val 45847"/>
            </a:avLst>
          </a:prstGeom>
          <a:ln>
            <a:tailEnd type="triangle" w="med" len="med"/>
          </a:ln>
        </p:spPr>
        <p:style>
          <a:lnRef idx="1">
            <a:schemeClr val="accent1"/>
          </a:lnRef>
          <a:fillRef idx="0">
            <a:schemeClr val="accent1"/>
          </a:fillRef>
          <a:effectRef idx="0">
            <a:scrgbClr r="0" g="0" b="0"/>
          </a:effectRef>
          <a:fontRef idx="minor">
            <a:schemeClr val="tx1"/>
          </a:fontRef>
        </p:style>
      </p:cxnSp>
      <p:cxnSp>
        <p:nvCxnSpPr>
          <p:cNvPr id="58" name="Connector: Elbow 57">
            <a:extLst>
              <a:ext uri="{FF2B5EF4-FFF2-40B4-BE49-F238E27FC236}">
                <a16:creationId xmlns:a16="http://schemas.microsoft.com/office/drawing/2014/main" id="{8A959DC3-A659-1293-02D4-455DCE086CEC}"/>
              </a:ext>
            </a:extLst>
          </p:cNvPr>
          <p:cNvCxnSpPr>
            <a:cxnSpLocks/>
          </p:cNvCxnSpPr>
          <p:nvPr/>
        </p:nvCxnSpPr>
        <p:spPr>
          <a:xfrm rot="16200000" flipH="1">
            <a:off x="8524475" y="3594322"/>
            <a:ext cx="389714" cy="275630"/>
          </a:xfrm>
          <a:prstGeom prst="bentConnector3">
            <a:avLst/>
          </a:prstGeom>
          <a:ln>
            <a:tailEnd type="triangle" w="med" len="med"/>
          </a:ln>
        </p:spPr>
        <p:style>
          <a:lnRef idx="1">
            <a:schemeClr val="accent1"/>
          </a:lnRef>
          <a:fillRef idx="0">
            <a:schemeClr val="accent1"/>
          </a:fillRef>
          <a:effectRef idx="0">
            <a:scrgbClr r="0" g="0" b="0"/>
          </a:effectRef>
          <a:fontRef idx="minor">
            <a:schemeClr val="tx1"/>
          </a:fontRef>
        </p:style>
      </p:cxnSp>
      <p:cxnSp>
        <p:nvCxnSpPr>
          <p:cNvPr id="59" name="Connector: Elbow 58">
            <a:extLst>
              <a:ext uri="{FF2B5EF4-FFF2-40B4-BE49-F238E27FC236}">
                <a16:creationId xmlns:a16="http://schemas.microsoft.com/office/drawing/2014/main" id="{C601930F-EFE5-6D24-93DA-5FE67CFFA86A}"/>
              </a:ext>
            </a:extLst>
          </p:cNvPr>
          <p:cNvCxnSpPr>
            <a:cxnSpLocks/>
          </p:cNvCxnSpPr>
          <p:nvPr/>
        </p:nvCxnSpPr>
        <p:spPr>
          <a:xfrm rot="16200000" flipH="1">
            <a:off x="9703505" y="3507751"/>
            <a:ext cx="515514" cy="322972"/>
          </a:xfrm>
          <a:prstGeom prst="bentConnector3">
            <a:avLst/>
          </a:prstGeom>
          <a:ln>
            <a:tailEnd type="triangle" w="med" len="med"/>
          </a:ln>
        </p:spPr>
        <p:style>
          <a:lnRef idx="1">
            <a:schemeClr val="accent1"/>
          </a:lnRef>
          <a:fillRef idx="0">
            <a:schemeClr val="accent1"/>
          </a:fillRef>
          <a:effectRef idx="0">
            <a:scrgbClr r="0" g="0" b="0"/>
          </a:effectRef>
          <a:fontRef idx="minor">
            <a:schemeClr val="tx1"/>
          </a:fontRef>
        </p:style>
      </p:cxnSp>
      <p:cxnSp>
        <p:nvCxnSpPr>
          <p:cNvPr id="60" name="Connector: Elbow 59">
            <a:extLst>
              <a:ext uri="{FF2B5EF4-FFF2-40B4-BE49-F238E27FC236}">
                <a16:creationId xmlns:a16="http://schemas.microsoft.com/office/drawing/2014/main" id="{2DF59278-9DCA-1DFE-707E-6949BB7A09A9}"/>
              </a:ext>
            </a:extLst>
          </p:cNvPr>
          <p:cNvCxnSpPr>
            <a:cxnSpLocks/>
          </p:cNvCxnSpPr>
          <p:nvPr/>
        </p:nvCxnSpPr>
        <p:spPr>
          <a:xfrm rot="16200000" flipH="1">
            <a:off x="11008335" y="3509642"/>
            <a:ext cx="389714" cy="275630"/>
          </a:xfrm>
          <a:prstGeom prst="bentConnector3">
            <a:avLst/>
          </a:prstGeom>
          <a:ln>
            <a:tailEnd type="triangle" w="med" len="med"/>
          </a:ln>
        </p:spPr>
        <p:style>
          <a:lnRef idx="1">
            <a:schemeClr val="accent1"/>
          </a:lnRef>
          <a:fillRef idx="0">
            <a:schemeClr val="accent1"/>
          </a:fillRef>
          <a:effectRef idx="0">
            <a:scrgbClr r="0" g="0" b="0"/>
          </a:effectRef>
          <a:fontRef idx="minor">
            <a:schemeClr val="tx1"/>
          </a:fontRef>
        </p:style>
      </p:cxnSp>
    </p:spTree>
    <p:extLst>
      <p:ext uri="{BB962C8B-B14F-4D97-AF65-F5344CB8AC3E}">
        <p14:creationId xmlns:p14="http://schemas.microsoft.com/office/powerpoint/2010/main" val="508517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2000"/>
                                        <p:tgtEl>
                                          <p:spTgt spid="42"/>
                                        </p:tgtEl>
                                      </p:cBhvr>
                                    </p:animEffect>
                                    <p:anim calcmode="lin" valueType="num">
                                      <p:cBhvr>
                                        <p:cTn id="8" dur="2000" fill="hold"/>
                                        <p:tgtEl>
                                          <p:spTgt spid="42"/>
                                        </p:tgtEl>
                                        <p:attrNameLst>
                                          <p:attrName>ppt_w</p:attrName>
                                        </p:attrNameLst>
                                      </p:cBhvr>
                                      <p:tavLst>
                                        <p:tav tm="0" fmla="#ppt_w*sin(2.5*pi*$)">
                                          <p:val>
                                            <p:fltVal val="0"/>
                                          </p:val>
                                        </p:tav>
                                        <p:tav tm="100000">
                                          <p:val>
                                            <p:fltVal val="1"/>
                                          </p:val>
                                        </p:tav>
                                      </p:tavLst>
                                    </p:anim>
                                    <p:anim calcmode="lin" valueType="num">
                                      <p:cBhvr>
                                        <p:cTn id="9" dur="2000" fill="hold"/>
                                        <p:tgtEl>
                                          <p:spTgt spid="42"/>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anim calcmode="lin" valueType="num">
                                      <p:cBhvr>
                                        <p:cTn id="13" dur="2000" fill="hold"/>
                                        <p:tgtEl>
                                          <p:spTgt spid="8"/>
                                        </p:tgtEl>
                                        <p:attrNameLst>
                                          <p:attrName>ppt_w</p:attrName>
                                        </p:attrNameLst>
                                      </p:cBhvr>
                                      <p:tavLst>
                                        <p:tav tm="0" fmla="#ppt_w*sin(2.5*pi*$)">
                                          <p:val>
                                            <p:fltVal val="0"/>
                                          </p:val>
                                        </p:tav>
                                        <p:tav tm="100000">
                                          <p:val>
                                            <p:fltVal val="1"/>
                                          </p:val>
                                        </p:tav>
                                      </p:tavLst>
                                    </p:anim>
                                    <p:anim calcmode="lin" valueType="num">
                                      <p:cBhvr>
                                        <p:cTn id="14" dur="2000" fill="hold"/>
                                        <p:tgtEl>
                                          <p:spTgt spid="8"/>
                                        </p:tgtEl>
                                        <p:attrNameLst>
                                          <p:attrName>ppt_h</p:attrName>
                                        </p:attrNameLst>
                                      </p:cBhvr>
                                      <p:tavLst>
                                        <p:tav tm="0">
                                          <p:val>
                                            <p:strVal val="#ppt_h"/>
                                          </p:val>
                                        </p:tav>
                                        <p:tav tm="100000">
                                          <p:val>
                                            <p:strVal val="#ppt_h"/>
                                          </p:val>
                                        </p:tav>
                                      </p:tavLst>
                                    </p:anim>
                                  </p:childTnLst>
                                </p:cTn>
                              </p:par>
                              <p:par>
                                <p:cTn id="15" presetID="45"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2000"/>
                                        <p:tgtEl>
                                          <p:spTgt spid="5"/>
                                        </p:tgtEl>
                                      </p:cBhvr>
                                    </p:animEffect>
                                    <p:anim calcmode="lin" valueType="num">
                                      <p:cBhvr>
                                        <p:cTn id="18" dur="2000" fill="hold"/>
                                        <p:tgtEl>
                                          <p:spTgt spid="5"/>
                                        </p:tgtEl>
                                        <p:attrNameLst>
                                          <p:attrName>ppt_w</p:attrName>
                                        </p:attrNameLst>
                                      </p:cBhvr>
                                      <p:tavLst>
                                        <p:tav tm="0" fmla="#ppt_w*sin(2.5*pi*$)">
                                          <p:val>
                                            <p:fltVal val="0"/>
                                          </p:val>
                                        </p:tav>
                                        <p:tav tm="100000">
                                          <p:val>
                                            <p:fltVal val="1"/>
                                          </p:val>
                                        </p:tav>
                                      </p:tavLst>
                                    </p:anim>
                                    <p:anim calcmode="lin" valueType="num">
                                      <p:cBhvr>
                                        <p:cTn id="19" dur="2000" fill="hold"/>
                                        <p:tgtEl>
                                          <p:spTgt spid="5"/>
                                        </p:tgtEl>
                                        <p:attrNameLst>
                                          <p:attrName>ppt_h</p:attrName>
                                        </p:attrNameLst>
                                      </p:cBhvr>
                                      <p:tavLst>
                                        <p:tav tm="0">
                                          <p:val>
                                            <p:strVal val="#ppt_h"/>
                                          </p:val>
                                        </p:tav>
                                        <p:tav tm="100000">
                                          <p:val>
                                            <p:strVal val="#ppt_h"/>
                                          </p:val>
                                        </p:tav>
                                      </p:tavLst>
                                    </p:anim>
                                  </p:childTnLst>
                                </p:cTn>
                              </p:par>
                              <p:par>
                                <p:cTn id="20" presetID="45" presetClass="entr" presetSubtype="0" fill="hold" nodeType="withEffect">
                                  <p:stCondLst>
                                    <p:cond delay="0"/>
                                  </p:stCondLst>
                                  <p:childTnLst>
                                    <p:set>
                                      <p:cBhvr>
                                        <p:cTn id="21" dur="1" fill="hold">
                                          <p:stCondLst>
                                            <p:cond delay="0"/>
                                          </p:stCondLst>
                                        </p:cTn>
                                        <p:tgtEl>
                                          <p:spTgt spid="31"/>
                                        </p:tgtEl>
                                        <p:attrNameLst>
                                          <p:attrName>style.visibility</p:attrName>
                                        </p:attrNameLst>
                                      </p:cBhvr>
                                      <p:to>
                                        <p:strVal val="visible"/>
                                      </p:to>
                                    </p:set>
                                    <p:animEffect transition="in" filter="fade">
                                      <p:cBhvr>
                                        <p:cTn id="22" dur="2000"/>
                                        <p:tgtEl>
                                          <p:spTgt spid="31"/>
                                        </p:tgtEl>
                                      </p:cBhvr>
                                    </p:animEffect>
                                    <p:anim calcmode="lin" valueType="num">
                                      <p:cBhvr>
                                        <p:cTn id="23" dur="2000" fill="hold"/>
                                        <p:tgtEl>
                                          <p:spTgt spid="31"/>
                                        </p:tgtEl>
                                        <p:attrNameLst>
                                          <p:attrName>ppt_w</p:attrName>
                                        </p:attrNameLst>
                                      </p:cBhvr>
                                      <p:tavLst>
                                        <p:tav tm="0" fmla="#ppt_w*sin(2.5*pi*$)">
                                          <p:val>
                                            <p:fltVal val="0"/>
                                          </p:val>
                                        </p:tav>
                                        <p:tav tm="100000">
                                          <p:val>
                                            <p:fltVal val="1"/>
                                          </p:val>
                                        </p:tav>
                                      </p:tavLst>
                                    </p:anim>
                                    <p:anim calcmode="lin" valueType="num">
                                      <p:cBhvr>
                                        <p:cTn id="24" dur="2000" fill="hold"/>
                                        <p:tgtEl>
                                          <p:spTgt spid="31"/>
                                        </p:tgtEl>
                                        <p:attrNameLst>
                                          <p:attrName>ppt_h</p:attrName>
                                        </p:attrNameLst>
                                      </p:cBhvr>
                                      <p:tavLst>
                                        <p:tav tm="0">
                                          <p:val>
                                            <p:strVal val="#ppt_h"/>
                                          </p:val>
                                        </p:tav>
                                        <p:tav tm="100000">
                                          <p:val>
                                            <p:strVal val="#ppt_h"/>
                                          </p:val>
                                        </p:tav>
                                      </p:tavLst>
                                    </p:anim>
                                  </p:childTnLst>
                                </p:cTn>
                              </p:par>
                              <p:par>
                                <p:cTn id="25" presetID="45" presetClass="entr" presetSubtype="0" fill="hold" grpId="0" nodeType="withEffect">
                                  <p:stCondLst>
                                    <p:cond delay="0"/>
                                  </p:stCondLst>
                                  <p:childTnLst>
                                    <p:set>
                                      <p:cBhvr>
                                        <p:cTn id="26" dur="1" fill="hold">
                                          <p:stCondLst>
                                            <p:cond delay="0"/>
                                          </p:stCondLst>
                                        </p:cTn>
                                        <p:tgtEl>
                                          <p:spTgt spid="55"/>
                                        </p:tgtEl>
                                        <p:attrNameLst>
                                          <p:attrName>style.visibility</p:attrName>
                                        </p:attrNameLst>
                                      </p:cBhvr>
                                      <p:to>
                                        <p:strVal val="visible"/>
                                      </p:to>
                                    </p:set>
                                    <p:animEffect transition="in" filter="fade">
                                      <p:cBhvr>
                                        <p:cTn id="27" dur="2000"/>
                                        <p:tgtEl>
                                          <p:spTgt spid="55"/>
                                        </p:tgtEl>
                                      </p:cBhvr>
                                    </p:animEffect>
                                    <p:anim calcmode="lin" valueType="num">
                                      <p:cBhvr>
                                        <p:cTn id="28" dur="2000" fill="hold"/>
                                        <p:tgtEl>
                                          <p:spTgt spid="55"/>
                                        </p:tgtEl>
                                        <p:attrNameLst>
                                          <p:attrName>ppt_w</p:attrName>
                                        </p:attrNameLst>
                                      </p:cBhvr>
                                      <p:tavLst>
                                        <p:tav tm="0" fmla="#ppt_w*sin(2.5*pi*$)">
                                          <p:val>
                                            <p:fltVal val="0"/>
                                          </p:val>
                                        </p:tav>
                                        <p:tav tm="100000">
                                          <p:val>
                                            <p:fltVal val="1"/>
                                          </p:val>
                                        </p:tav>
                                      </p:tavLst>
                                    </p:anim>
                                    <p:anim calcmode="lin" valueType="num">
                                      <p:cBhvr>
                                        <p:cTn id="29" dur="2000" fill="hold"/>
                                        <p:tgtEl>
                                          <p:spTgt spid="55"/>
                                        </p:tgtEl>
                                        <p:attrNameLst>
                                          <p:attrName>ppt_h</p:attrName>
                                        </p:attrNameLst>
                                      </p:cBhvr>
                                      <p:tavLst>
                                        <p:tav tm="0">
                                          <p:val>
                                            <p:strVal val="#ppt_h"/>
                                          </p:val>
                                        </p:tav>
                                        <p:tav tm="100000">
                                          <p:val>
                                            <p:strVal val="#ppt_h"/>
                                          </p:val>
                                        </p:tav>
                                      </p:tavLst>
                                    </p:anim>
                                  </p:childTnLst>
                                </p:cTn>
                              </p:par>
                              <p:par>
                                <p:cTn id="30" presetID="45" presetClass="entr" presetSubtype="0" fill="hold" nodeType="withEffect">
                                  <p:stCondLst>
                                    <p:cond delay="0"/>
                                  </p:stCondLst>
                                  <p:childTnLst>
                                    <p:set>
                                      <p:cBhvr>
                                        <p:cTn id="31" dur="1" fill="hold">
                                          <p:stCondLst>
                                            <p:cond delay="0"/>
                                          </p:stCondLst>
                                        </p:cTn>
                                        <p:tgtEl>
                                          <p:spTgt spid="57"/>
                                        </p:tgtEl>
                                        <p:attrNameLst>
                                          <p:attrName>style.visibility</p:attrName>
                                        </p:attrNameLst>
                                      </p:cBhvr>
                                      <p:to>
                                        <p:strVal val="visible"/>
                                      </p:to>
                                    </p:set>
                                    <p:animEffect transition="in" filter="fade">
                                      <p:cBhvr>
                                        <p:cTn id="32" dur="2000"/>
                                        <p:tgtEl>
                                          <p:spTgt spid="57"/>
                                        </p:tgtEl>
                                      </p:cBhvr>
                                    </p:animEffect>
                                    <p:anim calcmode="lin" valueType="num">
                                      <p:cBhvr>
                                        <p:cTn id="33" dur="2000" fill="hold"/>
                                        <p:tgtEl>
                                          <p:spTgt spid="57"/>
                                        </p:tgtEl>
                                        <p:attrNameLst>
                                          <p:attrName>ppt_w</p:attrName>
                                        </p:attrNameLst>
                                      </p:cBhvr>
                                      <p:tavLst>
                                        <p:tav tm="0" fmla="#ppt_w*sin(2.5*pi*$)">
                                          <p:val>
                                            <p:fltVal val="0"/>
                                          </p:val>
                                        </p:tav>
                                        <p:tav tm="100000">
                                          <p:val>
                                            <p:fltVal val="1"/>
                                          </p:val>
                                        </p:tav>
                                      </p:tavLst>
                                    </p:anim>
                                    <p:anim calcmode="lin" valueType="num">
                                      <p:cBhvr>
                                        <p:cTn id="34" dur="2000" fill="hold"/>
                                        <p:tgtEl>
                                          <p:spTgt spid="57"/>
                                        </p:tgtEl>
                                        <p:attrNameLst>
                                          <p:attrName>ppt_h</p:attrName>
                                        </p:attrNameLst>
                                      </p:cBhvr>
                                      <p:tavLst>
                                        <p:tav tm="0">
                                          <p:val>
                                            <p:strVal val="#ppt_h"/>
                                          </p:val>
                                        </p:tav>
                                        <p:tav tm="100000">
                                          <p:val>
                                            <p:strVal val="#ppt_h"/>
                                          </p:val>
                                        </p:tav>
                                      </p:tavLst>
                                    </p:anim>
                                  </p:childTnLst>
                                </p:cTn>
                              </p:par>
                              <p:par>
                                <p:cTn id="35" presetID="45" presetClass="entr" presetSubtype="0" fill="hold" nodeType="withEffect">
                                  <p:stCondLst>
                                    <p:cond delay="0"/>
                                  </p:stCondLst>
                                  <p:childTnLst>
                                    <p:set>
                                      <p:cBhvr>
                                        <p:cTn id="36" dur="1" fill="hold">
                                          <p:stCondLst>
                                            <p:cond delay="0"/>
                                          </p:stCondLst>
                                        </p:cTn>
                                        <p:tgtEl>
                                          <p:spTgt spid="58"/>
                                        </p:tgtEl>
                                        <p:attrNameLst>
                                          <p:attrName>style.visibility</p:attrName>
                                        </p:attrNameLst>
                                      </p:cBhvr>
                                      <p:to>
                                        <p:strVal val="visible"/>
                                      </p:to>
                                    </p:set>
                                    <p:animEffect transition="in" filter="fade">
                                      <p:cBhvr>
                                        <p:cTn id="37" dur="2000"/>
                                        <p:tgtEl>
                                          <p:spTgt spid="58"/>
                                        </p:tgtEl>
                                      </p:cBhvr>
                                    </p:animEffect>
                                    <p:anim calcmode="lin" valueType="num">
                                      <p:cBhvr>
                                        <p:cTn id="38" dur="2000" fill="hold"/>
                                        <p:tgtEl>
                                          <p:spTgt spid="58"/>
                                        </p:tgtEl>
                                        <p:attrNameLst>
                                          <p:attrName>ppt_w</p:attrName>
                                        </p:attrNameLst>
                                      </p:cBhvr>
                                      <p:tavLst>
                                        <p:tav tm="0" fmla="#ppt_w*sin(2.5*pi*$)">
                                          <p:val>
                                            <p:fltVal val="0"/>
                                          </p:val>
                                        </p:tav>
                                        <p:tav tm="100000">
                                          <p:val>
                                            <p:fltVal val="1"/>
                                          </p:val>
                                        </p:tav>
                                      </p:tavLst>
                                    </p:anim>
                                    <p:anim calcmode="lin" valueType="num">
                                      <p:cBhvr>
                                        <p:cTn id="39" dur="2000" fill="hold"/>
                                        <p:tgtEl>
                                          <p:spTgt spid="58"/>
                                        </p:tgtEl>
                                        <p:attrNameLst>
                                          <p:attrName>ppt_h</p:attrName>
                                        </p:attrNameLst>
                                      </p:cBhvr>
                                      <p:tavLst>
                                        <p:tav tm="0">
                                          <p:val>
                                            <p:strVal val="#ppt_h"/>
                                          </p:val>
                                        </p:tav>
                                        <p:tav tm="100000">
                                          <p:val>
                                            <p:strVal val="#ppt_h"/>
                                          </p:val>
                                        </p:tav>
                                      </p:tavLst>
                                    </p:anim>
                                  </p:childTnLst>
                                </p:cTn>
                              </p:par>
                              <p:par>
                                <p:cTn id="40" presetID="45" presetClass="entr" presetSubtype="0" fill="hold" nodeType="withEffect">
                                  <p:stCondLst>
                                    <p:cond delay="0"/>
                                  </p:stCondLst>
                                  <p:childTnLst>
                                    <p:set>
                                      <p:cBhvr>
                                        <p:cTn id="41" dur="1" fill="hold">
                                          <p:stCondLst>
                                            <p:cond delay="0"/>
                                          </p:stCondLst>
                                        </p:cTn>
                                        <p:tgtEl>
                                          <p:spTgt spid="59"/>
                                        </p:tgtEl>
                                        <p:attrNameLst>
                                          <p:attrName>style.visibility</p:attrName>
                                        </p:attrNameLst>
                                      </p:cBhvr>
                                      <p:to>
                                        <p:strVal val="visible"/>
                                      </p:to>
                                    </p:set>
                                    <p:animEffect transition="in" filter="fade">
                                      <p:cBhvr>
                                        <p:cTn id="42" dur="2000"/>
                                        <p:tgtEl>
                                          <p:spTgt spid="59"/>
                                        </p:tgtEl>
                                      </p:cBhvr>
                                    </p:animEffect>
                                    <p:anim calcmode="lin" valueType="num">
                                      <p:cBhvr>
                                        <p:cTn id="43" dur="2000" fill="hold"/>
                                        <p:tgtEl>
                                          <p:spTgt spid="59"/>
                                        </p:tgtEl>
                                        <p:attrNameLst>
                                          <p:attrName>ppt_w</p:attrName>
                                        </p:attrNameLst>
                                      </p:cBhvr>
                                      <p:tavLst>
                                        <p:tav tm="0" fmla="#ppt_w*sin(2.5*pi*$)">
                                          <p:val>
                                            <p:fltVal val="0"/>
                                          </p:val>
                                        </p:tav>
                                        <p:tav tm="100000">
                                          <p:val>
                                            <p:fltVal val="1"/>
                                          </p:val>
                                        </p:tav>
                                      </p:tavLst>
                                    </p:anim>
                                    <p:anim calcmode="lin" valueType="num">
                                      <p:cBhvr>
                                        <p:cTn id="44" dur="2000" fill="hold"/>
                                        <p:tgtEl>
                                          <p:spTgt spid="59"/>
                                        </p:tgtEl>
                                        <p:attrNameLst>
                                          <p:attrName>ppt_h</p:attrName>
                                        </p:attrNameLst>
                                      </p:cBhvr>
                                      <p:tavLst>
                                        <p:tav tm="0">
                                          <p:val>
                                            <p:strVal val="#ppt_h"/>
                                          </p:val>
                                        </p:tav>
                                        <p:tav tm="100000">
                                          <p:val>
                                            <p:strVal val="#ppt_h"/>
                                          </p:val>
                                        </p:tav>
                                      </p:tavLst>
                                    </p:anim>
                                  </p:childTnLst>
                                </p:cTn>
                              </p:par>
                              <p:par>
                                <p:cTn id="45" presetID="45" presetClass="entr" presetSubtype="0" fill="hold" nodeType="withEffect">
                                  <p:stCondLst>
                                    <p:cond delay="0"/>
                                  </p:stCondLst>
                                  <p:childTnLst>
                                    <p:set>
                                      <p:cBhvr>
                                        <p:cTn id="46" dur="1" fill="hold">
                                          <p:stCondLst>
                                            <p:cond delay="0"/>
                                          </p:stCondLst>
                                        </p:cTn>
                                        <p:tgtEl>
                                          <p:spTgt spid="60"/>
                                        </p:tgtEl>
                                        <p:attrNameLst>
                                          <p:attrName>style.visibility</p:attrName>
                                        </p:attrNameLst>
                                      </p:cBhvr>
                                      <p:to>
                                        <p:strVal val="visible"/>
                                      </p:to>
                                    </p:set>
                                    <p:animEffect transition="in" filter="fade">
                                      <p:cBhvr>
                                        <p:cTn id="47" dur="2000"/>
                                        <p:tgtEl>
                                          <p:spTgt spid="60"/>
                                        </p:tgtEl>
                                      </p:cBhvr>
                                    </p:animEffect>
                                    <p:anim calcmode="lin" valueType="num">
                                      <p:cBhvr>
                                        <p:cTn id="48" dur="2000" fill="hold"/>
                                        <p:tgtEl>
                                          <p:spTgt spid="60"/>
                                        </p:tgtEl>
                                        <p:attrNameLst>
                                          <p:attrName>ppt_w</p:attrName>
                                        </p:attrNameLst>
                                      </p:cBhvr>
                                      <p:tavLst>
                                        <p:tav tm="0" fmla="#ppt_w*sin(2.5*pi*$)">
                                          <p:val>
                                            <p:fltVal val="0"/>
                                          </p:val>
                                        </p:tav>
                                        <p:tav tm="100000">
                                          <p:val>
                                            <p:fltVal val="1"/>
                                          </p:val>
                                        </p:tav>
                                      </p:tavLst>
                                    </p:anim>
                                    <p:anim calcmode="lin" valueType="num">
                                      <p:cBhvr>
                                        <p:cTn id="49" dur="2000" fill="hold"/>
                                        <p:tgtEl>
                                          <p:spTgt spid="6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P spid="8" grpId="0"/>
      <p:bldP spid="5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5C9039-A243-5C20-F7DF-F46C160B71F9}"/>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15B84C0-D118-07B6-D67B-C3BE2C929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61DA7AEC-5818-A4E8-CFAC-EA7B9DF86FCE}"/>
              </a:ext>
            </a:extLst>
          </p:cNvPr>
          <p:cNvSpPr>
            <a:spLocks noGrp="1"/>
          </p:cNvSpPr>
          <p:nvPr>
            <p:ph type="title"/>
          </p:nvPr>
        </p:nvSpPr>
        <p:spPr>
          <a:xfrm>
            <a:off x="6415466" y="47769"/>
            <a:ext cx="4840010" cy="745920"/>
          </a:xfrm>
        </p:spPr>
        <p:txBody>
          <a:bodyPr>
            <a:normAutofit/>
          </a:bodyPr>
          <a:lstStyle/>
          <a:p>
            <a:r>
              <a:rPr lang="en-GB" dirty="0"/>
              <a:t>References</a:t>
            </a:r>
          </a:p>
        </p:txBody>
      </p:sp>
      <p:pic>
        <p:nvPicPr>
          <p:cNvPr id="5" name="Picture 4" descr="Plane in red circle">
            <a:extLst>
              <a:ext uri="{FF2B5EF4-FFF2-40B4-BE49-F238E27FC236}">
                <a16:creationId xmlns:a16="http://schemas.microsoft.com/office/drawing/2014/main" id="{7E0BD67E-3F03-F404-E601-1DB37BFCD0DC}"/>
              </a:ext>
            </a:extLst>
          </p:cNvPr>
          <p:cNvPicPr>
            <a:picLocks noChangeAspect="1"/>
          </p:cNvPicPr>
          <p:nvPr/>
        </p:nvPicPr>
        <p:blipFill>
          <a:blip r:embed="rId2"/>
          <a:srcRect l="18604" r="189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6" name="TextBox 15">
            <a:extLst>
              <a:ext uri="{FF2B5EF4-FFF2-40B4-BE49-F238E27FC236}">
                <a16:creationId xmlns:a16="http://schemas.microsoft.com/office/drawing/2014/main" id="{71613DE5-30C9-256D-B0C7-5BC2328C5C0E}"/>
              </a:ext>
            </a:extLst>
          </p:cNvPr>
          <p:cNvSpPr txBox="1"/>
          <p:nvPr/>
        </p:nvSpPr>
        <p:spPr>
          <a:xfrm>
            <a:off x="5897070" y="688493"/>
            <a:ext cx="6097348" cy="1884683"/>
          </a:xfrm>
          <a:prstGeom prst="rect">
            <a:avLst/>
          </a:prstGeom>
          <a:noFill/>
        </p:spPr>
        <p:txBody>
          <a:bodyPr wrap="square">
            <a:spAutoFit/>
          </a:bodyPr>
          <a:lstStyle/>
          <a:p>
            <a:pPr>
              <a:lnSpc>
                <a:spcPct val="116000"/>
              </a:lnSpc>
              <a:spcAft>
                <a:spcPts val="800"/>
              </a:spcAft>
              <a:buNone/>
            </a:pP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Communication Studies and Theories. (2025). </a:t>
            </a:r>
            <a:r>
              <a:rPr lang="en-GB"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Shannon-Weaver Model of Communication</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p>
          <a:p>
            <a:pPr>
              <a:lnSpc>
                <a:spcPct val="116000"/>
              </a:lnSpc>
              <a:spcAft>
                <a:spcPts val="800"/>
              </a:spcAft>
              <a:buNone/>
            </a:pPr>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a:lnSpc>
                <a:spcPct val="116000"/>
              </a:lnSpc>
              <a:spcAft>
                <a:spcPts val="800"/>
              </a:spcAft>
              <a:buNone/>
            </a:pP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‌Das, B. (2023). </a:t>
            </a:r>
            <a:r>
              <a:rPr lang="en-GB"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SMCR Model of Communication: Advantages &amp; Disadvantages</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90329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wipe(down)">
                                      <p:cBhvr>
                                        <p:cTn id="7" dur="580">
                                          <p:stCondLst>
                                            <p:cond delay="0"/>
                                          </p:stCondLst>
                                        </p:cTn>
                                        <p:tgtEl>
                                          <p:spTgt spid="16">
                                            <p:txEl>
                                              <p:pRg st="0" end="0"/>
                                            </p:txEl>
                                          </p:spTgt>
                                        </p:tgtEl>
                                      </p:cBhvr>
                                    </p:animEffect>
                                    <p:anim calcmode="lin" valueType="num">
                                      <p:cBhvr>
                                        <p:cTn id="8" dur="1822" tmFilter="0,0; 0.14,0.36; 0.43,0.73; 0.71,0.91; 1.0,1.0">
                                          <p:stCondLst>
                                            <p:cond delay="0"/>
                                          </p:stCondLst>
                                        </p:cTn>
                                        <p:tgtEl>
                                          <p:spTgt spid="16">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xEl>
                                              <p:pRg st="0" end="0"/>
                                            </p:txEl>
                                          </p:spTgt>
                                        </p:tgtEl>
                                      </p:cBhvr>
                                      <p:to x="100000" y="60000"/>
                                    </p:animScale>
                                    <p:animScale>
                                      <p:cBhvr>
                                        <p:cTn id="14" dur="166" decel="50000">
                                          <p:stCondLst>
                                            <p:cond delay="676"/>
                                          </p:stCondLst>
                                        </p:cTn>
                                        <p:tgtEl>
                                          <p:spTgt spid="16">
                                            <p:txEl>
                                              <p:pRg st="0" end="0"/>
                                            </p:txEl>
                                          </p:spTgt>
                                        </p:tgtEl>
                                      </p:cBhvr>
                                      <p:to x="100000" y="100000"/>
                                    </p:animScale>
                                    <p:animScale>
                                      <p:cBhvr>
                                        <p:cTn id="15" dur="26">
                                          <p:stCondLst>
                                            <p:cond delay="1312"/>
                                          </p:stCondLst>
                                        </p:cTn>
                                        <p:tgtEl>
                                          <p:spTgt spid="16">
                                            <p:txEl>
                                              <p:pRg st="0" end="0"/>
                                            </p:txEl>
                                          </p:spTgt>
                                        </p:tgtEl>
                                      </p:cBhvr>
                                      <p:to x="100000" y="80000"/>
                                    </p:animScale>
                                    <p:animScale>
                                      <p:cBhvr>
                                        <p:cTn id="16" dur="166" decel="50000">
                                          <p:stCondLst>
                                            <p:cond delay="1338"/>
                                          </p:stCondLst>
                                        </p:cTn>
                                        <p:tgtEl>
                                          <p:spTgt spid="16">
                                            <p:txEl>
                                              <p:pRg st="0" end="0"/>
                                            </p:txEl>
                                          </p:spTgt>
                                        </p:tgtEl>
                                      </p:cBhvr>
                                      <p:to x="100000" y="100000"/>
                                    </p:animScale>
                                    <p:animScale>
                                      <p:cBhvr>
                                        <p:cTn id="17" dur="26">
                                          <p:stCondLst>
                                            <p:cond delay="1642"/>
                                          </p:stCondLst>
                                        </p:cTn>
                                        <p:tgtEl>
                                          <p:spTgt spid="16">
                                            <p:txEl>
                                              <p:pRg st="0" end="0"/>
                                            </p:txEl>
                                          </p:spTgt>
                                        </p:tgtEl>
                                      </p:cBhvr>
                                      <p:to x="100000" y="90000"/>
                                    </p:animScale>
                                    <p:animScale>
                                      <p:cBhvr>
                                        <p:cTn id="18" dur="166" decel="50000">
                                          <p:stCondLst>
                                            <p:cond delay="1668"/>
                                          </p:stCondLst>
                                        </p:cTn>
                                        <p:tgtEl>
                                          <p:spTgt spid="16">
                                            <p:txEl>
                                              <p:pRg st="0" end="0"/>
                                            </p:txEl>
                                          </p:spTgt>
                                        </p:tgtEl>
                                      </p:cBhvr>
                                      <p:to x="100000" y="100000"/>
                                    </p:animScale>
                                    <p:animScale>
                                      <p:cBhvr>
                                        <p:cTn id="19" dur="26">
                                          <p:stCondLst>
                                            <p:cond delay="1808"/>
                                          </p:stCondLst>
                                        </p:cTn>
                                        <p:tgtEl>
                                          <p:spTgt spid="16">
                                            <p:txEl>
                                              <p:pRg st="0" end="0"/>
                                            </p:txEl>
                                          </p:spTgt>
                                        </p:tgtEl>
                                      </p:cBhvr>
                                      <p:to x="100000" y="95000"/>
                                    </p:animScale>
                                    <p:animScale>
                                      <p:cBhvr>
                                        <p:cTn id="20" dur="166" decel="50000">
                                          <p:stCondLst>
                                            <p:cond delay="1834"/>
                                          </p:stCondLst>
                                        </p:cTn>
                                        <p:tgtEl>
                                          <p:spTgt spid="16">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16">
                                            <p:txEl>
                                              <p:pRg st="2" end="2"/>
                                            </p:txEl>
                                          </p:spTgt>
                                        </p:tgtEl>
                                        <p:attrNameLst>
                                          <p:attrName>style.visibility</p:attrName>
                                        </p:attrNameLst>
                                      </p:cBhvr>
                                      <p:to>
                                        <p:strVal val="visible"/>
                                      </p:to>
                                    </p:set>
                                    <p:animEffect transition="in" filter="wipe(down)">
                                      <p:cBhvr>
                                        <p:cTn id="23" dur="580">
                                          <p:stCondLst>
                                            <p:cond delay="0"/>
                                          </p:stCondLst>
                                        </p:cTn>
                                        <p:tgtEl>
                                          <p:spTgt spid="16">
                                            <p:txEl>
                                              <p:pRg st="2" end="2"/>
                                            </p:txEl>
                                          </p:spTgt>
                                        </p:tgtEl>
                                      </p:cBhvr>
                                    </p:animEffect>
                                    <p:anim calcmode="lin" valueType="num">
                                      <p:cBhvr>
                                        <p:cTn id="24" dur="1822" tmFilter="0,0; 0.14,0.36; 0.43,0.73; 0.71,0.91; 1.0,1.0">
                                          <p:stCondLst>
                                            <p:cond delay="0"/>
                                          </p:stCondLst>
                                        </p:cTn>
                                        <p:tgtEl>
                                          <p:spTgt spid="16">
                                            <p:txEl>
                                              <p:pRg st="2" end="2"/>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6">
                                            <p:txEl>
                                              <p:pRg st="2" end="2"/>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6">
                                            <p:txEl>
                                              <p:pRg st="2" end="2"/>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6">
                                            <p:txEl>
                                              <p:pRg st="2" end="2"/>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6">
                                            <p:txEl>
                                              <p:pRg st="2" end="2"/>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16">
                                            <p:txEl>
                                              <p:pRg st="2" end="2"/>
                                            </p:txEl>
                                          </p:spTgt>
                                        </p:tgtEl>
                                      </p:cBhvr>
                                      <p:to x="100000" y="60000"/>
                                    </p:animScale>
                                    <p:animScale>
                                      <p:cBhvr>
                                        <p:cTn id="30" dur="166" decel="50000">
                                          <p:stCondLst>
                                            <p:cond delay="676"/>
                                          </p:stCondLst>
                                        </p:cTn>
                                        <p:tgtEl>
                                          <p:spTgt spid="16">
                                            <p:txEl>
                                              <p:pRg st="2" end="2"/>
                                            </p:txEl>
                                          </p:spTgt>
                                        </p:tgtEl>
                                      </p:cBhvr>
                                      <p:to x="100000" y="100000"/>
                                    </p:animScale>
                                    <p:animScale>
                                      <p:cBhvr>
                                        <p:cTn id="31" dur="26">
                                          <p:stCondLst>
                                            <p:cond delay="1312"/>
                                          </p:stCondLst>
                                        </p:cTn>
                                        <p:tgtEl>
                                          <p:spTgt spid="16">
                                            <p:txEl>
                                              <p:pRg st="2" end="2"/>
                                            </p:txEl>
                                          </p:spTgt>
                                        </p:tgtEl>
                                      </p:cBhvr>
                                      <p:to x="100000" y="80000"/>
                                    </p:animScale>
                                    <p:animScale>
                                      <p:cBhvr>
                                        <p:cTn id="32" dur="166" decel="50000">
                                          <p:stCondLst>
                                            <p:cond delay="1338"/>
                                          </p:stCondLst>
                                        </p:cTn>
                                        <p:tgtEl>
                                          <p:spTgt spid="16">
                                            <p:txEl>
                                              <p:pRg st="2" end="2"/>
                                            </p:txEl>
                                          </p:spTgt>
                                        </p:tgtEl>
                                      </p:cBhvr>
                                      <p:to x="100000" y="100000"/>
                                    </p:animScale>
                                    <p:animScale>
                                      <p:cBhvr>
                                        <p:cTn id="33" dur="26">
                                          <p:stCondLst>
                                            <p:cond delay="1642"/>
                                          </p:stCondLst>
                                        </p:cTn>
                                        <p:tgtEl>
                                          <p:spTgt spid="16">
                                            <p:txEl>
                                              <p:pRg st="2" end="2"/>
                                            </p:txEl>
                                          </p:spTgt>
                                        </p:tgtEl>
                                      </p:cBhvr>
                                      <p:to x="100000" y="90000"/>
                                    </p:animScale>
                                    <p:animScale>
                                      <p:cBhvr>
                                        <p:cTn id="34" dur="166" decel="50000">
                                          <p:stCondLst>
                                            <p:cond delay="1668"/>
                                          </p:stCondLst>
                                        </p:cTn>
                                        <p:tgtEl>
                                          <p:spTgt spid="16">
                                            <p:txEl>
                                              <p:pRg st="2" end="2"/>
                                            </p:txEl>
                                          </p:spTgt>
                                        </p:tgtEl>
                                      </p:cBhvr>
                                      <p:to x="100000" y="100000"/>
                                    </p:animScale>
                                    <p:animScale>
                                      <p:cBhvr>
                                        <p:cTn id="35" dur="26">
                                          <p:stCondLst>
                                            <p:cond delay="1808"/>
                                          </p:stCondLst>
                                        </p:cTn>
                                        <p:tgtEl>
                                          <p:spTgt spid="16">
                                            <p:txEl>
                                              <p:pRg st="2" end="2"/>
                                            </p:txEl>
                                          </p:spTgt>
                                        </p:tgtEl>
                                      </p:cBhvr>
                                      <p:to x="100000" y="95000"/>
                                    </p:animScale>
                                    <p:animScale>
                                      <p:cBhvr>
                                        <p:cTn id="36" dur="166" decel="50000">
                                          <p:stCondLst>
                                            <p:cond delay="1834"/>
                                          </p:stCondLst>
                                        </p:cTn>
                                        <p:tgtEl>
                                          <p:spTgt spid="16">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3BB505A-1A41-9ED4-E8E7-EB2258467383}"/>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F58DA64D-A56E-C091-1802-F49D0A599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in red circle">
            <a:extLst>
              <a:ext uri="{FF2B5EF4-FFF2-40B4-BE49-F238E27FC236}">
                <a16:creationId xmlns:a16="http://schemas.microsoft.com/office/drawing/2014/main" id="{C9E940F4-E34F-BD9E-3BD3-26BFC778CB9C}"/>
              </a:ext>
            </a:extLst>
          </p:cNvPr>
          <p:cNvPicPr>
            <a:picLocks noChangeAspect="1"/>
          </p:cNvPicPr>
          <p:nvPr/>
        </p:nvPicPr>
        <p:blipFill>
          <a:blip r:embed="rId2"/>
          <a:srcRect l="18604" r="18964" b="1"/>
          <a:stretch>
            <a:fillRect/>
          </a:stretch>
        </p:blipFill>
        <p:spPr>
          <a:xfrm>
            <a:off x="0" y="0"/>
            <a:ext cx="11951368"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27F3568E-E411-9465-AC83-2918520C07E6}"/>
              </a:ext>
            </a:extLst>
          </p:cNvPr>
          <p:cNvSpPr txBox="1"/>
          <p:nvPr/>
        </p:nvSpPr>
        <p:spPr>
          <a:xfrm>
            <a:off x="-104275" y="5574632"/>
            <a:ext cx="12055643" cy="1138773"/>
          </a:xfrm>
          <a:prstGeom prst="rect">
            <a:avLst/>
          </a:prstGeom>
          <a:noFill/>
        </p:spPr>
        <p:txBody>
          <a:bodyPr wrap="square" rtlCol="0">
            <a:spAutoFit/>
          </a:bodyPr>
          <a:lstStyle/>
          <a:p>
            <a:r>
              <a:rPr lang="en-GB" sz="6800"/>
              <a:t>	THANK YOU FOR LISTENING</a:t>
            </a:r>
            <a:endParaRPr lang="en-GB" sz="6800" dirty="0"/>
          </a:p>
        </p:txBody>
      </p:sp>
    </p:spTree>
    <p:extLst>
      <p:ext uri="{BB962C8B-B14F-4D97-AF65-F5344CB8AC3E}">
        <p14:creationId xmlns:p14="http://schemas.microsoft.com/office/powerpoint/2010/main" val="3988231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abcbc0ba419e9ac1c55b79528de3ec03">
  <xsd:schema xmlns:xsd="http://www.w3.org/2001/XMLSchema" xmlns:xs="http://www.w3.org/2001/XMLSchema" xmlns:p="http://schemas.microsoft.com/office/2006/metadata/properties" xmlns:ns3="f799553d-1ac0-48da-9ae3-fe400ced9c3b" targetNamespace="http://schemas.microsoft.com/office/2006/metadata/properties" ma:root="true" ma:fieldsID="4d48e0d2690bfd4501bfa929daced0b5"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9835DD5-B572-4E34-8F62-F2084F53F2C1}">
  <ds:schemaRefs>
    <ds:schemaRef ds:uri="http://schemas.microsoft.com/office/2006/metadata/properties"/>
    <ds:schemaRef ds:uri="http://www.w3.org/2000/xmlns/"/>
    <ds:schemaRef ds:uri="f799553d-1ac0-48da-9ae3-fe400ced9c3b"/>
    <ds:schemaRef ds:uri="http://www.w3.org/2001/XMLSchema-instance"/>
  </ds:schemaRefs>
</ds:datastoreItem>
</file>

<file path=customXml/itemProps2.xml><?xml version="1.0" encoding="utf-8"?>
<ds:datastoreItem xmlns:ds="http://schemas.openxmlformats.org/officeDocument/2006/customXml" ds:itemID="{500B20A5-1417-4955-B20D-834DB8594A85}">
  <ds:schemaRefs>
    <ds:schemaRef ds:uri="http://schemas.microsoft.com/sharepoint/v3/contenttype/forms"/>
  </ds:schemaRefs>
</ds:datastoreItem>
</file>

<file path=customXml/itemProps3.xml><?xml version="1.0" encoding="utf-8"?>
<ds:datastoreItem xmlns:ds="http://schemas.openxmlformats.org/officeDocument/2006/customXml" ds:itemID="{4F560763-605D-48E6-A4E9-2E2307B756A9}">
  <ds:schemaRefs>
    <ds:schemaRef ds:uri="http://schemas.microsoft.com/office/2006/metadata/contentType"/>
    <ds:schemaRef ds:uri="http://schemas.microsoft.com/office/2006/metadata/properties/metaAttributes"/>
    <ds:schemaRef ds:uri="http://www.w3.org/2000/xmlns/"/>
    <ds:schemaRef ds:uri="http://www.w3.org/2001/XMLSchema"/>
    <ds:schemaRef ds:uri="f799553d-1ac0-48da-9ae3-fe400ced9c3b"/>
  </ds:schemaRefs>
</ds:datastoreItem>
</file>

<file path=docProps/app.xml><?xml version="1.0" encoding="utf-8"?>
<Properties xmlns="http://schemas.openxmlformats.org/officeDocument/2006/extended-properties" xmlns:vt="http://schemas.openxmlformats.org/officeDocument/2006/docPropsVTypes">
  <TotalTime>7267</TotalTime>
  <Words>457</Words>
  <Application>Microsoft Office PowerPoint</Application>
  <PresentationFormat>Widescreen</PresentationFormat>
  <Paragraphs>90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COMPONENT 2 LCLM4003 GROUP PRESENTATION ON FLIGHT FOODS LTD  GROUP: ALQAB, BASIL, CRISTINA, IVELINA, RYAN  CONTRIBUTORS &amp; PRESENTATION BY CRISTINA, IVELINA, RYAN 13-11-2025</vt:lpstr>
      <vt:lpstr> Outline</vt:lpstr>
      <vt:lpstr>Introduction</vt:lpstr>
      <vt:lpstr>Communication Barriers Identified</vt:lpstr>
      <vt:lpstr>Schramm &amp; Berlo</vt:lpstr>
      <vt:lpstr>Shannon &amp; Weaver</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LCLM4003 GROUP PRESENTATION ON FLIGHT FOODS LTD  GROUP: ALQAB, BASIL, CRISTINA, IVELINA, RYAN  CONTRIBUTORS &amp; PRESENTATION BY CRISTINA, IVELINA, RYAN 13-11-2025</dc:title>
  <dc:creator>Naweed Ur Rehman (2309123)</dc:creator>
  <cp:lastModifiedBy>naweed.rehman1984@gmail.com</cp:lastModifiedBy>
  <cp:revision>3</cp:revision>
  <dcterms:created xsi:type="dcterms:W3CDTF">2025-11-03T16:17:33Z</dcterms:created>
  <dcterms:modified xsi:type="dcterms:W3CDTF">2025-11-09T13:33:24Z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