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69" d="100"/>
          <a:sy n="69" d="100"/>
        </p:scale>
        <p:origin x="4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032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994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02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146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271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705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51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860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501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430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27032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810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27221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7595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2286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378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E9AFD-80DB-40F6-A6EE-6AA54FFFF88F}" type="datetimeFigureOut">
              <a:rPr lang="en-GB" smtClean="0"/>
              <a:t>16/07/2021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43A1C9D-E55A-4C2F-89C8-5414912F2C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927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1995055" y="2407227"/>
            <a:ext cx="7128164" cy="156902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ＭＳ Ｐゴシック" panose="020B0600070205080204" pitchFamily="34" charset="-128"/>
              </a:rPr>
              <a:t>Lecture 4</a:t>
            </a:r>
            <a:br>
              <a:rPr lang="en-GB" alt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ＭＳ Ｐゴシック" panose="020B0600070205080204" pitchFamily="34" charset="-128"/>
              </a:rPr>
            </a:br>
            <a:r>
              <a:rPr lang="en-GB" alt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ＭＳ Ｐゴシック" panose="020B0600070205080204" pitchFamily="34" charset="-128"/>
              </a:rPr>
              <a:t>Formulating </a:t>
            </a:r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ＭＳ Ｐゴシック" panose="020B0600070205080204" pitchFamily="34" charset="-128"/>
              </a:rPr>
              <a:t>the 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4186621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2"/>
          <p:cNvSpPr>
            <a:spLocks noGrp="1" noChangeArrowheads="1"/>
          </p:cNvSpPr>
          <p:nvPr>
            <p:ph type="title"/>
          </p:nvPr>
        </p:nvSpPr>
        <p:spPr>
          <a:xfrm>
            <a:off x="1595438" y="1000847"/>
            <a:ext cx="7772400" cy="6096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The Process of Research Design</a:t>
            </a:r>
          </a:p>
        </p:txBody>
      </p:sp>
      <p:sp>
        <p:nvSpPr>
          <p:cNvPr id="57346" name="Rectangle 3"/>
          <p:cNvSpPr>
            <a:spLocks noGrp="1" noChangeArrowheads="1"/>
          </p:cNvSpPr>
          <p:nvPr>
            <p:ph idx="1"/>
          </p:nvPr>
        </p:nvSpPr>
        <p:spPr>
          <a:xfrm>
            <a:off x="2755756" y="1974273"/>
            <a:ext cx="4420899" cy="27085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Research choices</a:t>
            </a:r>
          </a:p>
          <a:p>
            <a:pPr eaLnBrk="1" hangingPunct="1">
              <a:buFontTx/>
              <a:buNone/>
            </a:pPr>
            <a:endParaRPr lang="en-GB" altLang="en-US" sz="20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Research strategies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</a:p>
          <a:p>
            <a:pPr eaLnBrk="1" hangingPunct="1"/>
            <a:r>
              <a:rPr lang="en-GB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Time horizons</a:t>
            </a:r>
          </a:p>
        </p:txBody>
      </p:sp>
    </p:spTree>
    <p:extLst>
      <p:ext uri="{BB962C8B-B14F-4D97-AF65-F5344CB8AC3E}">
        <p14:creationId xmlns:p14="http://schemas.microsoft.com/office/powerpoint/2010/main" val="326886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Grp="1" noChangeArrowheads="1"/>
          </p:cNvSpPr>
          <p:nvPr>
            <p:ph type="title"/>
          </p:nvPr>
        </p:nvSpPr>
        <p:spPr>
          <a:xfrm>
            <a:off x="3591070" y="343477"/>
            <a:ext cx="5192712" cy="5334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Research Design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887990" y="1101436"/>
            <a:ext cx="8382000" cy="5181600"/>
          </a:xfrm>
        </p:spPr>
        <p:txBody>
          <a:bodyPr rtlCol="0">
            <a:normAutofit/>
          </a:bodyPr>
          <a:lstStyle/>
          <a:p>
            <a:pPr algn="ctr">
              <a:buNone/>
              <a:defRPr/>
            </a:pPr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The research design needs</a:t>
            </a:r>
          </a:p>
          <a:p>
            <a:pPr>
              <a:defRPr/>
            </a:pPr>
            <a:endParaRPr lang="en-GB" sz="2600" dirty="0">
              <a:solidFill>
                <a:schemeClr val="tx1">
                  <a:lumMod val="65000"/>
                  <a:lumOff val="35000"/>
                </a:schemeClr>
              </a:solidFill>
              <a:latin typeface="Arial" charset="0"/>
            </a:endParaRPr>
          </a:p>
          <a:p>
            <a:pPr>
              <a:defRPr/>
            </a:pP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Clear objectives derived from the research </a:t>
            </a:r>
            <a:r>
              <a:rPr lang="en-GB" sz="2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questions</a:t>
            </a:r>
            <a:endParaRPr lang="en-GB" sz="2600" dirty="0">
              <a:solidFill>
                <a:schemeClr val="tx1">
                  <a:lumMod val="65000"/>
                  <a:lumOff val="35000"/>
                </a:schemeClr>
              </a:solidFill>
              <a:latin typeface="Arial" charset="0"/>
            </a:endParaRPr>
          </a:p>
          <a:p>
            <a:pPr>
              <a:buNone/>
              <a:defRPr/>
            </a:pPr>
            <a:endParaRPr lang="en-GB" sz="2600" dirty="0">
              <a:solidFill>
                <a:schemeClr val="tx1">
                  <a:lumMod val="65000"/>
                  <a:lumOff val="35000"/>
                </a:schemeClr>
              </a:solidFill>
              <a:latin typeface="Arial" charset="0"/>
            </a:endParaRPr>
          </a:p>
          <a:p>
            <a:pPr>
              <a:defRPr/>
            </a:pP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To </a:t>
            </a:r>
            <a:r>
              <a:rPr lang="en-GB" sz="2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indicate</a:t>
            </a:r>
            <a:r>
              <a:rPr lang="en-GB" sz="26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 </a:t>
            </a: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sources of data collection</a:t>
            </a:r>
          </a:p>
          <a:p>
            <a:pPr>
              <a:buNone/>
              <a:defRPr/>
            </a:pPr>
            <a:endParaRPr lang="en-GB" sz="2600" dirty="0">
              <a:solidFill>
                <a:schemeClr val="tx1">
                  <a:lumMod val="65000"/>
                  <a:lumOff val="35000"/>
                </a:schemeClr>
              </a:solidFill>
              <a:latin typeface="Arial" charset="0"/>
            </a:endParaRPr>
          </a:p>
          <a:p>
            <a:pPr>
              <a:defRPr/>
            </a:pP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To consider constraints and ethical issues</a:t>
            </a:r>
          </a:p>
          <a:p>
            <a:pPr>
              <a:buNone/>
              <a:defRPr/>
            </a:pPr>
            <a:endParaRPr lang="en-GB" sz="2600" dirty="0">
              <a:solidFill>
                <a:schemeClr val="tx1">
                  <a:lumMod val="65000"/>
                  <a:lumOff val="35000"/>
                </a:schemeClr>
              </a:solidFill>
              <a:latin typeface="Arial" charset="0"/>
            </a:endParaRPr>
          </a:p>
          <a:p>
            <a:pPr>
              <a:defRPr/>
            </a:pPr>
            <a:r>
              <a:rPr lang="en-GB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Valid reasons for your choice of design</a:t>
            </a:r>
          </a:p>
        </p:txBody>
      </p:sp>
    </p:spTree>
    <p:extLst>
      <p:ext uri="{BB962C8B-B14F-4D97-AF65-F5344CB8AC3E}">
        <p14:creationId xmlns:p14="http://schemas.microsoft.com/office/powerpoint/2010/main" val="131879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2"/>
          <p:cNvSpPr>
            <a:spLocks noGrp="1" noChangeArrowheads="1"/>
          </p:cNvSpPr>
          <p:nvPr>
            <p:ph type="title"/>
          </p:nvPr>
        </p:nvSpPr>
        <p:spPr>
          <a:xfrm>
            <a:off x="969819" y="531380"/>
            <a:ext cx="7772400" cy="6096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Classification of the research purpose</a:t>
            </a:r>
          </a:p>
        </p:txBody>
      </p:sp>
      <p:sp>
        <p:nvSpPr>
          <p:cNvPr id="59394" name="Rectangle 3"/>
          <p:cNvSpPr>
            <a:spLocks noGrp="1" noChangeArrowheads="1"/>
          </p:cNvSpPr>
          <p:nvPr>
            <p:ph idx="1"/>
          </p:nvPr>
        </p:nvSpPr>
        <p:spPr>
          <a:xfrm>
            <a:off x="1034040" y="1440872"/>
            <a:ext cx="8255000" cy="4045528"/>
          </a:xfrm>
        </p:spPr>
        <p:txBody>
          <a:bodyPr>
            <a:normAutofit lnSpcReduction="10000"/>
          </a:bodyPr>
          <a:lstStyle/>
          <a:p>
            <a:pPr algn="just" eaLnBrk="1" hangingPunct="1"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Exploratory research</a:t>
            </a:r>
            <a:endParaRPr lang="en-US" altLang="en-US" sz="2400" b="1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just" eaLnBrk="1" hangingPunct="1"/>
            <a:r>
              <a:rPr lang="en-US" altLang="en-US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en-US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is a valuable means of finding out ‘what is happening to seek new insights; to ask questions and to assess phenomena in a new light’. </a:t>
            </a:r>
          </a:p>
          <a:p>
            <a:pPr algn="just" eaLnBrk="1" hangingPunct="1"/>
            <a:r>
              <a:rPr lang="en-US" altLang="en-US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Useful if you wish to clarify your understanding of a problem, such as if you are unsure of precise nature of the problem. </a:t>
            </a:r>
          </a:p>
          <a:p>
            <a:pPr algn="just" eaLnBrk="1" hangingPunct="1"/>
            <a:r>
              <a:rPr lang="en-US" altLang="en-US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It  may well be that time is well spent on exploratory research, as it may show that the research is not worth pursuing!</a:t>
            </a:r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just" eaLnBrk="1" hangingPunct="1"/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just" eaLnBrk="1" hangingPunct="1"/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07267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عنوان 1"/>
          <p:cNvSpPr>
            <a:spLocks noGrp="1"/>
          </p:cNvSpPr>
          <p:nvPr>
            <p:ph type="title"/>
          </p:nvPr>
        </p:nvSpPr>
        <p:spPr>
          <a:xfrm>
            <a:off x="2291389" y="775854"/>
            <a:ext cx="3811539" cy="1320800"/>
          </a:xfrm>
        </p:spPr>
        <p:txBody>
          <a:bodyPr/>
          <a:lstStyle/>
          <a:p>
            <a:pPr eaLnBrk="1" hangingPunct="1"/>
            <a:r>
              <a:rPr lang="en-US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ＭＳ Ｐゴシック" panose="020B0600070205080204" pitchFamily="34" charset="-128"/>
              </a:rPr>
              <a:t>Explanatory</a:t>
            </a:r>
            <a:endParaRPr lang="ar-SA" altLang="en-US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0418" name="عنصر نائب للمحتوى 2"/>
          <p:cNvSpPr>
            <a:spLocks noGrp="1"/>
          </p:cNvSpPr>
          <p:nvPr>
            <p:ph idx="1"/>
          </p:nvPr>
        </p:nvSpPr>
        <p:spPr>
          <a:xfrm>
            <a:off x="1487825" y="1980481"/>
            <a:ext cx="7579975" cy="264693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There are three principal ways of conducting explanatory research:</a:t>
            </a:r>
          </a:p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 search of the literature;</a:t>
            </a:r>
          </a:p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Interviewing ‘experts’ in the subject;</a:t>
            </a:r>
          </a:p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Conducting focus group intervie</a:t>
            </a:r>
            <a:r>
              <a:rPr lang="en-US" altLang="en-US" sz="2400" dirty="0" smtClean="0">
                <a:latin typeface="Times New Roman" panose="02020603050405020304" pitchFamily="18" charset="0"/>
                <a:ea typeface="ＭＳ Ｐゴシック" panose="020B0600070205080204" pitchFamily="34" charset="-128"/>
              </a:rPr>
              <a:t>ws. </a:t>
            </a:r>
            <a:endParaRPr lang="ar-SA" altLang="en-US" sz="2400" dirty="0" smtClean="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3006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عنوان 1"/>
          <p:cNvSpPr>
            <a:spLocks noGrp="1"/>
          </p:cNvSpPr>
          <p:nvPr>
            <p:ph type="title"/>
          </p:nvPr>
        </p:nvSpPr>
        <p:spPr>
          <a:xfrm>
            <a:off x="2464570" y="720436"/>
            <a:ext cx="4518121" cy="803564"/>
          </a:xfrm>
        </p:spPr>
        <p:txBody>
          <a:bodyPr/>
          <a:lstStyle/>
          <a:p>
            <a:pPr eaLnBrk="1" hangingPunct="1"/>
            <a:r>
              <a:rPr lang="en-US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Descriptive studies</a:t>
            </a:r>
            <a:endParaRPr lang="ar-SA" altLang="en-US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61442" name="عنصر نائب للمحتوى 2"/>
          <p:cNvSpPr>
            <a:spLocks noGrp="1"/>
          </p:cNvSpPr>
          <p:nvPr>
            <p:ph idx="1"/>
          </p:nvPr>
        </p:nvSpPr>
        <p:spPr>
          <a:xfrm>
            <a:off x="677334" y="2160590"/>
            <a:ext cx="8596668" cy="3145702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object of descriptive research is ‘ to ‘portray an accurate profile </a:t>
            </a:r>
            <a:r>
              <a:rPr lang="en-US" altLang="en-US" sz="24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of </a:t>
            </a:r>
            <a:r>
              <a:rPr lang="en-US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events or situations</a:t>
            </a:r>
            <a:r>
              <a:rPr lang="en-US" altLang="en-US" sz="2400" dirty="0" smtClean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’ and people. </a:t>
            </a:r>
            <a:endParaRPr lang="en-US" altLang="en-US" sz="24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This may be an extension of, or a forerunner to a piece of exploratory research or, more often, a piece of explanatory research. </a:t>
            </a:r>
          </a:p>
          <a:p>
            <a:pPr algn="just" eaLnBrk="1" hangingPunct="1"/>
            <a:r>
              <a:rPr lang="en-US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It is necessary to have a clear picture of the phenomena on which you wish to collect data prior to collection of data.    </a:t>
            </a:r>
            <a:endParaRPr lang="ar-SA" altLang="en-US" sz="24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38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عنوان 1"/>
          <p:cNvSpPr>
            <a:spLocks noGrp="1"/>
          </p:cNvSpPr>
          <p:nvPr>
            <p:ph type="title"/>
          </p:nvPr>
        </p:nvSpPr>
        <p:spPr>
          <a:xfrm>
            <a:off x="2715491" y="976746"/>
            <a:ext cx="5604163" cy="73429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ＭＳ Ｐゴシック" panose="020B0600070205080204" pitchFamily="34" charset="-128"/>
              </a:rPr>
              <a:t>Explanatory research</a:t>
            </a:r>
            <a:endParaRPr lang="ar-SA" altLang="en-US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2466" name="عنصر نائب للمحتوى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2376775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Studies that establish causal relationships between variables may be termed explanatory research. </a:t>
            </a:r>
          </a:p>
          <a:p>
            <a:pPr algn="just" eaLnBrk="1" hangingPunct="1"/>
            <a:r>
              <a:rPr lang="en-US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emphasis her is on studying a situation or a problem in order to explain the relationship between variables. </a:t>
            </a:r>
          </a:p>
        </p:txBody>
      </p:sp>
    </p:spTree>
    <p:extLst>
      <p:ext uri="{BB962C8B-B14F-4D97-AF65-F5344CB8AC3E}">
        <p14:creationId xmlns:p14="http://schemas.microsoft.com/office/powerpoint/2010/main" val="223170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2"/>
          <p:cNvSpPr>
            <a:spLocks noGrp="1" noChangeArrowheads="1"/>
          </p:cNvSpPr>
          <p:nvPr>
            <p:ph type="title"/>
          </p:nvPr>
        </p:nvSpPr>
        <p:spPr>
          <a:xfrm>
            <a:off x="2736272" y="658092"/>
            <a:ext cx="4613565" cy="5334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Research Strategies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704109" y="1482437"/>
            <a:ext cx="7772400" cy="4191000"/>
          </a:xfrm>
        </p:spPr>
        <p:txBody>
          <a:bodyPr rtlCol="0">
            <a:normAutofit/>
          </a:bodyPr>
          <a:lstStyle/>
          <a:p>
            <a:pPr marL="609600" indent="-609600" algn="ctr">
              <a:buNone/>
              <a:defRPr/>
            </a:pPr>
            <a:endParaRPr lang="en-GB" b="1" dirty="0">
              <a:solidFill>
                <a:schemeClr val="tx1">
                  <a:lumMod val="65000"/>
                  <a:lumOff val="35000"/>
                </a:schemeClr>
              </a:solidFill>
              <a:latin typeface="Arial" charset="0"/>
            </a:endParaRPr>
          </a:p>
          <a:p>
            <a:pPr marL="609600" indent="-609600" algn="ctr">
              <a:buNone/>
              <a:defRPr/>
            </a:pPr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 </a:t>
            </a:r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Experiment			Action research</a:t>
            </a:r>
          </a:p>
          <a:p>
            <a:pPr marL="609600" indent="-609600" algn="ctr">
              <a:buNone/>
              <a:defRPr/>
            </a:pPr>
            <a:endParaRPr lang="en-GB" sz="2000" b="1" dirty="0">
              <a:solidFill>
                <a:schemeClr val="tx1">
                  <a:lumMod val="65000"/>
                  <a:lumOff val="35000"/>
                </a:schemeClr>
              </a:solidFill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Grounded theory			Survey</a:t>
            </a:r>
          </a:p>
          <a:p>
            <a:pPr marL="609600" indent="-609600">
              <a:buNone/>
              <a:defRPr/>
            </a:pPr>
            <a:endParaRPr lang="en-GB" sz="2000" b="1" dirty="0">
              <a:solidFill>
                <a:schemeClr val="tx1">
                  <a:lumMod val="65000"/>
                  <a:lumOff val="35000"/>
                </a:schemeClr>
              </a:solidFill>
              <a:latin typeface="Arial" charset="0"/>
            </a:endParaRPr>
          </a:p>
          <a:p>
            <a:pPr marL="609600" indent="-609600">
              <a:buNone/>
              <a:defRPr/>
            </a:pPr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  Ethnography			     Case study</a:t>
            </a:r>
          </a:p>
          <a:p>
            <a:pPr marL="609600" indent="-609600">
              <a:buNone/>
              <a:defRPr/>
            </a:pPr>
            <a:endParaRPr lang="en-GB" sz="2000" b="1" dirty="0">
              <a:solidFill>
                <a:schemeClr val="tx1">
                  <a:lumMod val="65000"/>
                  <a:lumOff val="35000"/>
                </a:schemeClr>
              </a:solidFill>
              <a:latin typeface="Arial" charset="0"/>
            </a:endParaRPr>
          </a:p>
          <a:p>
            <a:pPr marL="609600" indent="-609600" algn="ctr">
              <a:buNone/>
              <a:defRPr/>
            </a:pPr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charset="0"/>
              </a:rPr>
              <a:t>Archival research</a:t>
            </a:r>
          </a:p>
        </p:txBody>
      </p:sp>
    </p:spTree>
    <p:extLst>
      <p:ext uri="{BB962C8B-B14F-4D97-AF65-F5344CB8AC3E}">
        <p14:creationId xmlns:p14="http://schemas.microsoft.com/office/powerpoint/2010/main" val="339626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>
          <a:xfrm>
            <a:off x="3657600" y="454458"/>
            <a:ext cx="4225636" cy="5334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Research Strategies</a:t>
            </a:r>
          </a:p>
        </p:txBody>
      </p:sp>
      <p:sp>
        <p:nvSpPr>
          <p:cNvPr id="64514" name="Rectangle 3"/>
          <p:cNvSpPr>
            <a:spLocks noGrp="1" noChangeArrowheads="1"/>
          </p:cNvSpPr>
          <p:nvPr>
            <p:ph idx="1"/>
          </p:nvPr>
        </p:nvSpPr>
        <p:spPr>
          <a:xfrm>
            <a:off x="1707573" y="1399309"/>
            <a:ext cx="7772400" cy="4114800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An experiment will involve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b="1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Definition of a theoretical hypothesis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Selection of samples from </a:t>
            </a:r>
            <a:r>
              <a:rPr lang="en-GB" altLang="en-US" sz="2600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known populations</a:t>
            </a:r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Random allocation of samples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Introduction of planned intervention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Measurement on a small number of dependent variables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Control of all other variables</a:t>
            </a:r>
          </a:p>
        </p:txBody>
      </p:sp>
    </p:spTree>
    <p:extLst>
      <p:ext uri="{BB962C8B-B14F-4D97-AF65-F5344CB8AC3E}">
        <p14:creationId xmlns:p14="http://schemas.microsoft.com/office/powerpoint/2010/main" val="77551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284163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Research Strategies</a:t>
            </a:r>
          </a:p>
        </p:txBody>
      </p:sp>
      <p:sp>
        <p:nvSpPr>
          <p:cNvPr id="65538" name="Rectangle 3"/>
          <p:cNvSpPr>
            <a:spLocks noGrp="1" noChangeArrowheads="1"/>
          </p:cNvSpPr>
          <p:nvPr>
            <p:ph idx="1"/>
          </p:nvPr>
        </p:nvSpPr>
        <p:spPr>
          <a:xfrm>
            <a:off x="2014538" y="1066800"/>
            <a:ext cx="8001000" cy="47244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Survey: key features</a:t>
            </a:r>
          </a:p>
          <a:p>
            <a:pPr eaLnBrk="1" hangingPunct="1"/>
            <a:r>
              <a:rPr lang="en-GB" altLang="en-US" sz="2600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Popular </a:t>
            </a: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in </a:t>
            </a:r>
            <a:r>
              <a:rPr lang="en-GB" altLang="en-US" sz="2600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management and business</a:t>
            </a:r>
            <a:r>
              <a:rPr lang="en-GB" altLang="en-US" sz="2600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research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Perceived as authoritative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Allows collection of quantitative data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Data can be analysed quantitatively 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Samples need to be representative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Gives the researcher independence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Structured observation and interviews can be used</a:t>
            </a:r>
          </a:p>
        </p:txBody>
      </p:sp>
    </p:spTree>
    <p:extLst>
      <p:ext uri="{BB962C8B-B14F-4D97-AF65-F5344CB8AC3E}">
        <p14:creationId xmlns:p14="http://schemas.microsoft.com/office/powerpoint/2010/main" val="424376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282575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Research Strategies</a:t>
            </a:r>
          </a:p>
        </p:txBody>
      </p:sp>
      <p:sp>
        <p:nvSpPr>
          <p:cNvPr id="66562" name="Rectangle 3"/>
          <p:cNvSpPr>
            <a:spLocks noGrp="1" noChangeArrowheads="1"/>
          </p:cNvSpPr>
          <p:nvPr>
            <p:ph idx="1"/>
          </p:nvPr>
        </p:nvSpPr>
        <p:spPr>
          <a:xfrm>
            <a:off x="1192790" y="1330036"/>
            <a:ext cx="8153400" cy="4149437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Case Study: key features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b="1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Provides a rich understanding of a real life context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Uses and triangulates multiple sources of data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A case study can be categorised in four ways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 and based on two dimensions: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single case v. multiple case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holistic case v. embedded case</a:t>
            </a:r>
          </a:p>
          <a:p>
            <a:pPr algn="r" eaLnBrk="1" hangingPunct="1">
              <a:lnSpc>
                <a:spcPct val="90000"/>
              </a:lnSpc>
              <a:buFontTx/>
              <a:buNone/>
            </a:pP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Yin (2003)</a:t>
            </a:r>
          </a:p>
        </p:txBody>
      </p:sp>
    </p:spTree>
    <p:extLst>
      <p:ext uri="{BB962C8B-B14F-4D97-AF65-F5344CB8AC3E}">
        <p14:creationId xmlns:p14="http://schemas.microsoft.com/office/powerpoint/2010/main" val="252942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2"/>
          <p:cNvSpPr>
            <a:spLocks noGrp="1" noChangeArrowheads="1"/>
          </p:cNvSpPr>
          <p:nvPr>
            <p:ph type="title"/>
          </p:nvPr>
        </p:nvSpPr>
        <p:spPr>
          <a:xfrm>
            <a:off x="2862839" y="629372"/>
            <a:ext cx="4890655" cy="4572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Research Strategies</a:t>
            </a:r>
          </a:p>
        </p:txBody>
      </p:sp>
      <p:sp>
        <p:nvSpPr>
          <p:cNvPr id="67586" name="Rectangle 3"/>
          <p:cNvSpPr>
            <a:spLocks noGrp="1" noChangeArrowheads="1"/>
          </p:cNvSpPr>
          <p:nvPr>
            <p:ph idx="1"/>
          </p:nvPr>
        </p:nvSpPr>
        <p:spPr>
          <a:xfrm>
            <a:off x="1117167" y="1440872"/>
            <a:ext cx="8382000" cy="406631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Action research: key features</a:t>
            </a:r>
            <a:endParaRPr lang="en-GB" altLang="en-US" sz="28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600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Involves </a:t>
            </a: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practitioners in the research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The researcher becomes part of the organisation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Promotes change within the organisation</a:t>
            </a:r>
          </a:p>
          <a:p>
            <a:pPr eaLnBrk="1" hangingPunct="1"/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Can have two distinct foci (Schein, 1999) – </a:t>
            </a:r>
          </a:p>
          <a:p>
            <a:pPr eaLnBrk="1" hangingPunct="1">
              <a:buFontTx/>
              <a:buNone/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	the aim of the research and the needs of the sponsor</a:t>
            </a:r>
          </a:p>
        </p:txBody>
      </p:sp>
    </p:spTree>
    <p:extLst>
      <p:ext uri="{BB962C8B-B14F-4D97-AF65-F5344CB8AC3E}">
        <p14:creationId xmlns:p14="http://schemas.microsoft.com/office/powerpoint/2010/main" val="3245101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15913"/>
            <a:ext cx="7772400" cy="5334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Research Strategies</a:t>
            </a:r>
          </a:p>
        </p:txBody>
      </p:sp>
      <p:sp>
        <p:nvSpPr>
          <p:cNvPr id="68610" name="Rectangle 3"/>
          <p:cNvSpPr>
            <a:spLocks noGrp="1" noChangeArrowheads="1"/>
          </p:cNvSpPr>
          <p:nvPr>
            <p:ph idx="1"/>
          </p:nvPr>
        </p:nvSpPr>
        <p:spPr>
          <a:xfrm>
            <a:off x="1030721" y="1007919"/>
            <a:ext cx="7772400" cy="53721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Grounded theory: key features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600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Theory </a:t>
            </a: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is built through induction and deduction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Helps to predict and explain behaviour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Develops theory from data generated by 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	observations 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Is an interpretative process, not a </a:t>
            </a:r>
            <a:r>
              <a:rPr lang="en-GB" altLang="en-US" sz="26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logico</a:t>
            </a: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-deductive one</a:t>
            </a:r>
            <a:endParaRPr lang="en-GB" altLang="en-US" sz="18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endParaRPr lang="en-GB" altLang="en-US" sz="18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Based on </a:t>
            </a:r>
            <a:r>
              <a:rPr lang="en-GB" altLang="en-US" sz="18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Suddaby</a:t>
            </a:r>
            <a:r>
              <a:rPr lang="en-GB" altLang="en-US" sz="18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 (2006)</a:t>
            </a:r>
          </a:p>
        </p:txBody>
      </p:sp>
    </p:spTree>
    <p:extLst>
      <p:ext uri="{BB962C8B-B14F-4D97-AF65-F5344CB8AC3E}">
        <p14:creationId xmlns:p14="http://schemas.microsoft.com/office/powerpoint/2010/main" val="484424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293688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Research Strategies</a:t>
            </a:r>
          </a:p>
        </p:txBody>
      </p:sp>
      <p:sp>
        <p:nvSpPr>
          <p:cNvPr id="69634" name="Rectangle 3"/>
          <p:cNvSpPr>
            <a:spLocks noGrp="1" noChangeArrowheads="1"/>
          </p:cNvSpPr>
          <p:nvPr>
            <p:ph idx="1"/>
          </p:nvPr>
        </p:nvSpPr>
        <p:spPr>
          <a:xfrm>
            <a:off x="1348942" y="1496291"/>
            <a:ext cx="7772400" cy="3927764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Ethnography: key features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Aims to describe and explain the social world inhabited by the researcher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Takes place over an extended time period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Is naturalistic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Involves extended participant observation</a:t>
            </a:r>
          </a:p>
        </p:txBody>
      </p:sp>
    </p:spTree>
    <p:extLst>
      <p:ext uri="{BB962C8B-B14F-4D97-AF65-F5344CB8AC3E}">
        <p14:creationId xmlns:p14="http://schemas.microsoft.com/office/powerpoint/2010/main" val="2990063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2"/>
          <p:cNvSpPr>
            <a:spLocks noGrp="1" noChangeArrowheads="1"/>
          </p:cNvSpPr>
          <p:nvPr>
            <p:ph type="title"/>
          </p:nvPr>
        </p:nvSpPr>
        <p:spPr>
          <a:xfrm>
            <a:off x="2198688" y="249238"/>
            <a:ext cx="7772400" cy="6858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Research Strategies</a:t>
            </a:r>
          </a:p>
        </p:txBody>
      </p:sp>
      <p:sp>
        <p:nvSpPr>
          <p:cNvPr id="70658" name="Rectangle 3"/>
          <p:cNvSpPr>
            <a:spLocks noGrp="1" noChangeArrowheads="1"/>
          </p:cNvSpPr>
          <p:nvPr>
            <p:ph idx="1"/>
          </p:nvPr>
        </p:nvSpPr>
        <p:spPr>
          <a:xfrm>
            <a:off x="2019300" y="1600200"/>
            <a:ext cx="7772400" cy="41148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Archival research: key features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b="1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Uses administrative records and documents as the principal sources of data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Allows research questions focused on the past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Is constrained by the nature of the records and  documents</a:t>
            </a:r>
          </a:p>
        </p:txBody>
      </p:sp>
    </p:spTree>
    <p:extLst>
      <p:ext uri="{BB962C8B-B14F-4D97-AF65-F5344CB8AC3E}">
        <p14:creationId xmlns:p14="http://schemas.microsoft.com/office/powerpoint/2010/main" val="73399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2"/>
          <p:cNvSpPr>
            <a:spLocks noGrp="1" noChangeArrowheads="1"/>
          </p:cNvSpPr>
          <p:nvPr>
            <p:ph type="title"/>
          </p:nvPr>
        </p:nvSpPr>
        <p:spPr>
          <a:xfrm>
            <a:off x="2198688" y="315913"/>
            <a:ext cx="7772400" cy="5334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  <a:ea typeface="ＭＳ Ｐゴシック" panose="020B0600070205080204" pitchFamily="34" charset="-128"/>
              </a:rPr>
              <a:t>Research Strategies</a:t>
            </a:r>
          </a:p>
        </p:txBody>
      </p:sp>
      <p:sp>
        <p:nvSpPr>
          <p:cNvPr id="71682" name="Rectangle 3"/>
          <p:cNvSpPr>
            <a:spLocks noGrp="1" noChangeArrowheads="1"/>
          </p:cNvSpPr>
          <p:nvPr>
            <p:ph idx="1"/>
          </p:nvPr>
        </p:nvSpPr>
        <p:spPr>
          <a:xfrm>
            <a:off x="2030413" y="1143000"/>
            <a:ext cx="7772400" cy="49530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The role of the practitioner-researcher</a:t>
            </a:r>
          </a:p>
          <a:p>
            <a:pPr algn="ctr" eaLnBrk="1" hangingPunct="1">
              <a:buFontTx/>
              <a:buNone/>
            </a:pPr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Key features</a:t>
            </a:r>
            <a:endParaRPr lang="en-GB" altLang="en-US" sz="26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Research access is more easily available</a:t>
            </a: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The researcher knows the organisation</a:t>
            </a: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Has the disadvantage of familiarity </a:t>
            </a: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The researcher is likely to their own assumptions</a:t>
            </a:r>
          </a:p>
          <a:p>
            <a:pPr eaLnBrk="1" hangingPunct="1">
              <a:buFontTx/>
              <a:buNone/>
            </a:pPr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	and preconceptions </a:t>
            </a: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The dual role requires careful negotiation</a:t>
            </a:r>
          </a:p>
        </p:txBody>
      </p:sp>
    </p:spTree>
    <p:extLst>
      <p:ext uri="{BB962C8B-B14F-4D97-AF65-F5344CB8AC3E}">
        <p14:creationId xmlns:p14="http://schemas.microsoft.com/office/powerpoint/2010/main" val="390083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222250"/>
            <a:ext cx="5500255" cy="762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Multiple research methods</a:t>
            </a:r>
          </a:p>
        </p:txBody>
      </p:sp>
      <p:sp>
        <p:nvSpPr>
          <p:cNvPr id="72706" name="Rectangle 3"/>
          <p:cNvSpPr>
            <a:spLocks noGrp="1" noChangeArrowheads="1"/>
          </p:cNvSpPr>
          <p:nvPr>
            <p:ph idx="1"/>
          </p:nvPr>
        </p:nvSpPr>
        <p:spPr>
          <a:xfrm>
            <a:off x="1537855" y="984250"/>
            <a:ext cx="7772400" cy="5473700"/>
          </a:xfr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</a:pPr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Research choices</a:t>
            </a:r>
          </a:p>
          <a:p>
            <a:pPr algn="ctr" eaLnBrk="1" hangingPunct="1">
              <a:buFontTx/>
              <a:buNone/>
            </a:pPr>
            <a:endParaRPr lang="en-GB" altLang="en-US" b="1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endParaRPr lang="en-GB" altLang="en-US" sz="24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endParaRPr lang="en-GB" altLang="en-US" sz="24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endParaRPr lang="en-GB" altLang="en-US" sz="24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endParaRPr lang="en-GB" altLang="en-US" sz="24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endParaRPr lang="en-GB" altLang="en-US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endParaRPr lang="en-GB" altLang="en-US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endParaRPr lang="en-GB" altLang="en-US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endParaRPr lang="en-GB" altLang="en-US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endParaRPr lang="en-GB" altLang="en-US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endParaRPr lang="en-GB" altLang="en-US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buFontTx/>
              <a:buNone/>
            </a:pPr>
            <a:r>
              <a:rPr lang="en-GB" altLang="en-US" sz="1800">
                <a:latin typeface="Arial" panose="020B0604020202020204" pitchFamily="34" charset="0"/>
                <a:ea typeface="ＭＳ Ｐゴシック" panose="020B0600070205080204" pitchFamily="34" charset="-128"/>
              </a:rPr>
              <a:t>Saunders </a:t>
            </a:r>
            <a:r>
              <a:rPr lang="en-GB" altLang="en-US" sz="1800" i="1">
                <a:latin typeface="Arial" panose="020B0604020202020204" pitchFamily="34" charset="0"/>
                <a:ea typeface="ＭＳ Ｐゴシック" panose="020B0600070205080204" pitchFamily="34" charset="-128"/>
              </a:rPr>
              <a:t>et al</a:t>
            </a:r>
            <a:r>
              <a:rPr lang="en-GB" altLang="en-US" sz="1800">
                <a:latin typeface="Arial" panose="020B0604020202020204" pitchFamily="34" charset="0"/>
                <a:ea typeface="ＭＳ Ｐゴシック" panose="020B0600070205080204" pitchFamily="34" charset="-128"/>
              </a:rPr>
              <a:t>, (2009)</a:t>
            </a:r>
          </a:p>
        </p:txBody>
      </p:sp>
      <p:pic>
        <p:nvPicPr>
          <p:cNvPr id="72707" name="Picture 4" descr="M05NF0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155" y="1746250"/>
            <a:ext cx="8420100" cy="3640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2708" name="Text Box 5"/>
          <p:cNvSpPr txBox="1">
            <a:spLocks noChangeArrowheads="1"/>
          </p:cNvSpPr>
          <p:nvPr/>
        </p:nvSpPr>
        <p:spPr bwMode="auto">
          <a:xfrm>
            <a:off x="2043114" y="6126163"/>
            <a:ext cx="80851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800">
                <a:solidFill>
                  <a:schemeClr val="bg1"/>
                </a:solidFill>
                <a:latin typeface="Arial" panose="020B0604020202020204" pitchFamily="34" charset="0"/>
              </a:rPr>
              <a:t>Figure 5.4  Research choices</a:t>
            </a:r>
          </a:p>
        </p:txBody>
      </p:sp>
    </p:spTree>
    <p:extLst>
      <p:ext uri="{BB962C8B-B14F-4D97-AF65-F5344CB8AC3E}">
        <p14:creationId xmlns:p14="http://schemas.microsoft.com/office/powerpoint/2010/main" val="310415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371475"/>
            <a:ext cx="7772400" cy="4572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Multiple research methods</a:t>
            </a:r>
          </a:p>
        </p:txBody>
      </p:sp>
      <p:sp>
        <p:nvSpPr>
          <p:cNvPr id="73730" name="Rectangle 3"/>
          <p:cNvSpPr>
            <a:spLocks noGrp="1" noChangeArrowheads="1"/>
          </p:cNvSpPr>
          <p:nvPr>
            <p:ph idx="1"/>
          </p:nvPr>
        </p:nvSpPr>
        <p:spPr>
          <a:xfrm>
            <a:off x="2030413" y="838200"/>
            <a:ext cx="8001000" cy="51816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b="1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Reasons for using mixed method designs: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Triangulation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Facilitation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Complementarity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Generality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Support</a:t>
            </a:r>
            <a:r>
              <a:rPr lang="en-GB" altLang="en-US" sz="2600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interpretation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Study different aspects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Solving </a:t>
            </a:r>
            <a:r>
              <a:rPr lang="en-GB" altLang="en-US" sz="2600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difficult problems</a:t>
            </a:r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lnSpc>
                <a:spcPct val="90000"/>
              </a:lnSpc>
              <a:buFontTx/>
              <a:buNone/>
            </a:pPr>
            <a:endParaRPr lang="en-GB" altLang="en-US" sz="18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lnSpc>
                <a:spcPct val="90000"/>
              </a:lnSpc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Source: developed from </a:t>
            </a:r>
            <a:r>
              <a:rPr lang="en-GB" altLang="en-US" sz="18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Bryman</a:t>
            </a:r>
            <a:r>
              <a:rPr lang="en-GB" altLang="en-US" sz="18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 (2006)</a:t>
            </a:r>
            <a:endParaRPr lang="en-GB" altLang="en-US" sz="2200" b="1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68878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282575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3200">
                <a:latin typeface="Arial" panose="020B0604020202020204" pitchFamily="34" charset="0"/>
                <a:ea typeface="ＭＳ Ｐゴシック" panose="020B0600070205080204" pitchFamily="34" charset="-128"/>
              </a:rPr>
              <a:t>Time Horizons</a:t>
            </a:r>
          </a:p>
        </p:txBody>
      </p:sp>
      <p:sp>
        <p:nvSpPr>
          <p:cNvPr id="74754" name="Rectangle 3"/>
          <p:cNvSpPr>
            <a:spLocks noGrp="1" noChangeArrowheads="1"/>
          </p:cNvSpPr>
          <p:nvPr>
            <p:ph idx="1"/>
          </p:nvPr>
        </p:nvSpPr>
        <p:spPr>
          <a:xfrm>
            <a:off x="2030413" y="1371600"/>
            <a:ext cx="7772400" cy="41148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0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Select the appropriate time horizon </a:t>
            </a:r>
          </a:p>
          <a:p>
            <a:pPr algn="ctr" eaLnBrk="1" hangingPunct="1">
              <a:buFontTx/>
              <a:buNone/>
            </a:pPr>
            <a:endParaRPr lang="en-GB" altLang="en-US" b="1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Cross-sectional studies</a:t>
            </a:r>
          </a:p>
          <a:p>
            <a:pPr eaLnBrk="1" hangingPunct="1">
              <a:buFontTx/>
              <a:buNone/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None/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Longitudinal studies</a:t>
            </a:r>
          </a:p>
        </p:txBody>
      </p:sp>
    </p:spTree>
    <p:extLst>
      <p:ext uri="{BB962C8B-B14F-4D97-AF65-F5344CB8AC3E}">
        <p14:creationId xmlns:p14="http://schemas.microsoft.com/office/powerpoint/2010/main" val="2151681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282575"/>
            <a:ext cx="7772400" cy="6096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Credibility of research findings</a:t>
            </a:r>
          </a:p>
        </p:txBody>
      </p:sp>
      <p:sp>
        <p:nvSpPr>
          <p:cNvPr id="75778" name="Rectangle 3"/>
          <p:cNvSpPr>
            <a:spLocks noGrp="1" noChangeArrowheads="1"/>
          </p:cNvSpPr>
          <p:nvPr>
            <p:ph idx="1"/>
          </p:nvPr>
        </p:nvSpPr>
        <p:spPr>
          <a:xfrm>
            <a:off x="2033588" y="1143000"/>
            <a:ext cx="7772400" cy="45720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Important considerations</a:t>
            </a:r>
          </a:p>
          <a:p>
            <a:pPr eaLnBrk="1" hangingPunct="1"/>
            <a:endParaRPr lang="en-GB" altLang="en-US" sz="26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Reliability </a:t>
            </a: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Validity</a:t>
            </a: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Generalisability</a:t>
            </a:r>
          </a:p>
          <a:p>
            <a:pPr eaLnBrk="1" hangingPunct="1"/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Logic leaps and false assumptions</a:t>
            </a:r>
          </a:p>
        </p:txBody>
      </p:sp>
    </p:spTree>
    <p:extLst>
      <p:ext uri="{BB962C8B-B14F-4D97-AF65-F5344CB8AC3E}">
        <p14:creationId xmlns:p14="http://schemas.microsoft.com/office/powerpoint/2010/main" val="2371140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2"/>
          <p:cNvSpPr>
            <a:spLocks noGrp="1" noChangeArrowheads="1"/>
          </p:cNvSpPr>
          <p:nvPr>
            <p:ph type="title"/>
          </p:nvPr>
        </p:nvSpPr>
        <p:spPr>
          <a:xfrm>
            <a:off x="2673927" y="803564"/>
            <a:ext cx="5250873" cy="6096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Research design ethics</a:t>
            </a:r>
          </a:p>
        </p:txBody>
      </p:sp>
      <p:sp>
        <p:nvSpPr>
          <p:cNvPr id="76802" name="Rectangle 3"/>
          <p:cNvSpPr>
            <a:spLocks noGrp="1" noChangeArrowheads="1"/>
          </p:cNvSpPr>
          <p:nvPr>
            <p:ph idx="1"/>
          </p:nvPr>
        </p:nvSpPr>
        <p:spPr>
          <a:xfrm>
            <a:off x="1413164" y="1385455"/>
            <a:ext cx="7772400" cy="4572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ja-JP" altLang="en-GB" sz="2600" dirty="0">
                <a:latin typeface="Arial" panose="020B0604020202020204" pitchFamily="34" charset="0"/>
                <a:ea typeface="MS Gothic" panose="020B0609070205080204" pitchFamily="49" charset="-128"/>
              </a:rPr>
              <a:t>‘</a:t>
            </a:r>
            <a:r>
              <a:rPr lang="en-GB" altLang="ja-JP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The research design should not subject the research population to embarrassment, harm or other material disadvantage</a:t>
            </a:r>
            <a:r>
              <a:rPr lang="ja-JP" altLang="en-GB" sz="2600" dirty="0">
                <a:latin typeface="Arial" panose="020B0604020202020204" pitchFamily="34" charset="0"/>
                <a:ea typeface="MS Gothic" panose="020B0609070205080204" pitchFamily="49" charset="-128"/>
              </a:rPr>
              <a:t>’</a:t>
            </a:r>
            <a:endParaRPr lang="en-GB" altLang="ja-JP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r" eaLnBrk="1" hangingPunct="1">
              <a:lnSpc>
                <a:spcPct val="90000"/>
              </a:lnSpc>
              <a:buFontTx/>
              <a:buNone/>
            </a:pP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Adapted from Saunders </a:t>
            </a:r>
            <a:r>
              <a:rPr lang="en-GB" altLang="en-US" i="1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et al</a:t>
            </a:r>
            <a:r>
              <a:rPr lang="en-GB" altLang="en-US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, (2009)</a:t>
            </a:r>
          </a:p>
        </p:txBody>
      </p:sp>
    </p:spTree>
    <p:extLst>
      <p:ext uri="{BB962C8B-B14F-4D97-AF65-F5344CB8AC3E}">
        <p14:creationId xmlns:p14="http://schemas.microsoft.com/office/powerpoint/2010/main" val="2292416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2"/>
          <p:cNvSpPr>
            <a:spLocks noGrp="1" noChangeArrowheads="1"/>
          </p:cNvSpPr>
          <p:nvPr>
            <p:ph type="title"/>
          </p:nvPr>
        </p:nvSpPr>
        <p:spPr>
          <a:xfrm>
            <a:off x="4003964" y="516515"/>
            <a:ext cx="2036618" cy="4572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Summary</a:t>
            </a:r>
            <a:endParaRPr lang="en-GB" alt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7826" name="Rectangle 3"/>
          <p:cNvSpPr>
            <a:spLocks noGrp="1" noChangeArrowheads="1"/>
          </p:cNvSpPr>
          <p:nvPr>
            <p:ph idx="1"/>
          </p:nvPr>
        </p:nvSpPr>
        <p:spPr>
          <a:xfrm>
            <a:off x="1229591" y="1309254"/>
            <a:ext cx="8001000" cy="54102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6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Research design turns a research question and objectives into a project that considers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Strategies	Choices	 Time horizons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6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Research projects can be categorised as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600" dirty="0" smtClean="0">
                <a:latin typeface="Arial" panose="020B0604020202020204" pitchFamily="34" charset="0"/>
                <a:ea typeface="ＭＳ Ｐゴシック" panose="020B0600070205080204" pitchFamily="34" charset="-128"/>
              </a:rPr>
              <a:t>				Exploratory</a:t>
            </a: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		Descriptive		 Explanatory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Research projects may be</a:t>
            </a:r>
            <a:endParaRPr lang="en-GB" altLang="en-US" sz="24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Cross-sectional			Longitudinal</a:t>
            </a:r>
          </a:p>
        </p:txBody>
      </p:sp>
    </p:spTree>
    <p:extLst>
      <p:ext uri="{BB962C8B-B14F-4D97-AF65-F5344CB8AC3E}">
        <p14:creationId xmlns:p14="http://schemas.microsoft.com/office/powerpoint/2010/main" val="383453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2"/>
          <p:cNvSpPr>
            <a:spLocks noGrp="1" noChangeArrowheads="1"/>
          </p:cNvSpPr>
          <p:nvPr>
            <p:ph type="title"/>
          </p:nvPr>
        </p:nvSpPr>
        <p:spPr>
          <a:xfrm>
            <a:off x="3782291" y="372630"/>
            <a:ext cx="2396836" cy="4572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ＭＳ Ｐゴシック" panose="020B0600070205080204" pitchFamily="34" charset="-128"/>
              </a:rPr>
              <a:t>Summary</a:t>
            </a:r>
            <a:endParaRPr lang="en-GB" alt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8850" name="Rectangle 3"/>
          <p:cNvSpPr>
            <a:spLocks noGrp="1" noChangeArrowheads="1"/>
          </p:cNvSpPr>
          <p:nvPr>
            <p:ph idx="1"/>
          </p:nvPr>
        </p:nvSpPr>
        <p:spPr>
          <a:xfrm>
            <a:off x="2030413" y="1143000"/>
            <a:ext cx="7772400" cy="48768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GB" altLang="en-US" sz="2600" b="1">
                <a:latin typeface="Arial" panose="020B0604020202020204" pitchFamily="34" charset="0"/>
                <a:ea typeface="ＭＳ Ｐゴシック" panose="020B0600070205080204" pitchFamily="34" charset="-128"/>
              </a:rPr>
              <a:t>Important considerations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The main research strategies may combined in the same project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The opportunities provided by using multiple methods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The validity and reliability of results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600">
                <a:latin typeface="Arial" panose="020B0604020202020204" pitchFamily="34" charset="0"/>
                <a:ea typeface="ＭＳ Ｐゴシック" panose="020B0600070205080204" pitchFamily="34" charset="-128"/>
              </a:rPr>
              <a:t>Access and ethical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373355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3CD1AC58CC0E47B544EBC3417F2D00" ma:contentTypeVersion="13" ma:contentTypeDescription="Create a new document." ma:contentTypeScope="" ma:versionID="26a84e5c379b4c85d7f5e8a32710107e">
  <xsd:schema xmlns:xsd="http://www.w3.org/2001/XMLSchema" xmlns:xs="http://www.w3.org/2001/XMLSchema" xmlns:p="http://schemas.microsoft.com/office/2006/metadata/properties" xmlns:ns3="6448fc0f-0ce1-43bc-9c1d-04ce2047b4a9" xmlns:ns4="6caffe59-4a57-4907-acc5-b924458de78f" targetNamespace="http://schemas.microsoft.com/office/2006/metadata/properties" ma:root="true" ma:fieldsID="5380fae53ee7012495c03d580401c759" ns3:_="" ns4:_="">
    <xsd:import namespace="6448fc0f-0ce1-43bc-9c1d-04ce2047b4a9"/>
    <xsd:import namespace="6caffe59-4a57-4907-acc5-b924458de78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48fc0f-0ce1-43bc-9c1d-04ce2047b4a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affe59-4a57-4907-acc5-b924458de78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5110DA7-1012-4719-BDFA-57F63B0571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48fc0f-0ce1-43bc-9c1d-04ce2047b4a9"/>
    <ds:schemaRef ds:uri="6caffe59-4a57-4907-acc5-b924458de7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7651AD4-D318-4703-A1B3-1F033F6968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9B180AB-A233-4D3A-9301-A2374E95082A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6448fc0f-0ce1-43bc-9c1d-04ce2047b4a9"/>
    <ds:schemaRef ds:uri="6caffe59-4a57-4907-acc5-b924458de78f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94</TotalTime>
  <Words>813</Words>
  <Application>Microsoft Office PowerPoint</Application>
  <PresentationFormat>Widescreen</PresentationFormat>
  <Paragraphs>174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MS Gothic</vt:lpstr>
      <vt:lpstr>ＭＳ Ｐゴシック</vt:lpstr>
      <vt:lpstr>Arial</vt:lpstr>
      <vt:lpstr>Arial Black</vt:lpstr>
      <vt:lpstr>Tahoma</vt:lpstr>
      <vt:lpstr>Times New Roman</vt:lpstr>
      <vt:lpstr>Trebuchet MS</vt:lpstr>
      <vt:lpstr>Wingdings 3</vt:lpstr>
      <vt:lpstr>Facet</vt:lpstr>
      <vt:lpstr>Lecture 4 Formulating the research design</vt:lpstr>
      <vt:lpstr>The Process of Research Design</vt:lpstr>
      <vt:lpstr>Research Design</vt:lpstr>
      <vt:lpstr>Classification of the research purpose</vt:lpstr>
      <vt:lpstr>Explanatory</vt:lpstr>
      <vt:lpstr>Descriptive studies</vt:lpstr>
      <vt:lpstr>Explanatory research</vt:lpstr>
      <vt:lpstr>Research Strategies </vt:lpstr>
      <vt:lpstr>Research Strategies</vt:lpstr>
      <vt:lpstr>Research Strategies</vt:lpstr>
      <vt:lpstr>Research Strategies</vt:lpstr>
      <vt:lpstr>Research Strategies</vt:lpstr>
      <vt:lpstr>Research Strategies</vt:lpstr>
      <vt:lpstr>Research Strategies</vt:lpstr>
      <vt:lpstr>Research Strategies</vt:lpstr>
      <vt:lpstr>Research Strategies</vt:lpstr>
      <vt:lpstr>Multiple research methods</vt:lpstr>
      <vt:lpstr>Multiple research methods</vt:lpstr>
      <vt:lpstr>Time Horizons</vt:lpstr>
      <vt:lpstr>Credibility of research findings</vt:lpstr>
      <vt:lpstr>Research design ethics</vt:lpstr>
      <vt:lpstr>Summary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Irina Neaga</dc:creator>
  <cp:lastModifiedBy>Irina Neaga</cp:lastModifiedBy>
  <cp:revision>15</cp:revision>
  <dcterms:created xsi:type="dcterms:W3CDTF">2021-01-24T18:03:43Z</dcterms:created>
  <dcterms:modified xsi:type="dcterms:W3CDTF">2021-07-16T07:16:16Z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0x010100F43CD1AC58CC0E47B544EBC3417F2D00</vt:lpwstr>
  </property>
</Properties>
</file>