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322" r:id="rId5"/>
    <p:sldId id="321" r:id="rId6"/>
    <p:sldId id="329" r:id="rId7"/>
    <p:sldId id="318" r:id="rId8"/>
    <p:sldId id="316" r:id="rId9"/>
    <p:sldId id="328" r:id="rId10"/>
    <p:sldId id="325" r:id="rId11"/>
    <p:sldId id="326" r:id="rId12"/>
    <p:sldId id="327" r:id="rId13"/>
    <p:sldId id="323" r:id="rId14"/>
    <p:sldId id="324" r:id="rId15"/>
    <p:sldId id="31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5B8BF"/>
    <a:srgbClr val="5869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371327-FD1A-DFAA-0B75-78BED00B37EA}" v="1" dt="2026-06-25T11:53:08.517"/>
  </p1510:revLst>
</p1510:revInfo>
</file>

<file path=ppt/tableStyles.xml><?xml version="1.0" encoding="utf-8"?>
<a:tblStyleLst xmlns:a="http://schemas.openxmlformats.org/drawingml/2006/main" def="{0E3FDE45-AF77-4B5C-9715-49D594BDF05E}"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5388" autoAdjust="0"/>
  </p:normalViewPr>
  <p:slideViewPr>
    <p:cSldViewPr snapToGrid="0">
      <p:cViewPr varScale="1">
        <p:scale>
          <a:sx n="82" d="100"/>
          <a:sy n="82" d="100"/>
        </p:scale>
        <p:origin x="720" y="77"/>
      </p:cViewPr>
      <p:guideLst/>
    </p:cSldViewPr>
  </p:slideViewPr>
  <p:outlineViewPr>
    <p:cViewPr>
      <p:scale>
        <a:sx n="33" d="100"/>
        <a:sy n="33" d="100"/>
      </p:scale>
      <p:origin x="0" y="-777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3480" y="55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ftikhar Ahmad (2537314)" userId="S::2537314@student.uwtsd.ac.uk::b56a7405-70c7-4e01-bb0a-157bff295aad" providerId="AD" clId="Web-{8B371327-FD1A-DFAA-0B75-78BED00B37EA}"/>
    <pc:docChg chg="modSld">
      <pc:chgData name="Iftikhar Ahmad (2537314)" userId="S::2537314@student.uwtsd.ac.uk::b56a7405-70c7-4e01-bb0a-157bff295aad" providerId="AD" clId="Web-{8B371327-FD1A-DFAA-0B75-78BED00B37EA}" dt="2026-06-25T11:53:08.517" v="0" actId="20577"/>
      <pc:docMkLst>
        <pc:docMk/>
      </pc:docMkLst>
      <pc:sldChg chg="modSp">
        <pc:chgData name="Iftikhar Ahmad (2537314)" userId="S::2537314@student.uwtsd.ac.uk::b56a7405-70c7-4e01-bb0a-157bff295aad" providerId="AD" clId="Web-{8B371327-FD1A-DFAA-0B75-78BED00B37EA}" dt="2026-06-25T11:53:08.517" v="0" actId="20577"/>
        <pc:sldMkLst>
          <pc:docMk/>
          <pc:sldMk cId="3378822495" sldId="322"/>
        </pc:sldMkLst>
        <pc:spChg chg="mod">
          <ac:chgData name="Iftikhar Ahmad (2537314)" userId="S::2537314@student.uwtsd.ac.uk::b56a7405-70c7-4e01-bb0a-157bff295aad" providerId="AD" clId="Web-{8B371327-FD1A-DFAA-0B75-78BED00B37EA}" dt="2026-06-25T11:53:08.517" v="0" actId="20577"/>
          <ac:spMkLst>
            <pc:docMk/>
            <pc:sldMk cId="3378822495" sldId="322"/>
            <ac:spMk id="2" creationId="{75454C9E-20FB-B999-9303-C71D1334BAD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1A50702-3C68-4B14-B819-72B57D27F94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0F4880-E690-44D0-8356-A9E7BDBAB0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E6205E-B305-4B90-9534-3C5E99A0275E}" type="datetimeFigureOut">
              <a:rPr lang="en-US" smtClean="0"/>
              <a:t>6/25/2026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B4ACF6-39FD-4B08-A7D5-5BFDC37B462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7C9FD2-2C57-4DE7-8EA4-86DEE80B988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AC623C-86E0-4A85-83FB-F4A716956F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9555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3722F1-E430-42A1-A473-1759336AECCE}" type="datetimeFigureOut">
              <a:rPr lang="en-US" smtClean="0"/>
              <a:t>6/25/2026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7D7554-D10C-4E29-B8E6-BB7111FA614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7347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presentation reflects on what I have learned throughout the module, how my digital skills have developed, and how I plan to use these skills in my academic studies and future career.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7D7554-D10C-4E29-B8E6-BB7111FA614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68869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CCBA0A-3F48-4250-CDA1-B4CD37F3B4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0E27C0-D8D4-FB6F-4319-2A846B092E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FD0E8F1-FA0C-1DC6-E482-CD50ADF501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92CA5F-3FBF-A2EA-15EA-7F0ED3FF73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7D7554-D10C-4E29-B8E6-BB7111FA614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87517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assessment was valuable because it allowed me to evaluate my current abilities and identify skills I needed to develop. My action plan helped me focus on improving these areas throughout the module.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7D7554-D10C-4E29-B8E6-BB7111FA614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96134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Linkedln</a:t>
            </a:r>
            <a:r>
              <a:rPr lang="en-GB" dirty="0"/>
              <a:t> Learning courses helped me strengthen my practical digital skills. I can now use office 365 tools more effectively for academic assignments and professional tasks.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7D7554-D10C-4E29-B8E6-BB7111FA614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38429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43D1A19-95C9-9065-3706-9628B51999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5B2ED76-8470-9B9C-ECDD-D713305C09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18EF84B-2039-E629-6800-EC438D260F6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21657E9-534B-D190-C0DD-264A68581CD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7D7554-D10C-4E29-B8E6-BB7111FA614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064267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0FEF70-CBF6-77CF-0A61-505A54DB6E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523142-AD61-A36C-BD4C-A1DDCB5FA49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B4E781B-4DBD-3A32-DC4B-075BF3F720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F452D31-E2DF-041D-5E1D-856A9CDFFA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7D7554-D10C-4E29-B8E6-BB7111FA614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60700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F3439D-D3B2-7880-909D-89F1FD49C7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679006-2C49-F9DD-659C-BA84CC32DED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8566741-4A15-3F5F-3F99-398E129EF1A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EE11C7-AA5D-CC4B-B2FE-86478C4FB4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7D7554-D10C-4E29-B8E6-BB7111FA614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80553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1B7252-5FFF-A8B6-5C4E-C8EC287C92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408248E-27A2-67E5-7EED-CF922956A63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E570FEB-A283-61AD-9D97-E8621D13DFB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90E25B-2A77-F247-59D6-F7A9F35801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7D7554-D10C-4E29-B8E6-BB7111FA614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53138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1707E2-8551-1C04-C4A4-C447792846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7B473FF-D875-EB52-6BF3-9A0B7FE63D3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9A595CD-B85C-F90B-EA0A-47F130D911A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Creating the Excel spreadsheet helped me understand how data can be organised and analysed, this is a skill I will use both during my degree and in future employment.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ED7453-DC0A-378D-14EB-C50CC5A53C9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7D7554-D10C-4E29-B8E6-BB7111FA614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976864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A98726-130E-632B-7E0C-3509A10090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5DB516A-9C2C-ABEB-91B3-E6E33270109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13C481-27BF-FD76-1653-4A7715D68D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This module has significantly improved my digital capabilities. Through self-assessment, training, and practical application, I have developed skills that will continue to support my learning and future career development.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BDD84E-1D5E-C807-AD30-2383809B46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7D7554-D10C-4E29-B8E6-BB7111FA614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413442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1"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B5E70F-EF03-B535-2505-BC971E3BC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794424E-93DD-A404-D05E-EF6030A76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6858000"/>
          </a:xfrm>
          <a:prstGeom prst="line">
            <a:avLst/>
          </a:prstGeom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B03A3B6B-5129-A46A-A20C-5D7BC706C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24E401A1-8CEE-5E1B-343B-D737433AE6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17615" y="690511"/>
            <a:ext cx="5185821" cy="5253089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7845559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1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55583" y="737115"/>
            <a:ext cx="4640418" cy="5407091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AEA3C42D-C3E7-4F13-63E2-96D7A3B21113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6388461" y="737115"/>
            <a:ext cx="4449712" cy="5407091"/>
          </a:xfrm>
        </p:spPr>
        <p:txBody>
          <a:bodyPr lIns="0" tIns="0" rIns="0" bIns="0" anchor="ctr">
            <a:normAutofit/>
          </a:bodyPr>
          <a:lstStyle>
            <a:lvl1pPr marL="228600" indent="-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1pPr>
            <a:lvl2pPr marL="685800" indent="-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11430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6002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20574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5FE61D9-DA99-9DA5-5DD2-C4118066C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E64603E-965E-E3BF-203B-F4D994282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E9F5D75-1D8F-F695-81F8-4A6D0C67821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77245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BB6B956C-A124-5A7C-EBD4-CBB618B9BC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3827" y="1278294"/>
            <a:ext cx="5000318" cy="4904141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B92702B-E14C-886C-445A-349265F3759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42169" y="-1"/>
            <a:ext cx="4635426" cy="6857999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9C76C37-CBD2-36CF-1413-53DD1CB4A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0D1AAD-E663-5B8E-CE72-64C1DBF19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C250190-89C1-EAA3-6C2A-15A60C675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6858000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90299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BB6B956C-A124-5A7C-EBD4-CBB618B9BC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53827" y="3508311"/>
            <a:ext cx="9923770" cy="1438762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B92702B-E14C-886C-445A-349265F3759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15600" y="0"/>
            <a:ext cx="10361995" cy="3429000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9C76C37-CBD2-36CF-1413-53DD1CB4A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0D1AAD-E663-5B8E-CE72-64C1DBF19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C250190-89C1-EAA3-6C2A-15A60C675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6858000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D179113D-0374-3934-841E-56AD5AFCF97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353828" y="5228488"/>
            <a:ext cx="9923770" cy="1368256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buNone/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227224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5" y="503852"/>
            <a:ext cx="9150675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AEA3C42D-C3E7-4F13-63E2-96D7A3B21113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1450153" y="2108722"/>
            <a:ext cx="8552264" cy="4119463"/>
          </a:xfrm>
        </p:spPr>
        <p:txBody>
          <a:bodyPr lIns="0" tIns="0" rIns="0" bIns="0">
            <a:normAutofit/>
          </a:bodyPr>
          <a:lstStyle>
            <a:lvl1pPr marL="228600" indent="-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1pPr>
            <a:lvl2pPr marL="685800" indent="-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11430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6002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2057400" indent="-2286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5FE61D9-DA99-9DA5-5DD2-C4118066C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E64603E-965E-E3BF-203B-F4D994282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DABAFC1-3E76-DCE6-3A6D-E0020C5BE86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3596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507175C5-CB2F-2BAC-3704-54DCD1BF04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38031" y="1068169"/>
            <a:ext cx="10115939" cy="2681549"/>
          </a:xfrm>
        </p:spPr>
        <p:txBody>
          <a:bodyPr anchor="b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01905E-33E7-852F-94E3-8E100B3D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914400" y="914400"/>
            <a:ext cx="10363200" cy="5029200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B7799F7-CBB1-9649-7D06-F7EEFD4F0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1AFC5CA-DB29-4B8C-C004-72E4EC761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E3CB2D2A-7172-87CE-D493-DAF52D62EBF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38031" y="4027047"/>
            <a:ext cx="10115939" cy="1762783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2000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0695361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 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AEA3C42D-C3E7-4F13-63E2-96D7A3B21113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1468814" y="2057401"/>
            <a:ext cx="4627186" cy="4119463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None/>
              <a:defRPr sz="2000"/>
            </a:lvl1pPr>
            <a:lvl2pPr marL="228600" indent="-2286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6858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1430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16002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617CE1C3-9892-2E23-986F-80ABB41823D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668185" y="2057401"/>
            <a:ext cx="4609399" cy="4119463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None/>
              <a:defRPr sz="2000"/>
            </a:lvl1pPr>
            <a:lvl2pPr marL="228600" indent="-22860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6858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1430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16002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D40DF0B-6602-19D4-3110-4659C28780D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1720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 3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C355854D-70C0-E6E1-2A0C-284D00A21AEC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1468815" y="2057401"/>
            <a:ext cx="3068678" cy="4119463"/>
          </a:xfrm>
        </p:spPr>
        <p:txBody>
          <a:bodyPr lIns="0">
            <a:normAutofit/>
          </a:bodyPr>
          <a:lstStyle>
            <a:lvl1pPr marL="320040" indent="-32004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+mj-lt"/>
              <a:buAutoNum type="arabicPeriod"/>
              <a:defRPr sz="2000"/>
            </a:lvl1pPr>
            <a:lvl2pPr marL="457200" indent="-32004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+mj-lt"/>
              <a:buAutoNum type="alphaLcPeriod"/>
              <a:defRPr sz="2000"/>
            </a:lvl2pPr>
            <a:lvl3pPr marL="914400" indent="-320040">
              <a:spcBef>
                <a:spcPts val="1000"/>
              </a:spcBef>
              <a:spcAft>
                <a:spcPts val="1200"/>
              </a:spcAft>
              <a:buFont typeface="+mj-lt"/>
              <a:buAutoNum type="arabicParenR"/>
              <a:defRPr sz="2000"/>
            </a:lvl3pPr>
            <a:lvl4pPr marL="1371600" indent="-320040">
              <a:spcBef>
                <a:spcPts val="1000"/>
              </a:spcBef>
              <a:spcAft>
                <a:spcPts val="1200"/>
              </a:spcAft>
              <a:buFont typeface="+mj-lt"/>
              <a:buAutoNum type="alphaLcParenR"/>
              <a:defRPr sz="2000"/>
            </a:lvl4pPr>
            <a:lvl5pPr marL="1828800" indent="-320040">
              <a:spcBef>
                <a:spcPts val="1000"/>
              </a:spcBef>
              <a:spcAft>
                <a:spcPts val="1200"/>
              </a:spcAft>
              <a:buFont typeface="+mj-lt"/>
              <a:buAutoNum type="romanLcPeriod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617CE1C3-9892-2E23-986F-80ABB41823D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191727" y="2057401"/>
            <a:ext cx="6085857" cy="4119463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None/>
              <a:defRPr sz="2000"/>
            </a:lvl1pPr>
            <a:lvl2pPr marL="228600" indent="-22860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6858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1430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1600200" indent="-2286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D7B331F9-6D4A-5020-969F-E961AF374E1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2378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Picture and Content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57912CB-B8F8-1E65-094F-AD3220E6C79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503363" y="2061969"/>
            <a:ext cx="4592637" cy="4805362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617CE1C3-9892-2E23-986F-80ABB41823D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787262" y="2052736"/>
            <a:ext cx="4490320" cy="4800598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None/>
              <a:defRPr sz="2000"/>
            </a:lvl1pPr>
            <a:lvl2pPr marL="800100" indent="-342900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1257300" indent="-3429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714500" indent="-3429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2171700" indent="-342900"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8809D86D-3DDE-CA24-4CAA-DF6944B9BC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6107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617CE1C3-9892-2E23-986F-80ABB41823D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1468814" y="2057400"/>
            <a:ext cx="3091027" cy="3867538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2000"/>
            </a:lvl1pPr>
            <a:lvl2pPr marL="800100" indent="-34290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2pPr>
            <a:lvl3pPr marL="1257300" indent="-3429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3pPr>
            <a:lvl4pPr marL="1714500" indent="-3429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4pPr>
            <a:lvl5pPr marL="2171700" indent="-342900"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Table Placeholder 13">
            <a:extLst>
              <a:ext uri="{FF2B5EF4-FFF2-40B4-BE49-F238E27FC236}">
                <a16:creationId xmlns:a16="http://schemas.microsoft.com/office/drawing/2014/main" id="{EA708189-1532-1BDD-104F-4D8556146CEE}"/>
              </a:ext>
            </a:extLst>
          </p:cNvPr>
          <p:cNvSpPr>
            <a:spLocks noGrp="1"/>
          </p:cNvSpPr>
          <p:nvPr>
            <p:ph type="tbl" sz="quarter" idx="12"/>
          </p:nvPr>
        </p:nvSpPr>
        <p:spPr>
          <a:xfrm>
            <a:off x="5097463" y="2051976"/>
            <a:ext cx="6180137" cy="3867538"/>
          </a:xfrm>
        </p:spPr>
        <p:txBody>
          <a:bodyPr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6E0EC71B-95A1-C740-6B1F-F8DF02E2D16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299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 2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0AB10A-3CAB-D4C0-3CB1-401461802BD3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468814" y="2066731"/>
            <a:ext cx="6452876" cy="3867538"/>
          </a:xfrm>
        </p:spPr>
        <p:txBody>
          <a:bodyPr lIns="0">
            <a:normAutofit/>
          </a:bodyPr>
          <a:lstStyle>
            <a:lvl1pPr>
              <a:lnSpc>
                <a:spcPct val="100000"/>
              </a:lnSpc>
              <a:spcAft>
                <a:spcPts val="600"/>
              </a:spcAft>
              <a:defRPr sz="2000"/>
            </a:lvl1pPr>
            <a:lvl2pPr>
              <a:lnSpc>
                <a:spcPct val="100000"/>
              </a:lnSpc>
              <a:spcAft>
                <a:spcPts val="600"/>
              </a:spcAft>
              <a:defRPr sz="2000"/>
            </a:lvl2pPr>
            <a:lvl3pPr>
              <a:lnSpc>
                <a:spcPct val="100000"/>
              </a:lnSpc>
              <a:spcBef>
                <a:spcPts val="1000"/>
              </a:spcBef>
              <a:spcAft>
                <a:spcPts val="600"/>
              </a:spcAft>
              <a:defRPr sz="2000"/>
            </a:lvl3pPr>
            <a:lvl4pPr>
              <a:lnSpc>
                <a:spcPct val="100000"/>
              </a:lnSpc>
              <a:spcAft>
                <a:spcPts val="1200"/>
              </a:spcAft>
              <a:defRPr sz="2000"/>
            </a:lvl4pPr>
            <a:lvl5pPr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7DBA8ADB-B20F-8404-46AB-AF67E25C7C75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8169196" y="2066731"/>
            <a:ext cx="3108391" cy="3867538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Aft>
                <a:spcPts val="600"/>
              </a:spcAft>
              <a:buNone/>
              <a:defRPr sz="2000"/>
            </a:lvl1pPr>
            <a:lvl2pPr marL="800100" indent="-342900">
              <a:lnSpc>
                <a:spcPct val="10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8814D5F7-E70A-5F97-5C8F-95B9E1B6D492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2814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468814" y="503852"/>
            <a:ext cx="9808773" cy="1427585"/>
          </a:xfrm>
        </p:spPr>
        <p:txBody>
          <a:bodyPr lIns="0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9" name="Table Placeholder 8">
            <a:extLst>
              <a:ext uri="{FF2B5EF4-FFF2-40B4-BE49-F238E27FC236}">
                <a16:creationId xmlns:a16="http://schemas.microsoft.com/office/drawing/2014/main" id="{CB43608F-0A38-CF4A-4B3B-F1212E786FDE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1487488" y="2057400"/>
            <a:ext cx="9790112" cy="3886200"/>
          </a:xfrm>
        </p:spPr>
        <p:txBody>
          <a:bodyPr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icon to add table</a:t>
            </a:r>
            <a:endParaRPr lang="en-US" dirty="0"/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05DA3688-07D1-82D9-6818-C95E9A69C2F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412136" y="5943601"/>
            <a:ext cx="968983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1357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B5E70F-EF03-B535-2505-BC971E3BC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794424E-93DD-A404-D05E-EF6030A76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96628" y="0"/>
            <a:ext cx="0" cy="6858000"/>
          </a:xfrm>
          <a:prstGeom prst="line">
            <a:avLst/>
          </a:prstGeom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B03A3B6B-5129-A46A-A20C-5D7BC706C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77600" y="0"/>
            <a:ext cx="9144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24E401A1-8CEE-5E1B-343B-D737433AE6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17614" y="690511"/>
            <a:ext cx="4964671" cy="5253089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D608249-3D60-D3B2-68C5-778D0EA18F2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6282286" y="690465"/>
            <a:ext cx="4784372" cy="5253089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2000">
                <a:solidFill>
                  <a:schemeClr val="bg1"/>
                </a:solidFill>
              </a:defRPr>
            </a:lvl1pPr>
            <a:lvl2pPr marL="742950" indent="-2857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00150" indent="-2857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add content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437483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82F216-62F1-7E0B-63FD-51C27CDAA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1F31D-B959-2AD8-9208-FF08B574DB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2C8C7-5C6C-400B-AEC0-4D8178161B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0" cap="all" spc="150" baseline="0">
                <a:solidFill>
                  <a:schemeClr val="bg2">
                    <a:lumMod val="50000"/>
                  </a:schemeClr>
                </a:solidFill>
                <a:latin typeface="Univers Light" panose="020B0403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105D6-7B52-4B7D-9473-BCD571A93A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0" cap="all" spc="150" baseline="0">
                <a:solidFill>
                  <a:schemeClr val="bg2">
                    <a:lumMod val="50000"/>
                  </a:schemeClr>
                </a:solidFill>
                <a:latin typeface="Univers Light" panose="020B0403020202020204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3EAA0A-7090-4FA3-AD1C-CD45704040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12136" y="5943601"/>
            <a:ext cx="968983" cy="6519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spc="15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7433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  <p:sldLayoutId id="2147483682" r:id="rId12"/>
    <p:sldLayoutId id="2147483681" r:id="rId13"/>
  </p:sldLayoutIdLst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mp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mp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mp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mp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mp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forms.office.com/r/KQAPLT69Xk?origin=lprLink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54C9E-20FB-B999-9303-C71D1334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7615" y="690511"/>
            <a:ext cx="5185821" cy="5253089"/>
          </a:xfrm>
        </p:spPr>
        <p:txBody>
          <a:bodyPr/>
          <a:lstStyle/>
          <a:p>
            <a:r>
              <a:rPr lang="en-US" dirty="0"/>
              <a:t>My Digital Skills Development </a:t>
            </a:r>
            <a:br>
              <a:rPr lang="en-US" dirty="0"/>
            </a:br>
            <a:r>
              <a:rPr lang="en-US" sz="2000"/>
              <a:t>(BMBS4003)</a:t>
            </a:r>
            <a:br>
              <a:rPr lang="en-US" sz="2000" dirty="0"/>
            </a:br>
            <a:r>
              <a:rPr lang="en-US" sz="2000"/>
              <a:t>Iftikhar Ahmad</a:t>
            </a:r>
            <a:br>
              <a:rPr lang="en-US" sz="2000" dirty="0"/>
            </a:br>
            <a:r>
              <a:rPr lang="en-US" sz="2000" dirty="0"/>
              <a:t>2537314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8822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97761-0B88-A5E8-0B78-C39173D05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5583" y="737115"/>
            <a:ext cx="4640418" cy="5407091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A04E6-CD61-B962-4287-DEC1993C32D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88461" y="737115"/>
            <a:ext cx="4449712" cy="5407091"/>
          </a:xfrm>
        </p:spPr>
        <p:txBody>
          <a:bodyPr/>
          <a:lstStyle/>
          <a:p>
            <a:r>
              <a:rPr lang="en-US" dirty="0"/>
              <a:t>Module: Digital Skills Development</a:t>
            </a:r>
          </a:p>
          <a:p>
            <a:r>
              <a:rPr lang="en-US" dirty="0"/>
              <a:t>Skills gained throughout the module</a:t>
            </a:r>
          </a:p>
          <a:p>
            <a:r>
              <a:rPr lang="en-US" dirty="0"/>
              <a:t>Reflection on personal growth and future applications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D4601E-33F5-5714-867D-A0B584DA7C1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7455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7730EE-AE48-04FE-2122-19B7F54CD3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CB74F27-F017-5627-F7F8-96E4233A13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5942" y="346537"/>
            <a:ext cx="6800115" cy="322058"/>
          </a:xfrm>
        </p:spPr>
        <p:txBody>
          <a:bodyPr>
            <a:normAutofit fontScale="90000"/>
          </a:bodyPr>
          <a:lstStyle/>
          <a:p>
            <a:pPr algn="ctr"/>
            <a:r>
              <a:rPr lang="en-ZA" dirty="0"/>
              <a:t>JISC Graph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8015C2-2DFB-4E61-D324-1CC932F2C7E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CE7448D-078D-8928-69AA-7AE158A6EA9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130" t="14061" r="6531" b="5331"/>
          <a:stretch>
            <a:fillRect/>
          </a:stretch>
        </p:blipFill>
        <p:spPr>
          <a:xfrm>
            <a:off x="1403554" y="955859"/>
            <a:ext cx="9384892" cy="555560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33899019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5" y="503852"/>
            <a:ext cx="9150675" cy="1427585"/>
          </a:xfrm>
        </p:spPr>
        <p:txBody>
          <a:bodyPr/>
          <a:lstStyle/>
          <a:p>
            <a:r>
              <a:rPr lang="en-US" dirty="0"/>
              <a:t>What I Learnd</a:t>
            </a:r>
            <a:endParaRPr lang="en-ZA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68815" y="1738403"/>
            <a:ext cx="8552264" cy="1427585"/>
          </a:xfrm>
        </p:spPr>
        <p:txBody>
          <a:bodyPr/>
          <a:lstStyle/>
          <a:p>
            <a:r>
              <a:rPr lang="en-US" dirty="0"/>
              <a:t>Completed Digital Capability assessment.</a:t>
            </a:r>
          </a:p>
          <a:p>
            <a:r>
              <a:rPr lang="en-US" dirty="0"/>
              <a:t>Identified my strengths and areas for improvement.</a:t>
            </a:r>
          </a:p>
          <a:p>
            <a:r>
              <a:rPr lang="en-US" dirty="0"/>
              <a:t>Developed a personal action plan to improve digital confidence.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41DCE42-B757-F031-1C21-A506172D4FB9}"/>
              </a:ext>
            </a:extLst>
          </p:cNvPr>
          <p:cNvSpPr txBox="1">
            <a:spLocks/>
          </p:cNvSpPr>
          <p:nvPr/>
        </p:nvSpPr>
        <p:spPr>
          <a:xfrm>
            <a:off x="1468815" y="3127210"/>
            <a:ext cx="9150675" cy="1427585"/>
          </a:xfrm>
          <a:prstGeom prst="rect">
            <a:avLst/>
          </a:prstGeom>
        </p:spPr>
        <p:txBody>
          <a:bodyPr vert="horz" lIns="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Reflection </a:t>
            </a:r>
            <a:endParaRPr lang="en-ZA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7DD07645-8D79-5900-4700-6DA03ED4EB7A}"/>
              </a:ext>
            </a:extLst>
          </p:cNvPr>
          <p:cNvSpPr txBox="1">
            <a:spLocks/>
          </p:cNvSpPr>
          <p:nvPr/>
        </p:nvSpPr>
        <p:spPr>
          <a:xfrm>
            <a:off x="1468815" y="4361761"/>
            <a:ext cx="8552264" cy="1427585"/>
          </a:xfrm>
          <a:prstGeom prst="rect">
            <a:avLst/>
          </a:prstGeom>
        </p:spPr>
        <p:txBody>
          <a:bodyPr vert="horz" lIns="0" tIns="0" rIns="0" bIns="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I realized that my digital skills were stronger in some areas than others.</a:t>
            </a:r>
          </a:p>
          <a:p>
            <a:r>
              <a:rPr lang="en-US" dirty="0"/>
              <a:t>The assessment helped me understand where I needed further development.</a:t>
            </a:r>
          </a:p>
          <a:p>
            <a:r>
              <a:rPr lang="en-US" dirty="0"/>
              <a:t>Setting goals gave me a clear direction for improvement.</a:t>
            </a:r>
          </a:p>
        </p:txBody>
      </p:sp>
    </p:spTree>
    <p:extLst>
      <p:ext uri="{BB962C8B-B14F-4D97-AF65-F5344CB8AC3E}">
        <p14:creationId xmlns:p14="http://schemas.microsoft.com/office/powerpoint/2010/main" val="2906152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random/>
      </p:transition>
    </mc:Choice>
    <mc:Fallback xmlns=""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86F71E8-8D71-9405-3A01-01C3B8F868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4" y="503852"/>
            <a:ext cx="9808773" cy="1427585"/>
          </a:xfrm>
        </p:spPr>
        <p:txBody>
          <a:bodyPr/>
          <a:lstStyle/>
          <a:p>
            <a:r>
              <a:rPr lang="en-US" dirty="0" err="1"/>
              <a:t>Linkedln</a:t>
            </a:r>
            <a:r>
              <a:rPr lang="en-US" dirty="0"/>
              <a:t> Learning – Office 365 Skills</a:t>
            </a:r>
            <a:endParaRPr lang="en-ZA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2C90C5-5198-C255-02F9-1608AA49E088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68814" y="2057401"/>
            <a:ext cx="4627186" cy="4119463"/>
          </a:xfrm>
        </p:spPr>
        <p:txBody>
          <a:bodyPr/>
          <a:lstStyle/>
          <a:p>
            <a:r>
              <a:rPr lang="en-US" sz="2800" b="1" dirty="0"/>
              <a:t>Skill Developed</a:t>
            </a:r>
          </a:p>
          <a:p>
            <a:pPr lvl="1"/>
            <a:r>
              <a:rPr lang="en-US" dirty="0"/>
              <a:t>Microsoft Word</a:t>
            </a:r>
          </a:p>
          <a:p>
            <a:pPr lvl="1"/>
            <a:r>
              <a:rPr lang="en-US" dirty="0"/>
              <a:t>Microsoft PowerPoint</a:t>
            </a:r>
          </a:p>
          <a:p>
            <a:pPr lvl="1"/>
            <a:r>
              <a:rPr lang="en-US" dirty="0"/>
              <a:t>Microsoft Excel</a:t>
            </a:r>
          </a:p>
          <a:p>
            <a:pPr lvl="1"/>
            <a:r>
              <a:rPr lang="en-US" dirty="0"/>
              <a:t>Outlook 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7992593-AF79-3D1E-E253-0765DF0F513F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6668185" y="2057401"/>
            <a:ext cx="4609399" cy="4119463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2800" b="1" dirty="0">
                <a:solidFill>
                  <a:prstClr val="black"/>
                </a:solidFill>
                <a:latin typeface="Univers Light"/>
              </a:rPr>
              <a:t>Reflection</a:t>
            </a:r>
            <a:endParaRPr lang="en-US" dirty="0"/>
          </a:p>
          <a:p>
            <a:pPr lvl="1"/>
            <a:r>
              <a:rPr lang="en-US" dirty="0"/>
              <a:t>Improved confidence</a:t>
            </a:r>
          </a:p>
          <a:p>
            <a:pPr lvl="1"/>
            <a:r>
              <a:rPr lang="en-US" dirty="0"/>
              <a:t>Learnd new features</a:t>
            </a:r>
          </a:p>
          <a:p>
            <a:pPr lvl="1"/>
            <a:r>
              <a:rPr lang="en-US" dirty="0"/>
              <a:t>Earned certificates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4518A5-1C9D-79F3-349C-3E7AAFD9895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43824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4AB018-E193-C2C5-8C74-BC35CBC3D8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BC2D8-8024-7173-CF0C-5A93F354C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5791" y="-7272"/>
            <a:ext cx="4640418" cy="760089"/>
          </a:xfrm>
        </p:spPr>
        <p:txBody>
          <a:bodyPr/>
          <a:lstStyle/>
          <a:p>
            <a:pPr algn="ctr"/>
            <a:r>
              <a:rPr lang="en-US" dirty="0"/>
              <a:t>Word Certificate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6262B4-4857-7554-99CE-EE9009763D7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6</a:t>
            </a:fld>
            <a:endParaRPr lang="en-US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7FD74181-CC51-1F7E-4A39-7A0D44ED99E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323" t="13000" r="20645" b="6544"/>
          <a:stretch>
            <a:fillRect/>
          </a:stretch>
        </p:blipFill>
        <p:spPr>
          <a:xfrm>
            <a:off x="1989397" y="752817"/>
            <a:ext cx="8213205" cy="594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5051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92C1EE-9B4B-F8C9-ED0E-33FDF6BB1F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C83A8-CE71-D0C5-0CC4-36B673194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5791" y="-7272"/>
            <a:ext cx="4640418" cy="760089"/>
          </a:xfrm>
        </p:spPr>
        <p:txBody>
          <a:bodyPr/>
          <a:lstStyle/>
          <a:p>
            <a:pPr algn="ctr"/>
            <a:r>
              <a:rPr lang="en-US" dirty="0"/>
              <a:t>Outlook Certificate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F0E142-46D4-86D1-C679-6DC5CCFD75E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7</a:t>
            </a:fld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3E4A500-858E-1B4F-C406-C2DB217E047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110" t="12730" r="19889" b="6910"/>
          <a:stretch>
            <a:fillRect/>
          </a:stretch>
        </p:blipFill>
        <p:spPr>
          <a:xfrm>
            <a:off x="1878417" y="752817"/>
            <a:ext cx="8435165" cy="6001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7432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E728E8-B59C-06DE-E616-1E105DE916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2703C1-2D92-2F89-6A9E-3A6BD0E29F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5791" y="-7272"/>
            <a:ext cx="4640418" cy="760089"/>
          </a:xfrm>
        </p:spPr>
        <p:txBody>
          <a:bodyPr/>
          <a:lstStyle/>
          <a:p>
            <a:pPr algn="ctr"/>
            <a:r>
              <a:rPr lang="en-US" dirty="0"/>
              <a:t>Excel Certificate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A76E1BB-5A30-3ED3-702C-216A8236ABC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8</a:t>
            </a:fld>
            <a:endParaRPr lang="en-US" dirty="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B8F4E92A-F410-14FF-6A69-3698B70EBDE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839" t="12543" r="20403" b="14289"/>
          <a:stretch>
            <a:fillRect/>
          </a:stretch>
        </p:blipFill>
        <p:spPr>
          <a:xfrm>
            <a:off x="1790841" y="654882"/>
            <a:ext cx="9132798" cy="5940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0428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5CF685-2E2C-DB01-496F-393067A15BB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53491B-99E2-C870-399A-6AEA70BE5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5791" y="-7272"/>
            <a:ext cx="4640418" cy="760089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PowerPoint Certificate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2F36A0-C3C5-5C88-A3FC-73E39F11107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9</a:t>
            </a:fld>
            <a:endParaRPr lang="en-US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5CEFF5A7-6915-3DC9-B877-E1C52795A41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0403" t="12552" r="20484" b="8489"/>
          <a:stretch>
            <a:fillRect/>
          </a:stretch>
        </p:blipFill>
        <p:spPr>
          <a:xfrm>
            <a:off x="1894915" y="642928"/>
            <a:ext cx="8402170" cy="6029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1750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2EB6C37-69E7-EE37-36BD-B1F470AFED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E18498E-8C27-A88D-81AF-6071036EA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8814" y="503852"/>
            <a:ext cx="9808773" cy="1427585"/>
          </a:xfrm>
        </p:spPr>
        <p:txBody>
          <a:bodyPr/>
          <a:lstStyle/>
          <a:p>
            <a:r>
              <a:rPr lang="en-US" dirty="0"/>
              <a:t>Excel Spreadsheet Project</a:t>
            </a:r>
            <a:endParaRPr lang="en-ZA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7E7032-ED6D-5C27-16CD-ED501C52ABEE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468814" y="2057401"/>
            <a:ext cx="4627186" cy="4119463"/>
          </a:xfrm>
        </p:spPr>
        <p:txBody>
          <a:bodyPr/>
          <a:lstStyle/>
          <a:p>
            <a:r>
              <a:rPr lang="en-US" sz="2800" b="1" dirty="0"/>
              <a:t>What I learned</a:t>
            </a:r>
          </a:p>
          <a:p>
            <a:pPr lvl="1"/>
            <a:r>
              <a:rPr lang="en-US" dirty="0"/>
              <a:t>Data entry and </a:t>
            </a:r>
            <a:r>
              <a:rPr lang="en-US" dirty="0" err="1"/>
              <a:t>organisation</a:t>
            </a:r>
            <a:endParaRPr lang="en-US" dirty="0"/>
          </a:p>
          <a:p>
            <a:pPr lvl="1"/>
            <a:r>
              <a:rPr lang="en-US" dirty="0"/>
              <a:t>Formulas and functions</a:t>
            </a:r>
          </a:p>
          <a:p>
            <a:pPr lvl="1"/>
            <a:r>
              <a:rPr lang="en-US" dirty="0"/>
              <a:t>Data analysis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7ED08BB-8BE9-9D14-D399-A6A8A2DD25D4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6668188" y="1931437"/>
            <a:ext cx="4609399" cy="4119463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2800" b="1" dirty="0">
                <a:solidFill>
                  <a:prstClr val="black"/>
                </a:solidFill>
                <a:latin typeface="Univers Light"/>
              </a:rPr>
              <a:t>Reflection</a:t>
            </a:r>
            <a:endParaRPr lang="en-US" dirty="0"/>
          </a:p>
          <a:p>
            <a:pPr lvl="1"/>
            <a:r>
              <a:rPr lang="en-US" dirty="0"/>
              <a:t>Developed problem solving skills</a:t>
            </a:r>
          </a:p>
          <a:p>
            <a:pPr lvl="1"/>
            <a:r>
              <a:rPr lang="en-US" dirty="0"/>
              <a:t>Improved accuracy when working with data</a:t>
            </a:r>
          </a:p>
          <a:p>
            <a:pPr lvl="1"/>
            <a:r>
              <a:rPr lang="en-US" dirty="0"/>
              <a:t>Gained experience that is relevant in many workplaces</a:t>
            </a:r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2413BA-CD0D-0FE3-EAB4-D3DC028316A2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62016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2945E5-67DE-5B9E-6DE3-BC5C43098E8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D5B888-893D-3F5F-7D3B-CC8D80F6E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5583" y="737115"/>
            <a:ext cx="4640418" cy="5407091"/>
          </a:xfrm>
        </p:spPr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654F8-B4D4-66F5-7388-CCAB0B62F9F4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6388461" y="737115"/>
            <a:ext cx="4449712" cy="5407091"/>
          </a:xfrm>
        </p:spPr>
        <p:txBody>
          <a:bodyPr/>
          <a:lstStyle/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Improved digital confidence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Achieved office 365 certificates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Developed Excel and data analysis skills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Created a personal development plan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Prepared for academic and professional success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9F395D-523F-73C7-0744-BBE232DC4D97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00295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101732C-7338-DBA0-BD19-1FA883047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7614" y="690511"/>
            <a:ext cx="4964671" cy="5253089"/>
          </a:xfrm>
        </p:spPr>
        <p:txBody>
          <a:bodyPr anchor="b">
            <a:normAutofit/>
          </a:bodyPr>
          <a:lstStyle/>
          <a:p>
            <a:r>
              <a:rPr lang="en-US" dirty="0"/>
              <a:t>Thank</a:t>
            </a:r>
            <a:br>
              <a:rPr lang="en-US" dirty="0"/>
            </a:br>
            <a:r>
              <a:rPr lang="en-US" dirty="0"/>
              <a:t>you</a:t>
            </a:r>
            <a:br>
              <a:rPr lang="en-US" dirty="0"/>
            </a:br>
            <a:r>
              <a:rPr lang="en-US" sz="2000" dirty="0"/>
              <a:t>(Please share your feedback)</a:t>
            </a:r>
            <a:endParaRPr lang="en-US" dirty="0"/>
          </a:p>
        </p:txBody>
      </p:sp>
      <p:pic>
        <p:nvPicPr>
          <p:cNvPr id="4" name="Content Placeholder 3" descr="QRCode for presentation feedback">
            <a:extLst>
              <a:ext uri="{FF2B5EF4-FFF2-40B4-BE49-F238E27FC236}">
                <a16:creationId xmlns:a16="http://schemas.microsoft.com/office/drawing/2014/main" id="{F7B0798C-E444-9AFF-7CE7-D4C675EE65B0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/>
          <a:srcRect l="5924" r="3001" b="2"/>
          <a:stretch>
            <a:fillRect/>
          </a:stretch>
        </p:blipFill>
        <p:spPr>
          <a:xfrm>
            <a:off x="7363834" y="761930"/>
            <a:ext cx="2429095" cy="2667070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4BF3FF0-C5DC-B945-12AF-1691EBB3CB34}"/>
              </a:ext>
            </a:extLst>
          </p:cNvPr>
          <p:cNvSpPr txBox="1"/>
          <p:nvPr/>
        </p:nvSpPr>
        <p:spPr>
          <a:xfrm>
            <a:off x="7030065" y="3664663"/>
            <a:ext cx="3569109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https://forms.office.com/r/KQAPLT69Xk?origin=lprLink</a:t>
            </a:r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370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Custom">
  <a:themeElements>
    <a:clrScheme name="Custom 2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8696B"/>
      </a:accent1>
      <a:accent2>
        <a:srgbClr val="95B8BF"/>
      </a:accent2>
      <a:accent3>
        <a:srgbClr val="BFD4D9"/>
      </a:accent3>
      <a:accent4>
        <a:srgbClr val="5B4839"/>
      </a:accent4>
      <a:accent5>
        <a:srgbClr val="C3A398"/>
      </a:accent5>
      <a:accent6>
        <a:srgbClr val="CA553E"/>
      </a:accent6>
      <a:hlink>
        <a:srgbClr val="0563C1"/>
      </a:hlink>
      <a:folHlink>
        <a:srgbClr val="954F72"/>
      </a:folHlink>
    </a:clrScheme>
    <a:fontScheme name="Custom 30">
      <a:majorFont>
        <a:latin typeface="Tisa Offc Serif Pro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>
          <a:solidFill>
            <a:schemeClr val="accent5">
              <a:lumMod val="20000"/>
              <a:lumOff val="8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M78544816_Win32_SL_V10" id="{8934A6D9-B969-498F-A646-4B502FD69C4E}" vid="{AA78C1C8-456D-41A9-83FC-BC8B9A8EE3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557826AD2FCD94C9899ABEFDA6A3507" ma:contentTypeVersion="4" ma:contentTypeDescription="Create a new document." ma:contentTypeScope="" ma:versionID="02fadf7fcc1f9134a713ef0169dc4173">
  <xsd:schema xmlns:xsd="http://www.w3.org/2001/XMLSchema" xmlns:xs="http://www.w3.org/2001/XMLSchema" xmlns:p="http://schemas.microsoft.com/office/2006/metadata/properties" xmlns:ns3="47118e50-3d7b-4530-b084-771c49f595b5" targetNamespace="http://schemas.microsoft.com/office/2006/metadata/properties" ma:root="true" ma:fieldsID="8919b6b9031969de133dd302c1a6ff53" ns3:_="">
    <xsd:import namespace="47118e50-3d7b-4530-b084-771c49f595b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118e50-3d7b-4530-b084-771c49f595b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DE3707C-8CAB-4302-B7E1-D32E1543E05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FDB7358-0BCB-4DEB-B717-C1D7CC555F05}">
  <ds:schemaRefs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47118e50-3d7b-4530-b084-771c49f595b5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9061A684-4BF0-4B98-A10A-9188C4E04DA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7118e50-3d7b-4530-b084-771c49f595b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177</TotalTime>
  <Words>394</Words>
  <Application>Microsoft Office PowerPoint</Application>
  <PresentationFormat>Widescreen</PresentationFormat>
  <Paragraphs>70</Paragraphs>
  <Slides>12</Slides>
  <Notes>10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Custom</vt:lpstr>
      <vt:lpstr>My Digital Skills Development  (BMBS4003) Iftikhar Ahmad 2537314 </vt:lpstr>
      <vt:lpstr>Introduction</vt:lpstr>
      <vt:lpstr>JISC Graph</vt:lpstr>
      <vt:lpstr>What I Learnd</vt:lpstr>
      <vt:lpstr>Linkedln Learning – Office 365 Skills</vt:lpstr>
      <vt:lpstr>Word Certificate </vt:lpstr>
      <vt:lpstr>Outlook Certificate </vt:lpstr>
      <vt:lpstr>Excel Certificate</vt:lpstr>
      <vt:lpstr>PowerPoint Certificate</vt:lpstr>
      <vt:lpstr>Excel Spreadsheet Project</vt:lpstr>
      <vt:lpstr>Conclusion </vt:lpstr>
      <vt:lpstr>Thank you (Please share your feedback)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Iftikhar Ahmad (2537314)</dc:creator>
  <cp:lastModifiedBy>Iftikhar Ahmad (2537314)</cp:lastModifiedBy>
  <cp:revision>9</cp:revision>
  <dcterms:created xsi:type="dcterms:W3CDTF">2026-06-22T18:15:06Z</dcterms:created>
  <dcterms:modified xsi:type="dcterms:W3CDTF">2026-06-25T11:53:18Z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0x0101006557826AD2FCD94C9899ABEFDA6A3507</vt:lpwstr>
  </property>
</Properties>
</file>