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handoutMasterIdLst>
    <p:handoutMasterId r:id="rId26"/>
  </p:handoutMasterIdLst>
  <p:sldIdLst>
    <p:sldId id="257" r:id="rId2"/>
    <p:sldId id="258" r:id="rId3"/>
    <p:sldId id="276" r:id="rId4"/>
    <p:sldId id="279" r:id="rId5"/>
    <p:sldId id="280" r:id="rId6"/>
    <p:sldId id="262" r:id="rId7"/>
    <p:sldId id="263" r:id="rId8"/>
    <p:sldId id="264" r:id="rId9"/>
    <p:sldId id="259" r:id="rId10"/>
    <p:sldId id="277" r:id="rId11"/>
    <p:sldId id="265" r:id="rId12"/>
    <p:sldId id="266" r:id="rId13"/>
    <p:sldId id="261" r:id="rId14"/>
    <p:sldId id="267" r:id="rId15"/>
    <p:sldId id="278" r:id="rId16"/>
    <p:sldId id="268" r:id="rId17"/>
    <p:sldId id="269" r:id="rId18"/>
    <p:sldId id="270" r:id="rId19"/>
    <p:sldId id="271" r:id="rId20"/>
    <p:sldId id="272" r:id="rId21"/>
    <p:sldId id="273" r:id="rId22"/>
    <p:sldId id="274" r:id="rId23"/>
    <p:sldId id="275"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0" autoAdjust="0"/>
    <p:restoredTop sz="94660"/>
  </p:normalViewPr>
  <p:slideViewPr>
    <p:cSldViewPr>
      <p:cViewPr varScale="1">
        <p:scale>
          <a:sx n="87" d="100"/>
          <a:sy n="87" d="100"/>
        </p:scale>
        <p:origin x="36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0903491-400C-4429-8367-009BDEA34EF6}" type="datetimeFigureOut">
              <a:rPr lang="en-US" smtClean="0"/>
              <a:t>10/18/2016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BF77B1A-37BA-4A0C-888F-47920B2E088E}" type="slidenum">
              <a:rPr lang="en-US" smtClean="0"/>
              <a:t>‹#›</a:t>
            </a:fld>
            <a:endParaRPr lang="en-US"/>
          </a:p>
        </p:txBody>
      </p:sp>
    </p:spTree>
    <p:extLst>
      <p:ext uri="{BB962C8B-B14F-4D97-AF65-F5344CB8AC3E}">
        <p14:creationId xmlns:p14="http://schemas.microsoft.com/office/powerpoint/2010/main" val="3330647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7E18115-365A-4D70-A16A-FD961ED01C6B}" type="datetimeFigureOut">
              <a:rPr lang="en-GB" smtClean="0"/>
              <a:t>18/10/2016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40836B5-CBB0-42F4-A48E-40E68967509B}" type="slidenum">
              <a:rPr lang="en-GB" smtClean="0"/>
              <a:t>‹#›</a:t>
            </a:fld>
            <a:endParaRPr lang="en-GB"/>
          </a:p>
        </p:txBody>
      </p:sp>
    </p:spTree>
    <p:extLst>
      <p:ext uri="{BB962C8B-B14F-4D97-AF65-F5344CB8AC3E}">
        <p14:creationId xmlns:p14="http://schemas.microsoft.com/office/powerpoint/2010/main" val="2639435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a:t>
            </a:fld>
            <a:endParaRPr lang="en-GB"/>
          </a:p>
        </p:txBody>
      </p:sp>
    </p:spTree>
    <p:extLst>
      <p:ext uri="{BB962C8B-B14F-4D97-AF65-F5344CB8AC3E}">
        <p14:creationId xmlns:p14="http://schemas.microsoft.com/office/powerpoint/2010/main" val="2943674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a:t>
            </a:fld>
            <a:endParaRPr lang="en-GB"/>
          </a:p>
        </p:txBody>
      </p:sp>
    </p:spTree>
    <p:extLst>
      <p:ext uri="{BB962C8B-B14F-4D97-AF65-F5344CB8AC3E}">
        <p14:creationId xmlns:p14="http://schemas.microsoft.com/office/powerpoint/2010/main" val="3229328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5</a:t>
            </a:fld>
            <a:endParaRPr lang="en-GB"/>
          </a:p>
        </p:txBody>
      </p:sp>
    </p:spTree>
    <p:extLst>
      <p:ext uri="{BB962C8B-B14F-4D97-AF65-F5344CB8AC3E}">
        <p14:creationId xmlns:p14="http://schemas.microsoft.com/office/powerpoint/2010/main" val="2421972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3269717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186237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9996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1780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4163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9117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7899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2264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9552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3609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8627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2054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8243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18/10/2016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47558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251" y="1196752"/>
            <a:ext cx="9120515" cy="5436013"/>
          </a:xfrm>
          <a:prstGeom prst="rect">
            <a:avLst/>
          </a:prstGeom>
        </p:spPr>
        <p:txBody>
          <a:bodyPr wrap="square" lIns="540000" tIns="360000" rIns="540000" bIns="360000" numCol="2" spcCol="360000">
            <a:spAutoFit/>
          </a:bodyPr>
          <a:lstStyle/>
          <a:p>
            <a:r>
              <a:rPr lang="en-GB" b="1" u="sng" dirty="0">
                <a:solidFill>
                  <a:prstClr val="black"/>
                </a:solidFill>
              </a:rPr>
              <a:t>1. Debating the Early Republic</a:t>
            </a:r>
          </a:p>
          <a:p>
            <a:pPr marL="285750" indent="-285750">
              <a:buFontTx/>
              <a:buChar char="-"/>
            </a:pPr>
            <a:r>
              <a:rPr lang="en-GB" dirty="0">
                <a:solidFill>
                  <a:prstClr val="black"/>
                </a:solidFill>
              </a:rPr>
              <a:t>Inclusions and </a:t>
            </a:r>
            <a:r>
              <a:rPr lang="en-GB" dirty="0" smtClean="0">
                <a:solidFill>
                  <a:prstClr val="black"/>
                </a:solidFill>
              </a:rPr>
              <a:t>exclusions</a:t>
            </a:r>
          </a:p>
          <a:p>
            <a:pPr marL="285750" indent="-285750">
              <a:buFontTx/>
              <a:buChar char="-"/>
            </a:pPr>
            <a:r>
              <a:rPr lang="en-GB" dirty="0" smtClean="0">
                <a:solidFill>
                  <a:prstClr val="black"/>
                </a:solidFill>
              </a:rPr>
              <a:t>Origin narratives</a:t>
            </a:r>
            <a:endParaRPr lang="en-GB" dirty="0">
              <a:solidFill>
                <a:prstClr val="black"/>
              </a:solidFill>
            </a:endParaRPr>
          </a:p>
          <a:p>
            <a:endParaRPr lang="en-GB" b="1" u="sng" dirty="0" smtClean="0">
              <a:solidFill>
                <a:prstClr val="black"/>
              </a:solidFill>
            </a:endParaRPr>
          </a:p>
          <a:p>
            <a:r>
              <a:rPr lang="en-GB" b="1" u="sng" dirty="0" smtClean="0">
                <a:solidFill>
                  <a:prstClr val="black"/>
                </a:solidFill>
              </a:rPr>
              <a:t>2. Indian Removal </a:t>
            </a:r>
          </a:p>
          <a:p>
            <a:pPr marL="342900" indent="-342900">
              <a:buFontTx/>
              <a:buChar char="-"/>
            </a:pPr>
            <a:r>
              <a:rPr lang="en-GB" dirty="0" smtClean="0">
                <a:solidFill>
                  <a:prstClr val="black"/>
                </a:solidFill>
              </a:rPr>
              <a:t>Jefferson</a:t>
            </a:r>
          </a:p>
          <a:p>
            <a:pPr marL="342900" indent="-342900">
              <a:buFontTx/>
              <a:buChar char="-"/>
            </a:pPr>
            <a:r>
              <a:rPr lang="en-GB" dirty="0" smtClean="0">
                <a:solidFill>
                  <a:prstClr val="black"/>
                </a:solidFill>
              </a:rPr>
              <a:t>Jackson</a:t>
            </a:r>
          </a:p>
          <a:p>
            <a:endParaRPr lang="en-GB" dirty="0" smtClean="0">
              <a:solidFill>
                <a:prstClr val="black"/>
              </a:solidFill>
            </a:endParaRPr>
          </a:p>
          <a:p>
            <a:r>
              <a:rPr lang="en-GB" b="1" u="sng" dirty="0" smtClean="0">
                <a:solidFill>
                  <a:prstClr val="black"/>
                </a:solidFill>
              </a:rPr>
              <a:t>3. </a:t>
            </a:r>
            <a:r>
              <a:rPr lang="en-GB" b="1" u="sng" dirty="0" err="1" smtClean="0">
                <a:solidFill>
                  <a:prstClr val="black"/>
                </a:solidFill>
              </a:rPr>
              <a:t>Apess</a:t>
            </a:r>
            <a:r>
              <a:rPr lang="en-GB" b="1" u="sng" dirty="0" smtClean="0">
                <a:solidFill>
                  <a:prstClr val="black"/>
                </a:solidFill>
              </a:rPr>
              <a:t>, ‘An Indian’s Looking Glass for the White Man’</a:t>
            </a:r>
          </a:p>
          <a:p>
            <a:endParaRPr lang="en-GB" dirty="0">
              <a:solidFill>
                <a:prstClr val="black"/>
              </a:solidFill>
            </a:endParaRPr>
          </a:p>
          <a:p>
            <a:r>
              <a:rPr lang="en-GB" b="1" u="sng" dirty="0" smtClean="0">
                <a:solidFill>
                  <a:prstClr val="black"/>
                </a:solidFill>
              </a:rPr>
              <a:t>4. Cherokee Resistance</a:t>
            </a:r>
          </a:p>
          <a:p>
            <a:pPr marL="342900" indent="-342900">
              <a:buFontTx/>
              <a:buChar char="-"/>
            </a:pPr>
            <a:r>
              <a:rPr lang="en-GB" dirty="0" err="1" smtClean="0">
                <a:solidFill>
                  <a:prstClr val="black"/>
                </a:solidFill>
              </a:rPr>
              <a:t>Boudinot</a:t>
            </a:r>
            <a:r>
              <a:rPr lang="en-GB" dirty="0" smtClean="0">
                <a:solidFill>
                  <a:prstClr val="black"/>
                </a:solidFill>
              </a:rPr>
              <a:t>, ‘Address to Whites’</a:t>
            </a:r>
          </a:p>
          <a:p>
            <a:pPr marL="342900" indent="-342900">
              <a:buFontTx/>
              <a:buChar char="-"/>
            </a:pPr>
            <a:r>
              <a:rPr lang="en-GB" dirty="0" smtClean="0">
                <a:solidFill>
                  <a:prstClr val="black"/>
                </a:solidFill>
              </a:rPr>
              <a:t>‘Appeal of the Cherokee Nation</a:t>
            </a:r>
          </a:p>
          <a:p>
            <a:endParaRPr lang="en-GB" b="1" u="sng" dirty="0">
              <a:solidFill>
                <a:prstClr val="black"/>
              </a:solidFill>
            </a:endParaRPr>
          </a:p>
          <a:p>
            <a:r>
              <a:rPr lang="en-GB" b="1" u="sng" dirty="0" smtClean="0">
                <a:solidFill>
                  <a:prstClr val="black"/>
                </a:solidFill>
              </a:rPr>
              <a:t>5. Adams, ‘Remember the Ladies’</a:t>
            </a:r>
          </a:p>
          <a:p>
            <a:endParaRPr lang="en-GB" b="1" u="sng" dirty="0">
              <a:solidFill>
                <a:prstClr val="black"/>
              </a:solidFill>
            </a:endParaRPr>
          </a:p>
          <a:p>
            <a:r>
              <a:rPr lang="en-GB" b="1" u="sng" dirty="0" smtClean="0">
                <a:solidFill>
                  <a:prstClr val="black"/>
                </a:solidFill>
              </a:rPr>
              <a:t>6. Stanton, ‘Seneca Falls Declaration’</a:t>
            </a:r>
            <a:endParaRPr lang="en-GB" b="1" u="sng" dirty="0">
              <a:solidFill>
                <a:prstClr val="black"/>
              </a:solidFill>
            </a:endParaRPr>
          </a:p>
          <a:p>
            <a:pPr algn="r"/>
            <a:r>
              <a:rPr lang="en-GB" b="1" u="sng" dirty="0" smtClean="0">
                <a:solidFill>
                  <a:srgbClr val="FF0000"/>
                </a:solidFill>
              </a:rPr>
              <a:t>AIMS</a:t>
            </a:r>
            <a:endParaRPr lang="en-GB" b="1" u="sng" dirty="0">
              <a:solidFill>
                <a:srgbClr val="FF0000"/>
              </a:solidFill>
            </a:endParaRPr>
          </a:p>
          <a:p>
            <a:pPr marL="285750" indent="-285750" algn="r">
              <a:buFont typeface="Arial" panose="020B0604020202020204" pitchFamily="34" charset="0"/>
              <a:buChar char="•"/>
            </a:pPr>
            <a:r>
              <a:rPr lang="en-GB" b="1" dirty="0" smtClean="0">
                <a:solidFill>
                  <a:srgbClr val="FF0000"/>
                </a:solidFill>
              </a:rPr>
              <a:t>Counterpoise prevailing visions of democracy and citizenship in the early republic with the alternative perspective of social groups excluded from those visions</a:t>
            </a:r>
          </a:p>
          <a:p>
            <a:pPr marL="285750" indent="-285750" algn="r">
              <a:buFont typeface="Arial" panose="020B0604020202020204" pitchFamily="34" charset="0"/>
              <a:buChar char="•"/>
            </a:pPr>
            <a:r>
              <a:rPr lang="en-GB" b="1" dirty="0" smtClean="0">
                <a:solidFill>
                  <a:srgbClr val="FF0000"/>
                </a:solidFill>
              </a:rPr>
              <a:t>Discuss ways ‘other’ social groups – Native American Indians and women – critiqued, resisted and ‘spoke back to’ mainstream discourses  about themselves </a:t>
            </a:r>
          </a:p>
          <a:p>
            <a:pPr marL="285750" indent="-285750" algn="r">
              <a:buFont typeface="Arial" panose="020B0604020202020204" pitchFamily="34" charset="0"/>
              <a:buChar char="•"/>
            </a:pPr>
            <a:r>
              <a:rPr lang="en-GB" b="1" dirty="0" smtClean="0">
                <a:solidFill>
                  <a:srgbClr val="FF0000"/>
                </a:solidFill>
              </a:rPr>
              <a:t> Discuss ways Native Americans and women reapplied the rhetoric and logic of the Declaration of Independence in service of their political goals</a:t>
            </a:r>
          </a:p>
        </p:txBody>
      </p:sp>
      <p:sp>
        <p:nvSpPr>
          <p:cNvPr id="4" name="Rectangle 3"/>
          <p:cNvSpPr/>
          <p:nvPr/>
        </p:nvSpPr>
        <p:spPr>
          <a:xfrm>
            <a:off x="-23485" y="6411"/>
            <a:ext cx="9144000" cy="1558028"/>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 Week </a:t>
            </a:r>
            <a:r>
              <a:rPr lang="en-GB" b="1" dirty="0">
                <a:solidFill>
                  <a:srgbClr val="FF0000"/>
                </a:solidFill>
                <a:effectLst>
                  <a:outerShdw blurRad="38100" dist="38100" dir="2700000" algn="tl">
                    <a:srgbClr val="000000">
                      <a:alpha val="43137"/>
                    </a:srgbClr>
                  </a:outerShdw>
                </a:effectLst>
              </a:rPr>
              <a:t>3</a:t>
            </a:r>
          </a:p>
          <a:p>
            <a:r>
              <a:rPr lang="en-GB" b="1" dirty="0">
                <a:solidFill>
                  <a:srgbClr val="FF0000"/>
                </a:solidFill>
                <a:effectLst>
                  <a:outerShdw blurRad="38100" dist="38100" dir="2700000" algn="tl">
                    <a:srgbClr val="000000">
                      <a:alpha val="43137"/>
                    </a:srgbClr>
                  </a:outerShdw>
                </a:effectLst>
              </a:rPr>
              <a:t>Virtuous Expansion: From </a:t>
            </a:r>
            <a:r>
              <a:rPr lang="en-GB" b="1" dirty="0" err="1">
                <a:solidFill>
                  <a:srgbClr val="FF0000"/>
                </a:solidFill>
                <a:effectLst>
                  <a:outerShdw blurRad="38100" dist="38100" dir="2700000" algn="tl">
                    <a:srgbClr val="000000">
                      <a:alpha val="43137"/>
                    </a:srgbClr>
                  </a:outerShdw>
                </a:effectLst>
              </a:rPr>
              <a:t>Jeffersonian</a:t>
            </a:r>
            <a:r>
              <a:rPr lang="en-GB" b="1" dirty="0">
                <a:solidFill>
                  <a:srgbClr val="FF0000"/>
                </a:solidFill>
                <a:effectLst>
                  <a:outerShdw blurRad="38100" dist="38100" dir="2700000" algn="tl">
                    <a:srgbClr val="000000">
                      <a:alpha val="43137"/>
                    </a:srgbClr>
                  </a:outerShdw>
                </a:effectLst>
              </a:rPr>
              <a:t> Democracy to Manifest Destiny </a:t>
            </a:r>
            <a:r>
              <a:rPr lang="en-GB" b="1" dirty="0" smtClean="0">
                <a:solidFill>
                  <a:srgbClr val="FF0000"/>
                </a:solidFill>
                <a:effectLst>
                  <a:outerShdw blurRad="38100" dist="38100" dir="2700000" algn="tl">
                    <a:srgbClr val="000000">
                      <a:alpha val="43137"/>
                    </a:srgbClr>
                  </a:outerShdw>
                </a:effectLst>
              </a:rPr>
              <a:t>– </a:t>
            </a:r>
            <a:r>
              <a:rPr lang="en-GB" b="1" dirty="0" smtClean="0">
                <a:solidFill>
                  <a:srgbClr val="FF0000"/>
                </a:solidFill>
                <a:effectLst>
                  <a:outerShdw blurRad="38100" dist="38100" dir="2700000" algn="tl">
                    <a:srgbClr val="000000">
                      <a:alpha val="43137"/>
                    </a:srgbClr>
                  </a:outerShdw>
                </a:effectLst>
              </a:rPr>
              <a:t>Tuesday</a:t>
            </a:r>
            <a:endParaRPr lang="en-GB" b="1" dirty="0" smtClean="0">
              <a:solidFill>
                <a:srgbClr val="FF0000"/>
              </a:solidFill>
              <a:effectLst>
                <a:outerShdw blurRad="38100" dist="38100" dir="2700000" algn="tl">
                  <a:srgbClr val="000000">
                    <a:alpha val="43137"/>
                  </a:srgbClr>
                </a:outerShdw>
              </a:effectLst>
            </a:endParaRPr>
          </a:p>
          <a:p>
            <a:r>
              <a:rPr lang="en-GB" b="1" dirty="0" smtClean="0">
                <a:solidFill>
                  <a:srgbClr val="FF0000"/>
                </a:solidFill>
                <a:effectLst>
                  <a:outerShdw blurRad="38100" dist="38100" dir="2700000" algn="tl">
                    <a:srgbClr val="000000">
                      <a:alpha val="43137"/>
                    </a:srgbClr>
                  </a:outerShdw>
                </a:effectLst>
              </a:rPr>
              <a:t>In focus: ‘Other’ Americans</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588466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467338"/>
          </a:xfrm>
          <a:prstGeom prst="rect">
            <a:avLst/>
          </a:prstGeom>
        </p:spPr>
        <p:txBody>
          <a:bodyPr wrap="square" lIns="540000" tIns="360000" rIns="540000" bIns="360000">
            <a:spAutoFit/>
          </a:bodyPr>
          <a:lstStyle/>
          <a:p>
            <a:r>
              <a:rPr lang="en-GB" sz="2000" b="1" u="sng" dirty="0" smtClean="0"/>
              <a:t>1. Debating </a:t>
            </a:r>
            <a:r>
              <a:rPr lang="en-GB" sz="2000" b="1" u="sng" dirty="0"/>
              <a:t>the </a:t>
            </a:r>
            <a:r>
              <a:rPr lang="en-GB" sz="2000" b="1" u="sng" dirty="0" smtClean="0"/>
              <a:t>Early Republic:</a:t>
            </a:r>
            <a:r>
              <a:rPr lang="en-GB" sz="2000" b="1" u="sng" dirty="0"/>
              <a:t> </a:t>
            </a:r>
            <a:r>
              <a:rPr lang="en-GB" sz="2000" b="1" u="sng" dirty="0" smtClean="0"/>
              <a:t>Inclusions and exclusions</a:t>
            </a:r>
          </a:p>
          <a:p>
            <a:pPr marL="342900" indent="-342900">
              <a:buAutoNum type="arabicPeriod"/>
            </a:pPr>
            <a:endParaRPr lang="en-GB" b="1" u="sng" dirty="0">
              <a:solidFill>
                <a:srgbClr val="FF0000"/>
              </a:solidFill>
              <a:effectLst>
                <a:outerShdw blurRad="38100" dist="38100" dir="2700000" algn="tl">
                  <a:srgbClr val="000000">
                    <a:alpha val="43137"/>
                  </a:srgbClr>
                </a:outerShdw>
              </a:effectLst>
            </a:endParaRPr>
          </a:p>
          <a:p>
            <a:pPr algn="just"/>
            <a:r>
              <a:rPr lang="en-GB" sz="2400" dirty="0" smtClean="0"/>
              <a:t>“We hold these truths to be self-evident, that </a:t>
            </a:r>
            <a:r>
              <a:rPr lang="en-GB" sz="2400" b="1" dirty="0" smtClean="0"/>
              <a:t>all </a:t>
            </a:r>
            <a:r>
              <a:rPr lang="en-GB" sz="2400" b="1" i="1" dirty="0" smtClean="0"/>
              <a:t>men</a:t>
            </a:r>
            <a:r>
              <a:rPr lang="en-GB" sz="2400" b="1" dirty="0" smtClean="0"/>
              <a:t> are created equal</a:t>
            </a:r>
            <a:r>
              <a:rPr lang="en-GB" sz="2400" dirty="0" smtClean="0"/>
              <a:t>, that they are endowed by their Creator with certain unalienable Rights, that among these are Life, Liberty and the pursuit of Happiness.” </a:t>
            </a:r>
          </a:p>
          <a:p>
            <a:pPr marL="285750" indent="-285750" algn="r">
              <a:buFontTx/>
              <a:buChar char="-"/>
            </a:pPr>
            <a:r>
              <a:rPr lang="en-GB" sz="2400" dirty="0" smtClean="0"/>
              <a:t>Declaration of Independence </a:t>
            </a:r>
          </a:p>
          <a:p>
            <a:pPr marL="285750" indent="-285750">
              <a:buFontTx/>
              <a:buChar char="-"/>
            </a:pPr>
            <a:endParaRPr lang="en-GB" sz="2400" dirty="0" smtClean="0"/>
          </a:p>
          <a:p>
            <a:pPr algn="just"/>
            <a:r>
              <a:rPr lang="en-GB" sz="2400" dirty="0" smtClean="0"/>
              <a:t>“Representatives and direct Taxes shall be apportioned among the several States which may be included within this Union, according to their respective Numbers, which shall be determined by adding to the whole Number of </a:t>
            </a:r>
            <a:r>
              <a:rPr lang="en-GB" sz="2400" b="1" dirty="0" smtClean="0"/>
              <a:t>free Persons</a:t>
            </a:r>
            <a:r>
              <a:rPr lang="en-GB" sz="2400" dirty="0" smtClean="0"/>
              <a:t>, including those bound to Service for a Term of Years, and </a:t>
            </a:r>
            <a:r>
              <a:rPr lang="en-GB" sz="2400" b="1" dirty="0" smtClean="0"/>
              <a:t>excluding Indians </a:t>
            </a:r>
            <a:r>
              <a:rPr lang="en-GB" sz="2400" dirty="0" smtClean="0"/>
              <a:t>not taxed, </a:t>
            </a:r>
            <a:r>
              <a:rPr lang="en-GB" sz="2400" b="1" dirty="0" smtClean="0"/>
              <a:t>three fifths of all other Persons</a:t>
            </a:r>
            <a:r>
              <a:rPr lang="en-GB" sz="2400" dirty="0" smtClean="0"/>
              <a:t>.”</a:t>
            </a:r>
          </a:p>
          <a:p>
            <a:pPr marL="285750" indent="-285750" algn="r">
              <a:buFontTx/>
              <a:buChar char="-"/>
            </a:pPr>
            <a:r>
              <a:rPr lang="en-GB" sz="2400" dirty="0" smtClean="0"/>
              <a:t>Article I, Section 2 of US Constitution</a:t>
            </a:r>
          </a:p>
          <a:p>
            <a:pPr marL="285750" indent="-285750" algn="just">
              <a:buFontTx/>
              <a:buChar char="-"/>
            </a:pPr>
            <a:endParaRPr lang="en-GB" sz="2400" dirty="0" smtClean="0"/>
          </a:p>
          <a:p>
            <a:pPr marL="285750" indent="-285750" algn="just">
              <a:buFontTx/>
              <a:buChar char="-"/>
            </a:pPr>
            <a:endParaRPr lang="en-GB" sz="2400" dirty="0" smtClean="0"/>
          </a:p>
          <a:p>
            <a:pPr algn="just"/>
            <a:r>
              <a:rPr lang="en-GB" sz="2400" dirty="0" smtClean="0"/>
              <a:t> </a:t>
            </a:r>
          </a:p>
          <a:p>
            <a:endParaRPr lang="en-GB" dirty="0"/>
          </a:p>
        </p:txBody>
      </p:sp>
    </p:spTree>
    <p:extLst>
      <p:ext uri="{BB962C8B-B14F-4D97-AF65-F5344CB8AC3E}">
        <p14:creationId xmlns:p14="http://schemas.microsoft.com/office/powerpoint/2010/main" val="41846428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636341"/>
          </a:xfrm>
          <a:prstGeom prst="rect">
            <a:avLst/>
          </a:prstGeom>
        </p:spPr>
        <p:txBody>
          <a:bodyPr wrap="square" lIns="540000" tIns="360000" rIns="540000" bIns="360000">
            <a:spAutoFit/>
          </a:bodyPr>
          <a:lstStyle/>
          <a:p>
            <a:pPr algn="just"/>
            <a:r>
              <a:rPr lang="en-GB" sz="1600" b="1" u="sng" dirty="0" smtClean="0"/>
              <a:t>1.Debating </a:t>
            </a:r>
            <a:r>
              <a:rPr lang="en-GB" sz="1600" b="1" u="sng" dirty="0"/>
              <a:t>the Early Republic: </a:t>
            </a:r>
            <a:endParaRPr lang="en-GB" sz="1600" b="1" u="sng" dirty="0" smtClean="0"/>
          </a:p>
          <a:p>
            <a:pPr algn="just"/>
            <a:r>
              <a:rPr lang="en-GB" sz="1600" b="1" u="sng" dirty="0" smtClean="0"/>
              <a:t>‘</a:t>
            </a:r>
            <a:r>
              <a:rPr lang="en-GB" sz="1600" b="1" u="sng" dirty="0" smtClean="0"/>
              <a:t>Creation of the Whites</a:t>
            </a:r>
            <a:r>
              <a:rPr lang="en-GB" sz="1600" b="1" u="sng" dirty="0" smtClean="0"/>
              <a:t>’</a:t>
            </a:r>
          </a:p>
          <a:p>
            <a:pPr algn="just"/>
            <a:endParaRPr lang="en-GB" sz="1600" b="1" u="sng" dirty="0" smtClean="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a:p>
          <a:p>
            <a:pPr algn="just"/>
            <a:endParaRPr lang="en-GB" sz="1600" b="1" u="sng" dirty="0"/>
          </a:p>
          <a:p>
            <a:r>
              <a:rPr lang="en-GB" sz="1600" b="1" dirty="0" err="1">
                <a:solidFill>
                  <a:srgbClr val="FF0000"/>
                </a:solidFill>
              </a:rPr>
              <a:t>Yuchi</a:t>
            </a:r>
            <a:r>
              <a:rPr lang="en-GB" sz="1600" b="1" dirty="0">
                <a:solidFill>
                  <a:srgbClr val="FF0000"/>
                </a:solidFill>
              </a:rPr>
              <a:t> and </a:t>
            </a:r>
            <a:r>
              <a:rPr lang="en-GB" sz="1600" b="1" dirty="0" err="1">
                <a:solidFill>
                  <a:srgbClr val="FF0000"/>
                </a:solidFill>
              </a:rPr>
              <a:t>Hitchiti</a:t>
            </a:r>
            <a:r>
              <a:rPr lang="en-GB" sz="1600" b="1" dirty="0">
                <a:solidFill>
                  <a:srgbClr val="FF0000"/>
                </a:solidFill>
              </a:rPr>
              <a:t> ‘Creation of the Whites’ stories</a:t>
            </a:r>
            <a:endParaRPr lang="en-US" sz="1600" dirty="0">
              <a:solidFill>
                <a:srgbClr val="FF0000"/>
              </a:solidFill>
            </a:endParaRPr>
          </a:p>
          <a:p>
            <a:pPr marL="342900" lvl="0" indent="-342900">
              <a:buFont typeface="Arial" panose="020B0604020202020204" pitchFamily="34" charset="0"/>
              <a:buChar char="•"/>
            </a:pPr>
            <a:r>
              <a:rPr lang="en-GB" sz="1600" b="1" dirty="0"/>
              <a:t>How do these stories explain the origin of white settlement of the Americas? And what can you intuit about how the </a:t>
            </a:r>
            <a:r>
              <a:rPr lang="en-GB" sz="1600" b="1" dirty="0" err="1"/>
              <a:t>Yuchi</a:t>
            </a:r>
            <a:r>
              <a:rPr lang="en-GB" sz="1600" b="1" dirty="0"/>
              <a:t> and </a:t>
            </a:r>
            <a:r>
              <a:rPr lang="en-GB" sz="1600" b="1" dirty="0" err="1"/>
              <a:t>Hitchiti</a:t>
            </a:r>
            <a:r>
              <a:rPr lang="en-GB" sz="1600" b="1" dirty="0"/>
              <a:t> describe the origins of their own tribes by </a:t>
            </a:r>
            <a:r>
              <a:rPr lang="en-GB" sz="1600" b="1" dirty="0" smtClean="0"/>
              <a:t>contrast?</a:t>
            </a:r>
            <a:endParaRPr lang="en-US" sz="1600" dirty="0" smtClean="0"/>
          </a:p>
          <a:p>
            <a:pPr marL="342900" lvl="0" indent="-342900">
              <a:buFont typeface="Arial" panose="020B0604020202020204" pitchFamily="34" charset="0"/>
              <a:buChar char="•"/>
            </a:pPr>
            <a:r>
              <a:rPr lang="en-GB" sz="1600" b="1" dirty="0" smtClean="0"/>
              <a:t>Are </a:t>
            </a:r>
            <a:r>
              <a:rPr lang="en-GB" sz="1600" b="1" dirty="0"/>
              <a:t>there any notable differences between the two creation stories?</a:t>
            </a:r>
            <a:endParaRPr lang="en-US" sz="1600" dirty="0"/>
          </a:p>
          <a:p>
            <a:pPr marL="342900" lvl="0" indent="-342900">
              <a:buFont typeface="Arial" panose="020B0604020202020204" pitchFamily="34" charset="0"/>
              <a:buChar char="•"/>
            </a:pPr>
            <a:r>
              <a:rPr lang="en-GB" sz="1600" b="1" dirty="0" smtClean="0"/>
              <a:t>What </a:t>
            </a:r>
            <a:r>
              <a:rPr lang="en-GB" sz="1600" b="1" dirty="0"/>
              <a:t>insights might these stories provide about the history of encounters between white Europeans and indigenous Americans? </a:t>
            </a:r>
            <a:endParaRPr lang="en-GB" sz="1000" b="1" u="sng"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210727"/>
            <a:ext cx="5436604" cy="4267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val 1"/>
          <p:cNvSpPr/>
          <p:nvPr/>
        </p:nvSpPr>
        <p:spPr>
          <a:xfrm>
            <a:off x="7329157" y="1961737"/>
            <a:ext cx="576064" cy="360040"/>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6" name="Oval 5"/>
          <p:cNvSpPr/>
          <p:nvPr/>
        </p:nvSpPr>
        <p:spPr>
          <a:xfrm>
            <a:off x="6820279" y="885962"/>
            <a:ext cx="936104" cy="391640"/>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Tree>
    <p:extLst>
      <p:ext uri="{BB962C8B-B14F-4D97-AF65-F5344CB8AC3E}">
        <p14:creationId xmlns:p14="http://schemas.microsoft.com/office/powerpoint/2010/main" val="12200881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867174"/>
          </a:xfrm>
          <a:prstGeom prst="rect">
            <a:avLst/>
          </a:prstGeom>
        </p:spPr>
        <p:txBody>
          <a:bodyPr wrap="square" lIns="540000" tIns="360000" rIns="540000" bIns="360000">
            <a:spAutoFit/>
          </a:bodyPr>
          <a:lstStyle/>
          <a:p>
            <a:pPr algn="just"/>
            <a:r>
              <a:rPr lang="en-GB" sz="1600" b="1" u="sng" dirty="0"/>
              <a:t>1.Debating the Early Republic: </a:t>
            </a:r>
            <a:r>
              <a:rPr lang="en-GB" sz="1600" b="1" u="sng" dirty="0" smtClean="0"/>
              <a:t> ‘</a:t>
            </a:r>
            <a:r>
              <a:rPr lang="en-GB" sz="1600" b="1" u="sng" dirty="0"/>
              <a:t>Creation of the Whites’</a:t>
            </a:r>
          </a:p>
          <a:p>
            <a:pPr algn="just"/>
            <a:endParaRPr lang="en-GB" sz="1600" b="1" u="sng" dirty="0"/>
          </a:p>
          <a:p>
            <a:pPr algn="just"/>
            <a:r>
              <a:rPr lang="en-GB" sz="1600" dirty="0" smtClean="0"/>
              <a:t>It was out upon the ocean. Some sea-foam formed against a big log floating there. Then a person emerged from the sea-foam and crawled out upon the log. He was seen sitting there. Another person crawled up, on the other side of the log. It was a woman. They were whites. Soon the Indians saw them, and at first thought that they were sea-gulls, and they said among themselves, “are they not white people?” Then they made a boat and went out to look at the strangers more closely. </a:t>
            </a:r>
          </a:p>
          <a:p>
            <a:pPr algn="just"/>
            <a:r>
              <a:rPr lang="en-GB" sz="1600" dirty="0"/>
              <a:t>	</a:t>
            </a:r>
            <a:r>
              <a:rPr lang="en-GB" sz="1600" dirty="0" smtClean="0"/>
              <a:t>Later on the whites were seen in their house-boat. Then they disappeared. </a:t>
            </a:r>
          </a:p>
          <a:p>
            <a:pPr algn="just"/>
            <a:r>
              <a:rPr lang="en-GB" sz="1600" dirty="0"/>
              <a:t>	</a:t>
            </a:r>
            <a:r>
              <a:rPr lang="en-GB" sz="1600" dirty="0" smtClean="0"/>
              <a:t>In about a year they returned, and there were a great many of them. The Indians talked to them, but they could not understand each other. Then the whites left. But they came back in another year with a great many ships. They approached the Indians and asked if they could come ashore. They said, “Yes.” So the whites landed, but they seemed to be afraid to walk much on the water. They went away again over the sea. </a:t>
            </a:r>
          </a:p>
          <a:p>
            <a:pPr algn="just"/>
            <a:r>
              <a:rPr lang="en-GB" sz="1600" dirty="0"/>
              <a:t>	</a:t>
            </a:r>
            <a:r>
              <a:rPr lang="en-GB" sz="1600" dirty="0" smtClean="0"/>
              <a:t>This time they were gone only a short time; only three months passed and they came again. They had a box with them and asked the Indians for some earth to fill it. It was given to them as they desired. The first time they ask, they had a square box, and when that was filled, they brought a big shallow box. They filled this one too. Earth was put in them when they were carried aboard the ship, the white men planted seed in them and many things were raised. After they had taken away the shallow box, the whites came back and told the Indians that their land was very strong and fertile. So they asked the Indians to give them a portion of it that they might live on it. The Indians agreed to do it, the whites came to the shore, and they have lived there ever since.</a:t>
            </a:r>
            <a:endParaRPr lang="en-GB" sz="1600" b="1" u="sng" dirty="0" smtClean="0"/>
          </a:p>
          <a:p>
            <a:pPr marL="285750" indent="-285750" algn="r">
              <a:buFontTx/>
              <a:buChar char="-"/>
            </a:pPr>
            <a:r>
              <a:rPr lang="en-GB" sz="1600" b="1" dirty="0" smtClean="0"/>
              <a:t>‘The Creation of the Whites,’ Yuchi story (as recorded 1987)</a:t>
            </a:r>
          </a:p>
        </p:txBody>
      </p:sp>
    </p:spTree>
    <p:extLst>
      <p:ext uri="{BB962C8B-B14F-4D97-AF65-F5344CB8AC3E}">
        <p14:creationId xmlns:p14="http://schemas.microsoft.com/office/powerpoint/2010/main" val="28196253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113121"/>
          </a:xfrm>
          <a:prstGeom prst="rect">
            <a:avLst/>
          </a:prstGeom>
        </p:spPr>
        <p:txBody>
          <a:bodyPr wrap="square" lIns="540000" tIns="360000" rIns="540000" bIns="360000">
            <a:spAutoFit/>
          </a:bodyPr>
          <a:lstStyle/>
          <a:p>
            <a:pPr algn="just"/>
            <a:r>
              <a:rPr lang="en-GB" sz="1600" b="1" u="sng" dirty="0"/>
              <a:t>1.Debating the Early Republic:  ‘Creation of the Whites’</a:t>
            </a:r>
          </a:p>
          <a:p>
            <a:pPr algn="just"/>
            <a:endParaRPr lang="en-GB" sz="1000" b="1" u="sng" dirty="0" smtClean="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marL="285750" indent="-285750" algn="r">
              <a:buFontTx/>
              <a:buChar char="-"/>
            </a:pPr>
            <a:endParaRPr lang="en-GB" sz="1600" b="1" dirty="0" smtClean="0"/>
          </a:p>
          <a:p>
            <a:pPr algn="just"/>
            <a:endParaRPr lang="en-GB" sz="1600" b="1" dirty="0" smtClean="0"/>
          </a:p>
          <a:p>
            <a:pPr marL="285750" indent="-285750" algn="r">
              <a:buFontTx/>
              <a:buChar char="-"/>
            </a:pPr>
            <a:r>
              <a:rPr lang="en-GB" sz="1600" b="1" dirty="0" smtClean="0"/>
              <a:t>‘The Creation of the Whites,’ </a:t>
            </a:r>
            <a:r>
              <a:rPr lang="en-GB" sz="1600" b="1" dirty="0" err="1" smtClean="0"/>
              <a:t>Hitchiti</a:t>
            </a:r>
            <a:r>
              <a:rPr lang="en-GB" sz="1600" b="1" dirty="0" smtClean="0"/>
              <a:t> version, in George E Lankford, ed.,  </a:t>
            </a:r>
            <a:r>
              <a:rPr lang="en-GB" sz="1600" b="1" i="1" dirty="0" smtClean="0"/>
              <a:t>Native American Legends of the Southeast </a:t>
            </a:r>
            <a:r>
              <a:rPr lang="en-GB" sz="1600" b="1" dirty="0" smtClean="0"/>
              <a:t>(University of Alabama: Tuscaloosa, 2011 [1987]), p. 138</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4282"/>
          <a:stretch/>
        </p:blipFill>
        <p:spPr>
          <a:xfrm>
            <a:off x="418582" y="1125524"/>
            <a:ext cx="8493126" cy="3542332"/>
          </a:xfrm>
          <a:prstGeom prst="rect">
            <a:avLst/>
          </a:prstGeom>
        </p:spPr>
      </p:pic>
    </p:spTree>
    <p:extLst>
      <p:ext uri="{BB962C8B-B14F-4D97-AF65-F5344CB8AC3E}">
        <p14:creationId xmlns:p14="http://schemas.microsoft.com/office/powerpoint/2010/main" val="33996074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174676"/>
          </a:xfrm>
          <a:prstGeom prst="rect">
            <a:avLst/>
          </a:prstGeom>
        </p:spPr>
        <p:txBody>
          <a:bodyPr wrap="square" lIns="540000" tIns="360000" rIns="540000" bIns="360000">
            <a:spAutoFit/>
          </a:bodyPr>
          <a:lstStyle/>
          <a:p>
            <a:r>
              <a:rPr lang="en-GB" sz="2000" b="1" u="sng" dirty="0" smtClean="0">
                <a:solidFill>
                  <a:prstClr val="black"/>
                </a:solidFill>
              </a:rPr>
              <a:t>2. Indian Removal: Jefferson</a:t>
            </a:r>
          </a:p>
          <a:p>
            <a:endParaRPr lang="en-GB" sz="1200" b="1" u="sng" dirty="0" smtClean="0">
              <a:solidFill>
                <a:prstClr val="black"/>
              </a:solidFill>
            </a:endParaRPr>
          </a:p>
          <a:p>
            <a:pPr algn="just"/>
            <a:r>
              <a:rPr lang="en-GB" sz="2200" dirty="0" smtClean="0"/>
              <a:t>“Our system is to live in perpetual peace with the Indians, to </a:t>
            </a:r>
            <a:r>
              <a:rPr lang="en-GB" sz="2200" b="1" dirty="0" smtClean="0">
                <a:solidFill>
                  <a:srgbClr val="FF0000"/>
                </a:solidFill>
              </a:rPr>
              <a:t>cultivate </a:t>
            </a:r>
            <a:r>
              <a:rPr lang="en-GB" sz="2200" dirty="0" smtClean="0"/>
              <a:t>an affectionate attachment from them … and by giving them effectual protection against wrongs from our own people. The decrease of game rendering their subsistence by hunting insufficient, </a:t>
            </a:r>
            <a:r>
              <a:rPr lang="en-GB" sz="2200" b="1" dirty="0" smtClean="0">
                <a:solidFill>
                  <a:srgbClr val="FF0000"/>
                </a:solidFill>
              </a:rPr>
              <a:t>we wish to draw them to agriculture, to spinning and weaving</a:t>
            </a:r>
            <a:r>
              <a:rPr lang="en-GB" sz="2200" dirty="0" smtClean="0"/>
              <a:t>. </a:t>
            </a:r>
            <a:r>
              <a:rPr lang="en-GB" sz="2200" i="1" dirty="0" smtClean="0"/>
              <a:t>The latter branches they take up with great readiness, because they fall to the women, who gain by quitting the </a:t>
            </a:r>
            <a:r>
              <a:rPr lang="en-GB" sz="2200" i="1" dirty="0" err="1" smtClean="0"/>
              <a:t>labors</a:t>
            </a:r>
            <a:r>
              <a:rPr lang="en-GB" sz="2200" i="1" dirty="0" smtClean="0"/>
              <a:t> of the field for, those which are exercised within doors</a:t>
            </a:r>
            <a:r>
              <a:rPr lang="en-GB" sz="2200" dirty="0" smtClean="0"/>
              <a:t>. When they withdraw themselves to </a:t>
            </a:r>
            <a:r>
              <a:rPr lang="en-GB" sz="2200" b="1" dirty="0" smtClean="0"/>
              <a:t>the </a:t>
            </a:r>
            <a:r>
              <a:rPr lang="en-GB" sz="2200" b="1" dirty="0" smtClean="0">
                <a:solidFill>
                  <a:srgbClr val="FF0000"/>
                </a:solidFill>
              </a:rPr>
              <a:t>culture of a small piece of land</a:t>
            </a:r>
            <a:r>
              <a:rPr lang="en-GB" sz="2200" dirty="0" smtClean="0"/>
              <a:t>, </a:t>
            </a:r>
            <a:r>
              <a:rPr lang="en-GB" sz="2200" dirty="0" smtClean="0">
                <a:solidFill>
                  <a:srgbClr val="FF0000"/>
                </a:solidFill>
              </a:rPr>
              <a:t>they will perceive how useless to them are their extensive forests, and will be willing to pare them off from time to time in exchange for necessaries for their farms and families</a:t>
            </a:r>
            <a:r>
              <a:rPr lang="en-GB" sz="2200" dirty="0" smtClean="0"/>
              <a:t> …”</a:t>
            </a:r>
            <a:endParaRPr lang="en-GB" sz="2200" dirty="0" smtClean="0"/>
          </a:p>
          <a:p>
            <a:pPr algn="just"/>
            <a:endParaRPr lang="en-GB" sz="2200" dirty="0" smtClean="0"/>
          </a:p>
          <a:p>
            <a:pPr marL="342900" indent="-342900" algn="r">
              <a:buFontTx/>
              <a:buChar char="-"/>
            </a:pPr>
            <a:r>
              <a:rPr lang="en-GB" dirty="0" smtClean="0">
                <a:solidFill>
                  <a:prstClr val="black"/>
                </a:solidFill>
              </a:rPr>
              <a:t>Thomas Jefferson to William </a:t>
            </a:r>
            <a:r>
              <a:rPr lang="en-GB" dirty="0">
                <a:solidFill>
                  <a:prstClr val="black"/>
                </a:solidFill>
              </a:rPr>
              <a:t>Henry Harrison, Governor of the Indiana </a:t>
            </a:r>
            <a:r>
              <a:rPr lang="en-GB" dirty="0" smtClean="0">
                <a:solidFill>
                  <a:prstClr val="black"/>
                </a:solidFill>
              </a:rPr>
              <a:t>Territory (and future US President), Washington, February 27, 1803</a:t>
            </a:r>
          </a:p>
          <a:p>
            <a:pPr marL="342900" indent="-342900" algn="just">
              <a:buFontTx/>
              <a:buChar char="-"/>
            </a:pPr>
            <a:endParaRPr lang="en-GB" sz="2200" dirty="0">
              <a:solidFill>
                <a:prstClr val="black"/>
              </a:solidFill>
            </a:endParaRPr>
          </a:p>
        </p:txBody>
      </p:sp>
    </p:spTree>
    <p:extLst>
      <p:ext uri="{BB962C8B-B14F-4D97-AF65-F5344CB8AC3E}">
        <p14:creationId xmlns:p14="http://schemas.microsoft.com/office/powerpoint/2010/main" val="39747534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8067502"/>
          </a:xfrm>
          <a:prstGeom prst="rect">
            <a:avLst/>
          </a:prstGeom>
        </p:spPr>
        <p:txBody>
          <a:bodyPr wrap="square" lIns="540000" tIns="360000" rIns="540000" bIns="360000">
            <a:spAutoFit/>
          </a:bodyPr>
          <a:lstStyle/>
          <a:p>
            <a:r>
              <a:rPr lang="en-GB" sz="2000" b="1" u="sng" dirty="0" smtClean="0">
                <a:solidFill>
                  <a:prstClr val="black"/>
                </a:solidFill>
              </a:rPr>
              <a:t>2. Indian Removal: Jefferson</a:t>
            </a:r>
          </a:p>
          <a:p>
            <a:endParaRPr lang="en-GB" sz="1200" b="1" u="sng" dirty="0" smtClean="0">
              <a:solidFill>
                <a:prstClr val="black"/>
              </a:solidFill>
            </a:endParaRPr>
          </a:p>
          <a:p>
            <a:pPr algn="just"/>
            <a:r>
              <a:rPr lang="en-GB" sz="2200" dirty="0" smtClean="0"/>
              <a:t>	“… To </a:t>
            </a:r>
            <a:r>
              <a:rPr lang="en-GB" sz="2200" dirty="0"/>
              <a:t>promote this disposition to </a:t>
            </a:r>
            <a:r>
              <a:rPr lang="en-GB" sz="2200" b="1" dirty="0">
                <a:solidFill>
                  <a:srgbClr val="FF0000"/>
                </a:solidFill>
                <a:effectLst>
                  <a:outerShdw blurRad="38100" dist="38100" dir="2700000" algn="tl">
                    <a:srgbClr val="000000">
                      <a:alpha val="43137"/>
                    </a:srgbClr>
                  </a:outerShdw>
                </a:effectLst>
              </a:rPr>
              <a:t>exchange lands, which they have to spare and we want, </a:t>
            </a:r>
            <a:r>
              <a:rPr lang="en-GB" sz="2200" b="1" dirty="0">
                <a:solidFill>
                  <a:srgbClr val="0000CC"/>
                </a:solidFill>
                <a:effectLst>
                  <a:outerShdw blurRad="38100" dist="38100" dir="2700000" algn="tl">
                    <a:srgbClr val="000000">
                      <a:alpha val="43137"/>
                    </a:srgbClr>
                  </a:outerShdw>
                </a:effectLst>
              </a:rPr>
              <a:t>for necessaries, which we have to spare and they want</a:t>
            </a:r>
            <a:r>
              <a:rPr lang="en-GB" sz="2200" dirty="0"/>
              <a:t>, we shall push our trading uses, and be glad to see the good and influential individuals among them run in </a:t>
            </a:r>
            <a:r>
              <a:rPr lang="en-GB" sz="2200" b="1" dirty="0"/>
              <a:t>debt</a:t>
            </a:r>
            <a:r>
              <a:rPr lang="en-GB" sz="2200" dirty="0"/>
              <a:t>, because we observe that when these debts get beyond what the individuals can pay, they </a:t>
            </a:r>
            <a:r>
              <a:rPr lang="en-GB" sz="2200" i="1" dirty="0"/>
              <a:t>become willing to lop them off by a </a:t>
            </a:r>
            <a:r>
              <a:rPr lang="en-GB" sz="2200" b="1" i="1" dirty="0"/>
              <a:t>cession of lands</a:t>
            </a:r>
            <a:r>
              <a:rPr lang="en-GB" sz="2200" i="1" dirty="0"/>
              <a:t>. </a:t>
            </a:r>
          </a:p>
          <a:p>
            <a:pPr algn="just"/>
            <a:r>
              <a:rPr lang="en-GB" sz="2200" dirty="0" smtClean="0"/>
              <a:t>	“… In this way our settlements will gradually circumscribe and approach the Indians, and they will in time either</a:t>
            </a:r>
            <a:r>
              <a:rPr lang="en-GB" sz="2200" b="1" dirty="0" smtClean="0">
                <a:solidFill>
                  <a:srgbClr val="FF0000"/>
                </a:solidFill>
              </a:rPr>
              <a:t> incorporate with us as citizens of the United States</a:t>
            </a:r>
            <a:r>
              <a:rPr lang="en-GB" sz="2200" dirty="0" smtClean="0"/>
              <a:t>, or </a:t>
            </a:r>
            <a:r>
              <a:rPr lang="en-GB" sz="2200" b="1" dirty="0" smtClean="0">
                <a:solidFill>
                  <a:srgbClr val="0000CC"/>
                </a:solidFill>
              </a:rPr>
              <a:t>remove beyond the Mississippi </a:t>
            </a:r>
            <a:r>
              <a:rPr lang="en-GB" sz="2200" dirty="0" smtClean="0"/>
              <a:t>… Should any tribe be foolhardy enough to take up the hatchet at any time, the seizing the whole country of that tribe, and driving them across the Mississippi, as the only condition of peace, would be an example to others, and a furtherance of our final consolidation.”</a:t>
            </a:r>
          </a:p>
          <a:p>
            <a:pPr algn="just"/>
            <a:endParaRPr lang="en-GB" sz="2200" dirty="0">
              <a:solidFill>
                <a:prstClr val="black"/>
              </a:solidFill>
            </a:endParaRPr>
          </a:p>
          <a:p>
            <a:pPr marL="342900" indent="-342900" algn="r">
              <a:buFontTx/>
              <a:buChar char="-"/>
            </a:pPr>
            <a:r>
              <a:rPr lang="en-GB" dirty="0" smtClean="0">
                <a:solidFill>
                  <a:prstClr val="black"/>
                </a:solidFill>
              </a:rPr>
              <a:t>Thomas </a:t>
            </a:r>
            <a:r>
              <a:rPr lang="en-GB" dirty="0">
                <a:solidFill>
                  <a:prstClr val="black"/>
                </a:solidFill>
              </a:rPr>
              <a:t>Jefferson to William Henry Harrison, Governor of the Indiana Territory (and future US President), Washington, February 27, </a:t>
            </a:r>
            <a:r>
              <a:rPr lang="en-GB" dirty="0" smtClean="0">
                <a:solidFill>
                  <a:prstClr val="black"/>
                </a:solidFill>
              </a:rPr>
              <a:t>1803</a:t>
            </a:r>
          </a:p>
          <a:p>
            <a:pPr marL="342900" indent="-342900" algn="just">
              <a:buFontTx/>
              <a:buChar char="-"/>
            </a:pPr>
            <a:endParaRPr lang="en-GB" sz="2200" dirty="0">
              <a:solidFill>
                <a:prstClr val="black"/>
              </a:solidFill>
            </a:endParaRPr>
          </a:p>
          <a:p>
            <a:pPr algn="just"/>
            <a:endParaRPr lang="en-GB" sz="2200" dirty="0" smtClean="0">
              <a:solidFill>
                <a:prstClr val="black"/>
              </a:solidFill>
            </a:endParaRPr>
          </a:p>
          <a:p>
            <a:endParaRPr lang="en-GB" sz="1900"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endParaRPr lang="en-GB" sz="1900" dirty="0">
              <a:solidFill>
                <a:prstClr val="black"/>
              </a:solidFill>
            </a:endParaRPr>
          </a:p>
        </p:txBody>
      </p:sp>
    </p:spTree>
    <p:extLst>
      <p:ext uri="{BB962C8B-B14F-4D97-AF65-F5344CB8AC3E}">
        <p14:creationId xmlns:p14="http://schemas.microsoft.com/office/powerpoint/2010/main" val="8662028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7390394"/>
          </a:xfrm>
          <a:prstGeom prst="rect">
            <a:avLst/>
          </a:prstGeom>
        </p:spPr>
        <p:txBody>
          <a:bodyPr wrap="square" lIns="540000" tIns="360000" rIns="540000" bIns="360000">
            <a:spAutoFit/>
          </a:bodyPr>
          <a:lstStyle/>
          <a:p>
            <a:r>
              <a:rPr lang="en-GB" sz="2000" b="1" u="sng" dirty="0" smtClean="0">
                <a:solidFill>
                  <a:prstClr val="black"/>
                </a:solidFill>
              </a:rPr>
              <a:t>2. Indian Removal: Jackson</a:t>
            </a: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pPr marL="342900" indent="-342900" algn="just">
              <a:buFont typeface="Arial" panose="020B0604020202020204" pitchFamily="34" charset="0"/>
              <a:buChar char="•"/>
            </a:pPr>
            <a:r>
              <a:rPr lang="en-GB" sz="1900" dirty="0" smtClean="0">
                <a:solidFill>
                  <a:prstClr val="black"/>
                </a:solidFill>
              </a:rPr>
              <a:t>Policy of dispersing Indian tribes from eastern states and territories – authorised by Indian Removal Act, May 1830; promoted by Jackson in his December 1829 State of Union Address </a:t>
            </a:r>
          </a:p>
          <a:p>
            <a:endParaRPr lang="en-GB" sz="1900"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endParaRPr lang="en-GB" sz="1900"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692696"/>
            <a:ext cx="5623881" cy="3744416"/>
          </a:xfrm>
          <a:prstGeom prst="rect">
            <a:avLst/>
          </a:prstGeom>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6200" y="2376066"/>
            <a:ext cx="4145840" cy="2638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70901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034808"/>
          </a:xfrm>
          <a:prstGeom prst="rect">
            <a:avLst/>
          </a:prstGeom>
        </p:spPr>
        <p:txBody>
          <a:bodyPr wrap="square" lIns="540000" tIns="360000" rIns="540000" bIns="360000">
            <a:spAutoFit/>
          </a:bodyPr>
          <a:lstStyle/>
          <a:p>
            <a:r>
              <a:rPr lang="en-GB" sz="2000" b="1" u="sng" dirty="0" smtClean="0"/>
              <a:t>3. William </a:t>
            </a:r>
            <a:r>
              <a:rPr lang="en-GB" sz="2000" b="1" u="sng" dirty="0" err="1" smtClean="0"/>
              <a:t>Apess</a:t>
            </a:r>
            <a:r>
              <a:rPr lang="en-GB" sz="2000" b="1" u="sng" dirty="0" smtClean="0"/>
              <a:t>, </a:t>
            </a:r>
            <a:r>
              <a:rPr lang="en-GB" sz="2000" b="1" i="1" u="sng" dirty="0" smtClean="0"/>
              <a:t>An Indian’s Looking Glass for the White Man</a:t>
            </a:r>
            <a:r>
              <a:rPr lang="en-GB" sz="2000" b="1" u="sng" dirty="0" smtClean="0"/>
              <a:t> (1833)</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1634" y="1122177"/>
            <a:ext cx="3555470" cy="3223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0"/>
            <a:ext cx="5581634" cy="1281029"/>
          </a:xfrm>
          <a:prstGeom prst="rect">
            <a:avLst/>
          </a:prstGeom>
        </p:spPr>
        <p:txBody>
          <a:bodyPr wrap="square" lIns="540000" tIns="360000" rIns="540000" bIns="360000">
            <a:spAutoFit/>
          </a:bodyPr>
          <a:lstStyle/>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Tree>
    <p:extLst>
      <p:ext uri="{BB962C8B-B14F-4D97-AF65-F5344CB8AC3E}">
        <p14:creationId xmlns:p14="http://schemas.microsoft.com/office/powerpoint/2010/main" val="2351815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034808"/>
          </a:xfrm>
          <a:prstGeom prst="rect">
            <a:avLst/>
          </a:prstGeom>
        </p:spPr>
        <p:txBody>
          <a:bodyPr wrap="square" lIns="540000" tIns="360000" rIns="540000" bIns="360000">
            <a:spAutoFit/>
          </a:bodyPr>
          <a:lstStyle/>
          <a:p>
            <a:r>
              <a:rPr lang="en-GB" sz="2000" b="1" u="sng" dirty="0" smtClean="0"/>
              <a:t>3. William </a:t>
            </a:r>
            <a:r>
              <a:rPr lang="en-GB" sz="2000" b="1" u="sng" dirty="0" err="1" smtClean="0"/>
              <a:t>Apess</a:t>
            </a:r>
            <a:r>
              <a:rPr lang="en-GB" sz="2000" b="1" u="sng" dirty="0" smtClean="0"/>
              <a:t>, </a:t>
            </a:r>
            <a:r>
              <a:rPr lang="en-GB" sz="2000" b="1" i="1" u="sng" dirty="0" smtClean="0"/>
              <a:t>An Indian’s Looking Glass for the White Man</a:t>
            </a:r>
            <a:r>
              <a:rPr lang="en-GB" sz="2000" b="1" u="sng" dirty="0" smtClean="0"/>
              <a:t> (1833)</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1634" y="1122177"/>
            <a:ext cx="3555470" cy="3223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0"/>
            <a:ext cx="5581634" cy="4974348"/>
          </a:xfrm>
          <a:prstGeom prst="rect">
            <a:avLst/>
          </a:prstGeom>
        </p:spPr>
        <p:txBody>
          <a:bodyPr wrap="square" lIns="540000" tIns="360000" rIns="540000" bIns="360000">
            <a:spAutoFit/>
          </a:bodyPr>
          <a:lstStyle/>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pPr marL="342900" indent="-342900">
              <a:buFont typeface="Arial" panose="020B0604020202020204" pitchFamily="34" charset="0"/>
              <a:buChar char="•"/>
            </a:pPr>
            <a:r>
              <a:rPr lang="en-GB" sz="2000" b="1" dirty="0">
                <a:solidFill>
                  <a:prstClr val="black"/>
                </a:solidFill>
              </a:rPr>
              <a:t>b</a:t>
            </a:r>
            <a:r>
              <a:rPr lang="en-GB" sz="2000" b="1" dirty="0" smtClean="0">
                <a:solidFill>
                  <a:prstClr val="black"/>
                </a:solidFill>
              </a:rPr>
              <a:t>. 1798, mixed black-Indian heritage; member of Pequot tribe</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Claimed to descend from </a:t>
            </a:r>
            <a:r>
              <a:rPr lang="en-GB" sz="2000" b="1" dirty="0" err="1" smtClean="0">
                <a:solidFill>
                  <a:prstClr val="black"/>
                </a:solidFill>
              </a:rPr>
              <a:t>Metacomet</a:t>
            </a:r>
            <a:r>
              <a:rPr lang="en-GB" sz="2000" b="1" dirty="0" smtClean="0">
                <a:solidFill>
                  <a:prstClr val="black"/>
                </a:solidFill>
              </a:rPr>
              <a:t> (King Philip) of the Wampanoag</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Served in US army in War of 1812 (</a:t>
            </a:r>
            <a:r>
              <a:rPr lang="en-GB" sz="2000" b="1" dirty="0" err="1" smtClean="0">
                <a:solidFill>
                  <a:prstClr val="black"/>
                </a:solidFill>
              </a:rPr>
              <a:t>inc.</a:t>
            </a:r>
            <a:r>
              <a:rPr lang="en-GB" sz="2000" b="1" dirty="0" smtClean="0">
                <a:solidFill>
                  <a:prstClr val="black"/>
                </a:solidFill>
              </a:rPr>
              <a:t> Canada invasion)</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Devout Methodist</a:t>
            </a:r>
            <a:endParaRPr lang="en-GB" sz="2000" b="1" dirty="0">
              <a:solidFill>
                <a:prstClr val="black"/>
              </a:solidFill>
            </a:endParaRP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Author of several autobiographies</a:t>
            </a:r>
            <a:endParaRPr lang="en-GB" sz="2000" b="1" dirty="0">
              <a:solidFill>
                <a:prstClr val="black"/>
              </a:solidFill>
            </a:endParaRPr>
          </a:p>
        </p:txBody>
      </p:sp>
    </p:spTree>
    <p:extLst>
      <p:ext uri="{BB962C8B-B14F-4D97-AF65-F5344CB8AC3E}">
        <p14:creationId xmlns:p14="http://schemas.microsoft.com/office/powerpoint/2010/main" val="31115066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650361"/>
          </a:xfrm>
          <a:prstGeom prst="rect">
            <a:avLst/>
          </a:prstGeom>
        </p:spPr>
        <p:txBody>
          <a:bodyPr wrap="square" lIns="540000" tIns="360000" rIns="540000" bIns="360000">
            <a:spAutoFit/>
          </a:bodyPr>
          <a:lstStyle/>
          <a:p>
            <a:r>
              <a:rPr lang="en-GB" sz="2000" b="1" u="sng" dirty="0" smtClean="0"/>
              <a:t>3. William </a:t>
            </a:r>
            <a:r>
              <a:rPr lang="en-GB" sz="2000" b="1" u="sng" dirty="0" err="1" smtClean="0"/>
              <a:t>Apess</a:t>
            </a:r>
            <a:r>
              <a:rPr lang="en-GB" sz="2000" b="1" u="sng" dirty="0" smtClean="0"/>
              <a:t>, </a:t>
            </a:r>
            <a:r>
              <a:rPr lang="en-GB" sz="2000" b="1" i="1" u="sng" dirty="0" smtClean="0"/>
              <a:t>An Indian’s Looking Glass for the White Man</a:t>
            </a:r>
            <a:r>
              <a:rPr lang="en-GB" sz="2000" b="1" u="sng" dirty="0" smtClean="0"/>
              <a:t> (1833)</a:t>
            </a:r>
          </a:p>
          <a:p>
            <a:endParaRPr lang="en-GB" sz="2000" b="1" u="sng" dirty="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1634" y="1122177"/>
            <a:ext cx="3555470" cy="32236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0"/>
            <a:ext cx="5581634" cy="1281029"/>
          </a:xfrm>
          <a:prstGeom prst="rect">
            <a:avLst/>
          </a:prstGeom>
        </p:spPr>
        <p:txBody>
          <a:bodyPr wrap="square" lIns="540000" tIns="360000" rIns="540000" bIns="360000">
            <a:spAutoFit/>
          </a:bodyPr>
          <a:lstStyle/>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2" name="Rectangle 1"/>
          <p:cNvSpPr/>
          <p:nvPr/>
        </p:nvSpPr>
        <p:spPr>
          <a:xfrm>
            <a:off x="395536" y="1120316"/>
            <a:ext cx="4572000" cy="4401205"/>
          </a:xfrm>
          <a:prstGeom prst="rect">
            <a:avLst/>
          </a:prstGeom>
        </p:spPr>
        <p:txBody>
          <a:bodyPr>
            <a:spAutoFit/>
          </a:bodyPr>
          <a:lstStyle/>
          <a:p>
            <a:pPr marL="342900" indent="-342900">
              <a:buFont typeface="Arial" panose="020B0604020202020204" pitchFamily="34" charset="0"/>
              <a:buChar char="•"/>
            </a:pPr>
            <a:r>
              <a:rPr lang="en-GB" sz="2800" b="1" dirty="0" smtClean="0">
                <a:solidFill>
                  <a:prstClr val="black"/>
                </a:solidFill>
              </a:rPr>
              <a:t>What </a:t>
            </a:r>
            <a:r>
              <a:rPr lang="en-GB" sz="2800" b="1" dirty="0">
                <a:solidFill>
                  <a:prstClr val="black"/>
                </a:solidFill>
              </a:rPr>
              <a:t>grievances </a:t>
            </a:r>
            <a:r>
              <a:rPr lang="en-GB" sz="2800" b="1" dirty="0" smtClean="0">
                <a:solidFill>
                  <a:prstClr val="black"/>
                </a:solidFill>
              </a:rPr>
              <a:t>does </a:t>
            </a:r>
            <a:r>
              <a:rPr lang="en-GB" sz="2800" b="1" dirty="0" err="1" smtClean="0">
                <a:solidFill>
                  <a:prstClr val="black"/>
                </a:solidFill>
              </a:rPr>
              <a:t>Apess</a:t>
            </a:r>
            <a:r>
              <a:rPr lang="en-GB" sz="2800" b="1" dirty="0" smtClean="0">
                <a:solidFill>
                  <a:prstClr val="black"/>
                </a:solidFill>
              </a:rPr>
              <a:t> direct </a:t>
            </a:r>
            <a:r>
              <a:rPr lang="en-GB" sz="2800" b="1" dirty="0">
                <a:solidFill>
                  <a:prstClr val="black"/>
                </a:solidFill>
              </a:rPr>
              <a:t>towards the United States?</a:t>
            </a:r>
          </a:p>
          <a:p>
            <a:pPr marL="342900" indent="-342900">
              <a:buFont typeface="Arial" panose="020B0604020202020204" pitchFamily="34" charset="0"/>
              <a:buChar char="•"/>
            </a:pPr>
            <a:endParaRPr lang="en-GB" sz="2800" b="1" dirty="0">
              <a:solidFill>
                <a:prstClr val="black"/>
              </a:solidFill>
            </a:endParaRPr>
          </a:p>
          <a:p>
            <a:pPr marL="342900" indent="-342900">
              <a:buFont typeface="Arial" panose="020B0604020202020204" pitchFamily="34" charset="0"/>
              <a:buChar char="•"/>
            </a:pPr>
            <a:r>
              <a:rPr lang="en-GB" sz="2800" b="1" dirty="0" smtClean="0">
                <a:solidFill>
                  <a:prstClr val="black"/>
                </a:solidFill>
              </a:rPr>
              <a:t>Does he deploy </a:t>
            </a:r>
            <a:r>
              <a:rPr lang="en-GB" sz="2800" b="1" dirty="0">
                <a:solidFill>
                  <a:prstClr val="black"/>
                </a:solidFill>
              </a:rPr>
              <a:t>the language and rhetoric of the US Constitution and the Declaration of Independence to support </a:t>
            </a:r>
            <a:r>
              <a:rPr lang="en-GB" sz="2800" b="1" dirty="0" smtClean="0">
                <a:solidFill>
                  <a:prstClr val="black"/>
                </a:solidFill>
              </a:rPr>
              <a:t>his points?</a:t>
            </a:r>
            <a:endParaRPr lang="en-GB" b="1" dirty="0">
              <a:solidFill>
                <a:prstClr val="black"/>
              </a:solidFill>
            </a:endParaRPr>
          </a:p>
        </p:txBody>
      </p:sp>
    </p:spTree>
    <p:extLst>
      <p:ext uri="{BB962C8B-B14F-4D97-AF65-F5344CB8AC3E}">
        <p14:creationId xmlns:p14="http://schemas.microsoft.com/office/powerpoint/2010/main" val="25107503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650361"/>
          </a:xfrm>
          <a:prstGeom prst="rect">
            <a:avLst/>
          </a:prstGeom>
        </p:spPr>
        <p:txBody>
          <a:bodyPr wrap="square" lIns="540000" tIns="360000" rIns="540000" bIns="360000">
            <a:spAutoFit/>
          </a:bodyPr>
          <a:lstStyle/>
          <a:p>
            <a:r>
              <a:rPr lang="en-GB" sz="2000" b="1" u="sng" dirty="0" smtClean="0"/>
              <a:t>3. William </a:t>
            </a:r>
            <a:r>
              <a:rPr lang="en-GB" sz="2000" b="1" u="sng" dirty="0" err="1" smtClean="0"/>
              <a:t>Apess</a:t>
            </a:r>
            <a:r>
              <a:rPr lang="en-GB" sz="2000" b="1" u="sng" dirty="0" smtClean="0"/>
              <a:t>, </a:t>
            </a:r>
            <a:r>
              <a:rPr lang="en-GB" sz="2000" b="1" i="1" u="sng" dirty="0" smtClean="0"/>
              <a:t>An Indian’s Looking Glass for the White Man</a:t>
            </a:r>
            <a:r>
              <a:rPr lang="en-GB" sz="2000" b="1" u="sng" dirty="0" smtClean="0"/>
              <a:t> (1833)</a:t>
            </a:r>
          </a:p>
          <a:p>
            <a:endParaRPr lang="en-GB" sz="2000" b="1" u="sng" dirty="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7" y="831591"/>
            <a:ext cx="2827065" cy="25632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0"/>
            <a:ext cx="5581634" cy="1281029"/>
          </a:xfrm>
          <a:prstGeom prst="rect">
            <a:avLst/>
          </a:prstGeom>
        </p:spPr>
        <p:txBody>
          <a:bodyPr wrap="square" lIns="540000" tIns="360000" rIns="540000" bIns="360000">
            <a:spAutoFit/>
          </a:bodyPr>
          <a:lstStyle/>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2" name="Rectangle 1"/>
          <p:cNvSpPr/>
          <p:nvPr/>
        </p:nvSpPr>
        <p:spPr>
          <a:xfrm>
            <a:off x="-1" y="833449"/>
            <a:ext cx="5850297" cy="5632311"/>
          </a:xfrm>
          <a:prstGeom prst="rect">
            <a:avLst/>
          </a:prstGeom>
        </p:spPr>
        <p:txBody>
          <a:bodyPr wrap="square" lIns="540000" rIns="540000">
            <a:spAutoFit/>
          </a:bodyPr>
          <a:lstStyle/>
          <a:p>
            <a:pPr algn="just"/>
            <a:r>
              <a:rPr lang="en-GB" dirty="0" smtClean="0">
                <a:solidFill>
                  <a:prstClr val="black"/>
                </a:solidFill>
              </a:rPr>
              <a:t>“</a:t>
            </a:r>
            <a:r>
              <a:rPr lang="en-GB" sz="2000" dirty="0" smtClean="0">
                <a:solidFill>
                  <a:prstClr val="black"/>
                </a:solidFill>
              </a:rPr>
              <a:t>Many </a:t>
            </a:r>
            <a:r>
              <a:rPr lang="en-GB" sz="2000" dirty="0">
                <a:solidFill>
                  <a:prstClr val="black"/>
                </a:solidFill>
              </a:rPr>
              <a:t>[whites] say </a:t>
            </a:r>
            <a:r>
              <a:rPr lang="en-GB" sz="2000" dirty="0" smtClean="0">
                <a:solidFill>
                  <a:prstClr val="black"/>
                </a:solidFill>
              </a:rPr>
              <a:t>they </a:t>
            </a:r>
            <a:r>
              <a:rPr lang="en-GB" sz="2000" dirty="0">
                <a:solidFill>
                  <a:prstClr val="black"/>
                </a:solidFill>
              </a:rPr>
              <a:t>are </a:t>
            </a:r>
            <a:r>
              <a:rPr lang="en-GB" sz="2000" dirty="0" smtClean="0">
                <a:solidFill>
                  <a:prstClr val="black"/>
                </a:solidFill>
              </a:rPr>
              <a:t>willing</a:t>
            </a:r>
            <a:r>
              <a:rPr lang="en-GB" sz="2000" dirty="0">
                <a:solidFill>
                  <a:prstClr val="black"/>
                </a:solidFill>
              </a:rPr>
              <a:t> </a:t>
            </a:r>
            <a:r>
              <a:rPr lang="en-GB" sz="2000" dirty="0" smtClean="0">
                <a:solidFill>
                  <a:prstClr val="black"/>
                </a:solidFill>
              </a:rPr>
              <a:t> that </a:t>
            </a:r>
            <a:r>
              <a:rPr lang="en-GB" sz="2000" dirty="0">
                <a:solidFill>
                  <a:prstClr val="black"/>
                </a:solidFill>
              </a:rPr>
              <a:t>we should enjoy our rights and privileges as they do. If so, I would ask </a:t>
            </a:r>
            <a:r>
              <a:rPr lang="en-GB" sz="2000" b="1" dirty="0">
                <a:solidFill>
                  <a:prstClr val="black"/>
                </a:solidFill>
              </a:rPr>
              <a:t>why are not we protected in our persons and property throughout the Union</a:t>
            </a:r>
            <a:r>
              <a:rPr lang="en-GB" sz="2000" dirty="0">
                <a:solidFill>
                  <a:prstClr val="black"/>
                </a:solidFill>
              </a:rPr>
              <a:t>? Is it not because there reigns in the breast of many who are leaders, a most unrighteous, unbecoming and impure black </a:t>
            </a:r>
            <a:r>
              <a:rPr lang="en-GB" sz="2000" dirty="0" smtClean="0">
                <a:solidFill>
                  <a:prstClr val="black"/>
                </a:solidFill>
              </a:rPr>
              <a:t>principle, </a:t>
            </a:r>
            <a:r>
              <a:rPr lang="en-GB" sz="2000" dirty="0">
                <a:solidFill>
                  <a:prstClr val="black"/>
                </a:solidFill>
              </a:rPr>
              <a:t>and as corrupt and unholy as it can be—while these very same unfeeling, self-esteemed characters pretend to take the skin as </a:t>
            </a:r>
            <a:r>
              <a:rPr lang="en-GB" sz="2000" b="1" dirty="0">
                <a:solidFill>
                  <a:prstClr val="black"/>
                </a:solidFill>
              </a:rPr>
              <a:t>a pretext to keep us from our unalienable and lawful rights</a:t>
            </a:r>
            <a:r>
              <a:rPr lang="en-GB" sz="2000" dirty="0">
                <a:solidFill>
                  <a:prstClr val="black"/>
                </a:solidFill>
              </a:rPr>
              <a:t>? I would ask you if you would like to be disfranchised from all your rights, merely because your skin is white, and for no other crime? I'll venture to say, these very characters who hold the skin to be such a barrier in the way, would be the first to cry out, injustice! awful </a:t>
            </a:r>
            <a:r>
              <a:rPr lang="en-GB" sz="2000" dirty="0" smtClean="0">
                <a:solidFill>
                  <a:prstClr val="black"/>
                </a:solidFill>
              </a:rPr>
              <a:t>injustice!”</a:t>
            </a:r>
            <a:endParaRPr lang="en-GB" sz="2000" dirty="0">
              <a:solidFill>
                <a:prstClr val="black"/>
              </a:solidFill>
            </a:endParaRPr>
          </a:p>
        </p:txBody>
      </p:sp>
      <p:sp>
        <p:nvSpPr>
          <p:cNvPr id="6" name="Rectangle 5"/>
          <p:cNvSpPr/>
          <p:nvPr/>
        </p:nvSpPr>
        <p:spPr>
          <a:xfrm>
            <a:off x="5850296" y="3398726"/>
            <a:ext cx="3267485" cy="2862322"/>
          </a:xfrm>
          <a:prstGeom prst="rect">
            <a:avLst/>
          </a:prstGeom>
        </p:spPr>
        <p:txBody>
          <a:bodyPr wrap="square" lIns="360000" rIns="360000">
            <a:spAutoFit/>
          </a:bodyPr>
          <a:lstStyle/>
          <a:p>
            <a:endParaRPr lang="en-GB" b="1" u="sng" dirty="0">
              <a:solidFill>
                <a:prstClr val="black"/>
              </a:solidFill>
            </a:endParaRPr>
          </a:p>
          <a:p>
            <a:pPr marL="342900" indent="-342900">
              <a:buFont typeface="Arial" panose="020B0604020202020204" pitchFamily="34" charset="0"/>
              <a:buChar char="•"/>
            </a:pPr>
            <a:r>
              <a:rPr lang="en-GB" b="1" dirty="0" smtClean="0">
                <a:solidFill>
                  <a:prstClr val="black"/>
                </a:solidFill>
              </a:rPr>
              <a:t>Also uses scripture to support arguments</a:t>
            </a:r>
          </a:p>
          <a:p>
            <a:pPr marL="342900" indent="-342900">
              <a:buFont typeface="Arial" panose="020B0604020202020204" pitchFamily="34" charset="0"/>
              <a:buChar char="•"/>
            </a:pPr>
            <a:endParaRPr lang="en-GB" b="1" dirty="0">
              <a:solidFill>
                <a:prstClr val="black"/>
              </a:solidFill>
            </a:endParaRPr>
          </a:p>
          <a:p>
            <a:pPr marL="342900" indent="-342900">
              <a:buFont typeface="Arial" panose="020B0604020202020204" pitchFamily="34" charset="0"/>
              <a:buChar char="•"/>
            </a:pPr>
            <a:r>
              <a:rPr lang="en-GB" b="1" dirty="0" smtClean="0">
                <a:solidFill>
                  <a:prstClr val="black"/>
                </a:solidFill>
              </a:rPr>
              <a:t>Cites states’ laws and legislatures</a:t>
            </a:r>
          </a:p>
          <a:p>
            <a:pPr marL="342900" indent="-342900">
              <a:buFont typeface="Arial" panose="020B0604020202020204" pitchFamily="34" charset="0"/>
              <a:buChar char="•"/>
            </a:pPr>
            <a:endParaRPr lang="en-GB" b="1" dirty="0">
              <a:solidFill>
                <a:prstClr val="black"/>
              </a:solidFill>
            </a:endParaRPr>
          </a:p>
          <a:p>
            <a:pPr marL="342900" indent="-342900">
              <a:buFont typeface="Arial" panose="020B0604020202020204" pitchFamily="34" charset="0"/>
              <a:buChar char="•"/>
            </a:pPr>
            <a:r>
              <a:rPr lang="en-GB" b="1" dirty="0" smtClean="0">
                <a:solidFill>
                  <a:prstClr val="black"/>
                </a:solidFill>
              </a:rPr>
              <a:t>Refers to white opponents to 1830 Removal Act</a:t>
            </a:r>
            <a:endParaRPr lang="en-GB" b="1" dirty="0">
              <a:solidFill>
                <a:prstClr val="black"/>
              </a:solidFill>
            </a:endParaRPr>
          </a:p>
        </p:txBody>
      </p:sp>
    </p:spTree>
    <p:extLst>
      <p:ext uri="{BB962C8B-B14F-4D97-AF65-F5344CB8AC3E}">
        <p14:creationId xmlns:p14="http://schemas.microsoft.com/office/powerpoint/2010/main" val="14770160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544008"/>
          </a:xfrm>
          <a:prstGeom prst="rect">
            <a:avLst/>
          </a:prstGeom>
        </p:spPr>
        <p:txBody>
          <a:bodyPr wrap="square" lIns="540000" tIns="360000" rIns="540000" bIns="360000">
            <a:spAutoFit/>
          </a:bodyPr>
          <a:lstStyle/>
          <a:p>
            <a:r>
              <a:rPr lang="en-GB" sz="2000" b="1" u="sng" dirty="0">
                <a:solidFill>
                  <a:prstClr val="black"/>
                </a:solidFill>
              </a:rPr>
              <a:t>4</a:t>
            </a:r>
            <a:r>
              <a:rPr lang="en-GB" sz="2000" b="1" u="sng" dirty="0" smtClean="0">
                <a:solidFill>
                  <a:prstClr val="black"/>
                </a:solidFill>
              </a:rPr>
              <a:t>. </a:t>
            </a:r>
            <a:r>
              <a:rPr lang="en-GB" sz="2000" b="1" u="sng" dirty="0" smtClean="0">
                <a:solidFill>
                  <a:prstClr val="black"/>
                </a:solidFill>
              </a:rPr>
              <a:t>Cherokee Resistance</a:t>
            </a: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endParaRPr lang="en-GB" sz="1200" b="1" u="sng" dirty="0" smtClean="0">
              <a:solidFill>
                <a:prstClr val="black"/>
              </a:solidFill>
            </a:endParaRPr>
          </a:p>
          <a:p>
            <a:pPr marL="342900" indent="-342900">
              <a:buFont typeface="Arial" panose="020B0604020202020204" pitchFamily="34" charset="0"/>
              <a:buChar char="•"/>
            </a:pPr>
            <a:endParaRPr lang="en-GB" sz="1900" dirty="0" smtClean="0">
              <a:solidFill>
                <a:prstClr val="black"/>
              </a:solidFill>
            </a:endParaRPr>
          </a:p>
          <a:p>
            <a:pPr marL="342900" indent="-342900">
              <a:buFont typeface="Arial" panose="020B0604020202020204" pitchFamily="34" charset="0"/>
              <a:buChar char="•"/>
            </a:pPr>
            <a:r>
              <a:rPr lang="en-GB" sz="1900" dirty="0" smtClean="0">
                <a:solidFill>
                  <a:prstClr val="black"/>
                </a:solidFill>
              </a:rPr>
              <a:t>State of Georgia recognised Cherokee as nation with own laws &amp; customs 1791</a:t>
            </a:r>
          </a:p>
          <a:p>
            <a:pPr marL="342900" indent="-342900">
              <a:buFont typeface="Arial" panose="020B0604020202020204" pitchFamily="34" charset="0"/>
              <a:buChar char="•"/>
            </a:pPr>
            <a:r>
              <a:rPr lang="en-GB" sz="1900" dirty="0" smtClean="0">
                <a:solidFill>
                  <a:prstClr val="black"/>
                </a:solidFill>
              </a:rPr>
              <a:t>Discovery of gold on Cherokee land, 1828; Georgia nullifies 1791 agreement</a:t>
            </a:r>
          </a:p>
          <a:p>
            <a:pPr marL="342900" indent="-342900">
              <a:buFont typeface="Arial" panose="020B0604020202020204" pitchFamily="34" charset="0"/>
              <a:buChar char="•"/>
            </a:pPr>
            <a:r>
              <a:rPr lang="en-GB" sz="1900" dirty="0" smtClean="0">
                <a:solidFill>
                  <a:prstClr val="black"/>
                </a:solidFill>
              </a:rPr>
              <a:t>Supreme Court rules in favour of Cherokee; Jackson endorses Georgia’s policy</a:t>
            </a:r>
          </a:p>
          <a:p>
            <a:pPr marL="342900" indent="-342900">
              <a:buFont typeface="Arial" panose="020B0604020202020204" pitchFamily="34" charset="0"/>
              <a:buChar char="•"/>
            </a:pPr>
            <a:r>
              <a:rPr lang="en-GB" sz="1900" dirty="0" smtClean="0">
                <a:solidFill>
                  <a:prstClr val="black"/>
                </a:solidFill>
              </a:rPr>
              <a:t>Cherokee driven from homes at gunpoint; c. </a:t>
            </a:r>
            <a:r>
              <a:rPr lang="en-GB" sz="2000" dirty="0" smtClean="0"/>
              <a:t>2,000-6,000 </a:t>
            </a:r>
            <a:r>
              <a:rPr lang="en-GB" sz="2000" dirty="0"/>
              <a:t>of </a:t>
            </a:r>
            <a:r>
              <a:rPr lang="en-GB" sz="2000" dirty="0" smtClean="0"/>
              <a:t>16,500 relocated perished during 1000-mile trek  to Indian Territories (‘Trail of Tears’)</a:t>
            </a:r>
            <a:endParaRPr lang="en-GB" sz="1900" dirty="0" smtClean="0">
              <a:solidFill>
                <a:prstClr val="black"/>
              </a:solidFill>
            </a:endParaRPr>
          </a:p>
          <a:p>
            <a:r>
              <a:rPr lang="en-GB" sz="1900" b="1" i="1" u="sng" dirty="0">
                <a:solidFill>
                  <a:prstClr val="black"/>
                </a:solidFill>
              </a:rPr>
              <a:t>But</a:t>
            </a:r>
          </a:p>
          <a:p>
            <a:pPr marL="342900" indent="-342900">
              <a:buFont typeface="Arial" panose="020B0604020202020204" pitchFamily="34" charset="0"/>
              <a:buChar char="•"/>
            </a:pPr>
            <a:r>
              <a:rPr lang="en-GB" sz="1900" dirty="0" smtClean="0">
                <a:solidFill>
                  <a:prstClr val="black"/>
                </a:solidFill>
              </a:rPr>
              <a:t>Protested and resisted by Cherokee Nation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3" y="692696"/>
            <a:ext cx="4608512" cy="3068377"/>
          </a:xfrm>
          <a:prstGeom prst="rect">
            <a:avLst/>
          </a:prstGeom>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5620" y="672338"/>
            <a:ext cx="3992431" cy="2540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58783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a:solidFill>
                  <a:prstClr val="black"/>
                </a:solidFill>
              </a:rPr>
              <a:t>4</a:t>
            </a:r>
            <a:r>
              <a:rPr lang="en-GB" sz="2000" b="1" u="sng" dirty="0" smtClean="0">
                <a:solidFill>
                  <a:prstClr val="black"/>
                </a:solidFill>
              </a:rPr>
              <a:t>. Cherokee Resistance</a:t>
            </a:r>
            <a:r>
              <a:rPr lang="en-GB" sz="2000" b="1" u="sng" dirty="0">
                <a:solidFill>
                  <a:prstClr val="black"/>
                </a:solidFill>
              </a:rPr>
              <a:t>: Elias </a:t>
            </a:r>
            <a:r>
              <a:rPr lang="en-GB" sz="2000" b="1" u="sng" dirty="0" err="1">
                <a:solidFill>
                  <a:prstClr val="black"/>
                </a:solidFill>
              </a:rPr>
              <a:t>Boudinot</a:t>
            </a:r>
            <a:r>
              <a:rPr lang="en-GB" sz="2000" b="1" u="sng" dirty="0">
                <a:solidFill>
                  <a:prstClr val="black"/>
                </a:solidFill>
              </a:rPr>
              <a:t>, ‘An Address to Whites’ (1826)</a:t>
            </a:r>
          </a:p>
          <a:p>
            <a:endParaRPr lang="en-GB" sz="2000" b="1" u="sng" dirty="0" smtClean="0">
              <a:solidFill>
                <a:prstClr val="black"/>
              </a:solidFill>
            </a:endParaRPr>
          </a:p>
          <a:p>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6" y="829323"/>
            <a:ext cx="3110185" cy="4580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33864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a:solidFill>
                  <a:prstClr val="black"/>
                </a:solidFill>
              </a:rPr>
              <a:t>4</a:t>
            </a:r>
            <a:r>
              <a:rPr lang="en-GB" sz="2000" b="1" u="sng" dirty="0" smtClean="0">
                <a:solidFill>
                  <a:prstClr val="black"/>
                </a:solidFill>
              </a:rPr>
              <a:t>. Cherokee Resistance</a:t>
            </a:r>
            <a:r>
              <a:rPr lang="en-GB" sz="2000" b="1" u="sng" dirty="0">
                <a:solidFill>
                  <a:prstClr val="black"/>
                </a:solidFill>
              </a:rPr>
              <a:t>: Elias </a:t>
            </a:r>
            <a:r>
              <a:rPr lang="en-GB" sz="2000" b="1" u="sng" dirty="0" err="1">
                <a:solidFill>
                  <a:prstClr val="black"/>
                </a:solidFill>
              </a:rPr>
              <a:t>Boudinot</a:t>
            </a:r>
            <a:r>
              <a:rPr lang="en-GB" sz="2000" b="1" u="sng" dirty="0">
                <a:solidFill>
                  <a:prstClr val="black"/>
                </a:solidFill>
              </a:rPr>
              <a:t>, ‘An Address to Whites’ (1826)</a:t>
            </a:r>
          </a:p>
          <a:p>
            <a:endParaRPr lang="en-GB" sz="2000" b="1" u="sng" dirty="0" smtClean="0">
              <a:solidFill>
                <a:prstClr val="black"/>
              </a:solidFill>
            </a:endParaRPr>
          </a:p>
          <a:p>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6" y="829323"/>
            <a:ext cx="3110185" cy="4580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33449"/>
            <a:ext cx="5850297" cy="3170099"/>
          </a:xfrm>
          <a:prstGeom prst="rect">
            <a:avLst/>
          </a:prstGeom>
        </p:spPr>
        <p:txBody>
          <a:bodyPr wrap="square" lIns="540000" rIns="540000">
            <a:spAutoFit/>
          </a:bodyPr>
          <a:lstStyle/>
          <a:p>
            <a:pPr marL="342900" indent="-342900" algn="just">
              <a:buFont typeface="Arial" panose="020B0604020202020204" pitchFamily="34" charset="0"/>
              <a:buChar char="•"/>
            </a:pPr>
            <a:r>
              <a:rPr lang="en-GB" sz="2000" b="1" dirty="0" smtClean="0">
                <a:solidFill>
                  <a:prstClr val="black"/>
                </a:solidFill>
              </a:rPr>
              <a:t>b. Buck </a:t>
            </a:r>
            <a:r>
              <a:rPr lang="en-GB" sz="2000" b="1" dirty="0" err="1" smtClean="0">
                <a:solidFill>
                  <a:prstClr val="black"/>
                </a:solidFill>
              </a:rPr>
              <a:t>Watie</a:t>
            </a:r>
            <a:r>
              <a:rPr lang="en-GB" sz="2000" b="1" dirty="0" smtClean="0">
                <a:solidFill>
                  <a:prstClr val="black"/>
                </a:solidFill>
              </a:rPr>
              <a:t>, 1802 in Cherokee Nation</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r>
              <a:rPr lang="en-GB" sz="2000" b="1" dirty="0" smtClean="0">
                <a:solidFill>
                  <a:prstClr val="black"/>
                </a:solidFill>
              </a:rPr>
              <a:t>Educated at Christian mission school – acculturated into white society</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r>
              <a:rPr lang="en-GB" sz="2000" b="1" dirty="0" smtClean="0">
                <a:solidFill>
                  <a:prstClr val="black"/>
                </a:solidFill>
              </a:rPr>
              <a:t>Adopted name of Elias </a:t>
            </a:r>
            <a:r>
              <a:rPr lang="en-GB" sz="2000" b="1" dirty="0" err="1" smtClean="0">
                <a:solidFill>
                  <a:prstClr val="black"/>
                </a:solidFill>
              </a:rPr>
              <a:t>Boudinot</a:t>
            </a:r>
            <a:r>
              <a:rPr lang="en-GB" sz="2000" b="1" dirty="0" smtClean="0">
                <a:solidFill>
                  <a:prstClr val="black"/>
                </a:solidFill>
              </a:rPr>
              <a:t>, president of American Bible Society and his benefactor</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r>
              <a:rPr lang="en-GB" sz="2000" b="1" dirty="0" smtClean="0">
                <a:solidFill>
                  <a:prstClr val="black"/>
                </a:solidFill>
              </a:rPr>
              <a:t>Married white woman, 1826</a:t>
            </a:r>
            <a:endParaRPr lang="en-GB" sz="2000" b="1" dirty="0">
              <a:solidFill>
                <a:prstClr val="black"/>
              </a:solidFill>
            </a:endParaRPr>
          </a:p>
        </p:txBody>
      </p:sp>
    </p:spTree>
    <p:extLst>
      <p:ext uri="{BB962C8B-B14F-4D97-AF65-F5344CB8AC3E}">
        <p14:creationId xmlns:p14="http://schemas.microsoft.com/office/powerpoint/2010/main" val="32604561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smtClean="0">
                <a:solidFill>
                  <a:prstClr val="black"/>
                </a:solidFill>
              </a:rPr>
              <a:t>4. Cherokee Resistance</a:t>
            </a:r>
            <a:r>
              <a:rPr lang="en-GB" sz="2000" b="1" u="sng" dirty="0">
                <a:solidFill>
                  <a:prstClr val="black"/>
                </a:solidFill>
              </a:rPr>
              <a:t>: Elias </a:t>
            </a:r>
            <a:r>
              <a:rPr lang="en-GB" sz="2000" b="1" u="sng" dirty="0" err="1">
                <a:solidFill>
                  <a:prstClr val="black"/>
                </a:solidFill>
              </a:rPr>
              <a:t>Boudinot</a:t>
            </a:r>
            <a:r>
              <a:rPr lang="en-GB" sz="2000" b="1" u="sng" dirty="0">
                <a:solidFill>
                  <a:prstClr val="black"/>
                </a:solidFill>
              </a:rPr>
              <a:t>, ‘An Address to Whites’ (1826)</a:t>
            </a:r>
          </a:p>
          <a:p>
            <a:endParaRPr lang="en-GB" sz="2000" b="1" u="sng" dirty="0" smtClean="0">
              <a:solidFill>
                <a:prstClr val="black"/>
              </a:solidFill>
            </a:endParaRPr>
          </a:p>
          <a:p>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6" y="829323"/>
            <a:ext cx="3110185" cy="4580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33449"/>
            <a:ext cx="5850297" cy="2246769"/>
          </a:xfrm>
          <a:prstGeom prst="rect">
            <a:avLst/>
          </a:prstGeom>
        </p:spPr>
        <p:txBody>
          <a:bodyPr wrap="square" lIns="540000" rIns="540000">
            <a:spAutoFit/>
          </a:bodyPr>
          <a:lstStyle/>
          <a:p>
            <a:pPr marL="342900" indent="-342900" algn="just">
              <a:buFont typeface="Arial" panose="020B0604020202020204" pitchFamily="34" charset="0"/>
              <a:buChar char="•"/>
            </a:pPr>
            <a:r>
              <a:rPr lang="en-GB" sz="2000" b="1" dirty="0" smtClean="0">
                <a:solidFill>
                  <a:prstClr val="black"/>
                </a:solidFill>
              </a:rPr>
              <a:t>How does the ‘Address to Whites’ counter prevailing assumptions about the Cherokees and Indians generally?</a:t>
            </a:r>
          </a:p>
          <a:p>
            <a:pPr marL="342900" indent="-342900" algn="just">
              <a:buFont typeface="Arial" panose="020B0604020202020204" pitchFamily="34" charset="0"/>
              <a:buChar char="•"/>
            </a:pPr>
            <a:endParaRPr lang="en-GB" sz="2000" b="1" dirty="0">
              <a:solidFill>
                <a:prstClr val="black"/>
              </a:solidFill>
            </a:endParaRPr>
          </a:p>
          <a:p>
            <a:pPr marL="342900" indent="-342900" algn="just">
              <a:buFont typeface="Arial" panose="020B0604020202020204" pitchFamily="34" charset="0"/>
              <a:buChar char="•"/>
            </a:pPr>
            <a:r>
              <a:rPr lang="en-GB" sz="2000" b="1" dirty="0" smtClean="0">
                <a:solidFill>
                  <a:prstClr val="black"/>
                </a:solidFill>
              </a:rPr>
              <a:t>What evidence does </a:t>
            </a:r>
            <a:r>
              <a:rPr lang="en-GB" sz="2000" b="1" dirty="0" err="1" smtClean="0">
                <a:solidFill>
                  <a:prstClr val="black"/>
                </a:solidFill>
              </a:rPr>
              <a:t>Boudinot</a:t>
            </a:r>
            <a:r>
              <a:rPr lang="en-GB" sz="2000" b="1" dirty="0" smtClean="0">
                <a:solidFill>
                  <a:prstClr val="black"/>
                </a:solidFill>
              </a:rPr>
              <a:t> cite to try and persuade his white audience to his point-of-view?</a:t>
            </a:r>
            <a:endParaRPr lang="en-GB" sz="2000" b="1" dirty="0">
              <a:solidFill>
                <a:prstClr val="black"/>
              </a:solidFill>
            </a:endParaRPr>
          </a:p>
        </p:txBody>
      </p:sp>
    </p:spTree>
    <p:extLst>
      <p:ext uri="{BB962C8B-B14F-4D97-AF65-F5344CB8AC3E}">
        <p14:creationId xmlns:p14="http://schemas.microsoft.com/office/powerpoint/2010/main" val="16784663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4605016"/>
          </a:xfrm>
          <a:prstGeom prst="rect">
            <a:avLst/>
          </a:prstGeom>
        </p:spPr>
        <p:txBody>
          <a:bodyPr wrap="square" lIns="540000" tIns="360000" rIns="540000" bIns="360000">
            <a:spAutoFit/>
          </a:bodyPr>
          <a:lstStyle/>
          <a:p>
            <a:r>
              <a:rPr lang="en-GB" sz="2000" b="1" u="sng" dirty="0" smtClean="0">
                <a:solidFill>
                  <a:prstClr val="black"/>
                </a:solidFill>
              </a:rPr>
              <a:t>4. Cherokee Resistance: ‘Ap</a:t>
            </a:r>
            <a:r>
              <a:rPr lang="en-GB" sz="2000" b="1" u="sng" dirty="0" smtClean="0"/>
              <a:t>peal of the Cherokee Nation’ (1830</a:t>
            </a:r>
            <a:r>
              <a:rPr lang="en-GB" sz="2000" dirty="0" smtClean="0"/>
              <a:t>)</a:t>
            </a:r>
          </a:p>
          <a:p>
            <a:endParaRPr lang="en-GB" sz="2000" b="1" u="sng" dirty="0" smtClean="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6" name="Rectangle 5"/>
          <p:cNvSpPr/>
          <p:nvPr/>
        </p:nvSpPr>
        <p:spPr>
          <a:xfrm>
            <a:off x="236961" y="3173855"/>
            <a:ext cx="8670078" cy="2923877"/>
          </a:xfrm>
          <a:prstGeom prst="rect">
            <a:avLst/>
          </a:prstGeom>
        </p:spPr>
        <p:txBody>
          <a:bodyPr wrap="square" lIns="540000" rIns="540000">
            <a:spAutoFit/>
          </a:bodyPr>
          <a:lstStyle/>
          <a:p>
            <a:pPr marL="342900" indent="-342900">
              <a:buFont typeface="Arial" panose="020B0604020202020204" pitchFamily="34" charset="0"/>
              <a:buChar char="•"/>
            </a:pPr>
            <a:r>
              <a:rPr lang="en-GB" sz="2400" b="1" dirty="0">
                <a:solidFill>
                  <a:prstClr val="black"/>
                </a:solidFill>
              </a:rPr>
              <a:t>What grievances do the different writers direct towards the United States?</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D</a:t>
            </a:r>
            <a:r>
              <a:rPr lang="en-GB" sz="2400" b="1" dirty="0" smtClean="0">
                <a:solidFill>
                  <a:prstClr val="black"/>
                </a:solidFill>
              </a:rPr>
              <a:t>o </a:t>
            </a:r>
            <a:r>
              <a:rPr lang="en-GB" sz="2400" b="1" dirty="0">
                <a:solidFill>
                  <a:prstClr val="black"/>
                </a:solidFill>
              </a:rPr>
              <a:t>the writers deploy the language and rhetoric of the US Constitution and the Declaration of Independence to support their points?</a:t>
            </a:r>
          </a:p>
          <a:p>
            <a:pPr marL="342900" indent="-342900" algn="just">
              <a:buFont typeface="Arial" panose="020B0604020202020204" pitchFamily="34" charset="0"/>
              <a:buChar char="•"/>
            </a:pPr>
            <a:endParaRPr lang="en-GB" sz="2000" b="1" dirty="0" smtClean="0">
              <a:solidFill>
                <a:prstClr val="black"/>
              </a:solidFill>
            </a:endParaRPr>
          </a:p>
          <a:p>
            <a:pPr marL="342900" indent="-342900" algn="just">
              <a:buFont typeface="Arial" panose="020B0604020202020204" pitchFamily="34" charset="0"/>
              <a:buChar char="•"/>
            </a:pPr>
            <a:endParaRPr lang="en-GB" sz="2000" b="1" dirty="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750" y="1098245"/>
            <a:ext cx="47625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56377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836712"/>
            <a:ext cx="3325452" cy="4319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0" y="0"/>
            <a:ext cx="9144000" cy="1342584"/>
          </a:xfrm>
          <a:prstGeom prst="rect">
            <a:avLst/>
          </a:prstGeom>
        </p:spPr>
        <p:txBody>
          <a:bodyPr wrap="square" lIns="540000" tIns="360000" rIns="540000" bIns="360000">
            <a:spAutoFit/>
          </a:bodyPr>
          <a:lstStyle/>
          <a:p>
            <a:r>
              <a:rPr lang="en-GB" sz="2000" b="1" u="sng" dirty="0" smtClean="0">
                <a:solidFill>
                  <a:prstClr val="black"/>
                </a:solidFill>
              </a:rPr>
              <a:t>5. </a:t>
            </a:r>
            <a:r>
              <a:rPr lang="en-GB" sz="2000" b="1" u="sng" dirty="0" smtClean="0"/>
              <a:t>Abigail </a:t>
            </a:r>
            <a:r>
              <a:rPr lang="en-GB" sz="2000" b="1" u="sng" dirty="0"/>
              <a:t>Adams, ‘Remember the Ladies,’ </a:t>
            </a:r>
            <a:r>
              <a:rPr lang="en-GB" sz="2000" b="1" u="sng" dirty="0" smtClean="0"/>
              <a:t>to </a:t>
            </a:r>
            <a:r>
              <a:rPr lang="en-GB" sz="2000" b="1" u="sng" dirty="0"/>
              <a:t>John Adams </a:t>
            </a:r>
            <a:r>
              <a:rPr lang="en-GB" sz="2000" b="1" u="sng" dirty="0" smtClean="0"/>
              <a:t>(</a:t>
            </a:r>
            <a:r>
              <a:rPr lang="en-GB" sz="2000" b="1" u="sng" dirty="0"/>
              <a:t>March 31 </a:t>
            </a:r>
            <a:r>
              <a:rPr lang="en-GB" sz="2000" b="1" u="sng" dirty="0" smtClean="0"/>
              <a:t>1776</a:t>
            </a:r>
            <a:r>
              <a:rPr lang="en-GB" sz="2000" b="1" u="sng" dirty="0"/>
              <a:t>)</a:t>
            </a:r>
          </a:p>
          <a:p>
            <a:endParaRPr lang="en-GB" sz="2000" b="1" u="sng" dirty="0"/>
          </a:p>
        </p:txBody>
      </p:sp>
    </p:spTree>
    <p:extLst>
      <p:ext uri="{BB962C8B-B14F-4D97-AF65-F5344CB8AC3E}">
        <p14:creationId xmlns:p14="http://schemas.microsoft.com/office/powerpoint/2010/main" val="1925310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7" name="Rectangle 6"/>
          <p:cNvSpPr/>
          <p:nvPr/>
        </p:nvSpPr>
        <p:spPr>
          <a:xfrm>
            <a:off x="2555777" y="548680"/>
            <a:ext cx="6588224" cy="6544008"/>
          </a:xfrm>
          <a:prstGeom prst="rect">
            <a:avLst/>
          </a:prstGeom>
        </p:spPr>
        <p:txBody>
          <a:bodyPr wrap="square" lIns="540000" tIns="360000" rIns="540000" bIns="360000">
            <a:spAutoFit/>
          </a:bodyPr>
          <a:lstStyle/>
          <a:p>
            <a:pPr algn="just"/>
            <a:r>
              <a:rPr lang="en-GB" sz="1750" dirty="0" smtClean="0"/>
              <a:t>“… I </a:t>
            </a:r>
            <a:r>
              <a:rPr lang="en-GB" sz="1750" dirty="0"/>
              <a:t>long to hear that you have declared an independency </a:t>
            </a:r>
            <a:r>
              <a:rPr lang="en-GB" sz="1750" dirty="0" smtClean="0"/>
              <a:t>– </a:t>
            </a:r>
            <a:r>
              <a:rPr lang="en-GB" sz="1750" dirty="0"/>
              <a:t>and by the way in the new Code of Laws </a:t>
            </a:r>
            <a:r>
              <a:rPr lang="en-GB" sz="1750" dirty="0" smtClean="0"/>
              <a:t>it </a:t>
            </a:r>
            <a:r>
              <a:rPr lang="en-GB" sz="1750" dirty="0"/>
              <a:t>will be necessary for you to make I desire you would </a:t>
            </a:r>
            <a:r>
              <a:rPr lang="en-GB" sz="1750" b="1" dirty="0"/>
              <a:t>Remember the Ladies, and be more generous and favourable to them than your ancestors</a:t>
            </a:r>
            <a:r>
              <a:rPr lang="en-GB" sz="1750" dirty="0"/>
              <a:t>. </a:t>
            </a:r>
            <a:r>
              <a:rPr lang="en-GB" sz="1750" b="1" dirty="0"/>
              <a:t>Do not put </a:t>
            </a:r>
            <a:r>
              <a:rPr lang="en-GB" sz="1750" b="1" dirty="0" smtClean="0"/>
              <a:t>unlimited </a:t>
            </a:r>
            <a:r>
              <a:rPr lang="en-GB" sz="1750" b="1" dirty="0"/>
              <a:t>power into the hands of the Husbands</a:t>
            </a:r>
            <a:r>
              <a:rPr lang="en-GB" sz="1750" dirty="0"/>
              <a:t>. Remember all Men would be tyrants if they could. </a:t>
            </a:r>
            <a:r>
              <a:rPr lang="en-GB" sz="1750" b="1" dirty="0">
                <a:solidFill>
                  <a:srgbClr val="0000CC"/>
                </a:solidFill>
              </a:rPr>
              <a:t>If </a:t>
            </a:r>
            <a:r>
              <a:rPr lang="en-GB" sz="1750" b="1" dirty="0" smtClean="0">
                <a:solidFill>
                  <a:srgbClr val="0000CC"/>
                </a:solidFill>
              </a:rPr>
              <a:t>particular </a:t>
            </a:r>
            <a:r>
              <a:rPr lang="en-GB" sz="1750" b="1" dirty="0">
                <a:solidFill>
                  <a:srgbClr val="0000CC"/>
                </a:solidFill>
              </a:rPr>
              <a:t>care and attention is not paid to the </a:t>
            </a:r>
            <a:r>
              <a:rPr lang="en-GB" sz="1750" b="1" dirty="0" smtClean="0">
                <a:solidFill>
                  <a:srgbClr val="0000CC"/>
                </a:solidFill>
              </a:rPr>
              <a:t>Ladies </a:t>
            </a:r>
            <a:r>
              <a:rPr lang="en-GB" sz="1750" b="1" dirty="0">
                <a:solidFill>
                  <a:srgbClr val="0000CC"/>
                </a:solidFill>
              </a:rPr>
              <a:t>we are determined to foment a </a:t>
            </a:r>
            <a:r>
              <a:rPr lang="en-GB" sz="1750" b="1" dirty="0" smtClean="0">
                <a:solidFill>
                  <a:srgbClr val="0000CC"/>
                </a:solidFill>
              </a:rPr>
              <a:t>Rebellion</a:t>
            </a:r>
            <a:r>
              <a:rPr lang="en-GB" sz="1750" b="1" dirty="0">
                <a:solidFill>
                  <a:srgbClr val="0000CC"/>
                </a:solidFill>
              </a:rPr>
              <a:t>, and will not hold ourselves bound by any Laws in which we have no voice, or Representation</a:t>
            </a:r>
            <a:r>
              <a:rPr lang="en-GB" sz="1750" dirty="0"/>
              <a:t>.</a:t>
            </a:r>
          </a:p>
          <a:p>
            <a:pPr algn="just"/>
            <a:r>
              <a:rPr lang="en-GB" sz="1750" dirty="0"/>
              <a:t>	</a:t>
            </a:r>
            <a:r>
              <a:rPr lang="en-GB" sz="1750" dirty="0" smtClean="0"/>
              <a:t>“That </a:t>
            </a:r>
            <a:r>
              <a:rPr lang="en-GB" sz="1750" dirty="0"/>
              <a:t>your Sex are Naturally Tyrannical is a Truth so thoroughly established as to admit </a:t>
            </a:r>
            <a:r>
              <a:rPr lang="en-GB" sz="1750" dirty="0" smtClean="0"/>
              <a:t>no </a:t>
            </a:r>
            <a:r>
              <a:rPr lang="en-GB" sz="1750" dirty="0"/>
              <a:t>dispute, but such of you as wish to be happy willingly </a:t>
            </a:r>
            <a:r>
              <a:rPr lang="en-GB" sz="1750" b="1" dirty="0">
                <a:solidFill>
                  <a:srgbClr val="FF0000"/>
                </a:solidFill>
              </a:rPr>
              <a:t>give up the harsh title of Master</a:t>
            </a:r>
            <a:r>
              <a:rPr lang="en-GB" sz="1750" dirty="0"/>
              <a:t> for the more tender and endearing one of </a:t>
            </a:r>
            <a:r>
              <a:rPr lang="en-GB" sz="1750" dirty="0">
                <a:solidFill>
                  <a:srgbClr val="FF0000"/>
                </a:solidFill>
              </a:rPr>
              <a:t>Friend</a:t>
            </a:r>
            <a:r>
              <a:rPr lang="en-GB" sz="1750" dirty="0"/>
              <a:t>. Why then, not put it out of the power of the vicious and the </a:t>
            </a:r>
            <a:r>
              <a:rPr lang="en-GB" sz="1750" dirty="0" smtClean="0"/>
              <a:t>Lawless </a:t>
            </a:r>
            <a:r>
              <a:rPr lang="en-GB" sz="1750" dirty="0"/>
              <a:t>to use us with cruelty and indignity with impunity. Men of Sense in all Ages abhor those customs which treat us only as the </a:t>
            </a:r>
            <a:r>
              <a:rPr lang="en-GB" sz="1750" b="1" dirty="0" smtClean="0">
                <a:solidFill>
                  <a:srgbClr val="FF0000"/>
                </a:solidFill>
              </a:rPr>
              <a:t>vassals </a:t>
            </a:r>
            <a:r>
              <a:rPr lang="en-GB" sz="1750" dirty="0" smtClean="0"/>
              <a:t>of </a:t>
            </a:r>
            <a:r>
              <a:rPr lang="en-GB" sz="1750" dirty="0"/>
              <a:t>your Sex. Regard us then as Beings placed by providence under your protection and in </a:t>
            </a:r>
            <a:r>
              <a:rPr lang="en-GB" sz="1750" dirty="0" smtClean="0"/>
              <a:t>imitation </a:t>
            </a:r>
            <a:r>
              <a:rPr lang="en-GB" sz="1750" dirty="0"/>
              <a:t>of the </a:t>
            </a:r>
            <a:r>
              <a:rPr lang="en-GB" sz="1750" dirty="0" smtClean="0"/>
              <a:t>Supreme </a:t>
            </a:r>
            <a:r>
              <a:rPr lang="en-GB" sz="1750" dirty="0"/>
              <a:t>Being make use of that power only for our happiness</a:t>
            </a:r>
            <a:r>
              <a:rPr lang="en-GB" sz="1750" dirty="0" smtClean="0"/>
              <a:t>.”</a:t>
            </a:r>
            <a:endParaRPr lang="en-GB" sz="1750" b="1" u="sng" dirty="0" smtClean="0">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836712"/>
            <a:ext cx="2371007" cy="30795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0" y="0"/>
            <a:ext cx="9144000" cy="1342584"/>
          </a:xfrm>
          <a:prstGeom prst="rect">
            <a:avLst/>
          </a:prstGeom>
        </p:spPr>
        <p:txBody>
          <a:bodyPr wrap="square" lIns="540000" tIns="360000" rIns="540000" bIns="360000">
            <a:spAutoFit/>
          </a:bodyPr>
          <a:lstStyle/>
          <a:p>
            <a:r>
              <a:rPr lang="en-GB" sz="2000" b="1" u="sng" dirty="0" smtClean="0">
                <a:solidFill>
                  <a:prstClr val="black"/>
                </a:solidFill>
              </a:rPr>
              <a:t>5. </a:t>
            </a:r>
            <a:r>
              <a:rPr lang="en-GB" sz="2000" b="1" u="sng" dirty="0" smtClean="0"/>
              <a:t>Abigail </a:t>
            </a:r>
            <a:r>
              <a:rPr lang="en-GB" sz="2000" b="1" u="sng" dirty="0"/>
              <a:t>Adams, ‘Remember the Ladies,’ </a:t>
            </a:r>
            <a:r>
              <a:rPr lang="en-GB" sz="2000" b="1" u="sng" dirty="0" smtClean="0"/>
              <a:t>to </a:t>
            </a:r>
            <a:r>
              <a:rPr lang="en-GB" sz="2000" b="1" u="sng" dirty="0"/>
              <a:t>John Adams </a:t>
            </a:r>
            <a:r>
              <a:rPr lang="en-GB" sz="2000" b="1" u="sng" dirty="0" smtClean="0"/>
              <a:t>(</a:t>
            </a:r>
            <a:r>
              <a:rPr lang="en-GB" sz="2000" b="1" u="sng" dirty="0"/>
              <a:t>March 31 </a:t>
            </a:r>
            <a:r>
              <a:rPr lang="en-GB" sz="2000" b="1" u="sng" dirty="0" smtClean="0"/>
              <a:t>1776</a:t>
            </a:r>
            <a:r>
              <a:rPr lang="en-GB" sz="2000" b="1" u="sng" dirty="0"/>
              <a:t>)</a:t>
            </a:r>
          </a:p>
          <a:p>
            <a:endParaRPr lang="en-GB" sz="2000" b="1" u="sng" dirty="0"/>
          </a:p>
        </p:txBody>
      </p:sp>
    </p:spTree>
    <p:extLst>
      <p:ext uri="{BB962C8B-B14F-4D97-AF65-F5344CB8AC3E}">
        <p14:creationId xmlns:p14="http://schemas.microsoft.com/office/powerpoint/2010/main" val="18572897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dirty="0" smtClean="0">
                <a:solidFill>
                  <a:prstClr val="black"/>
                </a:solidFill>
              </a:rPr>
              <a:t>6. Elizabeth Cady </a:t>
            </a:r>
            <a:r>
              <a:rPr lang="en-GB" sz="2000" b="1" u="sng" dirty="0">
                <a:solidFill>
                  <a:prstClr val="black"/>
                </a:solidFill>
              </a:rPr>
              <a:t>Stanton, </a:t>
            </a:r>
            <a:r>
              <a:rPr lang="en-GB" sz="2000" b="1" u="sng" dirty="0" smtClean="0">
                <a:solidFill>
                  <a:prstClr val="black"/>
                </a:solidFill>
              </a:rPr>
              <a:t>‘The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5122" name="Picture 2" descr="https://www.nwhm.org/media/category/exhibits/rightsforwomen/senecasm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757780"/>
            <a:ext cx="2659039" cy="3817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208597" y="829258"/>
            <a:ext cx="3096344" cy="4893647"/>
          </a:xfrm>
          <a:prstGeom prst="rect">
            <a:avLst/>
          </a:prstGeom>
        </p:spPr>
        <p:txBody>
          <a:bodyPr wrap="square">
            <a:spAutoFit/>
          </a:bodyPr>
          <a:lstStyle/>
          <a:p>
            <a:pPr marL="342900" indent="-342900">
              <a:buFont typeface="Arial" panose="020B0604020202020204" pitchFamily="34" charset="0"/>
              <a:buChar char="•"/>
            </a:pPr>
            <a:r>
              <a:rPr lang="en-GB" sz="2400" b="1" dirty="0">
                <a:solidFill>
                  <a:prstClr val="black"/>
                </a:solidFill>
              </a:rPr>
              <a:t>What grievances do the different writers direct towards the United States?</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Do the writers deploy the language and rhetoric of the US Constitution and the Declaration of Independence to support their points?</a:t>
            </a:r>
          </a:p>
        </p:txBody>
      </p:sp>
      <p:pic>
        <p:nvPicPr>
          <p:cNvPr id="5124" name="Picture 4" descr="http://d3n8a8pro7vhmx.cloudfront.net/forwardfokus/pages/717/meta_images/original/Elizabeth.Cady.Stanton.png?14462428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5690" y="757780"/>
            <a:ext cx="2219325"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8932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dirty="0" smtClean="0">
                <a:solidFill>
                  <a:prstClr val="black"/>
                </a:solidFill>
              </a:rPr>
              <a:t>6. Elizabeth Cady </a:t>
            </a:r>
            <a:r>
              <a:rPr lang="en-GB" sz="2000" b="1" u="sng" dirty="0">
                <a:solidFill>
                  <a:prstClr val="black"/>
                </a:solidFill>
              </a:rPr>
              <a:t>Stanton, </a:t>
            </a:r>
            <a:r>
              <a:rPr lang="en-GB" sz="2000" b="1" u="sng" dirty="0" smtClean="0">
                <a:solidFill>
                  <a:prstClr val="black"/>
                </a:solidFill>
              </a:rPr>
              <a:t>‘The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5122" name="Picture 2" descr="https://www.nwhm.org/media/category/exhibits/rightsforwomen/senecasm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757780"/>
            <a:ext cx="2659039" cy="3817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843808" y="671292"/>
            <a:ext cx="4001882" cy="6267009"/>
          </a:xfrm>
          <a:prstGeom prst="rect">
            <a:avLst/>
          </a:prstGeom>
        </p:spPr>
        <p:txBody>
          <a:bodyPr wrap="square" lIns="540000" tIns="360000" rIns="540000" bIns="360000">
            <a:spAutoFit/>
          </a:bodyPr>
          <a:lstStyle/>
          <a:p>
            <a:pPr algn="just"/>
            <a:r>
              <a:rPr lang="en-GB" dirty="0" smtClean="0"/>
              <a:t>“When, in the course of human events, it becomes necessary for one portion of the family of man to assume among the people of the earth a position different from that which they have hitherto occupied, but which the laws of nature and of nature's God entitle them, a decent respect to the opinions of mankind requires they should declare the causes that impel them to such a course.</a:t>
            </a:r>
          </a:p>
          <a:p>
            <a:pPr algn="just"/>
            <a:r>
              <a:rPr lang="en-GB" dirty="0"/>
              <a:t>	</a:t>
            </a:r>
            <a:r>
              <a:rPr lang="en-GB" dirty="0" smtClean="0"/>
              <a:t>“We hold these truths to be self-evident: that all men and women are created equal; that they are endowed by their Creator with certain inalienable rights …”</a:t>
            </a:r>
          </a:p>
          <a:p>
            <a:endParaRPr lang="en-GB" b="1" dirty="0">
              <a:solidFill>
                <a:prstClr val="black"/>
              </a:solidFill>
            </a:endParaRPr>
          </a:p>
        </p:txBody>
      </p:sp>
      <p:pic>
        <p:nvPicPr>
          <p:cNvPr id="7" name="Picture 4" descr="http://d3n8a8pro7vhmx.cloudfront.net/forwardfokus/pages/717/meta_images/original/Elizabeth.Cady.Stanton.png?14462428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5690" y="757780"/>
            <a:ext cx="2219325" cy="275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6347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dirty="0" smtClean="0">
                <a:solidFill>
                  <a:prstClr val="black"/>
                </a:solidFill>
              </a:rPr>
              <a:t>6. Elizabeth Cady </a:t>
            </a:r>
            <a:r>
              <a:rPr lang="en-GB" sz="2000" b="1" u="sng" dirty="0">
                <a:solidFill>
                  <a:prstClr val="black"/>
                </a:solidFill>
              </a:rPr>
              <a:t>Stanton, </a:t>
            </a:r>
            <a:r>
              <a:rPr lang="en-GB" sz="2000" b="1" u="sng" dirty="0" smtClean="0">
                <a:solidFill>
                  <a:prstClr val="black"/>
                </a:solidFill>
              </a:rPr>
              <a:t>‘The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pic>
        <p:nvPicPr>
          <p:cNvPr id="5122" name="Picture 2" descr="https://www.nwhm.org/media/category/exhibits/rightsforwomen/senecasm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69" y="757780"/>
            <a:ext cx="2659039" cy="381719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843808" y="757780"/>
            <a:ext cx="6192688" cy="6544008"/>
          </a:xfrm>
          <a:prstGeom prst="rect">
            <a:avLst/>
          </a:prstGeom>
        </p:spPr>
        <p:txBody>
          <a:bodyPr wrap="square" lIns="540000" tIns="360000" rIns="540000" bIns="360000">
            <a:spAutoFit/>
          </a:bodyPr>
          <a:lstStyle/>
          <a:p>
            <a:pPr algn="just"/>
            <a:r>
              <a:rPr lang="en-GB" dirty="0" smtClean="0">
                <a:solidFill>
                  <a:prstClr val="black"/>
                </a:solidFill>
              </a:rPr>
              <a:t>“ … H</a:t>
            </a:r>
            <a:r>
              <a:rPr lang="en-GB" dirty="0" smtClean="0"/>
              <a:t>e has withheld her from rights which are given to the most ignorant and degraded men.</a:t>
            </a:r>
          </a:p>
          <a:p>
            <a:pPr algn="just"/>
            <a:r>
              <a:rPr lang="en-GB" dirty="0" smtClean="0"/>
              <a:t> </a:t>
            </a:r>
            <a:r>
              <a:rPr lang="en-GB" dirty="0"/>
              <a:t>	</a:t>
            </a:r>
            <a:r>
              <a:rPr lang="en-GB" dirty="0" smtClean="0"/>
              <a:t>“Having deprived her of this first right as a citizen, the elective franchise, thereby leaving her without </a:t>
            </a:r>
            <a:r>
              <a:rPr lang="en-GB" b="1" dirty="0" smtClean="0">
                <a:solidFill>
                  <a:srgbClr val="FF0000"/>
                </a:solidFill>
              </a:rPr>
              <a:t>representation</a:t>
            </a:r>
            <a:r>
              <a:rPr lang="en-GB" dirty="0" smtClean="0"/>
              <a:t> in the halls of legislation, he has oppressed her on all sides</a:t>
            </a:r>
            <a:endParaRPr lang="en-GB" dirty="0">
              <a:solidFill>
                <a:prstClr val="black"/>
              </a:solidFill>
            </a:endParaRPr>
          </a:p>
          <a:p>
            <a:pPr algn="just"/>
            <a:r>
              <a:rPr lang="en-GB" dirty="0">
                <a:solidFill>
                  <a:prstClr val="black"/>
                </a:solidFill>
              </a:rPr>
              <a:t>	</a:t>
            </a:r>
            <a:r>
              <a:rPr lang="en-GB" dirty="0" smtClean="0">
                <a:solidFill>
                  <a:prstClr val="black"/>
                </a:solidFill>
              </a:rPr>
              <a:t>“ … </a:t>
            </a:r>
            <a:r>
              <a:rPr lang="en-GB" dirty="0" smtClean="0"/>
              <a:t>He has made her morally an irresponsible being as she can commit many crimes with impunity, provided they be done in the presence of her husband. In the covenant of marriage, she is compelled to promise obedience to her husband, he becoming, to all intents and purposes, her </a:t>
            </a:r>
            <a:r>
              <a:rPr lang="en-GB" b="1" dirty="0" smtClean="0"/>
              <a:t>master</a:t>
            </a:r>
            <a:r>
              <a:rPr lang="en-GB" dirty="0" smtClean="0"/>
              <a:t>—the law giving him power to </a:t>
            </a:r>
            <a:r>
              <a:rPr lang="en-GB" b="1" dirty="0" smtClean="0"/>
              <a:t>deprive her of her liberty</a:t>
            </a:r>
            <a:r>
              <a:rPr lang="en-GB" dirty="0" smtClean="0"/>
              <a:t>, and to administer chastisement.</a:t>
            </a:r>
          </a:p>
          <a:p>
            <a:pPr algn="just"/>
            <a:r>
              <a:rPr lang="en-GB" dirty="0">
                <a:solidFill>
                  <a:prstClr val="black"/>
                </a:solidFill>
              </a:rPr>
              <a:t>	</a:t>
            </a:r>
            <a:r>
              <a:rPr lang="en-GB" dirty="0" smtClean="0">
                <a:solidFill>
                  <a:prstClr val="black"/>
                </a:solidFill>
              </a:rPr>
              <a:t>“… </a:t>
            </a:r>
            <a:r>
              <a:rPr lang="en-GB" dirty="0" smtClean="0"/>
              <a:t>After depriving her of all rights as a married woman, if single and the owner of property, he has </a:t>
            </a:r>
            <a:r>
              <a:rPr lang="en-GB" b="1" dirty="0" smtClean="0">
                <a:solidFill>
                  <a:srgbClr val="0000CC"/>
                </a:solidFill>
              </a:rPr>
              <a:t>tax</a:t>
            </a:r>
            <a:r>
              <a:rPr lang="en-GB" dirty="0" smtClean="0"/>
              <a:t>ed her to support a government which recognizes her only when her property can be made profitable to it.” </a:t>
            </a:r>
          </a:p>
          <a:p>
            <a:pPr algn="just"/>
            <a:endParaRPr lang="en-GB" dirty="0">
              <a:solidFill>
                <a:prstClr val="black"/>
              </a:solidFill>
            </a:endParaRPr>
          </a:p>
          <a:p>
            <a:pPr algn="just"/>
            <a:endParaRPr lang="en-GB" dirty="0">
              <a:solidFill>
                <a:prstClr val="black"/>
              </a:solidFill>
            </a:endParaRPr>
          </a:p>
        </p:txBody>
      </p:sp>
    </p:spTree>
    <p:extLst>
      <p:ext uri="{BB962C8B-B14F-4D97-AF65-F5344CB8AC3E}">
        <p14:creationId xmlns:p14="http://schemas.microsoft.com/office/powerpoint/2010/main" val="17186439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342584"/>
          </a:xfrm>
          <a:prstGeom prst="rect">
            <a:avLst/>
          </a:prstGeom>
        </p:spPr>
        <p:txBody>
          <a:bodyPr wrap="square" lIns="540000" tIns="360000" rIns="540000" bIns="360000">
            <a:spAutoFit/>
          </a:bodyPr>
          <a:lstStyle/>
          <a:p>
            <a:r>
              <a:rPr lang="en-GB" sz="2000" b="1" u="sng" dirty="0" smtClean="0">
                <a:solidFill>
                  <a:prstClr val="black"/>
                </a:solidFill>
              </a:rPr>
              <a:t>6. Elizabeth Cady </a:t>
            </a:r>
            <a:r>
              <a:rPr lang="en-GB" sz="2000" b="1" u="sng" dirty="0">
                <a:solidFill>
                  <a:prstClr val="black"/>
                </a:solidFill>
              </a:rPr>
              <a:t>Stanton, </a:t>
            </a:r>
            <a:r>
              <a:rPr lang="en-GB" sz="2000" b="1" u="sng" dirty="0" smtClean="0">
                <a:solidFill>
                  <a:prstClr val="black"/>
                </a:solidFill>
              </a:rPr>
              <a:t>‘The </a:t>
            </a:r>
            <a:r>
              <a:rPr lang="en-GB" sz="2000" b="1" u="sng" dirty="0">
                <a:solidFill>
                  <a:prstClr val="black"/>
                </a:solidFill>
              </a:rPr>
              <a:t>Seneca Falls Declaration’ (1848)</a:t>
            </a:r>
          </a:p>
          <a:p>
            <a:r>
              <a:rPr lang="en-GB" sz="2000" b="1" u="sng" dirty="0" smtClean="0">
                <a:solidFill>
                  <a:prstClr val="black"/>
                </a:solidFill>
              </a:rPr>
              <a:t> </a:t>
            </a:r>
            <a:endParaRPr lang="en-GB" sz="2000" b="1" u="sng" dirty="0"/>
          </a:p>
        </p:txBody>
      </p:sp>
      <p:sp>
        <p:nvSpPr>
          <p:cNvPr id="5" name="Rectangle 4"/>
          <p:cNvSpPr/>
          <p:nvPr/>
        </p:nvSpPr>
        <p:spPr>
          <a:xfrm>
            <a:off x="184769" y="1687214"/>
            <a:ext cx="9144000" cy="3989463"/>
          </a:xfrm>
          <a:prstGeom prst="rect">
            <a:avLst/>
          </a:prstGeom>
        </p:spPr>
        <p:txBody>
          <a:bodyPr wrap="square" lIns="540000" tIns="360000" rIns="540000" bIns="360000">
            <a:spAutoFit/>
          </a:bodyPr>
          <a:lstStyle/>
          <a:p>
            <a:pPr algn="just"/>
            <a:endParaRPr lang="en-GB" sz="2000" b="1" u="sng" dirty="0" smtClean="0">
              <a:solidFill>
                <a:prstClr val="black"/>
              </a:solidFill>
            </a:endParaRPr>
          </a:p>
          <a:p>
            <a:pPr algn="just"/>
            <a:endParaRPr lang="en-GB" sz="2000" b="1" u="sng" dirty="0">
              <a:solidFill>
                <a:prstClr val="black"/>
              </a:solidFill>
            </a:endParaRPr>
          </a:p>
          <a:p>
            <a:pPr algn="just"/>
            <a:endParaRPr lang="en-GB" sz="2000" b="1" u="sng" dirty="0" smtClean="0">
              <a:solidFill>
                <a:prstClr val="black"/>
              </a:solidFill>
            </a:endParaRPr>
          </a:p>
          <a:p>
            <a:pPr algn="just"/>
            <a:endParaRPr lang="en-GB" sz="2000" b="1" u="sng" dirty="0" smtClean="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a:p>
            <a:endParaRPr lang="en-GB" sz="1200" b="1" u="sng" dirty="0">
              <a:solidFill>
                <a:prstClr val="black"/>
              </a:solidFill>
            </a:endParaRPr>
          </a:p>
          <a:p>
            <a:endParaRPr lang="en-GB" sz="1200" b="1" u="sng" dirty="0" smtClean="0">
              <a:solidFill>
                <a:prstClr val="black"/>
              </a:solidFill>
            </a:endParaRPr>
          </a:p>
        </p:txBody>
      </p:sp>
      <p:sp>
        <p:nvSpPr>
          <p:cNvPr id="2" name="Rectangle 1"/>
          <p:cNvSpPr/>
          <p:nvPr/>
        </p:nvSpPr>
        <p:spPr>
          <a:xfrm>
            <a:off x="0" y="671292"/>
            <a:ext cx="9144000" cy="6513231"/>
          </a:xfrm>
          <a:prstGeom prst="rect">
            <a:avLst/>
          </a:prstGeom>
        </p:spPr>
        <p:txBody>
          <a:bodyPr wrap="square" lIns="540000" tIns="360000" rIns="540000" bIns="360000">
            <a:spAutoFit/>
          </a:bodyPr>
          <a:lstStyle/>
          <a:p>
            <a:pPr algn="just"/>
            <a:r>
              <a:rPr lang="en-GB" sz="2000" dirty="0" smtClean="0"/>
              <a:t>“ … </a:t>
            </a:r>
            <a:r>
              <a:rPr lang="en-GB" sz="2000" dirty="0" smtClean="0">
                <a:solidFill>
                  <a:srgbClr val="0000CC"/>
                </a:solidFill>
              </a:rPr>
              <a:t>Resolved, that woman is man's </a:t>
            </a:r>
            <a:r>
              <a:rPr lang="en-GB" sz="2000" b="1" dirty="0" smtClean="0">
                <a:solidFill>
                  <a:srgbClr val="0000CC"/>
                </a:solidFill>
              </a:rPr>
              <a:t>equal</a:t>
            </a:r>
            <a:r>
              <a:rPr lang="en-GB" sz="2000" dirty="0" smtClean="0">
                <a:solidFill>
                  <a:srgbClr val="0000CC"/>
                </a:solidFill>
              </a:rPr>
              <a:t>, was intended to be so by the Creator, and the highest good of the race demands that she should be recognized as such.</a:t>
            </a:r>
          </a:p>
          <a:p>
            <a:pPr algn="just"/>
            <a:r>
              <a:rPr lang="en-GB" sz="2000" dirty="0"/>
              <a:t>	</a:t>
            </a:r>
            <a:r>
              <a:rPr lang="en-GB" sz="2000" dirty="0" smtClean="0"/>
              <a:t>“ … </a:t>
            </a:r>
            <a:r>
              <a:rPr lang="en-GB" sz="2000" dirty="0" smtClean="0">
                <a:solidFill>
                  <a:srgbClr val="FF0000"/>
                </a:solidFill>
              </a:rPr>
              <a:t>that the women of this country ought to be enlightened in regard to the laws under which they live </a:t>
            </a:r>
            <a:r>
              <a:rPr lang="en-GB" sz="2000" dirty="0" smtClean="0"/>
              <a:t>...</a:t>
            </a:r>
          </a:p>
          <a:p>
            <a:pPr algn="just"/>
            <a:r>
              <a:rPr lang="en-GB" sz="2000" dirty="0"/>
              <a:t>	</a:t>
            </a:r>
            <a:r>
              <a:rPr lang="en-GB" sz="2000" dirty="0" smtClean="0"/>
              <a:t>“ … </a:t>
            </a:r>
            <a:r>
              <a:rPr lang="en-GB" sz="2000" dirty="0" smtClean="0">
                <a:solidFill>
                  <a:srgbClr val="0000CC"/>
                </a:solidFill>
              </a:rPr>
              <a:t>that the same amount of virtue, delicacy, and refinement of </a:t>
            </a:r>
            <a:r>
              <a:rPr lang="en-GB" sz="2000" dirty="0" err="1" smtClean="0">
                <a:solidFill>
                  <a:srgbClr val="0000CC"/>
                </a:solidFill>
              </a:rPr>
              <a:t>behavior</a:t>
            </a:r>
            <a:r>
              <a:rPr lang="en-GB" sz="2000" dirty="0" smtClean="0">
                <a:solidFill>
                  <a:srgbClr val="0000CC"/>
                </a:solidFill>
              </a:rPr>
              <a:t> that is required of woman in the social state also be required of man, and the same transgressions should be visited with equal severity on both man and woman </a:t>
            </a:r>
            <a:r>
              <a:rPr lang="en-GB" sz="2000" dirty="0" smtClean="0"/>
              <a:t>…</a:t>
            </a:r>
          </a:p>
          <a:p>
            <a:pPr algn="just"/>
            <a:r>
              <a:rPr lang="en-GB" sz="2000" dirty="0">
                <a:solidFill>
                  <a:prstClr val="black"/>
                </a:solidFill>
              </a:rPr>
              <a:t>	</a:t>
            </a:r>
            <a:r>
              <a:rPr lang="en-GB" sz="2000" dirty="0" smtClean="0">
                <a:solidFill>
                  <a:prstClr val="black"/>
                </a:solidFill>
              </a:rPr>
              <a:t>“ …  </a:t>
            </a:r>
            <a:r>
              <a:rPr lang="en-GB" sz="2000" dirty="0" smtClean="0">
                <a:solidFill>
                  <a:srgbClr val="FF0000"/>
                </a:solidFill>
              </a:rPr>
              <a:t>that it is the </a:t>
            </a:r>
            <a:r>
              <a:rPr lang="en-GB" sz="2000" b="1" dirty="0" smtClean="0">
                <a:solidFill>
                  <a:srgbClr val="FF0000"/>
                </a:solidFill>
              </a:rPr>
              <a:t>duty</a:t>
            </a:r>
            <a:r>
              <a:rPr lang="en-GB" sz="2000" dirty="0" smtClean="0">
                <a:solidFill>
                  <a:srgbClr val="FF0000"/>
                </a:solidFill>
              </a:rPr>
              <a:t> of the women of this country </a:t>
            </a:r>
            <a:r>
              <a:rPr lang="en-GB" sz="2000" b="1" dirty="0" smtClean="0">
                <a:solidFill>
                  <a:srgbClr val="FF0000"/>
                </a:solidFill>
              </a:rPr>
              <a:t>to secure to themselves </a:t>
            </a:r>
            <a:r>
              <a:rPr lang="en-GB" sz="2000" dirty="0" smtClean="0">
                <a:solidFill>
                  <a:srgbClr val="FF0000"/>
                </a:solidFill>
              </a:rPr>
              <a:t>their sacred right to the elective franchise </a:t>
            </a:r>
            <a:r>
              <a:rPr lang="en-GB" sz="2000" dirty="0" smtClean="0"/>
              <a:t>…</a:t>
            </a:r>
          </a:p>
          <a:p>
            <a:pPr algn="just"/>
            <a:r>
              <a:rPr lang="en-GB" sz="2000" dirty="0"/>
              <a:t>	</a:t>
            </a:r>
            <a:r>
              <a:rPr lang="en-GB" sz="2000" dirty="0" smtClean="0"/>
              <a:t>“ … </a:t>
            </a:r>
            <a:r>
              <a:rPr lang="en-GB" sz="2000" dirty="0" smtClean="0">
                <a:solidFill>
                  <a:srgbClr val="0000CC"/>
                </a:solidFill>
              </a:rPr>
              <a:t>that the equality of </a:t>
            </a:r>
            <a:r>
              <a:rPr lang="en-GB" sz="2000" b="1" dirty="0" smtClean="0">
                <a:solidFill>
                  <a:srgbClr val="0000CC"/>
                </a:solidFill>
              </a:rPr>
              <a:t>human rights </a:t>
            </a:r>
            <a:r>
              <a:rPr lang="en-GB" sz="2000" dirty="0" smtClean="0">
                <a:solidFill>
                  <a:srgbClr val="0000CC"/>
                </a:solidFill>
              </a:rPr>
              <a:t>results necessarily from the fact of the identity of the race in capabilities and responsibilities</a:t>
            </a:r>
            <a:r>
              <a:rPr lang="en-GB" sz="2000" dirty="0" smtClean="0"/>
              <a:t>.</a:t>
            </a:r>
          </a:p>
          <a:p>
            <a:pPr algn="just"/>
            <a:r>
              <a:rPr lang="en-GB" sz="2000" dirty="0"/>
              <a:t>	</a:t>
            </a:r>
            <a:r>
              <a:rPr lang="en-GB" sz="2000" dirty="0" smtClean="0"/>
              <a:t>“  … </a:t>
            </a:r>
            <a:r>
              <a:rPr lang="en-GB" sz="2000" dirty="0" smtClean="0">
                <a:solidFill>
                  <a:srgbClr val="FF0000"/>
                </a:solidFill>
              </a:rPr>
              <a:t>that the speedy success of our cause depends upon the zealous and untiring efforts of both men and women for the </a:t>
            </a:r>
            <a:r>
              <a:rPr lang="en-GB" sz="2000" b="1" dirty="0" smtClean="0">
                <a:solidFill>
                  <a:srgbClr val="FF0000"/>
                </a:solidFill>
              </a:rPr>
              <a:t>overthrow of the monopoly of the pulpit</a:t>
            </a:r>
            <a:r>
              <a:rPr lang="en-GB" sz="2000" dirty="0" smtClean="0">
                <a:solidFill>
                  <a:srgbClr val="FF0000"/>
                </a:solidFill>
              </a:rPr>
              <a:t>, and for the securing to woman an </a:t>
            </a:r>
            <a:r>
              <a:rPr lang="en-GB" sz="2000" b="1" dirty="0" smtClean="0">
                <a:solidFill>
                  <a:srgbClr val="FF0000"/>
                </a:solidFill>
              </a:rPr>
              <a:t>equal participation with men in the various trades, professions, and commerce</a:t>
            </a:r>
            <a:r>
              <a:rPr lang="en-GB" sz="2000" dirty="0" smtClean="0"/>
              <a:t>.”</a:t>
            </a:r>
          </a:p>
          <a:p>
            <a:pPr algn="just"/>
            <a:endParaRPr lang="en-GB" dirty="0">
              <a:solidFill>
                <a:prstClr val="black"/>
              </a:solidFill>
            </a:endParaRPr>
          </a:p>
          <a:p>
            <a:pPr algn="just"/>
            <a:endParaRPr lang="en-GB" dirty="0">
              <a:solidFill>
                <a:prstClr val="black"/>
              </a:solidFill>
            </a:endParaRPr>
          </a:p>
        </p:txBody>
      </p:sp>
    </p:spTree>
    <p:extLst>
      <p:ext uri="{BB962C8B-B14F-4D97-AF65-F5344CB8AC3E}">
        <p14:creationId xmlns:p14="http://schemas.microsoft.com/office/powerpoint/2010/main" val="176076661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TotalTime>
  <Words>1669</Words>
  <Application>Microsoft Office PowerPoint</Application>
  <PresentationFormat>On-screen Show (4:3)</PresentationFormat>
  <Paragraphs>378</Paragraphs>
  <Slides>23</Slides>
  <Notes>23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18</cp:revision>
  <cp:lastPrinted>2016-10-18T12:32:22Z</cp:lastPrinted>
  <dcterms:created xsi:type="dcterms:W3CDTF">2016-02-09T19:41:57Z</dcterms:created>
  <dcterms:modified xsi:type="dcterms:W3CDTF">2016-10-18T12:49:48Z</dcterms:modified>
</cp:coreProperties>
</file>