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6" r:id="rId2"/>
    <p:sldId id="257" r:id="rId3"/>
    <p:sldId id="267" r:id="rId4"/>
    <p:sldId id="258" r:id="rId5"/>
    <p:sldId id="259" r:id="rId6"/>
    <p:sldId id="260" r:id="rId7"/>
    <p:sldId id="261" r:id="rId8"/>
    <p:sldId id="262" r:id="rId9"/>
    <p:sldId id="263" r:id="rId10"/>
    <p:sldId id="264" r:id="rId11"/>
    <p:sldId id="265" r:id="rId12"/>
    <p:sldId id="266"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63" autoAdjust="0"/>
    <p:restoredTop sz="94660"/>
  </p:normalViewPr>
  <p:slideViewPr>
    <p:cSldViewPr snapToGrid="0">
      <p:cViewPr varScale="1">
        <p:scale>
          <a:sx n="70" d="100"/>
          <a:sy n="70" d="100"/>
        </p:scale>
        <p:origin x="7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0D19BB0-E6ED-4276-92E9-949EFB63B0C6}" type="datetimeFigureOut">
              <a:rPr lang="en-GB" smtClean="0"/>
              <a:t>21/04/2021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420-610D-478B-83B7-45FEFAAC89FF}" type="slidenum">
              <a:rPr lang="en-GB" smtClean="0"/>
              <a:t>‹#›</a:t>
            </a:fld>
            <a:endParaRPr lang="en-GB"/>
          </a:p>
        </p:txBody>
      </p:sp>
    </p:spTree>
    <p:extLst>
      <p:ext uri="{BB962C8B-B14F-4D97-AF65-F5344CB8AC3E}">
        <p14:creationId xmlns:p14="http://schemas.microsoft.com/office/powerpoint/2010/main" val="24665022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0D19BB0-E6ED-4276-92E9-949EFB63B0C6}" type="datetimeFigureOut">
              <a:rPr lang="en-GB" smtClean="0"/>
              <a:t>21/04/2021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420-610D-478B-83B7-45FEFAAC89FF}" type="slidenum">
              <a:rPr lang="en-GB" smtClean="0"/>
              <a:t>‹#›</a:t>
            </a:fld>
            <a:endParaRPr lang="en-GB"/>
          </a:p>
        </p:txBody>
      </p:sp>
    </p:spTree>
    <p:extLst>
      <p:ext uri="{BB962C8B-B14F-4D97-AF65-F5344CB8AC3E}">
        <p14:creationId xmlns:p14="http://schemas.microsoft.com/office/powerpoint/2010/main" val="1773688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D19BB0-E6ED-4276-92E9-949EFB63B0C6}" type="datetimeFigureOut">
              <a:rPr lang="en-GB" smtClean="0"/>
              <a:t>21/04/2021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420-610D-478B-83B7-45FEFAAC89FF}" type="slidenum">
              <a:rPr lang="en-GB" smtClean="0"/>
              <a:t>‹#›</a:t>
            </a:fld>
            <a:endParaRPr lang="en-GB"/>
          </a:p>
        </p:txBody>
      </p:sp>
    </p:spTree>
    <p:extLst>
      <p:ext uri="{BB962C8B-B14F-4D97-AF65-F5344CB8AC3E}">
        <p14:creationId xmlns:p14="http://schemas.microsoft.com/office/powerpoint/2010/main" val="36072490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0D19BB0-E6ED-4276-92E9-949EFB63B0C6}" type="datetimeFigureOut">
              <a:rPr lang="en-GB" smtClean="0"/>
              <a:t>21/04/2021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347420-610D-478B-83B7-45FEFAAC89FF}" type="slidenum">
              <a:rPr lang="en-GB" smtClean="0"/>
              <a:t>‹#›</a:t>
            </a:fld>
            <a:endParaRPr lang="en-GB"/>
          </a:p>
        </p:txBody>
      </p:sp>
    </p:spTree>
    <p:extLst>
      <p:ext uri="{BB962C8B-B14F-4D97-AF65-F5344CB8AC3E}">
        <p14:creationId xmlns:p14="http://schemas.microsoft.com/office/powerpoint/2010/main" val="3333680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0D19BB0-E6ED-4276-92E9-949EFB63B0C6}" type="datetimeFigureOut">
              <a:rPr lang="en-GB" smtClean="0"/>
              <a:t>21/04/2021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E347420-610D-478B-83B7-45FEFAAC89FF}" type="slidenum">
              <a:rPr lang="en-GB" smtClean="0"/>
              <a:t>‹#›</a:t>
            </a:fld>
            <a:endParaRPr lang="en-GB"/>
          </a:p>
        </p:txBody>
      </p:sp>
    </p:spTree>
    <p:extLst>
      <p:ext uri="{BB962C8B-B14F-4D97-AF65-F5344CB8AC3E}">
        <p14:creationId xmlns:p14="http://schemas.microsoft.com/office/powerpoint/2010/main" val="3868821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0D19BB0-E6ED-4276-92E9-949EFB63B0C6}" type="datetimeFigureOut">
              <a:rPr lang="en-GB" smtClean="0"/>
              <a:t>21/04/2021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E347420-610D-478B-83B7-45FEFAAC89FF}" type="slidenum">
              <a:rPr lang="en-GB" smtClean="0"/>
              <a:t>‹#›</a:t>
            </a:fld>
            <a:endParaRPr lang="en-GB"/>
          </a:p>
        </p:txBody>
      </p:sp>
    </p:spTree>
    <p:extLst>
      <p:ext uri="{BB962C8B-B14F-4D97-AF65-F5344CB8AC3E}">
        <p14:creationId xmlns:p14="http://schemas.microsoft.com/office/powerpoint/2010/main" val="27023843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0D19BB0-E6ED-4276-92E9-949EFB63B0C6}" type="datetimeFigureOut">
              <a:rPr lang="en-GB" smtClean="0"/>
              <a:t>21/04/2021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E347420-610D-478B-83B7-45FEFAAC89FF}" type="slidenum">
              <a:rPr lang="en-GB" smtClean="0"/>
              <a:t>‹#›</a:t>
            </a:fld>
            <a:endParaRPr lang="en-GB"/>
          </a:p>
        </p:txBody>
      </p:sp>
    </p:spTree>
    <p:extLst>
      <p:ext uri="{BB962C8B-B14F-4D97-AF65-F5344CB8AC3E}">
        <p14:creationId xmlns:p14="http://schemas.microsoft.com/office/powerpoint/2010/main" val="4240549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0D19BB0-E6ED-4276-92E9-949EFB63B0C6}" type="datetimeFigureOut">
              <a:rPr lang="en-GB" smtClean="0"/>
              <a:t>21/04/2021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E347420-610D-478B-83B7-45FEFAAC89FF}" type="slidenum">
              <a:rPr lang="en-GB" smtClean="0"/>
              <a:t>‹#›</a:t>
            </a:fld>
            <a:endParaRPr lang="en-GB"/>
          </a:p>
        </p:txBody>
      </p:sp>
    </p:spTree>
    <p:extLst>
      <p:ext uri="{BB962C8B-B14F-4D97-AF65-F5344CB8AC3E}">
        <p14:creationId xmlns:p14="http://schemas.microsoft.com/office/powerpoint/2010/main" val="18637695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D19BB0-E6ED-4276-92E9-949EFB63B0C6}" type="datetimeFigureOut">
              <a:rPr lang="en-GB" smtClean="0"/>
              <a:t>21/04/2021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347420-610D-478B-83B7-45FEFAAC89FF}" type="slidenum">
              <a:rPr lang="en-GB" smtClean="0"/>
              <a:t>‹#›</a:t>
            </a:fld>
            <a:endParaRPr lang="en-GB"/>
          </a:p>
        </p:txBody>
      </p:sp>
    </p:spTree>
    <p:extLst>
      <p:ext uri="{BB962C8B-B14F-4D97-AF65-F5344CB8AC3E}">
        <p14:creationId xmlns:p14="http://schemas.microsoft.com/office/powerpoint/2010/main" val="24988575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D19BB0-E6ED-4276-92E9-949EFB63B0C6}" type="datetimeFigureOut">
              <a:rPr lang="en-GB" smtClean="0"/>
              <a:t>21/04/2021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347420-610D-478B-83B7-45FEFAAC89FF}" type="slidenum">
              <a:rPr lang="en-GB" smtClean="0"/>
              <a:t>‹#›</a:t>
            </a:fld>
            <a:endParaRPr lang="en-GB"/>
          </a:p>
        </p:txBody>
      </p:sp>
    </p:spTree>
    <p:extLst>
      <p:ext uri="{BB962C8B-B14F-4D97-AF65-F5344CB8AC3E}">
        <p14:creationId xmlns:p14="http://schemas.microsoft.com/office/powerpoint/2010/main" val="13521071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0D19BB0-E6ED-4276-92E9-949EFB63B0C6}" type="datetimeFigureOut">
              <a:rPr lang="en-GB" smtClean="0"/>
              <a:t>21/04/2021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420-610D-478B-83B7-45FEFAAC89FF}" type="slidenum">
              <a:rPr lang="en-GB" smtClean="0"/>
              <a:t>‹#›</a:t>
            </a:fld>
            <a:endParaRPr lang="en-GB"/>
          </a:p>
        </p:txBody>
      </p:sp>
    </p:spTree>
    <p:extLst>
      <p:ext uri="{BB962C8B-B14F-4D97-AF65-F5344CB8AC3E}">
        <p14:creationId xmlns:p14="http://schemas.microsoft.com/office/powerpoint/2010/main" val="40616400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0D19BB0-E6ED-4276-92E9-949EFB63B0C6}" type="datetimeFigureOut">
              <a:rPr lang="en-GB" smtClean="0"/>
              <a:t>21/04/2021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420-610D-478B-83B7-45FEFAAC89F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327911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0D19BB0-E6ED-4276-92E9-949EFB63B0C6}" type="datetimeFigureOut">
              <a:rPr lang="en-GB" smtClean="0"/>
              <a:t>21/04/2021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420-610D-478B-83B7-45FEFAAC89FF}" type="slidenum">
              <a:rPr lang="en-GB" smtClean="0"/>
              <a:t>‹#›</a:t>
            </a:fld>
            <a:endParaRPr lang="en-GB"/>
          </a:p>
        </p:txBody>
      </p:sp>
    </p:spTree>
    <p:extLst>
      <p:ext uri="{BB962C8B-B14F-4D97-AF65-F5344CB8AC3E}">
        <p14:creationId xmlns:p14="http://schemas.microsoft.com/office/powerpoint/2010/main" val="17328156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0D19BB0-E6ED-4276-92E9-949EFB63B0C6}" type="datetimeFigureOut">
              <a:rPr lang="en-GB" smtClean="0"/>
              <a:t>21/04/2021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420-610D-478B-83B7-45FEFAAC89FF}" type="slidenum">
              <a:rPr lang="en-GB" smtClean="0"/>
              <a:t>‹#›</a:t>
            </a:fld>
            <a:endParaRPr lang="en-GB"/>
          </a:p>
        </p:txBody>
      </p:sp>
    </p:spTree>
    <p:extLst>
      <p:ext uri="{BB962C8B-B14F-4D97-AF65-F5344CB8AC3E}">
        <p14:creationId xmlns:p14="http://schemas.microsoft.com/office/powerpoint/2010/main" val="22083054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0D19BB0-E6ED-4276-92E9-949EFB63B0C6}" type="datetimeFigureOut">
              <a:rPr lang="en-GB" smtClean="0"/>
              <a:t>21/04/2021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420-610D-478B-83B7-45FEFAAC89FF}" type="slidenum">
              <a:rPr lang="en-GB" smtClean="0"/>
              <a:t>‹#›</a:t>
            </a:fld>
            <a:endParaRPr lang="en-GB"/>
          </a:p>
        </p:txBody>
      </p:sp>
    </p:spTree>
    <p:extLst>
      <p:ext uri="{BB962C8B-B14F-4D97-AF65-F5344CB8AC3E}">
        <p14:creationId xmlns:p14="http://schemas.microsoft.com/office/powerpoint/2010/main" val="15937317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D19BB0-E6ED-4276-92E9-949EFB63B0C6}" type="datetimeFigureOut">
              <a:rPr lang="en-GB" smtClean="0"/>
              <a:t>21/04/2021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420-610D-478B-83B7-45FEFAAC89FF}" type="slidenum">
              <a:rPr lang="en-GB" smtClean="0"/>
              <a:t>‹#›</a:t>
            </a:fld>
            <a:endParaRPr lang="en-GB"/>
          </a:p>
        </p:txBody>
      </p:sp>
    </p:spTree>
    <p:extLst>
      <p:ext uri="{BB962C8B-B14F-4D97-AF65-F5344CB8AC3E}">
        <p14:creationId xmlns:p14="http://schemas.microsoft.com/office/powerpoint/2010/main" val="34319918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0D19BB0-E6ED-4276-92E9-949EFB63B0C6}" type="datetimeFigureOut">
              <a:rPr lang="en-GB" smtClean="0"/>
              <a:t>21/04/2021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347420-610D-478B-83B7-45FEFAAC89FF}" type="slidenum">
              <a:rPr lang="en-GB" smtClean="0"/>
              <a:t>‹#›</a:t>
            </a:fld>
            <a:endParaRPr lang="en-GB"/>
          </a:p>
        </p:txBody>
      </p:sp>
    </p:spTree>
    <p:extLst>
      <p:ext uri="{BB962C8B-B14F-4D97-AF65-F5344CB8AC3E}">
        <p14:creationId xmlns:p14="http://schemas.microsoft.com/office/powerpoint/2010/main" val="4253169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0D19BB0-E6ED-4276-92E9-949EFB63B0C6}" type="datetimeFigureOut">
              <a:rPr lang="en-GB" smtClean="0"/>
              <a:t>21/04/2021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E347420-610D-478B-83B7-45FEFAAC89FF}" type="slidenum">
              <a:rPr lang="en-GB" smtClean="0"/>
              <a:t>‹#›</a:t>
            </a:fld>
            <a:endParaRPr lang="en-GB"/>
          </a:p>
        </p:txBody>
      </p:sp>
    </p:spTree>
    <p:extLst>
      <p:ext uri="{BB962C8B-B14F-4D97-AF65-F5344CB8AC3E}">
        <p14:creationId xmlns:p14="http://schemas.microsoft.com/office/powerpoint/2010/main" val="298762244"/>
      </p:ext>
    </p:extLst>
  </p:cSld>
  <p:clrMap bg1="dk1" tx1="lt1" bg2="dk2" tx2="lt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2.xml"/><Relationship Id="rId7" Type="http://schemas.openxmlformats.org/officeDocument/2006/relationships/image" Target="../media/image5.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9.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creativecommons.org/licenses/by-nc-sa/3.0/" TargetMode="External"/><Relationship Id="rId5" Type="http://schemas.openxmlformats.org/officeDocument/2006/relationships/hyperlink" Target="http://devpolicy.org/innovation-in-the-australian-aid-program-part-one-some-concepts-20140805/" TargetMode="External"/><Relationship Id="rId4" Type="http://schemas.openxmlformats.org/officeDocument/2006/relationships/image" Target="../media/image10.jp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hyperlink" Target="https://creativecommons.org/licenses/by-sa/3.0/" TargetMode="External"/><Relationship Id="rId5" Type="http://schemas.openxmlformats.org/officeDocument/2006/relationships/hyperlink" Target="https://ministry-to-children.com/increase-creativity/" TargetMode="External"/><Relationship Id="rId4" Type="http://schemas.openxmlformats.org/officeDocument/2006/relationships/image" Target="../media/image11.jpg"/></Relationships>
</file>

<file path=ppt/slides/_rels/slide6.xml.rels><?xml version="1.0" encoding="UTF-8" standalone="yes"?>
<Relationships xmlns="http://schemas.openxmlformats.org/package/2006/relationships"><Relationship Id="rId8" Type="http://schemas.openxmlformats.org/officeDocument/2006/relationships/hyperlink" Target="http://www.mediafactory.org.au/alaine-thompson/2015/03/16/self-portrait-reveals/" TargetMode="External"/><Relationship Id="rId3" Type="http://schemas.openxmlformats.org/officeDocument/2006/relationships/slideLayout" Target="../slideLayouts/slideLayout2.xml"/><Relationship Id="rId7" Type="http://schemas.openxmlformats.org/officeDocument/2006/relationships/image" Target="../media/image1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hyperlink" Target="https://creativecommons.org/licenses/by-nc/3.0/" TargetMode="External"/><Relationship Id="rId5" Type="http://schemas.openxmlformats.org/officeDocument/2006/relationships/hyperlink" Target="http://www.pngall.com/light-bulb-png" TargetMode="External"/><Relationship Id="rId10" Type="http://schemas.openxmlformats.org/officeDocument/2006/relationships/image" Target="../media/image9.png"/><Relationship Id="rId4" Type="http://schemas.openxmlformats.org/officeDocument/2006/relationships/image" Target="../media/image12.png"/><Relationship Id="rId9" Type="http://schemas.openxmlformats.org/officeDocument/2006/relationships/hyperlink" Target="https://creativecommons.org/licenses/by-nc-sa/3.0/"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creativecommons.org/licenses/by-sa/3.0/" TargetMode="External"/><Relationship Id="rId3" Type="http://schemas.openxmlformats.org/officeDocument/2006/relationships/slideLayout" Target="../slideLayouts/slideLayout2.xml"/><Relationship Id="rId7" Type="http://schemas.openxmlformats.org/officeDocument/2006/relationships/hyperlink" Target="https://hakanozan.net/2019/the-innovation-process-dismantled-part-2/" TargetMode="Externa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5.png"/><Relationship Id="rId5" Type="http://schemas.openxmlformats.org/officeDocument/2006/relationships/hyperlink" Target="https://chelotrip-ti.blogspot.com/2011/06/fuentes-de-innovacion-modelo-balance.html" TargetMode="External"/><Relationship Id="rId10" Type="http://schemas.openxmlformats.org/officeDocument/2006/relationships/image" Target="../media/image9.png"/><Relationship Id="rId4" Type="http://schemas.openxmlformats.org/officeDocument/2006/relationships/image" Target="../media/image14.png"/><Relationship Id="rId9" Type="http://schemas.openxmlformats.org/officeDocument/2006/relationships/hyperlink" Target="https://creativecommons.org/licenses/by-nd/3.0/" TargetMode="Externa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hyperlink" Target="https://creativecommons.org/licenses/by/3.0/" TargetMode="External"/><Relationship Id="rId5" Type="http://schemas.openxmlformats.org/officeDocument/2006/relationships/hyperlink" Target="http://slidehunter.com/powerpoint-templates/lewins-force-field-analysis-powerpoint-template/" TargetMode="External"/><Relationship Id="rId4" Type="http://schemas.openxmlformats.org/officeDocument/2006/relationships/image" Target="../media/image16.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creativecommons.org/licenses/by-sa/3.0/" TargetMode="External"/><Relationship Id="rId5" Type="http://schemas.openxmlformats.org/officeDocument/2006/relationships/hyperlink" Target="http://creative-commons-images.com/handwriting/l/leadership.html" TargetMode="External"/><Relationship Id="rId4" Type="http://schemas.openxmlformats.org/officeDocument/2006/relationships/image" Target="../media/image17.jp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s://creativecommons.org/licenses/by-nc-sa/3.0/" TargetMode="External"/><Relationship Id="rId5" Type="http://schemas.openxmlformats.org/officeDocument/2006/relationships/hyperlink" Target="http://www.coetail.com/andreanorman/2014/02/23/square-peg-in-a-round-hole-geeking-out-applications-in-the-classroom/" TargetMode="External"/><Relationship Id="rId4" Type="http://schemas.openxmlformats.org/officeDocument/2006/relationships/image" Target="../media/image18.jp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9.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s://creativecommons.org/licenses/by/3.0/" TargetMode="External"/><Relationship Id="rId5" Type="http://schemas.openxmlformats.org/officeDocument/2006/relationships/hyperlink" Target="https://granite.pressbooks.pub/mgmt805/chapter/making-decisions-in-different-organizations/" TargetMode="External"/><Relationship Id="rId4" Type="http://schemas.openxmlformats.org/officeDocument/2006/relationships/image" Target="../media/image19.jpg"/></Relationships>
</file>

<file path=ppt/slides/_rels/slide12.xml.rels><?xml version="1.0" encoding="UTF-8" standalone="yes"?>
<Relationships xmlns="http://schemas.openxmlformats.org/package/2006/relationships"><Relationship Id="rId8" Type="http://schemas.openxmlformats.org/officeDocument/2006/relationships/image" Target="../media/image9.png"/><Relationship Id="rId3" Type="http://schemas.microsoft.com/office/2007/relationships/media" Target="../media/media11.m4a"/><Relationship Id="rId7" Type="http://schemas.openxmlformats.org/officeDocument/2006/relationships/hyperlink" Target="https://technofaq.org/posts/2019/06/5-best-sci-fi-shows-on-amazon-prime/" TargetMode="Externa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0.png"/><Relationship Id="rId5" Type="http://schemas.openxmlformats.org/officeDocument/2006/relationships/slideLayout" Target="../slideLayouts/slideLayout2.xml"/><Relationship Id="rId4" Type="http://schemas.openxmlformats.org/officeDocument/2006/relationships/audio" Target="../media/media11.m4a"/><Relationship Id="rId9" Type="http://schemas.openxmlformats.org/officeDocument/2006/relationships/hyperlink" Target="https://creativecommons.org/licenses/by-nc-sa/3.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yourarticlelibrary.com/organization/models-of-organisation-closed-and-open-models/63458" TargetMode="External"/><Relationship Id="rId2" Type="http://schemas.openxmlformats.org/officeDocument/2006/relationships/hyperlink" Target="https://www.amazon.co.uk/gp/video/offers/ref=dvm_uk_sl_ambr_zzz_4xFkwg2wc_c80470622876386_s/258-5123310-7806830" TargetMode="External"/><Relationship Id="rId1" Type="http://schemas.openxmlformats.org/officeDocument/2006/relationships/slideLayout" Target="../slideLayouts/slideLayout2.xml"/><Relationship Id="rId5" Type="http://schemas.openxmlformats.org/officeDocument/2006/relationships/hyperlink" Target="https://medium.com/the-innovation/the-six-step-problem-solving-model-7c457b6bf134" TargetMode="External"/><Relationship Id="rId4" Type="http://schemas.openxmlformats.org/officeDocument/2006/relationships/hyperlink" Target="https://creately.com/blog/business/force-field-analys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0FDDEBA-F1C7-4DB3-8C9C-9BE1F7DFCD5F}"/>
              </a:ext>
            </a:extLst>
          </p:cNvPr>
          <p:cNvPicPr>
            <a:picLocks noChangeAspect="1"/>
          </p:cNvPicPr>
          <p:nvPr/>
        </p:nvPicPr>
        <p:blipFill rotWithShape="1">
          <a:blip r:embed="rId3">
            <a:duotone>
              <a:prstClr val="black"/>
              <a:schemeClr val="accent5">
                <a:tint val="45000"/>
                <a:satMod val="400000"/>
              </a:schemeClr>
            </a:duotone>
            <a:alphaModFix amt="25000"/>
          </a:blip>
          <a:srcRect l="9091" t="17853"/>
          <a:stretch/>
        </p:blipFill>
        <p:spPr>
          <a:xfrm>
            <a:off x="20" y="10"/>
            <a:ext cx="12191980" cy="6857990"/>
          </a:xfrm>
          <a:prstGeom prst="rect">
            <a:avLst/>
          </a:prstGeom>
        </p:spPr>
      </p:pic>
      <p:sp>
        <p:nvSpPr>
          <p:cNvPr id="2" name="Title 1">
            <a:extLst>
              <a:ext uri="{FF2B5EF4-FFF2-40B4-BE49-F238E27FC236}">
                <a16:creationId xmlns:a16="http://schemas.microsoft.com/office/drawing/2014/main" id="{94D68818-6CCC-4CD8-94DC-F0515AEFBF06}"/>
              </a:ext>
            </a:extLst>
          </p:cNvPr>
          <p:cNvSpPr>
            <a:spLocks noGrp="1"/>
          </p:cNvSpPr>
          <p:nvPr>
            <p:ph type="ctrTitle"/>
          </p:nvPr>
        </p:nvSpPr>
        <p:spPr>
          <a:xfrm>
            <a:off x="1154955" y="1447800"/>
            <a:ext cx="8825658" cy="3329581"/>
          </a:xfrm>
        </p:spPr>
        <p:txBody>
          <a:bodyPr>
            <a:normAutofit/>
          </a:bodyPr>
          <a:lstStyle/>
          <a:p>
            <a:pPr>
              <a:lnSpc>
                <a:spcPct val="90000"/>
              </a:lnSpc>
            </a:pPr>
            <a:r>
              <a:rPr lang="en-GB" sz="6100"/>
              <a:t>Does the innovation concept provide a business advantage? </a:t>
            </a:r>
          </a:p>
        </p:txBody>
      </p:sp>
      <p:sp>
        <p:nvSpPr>
          <p:cNvPr id="3" name="Subtitle 2">
            <a:extLst>
              <a:ext uri="{FF2B5EF4-FFF2-40B4-BE49-F238E27FC236}">
                <a16:creationId xmlns:a16="http://schemas.microsoft.com/office/drawing/2014/main" id="{F943E2C8-A949-464E-ACBE-61869D1A3F11}"/>
              </a:ext>
            </a:extLst>
          </p:cNvPr>
          <p:cNvSpPr>
            <a:spLocks noGrp="1"/>
          </p:cNvSpPr>
          <p:nvPr>
            <p:ph type="subTitle" idx="1"/>
          </p:nvPr>
        </p:nvSpPr>
        <p:spPr>
          <a:xfrm>
            <a:off x="1154955" y="4777380"/>
            <a:ext cx="8825658" cy="861420"/>
          </a:xfrm>
        </p:spPr>
        <p:txBody>
          <a:bodyPr>
            <a:normAutofit/>
          </a:bodyPr>
          <a:lstStyle/>
          <a:p>
            <a:r>
              <a:rPr lang="en-GB"/>
              <a:t>Taslima begum 1713205</a:t>
            </a:r>
          </a:p>
        </p:txBody>
      </p:sp>
      <p:sp>
        <p:nvSpPr>
          <p:cNvPr id="14" name="Rectangle 13">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918573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grpId="0" nodeType="withEffect">
                                  <p:stCondLst>
                                    <p:cond delay="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par>
                                <p:cTn id="11" presetID="10" presetClass="entr" presetSubtype="0" fill="hold" nodeType="withEffect">
                                  <p:stCondLst>
                                    <p:cond delay="0"/>
                                  </p:stCondLst>
                                  <p:iterate>
                                    <p:tmPct val="10000"/>
                                  </p:iterate>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787B81-C7DF-412B-A405-EF4454012D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050B55AA-5A17-4CC8-9301-B66FBA3D8FCE}"/>
              </a:ext>
            </a:extLst>
          </p:cNvPr>
          <p:cNvPicPr>
            <a:picLocks noChangeAspect="1"/>
          </p:cNvPicPr>
          <p:nvPr/>
        </p:nvPicPr>
        <p:blipFill rotWithShape="1">
          <a:blip r:embed="rId2">
            <a:alphaModFix amt="35000"/>
          </a:blip>
          <a:srcRect/>
          <a:stretch/>
        </p:blipFill>
        <p:spPr>
          <a:xfrm>
            <a:off x="20" y="-1"/>
            <a:ext cx="12191980" cy="6858000"/>
          </a:xfrm>
          <a:prstGeom prst="rect">
            <a:avLst/>
          </a:prstGeom>
        </p:spPr>
      </p:pic>
      <p:sp>
        <p:nvSpPr>
          <p:cNvPr id="2" name="Title 1">
            <a:extLst>
              <a:ext uri="{FF2B5EF4-FFF2-40B4-BE49-F238E27FC236}">
                <a16:creationId xmlns:a16="http://schemas.microsoft.com/office/drawing/2014/main" id="{65787585-7269-4204-937F-D2AD3BAA0917}"/>
              </a:ext>
            </a:extLst>
          </p:cNvPr>
          <p:cNvSpPr>
            <a:spLocks noGrp="1"/>
          </p:cNvSpPr>
          <p:nvPr>
            <p:ph type="title"/>
          </p:nvPr>
        </p:nvSpPr>
        <p:spPr>
          <a:xfrm>
            <a:off x="646111" y="452718"/>
            <a:ext cx="9404723" cy="1400530"/>
          </a:xfrm>
        </p:spPr>
        <p:txBody>
          <a:bodyPr>
            <a:normAutofit/>
          </a:bodyPr>
          <a:lstStyle/>
          <a:p>
            <a:r>
              <a:rPr lang="en-GB" dirty="0"/>
              <a:t>Introduction </a:t>
            </a:r>
          </a:p>
        </p:txBody>
      </p:sp>
      <p:sp>
        <p:nvSpPr>
          <p:cNvPr id="3" name="Content Placeholder 2">
            <a:extLst>
              <a:ext uri="{FF2B5EF4-FFF2-40B4-BE49-F238E27FC236}">
                <a16:creationId xmlns:a16="http://schemas.microsoft.com/office/drawing/2014/main" id="{85E134AE-494A-4BFB-8E51-D5B7AF2E7411}"/>
              </a:ext>
            </a:extLst>
          </p:cNvPr>
          <p:cNvSpPr>
            <a:spLocks noGrp="1"/>
          </p:cNvSpPr>
          <p:nvPr>
            <p:ph idx="1"/>
          </p:nvPr>
        </p:nvSpPr>
        <p:spPr>
          <a:xfrm>
            <a:off x="1103312" y="2052918"/>
            <a:ext cx="8946541" cy="4195481"/>
          </a:xfrm>
        </p:spPr>
        <p:txBody>
          <a:bodyPr>
            <a:normAutofit/>
          </a:bodyPr>
          <a:lstStyle/>
          <a:p>
            <a:r>
              <a:rPr lang="en-GB" dirty="0"/>
              <a:t>This is a reflection on my study of the module innovation and creativity for business advantage. I will be providing a critical reflection on my learning using the Gibbs model. Answering questions from his model in order to help me reflect on my work. I will be discussing my chosen case study and the innovation process and the key aspects that I personally feel enables me to answer the question does the innovation concept provide a business advantage?</a:t>
            </a:r>
          </a:p>
        </p:txBody>
      </p:sp>
    </p:spTree>
    <p:extLst>
      <p:ext uri="{BB962C8B-B14F-4D97-AF65-F5344CB8AC3E}">
        <p14:creationId xmlns:p14="http://schemas.microsoft.com/office/powerpoint/2010/main" val="3128560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36EDE7-6F0B-4C02-9301-CC71BBFF5CCA}"/>
              </a:ext>
            </a:extLst>
          </p:cNvPr>
          <p:cNvSpPr>
            <a:spLocks noGrp="1"/>
          </p:cNvSpPr>
          <p:nvPr>
            <p:ph type="title"/>
          </p:nvPr>
        </p:nvSpPr>
        <p:spPr>
          <a:xfrm>
            <a:off x="8191925" y="1325880"/>
            <a:ext cx="3352375" cy="3066507"/>
          </a:xfrm>
        </p:spPr>
        <p:txBody>
          <a:bodyPr vert="horz" lIns="91440" tIns="45720" rIns="91440" bIns="45720" rtlCol="0" anchor="b">
            <a:normAutofit/>
          </a:bodyPr>
          <a:lstStyle/>
          <a:p>
            <a:r>
              <a:rPr lang="en-US" sz="5400" b="0" i="0" kern="1200">
                <a:solidFill>
                  <a:srgbClr val="EBEBEB"/>
                </a:solidFill>
                <a:latin typeface="+mj-lt"/>
                <a:ea typeface="+mj-ea"/>
                <a:cs typeface="+mj-cs"/>
              </a:rPr>
              <a:t>Gibbs model </a:t>
            </a:r>
          </a:p>
        </p:txBody>
      </p:sp>
      <p:sp>
        <p:nvSpPr>
          <p:cNvPr id="24"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6" name="Freeform: Shape 25">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Content Placeholder 4">
            <a:extLst>
              <a:ext uri="{FF2B5EF4-FFF2-40B4-BE49-F238E27FC236}">
                <a16:creationId xmlns:a16="http://schemas.microsoft.com/office/drawing/2014/main" id="{42EEB8DE-87BC-4692-862C-5B1CC5A4143A}"/>
              </a:ext>
            </a:extLst>
          </p:cNvPr>
          <p:cNvPicPr>
            <a:picLocks noGrp="1" noChangeAspect="1"/>
          </p:cNvPicPr>
          <p:nvPr>
            <p:ph idx="1"/>
          </p:nvPr>
        </p:nvPicPr>
        <p:blipFill>
          <a:blip r:embed="rId8">
            <a:extLst>
              <a:ext uri="{28A0092B-C50C-407E-A947-70E740481C1C}">
                <a14:useLocalDpi xmlns:a14="http://schemas.microsoft.com/office/drawing/2010/main" val="0"/>
              </a:ext>
            </a:extLst>
          </a:blip>
          <a:stretch>
            <a:fillRect/>
          </a:stretch>
        </p:blipFill>
        <p:spPr>
          <a:xfrm>
            <a:off x="393961" y="1676400"/>
            <a:ext cx="6270662" cy="3856457"/>
          </a:xfrm>
          <a:prstGeom prst="rect">
            <a:avLst/>
          </a:prstGeom>
          <a:effectLst/>
        </p:spPr>
      </p:pic>
      <p:pic>
        <p:nvPicPr>
          <p:cNvPr id="3" name="Recorded Sound">
            <a:hlinkClick r:id="" action="ppaction://media"/>
            <a:extLst>
              <a:ext uri="{FF2B5EF4-FFF2-40B4-BE49-F238E27FC236}">
                <a16:creationId xmlns:a16="http://schemas.microsoft.com/office/drawing/2014/main" id="{C01ED473-E1F9-4CA2-9898-C3E5CFE3811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258512" y="4583373"/>
            <a:ext cx="609600" cy="609600"/>
          </a:xfrm>
          <a:prstGeom prst="rect">
            <a:avLst/>
          </a:prstGeom>
        </p:spPr>
      </p:pic>
    </p:spTree>
    <p:extLst>
      <p:ext uri="{BB962C8B-B14F-4D97-AF65-F5344CB8AC3E}">
        <p14:creationId xmlns:p14="http://schemas.microsoft.com/office/powerpoint/2010/main" val="9068631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49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8CA031-457D-4E0D-9FAA-42D61620CC2F}"/>
              </a:ext>
            </a:extLst>
          </p:cNvPr>
          <p:cNvSpPr>
            <a:spLocks noGrp="1"/>
          </p:cNvSpPr>
          <p:nvPr>
            <p:ph type="title"/>
          </p:nvPr>
        </p:nvSpPr>
        <p:spPr>
          <a:xfrm>
            <a:off x="481013" y="3752849"/>
            <a:ext cx="3290887" cy="2452687"/>
          </a:xfrm>
        </p:spPr>
        <p:txBody>
          <a:bodyPr anchor="ctr">
            <a:normAutofit/>
          </a:bodyPr>
          <a:lstStyle/>
          <a:p>
            <a:r>
              <a:rPr lang="en-GB" sz="3600"/>
              <a:t>Week 1 </a:t>
            </a:r>
          </a:p>
        </p:txBody>
      </p:sp>
      <p:sp>
        <p:nvSpPr>
          <p:cNvPr id="3" name="Content Placeholder 2">
            <a:extLst>
              <a:ext uri="{FF2B5EF4-FFF2-40B4-BE49-F238E27FC236}">
                <a16:creationId xmlns:a16="http://schemas.microsoft.com/office/drawing/2014/main" id="{C34261FA-C9DD-4EBE-9D36-D247EB9015DB}"/>
              </a:ext>
            </a:extLst>
          </p:cNvPr>
          <p:cNvSpPr>
            <a:spLocks noGrp="1"/>
          </p:cNvSpPr>
          <p:nvPr>
            <p:ph idx="1"/>
          </p:nvPr>
        </p:nvSpPr>
        <p:spPr>
          <a:xfrm>
            <a:off x="3623375" y="3497654"/>
            <a:ext cx="7485413" cy="2452687"/>
          </a:xfrm>
        </p:spPr>
        <p:txBody>
          <a:bodyPr anchor="ctr">
            <a:normAutofit fontScale="70000" lnSpcReduction="20000"/>
          </a:bodyPr>
          <a:lstStyle/>
          <a:p>
            <a:r>
              <a:rPr lang="en-US" dirty="0">
                <a:effectLst/>
                <a:latin typeface="Georgia" panose="02040502050405020303" pitchFamily="18" charset="0"/>
                <a:ea typeface="Georgia" panose="02040502050405020303" pitchFamily="18" charset="0"/>
                <a:cs typeface="Times New Roman" panose="02020603050405020304" pitchFamily="18" charset="0"/>
              </a:rPr>
              <a:t>According to Max (2014) innovation or practical creativity can be developed by improving the balance between you and your situation. The great innovators want more better and faster they take us forward. Which therefore innovation needs you to be dissatisfied with the way things are. Which you need to travel the limits in order to move forward. Innovators push them selves some fail some fall, but the attempt is made. It is about making new ideas useful. </a:t>
            </a:r>
            <a:endParaRPr lang="en-GB" dirty="0">
              <a:effectLst/>
              <a:latin typeface="Georgia" panose="02040502050405020303" pitchFamily="18" charset="0"/>
              <a:ea typeface="Georgia" panose="02040502050405020303" pitchFamily="18" charset="0"/>
              <a:cs typeface="Times New Roman" panose="02020603050405020304" pitchFamily="18" charset="0"/>
            </a:endParaRPr>
          </a:p>
          <a:p>
            <a:r>
              <a:rPr lang="en-US" dirty="0">
                <a:effectLst/>
                <a:latin typeface="Georgia" panose="02040502050405020303" pitchFamily="18" charset="0"/>
                <a:ea typeface="Georgia" panose="02040502050405020303" pitchFamily="18" charset="0"/>
                <a:cs typeface="Times New Roman" panose="02020603050405020304" pitchFamily="18" charset="0"/>
              </a:rPr>
              <a:t>However according to Larry (2013) innovation is reduced to a serious of brainstorming sessions where employers and employees say, ‘hey there is no such things as a bad idea!’ using ideas out of the box and being creative in order to enhance the organisation or business. </a:t>
            </a:r>
            <a:endParaRPr lang="en-US" sz="1100" dirty="0">
              <a:effectLst/>
              <a:latin typeface="Georgia" panose="02040502050405020303" pitchFamily="18" charset="0"/>
              <a:ea typeface="Georgia" panose="02040502050405020303" pitchFamily="18" charset="0"/>
              <a:cs typeface="Times New Roman" panose="02020603050405020304" pitchFamily="18" charset="0"/>
            </a:endParaRPr>
          </a:p>
          <a:p>
            <a:pPr marL="0" indent="0">
              <a:buNone/>
            </a:pPr>
            <a:r>
              <a:rPr lang="en-US" sz="1100" dirty="0">
                <a:effectLst/>
                <a:latin typeface="Georgia" panose="02040502050405020303" pitchFamily="18" charset="0"/>
                <a:ea typeface="Georgia" panose="02040502050405020303" pitchFamily="18" charset="0"/>
                <a:cs typeface="Times New Roman" panose="02020603050405020304" pitchFamily="18" charset="0"/>
              </a:rPr>
              <a:t> </a:t>
            </a:r>
            <a:endParaRPr lang="en-GB" sz="1100" dirty="0">
              <a:effectLst/>
              <a:latin typeface="Georgia" panose="02040502050405020303" pitchFamily="18" charset="0"/>
              <a:ea typeface="Georgia" panose="02040502050405020303" pitchFamily="18" charset="0"/>
              <a:cs typeface="Times New Roman" panose="02020603050405020304" pitchFamily="18" charset="0"/>
            </a:endParaRPr>
          </a:p>
          <a:p>
            <a:endParaRPr lang="en-GB" sz="1100" dirty="0"/>
          </a:p>
        </p:txBody>
      </p:sp>
      <p:pic>
        <p:nvPicPr>
          <p:cNvPr id="5" name="Picture 4" descr="Text&#10;&#10;Description automatically generated">
            <a:extLst>
              <a:ext uri="{FF2B5EF4-FFF2-40B4-BE49-F238E27FC236}">
                <a16:creationId xmlns:a16="http://schemas.microsoft.com/office/drawing/2014/main" id="{E6874044-2CDB-4147-92D1-22C6BA0993C3}"/>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26678" b="27555"/>
          <a:stretch/>
        </p:blipFill>
        <p:spPr>
          <a:xfrm>
            <a:off x="20" y="-239141"/>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6" name="TextBox 5">
            <a:extLst>
              <a:ext uri="{FF2B5EF4-FFF2-40B4-BE49-F238E27FC236}">
                <a16:creationId xmlns:a16="http://schemas.microsoft.com/office/drawing/2014/main" id="{C4ED239E-07C9-4DF4-BDF2-ACEFC6D220A1}"/>
              </a:ext>
            </a:extLst>
          </p:cNvPr>
          <p:cNvSpPr txBox="1"/>
          <p:nvPr/>
        </p:nvSpPr>
        <p:spPr>
          <a:xfrm>
            <a:off x="7835705" y="6297011"/>
            <a:ext cx="3273083"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5" tooltip="http://devpolicy.org/innovation-in-the-australian-aid-program-part-one-some-concepts-20140805/">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pic>
        <p:nvPicPr>
          <p:cNvPr id="7" name="week 1 ">
            <a:hlinkClick r:id="" action="ppaction://media"/>
            <a:extLst>
              <a:ext uri="{FF2B5EF4-FFF2-40B4-BE49-F238E27FC236}">
                <a16:creationId xmlns:a16="http://schemas.microsoft.com/office/drawing/2014/main" id="{9F2935F2-8B56-46C2-AAED-057CAEC751B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37847" y="5248422"/>
            <a:ext cx="609600" cy="609600"/>
          </a:xfrm>
          <a:prstGeom prst="rect">
            <a:avLst/>
          </a:prstGeom>
        </p:spPr>
      </p:pic>
    </p:spTree>
    <p:extLst>
      <p:ext uri="{BB962C8B-B14F-4D97-AF65-F5344CB8AC3E}">
        <p14:creationId xmlns:p14="http://schemas.microsoft.com/office/powerpoint/2010/main" val="38848464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02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829EE-991D-4984-A80A-100ACDFAC4CD}"/>
              </a:ext>
            </a:extLst>
          </p:cNvPr>
          <p:cNvSpPr>
            <a:spLocks noGrp="1"/>
          </p:cNvSpPr>
          <p:nvPr>
            <p:ph type="title"/>
          </p:nvPr>
        </p:nvSpPr>
        <p:spPr>
          <a:xfrm>
            <a:off x="481013" y="3752849"/>
            <a:ext cx="3290887" cy="2452687"/>
          </a:xfrm>
        </p:spPr>
        <p:txBody>
          <a:bodyPr anchor="ctr">
            <a:normAutofit/>
          </a:bodyPr>
          <a:lstStyle/>
          <a:p>
            <a:r>
              <a:rPr lang="en-GB" sz="3600" dirty="0"/>
              <a:t>Week 2 </a:t>
            </a:r>
          </a:p>
        </p:txBody>
      </p:sp>
      <p:sp>
        <p:nvSpPr>
          <p:cNvPr id="3" name="Content Placeholder 2">
            <a:extLst>
              <a:ext uri="{FF2B5EF4-FFF2-40B4-BE49-F238E27FC236}">
                <a16:creationId xmlns:a16="http://schemas.microsoft.com/office/drawing/2014/main" id="{EB62689B-530B-47A5-8230-D95A8F3A06FE}"/>
              </a:ext>
            </a:extLst>
          </p:cNvPr>
          <p:cNvSpPr>
            <a:spLocks noGrp="1"/>
          </p:cNvSpPr>
          <p:nvPr>
            <p:ph idx="1"/>
          </p:nvPr>
        </p:nvSpPr>
        <p:spPr>
          <a:xfrm>
            <a:off x="4223982" y="3752850"/>
            <a:ext cx="7485413" cy="2452687"/>
          </a:xfrm>
        </p:spPr>
        <p:txBody>
          <a:bodyPr anchor="ctr">
            <a:normAutofit/>
          </a:bodyPr>
          <a:lstStyle/>
          <a:p>
            <a:pPr marL="0" indent="0">
              <a:buNone/>
            </a:pPr>
            <a:r>
              <a:rPr lang="en-GB" sz="1800" dirty="0"/>
              <a:t>What is creativity? </a:t>
            </a:r>
          </a:p>
          <a:p>
            <a:r>
              <a:rPr lang="en-US" sz="1800" dirty="0">
                <a:effectLst/>
                <a:latin typeface="Georgia" panose="02040502050405020303" pitchFamily="18" charset="0"/>
                <a:ea typeface="Georgia" panose="02040502050405020303" pitchFamily="18" charset="0"/>
                <a:cs typeface="Times New Roman" panose="02020603050405020304" pitchFamily="18" charset="0"/>
              </a:rPr>
              <a:t>Mullins (2016) implies that creativity is a form of application of imaginative thought, which may lead to seeing thigs in a new way, and results in innovative solutions to a problem or the initiation of change.  </a:t>
            </a: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pPr marL="0" indent="0">
              <a:buNone/>
            </a:pPr>
            <a:endParaRPr lang="en-GB" sz="1800" dirty="0">
              <a:effectLst/>
              <a:latin typeface="Georgia" panose="02040502050405020303" pitchFamily="18" charset="0"/>
              <a:ea typeface="Georgia" panose="02040502050405020303" pitchFamily="18" charset="0"/>
              <a:cs typeface="Times New Roman" panose="02020603050405020304" pitchFamily="18" charset="0"/>
            </a:endParaRPr>
          </a:p>
          <a:p>
            <a:endParaRPr lang="en-GB" sz="1800" dirty="0"/>
          </a:p>
        </p:txBody>
      </p:sp>
      <p:pic>
        <p:nvPicPr>
          <p:cNvPr id="5" name="Picture 4">
            <a:extLst>
              <a:ext uri="{FF2B5EF4-FFF2-40B4-BE49-F238E27FC236}">
                <a16:creationId xmlns:a16="http://schemas.microsoft.com/office/drawing/2014/main" id="{469C984E-1AAD-4827-9A7E-3BBF500A601B}"/>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7462" b="36771"/>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6" name="TextBox 5">
            <a:extLst>
              <a:ext uri="{FF2B5EF4-FFF2-40B4-BE49-F238E27FC236}">
                <a16:creationId xmlns:a16="http://schemas.microsoft.com/office/drawing/2014/main" id="{251230A5-1EB9-449F-9B5B-2F9D24539CC6}"/>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ministry-to-children.com/increase-creativity/">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7" name="Recorded Sound">
            <a:hlinkClick r:id="" action="ppaction://media"/>
            <a:extLst>
              <a:ext uri="{FF2B5EF4-FFF2-40B4-BE49-F238E27FC236}">
                <a16:creationId xmlns:a16="http://schemas.microsoft.com/office/drawing/2014/main" id="{436D3CF2-770F-4059-B170-8E015EA2BCB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937847" y="5220286"/>
            <a:ext cx="609600" cy="609600"/>
          </a:xfrm>
          <a:prstGeom prst="rect">
            <a:avLst/>
          </a:prstGeom>
        </p:spPr>
      </p:pic>
    </p:spTree>
    <p:extLst>
      <p:ext uri="{BB962C8B-B14F-4D97-AF65-F5344CB8AC3E}">
        <p14:creationId xmlns:p14="http://schemas.microsoft.com/office/powerpoint/2010/main" val="6493767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09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D77FD-AE96-4DBF-9012-1A9440FAA71D}"/>
              </a:ext>
            </a:extLst>
          </p:cNvPr>
          <p:cNvSpPr>
            <a:spLocks noGrp="1"/>
          </p:cNvSpPr>
          <p:nvPr>
            <p:ph type="title"/>
          </p:nvPr>
        </p:nvSpPr>
        <p:spPr/>
        <p:txBody>
          <a:bodyPr/>
          <a:lstStyle/>
          <a:p>
            <a:r>
              <a:rPr lang="en-GB" dirty="0">
                <a:solidFill>
                  <a:schemeClr val="tx2">
                    <a:lumMod val="25000"/>
                  </a:schemeClr>
                </a:solidFill>
              </a:rPr>
              <a:t>Week 3</a:t>
            </a:r>
          </a:p>
        </p:txBody>
      </p:sp>
      <p:sp>
        <p:nvSpPr>
          <p:cNvPr id="3" name="Content Placeholder 2">
            <a:extLst>
              <a:ext uri="{FF2B5EF4-FFF2-40B4-BE49-F238E27FC236}">
                <a16:creationId xmlns:a16="http://schemas.microsoft.com/office/drawing/2014/main" id="{EDF03296-40AC-4AD9-891A-2894AF0704C8}"/>
              </a:ext>
            </a:extLst>
          </p:cNvPr>
          <p:cNvSpPr>
            <a:spLocks noGrp="1"/>
          </p:cNvSpPr>
          <p:nvPr>
            <p:ph idx="1"/>
          </p:nvPr>
        </p:nvSpPr>
        <p:spPr/>
        <p:txBody>
          <a:bodyPr/>
          <a:lstStyle/>
          <a:p>
            <a:r>
              <a:rPr lang="en-GB" dirty="0"/>
              <a:t>Where do ideas come from? </a:t>
            </a:r>
          </a:p>
          <a:p>
            <a:endParaRPr lang="en-GB" dirty="0"/>
          </a:p>
        </p:txBody>
      </p:sp>
      <p:pic>
        <p:nvPicPr>
          <p:cNvPr id="5" name="Picture 4">
            <a:extLst>
              <a:ext uri="{FF2B5EF4-FFF2-40B4-BE49-F238E27FC236}">
                <a16:creationId xmlns:a16="http://schemas.microsoft.com/office/drawing/2014/main" id="{BF92F05E-C06B-4E06-A2DB-A7DBE6258BB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025911" y="1141232"/>
            <a:ext cx="3537732" cy="4716976"/>
          </a:xfrm>
          <a:prstGeom prst="rect">
            <a:avLst/>
          </a:prstGeom>
        </p:spPr>
      </p:pic>
      <p:sp>
        <p:nvSpPr>
          <p:cNvPr id="6" name="TextBox 5">
            <a:extLst>
              <a:ext uri="{FF2B5EF4-FFF2-40B4-BE49-F238E27FC236}">
                <a16:creationId xmlns:a16="http://schemas.microsoft.com/office/drawing/2014/main" id="{E1D7687F-2535-42A9-A5AE-62472D9CFCAD}"/>
              </a:ext>
            </a:extLst>
          </p:cNvPr>
          <p:cNvSpPr txBox="1"/>
          <p:nvPr/>
        </p:nvSpPr>
        <p:spPr>
          <a:xfrm>
            <a:off x="7167782" y="5156441"/>
            <a:ext cx="3537732" cy="230832"/>
          </a:xfrm>
          <a:prstGeom prst="rect">
            <a:avLst/>
          </a:prstGeom>
          <a:noFill/>
        </p:spPr>
        <p:txBody>
          <a:bodyPr wrap="square" rtlCol="0">
            <a:spAutoFit/>
          </a:bodyPr>
          <a:lstStyle/>
          <a:p>
            <a:r>
              <a:rPr lang="en-GB" sz="900">
                <a:hlinkClick r:id="rId5" tooltip="http://www.pngall.com/light-bulb-png"/>
              </a:rPr>
              <a:t>This Photo</a:t>
            </a:r>
            <a:r>
              <a:rPr lang="en-GB" sz="900"/>
              <a:t> by Unknown Author is licensed under </a:t>
            </a:r>
            <a:r>
              <a:rPr lang="en-GB" sz="900">
                <a:hlinkClick r:id="rId6" tooltip="https://creativecommons.org/licenses/by-nc/3.0/"/>
              </a:rPr>
              <a:t>CC BY-NC</a:t>
            </a:r>
            <a:endParaRPr lang="en-GB" sz="900"/>
          </a:p>
        </p:txBody>
      </p:sp>
      <p:pic>
        <p:nvPicPr>
          <p:cNvPr id="8" name="Picture 7">
            <a:extLst>
              <a:ext uri="{FF2B5EF4-FFF2-40B4-BE49-F238E27FC236}">
                <a16:creationId xmlns:a16="http://schemas.microsoft.com/office/drawing/2014/main" id="{568C12A0-2416-4914-A9D2-7D59C2D701CF}"/>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76237" y="2479910"/>
            <a:ext cx="6791545" cy="3262882"/>
          </a:xfrm>
          <a:prstGeom prst="rect">
            <a:avLst/>
          </a:prstGeom>
        </p:spPr>
      </p:pic>
      <p:sp>
        <p:nvSpPr>
          <p:cNvPr id="9" name="TextBox 8">
            <a:extLst>
              <a:ext uri="{FF2B5EF4-FFF2-40B4-BE49-F238E27FC236}">
                <a16:creationId xmlns:a16="http://schemas.microsoft.com/office/drawing/2014/main" id="{463C09C7-CE56-481F-B055-0FF52454C865}"/>
              </a:ext>
            </a:extLst>
          </p:cNvPr>
          <p:cNvSpPr txBox="1"/>
          <p:nvPr/>
        </p:nvSpPr>
        <p:spPr>
          <a:xfrm>
            <a:off x="376237" y="5858208"/>
            <a:ext cx="6791545" cy="230832"/>
          </a:xfrm>
          <a:prstGeom prst="rect">
            <a:avLst/>
          </a:prstGeom>
          <a:noFill/>
        </p:spPr>
        <p:txBody>
          <a:bodyPr wrap="square" rtlCol="0">
            <a:spAutoFit/>
          </a:bodyPr>
          <a:lstStyle/>
          <a:p>
            <a:r>
              <a:rPr lang="en-GB" sz="900">
                <a:hlinkClick r:id="rId8" tooltip="http://www.mediafactory.org.au/alaine-thompson/2015/03/16/self-portrait-reveals/"/>
              </a:rPr>
              <a:t>This Photo</a:t>
            </a:r>
            <a:r>
              <a:rPr lang="en-GB" sz="900"/>
              <a:t> by Unknown Author is licensed under </a:t>
            </a:r>
            <a:r>
              <a:rPr lang="en-GB" sz="900">
                <a:hlinkClick r:id="rId9" tooltip="https://creativecommons.org/licenses/by-nc-sa/3.0/"/>
              </a:rPr>
              <a:t>CC BY-SA-NC</a:t>
            </a:r>
            <a:endParaRPr lang="en-GB" sz="900"/>
          </a:p>
        </p:txBody>
      </p:sp>
      <p:pic>
        <p:nvPicPr>
          <p:cNvPr id="10" name="Recorded Sound">
            <a:hlinkClick r:id="" action="ppaction://media"/>
            <a:extLst>
              <a:ext uri="{FF2B5EF4-FFF2-40B4-BE49-F238E27FC236}">
                <a16:creationId xmlns:a16="http://schemas.microsoft.com/office/drawing/2014/main" id="{BA9D517B-FBA2-45DB-AA89-60FF3FBA60F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669366" y="1196504"/>
            <a:ext cx="609600" cy="609600"/>
          </a:xfrm>
          <a:prstGeom prst="rect">
            <a:avLst/>
          </a:prstGeom>
        </p:spPr>
      </p:pic>
    </p:spTree>
    <p:extLst>
      <p:ext uri="{BB962C8B-B14F-4D97-AF65-F5344CB8AC3E}">
        <p14:creationId xmlns:p14="http://schemas.microsoft.com/office/powerpoint/2010/main" val="101632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9569"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CAE34-D6F3-4E88-AE4D-07B73826F0C4}"/>
              </a:ext>
            </a:extLst>
          </p:cNvPr>
          <p:cNvSpPr>
            <a:spLocks noGrp="1"/>
          </p:cNvSpPr>
          <p:nvPr>
            <p:ph type="title"/>
          </p:nvPr>
        </p:nvSpPr>
        <p:spPr>
          <a:xfrm>
            <a:off x="638881" y="457200"/>
            <a:ext cx="10909640" cy="1368614"/>
          </a:xfrm>
          <a:prstGeom prst="ellipse">
            <a:avLst/>
          </a:prstGeom>
        </p:spPr>
        <p:txBody>
          <a:bodyPr vert="horz" lIns="91440" tIns="45720" rIns="91440" bIns="45720" rtlCol="0" anchor="ctr">
            <a:normAutofit fontScale="90000"/>
          </a:bodyPr>
          <a:lstStyle/>
          <a:p>
            <a:pPr algn="ctr"/>
            <a:r>
              <a:rPr lang="en-US" sz="6100"/>
              <a:t>Week 4 </a:t>
            </a:r>
          </a:p>
        </p:txBody>
      </p:sp>
      <p:pic>
        <p:nvPicPr>
          <p:cNvPr id="5" name="Content Placeholder 4" descr="Diagram&#10;&#10;Description automatically generated">
            <a:extLst>
              <a:ext uri="{FF2B5EF4-FFF2-40B4-BE49-F238E27FC236}">
                <a16:creationId xmlns:a16="http://schemas.microsoft.com/office/drawing/2014/main" id="{FA72D825-188A-4D45-914A-798539AC8C3C}"/>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bwMode="auto">
          <a:xfrm>
            <a:off x="350539" y="2134098"/>
            <a:ext cx="6235720" cy="3449638"/>
          </a:xfrm>
          <a:prstGeom prst="rect">
            <a:avLst/>
          </a:prstGeom>
          <a:extLst>
            <a:ext uri="{909E8E84-426E-40DD-AFC4-6F175D3DCCD1}">
              <a14:hiddenFill xmlns:a14="http://schemas.microsoft.com/office/drawing/2010/main">
                <a:solidFill>
                  <a:srgbClr val="FFFFFF"/>
                </a:solidFill>
              </a14:hiddenFill>
            </a:ext>
          </a:extLst>
        </p:spPr>
      </p:pic>
      <p:pic>
        <p:nvPicPr>
          <p:cNvPr id="4" name="Picture 3" descr="Logo, company name&#10;&#10;Description automatically generated">
            <a:extLst>
              <a:ext uri="{FF2B5EF4-FFF2-40B4-BE49-F238E27FC236}">
                <a16:creationId xmlns:a16="http://schemas.microsoft.com/office/drawing/2014/main" id="{1FF14315-8404-41F2-B902-97DA9E1BB638}"/>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586259" y="2061729"/>
            <a:ext cx="5614416" cy="3594376"/>
          </a:xfrm>
          <a:prstGeom prst="rect">
            <a:avLst/>
          </a:prstGeom>
        </p:spPr>
      </p:pic>
      <p:sp>
        <p:nvSpPr>
          <p:cNvPr id="6" name="TextBox 5">
            <a:extLst>
              <a:ext uri="{FF2B5EF4-FFF2-40B4-BE49-F238E27FC236}">
                <a16:creationId xmlns:a16="http://schemas.microsoft.com/office/drawing/2014/main" id="{D9DAE298-3B05-4663-8704-49B6531DB1F6}"/>
              </a:ext>
            </a:extLst>
          </p:cNvPr>
          <p:cNvSpPr txBox="1"/>
          <p:nvPr/>
        </p:nvSpPr>
        <p:spPr>
          <a:xfrm>
            <a:off x="9561870" y="5796435"/>
            <a:ext cx="2307042" cy="200055"/>
          </a:xfrm>
          <a:prstGeom prst="rect">
            <a:avLst/>
          </a:prstGeom>
          <a:solidFill>
            <a:srgbClr val="000000"/>
          </a:solidFill>
          <a:ln>
            <a:noFill/>
          </a:ln>
        </p:spPr>
        <p:txBody>
          <a:bodyPr wrap="none" rtlCol="0" anchor="ctr">
            <a:spAutoFit/>
          </a:bodyPr>
          <a:lstStyle/>
          <a:p>
            <a:pPr algn="r">
              <a:spcAft>
                <a:spcPts val="600"/>
              </a:spcAft>
            </a:pPr>
            <a:r>
              <a:rPr lang="en-GB" sz="700">
                <a:solidFill>
                  <a:srgbClr val="FFFFFF"/>
                </a:solidFill>
                <a:hlinkClick r:id="rId5" tooltip="https://chelotrip-ti.blogspot.com/2011/06/fuentes-de-innovacion-modelo-balance.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7" name="TextBox 6">
            <a:extLst>
              <a:ext uri="{FF2B5EF4-FFF2-40B4-BE49-F238E27FC236}">
                <a16:creationId xmlns:a16="http://schemas.microsoft.com/office/drawing/2014/main" id="{722FDF02-F44E-4BE6-9B3D-1623ADBBE13F}"/>
              </a:ext>
            </a:extLst>
          </p:cNvPr>
          <p:cNvSpPr txBox="1"/>
          <p:nvPr/>
        </p:nvSpPr>
        <p:spPr>
          <a:xfrm>
            <a:off x="3608178" y="6042641"/>
            <a:ext cx="2326278"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hakanozan.net/2019/the-innovation-process-dismantled-part-2/">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nd/3.0/">
                  <a:extLst>
                    <a:ext uri="{A12FA001-AC4F-418D-AE19-62706E023703}">
                      <ahyp:hlinkClr xmlns:ahyp="http://schemas.microsoft.com/office/drawing/2018/hyperlinkcolor" val="tx"/>
                    </a:ext>
                  </a:extLst>
                </a:hlinkClick>
              </a:rPr>
              <a:t>CC BY-ND</a:t>
            </a:r>
            <a:endParaRPr lang="en-GB" sz="700">
              <a:solidFill>
                <a:srgbClr val="FFFFFF"/>
              </a:solidFill>
            </a:endParaRPr>
          </a:p>
        </p:txBody>
      </p:sp>
      <p:pic>
        <p:nvPicPr>
          <p:cNvPr id="9" name="Recorded Sound">
            <a:hlinkClick r:id="" action="ppaction://media"/>
            <a:extLst>
              <a:ext uri="{FF2B5EF4-FFF2-40B4-BE49-F238E27FC236}">
                <a16:creationId xmlns:a16="http://schemas.microsoft.com/office/drawing/2014/main" id="{96D26B58-2B73-4D08-92B1-717512A257BE}"/>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5629656" y="2134098"/>
            <a:ext cx="609600" cy="609600"/>
          </a:xfrm>
          <a:prstGeom prst="rect">
            <a:avLst/>
          </a:prstGeom>
        </p:spPr>
      </p:pic>
    </p:spTree>
    <p:extLst>
      <p:ext uri="{BB962C8B-B14F-4D97-AF65-F5344CB8AC3E}">
        <p14:creationId xmlns:p14="http://schemas.microsoft.com/office/powerpoint/2010/main" val="3825186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9127"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E0185-D202-480B-8849-A9735D3294A8}"/>
              </a:ext>
            </a:extLst>
          </p:cNvPr>
          <p:cNvSpPr>
            <a:spLocks noGrp="1"/>
          </p:cNvSpPr>
          <p:nvPr>
            <p:ph type="title"/>
          </p:nvPr>
        </p:nvSpPr>
        <p:spPr>
          <a:xfrm>
            <a:off x="361951" y="662398"/>
            <a:ext cx="5247226" cy="1814101"/>
          </a:xfrm>
        </p:spPr>
        <p:txBody>
          <a:bodyPr anchor="t">
            <a:normAutofit/>
          </a:bodyPr>
          <a:lstStyle/>
          <a:p>
            <a:r>
              <a:rPr lang="en-GB" dirty="0"/>
              <a:t>Week 5 </a:t>
            </a:r>
          </a:p>
        </p:txBody>
      </p:sp>
      <p:sp>
        <p:nvSpPr>
          <p:cNvPr id="3" name="Content Placeholder 2">
            <a:extLst>
              <a:ext uri="{FF2B5EF4-FFF2-40B4-BE49-F238E27FC236}">
                <a16:creationId xmlns:a16="http://schemas.microsoft.com/office/drawing/2014/main" id="{2922FBC1-3F09-4B72-BCBA-2E25A29B242D}"/>
              </a:ext>
            </a:extLst>
          </p:cNvPr>
          <p:cNvSpPr>
            <a:spLocks noGrp="1"/>
          </p:cNvSpPr>
          <p:nvPr>
            <p:ph idx="1"/>
          </p:nvPr>
        </p:nvSpPr>
        <p:spPr>
          <a:xfrm>
            <a:off x="310769" y="2432023"/>
            <a:ext cx="4363595" cy="791477"/>
          </a:xfrm>
        </p:spPr>
        <p:txBody>
          <a:bodyPr>
            <a:normAutofit fontScale="70000" lnSpcReduction="20000"/>
          </a:bodyPr>
          <a:lstStyle/>
          <a:p>
            <a:pPr marL="0" indent="0">
              <a:buNone/>
            </a:pPr>
            <a:r>
              <a:rPr lang="en-GB" sz="4000" dirty="0">
                <a:solidFill>
                  <a:schemeClr val="tx1">
                    <a:alpha val="60000"/>
                  </a:schemeClr>
                </a:solidFill>
              </a:rPr>
              <a:t>The innovative organisation </a:t>
            </a:r>
          </a:p>
          <a:p>
            <a:endParaRPr lang="en-GB" sz="2000" dirty="0">
              <a:solidFill>
                <a:schemeClr val="tx1">
                  <a:alpha val="60000"/>
                </a:schemeClr>
              </a:solidFill>
            </a:endParaRPr>
          </a:p>
        </p:txBody>
      </p:sp>
      <p:pic>
        <p:nvPicPr>
          <p:cNvPr id="5" name="Picture 4" descr="Timeline&#10;&#10;Description automatically generated">
            <a:extLst>
              <a:ext uri="{FF2B5EF4-FFF2-40B4-BE49-F238E27FC236}">
                <a16:creationId xmlns:a16="http://schemas.microsoft.com/office/drawing/2014/main" id="{5A880DE3-7548-4A11-A2BE-65CCA79DB18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818426" y="727200"/>
            <a:ext cx="7373574" cy="5511746"/>
          </a:xfrm>
          <a:prstGeom prst="rect">
            <a:avLst/>
          </a:prstGeom>
        </p:spPr>
      </p:pic>
      <p:sp>
        <p:nvSpPr>
          <p:cNvPr id="6" name="TextBox 5">
            <a:extLst>
              <a:ext uri="{FF2B5EF4-FFF2-40B4-BE49-F238E27FC236}">
                <a16:creationId xmlns:a16="http://schemas.microsoft.com/office/drawing/2014/main" id="{C6B7C53A-1AFD-4999-8A59-E668B82A7A8F}"/>
              </a:ext>
            </a:extLst>
          </p:cNvPr>
          <p:cNvSpPr txBox="1"/>
          <p:nvPr/>
        </p:nvSpPr>
        <p:spPr>
          <a:xfrm>
            <a:off x="8893897" y="4906618"/>
            <a:ext cx="2354727" cy="200055"/>
          </a:xfrm>
          <a:prstGeom prst="rect">
            <a:avLst/>
          </a:prstGeom>
          <a:solidFill>
            <a:srgbClr val="000000"/>
          </a:solidFill>
        </p:spPr>
        <p:txBody>
          <a:bodyPr wrap="square" rtlCol="0">
            <a:spAutoFit/>
          </a:bodyPr>
          <a:lstStyle/>
          <a:p>
            <a:pPr algn="r">
              <a:spcAft>
                <a:spcPts val="600"/>
              </a:spcAft>
            </a:pPr>
            <a:r>
              <a:rPr lang="en-GB" sz="700">
                <a:solidFill>
                  <a:srgbClr val="FFFFFF"/>
                </a:solidFill>
                <a:hlinkClick r:id="rId5" tooltip="http://slidehunter.com/powerpoint-templates/lewins-force-field-analysis-powerpoint-template/">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7" name="Recorded Sound">
            <a:hlinkClick r:id="" action="ppaction://media"/>
            <a:extLst>
              <a:ext uri="{FF2B5EF4-FFF2-40B4-BE49-F238E27FC236}">
                <a16:creationId xmlns:a16="http://schemas.microsoft.com/office/drawing/2014/main" id="{BE5B1676-BFC2-4996-B034-87EE77B5D0F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2027694" y="1409399"/>
            <a:ext cx="609600" cy="609600"/>
          </a:xfrm>
          <a:prstGeom prst="rect">
            <a:avLst/>
          </a:prstGeom>
        </p:spPr>
      </p:pic>
    </p:spTree>
    <p:extLst>
      <p:ext uri="{BB962C8B-B14F-4D97-AF65-F5344CB8AC3E}">
        <p14:creationId xmlns:p14="http://schemas.microsoft.com/office/powerpoint/2010/main" val="685505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014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Picture 4" descr="Text, whiteboard&#10;&#10;Description automatically generated">
            <a:extLst>
              <a:ext uri="{FF2B5EF4-FFF2-40B4-BE49-F238E27FC236}">
                <a16:creationId xmlns:a16="http://schemas.microsoft.com/office/drawing/2014/main" id="{47631DE9-D7E0-4CB9-86E2-67FB1637D0A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1" b="15708"/>
          <a:stretch/>
        </p:blipFill>
        <p:spPr>
          <a:xfrm>
            <a:off x="20" y="10"/>
            <a:ext cx="12188932" cy="6857990"/>
          </a:xfrm>
          <a:prstGeom prst="rect">
            <a:avLst/>
          </a:prstGeom>
        </p:spPr>
      </p:pic>
      <p:sp>
        <p:nvSpPr>
          <p:cNvPr id="2" name="Title 1">
            <a:extLst>
              <a:ext uri="{FF2B5EF4-FFF2-40B4-BE49-F238E27FC236}">
                <a16:creationId xmlns:a16="http://schemas.microsoft.com/office/drawing/2014/main" id="{75B97740-C177-4F60-AF9D-658B37B1501E}"/>
              </a:ext>
            </a:extLst>
          </p:cNvPr>
          <p:cNvSpPr>
            <a:spLocks noGrp="1"/>
          </p:cNvSpPr>
          <p:nvPr>
            <p:ph type="title"/>
          </p:nvPr>
        </p:nvSpPr>
        <p:spPr>
          <a:xfrm>
            <a:off x="618062" y="4185749"/>
            <a:ext cx="9265771" cy="622836"/>
          </a:xfrm>
        </p:spPr>
        <p:txBody>
          <a:bodyPr>
            <a:normAutofit fontScale="90000"/>
          </a:bodyPr>
          <a:lstStyle/>
          <a:p>
            <a:r>
              <a:rPr lang="en-GB" sz="3600"/>
              <a:t>Week 6 </a:t>
            </a:r>
          </a:p>
        </p:txBody>
      </p:sp>
      <p:sp>
        <p:nvSpPr>
          <p:cNvPr id="3" name="Content Placeholder 2">
            <a:extLst>
              <a:ext uri="{FF2B5EF4-FFF2-40B4-BE49-F238E27FC236}">
                <a16:creationId xmlns:a16="http://schemas.microsoft.com/office/drawing/2014/main" id="{E049FA9F-7A64-4434-82B6-21D8F25E4C4D}"/>
              </a:ext>
            </a:extLst>
          </p:cNvPr>
          <p:cNvSpPr>
            <a:spLocks noGrp="1"/>
          </p:cNvSpPr>
          <p:nvPr>
            <p:ph idx="1"/>
          </p:nvPr>
        </p:nvSpPr>
        <p:spPr>
          <a:xfrm>
            <a:off x="618063" y="4856921"/>
            <a:ext cx="9565028" cy="1249240"/>
          </a:xfrm>
        </p:spPr>
        <p:txBody>
          <a:bodyPr>
            <a:normAutofit/>
          </a:bodyPr>
          <a:lstStyle/>
          <a:p>
            <a:r>
              <a:rPr lang="en-GB" sz="4000" dirty="0">
                <a:solidFill>
                  <a:srgbClr val="FF0000"/>
                </a:solidFill>
              </a:rPr>
              <a:t>Week 6</a:t>
            </a:r>
            <a:r>
              <a:rPr lang="en-GB" sz="4000" dirty="0"/>
              <a:t>dership </a:t>
            </a:r>
            <a:r>
              <a:rPr lang="en-GB" sz="1800" dirty="0"/>
              <a:t>styles </a:t>
            </a:r>
          </a:p>
          <a:p>
            <a:endParaRPr lang="en-GB" sz="1800" dirty="0"/>
          </a:p>
        </p:txBody>
      </p:sp>
      <p:sp>
        <p:nvSpPr>
          <p:cNvPr id="6" name="TextBox 5">
            <a:extLst>
              <a:ext uri="{FF2B5EF4-FFF2-40B4-BE49-F238E27FC236}">
                <a16:creationId xmlns:a16="http://schemas.microsoft.com/office/drawing/2014/main" id="{511056D4-2A7D-46AB-8647-40259EAB035E}"/>
              </a:ext>
            </a:extLst>
          </p:cNvPr>
          <p:cNvSpPr txBox="1"/>
          <p:nvPr/>
        </p:nvSpPr>
        <p:spPr>
          <a:xfrm>
            <a:off x="9881910"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creative-commons-images.com/handwriting/l/leadership.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pic>
        <p:nvPicPr>
          <p:cNvPr id="7" name="Recorded Sound">
            <a:hlinkClick r:id="" action="ppaction://media"/>
            <a:extLst>
              <a:ext uri="{FF2B5EF4-FFF2-40B4-BE49-F238E27FC236}">
                <a16:creationId xmlns:a16="http://schemas.microsoft.com/office/drawing/2014/main" id="{628E60D3-50D7-48FA-9AC7-99A84A97A9B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399309" y="5496561"/>
            <a:ext cx="609600" cy="609600"/>
          </a:xfrm>
          <a:prstGeom prst="rect">
            <a:avLst/>
          </a:prstGeom>
        </p:spPr>
      </p:pic>
    </p:spTree>
    <p:extLst>
      <p:ext uri="{BB962C8B-B14F-4D97-AF65-F5344CB8AC3E}">
        <p14:creationId xmlns:p14="http://schemas.microsoft.com/office/powerpoint/2010/main" val="95905037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07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E4594-5F71-4B90-844F-21D28738A321}"/>
              </a:ext>
            </a:extLst>
          </p:cNvPr>
          <p:cNvSpPr>
            <a:spLocks noGrp="1"/>
          </p:cNvSpPr>
          <p:nvPr>
            <p:ph type="title"/>
          </p:nvPr>
        </p:nvSpPr>
        <p:spPr>
          <a:xfrm>
            <a:off x="765051" y="662400"/>
            <a:ext cx="3384000" cy="1492132"/>
          </a:xfrm>
        </p:spPr>
        <p:txBody>
          <a:bodyPr anchor="t">
            <a:normAutofit/>
          </a:bodyPr>
          <a:lstStyle/>
          <a:p>
            <a:r>
              <a:rPr lang="en-GB">
                <a:solidFill>
                  <a:schemeClr val="bg1"/>
                </a:solidFill>
              </a:rPr>
              <a:t>Week 7</a:t>
            </a:r>
          </a:p>
        </p:txBody>
      </p:sp>
      <p:sp>
        <p:nvSpPr>
          <p:cNvPr id="3" name="Content Placeholder 2">
            <a:extLst>
              <a:ext uri="{FF2B5EF4-FFF2-40B4-BE49-F238E27FC236}">
                <a16:creationId xmlns:a16="http://schemas.microsoft.com/office/drawing/2014/main" id="{F5A148AC-ABA6-4CD4-9561-C0FD1D9DBD8B}"/>
              </a:ext>
            </a:extLst>
          </p:cNvPr>
          <p:cNvSpPr>
            <a:spLocks noGrp="1"/>
          </p:cNvSpPr>
          <p:nvPr>
            <p:ph idx="1"/>
          </p:nvPr>
        </p:nvSpPr>
        <p:spPr>
          <a:xfrm>
            <a:off x="765051" y="2286000"/>
            <a:ext cx="3384000" cy="3844800"/>
          </a:xfrm>
        </p:spPr>
        <p:txBody>
          <a:bodyPr>
            <a:normAutofit/>
          </a:bodyPr>
          <a:lstStyle/>
          <a:p>
            <a:pPr marL="0" indent="0">
              <a:buNone/>
            </a:pPr>
            <a:r>
              <a:rPr lang="en-GB" sz="3200" dirty="0">
                <a:solidFill>
                  <a:schemeClr val="accent2">
                    <a:lumMod val="60000"/>
                    <a:lumOff val="40000"/>
                    <a:alpha val="60000"/>
                  </a:schemeClr>
                </a:solidFill>
              </a:rPr>
              <a:t>Week 7</a:t>
            </a:r>
            <a:r>
              <a:rPr lang="en-GB" sz="3200" dirty="0">
                <a:solidFill>
                  <a:schemeClr val="bg1">
                    <a:alpha val="60000"/>
                  </a:schemeClr>
                </a:solidFill>
              </a:rPr>
              <a:t>roblem </a:t>
            </a:r>
            <a:r>
              <a:rPr lang="en-GB" sz="2000" dirty="0">
                <a:solidFill>
                  <a:schemeClr val="bg1">
                    <a:alpha val="60000"/>
                  </a:schemeClr>
                </a:solidFill>
              </a:rPr>
              <a:t>solving </a:t>
            </a:r>
          </a:p>
          <a:p>
            <a:endParaRPr lang="en-GB" sz="2000" dirty="0">
              <a:solidFill>
                <a:schemeClr val="bg1">
                  <a:alpha val="60000"/>
                </a:schemeClr>
              </a:solidFill>
            </a:endParaRPr>
          </a:p>
        </p:txBody>
      </p:sp>
      <p:pic>
        <p:nvPicPr>
          <p:cNvPr id="5" name="Picture 4" descr="Diagram&#10;&#10;Description automatically generated">
            <a:extLst>
              <a:ext uri="{FF2B5EF4-FFF2-40B4-BE49-F238E27FC236}">
                <a16:creationId xmlns:a16="http://schemas.microsoft.com/office/drawing/2014/main" id="{D4CC3012-EC24-45CC-BF27-ED8D84A24BC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411053" y="1173681"/>
            <a:ext cx="6014185" cy="4510638"/>
          </a:xfrm>
          <a:prstGeom prst="rect">
            <a:avLst/>
          </a:prstGeom>
        </p:spPr>
      </p:pic>
      <p:sp>
        <p:nvSpPr>
          <p:cNvPr id="6" name="TextBox 5">
            <a:extLst>
              <a:ext uri="{FF2B5EF4-FFF2-40B4-BE49-F238E27FC236}">
                <a16:creationId xmlns:a16="http://schemas.microsoft.com/office/drawing/2014/main" id="{93C4700D-C8FE-4634-AA38-79B411889621}"/>
              </a:ext>
            </a:extLst>
          </p:cNvPr>
          <p:cNvSpPr txBox="1"/>
          <p:nvPr/>
        </p:nvSpPr>
        <p:spPr>
          <a:xfrm>
            <a:off x="8985147" y="5484264"/>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www.coetail.com/andreanorman/2014/02/23/square-peg-in-a-round-hole-geeking-out-applications-in-the-classroo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pic>
        <p:nvPicPr>
          <p:cNvPr id="7" name="Recorded Sound">
            <a:hlinkClick r:id="" action="ppaction://media"/>
            <a:extLst>
              <a:ext uri="{FF2B5EF4-FFF2-40B4-BE49-F238E27FC236}">
                <a16:creationId xmlns:a16="http://schemas.microsoft.com/office/drawing/2014/main" id="{531C41C7-248F-4BDC-B03D-322546A4C90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543050" y="2952750"/>
            <a:ext cx="609600" cy="609600"/>
          </a:xfrm>
          <a:prstGeom prst="rect">
            <a:avLst/>
          </a:prstGeom>
        </p:spPr>
      </p:pic>
    </p:spTree>
    <p:extLst>
      <p:ext uri="{BB962C8B-B14F-4D97-AF65-F5344CB8AC3E}">
        <p14:creationId xmlns:p14="http://schemas.microsoft.com/office/powerpoint/2010/main" val="2650003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874"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14E71-B1C3-4EF8-9C5B-921B91593214}"/>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sz="6400" kern="1200" dirty="0">
                <a:solidFill>
                  <a:schemeClr val="tx1"/>
                </a:solidFill>
                <a:latin typeface="+mj-lt"/>
                <a:ea typeface="+mj-ea"/>
                <a:cs typeface="+mj-cs"/>
              </a:rPr>
              <a:t>Week 8</a:t>
            </a:r>
            <a:br>
              <a:rPr lang="en-US" sz="6400" kern="1200" dirty="0">
                <a:solidFill>
                  <a:schemeClr val="tx1"/>
                </a:solidFill>
                <a:latin typeface="+mj-lt"/>
                <a:ea typeface="+mj-ea"/>
                <a:cs typeface="+mj-cs"/>
              </a:rPr>
            </a:br>
            <a:r>
              <a:rPr lang="en-US" sz="6400" kern="1200" dirty="0">
                <a:solidFill>
                  <a:schemeClr val="tx1"/>
                </a:solidFill>
                <a:latin typeface="+mj-lt"/>
                <a:ea typeface="+mj-ea"/>
                <a:cs typeface="+mj-cs"/>
              </a:rPr>
              <a:t> </a:t>
            </a:r>
          </a:p>
        </p:txBody>
      </p:sp>
      <p:pic>
        <p:nvPicPr>
          <p:cNvPr id="10" name="Content Placeholder 9" descr="Diagram&#10;&#10;Description automatically generated">
            <a:extLst>
              <a:ext uri="{FF2B5EF4-FFF2-40B4-BE49-F238E27FC236}">
                <a16:creationId xmlns:a16="http://schemas.microsoft.com/office/drawing/2014/main" id="{1ED17168-7CCD-4569-BCCB-1282A6319D77}"/>
              </a:ext>
            </a:extLst>
          </p:cNvPr>
          <p:cNvPicPr>
            <a:picLocks noGrp="1" noChangeAspect="1"/>
          </p:cNvPicPr>
          <p:nvPr>
            <p:ph idx="1"/>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916251" y="875934"/>
            <a:ext cx="6631341" cy="5106131"/>
          </a:xfrm>
          <a:prstGeom prst="rect">
            <a:avLst/>
          </a:prstGeom>
        </p:spPr>
      </p:pic>
      <p:sp>
        <p:nvSpPr>
          <p:cNvPr id="12" name="TextBox 11">
            <a:extLst>
              <a:ext uri="{FF2B5EF4-FFF2-40B4-BE49-F238E27FC236}">
                <a16:creationId xmlns:a16="http://schemas.microsoft.com/office/drawing/2014/main" id="{D6283953-DAD6-419A-A46D-ACD642CD8D8B}"/>
              </a:ext>
            </a:extLst>
          </p:cNvPr>
          <p:cNvSpPr txBox="1"/>
          <p:nvPr/>
        </p:nvSpPr>
        <p:spPr>
          <a:xfrm>
            <a:off x="9360776" y="5782010"/>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granite.pressbooks.pub/mgmt805/chapter/making-decisions-in-different-organizations/">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pic>
        <p:nvPicPr>
          <p:cNvPr id="14" name="Recorded Sound">
            <a:hlinkClick r:id="" action="ppaction://media"/>
            <a:extLst>
              <a:ext uri="{FF2B5EF4-FFF2-40B4-BE49-F238E27FC236}">
                <a16:creationId xmlns:a16="http://schemas.microsoft.com/office/drawing/2014/main" id="{4DD21ABD-0A32-4608-ACF9-42B9478F7CC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903781" y="4789667"/>
            <a:ext cx="609600" cy="609600"/>
          </a:xfrm>
          <a:prstGeom prst="rect">
            <a:avLst/>
          </a:prstGeom>
        </p:spPr>
      </p:pic>
    </p:spTree>
    <p:extLst>
      <p:ext uri="{BB962C8B-B14F-4D97-AF65-F5344CB8AC3E}">
        <p14:creationId xmlns:p14="http://schemas.microsoft.com/office/powerpoint/2010/main" val="834940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2982"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9EB08-C9F7-434A-939F-8459F956E03F}"/>
              </a:ext>
            </a:extLst>
          </p:cNvPr>
          <p:cNvSpPr>
            <a:spLocks noGrp="1"/>
          </p:cNvSpPr>
          <p:nvPr>
            <p:ph type="title"/>
          </p:nvPr>
        </p:nvSpPr>
        <p:spPr>
          <a:xfrm>
            <a:off x="438150" y="3051175"/>
            <a:ext cx="10515600" cy="1325563"/>
          </a:xfrm>
        </p:spPr>
        <p:txBody>
          <a:bodyPr/>
          <a:lstStyle/>
          <a:p>
            <a:r>
              <a:rPr lang="en-GB" dirty="0">
                <a:solidFill>
                  <a:schemeClr val="tx2">
                    <a:lumMod val="25000"/>
                  </a:schemeClr>
                </a:solidFill>
              </a:rPr>
              <a:t>conclusion</a:t>
            </a:r>
          </a:p>
        </p:txBody>
      </p:sp>
      <p:pic>
        <p:nvPicPr>
          <p:cNvPr id="6" name="Content Placeholder 5" descr="Logo, company name&#10;&#10;Description automatically generated">
            <a:extLst>
              <a:ext uri="{FF2B5EF4-FFF2-40B4-BE49-F238E27FC236}">
                <a16:creationId xmlns:a16="http://schemas.microsoft.com/office/drawing/2014/main" id="{DA1685C4-82A6-4609-9D6E-9677DADBD6B3}"/>
              </a:ext>
            </a:extLst>
          </p:cNvPr>
          <p:cNvPicPr>
            <a:picLocks noGrp="1" noChangeAspect="1"/>
          </p:cNvPicPr>
          <p:nvPr>
            <p:ph idx="1"/>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818063" y="1081089"/>
            <a:ext cx="5594349" cy="4195762"/>
          </a:xfrm>
        </p:spPr>
      </p:pic>
      <p:pic>
        <p:nvPicPr>
          <p:cNvPr id="4" name="Recorded Sound">
            <a:hlinkClick r:id="" action="ppaction://media"/>
            <a:extLst>
              <a:ext uri="{FF2B5EF4-FFF2-40B4-BE49-F238E27FC236}">
                <a16:creationId xmlns:a16="http://schemas.microsoft.com/office/drawing/2014/main" id="{241D3F59-3DCC-4AE2-972C-ECBC0CD89632}"/>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238250" y="4187354"/>
            <a:ext cx="609600" cy="609600"/>
          </a:xfrm>
          <a:prstGeom prst="rect">
            <a:avLst/>
          </a:prstGeom>
        </p:spPr>
      </p:pic>
      <p:sp>
        <p:nvSpPr>
          <p:cNvPr id="7" name="TextBox 6">
            <a:extLst>
              <a:ext uri="{FF2B5EF4-FFF2-40B4-BE49-F238E27FC236}">
                <a16:creationId xmlns:a16="http://schemas.microsoft.com/office/drawing/2014/main" id="{69F4C925-F5B8-4CF8-878D-CB45F347F3C2}"/>
              </a:ext>
            </a:extLst>
          </p:cNvPr>
          <p:cNvSpPr txBox="1"/>
          <p:nvPr/>
        </p:nvSpPr>
        <p:spPr>
          <a:xfrm>
            <a:off x="3195108" y="6176963"/>
            <a:ext cx="5801784" cy="230832"/>
          </a:xfrm>
          <a:prstGeom prst="rect">
            <a:avLst/>
          </a:prstGeom>
          <a:noFill/>
        </p:spPr>
        <p:txBody>
          <a:bodyPr wrap="square" rtlCol="0">
            <a:spAutoFit/>
          </a:bodyPr>
          <a:lstStyle/>
          <a:p>
            <a:r>
              <a:rPr lang="en-GB" sz="900">
                <a:hlinkClick r:id="rId7" tooltip="https://technofaq.org/posts/2019/06/5-best-sci-fi-shows-on-amazon-prime/"/>
              </a:rPr>
              <a:t>This Photo</a:t>
            </a:r>
            <a:r>
              <a:rPr lang="en-GB" sz="900"/>
              <a:t> by Unknown Author is licensed under </a:t>
            </a:r>
            <a:r>
              <a:rPr lang="en-GB" sz="900">
                <a:hlinkClick r:id="rId9" tooltip="https://creativecommons.org/licenses/by-nc-sa/3.0/"/>
              </a:rPr>
              <a:t>CC BY-SA-NC</a:t>
            </a:r>
            <a:endParaRPr lang="en-GB" sz="900"/>
          </a:p>
        </p:txBody>
      </p:sp>
      <p:pic>
        <p:nvPicPr>
          <p:cNvPr id="8" name="Recorded Sound">
            <a:hlinkClick r:id="" action="ppaction://media"/>
            <a:extLst>
              <a:ext uri="{FF2B5EF4-FFF2-40B4-BE49-F238E27FC236}">
                <a16:creationId xmlns:a16="http://schemas.microsoft.com/office/drawing/2014/main" id="{80EF27EF-58FC-4D3D-8136-AD997FB918F7}"/>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219200" y="5208117"/>
            <a:ext cx="609600" cy="609600"/>
          </a:xfrm>
          <a:prstGeom prst="rect">
            <a:avLst/>
          </a:prstGeom>
        </p:spPr>
      </p:pic>
    </p:spTree>
    <p:extLst>
      <p:ext uri="{BB962C8B-B14F-4D97-AF65-F5344CB8AC3E}">
        <p14:creationId xmlns:p14="http://schemas.microsoft.com/office/powerpoint/2010/main" val="3055729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493"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9607"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4"/>
                </p:tgtEl>
              </p:cMediaNode>
            </p:audio>
            <p:audio>
              <p:cMediaNode vol="80000">
                <p:cTn id="12"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00F96-EA77-45F4-B0AC-BC05956E6561}"/>
              </a:ext>
            </a:extLst>
          </p:cNvPr>
          <p:cNvSpPr>
            <a:spLocks noGrp="1"/>
          </p:cNvSpPr>
          <p:nvPr>
            <p:ph type="title"/>
          </p:nvPr>
        </p:nvSpPr>
        <p:spPr>
          <a:xfrm>
            <a:off x="460346" y="159544"/>
            <a:ext cx="9404723" cy="1400530"/>
          </a:xfrm>
        </p:spPr>
        <p:txBody>
          <a:bodyPr/>
          <a:lstStyle/>
          <a:p>
            <a:r>
              <a:rPr lang="en-GB" dirty="0"/>
              <a:t>References </a:t>
            </a:r>
          </a:p>
        </p:txBody>
      </p:sp>
      <p:sp>
        <p:nvSpPr>
          <p:cNvPr id="3" name="Content Placeholder 2">
            <a:extLst>
              <a:ext uri="{FF2B5EF4-FFF2-40B4-BE49-F238E27FC236}">
                <a16:creationId xmlns:a16="http://schemas.microsoft.com/office/drawing/2014/main" id="{C9B343EE-9CE6-4F96-BE61-2307D34F13AD}"/>
              </a:ext>
            </a:extLst>
          </p:cNvPr>
          <p:cNvSpPr>
            <a:spLocks noGrp="1"/>
          </p:cNvSpPr>
          <p:nvPr>
            <p:ph idx="1"/>
          </p:nvPr>
        </p:nvSpPr>
        <p:spPr>
          <a:xfrm>
            <a:off x="460346" y="859809"/>
            <a:ext cx="11271307" cy="5763837"/>
          </a:xfrm>
        </p:spPr>
        <p:txBody>
          <a:bodyPr>
            <a:normAutofit fontScale="250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Prime video 1996-2021 </a:t>
            </a:r>
            <a:r>
              <a:rPr lang="en-GB" sz="4800" i="1" dirty="0">
                <a:effectLst/>
                <a:latin typeface="Calibri" panose="020F0502020204030204" pitchFamily="34" charset="0"/>
                <a:ea typeface="Calibri" panose="020F0502020204030204" pitchFamily="34" charset="0"/>
                <a:cs typeface="Times New Roman" panose="02020603050405020304" pitchFamily="18" charset="0"/>
              </a:rPr>
              <a:t>Prime video </a:t>
            </a:r>
            <a:r>
              <a:rPr lang="en-GB" sz="48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4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https://www.amazon.co.uk/gp/video/offers/ref=dvm_uk_sl_ambr_zzz_4xFkwg2wc_c80470622876386_s/258-5123310-7806830</a:t>
            </a:r>
            <a:r>
              <a:rPr lang="en-GB" sz="4800" dirty="0">
                <a:effectLst/>
                <a:latin typeface="Calibri" panose="020F0502020204030204" pitchFamily="34" charset="0"/>
                <a:ea typeface="Calibri" panose="020F0502020204030204" pitchFamily="34" charset="0"/>
                <a:cs typeface="Times New Roman" panose="02020603050405020304" pitchFamily="18" charset="0"/>
              </a:rPr>
              <a:t> accessed: 12/04/2021 </a:t>
            </a:r>
          </a:p>
          <a:p>
            <a:pPr>
              <a:lnSpc>
                <a:spcPct val="107000"/>
              </a:lnSpc>
              <a:spcAft>
                <a:spcPts val="8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McKeown. M (2014) </a:t>
            </a:r>
            <a:r>
              <a:rPr lang="en-GB" sz="4800" i="1" dirty="0">
                <a:effectLst/>
                <a:latin typeface="Calibri" panose="020F0502020204030204" pitchFamily="34" charset="0"/>
                <a:ea typeface="Calibri" panose="020F0502020204030204" pitchFamily="34" charset="0"/>
                <a:cs typeface="Times New Roman" panose="02020603050405020304" pitchFamily="18" charset="0"/>
              </a:rPr>
              <a:t>The innovation Book </a:t>
            </a:r>
            <a:r>
              <a:rPr lang="en-GB" sz="4800" dirty="0">
                <a:effectLst/>
                <a:latin typeface="Calibri" panose="020F0502020204030204" pitchFamily="34" charset="0"/>
                <a:ea typeface="Calibri" panose="020F0502020204030204" pitchFamily="34" charset="0"/>
                <a:cs typeface="Times New Roman" panose="02020603050405020304" pitchFamily="18" charset="0"/>
              </a:rPr>
              <a:t>persons education </a:t>
            </a:r>
          </a:p>
          <a:p>
            <a:pPr>
              <a:lnSpc>
                <a:spcPct val="107000"/>
              </a:lnSpc>
              <a:spcAft>
                <a:spcPts val="8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Keeley. L (2013) </a:t>
            </a:r>
            <a:r>
              <a:rPr lang="en-GB" sz="4800" i="1" dirty="0">
                <a:effectLst/>
                <a:latin typeface="Calibri" panose="020F0502020204030204" pitchFamily="34" charset="0"/>
                <a:ea typeface="Calibri" panose="020F0502020204030204" pitchFamily="34" charset="0"/>
                <a:cs typeface="Times New Roman" panose="02020603050405020304" pitchFamily="18" charset="0"/>
              </a:rPr>
              <a:t>Ten types of innovation </a:t>
            </a:r>
            <a:r>
              <a:rPr lang="en-GB" sz="4800" dirty="0">
                <a:effectLst/>
                <a:latin typeface="Calibri" panose="020F0502020204030204" pitchFamily="34" charset="0"/>
                <a:ea typeface="Calibri" panose="020F0502020204030204" pitchFamily="34" charset="0"/>
                <a:cs typeface="Times New Roman" panose="02020603050405020304" pitchFamily="18" charset="0"/>
              </a:rPr>
              <a:t>1</a:t>
            </a:r>
            <a:r>
              <a:rPr lang="en-GB" sz="4800" baseline="30000" dirty="0">
                <a:effectLst/>
                <a:latin typeface="Calibri" panose="020F0502020204030204" pitchFamily="34" charset="0"/>
                <a:ea typeface="Calibri" panose="020F0502020204030204" pitchFamily="34" charset="0"/>
                <a:cs typeface="Times New Roman" panose="02020603050405020304" pitchFamily="18" charset="0"/>
              </a:rPr>
              <a:t>st</a:t>
            </a:r>
            <a:r>
              <a:rPr lang="en-GB" sz="4800" dirty="0">
                <a:effectLst/>
                <a:latin typeface="Calibri" panose="020F0502020204030204" pitchFamily="34" charset="0"/>
                <a:ea typeface="Calibri" panose="020F0502020204030204" pitchFamily="34" charset="0"/>
                <a:cs typeface="Times New Roman" panose="02020603050405020304" pitchFamily="18" charset="0"/>
              </a:rPr>
              <a:t> edition publisher: John Wiley &amp; sons Canada  </a:t>
            </a:r>
          </a:p>
          <a:p>
            <a:pPr>
              <a:lnSpc>
                <a:spcPct val="107000"/>
              </a:lnSpc>
              <a:spcAft>
                <a:spcPts val="8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Mullins. J (2016) </a:t>
            </a:r>
            <a:r>
              <a:rPr lang="en-GB" sz="4800" i="1" dirty="0">
                <a:effectLst/>
                <a:latin typeface="Calibri" panose="020F0502020204030204" pitchFamily="34" charset="0"/>
                <a:ea typeface="Calibri" panose="020F0502020204030204" pitchFamily="34" charset="0"/>
                <a:cs typeface="Times New Roman" panose="02020603050405020304" pitchFamily="18" charset="0"/>
              </a:rPr>
              <a:t>Management and organisational behaviour</a:t>
            </a:r>
            <a:r>
              <a:rPr lang="en-GB" sz="4800" dirty="0">
                <a:effectLst/>
                <a:latin typeface="Calibri" panose="020F0502020204030204" pitchFamily="34" charset="0"/>
                <a:ea typeface="Calibri" panose="020F0502020204030204" pitchFamily="34" charset="0"/>
                <a:cs typeface="Times New Roman" panose="02020603050405020304" pitchFamily="18" charset="0"/>
              </a:rPr>
              <a:t> Pearson education limited eleventh edition Great Britain</a:t>
            </a:r>
          </a:p>
          <a:p>
            <a:pPr>
              <a:lnSpc>
                <a:spcPct val="107000"/>
              </a:lnSpc>
              <a:spcAft>
                <a:spcPts val="800"/>
              </a:spcAft>
            </a:pPr>
            <a:r>
              <a:rPr lang="en-GB" sz="4800" dirty="0">
                <a:effectLst/>
                <a:latin typeface="Inter"/>
                <a:ea typeface="Calibri" panose="020F0502020204030204" pitchFamily="34" charset="0"/>
                <a:cs typeface="Times New Roman" panose="02020603050405020304" pitchFamily="18" charset="0"/>
              </a:rPr>
              <a:t>Tools hero 2013-2021 </a:t>
            </a:r>
            <a:r>
              <a:rPr lang="en-GB" sz="4800" i="1" dirty="0">
                <a:effectLst/>
                <a:latin typeface="Inter"/>
                <a:ea typeface="Calibri" panose="020F0502020204030204" pitchFamily="34" charset="0"/>
                <a:cs typeface="Times New Roman" panose="02020603050405020304" pitchFamily="18" charset="0"/>
              </a:rPr>
              <a:t>Innovation Matrix </a:t>
            </a:r>
            <a:r>
              <a:rPr lang="en-GB" sz="4800" dirty="0">
                <a:effectLst/>
                <a:latin typeface="Inter"/>
                <a:ea typeface="Calibri" panose="020F0502020204030204" pitchFamily="34" charset="0"/>
                <a:cs typeface="Times New Roman" panose="02020603050405020304" pitchFamily="18" charset="0"/>
              </a:rPr>
              <a:t>available at : toolshero.com accessed: 15/04/2021 </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4800" dirty="0">
                <a:effectLst/>
                <a:latin typeface="Calibri" panose="020F0502020204030204" pitchFamily="34" charset="0"/>
                <a:ea typeface="Calibri" panose="020F0502020204030204" pitchFamily="34" charset="0"/>
                <a:cs typeface="Times New Roman" panose="02020603050405020304" pitchFamily="18" charset="0"/>
              </a:rPr>
              <a:t>Sambit (no date ) </a:t>
            </a:r>
            <a:r>
              <a:rPr lang="en-US" sz="4800" i="1" dirty="0">
                <a:effectLst/>
                <a:latin typeface="Calibri" panose="020F0502020204030204" pitchFamily="34" charset="0"/>
                <a:ea typeface="Calibri" panose="020F0502020204030204" pitchFamily="34" charset="0"/>
                <a:cs typeface="Times New Roman" panose="02020603050405020304" pitchFamily="18" charset="0"/>
              </a:rPr>
              <a:t>Models of Organisation: Closed and Open Models </a:t>
            </a:r>
            <a:r>
              <a:rPr lang="en-US" sz="4800" dirty="0">
                <a:effectLst/>
                <a:latin typeface="Calibri" panose="020F0502020204030204" pitchFamily="34" charset="0"/>
                <a:ea typeface="Calibri" panose="020F0502020204030204" pitchFamily="34" charset="0"/>
                <a:cs typeface="Times New Roman" panose="02020603050405020304" pitchFamily="18" charset="0"/>
              </a:rPr>
              <a:t>available at : </a:t>
            </a:r>
            <a:r>
              <a:rPr lang="en-US" sz="4800" u="sng" dirty="0">
                <a:effectLst/>
                <a:latin typeface="Calibri" panose="020F050202020403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https://www.yourarticlelibrary.com/organization/models-of-organisation-closed-and-open-models/63458</a:t>
            </a:r>
            <a:r>
              <a:rPr lang="en-US" sz="4800" dirty="0">
                <a:effectLst/>
                <a:latin typeface="Calibri" panose="020F0502020204030204" pitchFamily="34" charset="0"/>
                <a:ea typeface="Calibri" panose="020F0502020204030204" pitchFamily="34" charset="0"/>
                <a:cs typeface="Times New Roman" panose="02020603050405020304" pitchFamily="18" charset="0"/>
              </a:rPr>
              <a:t> accessed: 19/04/2021 </a:t>
            </a:r>
          </a:p>
          <a:p>
            <a:pPr>
              <a:lnSpc>
                <a:spcPct val="107000"/>
              </a:lnSpc>
              <a:spcAft>
                <a:spcPts val="800"/>
              </a:spcAft>
            </a:pPr>
            <a:r>
              <a:rPr lang="en-GB" sz="4800" dirty="0">
                <a:effectLst/>
                <a:latin typeface="Inter"/>
                <a:ea typeface="Calibri" panose="020F0502020204030204" pitchFamily="34" charset="0"/>
                <a:cs typeface="Times New Roman" panose="02020603050405020304" pitchFamily="18" charset="0"/>
              </a:rPr>
              <a:t>Joe Tidd (2020) </a:t>
            </a:r>
            <a:r>
              <a:rPr lang="en-GB" sz="4800" i="1" dirty="0">
                <a:effectLst/>
                <a:latin typeface="Calibri" panose="020F0502020204030204" pitchFamily="34" charset="0"/>
                <a:ea typeface="Calibri" panose="020F0502020204030204" pitchFamily="34" charset="0"/>
                <a:cs typeface="Times New Roman" panose="02020603050405020304" pitchFamily="18" charset="0"/>
              </a:rPr>
              <a:t>Managing Innovation: Integrating Technological, Market and Organizational Change Paperback – 18 Dec. 2020 </a:t>
            </a:r>
            <a:r>
              <a:rPr lang="en-GB" sz="4800" dirty="0">
                <a:effectLst/>
                <a:latin typeface="Calibri" panose="020F0502020204030204" pitchFamily="34" charset="0"/>
                <a:ea typeface="Calibri" panose="020F0502020204030204" pitchFamily="34" charset="0"/>
                <a:cs typeface="Times New Roman" panose="02020603050405020304" pitchFamily="18" charset="0"/>
              </a:rPr>
              <a:t>seventh edition Wiley publication </a:t>
            </a:r>
          </a:p>
          <a:p>
            <a:pPr>
              <a:lnSpc>
                <a:spcPct val="107000"/>
              </a:lnSpc>
              <a:spcAft>
                <a:spcPts val="800"/>
              </a:spcAft>
            </a:pPr>
            <a:r>
              <a:rPr lang="en-GB" sz="4800" dirty="0">
                <a:effectLst/>
                <a:latin typeface="Calibri" panose="020F0502020204030204" pitchFamily="34" charset="0"/>
                <a:ea typeface="Calibri" panose="020F0502020204030204" pitchFamily="34" charset="0"/>
                <a:cs typeface="Times New Roman" panose="02020603050405020304" pitchFamily="18" charset="0"/>
              </a:rPr>
              <a:t>Creatley 2018-2021 </a:t>
            </a:r>
            <a:r>
              <a:rPr lang="en-US" sz="4800" i="1" dirty="0">
                <a:effectLst/>
                <a:latin typeface="Calibri" panose="020F0502020204030204" pitchFamily="34" charset="0"/>
                <a:ea typeface="Calibri" panose="020F0502020204030204" pitchFamily="34" charset="0"/>
                <a:cs typeface="Arial" panose="020B0604020202020204" pitchFamily="34" charset="0"/>
              </a:rPr>
              <a:t>The Ultimate Guide to Understanding the Force Field Analysis </a:t>
            </a:r>
            <a:r>
              <a:rPr lang="en-US" sz="4800" dirty="0">
                <a:effectLst/>
                <a:latin typeface="Calibri" panose="020F0502020204030204" pitchFamily="34" charset="0"/>
                <a:ea typeface="Calibri" panose="020F0502020204030204" pitchFamily="34" charset="0"/>
                <a:cs typeface="Arial" panose="020B0604020202020204" pitchFamily="34" charset="0"/>
              </a:rPr>
              <a:t>available at : </a:t>
            </a:r>
            <a:r>
              <a:rPr lang="en-US" sz="4800" u="sng" dirty="0">
                <a:effectLst/>
                <a:latin typeface="Calibri" panose="020F050202020403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https://creately.com/blog/business/force-field-analysis/</a:t>
            </a:r>
            <a:r>
              <a:rPr lang="en-US" sz="4800" dirty="0">
                <a:effectLst/>
                <a:latin typeface="Calibri" panose="020F0502020204030204" pitchFamily="34" charset="0"/>
                <a:ea typeface="Calibri" panose="020F0502020204030204" pitchFamily="34" charset="0"/>
                <a:cs typeface="Arial" panose="020B0604020202020204" pitchFamily="34" charset="0"/>
              </a:rPr>
              <a:t> accessed: 19/04/2021 </a:t>
            </a:r>
          </a:p>
          <a:p>
            <a:pPr>
              <a:lnSpc>
                <a:spcPct val="107000"/>
              </a:lnSpc>
              <a:spcAft>
                <a:spcPts val="800"/>
              </a:spcAft>
            </a:pPr>
            <a:r>
              <a:rPr lang="en-US" sz="4800" dirty="0">
                <a:latin typeface="Calibri" panose="020F0502020204030204" pitchFamily="34" charset="0"/>
                <a:ea typeface="Calibri" panose="020F0502020204030204" pitchFamily="34" charset="0"/>
                <a:cs typeface="Arial" panose="020B0604020202020204" pitchFamily="34" charset="0"/>
              </a:rPr>
              <a:t>Oasis 2021 </a:t>
            </a:r>
            <a:r>
              <a:rPr lang="en-US" sz="4800" i="1" dirty="0">
                <a:latin typeface="Calibri" panose="020F0502020204030204" pitchFamily="34" charset="0"/>
                <a:ea typeface="Calibri" panose="020F0502020204030204" pitchFamily="34" charset="0"/>
                <a:cs typeface="Arial" panose="020B0604020202020204" pitchFamily="34" charset="0"/>
              </a:rPr>
              <a:t>seven stage model for effective working relationship avaible at :https://www.oasishumanrelations.org.uk/blog/the-oasis-seven-stage-model/#:~:text=The%20Seven%20Stage%20Model%20has%20been%20developed%20by,inception%20of%20a%20working%20relationship%20to%20its%20conclusion. Accessed: 21/04/2021</a:t>
            </a:r>
          </a:p>
          <a:p>
            <a:pPr>
              <a:lnSpc>
                <a:spcPct val="107000"/>
              </a:lnSpc>
              <a:spcAft>
                <a:spcPts val="800"/>
              </a:spcAft>
            </a:pPr>
            <a:r>
              <a:rPr lang="en-US" sz="4800" dirty="0">
                <a:effectLst/>
                <a:latin typeface="Calibri" panose="020F0502020204030204" pitchFamily="34" charset="0"/>
                <a:ea typeface="Calibri" panose="020F0502020204030204" pitchFamily="34" charset="0"/>
                <a:cs typeface="Arial" panose="020B0604020202020204" pitchFamily="34" charset="0"/>
              </a:rPr>
              <a:t>Sorin 2020 </a:t>
            </a:r>
            <a:r>
              <a:rPr lang="en-US" sz="4800" dirty="0">
                <a:latin typeface="Calibri" panose="020F0502020204030204" pitchFamily="34" charset="0"/>
                <a:ea typeface="Calibri" panose="020F0502020204030204" pitchFamily="34" charset="0"/>
                <a:cs typeface="Arial" panose="020B0604020202020204" pitchFamily="34" charset="0"/>
              </a:rPr>
              <a:t>The six step problem solving  avaible at : </a:t>
            </a:r>
            <a:r>
              <a:rPr lang="en-US" sz="4800" dirty="0">
                <a:latin typeface="Calibri" panose="020F0502020204030204" pitchFamily="34" charset="0"/>
                <a:ea typeface="Calibri" panose="020F0502020204030204" pitchFamily="34" charset="0"/>
                <a:cs typeface="Arial" panose="020B0604020202020204" pitchFamily="34" charset="0"/>
                <a:hlinkClick r:id="rId5"/>
              </a:rPr>
              <a:t>https://medium.com/the-innovation/the-six-step-problem-solving-model-7c457b6bf134</a:t>
            </a:r>
            <a:r>
              <a:rPr lang="en-US" sz="4800" dirty="0">
                <a:latin typeface="Calibri" panose="020F0502020204030204" pitchFamily="34" charset="0"/>
                <a:ea typeface="Calibri" panose="020F0502020204030204" pitchFamily="34" charset="0"/>
                <a:cs typeface="Arial" panose="020B0604020202020204" pitchFamily="34" charset="0"/>
              </a:rPr>
              <a:t> accessed: 21/04/2021 </a:t>
            </a:r>
          </a:p>
          <a:p>
            <a:pPr>
              <a:lnSpc>
                <a:spcPct val="107000"/>
              </a:lnSpc>
              <a:spcAft>
                <a:spcPts val="800"/>
              </a:spcAft>
            </a:pPr>
            <a:r>
              <a:rPr lang="en-US" sz="4800" dirty="0">
                <a:effectLst/>
                <a:latin typeface="Calibri" panose="020F0502020204030204" pitchFamily="34" charset="0"/>
                <a:ea typeface="Calibri" panose="020F0502020204030204" pitchFamily="34" charset="0"/>
                <a:cs typeface="Arial" panose="020B0604020202020204" pitchFamily="34" charset="0"/>
              </a:rPr>
              <a:t>Chris .A 2006-2021 </a:t>
            </a:r>
            <a:r>
              <a:rPr lang="en-US" sz="4800" i="1" dirty="0">
                <a:effectLst/>
                <a:latin typeface="Calibri" panose="020F0502020204030204" pitchFamily="34" charset="0"/>
                <a:ea typeface="Calibri" panose="020F0502020204030204" pitchFamily="34" charset="0"/>
                <a:cs typeface="Arial" panose="020B0604020202020204" pitchFamily="34" charset="0"/>
              </a:rPr>
              <a:t>the six hats thinking model </a:t>
            </a:r>
            <a:r>
              <a:rPr lang="en-US" sz="4800" dirty="0">
                <a:effectLst/>
                <a:latin typeface="Calibri" panose="020F0502020204030204" pitchFamily="34" charset="0"/>
                <a:ea typeface="Calibri" panose="020F0502020204030204" pitchFamily="34" charset="0"/>
                <a:cs typeface="Arial" panose="020B0604020202020204" pitchFamily="34" charset="0"/>
              </a:rPr>
              <a:t> avaible at : https://www.modernanalyst.com/Careers/InterviewQuestions/tabid/128/ID/3197/What-is-the-Six-Thinking-Hats-model.aspx#:~:text=The%20Six%20Thinking%20Hats%20is%20a%20role-playing%20model,otherwise%20be%20overlooked%20by%20a%20homogeneously%20thinking%20group.  accessed; 21/04/2021 </a:t>
            </a:r>
            <a:endParaRPr lang="en-GB" sz="4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84295072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otalTime>26</TotalTime>
  <Words>778</Words>
  <Application>Microsoft Office PowerPoint</Application>
  <PresentationFormat>Widescreen</PresentationFormat>
  <Paragraphs>49</Paragraphs>
  <Slides>13</Slides>
  <Notes>0</Notes>
  <HiddenSlides>0</HiddenSlides>
  <MMClips>11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Century Gothic</vt:lpstr>
      <vt:lpstr>Georgia</vt:lpstr>
      <vt:lpstr>Inter</vt:lpstr>
      <vt:lpstr>Wingdings 3</vt:lpstr>
      <vt:lpstr>Ion</vt:lpstr>
      <vt:lpstr>Does the innovation concept provide a business advantage? </vt:lpstr>
      <vt:lpstr>Introduction </vt:lpstr>
      <vt:lpstr>Gibbs model </vt:lpstr>
      <vt:lpstr>Week 1 </vt:lpstr>
      <vt:lpstr>Week 2 </vt:lpstr>
      <vt:lpstr>Week 3</vt:lpstr>
      <vt:lpstr>Week 4 </vt:lpstr>
      <vt:lpstr>Week 5 </vt:lpstr>
      <vt:lpstr>Week 6 </vt:lpstr>
      <vt:lpstr>Week 7</vt:lpstr>
      <vt:lpstr>Week 8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the innovation concept provide a business advantage? </dc:title>
  <dc:creator>Taslima Begum</dc:creator>
  <cp:lastModifiedBy>Taslima Begum</cp:lastModifiedBy>
  <cp:revision>8</cp:revision>
  <dcterms:created xsi:type="dcterms:W3CDTF">2021-04-21T11:28:05Z</dcterms:created>
  <dcterms:modified xsi:type="dcterms:W3CDTF">2021-04-21T12:51:43Z</dcterms:modified>
</cp:coreProperties>
</file>