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1" r:id="rId6"/>
    <p:sldId id="263" r:id="rId7"/>
    <p:sldId id="266" r:id="rId8"/>
    <p:sldId id="262" r:id="rId9"/>
    <p:sldId id="260"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87"/>
    <p:restoredTop sz="96327"/>
  </p:normalViewPr>
  <p:slideViewPr>
    <p:cSldViewPr snapToGrid="0">
      <p:cViewPr varScale="1">
        <p:scale>
          <a:sx n="85" d="100"/>
          <a:sy n="85" d="100"/>
        </p:scale>
        <p:origin x="57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DE010-2FEE-4058-AFDA-2DF398ED33A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13E243-4AD2-4074-810E-D415C8457975}">
      <dgm:prSet/>
      <dgm:spPr/>
      <dgm:t>
        <a:bodyPr/>
        <a:lstStyle/>
        <a:p>
          <a:r>
            <a:rPr lang="en-AU" dirty="0"/>
            <a:t>In the light of digital transformation at IKEA in the past five years, the relevant research question is: “whether IKEA has been able to manage and stabilise the change successfully?”</a:t>
          </a:r>
          <a:endParaRPr lang="en-US" dirty="0"/>
        </a:p>
      </dgm:t>
    </dgm:pt>
    <dgm:pt modelId="{DC726496-081F-41CD-A639-E6DCD71E2360}" type="parTrans" cxnId="{BB693BD5-6C2F-48A7-BE8D-C8652CDB248D}">
      <dgm:prSet/>
      <dgm:spPr/>
      <dgm:t>
        <a:bodyPr/>
        <a:lstStyle/>
        <a:p>
          <a:endParaRPr lang="en-US"/>
        </a:p>
      </dgm:t>
    </dgm:pt>
    <dgm:pt modelId="{665383E5-938A-45F5-9704-89117A0F3DE5}" type="sibTrans" cxnId="{BB693BD5-6C2F-48A7-BE8D-C8652CDB248D}">
      <dgm:prSet/>
      <dgm:spPr/>
      <dgm:t>
        <a:bodyPr/>
        <a:lstStyle/>
        <a:p>
          <a:endParaRPr lang="en-US"/>
        </a:p>
      </dgm:t>
    </dgm:pt>
    <dgm:pt modelId="{D881EE93-F138-49BE-848E-52BA1C7D5829}">
      <dgm:prSet/>
      <dgm:spPr/>
      <dgm:t>
        <a:bodyPr/>
        <a:lstStyle/>
        <a:p>
          <a:r>
            <a:rPr lang="en-AU" dirty="0"/>
            <a:t>The essay shall examine the change and stability management at IKEA with the help of relevant change management theories</a:t>
          </a:r>
          <a:endParaRPr lang="en-US" dirty="0"/>
        </a:p>
      </dgm:t>
    </dgm:pt>
    <dgm:pt modelId="{AF6DC881-2B12-490D-9197-A89D4B2C1612}" type="parTrans" cxnId="{0839869B-0C34-4CA9-8F7F-94A298C52D84}">
      <dgm:prSet/>
      <dgm:spPr/>
      <dgm:t>
        <a:bodyPr/>
        <a:lstStyle/>
        <a:p>
          <a:endParaRPr lang="en-US"/>
        </a:p>
      </dgm:t>
    </dgm:pt>
    <dgm:pt modelId="{3A235079-F4F0-4A15-A65A-57FDFDB2C7BC}" type="sibTrans" cxnId="{0839869B-0C34-4CA9-8F7F-94A298C52D84}">
      <dgm:prSet/>
      <dgm:spPr/>
      <dgm:t>
        <a:bodyPr/>
        <a:lstStyle/>
        <a:p>
          <a:endParaRPr lang="en-US"/>
        </a:p>
      </dgm:t>
    </dgm:pt>
    <dgm:pt modelId="{A99B13C7-6721-47EA-B31E-E0AA17D71776}">
      <dgm:prSet/>
      <dgm:spPr/>
      <dgm:t>
        <a:bodyPr/>
        <a:lstStyle/>
        <a:p>
          <a:r>
            <a:rPr lang="en-AU" dirty="0"/>
            <a:t>The essay argues that IKEA’s digital transformation has benefitted the organisation, evident in the form of higher sales revenue and improved customer base</a:t>
          </a:r>
          <a:endParaRPr lang="en-US" dirty="0"/>
        </a:p>
      </dgm:t>
    </dgm:pt>
    <dgm:pt modelId="{8664299E-5674-4C97-B7EB-BA3748977350}" type="parTrans" cxnId="{0DF4608B-73D5-4A8E-A759-F0DB534594CA}">
      <dgm:prSet/>
      <dgm:spPr/>
      <dgm:t>
        <a:bodyPr/>
        <a:lstStyle/>
        <a:p>
          <a:endParaRPr lang="en-US"/>
        </a:p>
      </dgm:t>
    </dgm:pt>
    <dgm:pt modelId="{844E0DAF-B452-45CA-9383-8E4261DAEDE3}" type="sibTrans" cxnId="{0DF4608B-73D5-4A8E-A759-F0DB534594CA}">
      <dgm:prSet/>
      <dgm:spPr/>
      <dgm:t>
        <a:bodyPr/>
        <a:lstStyle/>
        <a:p>
          <a:endParaRPr lang="en-US"/>
        </a:p>
      </dgm:t>
    </dgm:pt>
    <dgm:pt modelId="{21DEAEF1-311A-4383-A179-A889DB9A5E16}" type="pres">
      <dgm:prSet presAssocID="{B07DE010-2FEE-4058-AFDA-2DF398ED33A9}" presName="root" presStyleCnt="0">
        <dgm:presLayoutVars>
          <dgm:dir/>
          <dgm:resizeHandles val="exact"/>
        </dgm:presLayoutVars>
      </dgm:prSet>
      <dgm:spPr/>
    </dgm:pt>
    <dgm:pt modelId="{F3D2B4DD-23AB-4733-A768-94DBF4D54E93}" type="pres">
      <dgm:prSet presAssocID="{E613E243-4AD2-4074-810E-D415C8457975}" presName="compNode" presStyleCnt="0"/>
      <dgm:spPr/>
    </dgm:pt>
    <dgm:pt modelId="{9EC90D66-C8DD-4DB6-B6F6-58AABC076425}" type="pres">
      <dgm:prSet presAssocID="{E613E243-4AD2-4074-810E-D415C84579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208FB65D-4126-47EF-A043-D4D22AB6BF03}" type="pres">
      <dgm:prSet presAssocID="{E613E243-4AD2-4074-810E-D415C8457975}" presName="spaceRect" presStyleCnt="0"/>
      <dgm:spPr/>
    </dgm:pt>
    <dgm:pt modelId="{7EC7ACD4-54C0-46D9-B927-78E42A2F9264}" type="pres">
      <dgm:prSet presAssocID="{E613E243-4AD2-4074-810E-D415C8457975}" presName="textRect" presStyleLbl="revTx" presStyleIdx="0" presStyleCnt="3">
        <dgm:presLayoutVars>
          <dgm:chMax val="1"/>
          <dgm:chPref val="1"/>
        </dgm:presLayoutVars>
      </dgm:prSet>
      <dgm:spPr/>
    </dgm:pt>
    <dgm:pt modelId="{60AC4D8B-C850-4E4C-B538-0105A6EF4969}" type="pres">
      <dgm:prSet presAssocID="{665383E5-938A-45F5-9704-89117A0F3DE5}" presName="sibTrans" presStyleCnt="0"/>
      <dgm:spPr/>
    </dgm:pt>
    <dgm:pt modelId="{63F9FC1F-8122-4B8E-BE72-351E4B2A7FC4}" type="pres">
      <dgm:prSet presAssocID="{D881EE93-F138-49BE-848E-52BA1C7D5829}" presName="compNode" presStyleCnt="0"/>
      <dgm:spPr/>
    </dgm:pt>
    <dgm:pt modelId="{BF819189-268E-489B-8E18-DC5058F6451A}" type="pres">
      <dgm:prSet presAssocID="{D881EE93-F138-49BE-848E-52BA1C7D58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E18D320-7337-4007-A5F4-C16AC29BBB42}" type="pres">
      <dgm:prSet presAssocID="{D881EE93-F138-49BE-848E-52BA1C7D5829}" presName="spaceRect" presStyleCnt="0"/>
      <dgm:spPr/>
    </dgm:pt>
    <dgm:pt modelId="{5375AA09-5F43-4E08-8EC1-8C53AC3DA679}" type="pres">
      <dgm:prSet presAssocID="{D881EE93-F138-49BE-848E-52BA1C7D5829}" presName="textRect" presStyleLbl="revTx" presStyleIdx="1" presStyleCnt="3">
        <dgm:presLayoutVars>
          <dgm:chMax val="1"/>
          <dgm:chPref val="1"/>
        </dgm:presLayoutVars>
      </dgm:prSet>
      <dgm:spPr/>
    </dgm:pt>
    <dgm:pt modelId="{17CF4276-D19C-46D8-973C-8F943F04DE6B}" type="pres">
      <dgm:prSet presAssocID="{3A235079-F4F0-4A15-A65A-57FDFDB2C7BC}" presName="sibTrans" presStyleCnt="0"/>
      <dgm:spPr/>
    </dgm:pt>
    <dgm:pt modelId="{4B66853B-CBAF-42C1-A159-EED0AC7039C8}" type="pres">
      <dgm:prSet presAssocID="{A99B13C7-6721-47EA-B31E-E0AA17D71776}" presName="compNode" presStyleCnt="0"/>
      <dgm:spPr/>
    </dgm:pt>
    <dgm:pt modelId="{5A838C41-425E-4488-B836-F6F0A348CB7A}" type="pres">
      <dgm:prSet presAssocID="{A99B13C7-6721-47EA-B31E-E0AA17D717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FE9A68FF-A207-4E4B-AF01-813E50F11850}" type="pres">
      <dgm:prSet presAssocID="{A99B13C7-6721-47EA-B31E-E0AA17D71776}" presName="spaceRect" presStyleCnt="0"/>
      <dgm:spPr/>
    </dgm:pt>
    <dgm:pt modelId="{170C3783-E462-44A8-835A-FB2C3B6E11EE}" type="pres">
      <dgm:prSet presAssocID="{A99B13C7-6721-47EA-B31E-E0AA17D71776}" presName="textRect" presStyleLbl="revTx" presStyleIdx="2" presStyleCnt="3">
        <dgm:presLayoutVars>
          <dgm:chMax val="1"/>
          <dgm:chPref val="1"/>
        </dgm:presLayoutVars>
      </dgm:prSet>
      <dgm:spPr/>
    </dgm:pt>
  </dgm:ptLst>
  <dgm:cxnLst>
    <dgm:cxn modelId="{C656530E-AD54-4EBF-B995-2F0BA919BBB6}" type="presOf" srcId="{E613E243-4AD2-4074-810E-D415C8457975}" destId="{7EC7ACD4-54C0-46D9-B927-78E42A2F9264}" srcOrd="0" destOrd="0" presId="urn:microsoft.com/office/officeart/2018/2/layout/IconLabelList"/>
    <dgm:cxn modelId="{8D69C028-DD95-490E-A976-6F01AF6C2C03}" type="presOf" srcId="{A99B13C7-6721-47EA-B31E-E0AA17D71776}" destId="{170C3783-E462-44A8-835A-FB2C3B6E11EE}" srcOrd="0" destOrd="0" presId="urn:microsoft.com/office/officeart/2018/2/layout/IconLabelList"/>
    <dgm:cxn modelId="{55DB5147-A7B2-49CD-9C3F-2B9468461985}" type="presOf" srcId="{D881EE93-F138-49BE-848E-52BA1C7D5829}" destId="{5375AA09-5F43-4E08-8EC1-8C53AC3DA679}" srcOrd="0" destOrd="0" presId="urn:microsoft.com/office/officeart/2018/2/layout/IconLabelList"/>
    <dgm:cxn modelId="{0DF4608B-73D5-4A8E-A759-F0DB534594CA}" srcId="{B07DE010-2FEE-4058-AFDA-2DF398ED33A9}" destId="{A99B13C7-6721-47EA-B31E-E0AA17D71776}" srcOrd="2" destOrd="0" parTransId="{8664299E-5674-4C97-B7EB-BA3748977350}" sibTransId="{844E0DAF-B452-45CA-9383-8E4261DAEDE3}"/>
    <dgm:cxn modelId="{1C2E6397-EE4D-455D-9FBA-AFBA19202E8E}" type="presOf" srcId="{B07DE010-2FEE-4058-AFDA-2DF398ED33A9}" destId="{21DEAEF1-311A-4383-A179-A889DB9A5E16}" srcOrd="0" destOrd="0" presId="urn:microsoft.com/office/officeart/2018/2/layout/IconLabelList"/>
    <dgm:cxn modelId="{0839869B-0C34-4CA9-8F7F-94A298C52D84}" srcId="{B07DE010-2FEE-4058-AFDA-2DF398ED33A9}" destId="{D881EE93-F138-49BE-848E-52BA1C7D5829}" srcOrd="1" destOrd="0" parTransId="{AF6DC881-2B12-490D-9197-A89D4B2C1612}" sibTransId="{3A235079-F4F0-4A15-A65A-57FDFDB2C7BC}"/>
    <dgm:cxn modelId="{BB693BD5-6C2F-48A7-BE8D-C8652CDB248D}" srcId="{B07DE010-2FEE-4058-AFDA-2DF398ED33A9}" destId="{E613E243-4AD2-4074-810E-D415C8457975}" srcOrd="0" destOrd="0" parTransId="{DC726496-081F-41CD-A639-E6DCD71E2360}" sibTransId="{665383E5-938A-45F5-9704-89117A0F3DE5}"/>
    <dgm:cxn modelId="{7D1EF86E-1CDC-424A-BA99-BEE6B89BA599}" type="presParOf" srcId="{21DEAEF1-311A-4383-A179-A889DB9A5E16}" destId="{F3D2B4DD-23AB-4733-A768-94DBF4D54E93}" srcOrd="0" destOrd="0" presId="urn:microsoft.com/office/officeart/2018/2/layout/IconLabelList"/>
    <dgm:cxn modelId="{D7F98A87-E321-42A4-B197-9B988258CB9D}" type="presParOf" srcId="{F3D2B4DD-23AB-4733-A768-94DBF4D54E93}" destId="{9EC90D66-C8DD-4DB6-B6F6-58AABC076425}" srcOrd="0" destOrd="0" presId="urn:microsoft.com/office/officeart/2018/2/layout/IconLabelList"/>
    <dgm:cxn modelId="{074D4BBE-E7F2-40FA-88E7-5E664F6AFD2E}" type="presParOf" srcId="{F3D2B4DD-23AB-4733-A768-94DBF4D54E93}" destId="{208FB65D-4126-47EF-A043-D4D22AB6BF03}" srcOrd="1" destOrd="0" presId="urn:microsoft.com/office/officeart/2018/2/layout/IconLabelList"/>
    <dgm:cxn modelId="{6372F47B-BA0E-4116-B85B-65F06089D70F}" type="presParOf" srcId="{F3D2B4DD-23AB-4733-A768-94DBF4D54E93}" destId="{7EC7ACD4-54C0-46D9-B927-78E42A2F9264}" srcOrd="2" destOrd="0" presId="urn:microsoft.com/office/officeart/2018/2/layout/IconLabelList"/>
    <dgm:cxn modelId="{BAC9F5CD-DF26-4BF8-9DA4-24398E5E1D46}" type="presParOf" srcId="{21DEAEF1-311A-4383-A179-A889DB9A5E16}" destId="{60AC4D8B-C850-4E4C-B538-0105A6EF4969}" srcOrd="1" destOrd="0" presId="urn:microsoft.com/office/officeart/2018/2/layout/IconLabelList"/>
    <dgm:cxn modelId="{2FDC8DC0-9471-4634-AD42-6AC7CD9EB9AA}" type="presParOf" srcId="{21DEAEF1-311A-4383-A179-A889DB9A5E16}" destId="{63F9FC1F-8122-4B8E-BE72-351E4B2A7FC4}" srcOrd="2" destOrd="0" presId="urn:microsoft.com/office/officeart/2018/2/layout/IconLabelList"/>
    <dgm:cxn modelId="{2F7990E4-EBAC-47D0-82B1-B3918D1457CA}" type="presParOf" srcId="{63F9FC1F-8122-4B8E-BE72-351E4B2A7FC4}" destId="{BF819189-268E-489B-8E18-DC5058F6451A}" srcOrd="0" destOrd="0" presId="urn:microsoft.com/office/officeart/2018/2/layout/IconLabelList"/>
    <dgm:cxn modelId="{11C998C3-9DCB-480E-81A4-CE8798B5C1F9}" type="presParOf" srcId="{63F9FC1F-8122-4B8E-BE72-351E4B2A7FC4}" destId="{4E18D320-7337-4007-A5F4-C16AC29BBB42}" srcOrd="1" destOrd="0" presId="urn:microsoft.com/office/officeart/2018/2/layout/IconLabelList"/>
    <dgm:cxn modelId="{DFFA4CC6-7B48-459F-9A69-B909E28D30BE}" type="presParOf" srcId="{63F9FC1F-8122-4B8E-BE72-351E4B2A7FC4}" destId="{5375AA09-5F43-4E08-8EC1-8C53AC3DA679}" srcOrd="2" destOrd="0" presId="urn:microsoft.com/office/officeart/2018/2/layout/IconLabelList"/>
    <dgm:cxn modelId="{DB92FD75-CF00-4079-840B-8B1FD251A96E}" type="presParOf" srcId="{21DEAEF1-311A-4383-A179-A889DB9A5E16}" destId="{17CF4276-D19C-46D8-973C-8F943F04DE6B}" srcOrd="3" destOrd="0" presId="urn:microsoft.com/office/officeart/2018/2/layout/IconLabelList"/>
    <dgm:cxn modelId="{982C25C4-B537-48A6-8550-75DA237A83A0}" type="presParOf" srcId="{21DEAEF1-311A-4383-A179-A889DB9A5E16}" destId="{4B66853B-CBAF-42C1-A159-EED0AC7039C8}" srcOrd="4" destOrd="0" presId="urn:microsoft.com/office/officeart/2018/2/layout/IconLabelList"/>
    <dgm:cxn modelId="{13D5A74B-A6FE-4295-A46C-D702091F9F22}" type="presParOf" srcId="{4B66853B-CBAF-42C1-A159-EED0AC7039C8}" destId="{5A838C41-425E-4488-B836-F6F0A348CB7A}" srcOrd="0" destOrd="0" presId="urn:microsoft.com/office/officeart/2018/2/layout/IconLabelList"/>
    <dgm:cxn modelId="{C59C88A6-7A07-4244-AF73-6A1B6278E697}" type="presParOf" srcId="{4B66853B-CBAF-42C1-A159-EED0AC7039C8}" destId="{FE9A68FF-A207-4E4B-AF01-813E50F11850}" srcOrd="1" destOrd="0" presId="urn:microsoft.com/office/officeart/2018/2/layout/IconLabelList"/>
    <dgm:cxn modelId="{7FCD78AF-3C9F-40BE-8634-E38C170BAE2E}" type="presParOf" srcId="{4B66853B-CBAF-42C1-A159-EED0AC7039C8}" destId="{170C3783-E462-44A8-835A-FB2C3B6E11E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9CAF33-48A3-488A-AAA1-7DB3D2E3ADA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E34C417-E9D2-4E07-BD45-07C5260A7F76}">
      <dgm:prSet/>
      <dgm:spPr/>
      <dgm:t>
        <a:bodyPr/>
        <a:lstStyle/>
        <a:p>
          <a:r>
            <a:rPr lang="en-AU"/>
            <a:t>Banerjee, R. (2020). The Changing Face of Retail: Digital Transformation at IKEA- Part I. Retrieved from Medium: https://medium.com/@banerjeerajarshi/the-changing-face-of-retail-digital-transformation-at-ikea-part-i-be27ec97d6a</a:t>
          </a:r>
          <a:endParaRPr lang="en-US"/>
        </a:p>
      </dgm:t>
    </dgm:pt>
    <dgm:pt modelId="{D34334C2-AABC-4878-8E95-FC4EFEC3D435}" type="parTrans" cxnId="{172FD177-EB70-4906-951F-C8A55C8E540D}">
      <dgm:prSet/>
      <dgm:spPr/>
      <dgm:t>
        <a:bodyPr/>
        <a:lstStyle/>
        <a:p>
          <a:endParaRPr lang="en-US"/>
        </a:p>
      </dgm:t>
    </dgm:pt>
    <dgm:pt modelId="{73A11F20-FD52-49F4-94AC-6FD577CC7495}" type="sibTrans" cxnId="{172FD177-EB70-4906-951F-C8A55C8E540D}">
      <dgm:prSet/>
      <dgm:spPr/>
      <dgm:t>
        <a:bodyPr/>
        <a:lstStyle/>
        <a:p>
          <a:endParaRPr lang="en-US"/>
        </a:p>
      </dgm:t>
    </dgm:pt>
    <dgm:pt modelId="{EEFED4FA-AB98-4E4E-9B13-42322C87BC92}">
      <dgm:prSet/>
      <dgm:spPr/>
      <dgm:t>
        <a:bodyPr/>
        <a:lstStyle/>
        <a:p>
          <a:r>
            <a:rPr lang="en-AU"/>
            <a:t>European CEO. (2019). Thinking outside the box – Jesper Brodin takes IKEA digital. Retrieved from European CEO: https://www.europeanceo.com/profiles/thinking-outside-the-box-jesper-brodin-takes-ikea-digital/</a:t>
          </a:r>
          <a:endParaRPr lang="en-US"/>
        </a:p>
      </dgm:t>
    </dgm:pt>
    <dgm:pt modelId="{C6C7FA92-144C-40AB-913C-535A57E604A0}" type="parTrans" cxnId="{83E1B2CE-B8B3-41C1-AC01-ECA454F84816}">
      <dgm:prSet/>
      <dgm:spPr/>
      <dgm:t>
        <a:bodyPr/>
        <a:lstStyle/>
        <a:p>
          <a:endParaRPr lang="en-US"/>
        </a:p>
      </dgm:t>
    </dgm:pt>
    <dgm:pt modelId="{9BF15FCE-6E9A-457A-892F-7FE8C940A2E4}" type="sibTrans" cxnId="{83E1B2CE-B8B3-41C1-AC01-ECA454F84816}">
      <dgm:prSet/>
      <dgm:spPr/>
      <dgm:t>
        <a:bodyPr/>
        <a:lstStyle/>
        <a:p>
          <a:endParaRPr lang="en-US"/>
        </a:p>
      </dgm:t>
    </dgm:pt>
    <dgm:pt modelId="{27E9B4D1-B9E8-4FD0-81D8-7A3EDA469A45}">
      <dgm:prSet/>
      <dgm:spPr/>
      <dgm:t>
        <a:bodyPr/>
        <a:lstStyle/>
        <a:p>
          <a:r>
            <a:rPr lang="en-AU"/>
            <a:t>Gov.UK. (2022). Ministerial foreword and executive summary. Retrieved from Gov.UK: https://www.gov.uk/government/publications/uks-digital-strategy/uk-digital-strategy#:~:text=We%20are%20enabling%20better%20access,region%20to%20accelerate%20productivity%20growth.</a:t>
          </a:r>
          <a:endParaRPr lang="en-US"/>
        </a:p>
      </dgm:t>
    </dgm:pt>
    <dgm:pt modelId="{40D81C27-5F3F-482E-902B-6B4B483CD1CD}" type="parTrans" cxnId="{C86D4209-A842-4BCC-A7DA-5AE9DF3A4F33}">
      <dgm:prSet/>
      <dgm:spPr/>
      <dgm:t>
        <a:bodyPr/>
        <a:lstStyle/>
        <a:p>
          <a:endParaRPr lang="en-US"/>
        </a:p>
      </dgm:t>
    </dgm:pt>
    <dgm:pt modelId="{ECD7B735-2E4E-4F35-A114-B4847CC66CE2}" type="sibTrans" cxnId="{C86D4209-A842-4BCC-A7DA-5AE9DF3A4F33}">
      <dgm:prSet/>
      <dgm:spPr/>
      <dgm:t>
        <a:bodyPr/>
        <a:lstStyle/>
        <a:p>
          <a:endParaRPr lang="en-US"/>
        </a:p>
      </dgm:t>
    </dgm:pt>
    <dgm:pt modelId="{2389093D-E65D-4F44-9FE3-CE2D1A79430F}">
      <dgm:prSet/>
      <dgm:spPr/>
      <dgm:t>
        <a:bodyPr/>
        <a:lstStyle/>
        <a:p>
          <a:r>
            <a:rPr lang="en-AU"/>
            <a:t>Stackpole, T. (2021). Inside IKEA’s Digital Transformation. Retrieved from Harvard Business Review: https://hbr.org/2021/06/inside-ikeas-digital-transformation</a:t>
          </a:r>
          <a:endParaRPr lang="en-US"/>
        </a:p>
      </dgm:t>
    </dgm:pt>
    <dgm:pt modelId="{71F0D1AC-8D88-4247-98BF-43A2EC0B9AB9}" type="parTrans" cxnId="{966F8A65-890D-4478-9FB3-B88456D78765}">
      <dgm:prSet/>
      <dgm:spPr/>
      <dgm:t>
        <a:bodyPr/>
        <a:lstStyle/>
        <a:p>
          <a:endParaRPr lang="en-US"/>
        </a:p>
      </dgm:t>
    </dgm:pt>
    <dgm:pt modelId="{8E4BEE0B-C36B-41FA-82D2-416432CC332A}" type="sibTrans" cxnId="{966F8A65-890D-4478-9FB3-B88456D78765}">
      <dgm:prSet/>
      <dgm:spPr/>
      <dgm:t>
        <a:bodyPr/>
        <a:lstStyle/>
        <a:p>
          <a:endParaRPr lang="en-US"/>
        </a:p>
      </dgm:t>
    </dgm:pt>
    <dgm:pt modelId="{B4233E8C-865C-4871-8822-649B1F923435}">
      <dgm:prSet/>
      <dgm:spPr/>
      <dgm:t>
        <a:bodyPr/>
        <a:lstStyle/>
        <a:p>
          <a:r>
            <a:rPr lang="en-AU"/>
            <a:t>The Globe and Mail. (2018). IKEA says coming layoffs will lead to net gain of 4,000 jobs. Retrieved from The Globe and Mail: https://www.theglobeandmail.com/business/article-ikea-claims-upcoming-layoffs-will-eventually-lead-to-a-net-gain-of/</a:t>
          </a:r>
          <a:endParaRPr lang="en-US"/>
        </a:p>
      </dgm:t>
    </dgm:pt>
    <dgm:pt modelId="{47DF24F4-2461-4AF4-A9AD-A747722CFBE2}" type="parTrans" cxnId="{A9D65AFB-C39C-4966-A26C-3B8273F9C96B}">
      <dgm:prSet/>
      <dgm:spPr/>
      <dgm:t>
        <a:bodyPr/>
        <a:lstStyle/>
        <a:p>
          <a:endParaRPr lang="en-US"/>
        </a:p>
      </dgm:t>
    </dgm:pt>
    <dgm:pt modelId="{130B010F-7FC2-4465-888A-F3CA7BD33400}" type="sibTrans" cxnId="{A9D65AFB-C39C-4966-A26C-3B8273F9C96B}">
      <dgm:prSet/>
      <dgm:spPr/>
      <dgm:t>
        <a:bodyPr/>
        <a:lstStyle/>
        <a:p>
          <a:endParaRPr lang="en-US"/>
        </a:p>
      </dgm:t>
    </dgm:pt>
    <dgm:pt modelId="{72AE40D9-A2EE-4033-B987-3B9BDCF73F2A}">
      <dgm:prSet/>
      <dgm:spPr/>
      <dgm:t>
        <a:bodyPr/>
        <a:lstStyle/>
        <a:p>
          <a:r>
            <a:rPr lang="en-AU"/>
            <a:t>The Guardian. (2018). Ikea to cut 350 UK jobs as it refocuses on small outlets and online. Retrieved from The Guardian: https://www.theguardian.com/business/2018/nov/21/ikea-to-cut-350-uk-jobs-as-it-refocuses-on-small-outlets-and-online</a:t>
          </a:r>
          <a:endParaRPr lang="en-US"/>
        </a:p>
      </dgm:t>
    </dgm:pt>
    <dgm:pt modelId="{79729589-7913-46C4-A00B-F91C2C7BF605}" type="parTrans" cxnId="{F6D25CFF-12B0-40C4-B020-9F82DE81D2D0}">
      <dgm:prSet/>
      <dgm:spPr/>
      <dgm:t>
        <a:bodyPr/>
        <a:lstStyle/>
        <a:p>
          <a:endParaRPr lang="en-US"/>
        </a:p>
      </dgm:t>
    </dgm:pt>
    <dgm:pt modelId="{1328B164-EECC-4EFC-AC4B-BEE7DCB15345}" type="sibTrans" cxnId="{F6D25CFF-12B0-40C4-B020-9F82DE81D2D0}">
      <dgm:prSet/>
      <dgm:spPr/>
      <dgm:t>
        <a:bodyPr/>
        <a:lstStyle/>
        <a:p>
          <a:endParaRPr lang="en-US"/>
        </a:p>
      </dgm:t>
    </dgm:pt>
    <dgm:pt modelId="{A3CD726A-7F33-4F88-8B9F-D53B89A19D98}">
      <dgm:prSet/>
      <dgm:spPr/>
      <dgm:t>
        <a:bodyPr/>
        <a:lstStyle/>
        <a:p>
          <a:r>
            <a:rPr lang="en-AU"/>
            <a:t>WEF. (2021). IKEA's digital chief on how tech can tackle COVID and the climate: Meet The Leader. Retrieved from World Economic Forum: https://www.weforum.org/agenda/2021/07/ikea-transition-barbara-coppola-covid-climate-chief-digital-officer/</a:t>
          </a:r>
          <a:endParaRPr lang="en-US"/>
        </a:p>
      </dgm:t>
    </dgm:pt>
    <dgm:pt modelId="{6D6FB09B-4F21-45AC-8B19-5B65C2EB5260}" type="parTrans" cxnId="{462976ED-CA94-470C-BEB3-A8F6088FFED0}">
      <dgm:prSet/>
      <dgm:spPr/>
      <dgm:t>
        <a:bodyPr/>
        <a:lstStyle/>
        <a:p>
          <a:endParaRPr lang="en-US"/>
        </a:p>
      </dgm:t>
    </dgm:pt>
    <dgm:pt modelId="{5EF2FC9D-0124-46B5-91C8-124981848C1D}" type="sibTrans" cxnId="{462976ED-CA94-470C-BEB3-A8F6088FFED0}">
      <dgm:prSet/>
      <dgm:spPr/>
      <dgm:t>
        <a:bodyPr/>
        <a:lstStyle/>
        <a:p>
          <a:endParaRPr lang="en-US"/>
        </a:p>
      </dgm:t>
    </dgm:pt>
    <dgm:pt modelId="{EE6A1828-2D67-8447-B5E3-7A958B0C808B}" type="pres">
      <dgm:prSet presAssocID="{1A9CAF33-48A3-488A-AAA1-7DB3D2E3ADAC}" presName="vert0" presStyleCnt="0">
        <dgm:presLayoutVars>
          <dgm:dir/>
          <dgm:animOne val="branch"/>
          <dgm:animLvl val="lvl"/>
        </dgm:presLayoutVars>
      </dgm:prSet>
      <dgm:spPr/>
    </dgm:pt>
    <dgm:pt modelId="{EAA2185F-15B5-8543-9551-7B66E1D3704A}" type="pres">
      <dgm:prSet presAssocID="{0E34C417-E9D2-4E07-BD45-07C5260A7F76}" presName="thickLine" presStyleLbl="alignNode1" presStyleIdx="0" presStyleCnt="7"/>
      <dgm:spPr/>
    </dgm:pt>
    <dgm:pt modelId="{58D44313-925D-F644-A4C2-C2737EEAE1BE}" type="pres">
      <dgm:prSet presAssocID="{0E34C417-E9D2-4E07-BD45-07C5260A7F76}" presName="horz1" presStyleCnt="0"/>
      <dgm:spPr/>
    </dgm:pt>
    <dgm:pt modelId="{460BF974-A641-A04D-937A-63FDCE2B341C}" type="pres">
      <dgm:prSet presAssocID="{0E34C417-E9D2-4E07-BD45-07C5260A7F76}" presName="tx1" presStyleLbl="revTx" presStyleIdx="0" presStyleCnt="7"/>
      <dgm:spPr/>
    </dgm:pt>
    <dgm:pt modelId="{0D558028-A70B-8347-9F74-5C2BE0F3CBBC}" type="pres">
      <dgm:prSet presAssocID="{0E34C417-E9D2-4E07-BD45-07C5260A7F76}" presName="vert1" presStyleCnt="0"/>
      <dgm:spPr/>
    </dgm:pt>
    <dgm:pt modelId="{A19D40DF-0B6C-6043-AE59-13531DC30B1B}" type="pres">
      <dgm:prSet presAssocID="{EEFED4FA-AB98-4E4E-9B13-42322C87BC92}" presName="thickLine" presStyleLbl="alignNode1" presStyleIdx="1" presStyleCnt="7"/>
      <dgm:spPr/>
    </dgm:pt>
    <dgm:pt modelId="{C5BFCF2F-EFF7-8647-91AD-38D33603EAA2}" type="pres">
      <dgm:prSet presAssocID="{EEFED4FA-AB98-4E4E-9B13-42322C87BC92}" presName="horz1" presStyleCnt="0"/>
      <dgm:spPr/>
    </dgm:pt>
    <dgm:pt modelId="{029AA8E7-46EE-A346-9DC4-C1486923AD7D}" type="pres">
      <dgm:prSet presAssocID="{EEFED4FA-AB98-4E4E-9B13-42322C87BC92}" presName="tx1" presStyleLbl="revTx" presStyleIdx="1" presStyleCnt="7"/>
      <dgm:spPr/>
    </dgm:pt>
    <dgm:pt modelId="{56DED632-87E2-EA44-94DB-484B6DCC7A85}" type="pres">
      <dgm:prSet presAssocID="{EEFED4FA-AB98-4E4E-9B13-42322C87BC92}" presName="vert1" presStyleCnt="0"/>
      <dgm:spPr/>
    </dgm:pt>
    <dgm:pt modelId="{66EB8D53-80F8-F54F-8E32-8965F4F66BC8}" type="pres">
      <dgm:prSet presAssocID="{27E9B4D1-B9E8-4FD0-81D8-7A3EDA469A45}" presName="thickLine" presStyleLbl="alignNode1" presStyleIdx="2" presStyleCnt="7"/>
      <dgm:spPr/>
    </dgm:pt>
    <dgm:pt modelId="{5B578A02-A3FC-6542-A60E-10E02C1B6BC2}" type="pres">
      <dgm:prSet presAssocID="{27E9B4D1-B9E8-4FD0-81D8-7A3EDA469A45}" presName="horz1" presStyleCnt="0"/>
      <dgm:spPr/>
    </dgm:pt>
    <dgm:pt modelId="{0816D7B8-0262-5249-B2C5-63DBFA5D0D57}" type="pres">
      <dgm:prSet presAssocID="{27E9B4D1-B9E8-4FD0-81D8-7A3EDA469A45}" presName="tx1" presStyleLbl="revTx" presStyleIdx="2" presStyleCnt="7"/>
      <dgm:spPr/>
    </dgm:pt>
    <dgm:pt modelId="{B1AC07C3-6E0A-A44B-9E80-D514303BFB37}" type="pres">
      <dgm:prSet presAssocID="{27E9B4D1-B9E8-4FD0-81D8-7A3EDA469A45}" presName="vert1" presStyleCnt="0"/>
      <dgm:spPr/>
    </dgm:pt>
    <dgm:pt modelId="{15C4D1BC-B02B-C041-B6C8-9046E26A435E}" type="pres">
      <dgm:prSet presAssocID="{2389093D-E65D-4F44-9FE3-CE2D1A79430F}" presName="thickLine" presStyleLbl="alignNode1" presStyleIdx="3" presStyleCnt="7"/>
      <dgm:spPr/>
    </dgm:pt>
    <dgm:pt modelId="{0BB1BED8-D5AF-BC49-8B0C-69B97BF491E8}" type="pres">
      <dgm:prSet presAssocID="{2389093D-E65D-4F44-9FE3-CE2D1A79430F}" presName="horz1" presStyleCnt="0"/>
      <dgm:spPr/>
    </dgm:pt>
    <dgm:pt modelId="{CABBBE63-8570-2447-8947-71FAE76ADE76}" type="pres">
      <dgm:prSet presAssocID="{2389093D-E65D-4F44-9FE3-CE2D1A79430F}" presName="tx1" presStyleLbl="revTx" presStyleIdx="3" presStyleCnt="7"/>
      <dgm:spPr/>
    </dgm:pt>
    <dgm:pt modelId="{C3D34270-B021-924E-81BC-550F0CFEF672}" type="pres">
      <dgm:prSet presAssocID="{2389093D-E65D-4F44-9FE3-CE2D1A79430F}" presName="vert1" presStyleCnt="0"/>
      <dgm:spPr/>
    </dgm:pt>
    <dgm:pt modelId="{D4859E38-5F49-6E43-B475-9BB3DD240520}" type="pres">
      <dgm:prSet presAssocID="{B4233E8C-865C-4871-8822-649B1F923435}" presName="thickLine" presStyleLbl="alignNode1" presStyleIdx="4" presStyleCnt="7"/>
      <dgm:spPr/>
    </dgm:pt>
    <dgm:pt modelId="{F86493D3-39EA-6841-91AE-756326DE1ADF}" type="pres">
      <dgm:prSet presAssocID="{B4233E8C-865C-4871-8822-649B1F923435}" presName="horz1" presStyleCnt="0"/>
      <dgm:spPr/>
    </dgm:pt>
    <dgm:pt modelId="{5ADF7785-8DE0-4943-9E8E-D75AF3B7ED95}" type="pres">
      <dgm:prSet presAssocID="{B4233E8C-865C-4871-8822-649B1F923435}" presName="tx1" presStyleLbl="revTx" presStyleIdx="4" presStyleCnt="7"/>
      <dgm:spPr/>
    </dgm:pt>
    <dgm:pt modelId="{E2BB2836-B346-954A-AE2A-E186CE427416}" type="pres">
      <dgm:prSet presAssocID="{B4233E8C-865C-4871-8822-649B1F923435}" presName="vert1" presStyleCnt="0"/>
      <dgm:spPr/>
    </dgm:pt>
    <dgm:pt modelId="{FB22DADB-7D09-6645-88AD-D87B07BAF249}" type="pres">
      <dgm:prSet presAssocID="{72AE40D9-A2EE-4033-B987-3B9BDCF73F2A}" presName="thickLine" presStyleLbl="alignNode1" presStyleIdx="5" presStyleCnt="7"/>
      <dgm:spPr/>
    </dgm:pt>
    <dgm:pt modelId="{D0FE8F35-6B81-D546-9A5A-912F233281E1}" type="pres">
      <dgm:prSet presAssocID="{72AE40D9-A2EE-4033-B987-3B9BDCF73F2A}" presName="horz1" presStyleCnt="0"/>
      <dgm:spPr/>
    </dgm:pt>
    <dgm:pt modelId="{BF8F909A-5D53-8643-99BA-2BD34D58DD02}" type="pres">
      <dgm:prSet presAssocID="{72AE40D9-A2EE-4033-B987-3B9BDCF73F2A}" presName="tx1" presStyleLbl="revTx" presStyleIdx="5" presStyleCnt="7"/>
      <dgm:spPr/>
    </dgm:pt>
    <dgm:pt modelId="{8A6C85A1-DAEA-F547-B8DF-A5E804EDC89D}" type="pres">
      <dgm:prSet presAssocID="{72AE40D9-A2EE-4033-B987-3B9BDCF73F2A}" presName="vert1" presStyleCnt="0"/>
      <dgm:spPr/>
    </dgm:pt>
    <dgm:pt modelId="{15F15073-DBC0-8540-B8FD-DB1F514BD75C}" type="pres">
      <dgm:prSet presAssocID="{A3CD726A-7F33-4F88-8B9F-D53B89A19D98}" presName="thickLine" presStyleLbl="alignNode1" presStyleIdx="6" presStyleCnt="7"/>
      <dgm:spPr/>
    </dgm:pt>
    <dgm:pt modelId="{DF5B9941-8AF2-B94F-8471-57430B0D3C83}" type="pres">
      <dgm:prSet presAssocID="{A3CD726A-7F33-4F88-8B9F-D53B89A19D98}" presName="horz1" presStyleCnt="0"/>
      <dgm:spPr/>
    </dgm:pt>
    <dgm:pt modelId="{F35B127D-0EDF-1046-AE62-56E474C869DB}" type="pres">
      <dgm:prSet presAssocID="{A3CD726A-7F33-4F88-8B9F-D53B89A19D98}" presName="tx1" presStyleLbl="revTx" presStyleIdx="6" presStyleCnt="7"/>
      <dgm:spPr/>
    </dgm:pt>
    <dgm:pt modelId="{455BA20F-F5BE-A748-9E6E-302CBCADFE62}" type="pres">
      <dgm:prSet presAssocID="{A3CD726A-7F33-4F88-8B9F-D53B89A19D98}" presName="vert1" presStyleCnt="0"/>
      <dgm:spPr/>
    </dgm:pt>
  </dgm:ptLst>
  <dgm:cxnLst>
    <dgm:cxn modelId="{C86D4209-A842-4BCC-A7DA-5AE9DF3A4F33}" srcId="{1A9CAF33-48A3-488A-AAA1-7DB3D2E3ADAC}" destId="{27E9B4D1-B9E8-4FD0-81D8-7A3EDA469A45}" srcOrd="2" destOrd="0" parTransId="{40D81C27-5F3F-482E-902B-6B4B483CD1CD}" sibTransId="{ECD7B735-2E4E-4F35-A114-B4847CC66CE2}"/>
    <dgm:cxn modelId="{09B1FF2B-C0B0-5E47-8A81-6F9D4BB111FD}" type="presOf" srcId="{A3CD726A-7F33-4F88-8B9F-D53B89A19D98}" destId="{F35B127D-0EDF-1046-AE62-56E474C869DB}" srcOrd="0" destOrd="0" presId="urn:microsoft.com/office/officeart/2008/layout/LinedList"/>
    <dgm:cxn modelId="{966F8A65-890D-4478-9FB3-B88456D78765}" srcId="{1A9CAF33-48A3-488A-AAA1-7DB3D2E3ADAC}" destId="{2389093D-E65D-4F44-9FE3-CE2D1A79430F}" srcOrd="3" destOrd="0" parTransId="{71F0D1AC-8D88-4247-98BF-43A2EC0B9AB9}" sibTransId="{8E4BEE0B-C36B-41FA-82D2-416432CC332A}"/>
    <dgm:cxn modelId="{0F372F4D-8E23-D149-B533-39A83D39CE7C}" type="presOf" srcId="{72AE40D9-A2EE-4033-B987-3B9BDCF73F2A}" destId="{BF8F909A-5D53-8643-99BA-2BD34D58DD02}" srcOrd="0" destOrd="0" presId="urn:microsoft.com/office/officeart/2008/layout/LinedList"/>
    <dgm:cxn modelId="{172FD177-EB70-4906-951F-C8A55C8E540D}" srcId="{1A9CAF33-48A3-488A-AAA1-7DB3D2E3ADAC}" destId="{0E34C417-E9D2-4E07-BD45-07C5260A7F76}" srcOrd="0" destOrd="0" parTransId="{D34334C2-AABC-4878-8E95-FC4EFEC3D435}" sibTransId="{73A11F20-FD52-49F4-94AC-6FD577CC7495}"/>
    <dgm:cxn modelId="{B584747B-8988-5240-BCE3-48F2251D411B}" type="presOf" srcId="{0E34C417-E9D2-4E07-BD45-07C5260A7F76}" destId="{460BF974-A641-A04D-937A-63FDCE2B341C}" srcOrd="0" destOrd="0" presId="urn:microsoft.com/office/officeart/2008/layout/LinedList"/>
    <dgm:cxn modelId="{20E65A84-A130-994B-BAFF-C4C658617EA9}" type="presOf" srcId="{EEFED4FA-AB98-4E4E-9B13-42322C87BC92}" destId="{029AA8E7-46EE-A346-9DC4-C1486923AD7D}" srcOrd="0" destOrd="0" presId="urn:microsoft.com/office/officeart/2008/layout/LinedList"/>
    <dgm:cxn modelId="{DD8D4888-2525-7B42-BE00-620814985E2D}" type="presOf" srcId="{2389093D-E65D-4F44-9FE3-CE2D1A79430F}" destId="{CABBBE63-8570-2447-8947-71FAE76ADE76}" srcOrd="0" destOrd="0" presId="urn:microsoft.com/office/officeart/2008/layout/LinedList"/>
    <dgm:cxn modelId="{38905AC0-4A92-8749-8844-415D4AF06FA4}" type="presOf" srcId="{B4233E8C-865C-4871-8822-649B1F923435}" destId="{5ADF7785-8DE0-4943-9E8E-D75AF3B7ED95}" srcOrd="0" destOrd="0" presId="urn:microsoft.com/office/officeart/2008/layout/LinedList"/>
    <dgm:cxn modelId="{83E1B2CE-B8B3-41C1-AC01-ECA454F84816}" srcId="{1A9CAF33-48A3-488A-AAA1-7DB3D2E3ADAC}" destId="{EEFED4FA-AB98-4E4E-9B13-42322C87BC92}" srcOrd="1" destOrd="0" parTransId="{C6C7FA92-144C-40AB-913C-535A57E604A0}" sibTransId="{9BF15FCE-6E9A-457A-892F-7FE8C940A2E4}"/>
    <dgm:cxn modelId="{F4C7D7D0-E429-1943-8380-172DAEB00B26}" type="presOf" srcId="{1A9CAF33-48A3-488A-AAA1-7DB3D2E3ADAC}" destId="{EE6A1828-2D67-8447-B5E3-7A958B0C808B}" srcOrd="0" destOrd="0" presId="urn:microsoft.com/office/officeart/2008/layout/LinedList"/>
    <dgm:cxn modelId="{7B2B14E3-369C-6A44-A0D0-91A817446E84}" type="presOf" srcId="{27E9B4D1-B9E8-4FD0-81D8-7A3EDA469A45}" destId="{0816D7B8-0262-5249-B2C5-63DBFA5D0D57}" srcOrd="0" destOrd="0" presId="urn:microsoft.com/office/officeart/2008/layout/LinedList"/>
    <dgm:cxn modelId="{462976ED-CA94-470C-BEB3-A8F6088FFED0}" srcId="{1A9CAF33-48A3-488A-AAA1-7DB3D2E3ADAC}" destId="{A3CD726A-7F33-4F88-8B9F-D53B89A19D98}" srcOrd="6" destOrd="0" parTransId="{6D6FB09B-4F21-45AC-8B19-5B65C2EB5260}" sibTransId="{5EF2FC9D-0124-46B5-91C8-124981848C1D}"/>
    <dgm:cxn modelId="{A9D65AFB-C39C-4966-A26C-3B8273F9C96B}" srcId="{1A9CAF33-48A3-488A-AAA1-7DB3D2E3ADAC}" destId="{B4233E8C-865C-4871-8822-649B1F923435}" srcOrd="4" destOrd="0" parTransId="{47DF24F4-2461-4AF4-A9AD-A747722CFBE2}" sibTransId="{130B010F-7FC2-4465-888A-F3CA7BD33400}"/>
    <dgm:cxn modelId="{F6D25CFF-12B0-40C4-B020-9F82DE81D2D0}" srcId="{1A9CAF33-48A3-488A-AAA1-7DB3D2E3ADAC}" destId="{72AE40D9-A2EE-4033-B987-3B9BDCF73F2A}" srcOrd="5" destOrd="0" parTransId="{79729589-7913-46C4-A00B-F91C2C7BF605}" sibTransId="{1328B164-EECC-4EFC-AC4B-BEE7DCB15345}"/>
    <dgm:cxn modelId="{CAC10CA8-B060-464D-9D2F-4E60F97E851D}" type="presParOf" srcId="{EE6A1828-2D67-8447-B5E3-7A958B0C808B}" destId="{EAA2185F-15B5-8543-9551-7B66E1D3704A}" srcOrd="0" destOrd="0" presId="urn:microsoft.com/office/officeart/2008/layout/LinedList"/>
    <dgm:cxn modelId="{C61469F1-7A24-4448-ABF5-4BA23C0C0B1C}" type="presParOf" srcId="{EE6A1828-2D67-8447-B5E3-7A958B0C808B}" destId="{58D44313-925D-F644-A4C2-C2737EEAE1BE}" srcOrd="1" destOrd="0" presId="urn:microsoft.com/office/officeart/2008/layout/LinedList"/>
    <dgm:cxn modelId="{5ED95AA5-FB68-AD45-BB73-080503B6CA05}" type="presParOf" srcId="{58D44313-925D-F644-A4C2-C2737EEAE1BE}" destId="{460BF974-A641-A04D-937A-63FDCE2B341C}" srcOrd="0" destOrd="0" presId="urn:microsoft.com/office/officeart/2008/layout/LinedList"/>
    <dgm:cxn modelId="{03E3A2C1-62DB-5E4D-8B59-DA063492610D}" type="presParOf" srcId="{58D44313-925D-F644-A4C2-C2737EEAE1BE}" destId="{0D558028-A70B-8347-9F74-5C2BE0F3CBBC}" srcOrd="1" destOrd="0" presId="urn:microsoft.com/office/officeart/2008/layout/LinedList"/>
    <dgm:cxn modelId="{717080DD-E55A-B64C-B06B-0698190EA3C2}" type="presParOf" srcId="{EE6A1828-2D67-8447-B5E3-7A958B0C808B}" destId="{A19D40DF-0B6C-6043-AE59-13531DC30B1B}" srcOrd="2" destOrd="0" presId="urn:microsoft.com/office/officeart/2008/layout/LinedList"/>
    <dgm:cxn modelId="{FC45018A-1F81-B441-91BD-76B9776E7679}" type="presParOf" srcId="{EE6A1828-2D67-8447-B5E3-7A958B0C808B}" destId="{C5BFCF2F-EFF7-8647-91AD-38D33603EAA2}" srcOrd="3" destOrd="0" presId="urn:microsoft.com/office/officeart/2008/layout/LinedList"/>
    <dgm:cxn modelId="{F38F771F-7615-934F-B087-FBB9B009487A}" type="presParOf" srcId="{C5BFCF2F-EFF7-8647-91AD-38D33603EAA2}" destId="{029AA8E7-46EE-A346-9DC4-C1486923AD7D}" srcOrd="0" destOrd="0" presId="urn:microsoft.com/office/officeart/2008/layout/LinedList"/>
    <dgm:cxn modelId="{36CA247D-E368-D946-961F-09DB6914FA58}" type="presParOf" srcId="{C5BFCF2F-EFF7-8647-91AD-38D33603EAA2}" destId="{56DED632-87E2-EA44-94DB-484B6DCC7A85}" srcOrd="1" destOrd="0" presId="urn:microsoft.com/office/officeart/2008/layout/LinedList"/>
    <dgm:cxn modelId="{842494D8-111C-2146-B26F-3A80E26F4A08}" type="presParOf" srcId="{EE6A1828-2D67-8447-B5E3-7A958B0C808B}" destId="{66EB8D53-80F8-F54F-8E32-8965F4F66BC8}" srcOrd="4" destOrd="0" presId="urn:microsoft.com/office/officeart/2008/layout/LinedList"/>
    <dgm:cxn modelId="{3DB71707-A5DF-944B-B29A-40A7BEDD12E1}" type="presParOf" srcId="{EE6A1828-2D67-8447-B5E3-7A958B0C808B}" destId="{5B578A02-A3FC-6542-A60E-10E02C1B6BC2}" srcOrd="5" destOrd="0" presId="urn:microsoft.com/office/officeart/2008/layout/LinedList"/>
    <dgm:cxn modelId="{5FCBFF7F-1995-8B41-98D7-D2FA3056D331}" type="presParOf" srcId="{5B578A02-A3FC-6542-A60E-10E02C1B6BC2}" destId="{0816D7B8-0262-5249-B2C5-63DBFA5D0D57}" srcOrd="0" destOrd="0" presId="urn:microsoft.com/office/officeart/2008/layout/LinedList"/>
    <dgm:cxn modelId="{D212C07F-6B6B-2445-99DF-B19D9C63D92C}" type="presParOf" srcId="{5B578A02-A3FC-6542-A60E-10E02C1B6BC2}" destId="{B1AC07C3-6E0A-A44B-9E80-D514303BFB37}" srcOrd="1" destOrd="0" presId="urn:microsoft.com/office/officeart/2008/layout/LinedList"/>
    <dgm:cxn modelId="{F71BC648-5672-EB43-937C-033AFF6B86CD}" type="presParOf" srcId="{EE6A1828-2D67-8447-B5E3-7A958B0C808B}" destId="{15C4D1BC-B02B-C041-B6C8-9046E26A435E}" srcOrd="6" destOrd="0" presId="urn:microsoft.com/office/officeart/2008/layout/LinedList"/>
    <dgm:cxn modelId="{3AEA674A-7C7C-594F-9EA5-EB4D2FF04C5F}" type="presParOf" srcId="{EE6A1828-2D67-8447-B5E3-7A958B0C808B}" destId="{0BB1BED8-D5AF-BC49-8B0C-69B97BF491E8}" srcOrd="7" destOrd="0" presId="urn:microsoft.com/office/officeart/2008/layout/LinedList"/>
    <dgm:cxn modelId="{53E8C25B-5D6E-BD45-824A-91AF7FF07868}" type="presParOf" srcId="{0BB1BED8-D5AF-BC49-8B0C-69B97BF491E8}" destId="{CABBBE63-8570-2447-8947-71FAE76ADE76}" srcOrd="0" destOrd="0" presId="urn:microsoft.com/office/officeart/2008/layout/LinedList"/>
    <dgm:cxn modelId="{62FFACDE-80C8-E94C-A987-C0699C331893}" type="presParOf" srcId="{0BB1BED8-D5AF-BC49-8B0C-69B97BF491E8}" destId="{C3D34270-B021-924E-81BC-550F0CFEF672}" srcOrd="1" destOrd="0" presId="urn:microsoft.com/office/officeart/2008/layout/LinedList"/>
    <dgm:cxn modelId="{69365AFD-9960-DB40-9527-606A61258E8F}" type="presParOf" srcId="{EE6A1828-2D67-8447-B5E3-7A958B0C808B}" destId="{D4859E38-5F49-6E43-B475-9BB3DD240520}" srcOrd="8" destOrd="0" presId="urn:microsoft.com/office/officeart/2008/layout/LinedList"/>
    <dgm:cxn modelId="{1C45E8D8-37A9-AA41-B19A-5AAFEA46323D}" type="presParOf" srcId="{EE6A1828-2D67-8447-B5E3-7A958B0C808B}" destId="{F86493D3-39EA-6841-91AE-756326DE1ADF}" srcOrd="9" destOrd="0" presId="urn:microsoft.com/office/officeart/2008/layout/LinedList"/>
    <dgm:cxn modelId="{14942986-FC0A-A247-9E09-0B3F5A0D091A}" type="presParOf" srcId="{F86493D3-39EA-6841-91AE-756326DE1ADF}" destId="{5ADF7785-8DE0-4943-9E8E-D75AF3B7ED95}" srcOrd="0" destOrd="0" presId="urn:microsoft.com/office/officeart/2008/layout/LinedList"/>
    <dgm:cxn modelId="{32108A6A-B92C-2E48-A723-B3D349C902D1}" type="presParOf" srcId="{F86493D3-39EA-6841-91AE-756326DE1ADF}" destId="{E2BB2836-B346-954A-AE2A-E186CE427416}" srcOrd="1" destOrd="0" presId="urn:microsoft.com/office/officeart/2008/layout/LinedList"/>
    <dgm:cxn modelId="{3D4FF9BC-0C21-984D-90E9-6A30FB1FD318}" type="presParOf" srcId="{EE6A1828-2D67-8447-B5E3-7A958B0C808B}" destId="{FB22DADB-7D09-6645-88AD-D87B07BAF249}" srcOrd="10" destOrd="0" presId="urn:microsoft.com/office/officeart/2008/layout/LinedList"/>
    <dgm:cxn modelId="{E89DADB4-B3B6-D34A-AC59-CDF1E4F684B7}" type="presParOf" srcId="{EE6A1828-2D67-8447-B5E3-7A958B0C808B}" destId="{D0FE8F35-6B81-D546-9A5A-912F233281E1}" srcOrd="11" destOrd="0" presId="urn:microsoft.com/office/officeart/2008/layout/LinedList"/>
    <dgm:cxn modelId="{66FD049A-1F04-A948-B99A-02E691A20985}" type="presParOf" srcId="{D0FE8F35-6B81-D546-9A5A-912F233281E1}" destId="{BF8F909A-5D53-8643-99BA-2BD34D58DD02}" srcOrd="0" destOrd="0" presId="urn:microsoft.com/office/officeart/2008/layout/LinedList"/>
    <dgm:cxn modelId="{E25DCF11-4633-DD47-881F-8018768A491C}" type="presParOf" srcId="{D0FE8F35-6B81-D546-9A5A-912F233281E1}" destId="{8A6C85A1-DAEA-F547-B8DF-A5E804EDC89D}" srcOrd="1" destOrd="0" presId="urn:microsoft.com/office/officeart/2008/layout/LinedList"/>
    <dgm:cxn modelId="{02486FC8-1C36-6D48-B97C-775844F25D6F}" type="presParOf" srcId="{EE6A1828-2D67-8447-B5E3-7A958B0C808B}" destId="{15F15073-DBC0-8540-B8FD-DB1F514BD75C}" srcOrd="12" destOrd="0" presId="urn:microsoft.com/office/officeart/2008/layout/LinedList"/>
    <dgm:cxn modelId="{0CE48CEC-042F-ED42-A398-77F297DBB426}" type="presParOf" srcId="{EE6A1828-2D67-8447-B5E3-7A958B0C808B}" destId="{DF5B9941-8AF2-B94F-8471-57430B0D3C83}" srcOrd="13" destOrd="0" presId="urn:microsoft.com/office/officeart/2008/layout/LinedList"/>
    <dgm:cxn modelId="{25CBCD52-A0BB-2D4A-B66E-5FE73162751C}" type="presParOf" srcId="{DF5B9941-8AF2-B94F-8471-57430B0D3C83}" destId="{F35B127D-0EDF-1046-AE62-56E474C869DB}" srcOrd="0" destOrd="0" presId="urn:microsoft.com/office/officeart/2008/layout/LinedList"/>
    <dgm:cxn modelId="{797BE0A4-7379-F643-98B8-3D3B1277D54E}" type="presParOf" srcId="{DF5B9941-8AF2-B94F-8471-57430B0D3C83}" destId="{455BA20F-F5BE-A748-9E6E-302CBCADFE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90D66-C8DD-4DB6-B6F6-58AABC076425}">
      <dsp:nvSpPr>
        <dsp:cNvPr id="0" name=""/>
        <dsp:cNvSpPr/>
      </dsp:nvSpPr>
      <dsp:spPr>
        <a:xfrm>
          <a:off x="992890" y="450058"/>
          <a:ext cx="1463222" cy="1463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C7ACD4-54C0-46D9-B927-78E42A2F9264}">
      <dsp:nvSpPr>
        <dsp:cNvPr id="0" name=""/>
        <dsp:cNvSpPr/>
      </dsp:nvSpPr>
      <dsp:spPr>
        <a:xfrm>
          <a:off x="98698" y="2298631"/>
          <a:ext cx="32516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AU" sz="1100" kern="1200" dirty="0"/>
            <a:t>In the light of digital transformation at IKEA in the past five years, the relevant research question is: “whether IKEA has been able to manage and stabilise the change successfully?”</a:t>
          </a:r>
          <a:endParaRPr lang="en-US" sz="1100" kern="1200" dirty="0"/>
        </a:p>
      </dsp:txBody>
      <dsp:txXfrm>
        <a:off x="98698" y="2298631"/>
        <a:ext cx="3251605" cy="720000"/>
      </dsp:txXfrm>
    </dsp:sp>
    <dsp:sp modelId="{BF819189-268E-489B-8E18-DC5058F6451A}">
      <dsp:nvSpPr>
        <dsp:cNvPr id="0" name=""/>
        <dsp:cNvSpPr/>
      </dsp:nvSpPr>
      <dsp:spPr>
        <a:xfrm>
          <a:off x="4813526" y="450058"/>
          <a:ext cx="1463222" cy="1463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75AA09-5F43-4E08-8EC1-8C53AC3DA679}">
      <dsp:nvSpPr>
        <dsp:cNvPr id="0" name=""/>
        <dsp:cNvSpPr/>
      </dsp:nvSpPr>
      <dsp:spPr>
        <a:xfrm>
          <a:off x="3919335" y="2298631"/>
          <a:ext cx="32516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AU" sz="1100" kern="1200" dirty="0"/>
            <a:t>The essay shall examine the change and stability management at IKEA with the help of relevant change management theories</a:t>
          </a:r>
          <a:endParaRPr lang="en-US" sz="1100" kern="1200" dirty="0"/>
        </a:p>
      </dsp:txBody>
      <dsp:txXfrm>
        <a:off x="3919335" y="2298631"/>
        <a:ext cx="3251605" cy="720000"/>
      </dsp:txXfrm>
    </dsp:sp>
    <dsp:sp modelId="{5A838C41-425E-4488-B836-F6F0A348CB7A}">
      <dsp:nvSpPr>
        <dsp:cNvPr id="0" name=""/>
        <dsp:cNvSpPr/>
      </dsp:nvSpPr>
      <dsp:spPr>
        <a:xfrm>
          <a:off x="8634163" y="450058"/>
          <a:ext cx="1463222" cy="14632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0C3783-E462-44A8-835A-FB2C3B6E11EE}">
      <dsp:nvSpPr>
        <dsp:cNvPr id="0" name=""/>
        <dsp:cNvSpPr/>
      </dsp:nvSpPr>
      <dsp:spPr>
        <a:xfrm>
          <a:off x="7739971" y="2298631"/>
          <a:ext cx="32516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AU" sz="1100" kern="1200" dirty="0"/>
            <a:t>The essay argues that IKEA’s digital transformation has benefitted the organisation, evident in the form of higher sales revenue and improved customer base</a:t>
          </a:r>
          <a:endParaRPr lang="en-US" sz="1100" kern="1200" dirty="0"/>
        </a:p>
      </dsp:txBody>
      <dsp:txXfrm>
        <a:off x="7739971" y="2298631"/>
        <a:ext cx="325160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2185F-15B5-8543-9551-7B66E1D3704A}">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BF974-A641-A04D-937A-63FDCE2B341C}">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AU" sz="900" kern="1200"/>
            <a:t>Banerjee, R. (2020). The Changing Face of Retail: Digital Transformation at IKEA- Part I. Retrieved from Medium: https://medium.com/@banerjeerajarshi/the-changing-face-of-retail-digital-transformation-at-ikea-part-i-be27ec97d6a</a:t>
          </a:r>
          <a:endParaRPr lang="en-US" sz="900" kern="1200"/>
        </a:p>
      </dsp:txBody>
      <dsp:txXfrm>
        <a:off x="0" y="703"/>
        <a:ext cx="6373813" cy="822577"/>
      </dsp:txXfrm>
    </dsp:sp>
    <dsp:sp modelId="{A19D40DF-0B6C-6043-AE59-13531DC30B1B}">
      <dsp:nvSpPr>
        <dsp:cNvPr id="0" name=""/>
        <dsp:cNvSpPr/>
      </dsp:nvSpPr>
      <dsp:spPr>
        <a:xfrm>
          <a:off x="0" y="823280"/>
          <a:ext cx="6373813" cy="0"/>
        </a:xfrm>
        <a:prstGeom prst="line">
          <a:avLst/>
        </a:prstGeom>
        <a:solidFill>
          <a:schemeClr val="accent2">
            <a:hueOff val="-251791"/>
            <a:satOff val="-1087"/>
            <a:lumOff val="-65"/>
            <a:alphaOff val="0"/>
          </a:schemeClr>
        </a:solidFill>
        <a:ln w="12700" cap="flat" cmpd="sng" algn="ctr">
          <a:solidFill>
            <a:schemeClr val="accent2">
              <a:hueOff val="-251791"/>
              <a:satOff val="-1087"/>
              <a:lumOff val="-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9AA8E7-46EE-A346-9DC4-C1486923AD7D}">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AU" sz="900" kern="1200"/>
            <a:t>European CEO. (2019). Thinking outside the box – Jesper Brodin takes IKEA digital. Retrieved from European CEO: https://www.europeanceo.com/profiles/thinking-outside-the-box-jesper-brodin-takes-ikea-digital/</a:t>
          </a:r>
          <a:endParaRPr lang="en-US" sz="900" kern="1200"/>
        </a:p>
      </dsp:txBody>
      <dsp:txXfrm>
        <a:off x="0" y="823280"/>
        <a:ext cx="6373813" cy="822577"/>
      </dsp:txXfrm>
    </dsp:sp>
    <dsp:sp modelId="{66EB8D53-80F8-F54F-8E32-8965F4F66BC8}">
      <dsp:nvSpPr>
        <dsp:cNvPr id="0" name=""/>
        <dsp:cNvSpPr/>
      </dsp:nvSpPr>
      <dsp:spPr>
        <a:xfrm>
          <a:off x="0" y="1645858"/>
          <a:ext cx="6373813" cy="0"/>
        </a:xfrm>
        <a:prstGeom prst="line">
          <a:avLst/>
        </a:prstGeom>
        <a:solidFill>
          <a:schemeClr val="accent2">
            <a:hueOff val="-503581"/>
            <a:satOff val="-2174"/>
            <a:lumOff val="-131"/>
            <a:alphaOff val="0"/>
          </a:schemeClr>
        </a:solidFill>
        <a:ln w="12700" cap="flat" cmpd="sng" algn="ctr">
          <a:solidFill>
            <a:schemeClr val="accent2">
              <a:hueOff val="-503581"/>
              <a:satOff val="-2174"/>
              <a:lumOff val="-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16D7B8-0262-5249-B2C5-63DBFA5D0D57}">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AU" sz="900" kern="1200"/>
            <a:t>Gov.UK. (2022). Ministerial foreword and executive summary. Retrieved from Gov.UK: https://www.gov.uk/government/publications/uks-digital-strategy/uk-digital-strategy#:~:text=We%20are%20enabling%20better%20access,region%20to%20accelerate%20productivity%20growth.</a:t>
          </a:r>
          <a:endParaRPr lang="en-US" sz="900" kern="1200"/>
        </a:p>
      </dsp:txBody>
      <dsp:txXfrm>
        <a:off x="0" y="1645858"/>
        <a:ext cx="6373813" cy="822577"/>
      </dsp:txXfrm>
    </dsp:sp>
    <dsp:sp modelId="{15C4D1BC-B02B-C041-B6C8-9046E26A435E}">
      <dsp:nvSpPr>
        <dsp:cNvPr id="0" name=""/>
        <dsp:cNvSpPr/>
      </dsp:nvSpPr>
      <dsp:spPr>
        <a:xfrm>
          <a:off x="0" y="2468436"/>
          <a:ext cx="6373813" cy="0"/>
        </a:xfrm>
        <a:prstGeom prst="line">
          <a:avLst/>
        </a:prstGeom>
        <a:solidFill>
          <a:schemeClr val="accent2">
            <a:hueOff val="-755372"/>
            <a:satOff val="-3262"/>
            <a:lumOff val="-196"/>
            <a:alphaOff val="0"/>
          </a:schemeClr>
        </a:solidFill>
        <a:ln w="12700" cap="flat" cmpd="sng" algn="ctr">
          <a:solidFill>
            <a:schemeClr val="accent2">
              <a:hueOff val="-755372"/>
              <a:satOff val="-3262"/>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BBBE63-8570-2447-8947-71FAE76ADE76}">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AU" sz="900" kern="1200"/>
            <a:t>Stackpole, T. (2021). Inside IKEA’s Digital Transformation. Retrieved from Harvard Business Review: https://hbr.org/2021/06/inside-ikeas-digital-transformation</a:t>
          </a:r>
          <a:endParaRPr lang="en-US" sz="900" kern="1200"/>
        </a:p>
      </dsp:txBody>
      <dsp:txXfrm>
        <a:off x="0" y="2468436"/>
        <a:ext cx="6373813" cy="822577"/>
      </dsp:txXfrm>
    </dsp:sp>
    <dsp:sp modelId="{D4859E38-5F49-6E43-B475-9BB3DD240520}">
      <dsp:nvSpPr>
        <dsp:cNvPr id="0" name=""/>
        <dsp:cNvSpPr/>
      </dsp:nvSpPr>
      <dsp:spPr>
        <a:xfrm>
          <a:off x="0" y="3291013"/>
          <a:ext cx="6373813" cy="0"/>
        </a:xfrm>
        <a:prstGeom prst="line">
          <a:avLst/>
        </a:prstGeom>
        <a:solidFill>
          <a:schemeClr val="accent2">
            <a:hueOff val="-1007163"/>
            <a:satOff val="-4349"/>
            <a:lumOff val="-261"/>
            <a:alphaOff val="0"/>
          </a:schemeClr>
        </a:solidFill>
        <a:ln w="12700" cap="flat" cmpd="sng" algn="ctr">
          <a:solidFill>
            <a:schemeClr val="accent2">
              <a:hueOff val="-1007163"/>
              <a:satOff val="-4349"/>
              <a:lumOff val="-2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DF7785-8DE0-4943-9E8E-D75AF3B7ED95}">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AU" sz="900" kern="1200"/>
            <a:t>The Globe and Mail. (2018). IKEA says coming layoffs will lead to net gain of 4,000 jobs. Retrieved from The Globe and Mail: https://www.theglobeandmail.com/business/article-ikea-claims-upcoming-layoffs-will-eventually-lead-to-a-net-gain-of/</a:t>
          </a:r>
          <a:endParaRPr lang="en-US" sz="900" kern="1200"/>
        </a:p>
      </dsp:txBody>
      <dsp:txXfrm>
        <a:off x="0" y="3291013"/>
        <a:ext cx="6373813" cy="822577"/>
      </dsp:txXfrm>
    </dsp:sp>
    <dsp:sp modelId="{FB22DADB-7D09-6645-88AD-D87B07BAF249}">
      <dsp:nvSpPr>
        <dsp:cNvPr id="0" name=""/>
        <dsp:cNvSpPr/>
      </dsp:nvSpPr>
      <dsp:spPr>
        <a:xfrm>
          <a:off x="0" y="4113591"/>
          <a:ext cx="6373813" cy="0"/>
        </a:xfrm>
        <a:prstGeom prst="line">
          <a:avLst/>
        </a:prstGeom>
        <a:solidFill>
          <a:schemeClr val="accent2">
            <a:hueOff val="-1258953"/>
            <a:satOff val="-5436"/>
            <a:lumOff val="-327"/>
            <a:alphaOff val="0"/>
          </a:schemeClr>
        </a:solidFill>
        <a:ln w="12700" cap="flat" cmpd="sng" algn="ctr">
          <a:solidFill>
            <a:schemeClr val="accent2">
              <a:hueOff val="-1258953"/>
              <a:satOff val="-5436"/>
              <a:lumOff val="-3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F909A-5D53-8643-99BA-2BD34D58DD02}">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AU" sz="900" kern="1200"/>
            <a:t>The Guardian. (2018). Ikea to cut 350 UK jobs as it refocuses on small outlets and online. Retrieved from The Guardian: https://www.theguardian.com/business/2018/nov/21/ikea-to-cut-350-uk-jobs-as-it-refocuses-on-small-outlets-and-online</a:t>
          </a:r>
          <a:endParaRPr lang="en-US" sz="900" kern="1200"/>
        </a:p>
      </dsp:txBody>
      <dsp:txXfrm>
        <a:off x="0" y="4113591"/>
        <a:ext cx="6373813" cy="822577"/>
      </dsp:txXfrm>
    </dsp:sp>
    <dsp:sp modelId="{15F15073-DBC0-8540-B8FD-DB1F514BD75C}">
      <dsp:nvSpPr>
        <dsp:cNvPr id="0" name=""/>
        <dsp:cNvSpPr/>
      </dsp:nvSpPr>
      <dsp:spPr>
        <a:xfrm>
          <a:off x="0" y="4936169"/>
          <a:ext cx="6373813" cy="0"/>
        </a:xfrm>
        <a:prstGeom prst="line">
          <a:avLst/>
        </a:prstGeom>
        <a:solidFill>
          <a:schemeClr val="accent2">
            <a:hueOff val="-1510744"/>
            <a:satOff val="-6523"/>
            <a:lumOff val="-392"/>
            <a:alphaOff val="0"/>
          </a:schemeClr>
        </a:solidFill>
        <a:ln w="12700" cap="flat" cmpd="sng" algn="ctr">
          <a:solidFill>
            <a:schemeClr val="accent2">
              <a:hueOff val="-1510744"/>
              <a:satOff val="-6523"/>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B127D-0EDF-1046-AE62-56E474C869DB}">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AU" sz="900" kern="1200"/>
            <a:t>WEF. (2021). IKEA's digital chief on how tech can tackle COVID and the climate: Meet The Leader. Retrieved from World Economic Forum: https://www.weforum.org/agenda/2021/07/ikea-transition-barbara-coppola-covid-climate-chief-digital-officer/</a:t>
          </a:r>
          <a:endParaRPr lang="en-US" sz="900" kern="1200"/>
        </a:p>
      </dsp:txBody>
      <dsp:txXfrm>
        <a:off x="0" y="4936169"/>
        <a:ext cx="6373813" cy="82257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Sunday, February 26,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089126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Sunday, February 26,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557707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Sunday, February 26,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463579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Sunday, February 26,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1720022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Sunday, February 26,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067160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Sunday, February 26,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9855451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Sunday, February 26,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194912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Sunday, February 26,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1236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Sunday, February 26,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86217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Sunday, February 26,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16874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Sunday, February 26,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26837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Sunday, February 26,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373563283"/>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06BAD-33E2-10F3-66C1-216F68EF6306}"/>
              </a:ext>
            </a:extLst>
          </p:cNvPr>
          <p:cNvSpPr>
            <a:spLocks noGrp="1"/>
          </p:cNvSpPr>
          <p:nvPr>
            <p:ph type="ctrTitle"/>
          </p:nvPr>
        </p:nvSpPr>
        <p:spPr>
          <a:xfrm>
            <a:off x="550864" y="1051551"/>
            <a:ext cx="3565524" cy="2384898"/>
          </a:xfrm>
        </p:spPr>
        <p:txBody>
          <a:bodyPr anchor="b">
            <a:normAutofit/>
          </a:bodyPr>
          <a:lstStyle/>
          <a:p>
            <a:r>
              <a:rPr lang="en-AU" sz="4400"/>
              <a:t>Change management at IKEA</a:t>
            </a:r>
          </a:p>
        </p:txBody>
      </p:sp>
      <p:sp>
        <p:nvSpPr>
          <p:cNvPr id="3" name="Subtitle 2">
            <a:extLst>
              <a:ext uri="{FF2B5EF4-FFF2-40B4-BE49-F238E27FC236}">
                <a16:creationId xmlns:a16="http://schemas.microsoft.com/office/drawing/2014/main" id="{94025B87-A8E5-7FED-F0A4-6A3A21EF67CD}"/>
              </a:ext>
            </a:extLst>
          </p:cNvPr>
          <p:cNvSpPr>
            <a:spLocks noGrp="1"/>
          </p:cNvSpPr>
          <p:nvPr>
            <p:ph type="subTitle" idx="1"/>
          </p:nvPr>
        </p:nvSpPr>
        <p:spPr>
          <a:xfrm>
            <a:off x="550863" y="3569008"/>
            <a:ext cx="3565525" cy="1731656"/>
          </a:xfrm>
        </p:spPr>
        <p:txBody>
          <a:bodyPr>
            <a:normAutofit/>
          </a:bodyPr>
          <a:lstStyle/>
          <a:p>
            <a:r>
              <a:rPr lang="en-AU" sz="2000" dirty="0">
                <a:solidFill>
                  <a:schemeClr val="tx1">
                    <a:alpha val="60000"/>
                  </a:schemeClr>
                </a:solidFill>
              </a:rPr>
              <a:t>Presented by</a:t>
            </a:r>
          </a:p>
          <a:p>
            <a:r>
              <a:rPr lang="en-AU" sz="2000" dirty="0">
                <a:solidFill>
                  <a:schemeClr val="tx1">
                    <a:alpha val="60000"/>
                  </a:schemeClr>
                </a:solidFill>
              </a:rPr>
              <a:t>Student Name</a:t>
            </a:r>
            <a:r>
              <a:rPr lang="zh-CN" altLang="en-US" sz="2000" dirty="0">
                <a:solidFill>
                  <a:schemeClr val="tx1">
                    <a:alpha val="60000"/>
                  </a:schemeClr>
                </a:solidFill>
              </a:rPr>
              <a:t>： </a:t>
            </a:r>
            <a:r>
              <a:rPr lang="en-US" altLang="zh-CN" sz="2000" dirty="0" err="1">
                <a:solidFill>
                  <a:schemeClr val="tx1">
                    <a:alpha val="60000"/>
                  </a:schemeClr>
                </a:solidFill>
              </a:rPr>
              <a:t>Jinhui</a:t>
            </a:r>
            <a:r>
              <a:rPr lang="en-US" altLang="zh-CN" sz="2000" dirty="0">
                <a:solidFill>
                  <a:schemeClr val="tx1">
                    <a:alpha val="60000"/>
                  </a:schemeClr>
                </a:solidFill>
              </a:rPr>
              <a:t> Li</a:t>
            </a:r>
            <a:endParaRPr lang="en-AU" sz="2000" dirty="0">
              <a:solidFill>
                <a:schemeClr val="tx1">
                  <a:alpha val="60000"/>
                </a:schemeClr>
              </a:solidFill>
            </a:endParaRPr>
          </a:p>
        </p:txBody>
      </p:sp>
      <p:grpSp>
        <p:nvGrpSpPr>
          <p:cNvPr id="11" name="Group 10">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2" name="Freeform: Shape 11">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3" descr="Boxes On Rack In Warehouse">
            <a:extLst>
              <a:ext uri="{FF2B5EF4-FFF2-40B4-BE49-F238E27FC236}">
                <a16:creationId xmlns:a16="http://schemas.microsoft.com/office/drawing/2014/main" id="{3D1A276F-A1A5-7A46-82D9-64F573D62C14}"/>
              </a:ext>
            </a:extLst>
          </p:cNvPr>
          <p:cNvPicPr>
            <a:picLocks noChangeAspect="1"/>
          </p:cNvPicPr>
          <p:nvPr/>
        </p:nvPicPr>
        <p:blipFill rotWithShape="1">
          <a:blip r:embed="rId2"/>
          <a:srcRect l="18447" r="9054" b="-1"/>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15" name="Rectangle 14">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885258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2281B-C279-2257-DE1D-3780952B1A4A}"/>
              </a:ext>
            </a:extLst>
          </p:cNvPr>
          <p:cNvSpPr>
            <a:spLocks noGrp="1"/>
          </p:cNvSpPr>
          <p:nvPr>
            <p:ph type="title"/>
          </p:nvPr>
        </p:nvSpPr>
        <p:spPr>
          <a:xfrm>
            <a:off x="550862" y="580363"/>
            <a:ext cx="5437188" cy="1333055"/>
          </a:xfrm>
        </p:spPr>
        <p:txBody>
          <a:bodyPr wrap="square" anchor="t">
            <a:normAutofit/>
          </a:bodyPr>
          <a:lstStyle/>
          <a:p>
            <a:pPr>
              <a:lnSpc>
                <a:spcPct val="90000"/>
              </a:lnSpc>
            </a:pPr>
            <a:r>
              <a:rPr lang="en-AU" dirty="0"/>
              <a:t>Change management</a:t>
            </a:r>
            <a:endParaRPr lang="en-AU"/>
          </a:p>
        </p:txBody>
      </p:sp>
      <p:grpSp>
        <p:nvGrpSpPr>
          <p:cNvPr id="7177" name="Group 7176">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7178" name="Freeform: Shape 7177">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179" name="Oval 7178">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7170" name="Picture 2" descr="The New Rules for Change Management">
            <a:extLst>
              <a:ext uri="{FF2B5EF4-FFF2-40B4-BE49-F238E27FC236}">
                <a16:creationId xmlns:a16="http://schemas.microsoft.com/office/drawing/2014/main" id="{E6A7586C-FAF6-3245-A41B-4CC0942419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26" r="30091" b="1"/>
          <a:stretch/>
        </p:blipFill>
        <p:spPr bwMode="auto">
          <a:xfrm>
            <a:off x="550863" y="2530474"/>
            <a:ext cx="5773738" cy="3779838"/>
          </a:xfrm>
          <a:custGeom>
            <a:avLst/>
            <a:gdLst/>
            <a:ahLst/>
            <a:cxnLst/>
            <a:rect l="l" t="t" r="r" b="b"/>
            <a:pathLst>
              <a:path w="5773738" h="3779838">
                <a:moveTo>
                  <a:pt x="0" y="0"/>
                </a:moveTo>
                <a:lnTo>
                  <a:pt x="5773738" y="0"/>
                </a:lnTo>
                <a:lnTo>
                  <a:pt x="5773738" y="3779838"/>
                </a:lnTo>
                <a:lnTo>
                  <a:pt x="0" y="3779838"/>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2DA649B-21C4-6DE0-DA85-BE06455503A5}"/>
              </a:ext>
            </a:extLst>
          </p:cNvPr>
          <p:cNvSpPr>
            <a:spLocks noGrp="1"/>
          </p:cNvSpPr>
          <p:nvPr>
            <p:ph idx="1"/>
          </p:nvPr>
        </p:nvSpPr>
        <p:spPr>
          <a:xfrm>
            <a:off x="7140575" y="1520825"/>
            <a:ext cx="4500562" cy="4572000"/>
          </a:xfrm>
        </p:spPr>
        <p:txBody>
          <a:bodyPr anchor="t">
            <a:normAutofit/>
          </a:bodyPr>
          <a:lstStyle/>
          <a:p>
            <a:pPr>
              <a:lnSpc>
                <a:spcPct val="100000"/>
              </a:lnSpc>
            </a:pPr>
            <a:r>
              <a:rPr lang="en-AU" sz="1700" dirty="0"/>
              <a:t>Change management is the process in which the scope of the business is transformed in a way that it can meet the dynamics of the contemporary society</a:t>
            </a:r>
          </a:p>
          <a:p>
            <a:pPr>
              <a:lnSpc>
                <a:spcPct val="100000"/>
              </a:lnSpc>
            </a:pPr>
            <a:r>
              <a:rPr lang="en-AU" sz="1700" dirty="0"/>
              <a:t>The organisation may implement changes in both its external and internal process</a:t>
            </a:r>
          </a:p>
          <a:p>
            <a:pPr>
              <a:lnSpc>
                <a:spcPct val="100000"/>
              </a:lnSpc>
            </a:pPr>
            <a:r>
              <a:rPr lang="en-AU" sz="1700" dirty="0"/>
              <a:t>Similarly, the causes of change management include both internal and external factors like changes in strategies or COVID-19 respectively</a:t>
            </a:r>
          </a:p>
          <a:p>
            <a:pPr>
              <a:lnSpc>
                <a:spcPct val="100000"/>
              </a:lnSpc>
            </a:pPr>
            <a:r>
              <a:rPr lang="en-AU" sz="1700" dirty="0"/>
              <a:t>Change and stability must coexist; the organisation must ensure stability when it is undergoing a radical change</a:t>
            </a:r>
          </a:p>
          <a:p>
            <a:pPr>
              <a:lnSpc>
                <a:spcPct val="100000"/>
              </a:lnSpc>
            </a:pPr>
            <a:endParaRPr lang="en-AU" sz="1700" dirty="0"/>
          </a:p>
        </p:txBody>
      </p:sp>
      <p:sp>
        <p:nvSpPr>
          <p:cNvPr id="7181" name="Freeform: Shape 7180">
            <a:extLst>
              <a:ext uri="{FF2B5EF4-FFF2-40B4-BE49-F238E27FC236}">
                <a16:creationId xmlns:a16="http://schemas.microsoft.com/office/drawing/2014/main" id="{3E6AA126-9DDC-4FBE-AEE6-8D0E982B0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295" y="6121100"/>
            <a:ext cx="1080000" cy="736900"/>
          </a:xfrm>
          <a:custGeom>
            <a:avLst/>
            <a:gdLst>
              <a:gd name="connsiteX0" fmla="*/ 540000 w 1080000"/>
              <a:gd name="connsiteY0" fmla="*/ 0 h 736900"/>
              <a:gd name="connsiteX1" fmla="*/ 1080000 w 1080000"/>
              <a:gd name="connsiteY1" fmla="*/ 540000 h 736900"/>
              <a:gd name="connsiteX2" fmla="*/ 1069029 w 1080000"/>
              <a:gd name="connsiteY2" fmla="*/ 648829 h 736900"/>
              <a:gd name="connsiteX3" fmla="*/ 1041691 w 1080000"/>
              <a:gd name="connsiteY3" fmla="*/ 736900 h 736900"/>
              <a:gd name="connsiteX4" fmla="*/ 38310 w 1080000"/>
              <a:gd name="connsiteY4" fmla="*/ 736900 h 736900"/>
              <a:gd name="connsiteX5" fmla="*/ 10971 w 1080000"/>
              <a:gd name="connsiteY5" fmla="*/ 648829 h 736900"/>
              <a:gd name="connsiteX6" fmla="*/ 0 w 1080000"/>
              <a:gd name="connsiteY6" fmla="*/ 540000 h 736900"/>
              <a:gd name="connsiteX7" fmla="*/ 540000 w 1080000"/>
              <a:gd name="connsiteY7" fmla="*/ 0 h 73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0000" h="736900">
                <a:moveTo>
                  <a:pt x="540000" y="0"/>
                </a:moveTo>
                <a:cubicBezTo>
                  <a:pt x="838234" y="0"/>
                  <a:pt x="1080000" y="241766"/>
                  <a:pt x="1080000" y="540000"/>
                </a:cubicBezTo>
                <a:cubicBezTo>
                  <a:pt x="1080000" y="577280"/>
                  <a:pt x="1076223" y="613676"/>
                  <a:pt x="1069029" y="648829"/>
                </a:cubicBezTo>
                <a:lnTo>
                  <a:pt x="1041691" y="736900"/>
                </a:lnTo>
                <a:lnTo>
                  <a:pt x="38310" y="736900"/>
                </a:lnTo>
                <a:lnTo>
                  <a:pt x="10971" y="648829"/>
                </a:lnTo>
                <a:cubicBezTo>
                  <a:pt x="3778" y="613676"/>
                  <a:pt x="0" y="577280"/>
                  <a:pt x="0" y="540000"/>
                </a:cubicBezTo>
                <a:cubicBezTo>
                  <a:pt x="0" y="241766"/>
                  <a:pt x="241766" y="0"/>
                  <a:pt x="540000"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76200" dir="192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08199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KEA Facts - 40 Amazing Facts About IKEA | KickassFacts.com">
            <a:extLst>
              <a:ext uri="{FF2B5EF4-FFF2-40B4-BE49-F238E27FC236}">
                <a16:creationId xmlns:a16="http://schemas.microsoft.com/office/drawing/2014/main" id="{2370C3BB-0F5E-5466-A9BB-3812C8062E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16" r="3" b="3"/>
          <a:stretch/>
        </p:blipFill>
        <p:spPr bwMode="auto">
          <a:xfrm>
            <a:off x="6557147" y="549275"/>
            <a:ext cx="5083992" cy="2880518"/>
          </a:xfrm>
          <a:custGeom>
            <a:avLst/>
            <a:gdLst/>
            <a:ahLst/>
            <a:cxnLst/>
            <a:rect l="l" t="t" r="r" b="b"/>
            <a:pathLst>
              <a:path w="5083992" h="2880518">
                <a:moveTo>
                  <a:pt x="0" y="0"/>
                </a:moveTo>
                <a:lnTo>
                  <a:pt x="5083992" y="0"/>
                </a:lnTo>
                <a:lnTo>
                  <a:pt x="5083992" y="2880518"/>
                </a:lnTo>
                <a:lnTo>
                  <a:pt x="0" y="2880518"/>
                </a:lnTo>
                <a:close/>
              </a:path>
            </a:pathLst>
          </a:custGeom>
          <a:noFill/>
          <a:extLst>
            <a:ext uri="{909E8E84-426E-40DD-AFC4-6F175D3DCCD1}">
              <a14:hiddenFill xmlns:a14="http://schemas.microsoft.com/office/drawing/2010/main">
                <a:solidFill>
                  <a:srgbClr val="FFFFFF"/>
                </a:solidFill>
              </a14:hiddenFill>
            </a:ext>
          </a:extLst>
        </p:spPr>
      </p:pic>
      <p:grpSp>
        <p:nvGrpSpPr>
          <p:cNvPr id="1045" name="Group 1044">
            <a:extLst>
              <a:ext uri="{FF2B5EF4-FFF2-40B4-BE49-F238E27FC236}">
                <a16:creationId xmlns:a16="http://schemas.microsoft.com/office/drawing/2014/main" id="{F6FFA218-178B-4BBB-801A-46FB80D05C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5204" y="547688"/>
            <a:ext cx="1335600" cy="1262947"/>
            <a:chOff x="5209947" y="529305"/>
            <a:chExt cx="1335600" cy="1262947"/>
          </a:xfrm>
        </p:grpSpPr>
        <p:sp>
          <p:nvSpPr>
            <p:cNvPr id="1046" name="Freeform: Shape 1045">
              <a:extLst>
                <a:ext uri="{FF2B5EF4-FFF2-40B4-BE49-F238E27FC236}">
                  <a16:creationId xmlns:a16="http://schemas.microsoft.com/office/drawing/2014/main" id="{40DBF617-7BD7-4687-AA91-CD8E66CEBBD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5209947" y="529305"/>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27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47" name="Oval 1046">
              <a:extLst>
                <a:ext uri="{FF2B5EF4-FFF2-40B4-BE49-F238E27FC236}">
                  <a16:creationId xmlns:a16="http://schemas.microsoft.com/office/drawing/2014/main" id="{277B3F0D-BAAD-463E-9A32-1298D5F080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735547" y="876379"/>
              <a:ext cx="540000" cy="108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D3B67594-79D8-F676-FA8B-2348DEC53B7D}"/>
              </a:ext>
            </a:extLst>
          </p:cNvPr>
          <p:cNvSpPr>
            <a:spLocks noGrp="1"/>
          </p:cNvSpPr>
          <p:nvPr>
            <p:ph type="title"/>
          </p:nvPr>
        </p:nvSpPr>
        <p:spPr>
          <a:xfrm>
            <a:off x="550864" y="549275"/>
            <a:ext cx="5437186" cy="2663806"/>
          </a:xfrm>
        </p:spPr>
        <p:txBody>
          <a:bodyPr wrap="square" anchor="b">
            <a:normAutofit/>
          </a:bodyPr>
          <a:lstStyle/>
          <a:p>
            <a:r>
              <a:rPr lang="en-AU" sz="6400"/>
              <a:t>IKEA</a:t>
            </a:r>
          </a:p>
        </p:txBody>
      </p:sp>
      <p:sp>
        <p:nvSpPr>
          <p:cNvPr id="1049" name="Oval 1048">
            <a:extLst>
              <a:ext uri="{FF2B5EF4-FFF2-40B4-BE49-F238E27FC236}">
                <a16:creationId xmlns:a16="http://schemas.microsoft.com/office/drawing/2014/main" id="{E1F3124A-88F5-41F9-AB73-823A63C18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8462" y="5572084"/>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35B6215-3FCE-83DE-81DE-355B13162FA8}"/>
              </a:ext>
            </a:extLst>
          </p:cNvPr>
          <p:cNvSpPr>
            <a:spLocks noGrp="1"/>
          </p:cNvSpPr>
          <p:nvPr>
            <p:ph idx="1"/>
          </p:nvPr>
        </p:nvSpPr>
        <p:spPr>
          <a:xfrm>
            <a:off x="550863" y="3409936"/>
            <a:ext cx="5437187" cy="2682889"/>
          </a:xfrm>
        </p:spPr>
        <p:txBody>
          <a:bodyPr anchor="t">
            <a:normAutofit lnSpcReduction="10000"/>
          </a:bodyPr>
          <a:lstStyle/>
          <a:p>
            <a:pPr>
              <a:lnSpc>
                <a:spcPct val="100000"/>
              </a:lnSpc>
            </a:pPr>
            <a:r>
              <a:rPr lang="en-AU" sz="1200" dirty="0"/>
              <a:t>Retail sector has primarily been in the form of brick-and-mortar/physical stores</a:t>
            </a:r>
          </a:p>
          <a:p>
            <a:pPr>
              <a:lnSpc>
                <a:spcPct val="100000"/>
              </a:lnSpc>
            </a:pPr>
            <a:r>
              <a:rPr lang="en-AU" sz="1200" dirty="0"/>
              <a:t>IKEA, a Swedish multinational conglomerate, has been the pioneer of traditional brick and mortar retail stores</a:t>
            </a:r>
          </a:p>
          <a:p>
            <a:pPr>
              <a:lnSpc>
                <a:spcPct val="100000"/>
              </a:lnSpc>
            </a:pPr>
            <a:r>
              <a:rPr lang="en-AU" sz="1200" dirty="0"/>
              <a:t>IKEA has global operations across several continents including Europe, North America, Asia and Australia</a:t>
            </a:r>
          </a:p>
          <a:p>
            <a:pPr>
              <a:lnSpc>
                <a:spcPct val="100000"/>
              </a:lnSpc>
            </a:pPr>
            <a:r>
              <a:rPr lang="en-AU" sz="1200" dirty="0"/>
              <a:t>Retail has been undergoing transformation for the past decade with notable shift from physical stores to online purchases</a:t>
            </a:r>
          </a:p>
          <a:p>
            <a:pPr>
              <a:lnSpc>
                <a:spcPct val="100000"/>
              </a:lnSpc>
            </a:pPr>
            <a:r>
              <a:rPr lang="en-AU" sz="1200" dirty="0"/>
              <a:t>IKEA has been slow in adopting and migrating to online channel; started online sales in 2009 (Medium, 2020)</a:t>
            </a:r>
          </a:p>
          <a:p>
            <a:pPr>
              <a:lnSpc>
                <a:spcPct val="100000"/>
              </a:lnSpc>
            </a:pPr>
            <a:endParaRPr lang="en-AU" sz="1200" dirty="0"/>
          </a:p>
          <a:p>
            <a:pPr>
              <a:lnSpc>
                <a:spcPct val="100000"/>
              </a:lnSpc>
            </a:pPr>
            <a:endParaRPr lang="en-AU" sz="1200" dirty="0"/>
          </a:p>
          <a:p>
            <a:pPr>
              <a:lnSpc>
                <a:spcPct val="100000"/>
              </a:lnSpc>
            </a:pPr>
            <a:endParaRPr lang="en-AU" sz="1200" dirty="0"/>
          </a:p>
        </p:txBody>
      </p:sp>
      <p:pic>
        <p:nvPicPr>
          <p:cNvPr id="1028" name="Picture 4" descr="7 Facts about IKEA | BusinessBar |">
            <a:extLst>
              <a:ext uri="{FF2B5EF4-FFF2-40B4-BE49-F238E27FC236}">
                <a16:creationId xmlns:a16="http://schemas.microsoft.com/office/drawing/2014/main" id="{59CED68C-2095-15BF-4960-4610B4667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625" b="13717"/>
          <a:stretch/>
        </p:blipFill>
        <p:spPr bwMode="auto">
          <a:xfrm>
            <a:off x="6557147" y="3429794"/>
            <a:ext cx="5083992" cy="2880518"/>
          </a:xfrm>
          <a:custGeom>
            <a:avLst/>
            <a:gdLst/>
            <a:ahLst/>
            <a:cxnLst/>
            <a:rect l="l" t="t" r="r" b="b"/>
            <a:pathLst>
              <a:path w="5083992" h="2880518">
                <a:moveTo>
                  <a:pt x="0" y="0"/>
                </a:moveTo>
                <a:lnTo>
                  <a:pt x="5083992" y="0"/>
                </a:lnTo>
                <a:lnTo>
                  <a:pt x="5083992" y="2880518"/>
                </a:lnTo>
                <a:lnTo>
                  <a:pt x="0" y="2880518"/>
                </a:lnTo>
                <a:close/>
              </a:path>
            </a:pathLst>
          </a:custGeom>
          <a:noFill/>
          <a:extLst>
            <a:ext uri="{909E8E84-426E-40DD-AFC4-6F175D3DCCD1}">
              <a14:hiddenFill xmlns:a14="http://schemas.microsoft.com/office/drawing/2010/main">
                <a:solidFill>
                  <a:srgbClr val="FFFFFF"/>
                </a:solidFill>
              </a14:hiddenFill>
            </a:ext>
          </a:extLst>
        </p:spPr>
      </p:pic>
      <p:sp>
        <p:nvSpPr>
          <p:cNvPr id="1051" name="Freeform: Shape 1050">
            <a:extLst>
              <a:ext uri="{FF2B5EF4-FFF2-40B4-BE49-F238E27FC236}">
                <a16:creationId xmlns:a16="http://schemas.microsoft.com/office/drawing/2014/main" id="{08D4C172-5718-4100-A202-B784B898F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1059729" y="4660003"/>
            <a:ext cx="1527195" cy="926985"/>
          </a:xfrm>
          <a:custGeom>
            <a:avLst/>
            <a:gdLst>
              <a:gd name="connsiteX0" fmla="*/ 1527195 w 1527195"/>
              <a:gd name="connsiteY0" fmla="*/ 221278 h 926985"/>
              <a:gd name="connsiteX1" fmla="*/ 1196919 w 1527195"/>
              <a:gd name="connsiteY1" fmla="*/ 551554 h 926985"/>
              <a:gd name="connsiteX2" fmla="*/ 1186127 w 1527195"/>
              <a:gd name="connsiteY2" fmla="*/ 542650 h 926985"/>
              <a:gd name="connsiteX3" fmla="*/ 926985 w 1527195"/>
              <a:gd name="connsiteY3" fmla="*/ 463493 h 926985"/>
              <a:gd name="connsiteX4" fmla="*/ 463493 w 1527195"/>
              <a:gd name="connsiteY4" fmla="*/ 926985 h 926985"/>
              <a:gd name="connsiteX5" fmla="*/ 0 w 1527195"/>
              <a:gd name="connsiteY5" fmla="*/ 926985 h 926985"/>
              <a:gd name="connsiteX6" fmla="*/ 926985 w 1527195"/>
              <a:gd name="connsiteY6" fmla="*/ 0 h 926985"/>
              <a:gd name="connsiteX7" fmla="*/ 1516632 w 1527195"/>
              <a:gd name="connsiteY7" fmla="*/ 21167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27195" h="926985">
                <a:moveTo>
                  <a:pt x="1527195" y="221278"/>
                </a:moveTo>
                <a:lnTo>
                  <a:pt x="1196919" y="551554"/>
                </a:lnTo>
                <a:lnTo>
                  <a:pt x="1186127" y="542650"/>
                </a:lnTo>
                <a:cubicBezTo>
                  <a:pt x="1112154" y="492675"/>
                  <a:pt x="1022977" y="463493"/>
                  <a:pt x="926985" y="463493"/>
                </a:cubicBezTo>
                <a:cubicBezTo>
                  <a:pt x="671005" y="463493"/>
                  <a:pt x="463493" y="671005"/>
                  <a:pt x="463493" y="926985"/>
                </a:cubicBezTo>
                <a:lnTo>
                  <a:pt x="0" y="926985"/>
                </a:lnTo>
                <a:cubicBezTo>
                  <a:pt x="0" y="415026"/>
                  <a:pt x="415025" y="0"/>
                  <a:pt x="926985" y="0"/>
                </a:cubicBezTo>
                <a:cubicBezTo>
                  <a:pt x="1150967" y="0"/>
                  <a:pt x="1356395" y="79439"/>
                  <a:pt x="1516632" y="21167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053" name="Freeform: Shape 1052">
            <a:extLst>
              <a:ext uri="{FF2B5EF4-FFF2-40B4-BE49-F238E27FC236}">
                <a16:creationId xmlns:a16="http://schemas.microsoft.com/office/drawing/2014/main" id="{AF9775BB-5792-4A4D-9269-04AB077FC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1131286" y="4674600"/>
            <a:ext cx="1493515" cy="1042921"/>
          </a:xfrm>
          <a:custGeom>
            <a:avLst/>
            <a:gdLst>
              <a:gd name="connsiteX0" fmla="*/ 1493515 w 1493515"/>
              <a:gd name="connsiteY0" fmla="*/ 218704 h 1042921"/>
              <a:gd name="connsiteX1" fmla="*/ 1133710 w 1493515"/>
              <a:gd name="connsiteY1" fmla="*/ 578509 h 1042921"/>
              <a:gd name="connsiteX2" fmla="*/ 1107396 w 1493515"/>
              <a:gd name="connsiteY2" fmla="*/ 562440 h 1042921"/>
              <a:gd name="connsiteX3" fmla="*/ 926984 w 1493515"/>
              <a:gd name="connsiteY3" fmla="*/ 521461 h 1042921"/>
              <a:gd name="connsiteX4" fmla="*/ 463492 w 1493515"/>
              <a:gd name="connsiteY4" fmla="*/ 1042921 h 1042921"/>
              <a:gd name="connsiteX5" fmla="*/ 0 w 1493515"/>
              <a:gd name="connsiteY5" fmla="*/ 1042921 h 1042921"/>
              <a:gd name="connsiteX6" fmla="*/ 926984 w 1493515"/>
              <a:gd name="connsiteY6" fmla="*/ 0 h 1042921"/>
              <a:gd name="connsiteX7" fmla="*/ 1445270 w 1493515"/>
              <a:gd name="connsiteY7" fmla="*/ 178115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3515" h="1042921">
                <a:moveTo>
                  <a:pt x="1493515" y="218704"/>
                </a:moveTo>
                <a:lnTo>
                  <a:pt x="1133710" y="578509"/>
                </a:lnTo>
                <a:lnTo>
                  <a:pt x="1107396" y="562440"/>
                </a:lnTo>
                <a:cubicBezTo>
                  <a:pt x="1051945" y="536053"/>
                  <a:pt x="990979" y="521461"/>
                  <a:pt x="926984" y="521461"/>
                </a:cubicBezTo>
                <a:cubicBezTo>
                  <a:pt x="671005" y="521461"/>
                  <a:pt x="463493" y="754927"/>
                  <a:pt x="463492" y="1042921"/>
                </a:cubicBezTo>
                <a:lnTo>
                  <a:pt x="0" y="1042921"/>
                </a:lnTo>
                <a:cubicBezTo>
                  <a:pt x="0" y="466932"/>
                  <a:pt x="415025" y="0"/>
                  <a:pt x="926984" y="0"/>
                </a:cubicBezTo>
                <a:cubicBezTo>
                  <a:pt x="1118969" y="0"/>
                  <a:pt x="1297322" y="65662"/>
                  <a:pt x="1445270" y="178115"/>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055" name="Oval 1054">
            <a:extLst>
              <a:ext uri="{FF2B5EF4-FFF2-40B4-BE49-F238E27FC236}">
                <a16:creationId xmlns:a16="http://schemas.microsoft.com/office/drawing/2014/main" id="{B31CF604-2086-4ED0-822B-E367CD75F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724005" y="5594391"/>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851766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40DB2-B0A8-7BDC-A806-E13DAF54D2E5}"/>
              </a:ext>
            </a:extLst>
          </p:cNvPr>
          <p:cNvSpPr>
            <a:spLocks noGrp="1"/>
          </p:cNvSpPr>
          <p:nvPr>
            <p:ph type="title"/>
          </p:nvPr>
        </p:nvSpPr>
        <p:spPr>
          <a:xfrm>
            <a:off x="550864" y="549275"/>
            <a:ext cx="3565524" cy="1997855"/>
          </a:xfrm>
        </p:spPr>
        <p:txBody>
          <a:bodyPr wrap="square" anchor="b">
            <a:normAutofit/>
          </a:bodyPr>
          <a:lstStyle/>
          <a:p>
            <a:pPr>
              <a:lnSpc>
                <a:spcPct val="90000"/>
              </a:lnSpc>
            </a:pPr>
            <a:r>
              <a:rPr lang="en-AU" dirty="0"/>
              <a:t>Transformational change at IKEA</a:t>
            </a:r>
          </a:p>
        </p:txBody>
      </p:sp>
      <p:sp>
        <p:nvSpPr>
          <p:cNvPr id="3" name="Content Placeholder 2">
            <a:extLst>
              <a:ext uri="{FF2B5EF4-FFF2-40B4-BE49-F238E27FC236}">
                <a16:creationId xmlns:a16="http://schemas.microsoft.com/office/drawing/2014/main" id="{B51A0640-9D8E-277C-40E2-7C5E8F493CF7}"/>
              </a:ext>
            </a:extLst>
          </p:cNvPr>
          <p:cNvSpPr>
            <a:spLocks noGrp="1"/>
          </p:cNvSpPr>
          <p:nvPr>
            <p:ph idx="1"/>
          </p:nvPr>
        </p:nvSpPr>
        <p:spPr>
          <a:xfrm>
            <a:off x="550863" y="2678400"/>
            <a:ext cx="3565525" cy="3414425"/>
          </a:xfrm>
        </p:spPr>
        <p:txBody>
          <a:bodyPr anchor="t">
            <a:normAutofit fontScale="92500" lnSpcReduction="20000"/>
          </a:bodyPr>
          <a:lstStyle/>
          <a:p>
            <a:r>
              <a:rPr lang="en-AU" sz="1600" dirty="0"/>
              <a:t>IKEA broke ground in 2017 when it launched its first Augmented Reality (AR) app, IKEA place (Harvard Business Review, 2021)</a:t>
            </a:r>
          </a:p>
          <a:p>
            <a:r>
              <a:rPr lang="en-AU" sz="1600" dirty="0"/>
              <a:t>With IKEA place, the consumers can test IKEA’s products in real time. They can use the app to feature the product at their desired location to visualise how it would look in reality</a:t>
            </a:r>
          </a:p>
          <a:p>
            <a:r>
              <a:rPr lang="en-AU" sz="1600" dirty="0"/>
              <a:t>The modified AR tool, launched in 2019, helps the users to directly purchase the desired products from the app</a:t>
            </a:r>
          </a:p>
          <a:p>
            <a:endParaRPr lang="en-AU" sz="1600" dirty="0"/>
          </a:p>
          <a:p>
            <a:endParaRPr lang="en-AU" sz="1600" dirty="0"/>
          </a:p>
        </p:txBody>
      </p:sp>
      <p:pic>
        <p:nvPicPr>
          <p:cNvPr id="2050" name="Picture 2" descr="A hand holding a cell phone&#10;&#10;Description automatically generated with medium confidence">
            <a:extLst>
              <a:ext uri="{FF2B5EF4-FFF2-40B4-BE49-F238E27FC236}">
                <a16:creationId xmlns:a16="http://schemas.microsoft.com/office/drawing/2014/main" id="{60461C9F-9E3A-4F48-AFEC-B67ABAC036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52" r="29897" b="-2"/>
          <a:stretch/>
        </p:blipFill>
        <p:spPr bwMode="auto">
          <a:xfrm>
            <a:off x="5588000"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058"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59"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60"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062" name="Oval 2061">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500207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22" name="Rectangle 410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9" name="Rectangle 410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7" name="Group 4106">
            <a:extLst>
              <a:ext uri="{FF2B5EF4-FFF2-40B4-BE49-F238E27FC236}">
                <a16:creationId xmlns:a16="http://schemas.microsoft.com/office/drawing/2014/main" id="{F6FFA218-178B-4BBB-801A-46FB80D05C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5204" y="547688"/>
            <a:ext cx="1335600" cy="1262947"/>
            <a:chOff x="5209947" y="529305"/>
            <a:chExt cx="1335600" cy="1262947"/>
          </a:xfrm>
        </p:grpSpPr>
        <p:sp>
          <p:nvSpPr>
            <p:cNvPr id="4108" name="Freeform: Shape 4107">
              <a:extLst>
                <a:ext uri="{FF2B5EF4-FFF2-40B4-BE49-F238E27FC236}">
                  <a16:creationId xmlns:a16="http://schemas.microsoft.com/office/drawing/2014/main" id="{40DBF617-7BD7-4687-AA91-CD8E66CEBBD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5209947" y="529305"/>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27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09" name="Oval 4108">
              <a:extLst>
                <a:ext uri="{FF2B5EF4-FFF2-40B4-BE49-F238E27FC236}">
                  <a16:creationId xmlns:a16="http://schemas.microsoft.com/office/drawing/2014/main" id="{277B3F0D-BAAD-463E-9A32-1298D5F080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735547" y="876379"/>
              <a:ext cx="540000" cy="108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DD8D3103-03A2-AF99-3B96-A5E7C657B848}"/>
              </a:ext>
            </a:extLst>
          </p:cNvPr>
          <p:cNvSpPr>
            <a:spLocks noGrp="1"/>
          </p:cNvSpPr>
          <p:nvPr>
            <p:ph type="title"/>
          </p:nvPr>
        </p:nvSpPr>
        <p:spPr>
          <a:xfrm>
            <a:off x="550862" y="580363"/>
            <a:ext cx="5437188" cy="1333055"/>
          </a:xfrm>
        </p:spPr>
        <p:txBody>
          <a:bodyPr wrap="square" anchor="t">
            <a:normAutofit fontScale="90000"/>
          </a:bodyPr>
          <a:lstStyle/>
          <a:p>
            <a:pPr>
              <a:lnSpc>
                <a:spcPct val="90000"/>
              </a:lnSpc>
            </a:pPr>
            <a:r>
              <a:rPr lang="en-AU" sz="6400"/>
              <a:t>Factors driving radical change</a:t>
            </a:r>
            <a:endParaRPr lang="en-AU"/>
          </a:p>
        </p:txBody>
      </p:sp>
      <p:grpSp>
        <p:nvGrpSpPr>
          <p:cNvPr id="4123" name="Group 4106">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4124" name="Freeform: Shape 4107">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25" name="Oval 4108">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4111" name="Oval 4110">
            <a:extLst>
              <a:ext uri="{FF2B5EF4-FFF2-40B4-BE49-F238E27FC236}">
                <a16:creationId xmlns:a16="http://schemas.microsoft.com/office/drawing/2014/main" id="{E1F3124A-88F5-41F9-AB73-823A63C18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8462" y="5572084"/>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100" name="Picture 4" descr="COVID-19 Information - IKEA">
            <a:extLst>
              <a:ext uri="{FF2B5EF4-FFF2-40B4-BE49-F238E27FC236}">
                <a16:creationId xmlns:a16="http://schemas.microsoft.com/office/drawing/2014/main" id="{D215544D-8791-F07B-317F-1F8C8BD37B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tretch/>
        </p:blipFill>
        <p:spPr bwMode="auto">
          <a:xfrm>
            <a:off x="550862" y="3030793"/>
            <a:ext cx="2779200" cy="2779200"/>
          </a:xfrm>
          <a:custGeom>
            <a:avLst/>
            <a:gdLst/>
            <a:ahLst/>
            <a:cxnLst/>
            <a:rect l="l" t="t" r="r" b="b"/>
            <a:pathLst>
              <a:path w="2887200" h="3779838">
                <a:moveTo>
                  <a:pt x="0" y="0"/>
                </a:moveTo>
                <a:lnTo>
                  <a:pt x="2887200" y="0"/>
                </a:lnTo>
                <a:lnTo>
                  <a:pt x="2887200" y="3779838"/>
                </a:lnTo>
                <a:lnTo>
                  <a:pt x="0" y="3779838"/>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Retail innovation strategy by IKEA - what, how and when?">
            <a:extLst>
              <a:ext uri="{FF2B5EF4-FFF2-40B4-BE49-F238E27FC236}">
                <a16:creationId xmlns:a16="http://schemas.microsoft.com/office/drawing/2014/main" id="{24F47B69-C4C6-FC89-17D6-DEAA28939A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3546000" y="3607477"/>
            <a:ext cx="2779200" cy="1625832"/>
          </a:xfrm>
          <a:custGeom>
            <a:avLst/>
            <a:gdLst/>
            <a:ahLst/>
            <a:cxnLst/>
            <a:rect l="l" t="t" r="r" b="b"/>
            <a:pathLst>
              <a:path w="2887200" h="3779838">
                <a:moveTo>
                  <a:pt x="0" y="0"/>
                </a:moveTo>
                <a:lnTo>
                  <a:pt x="2887200" y="0"/>
                </a:lnTo>
                <a:lnTo>
                  <a:pt x="2887200" y="3779838"/>
                </a:lnTo>
                <a:lnTo>
                  <a:pt x="0" y="3779838"/>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4446ABC-5A09-6C78-5F2E-9AE9A44B156C}"/>
              </a:ext>
            </a:extLst>
          </p:cNvPr>
          <p:cNvSpPr>
            <a:spLocks noGrp="1"/>
          </p:cNvSpPr>
          <p:nvPr>
            <p:ph idx="1"/>
          </p:nvPr>
        </p:nvSpPr>
        <p:spPr>
          <a:xfrm>
            <a:off x="7140575" y="1520825"/>
            <a:ext cx="4500562" cy="4572000"/>
          </a:xfrm>
        </p:spPr>
        <p:txBody>
          <a:bodyPr anchor="t">
            <a:normAutofit fontScale="85000" lnSpcReduction="10000"/>
          </a:bodyPr>
          <a:lstStyle/>
          <a:p>
            <a:pPr>
              <a:lnSpc>
                <a:spcPct val="100000"/>
              </a:lnSpc>
            </a:pPr>
            <a:r>
              <a:rPr lang="en-AU" sz="1900" b="1" u="sng" dirty="0"/>
              <a:t>Intensive competition and digitalisation</a:t>
            </a:r>
            <a:r>
              <a:rPr lang="en-AU" sz="1900" dirty="0"/>
              <a:t>: brands like Amazon, Wayfair, Walmart, Tesco and Home Depot have been offering online furniture purchase option for a long time</a:t>
            </a:r>
          </a:p>
          <a:p>
            <a:pPr>
              <a:lnSpc>
                <a:spcPct val="100000"/>
              </a:lnSpc>
            </a:pPr>
            <a:r>
              <a:rPr lang="en-AU" sz="1900" dirty="0"/>
              <a:t>Amazon launched private labels to come after IKEA</a:t>
            </a:r>
          </a:p>
          <a:p>
            <a:pPr>
              <a:lnSpc>
                <a:spcPct val="100000"/>
              </a:lnSpc>
            </a:pPr>
            <a:r>
              <a:rPr lang="en-AU" sz="1900" dirty="0"/>
              <a:t>Digital transformation was needed to acquire and sustain competitive advantage</a:t>
            </a:r>
          </a:p>
          <a:p>
            <a:pPr>
              <a:lnSpc>
                <a:spcPct val="100000"/>
              </a:lnSpc>
            </a:pPr>
            <a:r>
              <a:rPr lang="en-AU" sz="1900" b="1" u="sng" dirty="0"/>
              <a:t>Aggravated by COVID-19</a:t>
            </a:r>
            <a:r>
              <a:rPr lang="en-AU" sz="1900" dirty="0"/>
              <a:t>: Post-COVID-19, people have been unwilling to visit the physical stores. During lockdown, most of IKEA stores continued to cater to e-commerce customers (WEF, 2021)</a:t>
            </a:r>
          </a:p>
          <a:p>
            <a:pPr>
              <a:lnSpc>
                <a:spcPct val="100000"/>
              </a:lnSpc>
            </a:pPr>
            <a:r>
              <a:rPr lang="en-AU" sz="1900" dirty="0"/>
              <a:t>IKEA has continued with ‘click and collect’ even after the end of lockdown</a:t>
            </a:r>
          </a:p>
          <a:p>
            <a:pPr>
              <a:lnSpc>
                <a:spcPct val="100000"/>
              </a:lnSpc>
            </a:pPr>
            <a:endParaRPr lang="en-AU" sz="1900" dirty="0"/>
          </a:p>
        </p:txBody>
      </p:sp>
      <p:sp>
        <p:nvSpPr>
          <p:cNvPr id="4120" name="Rectangle 4106">
            <a:extLst>
              <a:ext uri="{FF2B5EF4-FFF2-40B4-BE49-F238E27FC236}">
                <a16:creationId xmlns:a16="http://schemas.microsoft.com/office/drawing/2014/main" id="{34F32A54-C851-4ADC-B81A-DEE6F5A09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Freeform: Shape 4112">
            <a:extLst>
              <a:ext uri="{FF2B5EF4-FFF2-40B4-BE49-F238E27FC236}">
                <a16:creationId xmlns:a16="http://schemas.microsoft.com/office/drawing/2014/main" id="{08D4C172-5718-4100-A202-B784B898F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1059729" y="4660003"/>
            <a:ext cx="1527195" cy="926985"/>
          </a:xfrm>
          <a:custGeom>
            <a:avLst/>
            <a:gdLst>
              <a:gd name="connsiteX0" fmla="*/ 1527195 w 1527195"/>
              <a:gd name="connsiteY0" fmla="*/ 221278 h 926985"/>
              <a:gd name="connsiteX1" fmla="*/ 1196919 w 1527195"/>
              <a:gd name="connsiteY1" fmla="*/ 551554 h 926985"/>
              <a:gd name="connsiteX2" fmla="*/ 1186127 w 1527195"/>
              <a:gd name="connsiteY2" fmla="*/ 542650 h 926985"/>
              <a:gd name="connsiteX3" fmla="*/ 926985 w 1527195"/>
              <a:gd name="connsiteY3" fmla="*/ 463493 h 926985"/>
              <a:gd name="connsiteX4" fmla="*/ 463493 w 1527195"/>
              <a:gd name="connsiteY4" fmla="*/ 926985 h 926985"/>
              <a:gd name="connsiteX5" fmla="*/ 0 w 1527195"/>
              <a:gd name="connsiteY5" fmla="*/ 926985 h 926985"/>
              <a:gd name="connsiteX6" fmla="*/ 926985 w 1527195"/>
              <a:gd name="connsiteY6" fmla="*/ 0 h 926985"/>
              <a:gd name="connsiteX7" fmla="*/ 1516632 w 1527195"/>
              <a:gd name="connsiteY7" fmla="*/ 21167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27195" h="926985">
                <a:moveTo>
                  <a:pt x="1527195" y="221278"/>
                </a:moveTo>
                <a:lnTo>
                  <a:pt x="1196919" y="551554"/>
                </a:lnTo>
                <a:lnTo>
                  <a:pt x="1186127" y="542650"/>
                </a:lnTo>
                <a:cubicBezTo>
                  <a:pt x="1112154" y="492675"/>
                  <a:pt x="1022977" y="463493"/>
                  <a:pt x="926985" y="463493"/>
                </a:cubicBezTo>
                <a:cubicBezTo>
                  <a:pt x="671005" y="463493"/>
                  <a:pt x="463493" y="671005"/>
                  <a:pt x="463493" y="926985"/>
                </a:cubicBezTo>
                <a:lnTo>
                  <a:pt x="0" y="926985"/>
                </a:lnTo>
                <a:cubicBezTo>
                  <a:pt x="0" y="415026"/>
                  <a:pt x="415025" y="0"/>
                  <a:pt x="926985" y="0"/>
                </a:cubicBezTo>
                <a:cubicBezTo>
                  <a:pt x="1150967" y="0"/>
                  <a:pt x="1356395" y="79439"/>
                  <a:pt x="1516632" y="21167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115" name="Freeform: Shape 4114">
            <a:extLst>
              <a:ext uri="{FF2B5EF4-FFF2-40B4-BE49-F238E27FC236}">
                <a16:creationId xmlns:a16="http://schemas.microsoft.com/office/drawing/2014/main" id="{AF9775BB-5792-4A4D-9269-04AB077FC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1131286" y="4674600"/>
            <a:ext cx="1493515" cy="1042921"/>
          </a:xfrm>
          <a:custGeom>
            <a:avLst/>
            <a:gdLst>
              <a:gd name="connsiteX0" fmla="*/ 1493515 w 1493515"/>
              <a:gd name="connsiteY0" fmla="*/ 218704 h 1042921"/>
              <a:gd name="connsiteX1" fmla="*/ 1133710 w 1493515"/>
              <a:gd name="connsiteY1" fmla="*/ 578509 h 1042921"/>
              <a:gd name="connsiteX2" fmla="*/ 1107396 w 1493515"/>
              <a:gd name="connsiteY2" fmla="*/ 562440 h 1042921"/>
              <a:gd name="connsiteX3" fmla="*/ 926984 w 1493515"/>
              <a:gd name="connsiteY3" fmla="*/ 521461 h 1042921"/>
              <a:gd name="connsiteX4" fmla="*/ 463492 w 1493515"/>
              <a:gd name="connsiteY4" fmla="*/ 1042921 h 1042921"/>
              <a:gd name="connsiteX5" fmla="*/ 0 w 1493515"/>
              <a:gd name="connsiteY5" fmla="*/ 1042921 h 1042921"/>
              <a:gd name="connsiteX6" fmla="*/ 926984 w 1493515"/>
              <a:gd name="connsiteY6" fmla="*/ 0 h 1042921"/>
              <a:gd name="connsiteX7" fmla="*/ 1445270 w 1493515"/>
              <a:gd name="connsiteY7" fmla="*/ 178115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3515" h="1042921">
                <a:moveTo>
                  <a:pt x="1493515" y="218704"/>
                </a:moveTo>
                <a:lnTo>
                  <a:pt x="1133710" y="578509"/>
                </a:lnTo>
                <a:lnTo>
                  <a:pt x="1107396" y="562440"/>
                </a:lnTo>
                <a:cubicBezTo>
                  <a:pt x="1051945" y="536053"/>
                  <a:pt x="990979" y="521461"/>
                  <a:pt x="926984" y="521461"/>
                </a:cubicBezTo>
                <a:cubicBezTo>
                  <a:pt x="671005" y="521461"/>
                  <a:pt x="463493" y="754927"/>
                  <a:pt x="463492" y="1042921"/>
                </a:cubicBezTo>
                <a:lnTo>
                  <a:pt x="0" y="1042921"/>
                </a:lnTo>
                <a:cubicBezTo>
                  <a:pt x="0" y="466932"/>
                  <a:pt x="415025" y="0"/>
                  <a:pt x="926984" y="0"/>
                </a:cubicBezTo>
                <a:cubicBezTo>
                  <a:pt x="1118969" y="0"/>
                  <a:pt x="1297322" y="65662"/>
                  <a:pt x="1445270" y="178115"/>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117" name="Oval 4116">
            <a:extLst>
              <a:ext uri="{FF2B5EF4-FFF2-40B4-BE49-F238E27FC236}">
                <a16:creationId xmlns:a16="http://schemas.microsoft.com/office/drawing/2014/main" id="{B31CF604-2086-4ED0-822B-E367CD75F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724005" y="5594391"/>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48231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36" name="Rectangle 512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95A16-A6B5-10A3-73C6-BDE8F5290880}"/>
              </a:ext>
            </a:extLst>
          </p:cNvPr>
          <p:cNvSpPr>
            <a:spLocks noGrp="1"/>
          </p:cNvSpPr>
          <p:nvPr>
            <p:ph type="title"/>
          </p:nvPr>
        </p:nvSpPr>
        <p:spPr>
          <a:xfrm>
            <a:off x="550864" y="549275"/>
            <a:ext cx="3565524" cy="1997855"/>
          </a:xfrm>
        </p:spPr>
        <p:txBody>
          <a:bodyPr wrap="square" anchor="b">
            <a:normAutofit/>
          </a:bodyPr>
          <a:lstStyle/>
          <a:p>
            <a:r>
              <a:rPr lang="en-AU" dirty="0"/>
              <a:t>PESTLE Analysis</a:t>
            </a:r>
          </a:p>
        </p:txBody>
      </p:sp>
      <p:grpSp>
        <p:nvGrpSpPr>
          <p:cNvPr id="5137" name="Group 5128">
            <a:extLst>
              <a:ext uri="{FF2B5EF4-FFF2-40B4-BE49-F238E27FC236}">
                <a16:creationId xmlns:a16="http://schemas.microsoft.com/office/drawing/2014/main" id="{9F2D4ED5-DC78-4C88-97AA-483206C53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70793" y="0"/>
            <a:ext cx="1468514" cy="1521012"/>
            <a:chOff x="5236793" y="2432482"/>
            <a:chExt cx="1468514" cy="1521012"/>
          </a:xfrm>
        </p:grpSpPr>
        <p:sp>
          <p:nvSpPr>
            <p:cNvPr id="5138" name="Freeform 5">
              <a:extLst>
                <a:ext uri="{FF2B5EF4-FFF2-40B4-BE49-F238E27FC236}">
                  <a16:creationId xmlns:a16="http://schemas.microsoft.com/office/drawing/2014/main" id="{0DE0B65A-4839-40B2-BA92-1464FEADBA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463135" y="2432482"/>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39" name="Freeform 6">
              <a:extLst>
                <a:ext uri="{FF2B5EF4-FFF2-40B4-BE49-F238E27FC236}">
                  <a16:creationId xmlns:a16="http://schemas.microsoft.com/office/drawing/2014/main" id="{842A0A68-39DD-4DA7-BAD5-63B9C1398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36793" y="2566400"/>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40" name="Freeform 8">
              <a:extLst>
                <a:ext uri="{FF2B5EF4-FFF2-40B4-BE49-F238E27FC236}">
                  <a16:creationId xmlns:a16="http://schemas.microsoft.com/office/drawing/2014/main" id="{21A69E50-7E10-45C3-B4F2-19DBA774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765469" y="2876944"/>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141" name="Oval 5133">
            <a:extLst>
              <a:ext uri="{FF2B5EF4-FFF2-40B4-BE49-F238E27FC236}">
                <a16:creationId xmlns:a16="http://schemas.microsoft.com/office/drawing/2014/main" id="{D166A8AB-8924-421C-BCED-B54DBC405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7897" y="549718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ED2BC48-AA56-690F-59DA-B8757DE45DFF}"/>
              </a:ext>
            </a:extLst>
          </p:cNvPr>
          <p:cNvSpPr>
            <a:spLocks noGrp="1"/>
          </p:cNvSpPr>
          <p:nvPr>
            <p:ph idx="1"/>
          </p:nvPr>
        </p:nvSpPr>
        <p:spPr>
          <a:xfrm>
            <a:off x="550863" y="2677306"/>
            <a:ext cx="3565525" cy="3415519"/>
          </a:xfrm>
        </p:spPr>
        <p:txBody>
          <a:bodyPr anchor="t">
            <a:normAutofit/>
          </a:bodyPr>
          <a:lstStyle/>
          <a:p>
            <a:pPr>
              <a:lnSpc>
                <a:spcPct val="100000"/>
              </a:lnSpc>
            </a:pPr>
            <a:r>
              <a:rPr lang="en-AU" sz="900"/>
              <a:t>Political factors: The governments of both developing and developed countries are promoting digital transformation. For example, the UK government is funding digital growth by enabling seed investment and Northern Powerhouse Investment Fund (Gov.UK, 2022).</a:t>
            </a:r>
          </a:p>
          <a:p>
            <a:pPr>
              <a:lnSpc>
                <a:spcPct val="100000"/>
              </a:lnSpc>
            </a:pPr>
            <a:r>
              <a:rPr lang="en-AU" sz="900"/>
              <a:t>Economic factors: Better disposable income, need to create more employment opportunities</a:t>
            </a:r>
          </a:p>
          <a:p>
            <a:pPr>
              <a:lnSpc>
                <a:spcPct val="100000"/>
              </a:lnSpc>
            </a:pPr>
            <a:r>
              <a:rPr lang="en-AU" sz="900"/>
              <a:t>Social factors: Rising per capita education level, preference for online purchase </a:t>
            </a:r>
          </a:p>
          <a:p>
            <a:pPr>
              <a:lnSpc>
                <a:spcPct val="100000"/>
              </a:lnSpc>
            </a:pPr>
            <a:r>
              <a:rPr lang="en-AU" sz="900"/>
              <a:t>Technological factors: The growth of AI and blockchain enabled technology</a:t>
            </a:r>
          </a:p>
          <a:p>
            <a:pPr>
              <a:lnSpc>
                <a:spcPct val="100000"/>
              </a:lnSpc>
            </a:pPr>
            <a:r>
              <a:rPr lang="en-AU" sz="900"/>
              <a:t>Legal factors: New laws to combat the challenges created by technology</a:t>
            </a:r>
          </a:p>
          <a:p>
            <a:pPr>
              <a:lnSpc>
                <a:spcPct val="100000"/>
              </a:lnSpc>
            </a:pPr>
            <a:r>
              <a:rPr lang="en-AU" sz="900"/>
              <a:t>Environmental factors: The need for organisations to adopt a sustainable approach</a:t>
            </a:r>
          </a:p>
        </p:txBody>
      </p:sp>
      <p:pic>
        <p:nvPicPr>
          <p:cNvPr id="5122" name="Picture 2" descr="How to Conduct a PESTLE Analysis - Industry Insider | IBISWorld">
            <a:extLst>
              <a:ext uri="{FF2B5EF4-FFF2-40B4-BE49-F238E27FC236}">
                <a16:creationId xmlns:a16="http://schemas.microsoft.com/office/drawing/2014/main" id="{F24D9602-5E4E-0269-869C-E51AAEF8BE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93028" y="549275"/>
            <a:ext cx="4405980" cy="5759451"/>
          </a:xfrm>
          <a:custGeom>
            <a:avLst/>
            <a:gdLst/>
            <a:ahLst/>
            <a:cxnLst/>
            <a:rect l="l" t="t" r="r" b="b"/>
            <a:pathLst>
              <a:path w="7090237" h="5759451">
                <a:moveTo>
                  <a:pt x="0" y="0"/>
                </a:moveTo>
                <a:lnTo>
                  <a:pt x="7090237" y="0"/>
                </a:lnTo>
                <a:lnTo>
                  <a:pt x="7090237" y="5759451"/>
                </a:lnTo>
                <a:lnTo>
                  <a:pt x="0" y="575945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18270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7102D7-5B9E-1D62-CD01-F069C303B172}"/>
              </a:ext>
            </a:extLst>
          </p:cNvPr>
          <p:cNvSpPr>
            <a:spLocks noGrp="1"/>
          </p:cNvSpPr>
          <p:nvPr>
            <p:ph type="title"/>
          </p:nvPr>
        </p:nvSpPr>
        <p:spPr>
          <a:xfrm>
            <a:off x="550863" y="4508500"/>
            <a:ext cx="4500562" cy="1562959"/>
          </a:xfrm>
        </p:spPr>
        <p:txBody>
          <a:bodyPr wrap="square" anchor="t">
            <a:normAutofit/>
          </a:bodyPr>
          <a:lstStyle/>
          <a:p>
            <a:pPr>
              <a:lnSpc>
                <a:spcPct val="90000"/>
              </a:lnSpc>
            </a:pPr>
            <a:r>
              <a:rPr lang="en-AU" sz="4100"/>
              <a:t>Internal factors driving the change</a:t>
            </a:r>
          </a:p>
        </p:txBody>
      </p:sp>
      <p:pic>
        <p:nvPicPr>
          <p:cNvPr id="1026" name="Picture 2" descr="Emerging Role of CFOs - SBS Global">
            <a:extLst>
              <a:ext uri="{FF2B5EF4-FFF2-40B4-BE49-F238E27FC236}">
                <a16:creationId xmlns:a16="http://schemas.microsoft.com/office/drawing/2014/main" id="{F45B36C3-8CBB-536E-DF1A-D67CB1FFC9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937" r="3" b="19299"/>
          <a:stretch/>
        </p:blipFill>
        <p:spPr bwMode="auto">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a:noFill/>
          <a:extLst>
            <a:ext uri="{909E8E84-426E-40DD-AFC4-6F175D3DCCD1}">
              <a14:hiddenFill xmlns:a14="http://schemas.microsoft.com/office/drawing/2010/main">
                <a:solidFill>
                  <a:srgbClr val="FFFFFF"/>
                </a:solidFill>
              </a14:hiddenFill>
            </a:ext>
          </a:extLst>
        </p:spPr>
      </p:pic>
      <p:sp>
        <p:nvSpPr>
          <p:cNvPr id="1033" name="Oval 1032">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79F94BC-7AD1-3AC9-4917-ACE44F4F815D}"/>
              </a:ext>
            </a:extLst>
          </p:cNvPr>
          <p:cNvSpPr>
            <a:spLocks noGrp="1"/>
          </p:cNvSpPr>
          <p:nvPr>
            <p:ph idx="1"/>
          </p:nvPr>
        </p:nvSpPr>
        <p:spPr>
          <a:xfrm>
            <a:off x="5267325" y="4508500"/>
            <a:ext cx="6373813" cy="1562959"/>
          </a:xfrm>
        </p:spPr>
        <p:txBody>
          <a:bodyPr anchor="t">
            <a:normAutofit/>
          </a:bodyPr>
          <a:lstStyle/>
          <a:p>
            <a:pPr>
              <a:lnSpc>
                <a:spcPct val="100000"/>
              </a:lnSpc>
            </a:pPr>
            <a:r>
              <a:rPr lang="en-AU" sz="1200" dirty="0"/>
              <a:t>In 2018, IKEA appointed </a:t>
            </a:r>
            <a:r>
              <a:rPr lang="en-AU" sz="1200" dirty="0" err="1"/>
              <a:t>Juvencio</a:t>
            </a:r>
            <a:r>
              <a:rPr lang="en-AU" sz="1200" dirty="0"/>
              <a:t> </a:t>
            </a:r>
            <a:r>
              <a:rPr lang="en-AU" sz="1200" dirty="0" err="1"/>
              <a:t>Maeztu</a:t>
            </a:r>
            <a:r>
              <a:rPr lang="en-AU" sz="1200" dirty="0"/>
              <a:t> at the CFO. In an interview, </a:t>
            </a:r>
            <a:r>
              <a:rPr lang="en-AU" sz="1200" dirty="0" err="1"/>
              <a:t>Maeztu</a:t>
            </a:r>
            <a:r>
              <a:rPr lang="en-AU" sz="1200" dirty="0"/>
              <a:t> said that he could see online players like Amazon growing and it was important to get closer to the consumers</a:t>
            </a:r>
          </a:p>
          <a:p>
            <a:pPr>
              <a:lnSpc>
                <a:spcPct val="100000"/>
              </a:lnSpc>
            </a:pPr>
            <a:r>
              <a:rPr lang="en-AU" sz="1200" dirty="0" err="1"/>
              <a:t>Maeztu</a:t>
            </a:r>
            <a:r>
              <a:rPr lang="en-AU" sz="1200" dirty="0"/>
              <a:t> decided that company would invest around €3 billion between 2018-2020 to focus on areas like digital service and eCommerce warehouse. </a:t>
            </a:r>
          </a:p>
          <a:p>
            <a:pPr>
              <a:lnSpc>
                <a:spcPct val="100000"/>
              </a:lnSpc>
            </a:pPr>
            <a:r>
              <a:rPr lang="en-AU" sz="1200" dirty="0"/>
              <a:t>CFO set the goal of 20% growth in sales revenue, originating from eCommerce platform</a:t>
            </a:r>
          </a:p>
        </p:txBody>
      </p:sp>
    </p:spTree>
    <p:extLst>
      <p:ext uri="{BB962C8B-B14F-4D97-AF65-F5344CB8AC3E}">
        <p14:creationId xmlns:p14="http://schemas.microsoft.com/office/powerpoint/2010/main" val="38034462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A5EFE-5726-5C50-3FE2-3075C3EAFC00}"/>
              </a:ext>
            </a:extLst>
          </p:cNvPr>
          <p:cNvSpPr>
            <a:spLocks noGrp="1"/>
          </p:cNvSpPr>
          <p:nvPr>
            <p:ph type="title"/>
          </p:nvPr>
        </p:nvSpPr>
        <p:spPr>
          <a:xfrm>
            <a:off x="550863" y="550800"/>
            <a:ext cx="7308850" cy="986400"/>
          </a:xfrm>
        </p:spPr>
        <p:txBody>
          <a:bodyPr wrap="square" anchor="ctr">
            <a:normAutofit fontScale="90000"/>
          </a:bodyPr>
          <a:lstStyle/>
          <a:p>
            <a:r>
              <a:rPr lang="en-AU" dirty="0"/>
              <a:t>Thesis and research question</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85B4DA-0CF5-C442-8321-81FE81E23F38}"/>
              </a:ext>
            </a:extLst>
          </p:cNvPr>
          <p:cNvGraphicFramePr>
            <a:graphicFrameLocks noGrp="1"/>
          </p:cNvGraphicFramePr>
          <p:nvPr>
            <p:ph idx="1"/>
            <p:extLst>
              <p:ext uri="{D42A27DB-BD31-4B8C-83A1-F6EECF244321}">
                <p14:modId xmlns:p14="http://schemas.microsoft.com/office/powerpoint/2010/main" val="366210775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8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F280C-6EAB-98ED-6803-A5EF435845FD}"/>
              </a:ext>
            </a:extLst>
          </p:cNvPr>
          <p:cNvSpPr>
            <a:spLocks noGrp="1"/>
          </p:cNvSpPr>
          <p:nvPr>
            <p:ph type="title"/>
          </p:nvPr>
        </p:nvSpPr>
        <p:spPr>
          <a:xfrm>
            <a:off x="6201412" y="549275"/>
            <a:ext cx="5437185" cy="1997855"/>
          </a:xfrm>
        </p:spPr>
        <p:txBody>
          <a:bodyPr wrap="square" anchor="b">
            <a:normAutofit fontScale="90000"/>
          </a:bodyPr>
          <a:lstStyle/>
          <a:p>
            <a:pPr>
              <a:lnSpc>
                <a:spcPct val="90000"/>
              </a:lnSpc>
            </a:pPr>
            <a:r>
              <a:rPr lang="en-AU" dirty="0"/>
              <a:t>Effect of digital ‘transformation’ at IKEA: initial findings</a:t>
            </a:r>
          </a:p>
        </p:txBody>
      </p:sp>
      <p:pic>
        <p:nvPicPr>
          <p:cNvPr id="3074" name="Picture 2" descr="IKEA Is Digitally Transforming The Face Of Retail">
            <a:extLst>
              <a:ext uri="{FF2B5EF4-FFF2-40B4-BE49-F238E27FC236}">
                <a16:creationId xmlns:a16="http://schemas.microsoft.com/office/drawing/2014/main" id="{C7ADB51E-AB75-42B2-9885-00EEEE66DA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3403" y="2098699"/>
            <a:ext cx="5092062" cy="2660602"/>
          </a:xfrm>
          <a:custGeom>
            <a:avLst/>
            <a:gdLst/>
            <a:ahLst/>
            <a:cxnLst/>
            <a:rect l="l" t="t" r="r" b="b"/>
            <a:pathLst>
              <a:path w="5092062" h="5759450">
                <a:moveTo>
                  <a:pt x="0" y="0"/>
                </a:moveTo>
                <a:lnTo>
                  <a:pt x="5092062" y="0"/>
                </a:lnTo>
                <a:lnTo>
                  <a:pt x="509206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07BED61-7A3F-0CEF-97A4-AF0C829A588D}"/>
              </a:ext>
            </a:extLst>
          </p:cNvPr>
          <p:cNvSpPr>
            <a:spLocks noGrp="1"/>
          </p:cNvSpPr>
          <p:nvPr>
            <p:ph idx="1"/>
          </p:nvPr>
        </p:nvSpPr>
        <p:spPr>
          <a:xfrm>
            <a:off x="6201410" y="2677306"/>
            <a:ext cx="5437187" cy="3415519"/>
          </a:xfrm>
        </p:spPr>
        <p:txBody>
          <a:bodyPr anchor="t">
            <a:normAutofit fontScale="92500" lnSpcReduction="10000"/>
          </a:bodyPr>
          <a:lstStyle/>
          <a:p>
            <a:pPr>
              <a:lnSpc>
                <a:spcPct val="100000"/>
              </a:lnSpc>
            </a:pPr>
            <a:r>
              <a:rPr lang="en-AU" sz="1100" dirty="0"/>
              <a:t>In 2017-18, the year of digital transformation, IKEA’s net profit decreased by 40% (European CEO, 2019)</a:t>
            </a:r>
          </a:p>
          <a:p>
            <a:pPr>
              <a:lnSpc>
                <a:spcPct val="100000"/>
              </a:lnSpc>
            </a:pPr>
            <a:r>
              <a:rPr lang="en-AU" sz="1100" dirty="0"/>
              <a:t>The drop in profits was caused by rise in cost of digital development and decision of the organisation to not increase the prices</a:t>
            </a:r>
          </a:p>
          <a:p>
            <a:pPr>
              <a:lnSpc>
                <a:spcPct val="100000"/>
              </a:lnSpc>
            </a:pPr>
            <a:r>
              <a:rPr lang="en-AU" sz="1100" dirty="0"/>
              <a:t>IKEA cut 7500 jobs in 2018 to ‘streamline’ the organisation (The Guardian, 2018)</a:t>
            </a:r>
          </a:p>
          <a:p>
            <a:pPr>
              <a:lnSpc>
                <a:spcPct val="100000"/>
              </a:lnSpc>
            </a:pPr>
            <a:r>
              <a:rPr lang="en-AU" sz="1100" dirty="0"/>
              <a:t>However, shift to e-commerce led to net gain of 4000 jobs (The Globe and Mail, 2018)</a:t>
            </a:r>
          </a:p>
          <a:p>
            <a:pPr>
              <a:lnSpc>
                <a:spcPct val="100000"/>
              </a:lnSpc>
            </a:pPr>
            <a:r>
              <a:rPr lang="en-AU" sz="1100" dirty="0"/>
              <a:t>IKEA must now compete in intensely crowded marketplace; Amazon and Wayfair are offering diverse options to consumers for online furniture shopping</a:t>
            </a:r>
          </a:p>
          <a:p>
            <a:pPr>
              <a:lnSpc>
                <a:spcPct val="100000"/>
              </a:lnSpc>
            </a:pPr>
            <a:r>
              <a:rPr lang="en-AU" sz="1100" dirty="0"/>
              <a:t>The market share in 2017 declined by 2% (European CEO, 2019)</a:t>
            </a:r>
          </a:p>
          <a:p>
            <a:pPr>
              <a:lnSpc>
                <a:spcPct val="100000"/>
              </a:lnSpc>
            </a:pPr>
            <a:r>
              <a:rPr lang="en-AU" sz="1100" dirty="0"/>
              <a:t>However, the global retail sales increase by €10 billion in the same year. The </a:t>
            </a:r>
            <a:r>
              <a:rPr lang="en-AU" sz="1100"/>
              <a:t>growth was </a:t>
            </a:r>
            <a:r>
              <a:rPr lang="en-AU" sz="1100" dirty="0"/>
              <a:t>prominent in China and the US, despite significant competition from Alibaba and Amazon</a:t>
            </a:r>
          </a:p>
          <a:p>
            <a:pPr>
              <a:lnSpc>
                <a:spcPct val="100000"/>
              </a:lnSpc>
            </a:pPr>
            <a:r>
              <a:rPr lang="en-AU" sz="1100" dirty="0"/>
              <a:t>Overall, the change has benefitted IKEA</a:t>
            </a:r>
          </a:p>
          <a:p>
            <a:pPr>
              <a:lnSpc>
                <a:spcPct val="100000"/>
              </a:lnSpc>
            </a:pPr>
            <a:endParaRPr lang="en-AU" sz="1100" dirty="0"/>
          </a:p>
        </p:txBody>
      </p:sp>
    </p:spTree>
    <p:extLst>
      <p:ext uri="{BB962C8B-B14F-4D97-AF65-F5344CB8AC3E}">
        <p14:creationId xmlns:p14="http://schemas.microsoft.com/office/powerpoint/2010/main" val="22884581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F17AE-818B-CEBC-6B25-5EF1870E0D33}"/>
              </a:ext>
            </a:extLst>
          </p:cNvPr>
          <p:cNvSpPr>
            <a:spLocks noGrp="1"/>
          </p:cNvSpPr>
          <p:nvPr>
            <p:ph type="title"/>
          </p:nvPr>
        </p:nvSpPr>
        <p:spPr>
          <a:xfrm>
            <a:off x="550863" y="549275"/>
            <a:ext cx="3565525" cy="5543549"/>
          </a:xfrm>
        </p:spPr>
        <p:txBody>
          <a:bodyPr wrap="square" anchor="ctr">
            <a:normAutofit/>
          </a:bodyPr>
          <a:lstStyle/>
          <a:p>
            <a:r>
              <a:rPr lang="en-AU"/>
              <a:t>References</a:t>
            </a:r>
            <a:endParaRPr lang="en-AU" dirty="0"/>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61A9A9-7FE1-4178-43FE-2DCE81BF99EB}"/>
              </a:ext>
            </a:extLst>
          </p:cNvPr>
          <p:cNvGraphicFramePr>
            <a:graphicFrameLocks noGrp="1"/>
          </p:cNvGraphicFramePr>
          <p:nvPr>
            <p:ph idx="1"/>
            <p:extLst>
              <p:ext uri="{D42A27DB-BD31-4B8C-83A1-F6EECF244321}">
                <p14:modId xmlns:p14="http://schemas.microsoft.com/office/powerpoint/2010/main" val="84125849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1815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7" name="Group 16">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8" name="Freeform: Shape 17">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0" name="Oval 19">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3" name="Rectangle 22">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7" name="Group 26">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28" name="Freeform: Shape 27">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4" name="Title 3">
            <a:extLst>
              <a:ext uri="{FF2B5EF4-FFF2-40B4-BE49-F238E27FC236}">
                <a16:creationId xmlns:a16="http://schemas.microsoft.com/office/drawing/2014/main" id="{0EFACB4F-56BC-3E0A-17BF-E7225E20016A}"/>
              </a:ext>
            </a:extLst>
          </p:cNvPr>
          <p:cNvSpPr>
            <a:spLocks noGrp="1"/>
          </p:cNvSpPr>
          <p:nvPr>
            <p:ph type="title"/>
          </p:nvPr>
        </p:nvSpPr>
        <p:spPr>
          <a:xfrm>
            <a:off x="550864" y="549275"/>
            <a:ext cx="3565524" cy="3034657"/>
          </a:xfrm>
        </p:spPr>
        <p:txBody>
          <a:bodyPr vert="horz" wrap="square" lIns="0" tIns="0" rIns="0" bIns="0" rtlCol="0" anchor="b" anchorCtr="0">
            <a:normAutofit/>
          </a:bodyPr>
          <a:lstStyle/>
          <a:p>
            <a:r>
              <a:rPr lang="en-US" dirty="0"/>
              <a:t>Thank you</a:t>
            </a:r>
          </a:p>
        </p:txBody>
      </p:sp>
      <p:grpSp>
        <p:nvGrpSpPr>
          <p:cNvPr id="31" name="Group 30">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2"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8" name="Graphic 7" descr="Handshake">
            <a:extLst>
              <a:ext uri="{FF2B5EF4-FFF2-40B4-BE49-F238E27FC236}">
                <a16:creationId xmlns:a16="http://schemas.microsoft.com/office/drawing/2014/main" id="{DE5ACD06-2A5C-CDAC-30A2-F55FC30A86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87939" y="549275"/>
            <a:ext cx="5761037" cy="5761037"/>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8145659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3DFloatVTI">
  <a:themeElements>
    <a:clrScheme name="AnalogousFromDarkSeedLeftStep">
      <a:dk1>
        <a:srgbClr val="000000"/>
      </a:dk1>
      <a:lt1>
        <a:srgbClr val="FFFFFF"/>
      </a:lt1>
      <a:dk2>
        <a:srgbClr val="3F3423"/>
      </a:dk2>
      <a:lt2>
        <a:srgbClr val="E7E2E8"/>
      </a:lt2>
      <a:accent1>
        <a:srgbClr val="56B447"/>
      </a:accent1>
      <a:accent2>
        <a:srgbClr val="7BAE3A"/>
      </a:accent2>
      <a:accent3>
        <a:srgbClr val="A3A541"/>
      </a:accent3>
      <a:accent4>
        <a:srgbClr val="B1833B"/>
      </a:accent4>
      <a:accent5>
        <a:srgbClr val="C3634D"/>
      </a:accent5>
      <a:accent6>
        <a:srgbClr val="B13B55"/>
      </a:accent6>
      <a:hlink>
        <a:srgbClr val="BF6D3F"/>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
  <TotalTime>205</TotalTime>
  <Words>1079</Words>
  <Application>Microsoft Office PowerPoint</Application>
  <PresentationFormat>宽屏</PresentationFormat>
  <Paragraphs>58</Paragraphs>
  <Slides>11</Slides>
  <Notes>0</Notes>
  <HiddenSlides>0</HiddenSlides>
  <MMClips>0</MMClips>
  <ScaleCrop>false</ScaleCrop>
  <HeadingPairs>
    <vt:vector size="6" baseType="variant">
      <vt:variant>
        <vt:lpstr>已用的字体</vt:lpstr>
      </vt:variant>
      <vt:variant>
        <vt:i4>2</vt:i4>
      </vt:variant>
      <vt:variant>
        <vt:lpstr>主题</vt:lpstr>
      </vt:variant>
      <vt:variant>
        <vt:i4>1</vt:i4>
      </vt:variant>
      <vt:variant>
        <vt:lpstr>幻灯片标题</vt:lpstr>
      </vt:variant>
      <vt:variant>
        <vt:i4>11</vt:i4>
      </vt:variant>
    </vt:vector>
  </HeadingPairs>
  <TitlesOfParts>
    <vt:vector size="14" baseType="lpstr">
      <vt:lpstr>Arial</vt:lpstr>
      <vt:lpstr>Avenir Next LT Pro</vt:lpstr>
      <vt:lpstr>3DFloatVTI</vt:lpstr>
      <vt:lpstr>Change management at IKEA</vt:lpstr>
      <vt:lpstr>Change management</vt:lpstr>
      <vt:lpstr>IKEA</vt:lpstr>
      <vt:lpstr>Transformational change at IKEA</vt:lpstr>
      <vt:lpstr>Factors driving radical change</vt:lpstr>
      <vt:lpstr>PESTLE Analysis</vt:lpstr>
      <vt:lpstr>Internal factors driving the change</vt:lpstr>
      <vt:lpstr>Thesis and research question</vt:lpstr>
      <vt:lpstr>Effect of digital ‘transformation’ at IKEA: initial findings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杨</cp:lastModifiedBy>
  <cp:revision>30</cp:revision>
  <dcterms:created xsi:type="dcterms:W3CDTF">2023-02-17T13:46:44Z</dcterms:created>
  <dcterms:modified xsi:type="dcterms:W3CDTF">2023-02-26T12:37:46Z</dcterms:modified>
</cp:coreProperties>
</file>