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4E2CE"/>
          </a:solidFill>
        </a:fill>
      </a:tcStyle>
    </a:wholeTbl>
    <a:band2H>
      <a:tcTxStyle b="def" i="def"/>
      <a:tcStyle>
        <a:tcBdr/>
        <a:fill>
          <a:solidFill>
            <a:srgbClr val="EBF1E8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DD4EA"/>
          </a:solidFill>
        </a:fill>
      </a:tcStyle>
    </a:wholeTbl>
    <a:band2H>
      <a:tcTxStyle b="def" i="def"/>
      <a:tcStyle>
        <a:tcBdr/>
        <a:fill>
          <a:solidFill>
            <a:srgbClr val="E8EBF5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0E0E0"/>
          </a:solidFill>
        </a:fill>
      </a:tcStyle>
    </a:wholeTbl>
    <a:band2H>
      <a:tcTxStyle b="def" i="def"/>
      <a:tcStyle>
        <a:tcBdr/>
        <a:fill>
          <a:solidFill>
            <a:srgbClr val="F0F0F0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Shape 100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01" name="Shape 101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Calibri"/>
      </a:defRPr>
    </a:lvl1pPr>
    <a:lvl2pPr indent="228600" latinLnBrk="0">
      <a:defRPr sz="1200">
        <a:latin typeface="+mn-lt"/>
        <a:ea typeface="+mn-ea"/>
        <a:cs typeface="+mn-cs"/>
        <a:sym typeface="Calibri"/>
      </a:defRPr>
    </a:lvl2pPr>
    <a:lvl3pPr indent="457200" latinLnBrk="0">
      <a:defRPr sz="1200">
        <a:latin typeface="+mn-lt"/>
        <a:ea typeface="+mn-ea"/>
        <a:cs typeface="+mn-cs"/>
        <a:sym typeface="Calibri"/>
      </a:defRPr>
    </a:lvl3pPr>
    <a:lvl4pPr indent="685800" latinLnBrk="0">
      <a:defRPr sz="1200">
        <a:latin typeface="+mn-lt"/>
        <a:ea typeface="+mn-ea"/>
        <a:cs typeface="+mn-cs"/>
        <a:sym typeface="Calibri"/>
      </a:defRPr>
    </a:lvl4pPr>
    <a:lvl5pPr indent="914400" latinLnBrk="0">
      <a:defRPr sz="1200">
        <a:latin typeface="+mn-lt"/>
        <a:ea typeface="+mn-ea"/>
        <a:cs typeface="+mn-cs"/>
        <a:sym typeface="Calibri"/>
      </a:defRPr>
    </a:lvl5pPr>
    <a:lvl6pPr indent="1143000" latinLnBrk="0">
      <a:defRPr sz="1200">
        <a:latin typeface="+mn-lt"/>
        <a:ea typeface="+mn-ea"/>
        <a:cs typeface="+mn-cs"/>
        <a:sym typeface="Calibri"/>
      </a:defRPr>
    </a:lvl6pPr>
    <a:lvl7pPr indent="1371600" latinLnBrk="0">
      <a:defRPr sz="1200">
        <a:latin typeface="+mn-lt"/>
        <a:ea typeface="+mn-ea"/>
        <a:cs typeface="+mn-cs"/>
        <a:sym typeface="Calibri"/>
      </a:defRPr>
    </a:lvl7pPr>
    <a:lvl8pPr indent="1600200" latinLnBrk="0">
      <a:defRPr sz="1200">
        <a:latin typeface="+mn-lt"/>
        <a:ea typeface="+mn-ea"/>
        <a:cs typeface="+mn-cs"/>
        <a:sym typeface="Calibri"/>
      </a:defRPr>
    </a:lvl8pPr>
    <a:lvl9pPr indent="1828800" latinLnBrk="0">
      <a:defRPr sz="1200">
        <a:latin typeface="+mn-lt"/>
        <a:ea typeface="+mn-ea"/>
        <a:cs typeface="+mn-cs"/>
        <a:sym typeface="Calibri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Текст заголовка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/>
            <a:r>
              <a:t>Текст заголовка</a:t>
            </a:r>
          </a:p>
        </p:txBody>
      </p:sp>
      <p:sp>
        <p:nvSpPr>
          <p:cNvPr id="12" name="Уровень текста 1…"/>
          <p:cNvSpPr txBox="1"/>
          <p:nvPr>
            <p:ph type="body" sz="quarter" idx="1"/>
          </p:nvPr>
        </p:nvSpPr>
        <p:spPr>
          <a:xfrm>
            <a:off x="1524000" y="3602037"/>
            <a:ext cx="9144000" cy="1655763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 sz="2400"/>
            </a:lvl1pPr>
            <a:lvl2pPr marL="0" indent="457200" algn="ctr">
              <a:buSzTx/>
              <a:buFontTx/>
              <a:buNone/>
              <a:defRPr sz="2400"/>
            </a:lvl2pPr>
            <a:lvl3pPr marL="0" indent="914400" algn="ctr">
              <a:buSzTx/>
              <a:buFontTx/>
              <a:buNone/>
              <a:defRPr sz="2400"/>
            </a:lvl3pPr>
            <a:lvl4pPr marL="0" indent="1371600" algn="ctr">
              <a:buSzTx/>
              <a:buFontTx/>
              <a:buNone/>
              <a:defRPr sz="2400"/>
            </a:lvl4pPr>
            <a:lvl5pPr marL="0" indent="1828800" algn="ctr">
              <a:buSzTx/>
              <a:buFontTx/>
              <a:buNone/>
              <a:defRPr sz="2400"/>
            </a:lvl5pPr>
          </a:lstStyle>
          <a:p>
            <a:pPr/>
            <a:r>
              <a:t>Уровень текста 1</a:t>
            </a:r>
          </a:p>
          <a:p>
            <a:pPr lvl="1"/>
            <a:r>
              <a:t>Уровень текста 2</a:t>
            </a:r>
          </a:p>
          <a:p>
            <a:pPr lvl="2"/>
            <a:r>
              <a:t>Уровень текста 3</a:t>
            </a:r>
          </a:p>
          <a:p>
            <a:pPr lvl="3"/>
            <a:r>
              <a:t>Уровень текста 4</a:t>
            </a:r>
          </a:p>
          <a:p>
            <a:pPr lvl="4"/>
            <a:r>
              <a:t>Уровень текста 5</a:t>
            </a:r>
          </a:p>
        </p:txBody>
      </p:sp>
      <p:sp>
        <p:nvSpPr>
          <p:cNvPr id="13" name="Номер слайда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Текст заголовка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Текст заголовка</a:t>
            </a:r>
          </a:p>
        </p:txBody>
      </p:sp>
      <p:sp>
        <p:nvSpPr>
          <p:cNvPr id="21" name="Уровень текста 1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Уровень текста 1</a:t>
            </a:r>
          </a:p>
          <a:p>
            <a:pPr lvl="1"/>
            <a:r>
              <a:t>Уровень текста 2</a:t>
            </a:r>
          </a:p>
          <a:p>
            <a:pPr lvl="2"/>
            <a:r>
              <a:t>Уровень текста 3</a:t>
            </a:r>
          </a:p>
          <a:p>
            <a:pPr lvl="3"/>
            <a:r>
              <a:t>Уровень текста 4</a:t>
            </a:r>
          </a:p>
          <a:p>
            <a:pPr lvl="4"/>
            <a:r>
              <a:t>Уровень текста 5</a:t>
            </a:r>
          </a:p>
        </p:txBody>
      </p:sp>
      <p:sp>
        <p:nvSpPr>
          <p:cNvPr id="22" name="Номер слайда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Текст заголовка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Текст заголовка</a:t>
            </a:r>
          </a:p>
        </p:txBody>
      </p:sp>
      <p:sp>
        <p:nvSpPr>
          <p:cNvPr id="30" name="Уровень текста 1…"/>
          <p:cNvSpPr txBox="1"/>
          <p:nvPr>
            <p:ph type="body" sz="quarter" idx="1"/>
          </p:nvPr>
        </p:nvSpPr>
        <p:spPr>
          <a:xfrm>
            <a:off x="831850" y="4589462"/>
            <a:ext cx="10515600" cy="15001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1pPr>
            <a:lvl2pPr marL="0" indent="457200">
              <a:buSzTx/>
              <a:buFontTx/>
              <a:buNone/>
              <a:defRPr sz="2400">
                <a:solidFill>
                  <a:srgbClr val="888888"/>
                </a:solidFill>
              </a:defRPr>
            </a:lvl2pPr>
            <a:lvl3pPr marL="0" indent="914400">
              <a:buSzTx/>
              <a:buFontTx/>
              <a:buNone/>
              <a:defRPr sz="2400">
                <a:solidFill>
                  <a:srgbClr val="888888"/>
                </a:solidFill>
              </a:defRPr>
            </a:lvl3pPr>
            <a:lvl4pPr marL="0" indent="1371600">
              <a:buSzTx/>
              <a:buFontTx/>
              <a:buNone/>
              <a:defRPr sz="2400">
                <a:solidFill>
                  <a:srgbClr val="888888"/>
                </a:solidFill>
              </a:defRPr>
            </a:lvl4pPr>
            <a:lvl5pPr marL="0" indent="1828800">
              <a:buSzTx/>
              <a:buFontTx/>
              <a:buNone/>
              <a:defRPr sz="2400">
                <a:solidFill>
                  <a:srgbClr val="888888"/>
                </a:solidFill>
              </a:defRPr>
            </a:lvl5pPr>
          </a:lstStyle>
          <a:p>
            <a:pPr/>
            <a:r>
              <a:t>Уровень текста 1</a:t>
            </a:r>
          </a:p>
          <a:p>
            <a:pPr lvl="1"/>
            <a:r>
              <a:t>Уровень текста 2</a:t>
            </a:r>
          </a:p>
          <a:p>
            <a:pPr lvl="2"/>
            <a:r>
              <a:t>Уровень текста 3</a:t>
            </a:r>
          </a:p>
          <a:p>
            <a:pPr lvl="3"/>
            <a:r>
              <a:t>Уровень текста 4</a:t>
            </a:r>
          </a:p>
          <a:p>
            <a:pPr lvl="4"/>
            <a:r>
              <a:t>Уровень текста 5</a:t>
            </a:r>
          </a:p>
        </p:txBody>
      </p:sp>
      <p:sp>
        <p:nvSpPr>
          <p:cNvPr id="31" name="Номер слайда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Текст заголовка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Текст заголовка</a:t>
            </a:r>
          </a:p>
        </p:txBody>
      </p:sp>
      <p:sp>
        <p:nvSpPr>
          <p:cNvPr id="39" name="Уровень текста 1…"/>
          <p:cNvSpPr txBox="1"/>
          <p:nvPr>
            <p:ph type="body"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/>
            <a:r>
              <a:t>Уровень текста 1</a:t>
            </a:r>
          </a:p>
          <a:p>
            <a:pPr lvl="1"/>
            <a:r>
              <a:t>Уровень текста 2</a:t>
            </a:r>
          </a:p>
          <a:p>
            <a:pPr lvl="2"/>
            <a:r>
              <a:t>Уровень текста 3</a:t>
            </a:r>
          </a:p>
          <a:p>
            <a:pPr lvl="3"/>
            <a:r>
              <a:t>Уровень текста 4</a:t>
            </a:r>
          </a:p>
          <a:p>
            <a:pPr lvl="4"/>
            <a:r>
              <a:t>Уровень текста 5</a:t>
            </a:r>
          </a:p>
        </p:txBody>
      </p:sp>
      <p:sp>
        <p:nvSpPr>
          <p:cNvPr id="40" name="Номер слайда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Текст заголовка"/>
          <p:cNvSpPr txBox="1"/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/>
          <a:lstStyle/>
          <a:p>
            <a:pPr/>
            <a:r>
              <a:t>Текст заголовка</a:t>
            </a:r>
          </a:p>
        </p:txBody>
      </p:sp>
      <p:sp>
        <p:nvSpPr>
          <p:cNvPr id="48" name="Уровень текста 1…"/>
          <p:cNvSpPr txBox="1"/>
          <p:nvPr>
            <p:ph type="body" sz="quarter" idx="1"/>
          </p:nvPr>
        </p:nvSpPr>
        <p:spPr>
          <a:xfrm>
            <a:off x="839787" y="1681163"/>
            <a:ext cx="5157789" cy="823913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b="1" sz="2400"/>
            </a:lvl1pPr>
            <a:lvl2pPr marL="0" indent="457200">
              <a:buSzTx/>
              <a:buFontTx/>
              <a:buNone/>
              <a:defRPr b="1" sz="2400"/>
            </a:lvl2pPr>
            <a:lvl3pPr marL="0" indent="914400">
              <a:buSzTx/>
              <a:buFontTx/>
              <a:buNone/>
              <a:defRPr b="1" sz="2400"/>
            </a:lvl3pPr>
            <a:lvl4pPr marL="0" indent="1371600">
              <a:buSzTx/>
              <a:buFontTx/>
              <a:buNone/>
              <a:defRPr b="1" sz="2400"/>
            </a:lvl4pPr>
            <a:lvl5pPr marL="0" indent="1828800">
              <a:buSzTx/>
              <a:buFontTx/>
              <a:buNone/>
              <a:defRPr b="1" sz="2400"/>
            </a:lvl5pPr>
          </a:lstStyle>
          <a:p>
            <a:pPr/>
            <a:r>
              <a:t>Уровень текста 1</a:t>
            </a:r>
          </a:p>
          <a:p>
            <a:pPr lvl="1"/>
            <a:r>
              <a:t>Уровень текста 2</a:t>
            </a:r>
          </a:p>
          <a:p>
            <a:pPr lvl="2"/>
            <a:r>
              <a:t>Уровень текста 3</a:t>
            </a:r>
          </a:p>
          <a:p>
            <a:pPr lvl="3"/>
            <a:r>
              <a:t>Уровень текста 4</a:t>
            </a:r>
          </a:p>
          <a:p>
            <a:pPr lvl="4"/>
            <a:r>
              <a:t>Уровень текста 5</a:t>
            </a:r>
          </a:p>
        </p:txBody>
      </p:sp>
      <p:sp>
        <p:nvSpPr>
          <p:cNvPr id="49" name="Text Placeholder 4"/>
          <p:cNvSpPr/>
          <p:nvPr>
            <p:ph type="body" sz="quarter" idx="21"/>
          </p:nvPr>
        </p:nvSpPr>
        <p:spPr>
          <a:xfrm>
            <a:off x="6172200" y="1681163"/>
            <a:ext cx="5183188" cy="823913"/>
          </a:xfrm>
          <a:prstGeom prst="rect">
            <a:avLst/>
          </a:prstGeom>
        </p:spPr>
        <p:txBody>
          <a:bodyPr anchor="b"/>
          <a:lstStyle/>
          <a:p>
            <a:pPr marL="0" indent="0">
              <a:buSzTx/>
              <a:buFontTx/>
              <a:buNone/>
              <a:defRPr b="1" sz="2400"/>
            </a:pPr>
          </a:p>
        </p:txBody>
      </p:sp>
      <p:sp>
        <p:nvSpPr>
          <p:cNvPr id="50" name="Номер слайда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Текст заголовка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Текст заголовка</a:t>
            </a:r>
          </a:p>
        </p:txBody>
      </p:sp>
      <p:sp>
        <p:nvSpPr>
          <p:cNvPr id="58" name="Номер слайда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Номер слайда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Текст заголовка"/>
          <p:cNvSpPr txBox="1"/>
          <p:nvPr>
            <p:ph type="title"/>
          </p:nvPr>
        </p:nvSpPr>
        <p:spPr>
          <a:xfrm>
            <a:off x="839787" y="457200"/>
            <a:ext cx="3932239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Текст заголовка</a:t>
            </a:r>
          </a:p>
        </p:txBody>
      </p:sp>
      <p:sp>
        <p:nvSpPr>
          <p:cNvPr id="73" name="Уровень текста 1…"/>
          <p:cNvSpPr txBox="1"/>
          <p:nvPr>
            <p:ph type="body" sz="half" idx="1"/>
          </p:nvPr>
        </p:nvSpPr>
        <p:spPr>
          <a:xfrm>
            <a:off x="5183187" y="987425"/>
            <a:ext cx="6172201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718457" indent="-261257">
              <a:defRPr sz="3200"/>
            </a:lvl2pPr>
            <a:lvl3pPr marL="1219200" indent="-304800">
              <a:defRPr sz="3200"/>
            </a:lvl3pPr>
            <a:lvl4pPr marL="1737360" indent="-365760">
              <a:defRPr sz="3200"/>
            </a:lvl4pPr>
            <a:lvl5pPr marL="2194560" indent="-365760">
              <a:defRPr sz="3200"/>
            </a:lvl5pPr>
          </a:lstStyle>
          <a:p>
            <a:pPr/>
            <a:r>
              <a:t>Уровень текста 1</a:t>
            </a:r>
          </a:p>
          <a:p>
            <a:pPr lvl="1"/>
            <a:r>
              <a:t>Уровень текста 2</a:t>
            </a:r>
          </a:p>
          <a:p>
            <a:pPr lvl="2"/>
            <a:r>
              <a:t>Уровень текста 3</a:t>
            </a:r>
          </a:p>
          <a:p>
            <a:pPr lvl="3"/>
            <a:r>
              <a:t>Уровень текста 4</a:t>
            </a:r>
          </a:p>
          <a:p>
            <a:pPr lvl="4"/>
            <a:r>
              <a:t>Уровень текста 5</a:t>
            </a:r>
          </a:p>
        </p:txBody>
      </p:sp>
      <p:sp>
        <p:nvSpPr>
          <p:cNvPr id="74" name="Text Placeholder 3"/>
          <p:cNvSpPr/>
          <p:nvPr>
            <p:ph type="body" sz="quarter" idx="21"/>
          </p:nvPr>
        </p:nvSpPr>
        <p:spPr>
          <a:xfrm>
            <a:off x="839787" y="2057400"/>
            <a:ext cx="3932238" cy="3811588"/>
          </a:xfrm>
          <a:prstGeom prst="rect">
            <a:avLst/>
          </a:prstGeom>
        </p:spPr>
        <p:txBody>
          <a:bodyPr/>
          <a:lstStyle/>
          <a:p>
            <a:pPr marL="0" indent="0">
              <a:buSzTx/>
              <a:buFontTx/>
              <a:buNone/>
              <a:defRPr sz="1600"/>
            </a:pPr>
          </a:p>
        </p:txBody>
      </p:sp>
      <p:sp>
        <p:nvSpPr>
          <p:cNvPr id="75" name="Номер слайда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Текст заголовка"/>
          <p:cNvSpPr txBox="1"/>
          <p:nvPr>
            <p:ph type="title"/>
          </p:nvPr>
        </p:nvSpPr>
        <p:spPr>
          <a:xfrm>
            <a:off x="839787" y="457200"/>
            <a:ext cx="3932239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Текст заголовка</a:t>
            </a:r>
          </a:p>
        </p:txBody>
      </p:sp>
      <p:sp>
        <p:nvSpPr>
          <p:cNvPr id="83" name="Picture Placeholder 2"/>
          <p:cNvSpPr/>
          <p:nvPr>
            <p:ph type="pic" sz="half" idx="21"/>
          </p:nvPr>
        </p:nvSpPr>
        <p:spPr>
          <a:xfrm>
            <a:off x="5183187" y="987425"/>
            <a:ext cx="6172201" cy="4873625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pPr/>
          </a:p>
        </p:txBody>
      </p:sp>
      <p:sp>
        <p:nvSpPr>
          <p:cNvPr id="84" name="Уровень текста 1…"/>
          <p:cNvSpPr txBox="1"/>
          <p:nvPr>
            <p:ph type="body" sz="quarter" idx="1"/>
          </p:nvPr>
        </p:nvSpPr>
        <p:spPr>
          <a:xfrm>
            <a:off x="839787" y="2057400"/>
            <a:ext cx="3932239" cy="38115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600"/>
            </a:lvl1pPr>
            <a:lvl2pPr marL="0" indent="457200">
              <a:buSzTx/>
              <a:buFontTx/>
              <a:buNone/>
              <a:defRPr sz="1600"/>
            </a:lvl2pPr>
            <a:lvl3pPr marL="0" indent="914400">
              <a:buSzTx/>
              <a:buFontTx/>
              <a:buNone/>
              <a:defRPr sz="1600"/>
            </a:lvl3pPr>
            <a:lvl4pPr marL="0" indent="1371600">
              <a:buSzTx/>
              <a:buFontTx/>
              <a:buNone/>
              <a:defRPr sz="1600"/>
            </a:lvl4pPr>
            <a:lvl5pPr marL="0" indent="1828800">
              <a:buSzTx/>
              <a:buFontTx/>
              <a:buNone/>
              <a:defRPr sz="1600"/>
            </a:lvl5pPr>
          </a:lstStyle>
          <a:p>
            <a:pPr/>
            <a:r>
              <a:t>Уровень текста 1</a:t>
            </a:r>
          </a:p>
          <a:p>
            <a:pPr lvl="1"/>
            <a:r>
              <a:t>Уровень текста 2</a:t>
            </a:r>
          </a:p>
          <a:p>
            <a:pPr lvl="2"/>
            <a:r>
              <a:t>Уровень текста 3</a:t>
            </a:r>
          </a:p>
          <a:p>
            <a:pPr lvl="3"/>
            <a:r>
              <a:t>Уровень текста 4</a:t>
            </a:r>
          </a:p>
          <a:p>
            <a:pPr lvl="4"/>
            <a:r>
              <a:t>Уровень текста 5</a:t>
            </a:r>
          </a:p>
        </p:txBody>
      </p:sp>
      <p:sp>
        <p:nvSpPr>
          <p:cNvPr id="85" name="Номер слайда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Picture Placeholder 5"/>
          <p:cNvSpPr/>
          <p:nvPr>
            <p:ph type="pic" idx="2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pPr/>
          </a:p>
        </p:txBody>
      </p:sp>
      <p:pic>
        <p:nvPicPr>
          <p:cNvPr id="93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94" name="Номер слайда"/>
          <p:cNvSpPr txBox="1"/>
          <p:nvPr>
            <p:ph type="sldNum" sz="quarter" idx="2"/>
          </p:nvPr>
        </p:nvSpPr>
        <p:spPr>
          <a:xfrm>
            <a:off x="5892800" y="6172200"/>
            <a:ext cx="2844800" cy="36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Текст заголовка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/>
          <a:p>
            <a:pPr/>
            <a:r>
              <a:t>Текст заголовка</a:t>
            </a:r>
          </a:p>
        </p:txBody>
      </p:sp>
      <p:sp>
        <p:nvSpPr>
          <p:cNvPr id="3" name="Уровень текста 1…"/>
          <p:cNvSpPr txBox="1"/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normAutofit fontScale="100000" lnSpcReduction="0"/>
          </a:bodyPr>
          <a:lstStyle/>
          <a:p>
            <a:pPr/>
            <a:r>
              <a:t>Уровень текста 1</a:t>
            </a:r>
          </a:p>
          <a:p>
            <a:pPr lvl="1"/>
            <a:r>
              <a:t>Уровень текста 2</a:t>
            </a:r>
          </a:p>
          <a:p>
            <a:pPr lvl="2"/>
            <a:r>
              <a:t>Уровень текста 3</a:t>
            </a:r>
          </a:p>
          <a:p>
            <a:pPr lvl="3"/>
            <a:r>
              <a:t>Уровень текста 4</a:t>
            </a:r>
          </a:p>
          <a:p>
            <a:pPr lvl="4"/>
            <a:r>
              <a:t>Уровень текста 5</a:t>
            </a:r>
          </a:p>
        </p:txBody>
      </p:sp>
      <p:sp>
        <p:nvSpPr>
          <p:cNvPr id="4" name="Номер слайда"/>
          <p:cNvSpPr txBox="1"/>
          <p:nvPr>
            <p:ph type="sldNum" sz="quarter" idx="2"/>
          </p:nvPr>
        </p:nvSpPr>
        <p:spPr>
          <a:xfrm>
            <a:off x="11095176" y="6414760"/>
            <a:ext cx="258624" cy="248305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transition xmlns:p14="http://schemas.microsoft.com/office/powerpoint/2010/main" spd="med" advClick="1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1pPr>
      <a:lvl2pPr marL="723900" marR="0" indent="-2667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2pPr>
      <a:lvl3pPr marL="1234439" marR="0" indent="-320039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3pPr>
      <a:lvl4pPr marL="1727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4pPr>
      <a:lvl5pPr marL="21844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5pPr>
      <a:lvl6pPr marL="26416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6pPr>
      <a:lvl7pPr marL="30988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7pPr>
      <a:lvl8pPr marL="35560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8pPr>
      <a:lvl9pPr marL="4013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0.xml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bmp"/><Relationship Id="rId3" Type="http://schemas.openxmlformats.org/officeDocument/2006/relationships/image" Target="../media/image2.bmp"/><Relationship Id="rId4" Type="http://schemas.openxmlformats.org/officeDocument/2006/relationships/image" Target="../media/image3.bmp"/><Relationship Id="rId5" Type="http://schemas.openxmlformats.org/officeDocument/2006/relationships/image" Target="../media/image4.bmp"/><Relationship Id="rId6" Type="http://schemas.openxmlformats.org/officeDocument/2006/relationships/image" Target="../media/image5.bmp"/><Relationship Id="rId7" Type="http://schemas.openxmlformats.org/officeDocument/2006/relationships/image" Target="../media/image6.bmp"/><Relationship Id="rId8" Type="http://schemas.openxmlformats.org/officeDocument/2006/relationships/image" Target="../media/image7.bmp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image" Target="../media/image3.pn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leanscape.io/what-is-a-cause-and-effect-diagram-fishbone-or-ishikawa?utm_source=chatgpt.com" TargetMode="External"/><Relationship Id="rId3" Type="http://schemas.openxmlformats.org/officeDocument/2006/relationships/hyperlink" Target="https://blog.oxfordcollegeofmarketing.com/2016/06/30/pestel-analysis/?utm_source=chatgpt.com" TargetMode="External"/><Relationship Id="rId4" Type="http://schemas.openxmlformats.org/officeDocument/2006/relationships/hyperlink" Target="https://www.analyticssteps.com/blogs/what-pestle-analysis?utm_source=chatgpt.com" TargetMode="External"/><Relationship Id="rId5" Type="http://schemas.openxmlformats.org/officeDocument/2006/relationships/hyperlink" Target="https://www.icaew.com/technical/business/strategy-risk-and-innovation/strategy/pestel?utm_source=chatgpt.com" TargetMode="External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FCFF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TextBox 3"/>
          <p:cNvSpPr txBox="1"/>
          <p:nvPr/>
        </p:nvSpPr>
        <p:spPr>
          <a:xfrm>
            <a:off x="754524" y="862642"/>
            <a:ext cx="10682952" cy="46374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b="1" sz="3200">
                <a:latin typeface="Arial"/>
                <a:ea typeface="Arial"/>
                <a:cs typeface="Arial"/>
                <a:sym typeface="Arial"/>
              </a:defRPr>
            </a:pPr>
            <a:r>
              <a:t>Student Name:	</a:t>
            </a:r>
            <a:r>
              <a:rPr b="0"/>
              <a:t>Kateryna Skladaniuk</a:t>
            </a:r>
            <a:endParaRPr b="0"/>
          </a:p>
          <a:p>
            <a:pPr>
              <a:defRPr sz="1600">
                <a:latin typeface="Arial"/>
                <a:ea typeface="Arial"/>
                <a:cs typeface="Arial"/>
                <a:sym typeface="Arial"/>
              </a:defRPr>
            </a:pPr>
          </a:p>
          <a:p>
            <a:pPr>
              <a:defRPr b="1" sz="3200">
                <a:latin typeface="Arial"/>
                <a:ea typeface="Arial"/>
                <a:cs typeface="Arial"/>
                <a:sym typeface="Arial"/>
              </a:defRPr>
            </a:pPr>
            <a:r>
              <a:t>Student ID:		</a:t>
            </a:r>
            <a:r>
              <a:rPr b="0"/>
              <a:t>2513677</a:t>
            </a:r>
            <a:endParaRPr b="0"/>
          </a:p>
          <a:p>
            <a:pPr>
              <a:defRPr sz="1600">
                <a:latin typeface="Arial"/>
                <a:ea typeface="Arial"/>
                <a:cs typeface="Arial"/>
                <a:sym typeface="Arial"/>
              </a:defRPr>
            </a:pPr>
          </a:p>
          <a:p>
            <a:pPr>
              <a:defRPr b="1" sz="3200">
                <a:latin typeface="Arial"/>
                <a:ea typeface="Arial"/>
                <a:cs typeface="Arial"/>
                <a:sym typeface="Arial"/>
              </a:defRPr>
            </a:pPr>
            <a:r>
              <a:t>Lecturer’s Name:	</a:t>
            </a:r>
            <a:r>
              <a:rPr b="0"/>
              <a:t>Chijioke Uba </a:t>
            </a:r>
          </a:p>
          <a:p>
            <a:pPr>
              <a:defRPr sz="3200">
                <a:latin typeface="Arial"/>
                <a:ea typeface="Arial"/>
                <a:cs typeface="Arial"/>
                <a:sym typeface="Arial"/>
              </a:defRPr>
            </a:pPr>
          </a:p>
          <a:p>
            <a:pPr>
              <a:defRPr b="1" sz="3200">
                <a:latin typeface="Arial"/>
                <a:ea typeface="Arial"/>
                <a:cs typeface="Arial"/>
                <a:sym typeface="Arial"/>
              </a:defRPr>
            </a:pPr>
            <a:r>
              <a:t>Module Code: </a:t>
            </a:r>
            <a:r>
              <a:rPr sz="2800"/>
              <a:t>	</a:t>
            </a:r>
            <a:r>
              <a:rPr b="0" sz="2800"/>
              <a:t>LCLM 4004</a:t>
            </a:r>
            <a:endParaRPr b="0" sz="2800"/>
          </a:p>
          <a:p>
            <a:pPr>
              <a:defRPr sz="2800">
                <a:latin typeface="Arial"/>
                <a:ea typeface="Arial"/>
                <a:cs typeface="Arial"/>
                <a:sym typeface="Arial"/>
              </a:defRPr>
            </a:pPr>
          </a:p>
          <a:p>
            <a:pPr>
              <a:defRPr b="1" sz="3200">
                <a:latin typeface="Arial"/>
                <a:ea typeface="Arial"/>
                <a:cs typeface="Arial"/>
                <a:sym typeface="Arial"/>
              </a:defRPr>
            </a:pPr>
            <a:r>
              <a:t>Module Name: </a:t>
            </a:r>
            <a:r>
              <a:rPr sz="2800"/>
              <a:t>	</a:t>
            </a:r>
            <a:r>
              <a:rPr b="0" sz="2800"/>
              <a:t>Problem Solving and Decision-Making</a:t>
            </a:r>
            <a:endParaRPr b="0" sz="2800"/>
          </a:p>
          <a:p>
            <a:pPr>
              <a:defRPr sz="2800">
                <a:latin typeface="Arial"/>
                <a:ea typeface="Arial"/>
                <a:cs typeface="Arial"/>
                <a:sym typeface="Arial"/>
              </a:defRPr>
            </a:pPr>
          </a:p>
          <a:p>
            <a:pPr>
              <a:defRPr b="1" sz="3200">
                <a:latin typeface="Arial"/>
                <a:ea typeface="Arial"/>
                <a:cs typeface="Arial"/>
                <a:sym typeface="Arial"/>
              </a:defRPr>
            </a:pPr>
            <a:r>
              <a:t>Component 1: </a:t>
            </a:r>
            <a:r>
              <a:rPr sz="2800"/>
              <a:t>	</a:t>
            </a:r>
            <a:r>
              <a:rPr b="0" sz="2800"/>
              <a:t>Green Haven Florists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FCFF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Content Placeholder 2"/>
          <p:cNvSpPr txBox="1"/>
          <p:nvPr>
            <p:ph type="body" idx="1"/>
          </p:nvPr>
        </p:nvSpPr>
        <p:spPr>
          <a:xfrm>
            <a:off x="544901" y="703053"/>
            <a:ext cx="11102198" cy="5451894"/>
          </a:xfrm>
          <a:prstGeom prst="rect">
            <a:avLst/>
          </a:prstGeom>
        </p:spPr>
        <p:txBody>
          <a:bodyPr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</a:p>
          <a:p>
            <a:pPr marL="0" indent="0">
              <a:lnSpc>
                <a:spcPct val="120000"/>
              </a:lnSpc>
              <a:buSzTx/>
              <a:buNone/>
              <a:defRPr sz="900">
                <a:latin typeface="Arial"/>
                <a:ea typeface="Arial"/>
                <a:cs typeface="Arial"/>
                <a:sym typeface="Arial"/>
              </a:defRPr>
            </a:pPr>
          </a:p>
          <a:p>
            <a:pPr>
              <a:lnSpc>
                <a:spcPct val="120000"/>
              </a:lnSpc>
              <a:defRPr>
                <a:latin typeface="Arial"/>
                <a:ea typeface="Arial"/>
                <a:cs typeface="Arial"/>
                <a:sym typeface="Arial"/>
              </a:defRPr>
            </a:pPr>
            <a:r>
              <a:t>In my presentation I will:</a:t>
            </a:r>
          </a:p>
          <a:p>
            <a:pPr lvl="1" marL="685800" indent="-228600">
              <a:lnSpc>
                <a:spcPct val="120000"/>
              </a:lnSpc>
              <a:spcBef>
                <a:spcPts val="500"/>
              </a:spcBef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Provide a brief overview of Green Haven Florists and outlining the key problems the business is currently facing.</a:t>
            </a:r>
          </a:p>
          <a:p>
            <a:pPr lvl="1" marL="685800" indent="-228600">
              <a:lnSpc>
                <a:spcPct val="120000"/>
              </a:lnSpc>
              <a:spcBef>
                <a:spcPts val="500"/>
              </a:spcBef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Provide an application of the 5W2H model that summarises and structure these issues.</a:t>
            </a:r>
          </a:p>
          <a:p>
            <a:pPr lvl="1" marL="685800" indent="-228600">
              <a:lnSpc>
                <a:spcPct val="120000"/>
              </a:lnSpc>
              <a:spcBef>
                <a:spcPts val="500"/>
              </a:spcBef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Provide a critique and application of the PESTEL framework to analyse the external and internal factors affecting the business.</a:t>
            </a:r>
          </a:p>
          <a:p>
            <a:pPr lvl="1" marL="685800" indent="-228600">
              <a:lnSpc>
                <a:spcPct val="120000"/>
              </a:lnSpc>
              <a:spcBef>
                <a:spcPts val="500"/>
              </a:spcBef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Provide a critique and application of the Cause-and-Effect model.</a:t>
            </a:r>
          </a:p>
          <a:p>
            <a:pPr lvl="1" marL="685800" indent="-228600">
              <a:lnSpc>
                <a:spcPct val="120000"/>
              </a:lnSpc>
              <a:spcBef>
                <a:spcPts val="500"/>
              </a:spcBef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Finally, I will conclude with a summary of the main findings.</a:t>
            </a:r>
          </a:p>
        </p:txBody>
      </p:sp>
      <p:sp>
        <p:nvSpPr>
          <p:cNvPr id="106" name="Good afternoon. My name is Kateryna"/>
          <p:cNvSpPr txBox="1"/>
          <p:nvPr/>
        </p:nvSpPr>
        <p:spPr>
          <a:xfrm>
            <a:off x="521569" y="642331"/>
            <a:ext cx="6341652" cy="48620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marL="228600" indent="-228600">
              <a:lnSpc>
                <a:spcPct val="90000"/>
              </a:lnSpc>
              <a:spcBef>
                <a:spcPts val="1000"/>
              </a:spcBef>
              <a:buSzPct val="100000"/>
              <a:buFont typeface="Arial"/>
              <a:buChar char="•"/>
              <a:defRPr sz="28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Good afternoon. My name is Kateryna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FCFF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Title 1"/>
          <p:cNvSpPr txBox="1"/>
          <p:nvPr>
            <p:ph type="title"/>
          </p:nvPr>
        </p:nvSpPr>
        <p:spPr>
          <a:xfrm>
            <a:off x="491706" y="408257"/>
            <a:ext cx="11179834" cy="1325563"/>
          </a:xfrm>
          <a:prstGeom prst="rect">
            <a:avLst/>
          </a:prstGeom>
        </p:spPr>
        <p:txBody>
          <a:bodyPr/>
          <a:lstStyle>
            <a:lvl1pPr>
              <a:defRPr b="1" sz="3200" u="sng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General overview of Green Haven Florists</a:t>
            </a:r>
          </a:p>
        </p:txBody>
      </p:sp>
      <p:sp>
        <p:nvSpPr>
          <p:cNvPr id="109" name="- Green Haven Florists is a small, independent flower shop in Norwich, UK, founded in 2016 by Liam and Priya Patel. The business is known for its bespoke floral arrangements, eco-friendly packaging, and strong focus on customer service and sustainability"/>
          <p:cNvSpPr txBox="1"/>
          <p:nvPr/>
        </p:nvSpPr>
        <p:spPr>
          <a:xfrm>
            <a:off x="499221" y="1744997"/>
            <a:ext cx="10421602" cy="356590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defRPr sz="2900"/>
            </a:pPr>
            <a:r>
              <a:t>- Green Haven Florists is a small, independent flower shop in Norwich, UK, founded in 2016 by Liam and Priya Patel. The business is known for its bespoke floral arrangements, eco-friendly packaging, and strong focus on customer service and sustainability.</a:t>
            </a:r>
          </a:p>
          <a:p>
            <a:pPr>
              <a:lnSpc>
                <a:spcPct val="90000"/>
              </a:lnSpc>
              <a:spcBef>
                <a:spcPts val="1000"/>
              </a:spcBef>
              <a:defRPr sz="2900"/>
            </a:pPr>
            <a:r>
              <a:t>- Over the past year, Green Haven has faced declining in-store sales, rising costs, and increasing competition from online and local florists, which has put pressure on the business to adapt and modernise.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FCFF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Content Placeholder 2"/>
          <p:cNvSpPr txBox="1"/>
          <p:nvPr>
            <p:ph type="body" idx="1"/>
          </p:nvPr>
        </p:nvSpPr>
        <p:spPr>
          <a:xfrm>
            <a:off x="4467916" y="1090350"/>
            <a:ext cx="7482647" cy="4677300"/>
          </a:xfrm>
          <a:prstGeom prst="rect">
            <a:avLst/>
          </a:prstGeom>
        </p:spPr>
        <p:txBody>
          <a:bodyPr/>
          <a:lstStyle/>
          <a:p>
            <a:pPr marL="0" indent="0" algn="just" defTabSz="214884">
              <a:lnSpc>
                <a:spcPct val="100000"/>
              </a:lnSpc>
              <a:spcBef>
                <a:spcPts val="700"/>
              </a:spcBef>
              <a:buSzTx/>
              <a:buFontTx/>
              <a:buNone/>
              <a:defRPr b="1" sz="2679" u="sng">
                <a:latin typeface="Times Roman"/>
                <a:ea typeface="Times Roman"/>
                <a:cs typeface="Times Roman"/>
                <a:sym typeface="Times Roman"/>
              </a:defRPr>
            </a:pPr>
            <a:r>
              <a:t>Problem Insight: Nature and Scope</a:t>
            </a:r>
          </a:p>
          <a:p>
            <a:pPr marL="0" indent="0" algn="just" defTabSz="214884">
              <a:lnSpc>
                <a:spcPct val="100000"/>
              </a:lnSpc>
              <a:spcBef>
                <a:spcPts val="500"/>
              </a:spcBef>
              <a:buSzTx/>
              <a:buFontTx/>
              <a:buNone/>
              <a:defRPr sz="2162">
                <a:latin typeface="Times Roman"/>
                <a:ea typeface="Times Roman"/>
                <a:cs typeface="Times Roman"/>
                <a:sym typeface="Times Roman"/>
              </a:defRPr>
            </a:pPr>
            <a:r>
              <a:rPr b="1"/>
              <a:t>The main problem:</a:t>
            </a:r>
            <a:r>
              <a:t> 30% drop in in-store sales over the last 12 months.</a:t>
            </a:r>
          </a:p>
          <a:p>
            <a:pPr marL="0" indent="0" algn="just" defTabSz="214884">
              <a:lnSpc>
                <a:spcPct val="100000"/>
              </a:lnSpc>
              <a:spcBef>
                <a:spcPts val="500"/>
              </a:spcBef>
              <a:buSzTx/>
              <a:buFontTx/>
              <a:buNone/>
              <a:defRPr sz="2162">
                <a:latin typeface="Times Roman"/>
                <a:ea typeface="Times Roman"/>
                <a:cs typeface="Times Roman"/>
                <a:sym typeface="Times Roman"/>
              </a:defRPr>
            </a:pPr>
          </a:p>
          <a:p>
            <a:pPr marL="0" indent="0" algn="just" defTabSz="214884">
              <a:lnSpc>
                <a:spcPct val="100000"/>
              </a:lnSpc>
              <a:spcBef>
                <a:spcPts val="500"/>
              </a:spcBef>
              <a:buSzTx/>
              <a:buFontTx/>
              <a:buNone/>
              <a:defRPr i="1" sz="2162">
                <a:latin typeface="Times Roman"/>
                <a:ea typeface="Times Roman"/>
                <a:cs typeface="Times Roman"/>
                <a:sym typeface="Times Roman"/>
              </a:defRPr>
            </a:pPr>
            <a:r>
              <a:t>The 30% decline in in-store sales is caused by several factors:</a:t>
            </a:r>
          </a:p>
          <a:p>
            <a:pPr marL="0" indent="0" algn="just" defTabSz="214884">
              <a:lnSpc>
                <a:spcPct val="100000"/>
              </a:lnSpc>
              <a:spcBef>
                <a:spcPts val="500"/>
              </a:spcBef>
              <a:buSzTx/>
              <a:buFontTx/>
              <a:buNone/>
              <a:defRPr sz="2162">
                <a:latin typeface="Times Roman"/>
                <a:ea typeface="Times Roman"/>
                <a:cs typeface="Times Roman"/>
                <a:sym typeface="Times Roman"/>
              </a:defRPr>
            </a:pPr>
          </a:p>
          <a:p>
            <a:pPr marL="0" indent="0" algn="just" defTabSz="214884">
              <a:lnSpc>
                <a:spcPct val="100000"/>
              </a:lnSpc>
              <a:spcBef>
                <a:spcPts val="500"/>
              </a:spcBef>
              <a:buSzTx/>
              <a:buFontTx/>
              <a:buNone/>
              <a:defRPr sz="2162">
                <a:latin typeface="Times Roman"/>
                <a:ea typeface="Times Roman"/>
                <a:cs typeface="Times Roman"/>
                <a:sym typeface="Times Roman"/>
              </a:defRPr>
            </a:pPr>
            <a:r>
              <a:rPr b="1"/>
              <a:t>External: </a:t>
            </a:r>
            <a:r>
              <a:t>The shop’s location, customers prefer convenience and lower prices, rising flower prices, new competitors.</a:t>
            </a:r>
          </a:p>
          <a:p>
            <a:pPr marL="0" indent="0" algn="just" defTabSz="214884">
              <a:lnSpc>
                <a:spcPct val="100000"/>
              </a:lnSpc>
              <a:spcBef>
                <a:spcPts val="500"/>
              </a:spcBef>
              <a:buSzTx/>
              <a:buFontTx/>
              <a:buNone/>
              <a:defRPr sz="2162">
                <a:latin typeface="Times Roman"/>
                <a:ea typeface="Times Roman"/>
                <a:cs typeface="Times Roman"/>
                <a:sym typeface="Times Roman"/>
              </a:defRPr>
            </a:pPr>
            <a:r>
              <a:rPr b="1"/>
              <a:t>Internal:</a:t>
            </a:r>
            <a:r>
              <a:t> Higher sustainability costs, outdated website.</a:t>
            </a:r>
          </a:p>
          <a:p>
            <a:pPr marL="0" indent="0" algn="just" defTabSz="214884">
              <a:lnSpc>
                <a:spcPct val="100000"/>
              </a:lnSpc>
              <a:spcBef>
                <a:spcPts val="500"/>
              </a:spcBef>
              <a:buSzTx/>
              <a:buFontTx/>
              <a:buNone/>
              <a:defRPr sz="2162">
                <a:latin typeface="Times Roman"/>
                <a:ea typeface="Times Roman"/>
                <a:cs typeface="Times Roman"/>
                <a:sym typeface="Times Roman"/>
              </a:defRPr>
            </a:pPr>
          </a:p>
          <a:p>
            <a:pPr marL="0" indent="0" algn="just" defTabSz="214884">
              <a:lnSpc>
                <a:spcPct val="100000"/>
              </a:lnSpc>
              <a:spcBef>
                <a:spcPts val="500"/>
              </a:spcBef>
              <a:buSzTx/>
              <a:buFontTx/>
              <a:buNone/>
              <a:defRPr sz="2162">
                <a:latin typeface="Times Roman"/>
                <a:ea typeface="Times Roman"/>
                <a:cs typeface="Times Roman"/>
                <a:sym typeface="Times Roman"/>
              </a:defRPr>
            </a:pPr>
            <a:r>
              <a:t>Overall, there are more external factors of influence than internal ones</a:t>
            </a:r>
          </a:p>
        </p:txBody>
      </p:sp>
      <p:pic>
        <p:nvPicPr>
          <p:cNvPr id="112" name="pfnc5wltdtl9vgf6mbrudx6mrua7ex0n.png" descr="pfnc5wltdtl9vgf6mbrudx6mrua7ex0n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98677" y="1268117"/>
            <a:ext cx="3891277" cy="432176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4" name="Table 4"/>
          <p:cNvGraphicFramePr/>
          <p:nvPr/>
        </p:nvGraphicFramePr>
        <p:xfrm>
          <a:off x="194799" y="1285288"/>
          <a:ext cx="11815102" cy="4948727"/>
        </p:xfrm>
        <a:graphic xmlns:a="http://schemas.openxmlformats.org/drawingml/2006/main">
          <a:graphicData uri="http://schemas.openxmlformats.org/drawingml/2006/table">
            <a:tbl>
              <a:tblPr firstCol="0" firstRow="1" lastCol="0" lastRow="0" bandCol="0" bandRow="1" rtl="0">
                <a:tableStyleId>{4C3C2611-4C71-4FC5-86AE-919BDF0F9419}</a:tableStyleId>
              </a:tblPr>
              <a:tblGrid>
                <a:gridCol w="1686057"/>
                <a:gridCol w="1686057"/>
                <a:gridCol w="1686057"/>
                <a:gridCol w="1686057"/>
                <a:gridCol w="1686057"/>
                <a:gridCol w="1686057"/>
                <a:gridCol w="1686057"/>
              </a:tblGrid>
              <a:tr h="417869">
                <a:tc gridSpan="7">
                  <a:txBody>
                    <a:bodyPr/>
                    <a:lstStyle/>
                    <a:p>
                      <a:pPr algn="ctr">
                        <a:defRPr b="0" sz="1800">
                          <a:solidFill>
                            <a:srgbClr val="000000"/>
                          </a:solidFill>
                        </a:defRPr>
                      </a:pPr>
                      <a:r>
                        <a:rPr b="1" sz="2400"/>
                        <a:t>30% drop in store sales over the past 12 months</a:t>
                      </a:r>
                    </a:p>
                  </a:txBody>
                  <a:tcPr marL="45720" marR="45720" marT="45720" marB="45720" anchor="t" anchorCtr="0" horzOverflow="overflow">
                    <a:solidFill>
                      <a:srgbClr val="E7E6E6"/>
                    </a:solidFill>
                  </a:tcPr>
                </a:tc>
                <a:tc hMerge="1">
                  <a:tcPr/>
                </a:tc>
                <a:tc hMerge="1">
                  <a:tcPr/>
                </a:tc>
                <a:tc hMerge="1">
                  <a:tcPr/>
                </a:tc>
                <a:tc hMerge="1">
                  <a:tcPr/>
                </a:tc>
                <a:tc hMerge="1">
                  <a:tcPr/>
                </a:tc>
                <a:tc hMerge="1">
                  <a:tcPr/>
                </a:tc>
              </a:tr>
              <a:tr h="417869">
                <a:tc>
                  <a:txBody>
                    <a:bodyPr/>
                    <a:lstStyle/>
                    <a:p>
                      <a:pPr algn="ctr">
                        <a:defRPr sz="1800"/>
                      </a:pPr>
                      <a:r>
                        <a:rPr sz="2400"/>
                        <a:t>What?</a:t>
                      </a:r>
                    </a:p>
                  </a:txBody>
                  <a:tcPr marL="45720" marR="45720" marT="45720" marB="45720" anchor="t" anchorCtr="0" horzOverflow="overflow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800"/>
                      </a:pPr>
                      <a:r>
                        <a:rPr sz="2400"/>
                        <a:t>Where? </a:t>
                      </a:r>
                    </a:p>
                  </a:txBody>
                  <a:tcPr marL="45720" marR="45720" marT="45720" marB="45720" anchor="t" anchorCtr="0" horzOverflow="overflow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800"/>
                      </a:pPr>
                      <a:r>
                        <a:rPr sz="2400"/>
                        <a:t>When?</a:t>
                      </a:r>
                    </a:p>
                  </a:txBody>
                  <a:tcPr marL="45720" marR="45720" marT="45720" marB="45720" anchor="t" anchorCtr="0" horzOverflow="overflow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800"/>
                      </a:pPr>
                      <a:r>
                        <a:rPr sz="2400"/>
                        <a:t>Who?</a:t>
                      </a:r>
                    </a:p>
                  </a:txBody>
                  <a:tcPr marL="45720" marR="45720" marT="45720" marB="45720" anchor="t" anchorCtr="0" horzOverflow="overflow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800"/>
                      </a:pPr>
                      <a:r>
                        <a:rPr sz="2400"/>
                        <a:t>Why?</a:t>
                      </a:r>
                    </a:p>
                  </a:txBody>
                  <a:tcPr marL="45720" marR="45720" marT="45720" marB="45720" anchor="t" anchorCtr="0" horzOverflow="overflow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800"/>
                      </a:pPr>
                      <a:r>
                        <a:rPr sz="2400"/>
                        <a:t>How?</a:t>
                      </a:r>
                    </a:p>
                  </a:txBody>
                  <a:tcPr marL="45720" marR="45720" marT="45720" marB="45720" anchor="t" anchorCtr="0" horzOverflow="overflow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800"/>
                      </a:pPr>
                      <a:r>
                        <a:rPr sz="2400"/>
                        <a:t>How much?</a:t>
                      </a:r>
                    </a:p>
                  </a:txBody>
                  <a:tcPr marL="45720" marR="45720" marT="45720" marB="45720" anchor="t" anchorCtr="0" horzOverflow="overflow">
                    <a:solidFill>
                      <a:srgbClr val="7030A0"/>
                    </a:solidFill>
                  </a:tcPr>
                </a:tc>
              </a:tr>
              <a:tr h="929987"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t>What effect is it having?</a:t>
                      </a:r>
                    </a:p>
                  </a:txBody>
                  <a:tcPr marL="45720" marR="45720" marT="45720" marB="45720" anchor="t" anchorCtr="0" horzOverflow="overflow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t>Where is the problem occurring?</a:t>
                      </a:r>
                    </a:p>
                  </a:txBody>
                  <a:tcPr marL="45720" marR="45720" marT="45720" marB="45720" anchor="t" anchorCtr="0" horzOverflow="overflow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t>When was the problem first noticed?</a:t>
                      </a:r>
                    </a:p>
                  </a:txBody>
                  <a:tcPr marL="45720" marR="45720" marT="45720" marB="45720" anchor="t" anchorCtr="0" horzOverflow="overflow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t>Who is impacted by the problem?</a:t>
                      </a:r>
                    </a:p>
                  </a:txBody>
                  <a:tcPr marL="45720" marR="45720" marT="45720" marB="45720" anchor="t" anchorCtr="0" horzOverflow="overflow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t>Why is the problem happening?</a:t>
                      </a:r>
                    </a:p>
                  </a:txBody>
                  <a:tcPr marL="45720" marR="45720" marT="45720" marB="45720" anchor="t" anchorCtr="0" horzOverflow="overflow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t>How serious is the problem?</a:t>
                      </a:r>
                    </a:p>
                  </a:txBody>
                  <a:tcPr marL="45720" marR="45720" marT="45720" marB="45720" anchor="t" anchorCtr="0" horzOverflow="overflow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r>
                        <a:t>How much money is being lost?</a:t>
                      </a:r>
                    </a:p>
                  </a:txBody>
                  <a:tcPr marL="45720" marR="45720" marT="45720" marB="45720" anchor="t" anchorCtr="0" horzOverflow="overflow">
                    <a:solidFill>
                      <a:srgbClr val="7030A0"/>
                    </a:solidFill>
                  </a:tcPr>
                </a:tc>
              </a:tr>
              <a:tr h="661722">
                <a:tc>
                  <a:txBody>
                    <a:bodyPr/>
                    <a:lstStyle/>
                    <a:p>
                      <a:pPr marL="285750" indent="-285750" algn="l">
                        <a:buSzPct val="100000"/>
                        <a:buFont typeface="Arial"/>
                        <a:buChar char="•"/>
                        <a:defRPr sz="1800"/>
                      </a:pPr>
                      <a:r>
                        <a:t>Lower sales</a:t>
                      </a:r>
                    </a:p>
                  </a:txBody>
                  <a:tcPr marL="45720" marR="45720" marT="45720" marB="45720" anchor="t" anchorCtr="0" horzOverflow="overflow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SzPct val="100000"/>
                        <a:buFont typeface="Arial"/>
                        <a:buChar char="•"/>
                        <a:defRPr sz="1800"/>
                      </a:pPr>
                      <a:r>
                        <a:t>High street location</a:t>
                      </a:r>
                    </a:p>
                  </a:txBody>
                  <a:tcPr marL="45720" marR="45720" marT="45720" marB="45720" anchor="t" anchorCtr="0" horzOverflow="overflow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SzPct val="100000"/>
                        <a:buFont typeface="Arial"/>
                        <a:buChar char="•"/>
                        <a:defRPr sz="1800"/>
                      </a:pPr>
                      <a:r>
                        <a:t>Over the past 12 months</a:t>
                      </a:r>
                    </a:p>
                  </a:txBody>
                  <a:tcPr marL="45720" marR="45720" marT="45720" marB="45720" anchor="t" anchorCtr="0" horzOverflow="overflow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SzPct val="100000"/>
                        <a:buFont typeface="Arial"/>
                        <a:buChar char="•"/>
                        <a:defRPr sz="1800"/>
                      </a:pPr>
                      <a:r>
                        <a:t>Owners (Liam &amp; Priya)</a:t>
                      </a:r>
                    </a:p>
                  </a:txBody>
                  <a:tcPr marL="45720" marR="45720" marT="45720" marB="45720" anchor="t" anchorCtr="0" horzOverflow="overflow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SzPct val="100000"/>
                        <a:buFont typeface="Arial"/>
                        <a:buChar char="•"/>
                        <a:defRPr sz="1800"/>
                      </a:pPr>
                      <a:r>
                        <a:t>Reduced foot traffic</a:t>
                      </a:r>
                    </a:p>
                  </a:txBody>
                  <a:tcPr marL="45720" marR="45720" marT="45720" marB="45720" anchor="t" anchorCtr="0" horzOverflow="overflow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SzPct val="100000"/>
                        <a:buFont typeface="Arial"/>
                        <a:buChar char="•"/>
                        <a:defRPr sz="1800"/>
                      </a:pPr>
                      <a:r>
                        <a:t>Fewer store visits</a:t>
                      </a:r>
                    </a:p>
                  </a:txBody>
                  <a:tcPr marL="45720" marR="45720" marT="45720" marB="45720" anchor="t" anchorCtr="0" horzOverflow="overflow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SzPct val="100000"/>
                        <a:buFont typeface="Arial"/>
                        <a:buChar char="•"/>
                        <a:defRPr sz="1800"/>
                      </a:pPr>
                      <a:r>
                        <a:t>30% drop in store sales</a:t>
                      </a:r>
                    </a:p>
                  </a:txBody>
                  <a:tcPr marL="45720" marR="45720" marT="45720" marB="45720" anchor="t" anchorCtr="0" horzOverflow="overflow">
                    <a:solidFill>
                      <a:srgbClr val="7030A0"/>
                    </a:solidFill>
                  </a:tcPr>
                </a:tc>
              </a:tr>
              <a:tr h="929987">
                <a:tc>
                  <a:txBody>
                    <a:bodyPr/>
                    <a:lstStyle/>
                    <a:p>
                      <a:pPr marL="285750" indent="-285750" algn="l">
                        <a:buSzPct val="100000"/>
                        <a:buFont typeface="Arial"/>
                        <a:buChar char="•"/>
                        <a:defRPr sz="1800"/>
                      </a:pPr>
                      <a:r>
                        <a:t>Fewer customers</a:t>
                      </a:r>
                    </a:p>
                  </a:txBody>
                  <a:tcPr marL="45720" marR="45720" marT="45720" marB="45720" anchor="t" anchorCtr="0" horzOverflow="overflow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SzPct val="100000"/>
                        <a:buFont typeface="Arial"/>
                        <a:buChar char="•"/>
                        <a:defRPr sz="1800"/>
                      </a:pPr>
                      <a:r>
                        <a:t>Online space</a:t>
                      </a:r>
                    </a:p>
                  </a:txBody>
                  <a:tcPr marL="45720" marR="45720" marT="45720" marB="45720" anchor="t" anchorCtr="0" horzOverflow="overflow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</a:p>
                  </a:txBody>
                  <a:tcPr marL="45720" marR="45720" marT="45720" marB="45720" anchor="t" anchorCtr="0" horzOverflow="overflow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SzPct val="100000"/>
                        <a:buFont typeface="Arial"/>
                        <a:buChar char="•"/>
                        <a:defRPr sz="1800"/>
                      </a:pPr>
                    </a:p>
                  </a:txBody>
                  <a:tcPr marL="45720" marR="45720" marT="45720" marB="45720" anchor="t" anchorCtr="0" horzOverflow="overflow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SzPct val="100000"/>
                        <a:buFont typeface="Arial"/>
                        <a:buChar char="•"/>
                        <a:defRPr sz="1800"/>
                      </a:pPr>
                      <a:r>
                        <a:t>Rising prices</a:t>
                      </a:r>
                    </a:p>
                  </a:txBody>
                  <a:tcPr marL="45720" marR="45720" marT="45720" marB="45720" anchor="t" anchorCtr="0" horzOverflow="overflow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SzPct val="100000"/>
                        <a:buFont typeface="Arial"/>
                        <a:buChar char="•"/>
                        <a:defRPr sz="1800"/>
                      </a:pPr>
                      <a:r>
                        <a:t>competitors taking customers</a:t>
                      </a:r>
                    </a:p>
                  </a:txBody>
                  <a:tcPr marL="45720" marR="45720" marT="45720" marB="45720" anchor="t" anchorCtr="0" horzOverflow="overflow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SzPct val="100000"/>
                        <a:buFont typeface="Arial"/>
                        <a:buChar char="•"/>
                        <a:defRPr sz="1800"/>
                      </a:pPr>
                    </a:p>
                  </a:txBody>
                  <a:tcPr marL="45720" marR="45720" marT="45720" marB="45720" anchor="t" anchorCtr="0" horzOverflow="overflow">
                    <a:solidFill>
                      <a:srgbClr val="7030A0"/>
                    </a:solidFill>
                  </a:tcPr>
                </a:tc>
              </a:tr>
              <a:tr h="637887">
                <a:tc>
                  <a:txBody>
                    <a:bodyPr/>
                    <a:lstStyle/>
                    <a:p>
                      <a:pPr marL="285750" indent="-285750" algn="l">
                        <a:buSzPct val="100000"/>
                        <a:buFont typeface="Arial"/>
                        <a:buChar char="•"/>
                        <a:defRPr sz="1800"/>
                      </a:pPr>
                      <a:r>
                        <a:t>Higher costs</a:t>
                      </a:r>
                    </a:p>
                  </a:txBody>
                  <a:tcPr marL="45720" marR="45720" marT="45720" marB="45720" anchor="t" anchorCtr="0" horzOverflow="overflow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</a:p>
                  </a:txBody>
                  <a:tcPr marL="45720" marR="45720" marT="45720" marB="45720" anchor="t" anchorCtr="0" horzOverflow="overflow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</a:p>
                  </a:txBody>
                  <a:tcPr marL="45720" marR="45720" marT="45720" marB="45720" anchor="t" anchorCtr="0" horzOverflow="overflow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</a:p>
                  </a:txBody>
                  <a:tcPr marL="45720" marR="45720" marT="45720" marB="45720" anchor="t" anchorCtr="0" horzOverflow="overflow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SzPct val="100000"/>
                        <a:buFont typeface="Arial"/>
                        <a:buChar char="•"/>
                        <a:defRPr sz="1800"/>
                      </a:pPr>
                      <a:r>
                        <a:t>Competitions</a:t>
                      </a:r>
                    </a:p>
                    <a:p>
                      <a:pPr marL="285750" indent="-285750" algn="l">
                        <a:buSzPct val="100000"/>
                        <a:buFont typeface="Arial"/>
                        <a:buChar char="•"/>
                        <a:defRPr sz="1800"/>
                      </a:pPr>
                      <a:r>
                        <a:t>Outdated website</a:t>
                      </a:r>
                    </a:p>
                  </a:txBody>
                  <a:tcPr marL="45720" marR="45720" marT="45720" marB="45720" anchor="t" anchorCtr="0" horzOverflow="overflow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SzPct val="100000"/>
                        <a:buFont typeface="Arial"/>
                        <a:buChar char="•"/>
                        <a:defRPr sz="1800"/>
                      </a:pPr>
                      <a:r>
                        <a:t>costs eating into profits</a:t>
                      </a:r>
                    </a:p>
                  </a:txBody>
                  <a:tcPr marL="45720" marR="45720" marT="45720" marB="45720" anchor="t" anchorCtr="0" horzOverflow="overflow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</a:p>
                  </a:txBody>
                  <a:tcPr marL="45720" marR="45720" marT="45720" marB="45720" anchor="t" anchorCtr="0" horzOverflow="overflow">
                    <a:solidFill>
                      <a:srgbClr val="7030A0"/>
                    </a:solidFill>
                  </a:tcPr>
                </a:tc>
              </a:tr>
            </a:tbl>
          </a:graphicData>
        </a:graphic>
      </p:graphicFrame>
      <p:sp>
        <p:nvSpPr>
          <p:cNvPr id="115" name="5W2H Model Application"/>
          <p:cNvSpPr txBox="1"/>
          <p:nvPr/>
        </p:nvSpPr>
        <p:spPr>
          <a:xfrm>
            <a:off x="183847" y="392256"/>
            <a:ext cx="5586241" cy="510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lnSpc>
                <a:spcPct val="90000"/>
              </a:lnSpc>
              <a:defRPr b="1" sz="3000" u="sng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5W2H Model Application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FCFF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Content Placeholder 2"/>
          <p:cNvSpPr txBox="1"/>
          <p:nvPr>
            <p:ph type="body" idx="1"/>
          </p:nvPr>
        </p:nvSpPr>
        <p:spPr>
          <a:xfrm>
            <a:off x="216646" y="361759"/>
            <a:ext cx="11758708" cy="6439282"/>
          </a:xfrm>
          <a:prstGeom prst="rect">
            <a:avLst/>
          </a:prstGeom>
        </p:spPr>
        <p:txBody>
          <a:bodyPr/>
          <a:lstStyle/>
          <a:p>
            <a:pPr marL="0" indent="0" algn="just" defTabSz="457200">
              <a:lnSpc>
                <a:spcPct val="100000"/>
              </a:lnSpc>
              <a:spcBef>
                <a:spcPts val="1400"/>
              </a:spcBef>
              <a:buSzTx/>
              <a:buFontTx/>
              <a:buNone/>
              <a:defRPr b="1" sz="3300" u="sng">
                <a:latin typeface="Arial"/>
                <a:ea typeface="Arial"/>
                <a:cs typeface="Arial"/>
                <a:sym typeface="Arial"/>
              </a:defRPr>
            </a:pPr>
            <a:r>
              <a:t>Critique of PESTEL Framework</a:t>
            </a:r>
          </a:p>
          <a:p>
            <a:pPr marL="0" indent="0" defTabSz="4572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rPr b="1"/>
              <a:t>PESTEL is</a:t>
            </a:r>
            <a:r>
              <a:t> a strategic tool used to analyse external factors affecting a business:</a:t>
            </a:r>
          </a:p>
          <a:p>
            <a:pPr marL="0" indent="0" defTabSz="4572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t>Political, Economic, Social, Technological, Environmental, Legal.</a:t>
            </a:r>
          </a:p>
          <a:p>
            <a:pPr marL="0" indent="0" defTabSz="4572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1200">
                <a:latin typeface="Arial"/>
                <a:ea typeface="Arial"/>
                <a:cs typeface="Arial"/>
                <a:sym typeface="Arial"/>
              </a:defRPr>
            </a:pPr>
          </a:p>
          <a:p>
            <a:pPr marL="0" indent="0" defTabSz="4572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1800">
                <a:latin typeface="Arial"/>
                <a:ea typeface="Arial"/>
                <a:cs typeface="Arial"/>
                <a:sym typeface="Arial"/>
              </a:defRPr>
            </a:pPr>
            <a:r>
              <a:t>It is used in:</a:t>
            </a:r>
            <a:br/>
            <a:r>
              <a:rPr b="0"/>
              <a:t>Strategic planning, marketing, product development, and organisational change.</a:t>
            </a:r>
            <a:endParaRPr b="0"/>
          </a:p>
          <a:p>
            <a:pPr marL="0" indent="0" defTabSz="4572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2000" u="sng">
                <a:latin typeface="Arial"/>
                <a:ea typeface="Arial"/>
                <a:cs typeface="Arial"/>
                <a:sym typeface="Arial"/>
              </a:defRPr>
            </a:pPr>
            <a:r>
              <a:rPr b="0"/>
              <a:t>Advantages</a:t>
            </a:r>
            <a:endParaRPr b="0"/>
          </a:p>
          <a:p>
            <a:pPr marL="0" indent="0" defTabSz="4572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1800">
                <a:latin typeface="Arial"/>
                <a:ea typeface="Arial"/>
                <a:cs typeface="Arial"/>
                <a:sym typeface="Arial"/>
              </a:defRPr>
            </a:pPr>
            <a:r>
              <a:rPr b="0"/>
              <a:t>- Simple and easy to use.</a:t>
            </a:r>
            <a:endParaRPr b="0"/>
          </a:p>
          <a:p>
            <a:pPr marL="0" indent="0" defTabSz="4572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1800">
                <a:latin typeface="Arial"/>
                <a:ea typeface="Arial"/>
                <a:cs typeface="Arial"/>
                <a:sym typeface="Arial"/>
              </a:defRPr>
            </a:pPr>
            <a:r>
              <a:rPr b="0"/>
              <a:t>- Improves understanding of the external environment.</a:t>
            </a:r>
            <a:endParaRPr b="0"/>
          </a:p>
          <a:p>
            <a:pPr marL="0" indent="0" defTabSz="4572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1800">
                <a:latin typeface="Arial"/>
                <a:ea typeface="Arial"/>
                <a:cs typeface="Arial"/>
                <a:sym typeface="Arial"/>
              </a:defRPr>
            </a:pPr>
            <a:r>
              <a:rPr b="0"/>
              <a:t>- Helps identify threats and opportunities.</a:t>
            </a:r>
            <a:endParaRPr b="0"/>
          </a:p>
          <a:p>
            <a:pPr marL="0" indent="0" defTabSz="4572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2000" u="sng">
                <a:latin typeface="Arial"/>
                <a:ea typeface="Arial"/>
                <a:cs typeface="Arial"/>
                <a:sym typeface="Arial"/>
              </a:defRPr>
            </a:pPr>
            <a:r>
              <a:rPr b="0"/>
              <a:t>Disadvantages</a:t>
            </a:r>
            <a:endParaRPr b="0"/>
          </a:p>
          <a:p>
            <a:pPr marL="0" indent="0" defTabSz="4572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1800">
                <a:latin typeface="Arial"/>
                <a:ea typeface="Arial"/>
                <a:cs typeface="Arial"/>
                <a:sym typeface="Arial"/>
              </a:defRPr>
            </a:pPr>
            <a:r>
              <a:rPr b="0"/>
              <a:t>- May oversimplify complex issues.</a:t>
            </a:r>
            <a:endParaRPr b="0"/>
          </a:p>
          <a:p>
            <a:pPr marL="0" indent="0" defTabSz="4572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1800">
                <a:latin typeface="Arial"/>
                <a:ea typeface="Arial"/>
                <a:cs typeface="Arial"/>
                <a:sym typeface="Arial"/>
              </a:defRPr>
            </a:pPr>
            <a:r>
              <a:rPr b="0"/>
              <a:t>- Risk of too much or too little data.</a:t>
            </a:r>
            <a:endParaRPr b="0"/>
          </a:p>
          <a:p>
            <a:pPr marL="0" indent="0" defTabSz="4572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1800">
                <a:latin typeface="Arial"/>
                <a:ea typeface="Arial"/>
                <a:cs typeface="Arial"/>
                <a:sym typeface="Arial"/>
              </a:defRPr>
            </a:pPr>
            <a:r>
              <a:rPr b="0"/>
              <a:t>- Based on assumption, so conclusions may be inaccurate. </a:t>
            </a:r>
          </a:p>
        </p:txBody>
      </p:sp>
      <p:sp>
        <p:nvSpPr>
          <p:cNvPr id="118" name="Conclusion: PESTEL is a simple tool that helps analyse external factors and identify opportunities and threats, but it can oversimplify issues, rely on assumptions, and be affected by data limitations."/>
          <p:cNvSpPr txBox="1"/>
          <p:nvPr/>
        </p:nvSpPr>
        <p:spPr>
          <a:xfrm>
            <a:off x="234647" y="5251063"/>
            <a:ext cx="11072666" cy="6756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defTabSz="457200">
              <a:defRPr>
                <a:latin typeface="Times Roman"/>
                <a:ea typeface="Times Roman"/>
                <a:cs typeface="Times Roman"/>
                <a:sym typeface="Times Roman"/>
              </a:defRPr>
            </a:pPr>
            <a:r>
              <a:rPr b="1"/>
              <a:t>Conclusion:</a:t>
            </a:r>
            <a:r>
              <a:t> PESTEL is a simple tool that helps analyse external factors and identify opportunities and threats, but it can oversimplify issues, rely on assumptions, and be affected by data limitations.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FCFF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Title 1"/>
          <p:cNvSpPr txBox="1"/>
          <p:nvPr>
            <p:ph type="title"/>
          </p:nvPr>
        </p:nvSpPr>
        <p:spPr>
          <a:xfrm>
            <a:off x="641482" y="145296"/>
            <a:ext cx="11146103" cy="1569793"/>
          </a:xfrm>
          <a:prstGeom prst="rect">
            <a:avLst/>
          </a:prstGeom>
        </p:spPr>
        <p:txBody>
          <a:bodyPr/>
          <a:lstStyle/>
          <a:p>
            <a:pPr defTabSz="512063">
              <a:defRPr b="1" sz="2184" u="sng">
                <a:latin typeface="Arial"/>
                <a:ea typeface="Arial"/>
                <a:cs typeface="Arial"/>
                <a:sym typeface="Arial"/>
              </a:defRPr>
            </a:pPr>
            <a:br/>
            <a:br/>
            <a:r>
              <a:rPr sz="2856"/>
              <a:t>Application of  PESTEL: Green Haven Florists</a:t>
            </a:r>
            <a:br>
              <a:rPr sz="1792"/>
            </a:br>
            <a:br>
              <a:rPr sz="1792"/>
            </a:br>
          </a:p>
        </p:txBody>
      </p:sp>
      <p:graphicFrame>
        <p:nvGraphicFramePr>
          <p:cNvPr id="121" name="Table 6"/>
          <p:cNvGraphicFramePr/>
          <p:nvPr/>
        </p:nvGraphicFramePr>
        <p:xfrm>
          <a:off x="627962" y="1830971"/>
          <a:ext cx="10948776" cy="3213270"/>
        </p:xfrm>
        <a:graphic xmlns:a="http://schemas.openxmlformats.org/drawingml/2006/main">
          <a:graphicData uri="http://schemas.openxmlformats.org/drawingml/2006/table">
            <a:tbl>
              <a:tblPr firstCol="0" firstRow="1" lastCol="0" lastRow="0" bandCol="0" bandRow="1" rtl="0">
                <a:tableStyleId>{4C3C2611-4C71-4FC5-86AE-919BDF0F9419}</a:tableStyleId>
              </a:tblPr>
              <a:tblGrid>
                <a:gridCol w="1782922"/>
                <a:gridCol w="1871950"/>
                <a:gridCol w="1856987"/>
                <a:gridCol w="1860008"/>
                <a:gridCol w="1539008"/>
                <a:gridCol w="2025197"/>
              </a:tblGrid>
              <a:tr h="1040169">
                <a:tc>
                  <a:txBody>
                    <a:bodyPr/>
                    <a:lstStyle/>
                    <a:p>
                      <a:pPr algn="l">
                        <a:defRPr sz="1600"/>
                      </a:pPr>
                    </a:p>
                    <a:p>
                      <a:pPr algn="ctr">
                        <a:defRPr sz="2400">
                          <a:solidFill>
                            <a:srgbClr val="000000"/>
                          </a:solidFill>
                        </a:defRPr>
                      </a:pPr>
                      <a:r>
                        <a:t>Political  Factors</a:t>
                      </a:r>
                    </a:p>
                  </a:txBody>
                  <a:tcPr marL="45720" marR="45720" marT="45720" marB="45720" anchor="t" anchorCtr="0" horzOverflow="overflow">
                    <a:blipFill rotWithShape="1">
                      <a:blip r:embed="rId2"/>
                      <a:srcRect l="0" t="0" r="0" b="0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600"/>
                      </a:pPr>
                    </a:p>
                    <a:p>
                      <a:pPr algn="ctr">
                        <a:defRPr sz="2400">
                          <a:solidFill>
                            <a:srgbClr val="000000"/>
                          </a:solidFill>
                        </a:defRPr>
                      </a:pPr>
                      <a:r>
                        <a:t>Economic Factors</a:t>
                      </a:r>
                    </a:p>
                  </a:txBody>
                  <a:tcPr marL="45720" marR="45720" marT="45720" marB="45720" anchor="t" anchorCtr="0" horzOverflow="overflow">
                    <a:blipFill rotWithShape="1">
                      <a:blip r:embed="rId3"/>
                      <a:srcRect l="0" t="0" r="0" b="0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600"/>
                      </a:pPr>
                    </a:p>
                    <a:p>
                      <a:pPr algn="ctr">
                        <a:defRPr sz="2400">
                          <a:solidFill>
                            <a:srgbClr val="000000"/>
                          </a:solidFill>
                        </a:defRPr>
                      </a:pPr>
                      <a:r>
                        <a:t>Social Factors</a:t>
                      </a:r>
                    </a:p>
                  </a:txBody>
                  <a:tcPr marL="45720" marR="45720" marT="45720" marB="45720" anchor="t" anchorCtr="0" horzOverflow="overflow">
                    <a:blipFill rotWithShape="1">
                      <a:blip r:embed="rId4"/>
                      <a:srcRect l="0" t="0" r="0" b="0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600"/>
                      </a:pPr>
                    </a:p>
                    <a:p>
                      <a:pPr algn="ctr">
                        <a:defRPr sz="2000">
                          <a:solidFill>
                            <a:srgbClr val="000000"/>
                          </a:solidFill>
                        </a:defRPr>
                      </a:pPr>
                      <a:r>
                        <a:t>Technological </a:t>
                      </a:r>
                    </a:p>
                    <a:p>
                      <a:pPr algn="ctr">
                        <a:defRPr sz="2000">
                          <a:solidFill>
                            <a:srgbClr val="000000"/>
                          </a:solidFill>
                        </a:defRPr>
                      </a:pPr>
                      <a:r>
                        <a:t>Factors</a:t>
                      </a:r>
                    </a:p>
                  </a:txBody>
                  <a:tcPr marL="45720" marR="45720" marT="45720" marB="45720" anchor="t" anchorCtr="0" horzOverflow="overflow">
                    <a:blipFill rotWithShape="1">
                      <a:blip r:embed="rId5"/>
                      <a:srcRect l="0" t="0" r="0" b="0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600"/>
                      </a:pPr>
                    </a:p>
                    <a:p>
                      <a:pPr algn="ctr">
                        <a:defRPr sz="2400">
                          <a:solidFill>
                            <a:srgbClr val="000000"/>
                          </a:solidFill>
                        </a:defRPr>
                      </a:pPr>
                      <a:r>
                        <a:t>Legal Factors</a:t>
                      </a:r>
                    </a:p>
                  </a:txBody>
                  <a:tcPr marL="45720" marR="45720" marT="45720" marB="45720" anchor="t" anchorCtr="0" horzOverflow="overflow">
                    <a:blipFill rotWithShape="1">
                      <a:blip r:embed="rId6"/>
                      <a:srcRect l="0" t="0" r="0" b="0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600"/>
                      </a:pPr>
                    </a:p>
                    <a:p>
                      <a:pPr algn="ctr">
                        <a:defRPr sz="2000">
                          <a:solidFill>
                            <a:srgbClr val="000000"/>
                          </a:solidFill>
                        </a:defRPr>
                      </a:pPr>
                      <a:r>
                        <a:t>Environmental Factors</a:t>
                      </a:r>
                    </a:p>
                  </a:txBody>
                  <a:tcPr marL="45720" marR="45720" marT="45720" marB="45720" anchor="t" anchorCtr="0" horzOverflow="overflow">
                    <a:blipFill rotWithShape="1">
                      <a:blip r:embed="rId7"/>
                      <a:srcRect l="0" t="0" r="0" b="0"/>
                      <a:tile tx="0" ty="0" sx="100000" sy="100000" flip="none" algn="tl"/>
                    </a:blipFill>
                  </a:tcPr>
                </a:tc>
              </a:tr>
              <a:tr h="2155887">
                <a:tc>
                  <a:txBody>
                    <a:bodyPr/>
                    <a:lstStyle/>
                    <a:p>
                      <a:pPr marL="285750" indent="-285750" algn="l">
                        <a:buSzPct val="100000"/>
                        <a:buChar char="▪"/>
                        <a:defRPr b="1" sz="1400"/>
                      </a:pPr>
                      <a:r>
                        <a:t>changes in trade concerning flower imports</a:t>
                      </a:r>
                    </a:p>
                  </a:txBody>
                  <a:tcPr marL="45720" marR="45720" marT="45720" marB="45720" anchor="t" anchorCtr="0" horzOverflow="overflow">
                    <a:blipFill rotWithShape="1">
                      <a:blip r:embed="rId2"/>
                      <a:srcRect l="0" t="0" r="0" b="0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SzPct val="100000"/>
                        <a:buChar char="▪"/>
                        <a:defRPr b="1" sz="1400"/>
                      </a:pPr>
                      <a:r>
                        <a:t>Rising costs of fresh and imported flowers</a:t>
                      </a:r>
                    </a:p>
                  </a:txBody>
                  <a:tcPr marL="45720" marR="45720" marT="45720" marB="45720" anchor="t" anchorCtr="0" horzOverflow="overflow">
                    <a:blipFill rotWithShape="1">
                      <a:blip r:embed="rId3"/>
                      <a:srcRect l="0" t="0" r="0" b="0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SzPct val="100000"/>
                        <a:buChar char="▪"/>
                        <a:defRPr b="1" sz="1400"/>
                      </a:pPr>
                      <a:r>
                        <a:t>Shift in consumer behaviour</a:t>
                      </a:r>
                    </a:p>
                    <a:p>
                      <a:pPr marL="285750" indent="-285750" algn="l">
                        <a:buSzPct val="100000"/>
                        <a:buChar char="▪"/>
                        <a:defRPr b="1" sz="1400"/>
                      </a:pPr>
                      <a:r>
                        <a:t>Increased demand for flexible delivery</a:t>
                      </a:r>
                    </a:p>
                    <a:p>
                      <a:pPr marL="285750" indent="-285750" algn="l">
                        <a:buSzPct val="100000"/>
                        <a:buChar char="▪"/>
                        <a:defRPr b="1" sz="1400"/>
                      </a:pPr>
                      <a:r>
                        <a:t>Growing preference for eco-friendly products</a:t>
                      </a:r>
                    </a:p>
                    <a:p>
                      <a:pPr algn="l">
                        <a:defRPr b="1" sz="1400"/>
                      </a:pPr>
                    </a:p>
                  </a:txBody>
                  <a:tcPr marL="45720" marR="45720" marT="45720" marB="45720" anchor="t" anchorCtr="0" horzOverflow="overflow">
                    <a:blipFill rotWithShape="1">
                      <a:blip r:embed="rId4"/>
                      <a:srcRect l="0" t="0" r="0" b="0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SzPct val="100000"/>
                        <a:buChar char="▪"/>
                        <a:defRPr b="1" sz="1400"/>
                      </a:pPr>
                      <a:r>
                        <a:t>Outdated and difficult-to-navigate website.</a:t>
                      </a:r>
                    </a:p>
                    <a:p>
                      <a:pPr marL="285750" indent="-285750" algn="l">
                        <a:buSzPct val="100000"/>
                        <a:buChar char="▪"/>
                        <a:defRPr b="1" sz="1400"/>
                      </a:pPr>
                      <a:r>
                        <a:t>Limited digital marketing and weak social media</a:t>
                      </a:r>
                    </a:p>
                  </a:txBody>
                  <a:tcPr marL="45720" marR="45720" marT="45720" marB="45720" anchor="t" anchorCtr="0" horzOverflow="overflow">
                    <a:blipFill rotWithShape="1">
                      <a:blip r:embed="rId5"/>
                      <a:srcRect l="0" t="0" r="0" b="0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SzPct val="100000"/>
                        <a:buChar char="▪"/>
                        <a:defRPr b="1" sz="1400"/>
                      </a:pPr>
                      <a:r>
                        <a:t>Supply chain disruptions impacting imports</a:t>
                      </a:r>
                    </a:p>
                  </a:txBody>
                  <a:tcPr marL="45720" marR="45720" marT="45720" marB="45720" anchor="t" anchorCtr="0" horzOverflow="overflow">
                    <a:blipFill rotWithShape="1">
                      <a:blip r:embed="rId6"/>
                      <a:srcRect l="0" t="0" r="0" b="0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SzPct val="100000"/>
                        <a:buChar char="▪"/>
                        <a:defRPr b="1" sz="1400"/>
                      </a:pPr>
                      <a:r>
                        <a:t>Rising costs of eco-friendly materials.</a:t>
                      </a:r>
                    </a:p>
                    <a:p>
                      <a:pPr marL="285750" indent="-285750" algn="l">
                        <a:buSzPct val="100000"/>
                        <a:buChar char="▪"/>
                        <a:defRPr b="1" sz="1400"/>
                      </a:pPr>
                      <a:r>
                        <a:t>Supply chain disruption affecting flower availability and prices</a:t>
                      </a:r>
                    </a:p>
                  </a:txBody>
                  <a:tcPr marL="45720" marR="45720" marT="45720" marB="45720" anchor="t" anchorCtr="0" horzOverflow="overflow">
                    <a:blipFill rotWithShape="1">
                      <a:blip r:embed="rId8"/>
                      <a:srcRect l="0" t="0" r="0" b="0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FCFF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Title 1"/>
          <p:cNvSpPr txBox="1"/>
          <p:nvPr>
            <p:ph type="title"/>
          </p:nvPr>
        </p:nvSpPr>
        <p:spPr>
          <a:xfrm>
            <a:off x="296333" y="-187924"/>
            <a:ext cx="10515601" cy="1325563"/>
          </a:xfrm>
          <a:prstGeom prst="rect">
            <a:avLst/>
          </a:prstGeom>
        </p:spPr>
        <p:txBody>
          <a:bodyPr/>
          <a:lstStyle>
            <a:lvl1pPr>
              <a:defRPr b="1" sz="3200" u="sng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Critique of Cause-and-Effect (Fishbone) Model</a:t>
            </a:r>
          </a:p>
        </p:txBody>
      </p:sp>
      <p:sp>
        <p:nvSpPr>
          <p:cNvPr id="124" name="Content Placeholder 2"/>
          <p:cNvSpPr txBox="1"/>
          <p:nvPr>
            <p:ph type="body" idx="1"/>
          </p:nvPr>
        </p:nvSpPr>
        <p:spPr>
          <a:xfrm>
            <a:off x="249700" y="918103"/>
            <a:ext cx="11692600" cy="5384670"/>
          </a:xfrm>
          <a:prstGeom prst="rect">
            <a:avLst/>
          </a:prstGeom>
        </p:spPr>
        <p:txBody>
          <a:bodyPr/>
          <a:lstStyle/>
          <a:p>
            <a:pPr marL="0" indent="0" defTabSz="4572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rPr b="1"/>
              <a:t>The Cause-and-Effect Model (Fishbone Diagram</a:t>
            </a:r>
            <a:r>
              <a:t> or </a:t>
            </a:r>
            <a:r>
              <a:rPr b="1"/>
              <a:t>Ishikawa Diagram)</a:t>
            </a:r>
            <a:r>
              <a:t> is a graphical tool used to identify, organise, and communicate the potential causes of a specific problem or quality characteristic.</a:t>
            </a:r>
          </a:p>
          <a:p>
            <a:pPr marL="0" indent="0" defTabSz="4572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sz="1800">
                <a:latin typeface="Arial"/>
                <a:ea typeface="Arial"/>
                <a:cs typeface="Arial"/>
                <a:sym typeface="Arial"/>
              </a:defRPr>
            </a:pPr>
          </a:p>
          <a:p>
            <a:pPr marL="0" indent="0" defTabSz="4572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1800">
                <a:latin typeface="Arial"/>
                <a:ea typeface="Arial"/>
                <a:cs typeface="Arial"/>
                <a:sym typeface="Arial"/>
              </a:defRPr>
            </a:pPr>
            <a:r>
              <a:t>It is used in:</a:t>
            </a:r>
          </a:p>
          <a:p>
            <a:pPr marL="0" indent="0" defTabSz="4572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t>In business settings, cause and effect diagrams are commonly used to identify the root causes of problems so that action can be taken to prevent a recurrence.</a:t>
            </a:r>
          </a:p>
          <a:p>
            <a:pPr marL="0" indent="0" defTabSz="4572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2000" u="sng">
                <a:latin typeface="Arial"/>
                <a:ea typeface="Arial"/>
                <a:cs typeface="Arial"/>
                <a:sym typeface="Arial"/>
              </a:defRPr>
            </a:pPr>
            <a:r>
              <a:t>Advantages: </a:t>
            </a:r>
          </a:p>
          <a:p>
            <a:pPr marL="0" indent="0" defTabSz="4572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t>- Identifies root causes of problems.</a:t>
            </a:r>
          </a:p>
          <a:p>
            <a:pPr marL="0" indent="0" defTabSz="4572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t>- Organises causes clearly and visually.</a:t>
            </a:r>
          </a:p>
          <a:p>
            <a:pPr marL="0" indent="0" defTabSz="4572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t>- Encourages team discussion and structured thinking.</a:t>
            </a:r>
          </a:p>
          <a:p>
            <a:pPr marL="0" indent="0" defTabSz="4572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2000" u="sng">
                <a:latin typeface="Arial"/>
                <a:ea typeface="Arial"/>
                <a:cs typeface="Arial"/>
                <a:sym typeface="Arial"/>
              </a:defRPr>
            </a:pPr>
            <a:r>
              <a:t>Disadvantages:</a:t>
            </a:r>
          </a:p>
          <a:p>
            <a:pPr marL="0" indent="0" defTabSz="4572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t>- Doesn’t prioritise causes.</a:t>
            </a:r>
          </a:p>
          <a:p>
            <a:pPr marL="0" indent="0" defTabSz="4572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t>- Can be complex.</a:t>
            </a:r>
          </a:p>
          <a:p>
            <a:pPr marL="0" indent="0" defTabSz="4572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t>- Based on assumptions.</a:t>
            </a:r>
          </a:p>
          <a:p>
            <a:pPr marL="0" indent="0" defTabSz="4572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b="1" sz="1800">
                <a:latin typeface="Arial"/>
                <a:ea typeface="Arial"/>
                <a:cs typeface="Arial"/>
                <a:sym typeface="Arial"/>
              </a:defRPr>
            </a:pPr>
          </a:p>
          <a:p>
            <a:pPr marL="0" indent="0" defTabSz="457200">
              <a:lnSpc>
                <a:spcPct val="100000"/>
              </a:lnSpc>
              <a:spcBef>
                <a:spcPts val="0"/>
              </a:spcBef>
              <a:buSzTx/>
              <a:buFontTx/>
              <a:buNone/>
              <a:defRPr sz="1800">
                <a:latin typeface="Arial"/>
                <a:ea typeface="Arial"/>
                <a:cs typeface="Arial"/>
                <a:sym typeface="Arial"/>
              </a:defRPr>
            </a:pPr>
            <a:r>
              <a:rPr b="1"/>
              <a:t>Conclusion: </a:t>
            </a:r>
            <a:r>
              <a:t>Cause-and-effect diagrams help identify root causes and guide solutions, but they rely on assumptions and don’t prioritise or solve problems directly.</a:t>
            </a:r>
          </a:p>
          <a:p>
            <a:pPr marL="0" indent="0" defTabSz="457200">
              <a:lnSpc>
                <a:spcPct val="100000"/>
              </a:lnSpc>
              <a:spcBef>
                <a:spcPts val="1200"/>
              </a:spcBef>
              <a:buSzTx/>
              <a:buFontTx/>
              <a:buNone/>
              <a:defRPr sz="1200">
                <a:latin typeface="Times Roman"/>
                <a:ea typeface="Times Roman"/>
                <a:cs typeface="Times Roman"/>
                <a:sym typeface="Times Roman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FCFF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6" name="Picture Placeholder 1" descr="Picture Placeholder 1"/>
          <p:cNvPicPr>
            <a:picLocks noChangeAspect="1"/>
          </p:cNvPicPr>
          <p:nvPr>
            <p:ph type="pic" idx="21"/>
          </p:nvPr>
        </p:nvPicPr>
        <p:blipFill>
          <a:blip r:embed="rId2">
            <a:extLst/>
          </a:blip>
          <a:stretch>
            <a:fillRect/>
          </a:stretch>
        </p:blipFill>
        <p:spPr>
          <a:xfrm>
            <a:off x="388465" y="1028762"/>
            <a:ext cx="11585449" cy="4496782"/>
          </a:xfrm>
          <a:prstGeom prst="rect">
            <a:avLst/>
          </a:prstGeom>
          <a:ln w="57150">
            <a:solidFill>
              <a:srgbClr val="000000"/>
            </a:solidFill>
            <a:round/>
          </a:ln>
        </p:spPr>
      </p:pic>
      <p:sp>
        <p:nvSpPr>
          <p:cNvPr id="127" name="Straight Connector 3"/>
          <p:cNvSpPr/>
          <p:nvPr/>
        </p:nvSpPr>
        <p:spPr>
          <a:xfrm>
            <a:off x="701976" y="3417567"/>
            <a:ext cx="8615761" cy="22864"/>
          </a:xfrm>
          <a:prstGeom prst="line">
            <a:avLst/>
          </a:prstGeom>
          <a:ln w="57150">
            <a:solidFill>
              <a:srgbClr val="000000"/>
            </a:solidFill>
            <a:miter/>
          </a:ln>
        </p:spPr>
        <p:txBody>
          <a:bodyPr lIns="45719" rIns="45719"/>
          <a:lstStyle/>
          <a:p>
            <a:pPr/>
          </a:p>
        </p:txBody>
      </p:sp>
      <p:sp>
        <p:nvSpPr>
          <p:cNvPr id="128" name="Straight Connector 5"/>
          <p:cNvSpPr/>
          <p:nvPr/>
        </p:nvSpPr>
        <p:spPr>
          <a:xfrm flipH="1" flipV="1">
            <a:off x="1744458" y="1936352"/>
            <a:ext cx="1466093" cy="1453898"/>
          </a:xfrm>
          <a:prstGeom prst="line">
            <a:avLst/>
          </a:prstGeom>
          <a:ln w="57150">
            <a:solidFill>
              <a:schemeClr val="accent4"/>
            </a:solidFill>
            <a:miter/>
          </a:ln>
        </p:spPr>
        <p:txBody>
          <a:bodyPr lIns="45719" rIns="45719"/>
          <a:lstStyle/>
          <a:p>
            <a:pPr/>
          </a:p>
        </p:txBody>
      </p:sp>
      <p:sp>
        <p:nvSpPr>
          <p:cNvPr id="129" name="Straight Connector 7"/>
          <p:cNvSpPr/>
          <p:nvPr/>
        </p:nvSpPr>
        <p:spPr>
          <a:xfrm flipH="1">
            <a:off x="1736841" y="3456320"/>
            <a:ext cx="1481327" cy="1460755"/>
          </a:xfrm>
          <a:prstGeom prst="line">
            <a:avLst/>
          </a:prstGeom>
          <a:ln w="57150">
            <a:solidFill>
              <a:srgbClr val="7030A0"/>
            </a:solidFill>
            <a:miter/>
          </a:ln>
        </p:spPr>
        <p:txBody>
          <a:bodyPr lIns="45719" rIns="45719"/>
          <a:lstStyle/>
          <a:p>
            <a:pPr/>
          </a:p>
        </p:txBody>
      </p:sp>
      <p:sp>
        <p:nvSpPr>
          <p:cNvPr id="130" name="Straight Connector 11"/>
          <p:cNvSpPr/>
          <p:nvPr/>
        </p:nvSpPr>
        <p:spPr>
          <a:xfrm flipH="1" flipV="1">
            <a:off x="4610099" y="1967102"/>
            <a:ext cx="1485902" cy="1442467"/>
          </a:xfrm>
          <a:prstGeom prst="line">
            <a:avLst/>
          </a:prstGeom>
          <a:ln w="57150">
            <a:solidFill>
              <a:srgbClr val="FF0000"/>
            </a:solidFill>
            <a:miter/>
          </a:ln>
        </p:spPr>
        <p:txBody>
          <a:bodyPr lIns="45719" rIns="45719"/>
          <a:lstStyle/>
          <a:p>
            <a:pPr/>
          </a:p>
        </p:txBody>
      </p:sp>
      <p:sp>
        <p:nvSpPr>
          <p:cNvPr id="131" name="Straight Connector 12"/>
          <p:cNvSpPr/>
          <p:nvPr/>
        </p:nvSpPr>
        <p:spPr>
          <a:xfrm flipH="1">
            <a:off x="4578911" y="3445002"/>
            <a:ext cx="1485901" cy="1440181"/>
          </a:xfrm>
          <a:prstGeom prst="line">
            <a:avLst/>
          </a:prstGeom>
          <a:ln w="57150">
            <a:solidFill>
              <a:srgbClr val="00B0F0"/>
            </a:solidFill>
            <a:miter/>
          </a:ln>
        </p:spPr>
        <p:txBody>
          <a:bodyPr lIns="45719" rIns="45719"/>
          <a:lstStyle/>
          <a:p>
            <a:pPr/>
          </a:p>
        </p:txBody>
      </p:sp>
      <p:sp>
        <p:nvSpPr>
          <p:cNvPr id="132" name="Straight Connector 14"/>
          <p:cNvSpPr/>
          <p:nvPr/>
        </p:nvSpPr>
        <p:spPr>
          <a:xfrm flipH="1" flipV="1">
            <a:off x="7481250" y="1976408"/>
            <a:ext cx="1524175" cy="1441162"/>
          </a:xfrm>
          <a:prstGeom prst="line">
            <a:avLst/>
          </a:prstGeom>
          <a:ln w="57150">
            <a:solidFill>
              <a:srgbClr val="C00000"/>
            </a:solidFill>
            <a:miter/>
          </a:ln>
        </p:spPr>
        <p:txBody>
          <a:bodyPr lIns="45719" rIns="45719"/>
          <a:lstStyle/>
          <a:p>
            <a:pPr/>
          </a:p>
        </p:txBody>
      </p:sp>
      <p:sp>
        <p:nvSpPr>
          <p:cNvPr id="133" name="Straight Connector 15"/>
          <p:cNvSpPr/>
          <p:nvPr/>
        </p:nvSpPr>
        <p:spPr>
          <a:xfrm flipH="1">
            <a:off x="7481251" y="3458662"/>
            <a:ext cx="1501136" cy="1440181"/>
          </a:xfrm>
          <a:prstGeom prst="line">
            <a:avLst/>
          </a:prstGeom>
          <a:ln w="57150">
            <a:solidFill>
              <a:srgbClr val="00B050"/>
            </a:solidFill>
            <a:miter/>
          </a:ln>
        </p:spPr>
        <p:txBody>
          <a:bodyPr lIns="45719" rIns="45719"/>
          <a:lstStyle/>
          <a:p>
            <a:pPr/>
          </a:p>
        </p:txBody>
      </p:sp>
      <p:sp>
        <p:nvSpPr>
          <p:cNvPr id="134" name="TextBox 30"/>
          <p:cNvSpPr txBox="1"/>
          <p:nvPr/>
        </p:nvSpPr>
        <p:spPr>
          <a:xfrm>
            <a:off x="608511" y="1484100"/>
            <a:ext cx="2129682" cy="494220"/>
          </a:xfrm>
          <a:prstGeom prst="rect">
            <a:avLst/>
          </a:prstGeom>
          <a:ln w="57150">
            <a:solidFill>
              <a:schemeClr val="accent4"/>
            </a:solidFill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algn="ctr">
              <a:defRPr b="1" sz="2400">
                <a:solidFill>
                  <a:schemeClr val="accent4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Methods</a:t>
            </a:r>
          </a:p>
        </p:txBody>
      </p:sp>
      <p:sp>
        <p:nvSpPr>
          <p:cNvPr id="135" name="TextBox 31"/>
          <p:cNvSpPr txBox="1"/>
          <p:nvPr/>
        </p:nvSpPr>
        <p:spPr>
          <a:xfrm>
            <a:off x="3545259" y="1505436"/>
            <a:ext cx="2129682" cy="494220"/>
          </a:xfrm>
          <a:prstGeom prst="rect">
            <a:avLst/>
          </a:prstGeom>
          <a:ln w="57150">
            <a:solidFill>
              <a:srgbClr val="FF0000"/>
            </a:solidFill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algn="ctr">
              <a:defRPr b="1" sz="24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Machines</a:t>
            </a:r>
          </a:p>
        </p:txBody>
      </p:sp>
      <p:sp>
        <p:nvSpPr>
          <p:cNvPr id="136" name="TextBox 32"/>
          <p:cNvSpPr txBox="1"/>
          <p:nvPr/>
        </p:nvSpPr>
        <p:spPr>
          <a:xfrm>
            <a:off x="6405359" y="1514743"/>
            <a:ext cx="2151783" cy="494220"/>
          </a:xfrm>
          <a:prstGeom prst="rect">
            <a:avLst/>
          </a:prstGeom>
          <a:ln w="57150">
            <a:solidFill>
              <a:srgbClr val="C00000"/>
            </a:solidFill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algn="ctr">
              <a:defRPr b="1" sz="2400">
                <a:solidFill>
                  <a:srgbClr val="C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People</a:t>
            </a:r>
          </a:p>
        </p:txBody>
      </p:sp>
      <p:sp>
        <p:nvSpPr>
          <p:cNvPr id="137" name="TextBox 33"/>
          <p:cNvSpPr txBox="1"/>
          <p:nvPr/>
        </p:nvSpPr>
        <p:spPr>
          <a:xfrm>
            <a:off x="587171" y="4912233"/>
            <a:ext cx="2151022" cy="494220"/>
          </a:xfrm>
          <a:prstGeom prst="rect">
            <a:avLst/>
          </a:prstGeom>
          <a:ln w="57150">
            <a:solidFill>
              <a:srgbClr val="7030A0"/>
            </a:solidFill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algn="ctr">
              <a:defRPr b="1" sz="2400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Materials</a:t>
            </a:r>
          </a:p>
        </p:txBody>
      </p:sp>
      <p:sp>
        <p:nvSpPr>
          <p:cNvPr id="138" name="TextBox 34"/>
          <p:cNvSpPr txBox="1"/>
          <p:nvPr/>
        </p:nvSpPr>
        <p:spPr>
          <a:xfrm>
            <a:off x="3503402" y="4921646"/>
            <a:ext cx="2151021" cy="494219"/>
          </a:xfrm>
          <a:prstGeom prst="rect">
            <a:avLst/>
          </a:prstGeom>
          <a:ln w="57150">
            <a:solidFill>
              <a:srgbClr val="00B0F0"/>
            </a:solidFill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algn="ctr">
              <a:defRPr b="1" sz="2400">
                <a:solidFill>
                  <a:srgbClr val="00B0F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Measurement</a:t>
            </a:r>
          </a:p>
        </p:txBody>
      </p:sp>
      <p:sp>
        <p:nvSpPr>
          <p:cNvPr id="139" name="TextBox 35"/>
          <p:cNvSpPr txBox="1"/>
          <p:nvPr/>
        </p:nvSpPr>
        <p:spPr>
          <a:xfrm>
            <a:off x="6385493" y="4917073"/>
            <a:ext cx="2191514" cy="494220"/>
          </a:xfrm>
          <a:prstGeom prst="rect">
            <a:avLst/>
          </a:prstGeom>
          <a:ln w="57150">
            <a:solidFill>
              <a:srgbClr val="00B050"/>
            </a:solidFill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algn="ctr">
              <a:defRPr b="1" sz="2400">
                <a:solidFill>
                  <a:srgbClr val="00B05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Environment</a:t>
            </a:r>
          </a:p>
        </p:txBody>
      </p:sp>
      <p:sp>
        <p:nvSpPr>
          <p:cNvPr id="140" name="TextBox 37"/>
          <p:cNvSpPr txBox="1"/>
          <p:nvPr/>
        </p:nvSpPr>
        <p:spPr>
          <a:xfrm>
            <a:off x="9424002" y="3126104"/>
            <a:ext cx="2167129" cy="605791"/>
          </a:xfrm>
          <a:prstGeom prst="rect">
            <a:avLst/>
          </a:prstGeom>
          <a:ln w="57150">
            <a:solidFill>
              <a:srgbClr val="000000"/>
            </a:solidFill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defTabSz="457200">
              <a:spcBef>
                <a:spcPts val="1200"/>
              </a:spcBef>
              <a:defRPr b="1" sz="1500">
                <a:latin typeface="Times Roman"/>
                <a:ea typeface="Times Roman"/>
                <a:cs typeface="Times Roman"/>
                <a:sym typeface="Times Roman"/>
              </a:defRPr>
            </a:lvl1pPr>
          </a:lstStyle>
          <a:p>
            <a:pPr/>
            <a:r>
              <a:t>30% drop in store sales over the past 12 months</a:t>
            </a:r>
          </a:p>
        </p:txBody>
      </p:sp>
      <p:sp>
        <p:nvSpPr>
          <p:cNvPr id="141" name="TextBox 21"/>
          <p:cNvSpPr txBox="1"/>
          <p:nvPr/>
        </p:nvSpPr>
        <p:spPr>
          <a:xfrm>
            <a:off x="6363268" y="4169248"/>
            <a:ext cx="2207596" cy="632555"/>
          </a:xfrm>
          <a:prstGeom prst="rect">
            <a:avLst/>
          </a:prstGeom>
          <a:ln w="12700">
            <a:solidFill>
              <a:srgbClr val="000000"/>
            </a:solidFill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12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Increased competition, Changing customer behaviour and preferences</a:t>
            </a:r>
          </a:p>
        </p:txBody>
      </p:sp>
      <p:sp>
        <p:nvSpPr>
          <p:cNvPr id="142" name="TextBox 22"/>
          <p:cNvSpPr txBox="1"/>
          <p:nvPr/>
        </p:nvSpPr>
        <p:spPr>
          <a:xfrm>
            <a:off x="6377452" y="3799202"/>
            <a:ext cx="2207596" cy="276956"/>
          </a:xfrm>
          <a:prstGeom prst="rect">
            <a:avLst/>
          </a:prstGeom>
          <a:ln w="12700">
            <a:solidFill>
              <a:srgbClr val="000000"/>
            </a:solidFill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12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Reduced Foot Traffic</a:t>
            </a:r>
          </a:p>
        </p:txBody>
      </p:sp>
      <p:sp>
        <p:nvSpPr>
          <p:cNvPr id="143" name="TextBox 23"/>
          <p:cNvSpPr txBox="1"/>
          <p:nvPr/>
        </p:nvSpPr>
        <p:spPr>
          <a:xfrm>
            <a:off x="6405359" y="2241613"/>
            <a:ext cx="2207595" cy="454756"/>
          </a:xfrm>
          <a:prstGeom prst="rect">
            <a:avLst/>
          </a:prstGeom>
          <a:ln w="12700">
            <a:solidFill>
              <a:srgbClr val="000000"/>
            </a:solidFill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12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Staff may lack digital marketing skills</a:t>
            </a:r>
          </a:p>
        </p:txBody>
      </p:sp>
      <p:sp>
        <p:nvSpPr>
          <p:cNvPr id="144" name="TextBox 24"/>
          <p:cNvSpPr txBox="1"/>
          <p:nvPr/>
        </p:nvSpPr>
        <p:spPr>
          <a:xfrm>
            <a:off x="6405359" y="2814221"/>
            <a:ext cx="2207595" cy="276955"/>
          </a:xfrm>
          <a:prstGeom prst="rect">
            <a:avLst/>
          </a:prstGeom>
          <a:ln w="12700">
            <a:solidFill>
              <a:srgbClr val="000000"/>
            </a:solidFill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12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No knowledge of online trends</a:t>
            </a:r>
          </a:p>
        </p:txBody>
      </p:sp>
      <p:sp>
        <p:nvSpPr>
          <p:cNvPr id="145" name="TextBox 26"/>
          <p:cNvSpPr txBox="1"/>
          <p:nvPr/>
        </p:nvSpPr>
        <p:spPr>
          <a:xfrm>
            <a:off x="3545259" y="3791587"/>
            <a:ext cx="2207596" cy="459741"/>
          </a:xfrm>
          <a:prstGeom prst="rect">
            <a:avLst/>
          </a:prstGeom>
          <a:ln w="12700">
            <a:solidFill>
              <a:srgbClr val="000000"/>
            </a:solidFill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defTabSz="457200">
              <a:spcBef>
                <a:spcPts val="1200"/>
              </a:spcBef>
              <a:defRPr sz="1200">
                <a:latin typeface="Times Roman"/>
                <a:ea typeface="Times Roman"/>
                <a:cs typeface="Times Roman"/>
                <a:sym typeface="Times Roman"/>
              </a:defRPr>
            </a:lvl1pPr>
          </a:lstStyle>
          <a:p>
            <a:pPr/>
            <a:r>
              <a:t>Lack of tracking of customer preferences</a:t>
            </a:r>
          </a:p>
        </p:txBody>
      </p:sp>
      <p:sp>
        <p:nvSpPr>
          <p:cNvPr id="146" name="TextBox 27"/>
          <p:cNvSpPr txBox="1"/>
          <p:nvPr/>
        </p:nvSpPr>
        <p:spPr>
          <a:xfrm>
            <a:off x="614995" y="4389625"/>
            <a:ext cx="2207596" cy="454756"/>
          </a:xfrm>
          <a:prstGeom prst="rect">
            <a:avLst/>
          </a:prstGeom>
          <a:ln w="12700">
            <a:solidFill>
              <a:srgbClr val="000000"/>
            </a:solidFill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12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High cost of eco-friendly packaging</a:t>
            </a:r>
          </a:p>
        </p:txBody>
      </p:sp>
      <p:sp>
        <p:nvSpPr>
          <p:cNvPr id="147" name="TextBox 28"/>
          <p:cNvSpPr txBox="1"/>
          <p:nvPr/>
        </p:nvSpPr>
        <p:spPr>
          <a:xfrm>
            <a:off x="614995" y="3799202"/>
            <a:ext cx="2207596" cy="454756"/>
          </a:xfrm>
          <a:prstGeom prst="rect">
            <a:avLst/>
          </a:prstGeom>
          <a:ln w="12700">
            <a:solidFill>
              <a:srgbClr val="000000"/>
            </a:solidFill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12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Rising costs of fresh and imported flowers</a:t>
            </a:r>
          </a:p>
        </p:txBody>
      </p:sp>
      <p:sp>
        <p:nvSpPr>
          <p:cNvPr id="148" name="TextBox 29"/>
          <p:cNvSpPr txBox="1"/>
          <p:nvPr/>
        </p:nvSpPr>
        <p:spPr>
          <a:xfrm>
            <a:off x="3492003" y="2178257"/>
            <a:ext cx="2207595" cy="276956"/>
          </a:xfrm>
          <a:prstGeom prst="rect">
            <a:avLst/>
          </a:prstGeom>
          <a:ln w="12700">
            <a:solidFill>
              <a:srgbClr val="000000"/>
            </a:solidFill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12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Outdated website</a:t>
            </a:r>
          </a:p>
        </p:txBody>
      </p:sp>
      <p:sp>
        <p:nvSpPr>
          <p:cNvPr id="149" name="TextBox 36"/>
          <p:cNvSpPr txBox="1"/>
          <p:nvPr/>
        </p:nvSpPr>
        <p:spPr>
          <a:xfrm>
            <a:off x="3519909" y="2814220"/>
            <a:ext cx="2207595" cy="276955"/>
          </a:xfrm>
          <a:prstGeom prst="rect">
            <a:avLst/>
          </a:prstGeom>
          <a:ln w="12700">
            <a:solidFill>
              <a:srgbClr val="000000"/>
            </a:solidFill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12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Difficult online navigation</a:t>
            </a:r>
          </a:p>
        </p:txBody>
      </p:sp>
      <p:sp>
        <p:nvSpPr>
          <p:cNvPr id="150" name="TextBox 38"/>
          <p:cNvSpPr txBox="1"/>
          <p:nvPr/>
        </p:nvSpPr>
        <p:spPr>
          <a:xfrm>
            <a:off x="569554" y="2177469"/>
            <a:ext cx="2207596" cy="276956"/>
          </a:xfrm>
          <a:prstGeom prst="rect">
            <a:avLst/>
          </a:prstGeom>
          <a:ln w="12700">
            <a:solidFill>
              <a:srgbClr val="000000"/>
            </a:solidFill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12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Limited services</a:t>
            </a:r>
          </a:p>
        </p:txBody>
      </p:sp>
      <p:sp>
        <p:nvSpPr>
          <p:cNvPr id="151" name="TextBox 39"/>
          <p:cNvSpPr txBox="1"/>
          <p:nvPr/>
        </p:nvSpPr>
        <p:spPr>
          <a:xfrm>
            <a:off x="606083" y="2797351"/>
            <a:ext cx="2207596" cy="454756"/>
          </a:xfrm>
          <a:prstGeom prst="rect">
            <a:avLst/>
          </a:prstGeom>
          <a:ln w="12700">
            <a:solidFill>
              <a:srgbClr val="000000"/>
            </a:solidFill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12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Weak digital marketing strategy</a:t>
            </a:r>
          </a:p>
        </p:txBody>
      </p:sp>
      <p:sp>
        <p:nvSpPr>
          <p:cNvPr id="152" name="TextBox 4"/>
          <p:cNvSpPr txBox="1"/>
          <p:nvPr/>
        </p:nvSpPr>
        <p:spPr>
          <a:xfrm>
            <a:off x="338193" y="226660"/>
            <a:ext cx="10829322" cy="4871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b="1" sz="3100" u="sng"/>
            </a:lvl1pPr>
          </a:lstStyle>
          <a:p>
            <a:pPr/>
            <a:r>
              <a:t>Cause-and-Effect (Fishbone) diagram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FCFF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Title 1"/>
          <p:cNvSpPr txBox="1"/>
          <p:nvPr>
            <p:ph type="title"/>
          </p:nvPr>
        </p:nvSpPr>
        <p:spPr>
          <a:xfrm>
            <a:off x="838200" y="207932"/>
            <a:ext cx="10515600" cy="930276"/>
          </a:xfrm>
          <a:prstGeom prst="rect">
            <a:avLst/>
          </a:prstGeom>
        </p:spPr>
        <p:txBody>
          <a:bodyPr/>
          <a:lstStyle>
            <a:lvl1pPr>
              <a:defRPr b="1" sz="3200" u="sng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Summary of Key Findings</a:t>
            </a:r>
          </a:p>
        </p:txBody>
      </p:sp>
      <p:sp>
        <p:nvSpPr>
          <p:cNvPr id="155" name="Content Placeholder 2"/>
          <p:cNvSpPr txBox="1"/>
          <p:nvPr>
            <p:ph type="body" idx="1"/>
          </p:nvPr>
        </p:nvSpPr>
        <p:spPr>
          <a:xfrm>
            <a:off x="-201811" y="1314978"/>
            <a:ext cx="11746971" cy="5018552"/>
          </a:xfrm>
          <a:prstGeom prst="rect">
            <a:avLst/>
          </a:prstGeom>
        </p:spPr>
        <p:txBody>
          <a:bodyPr/>
          <a:lstStyle/>
          <a:p>
            <a:pPr marL="219455" indent="-219455" defTabSz="877823">
              <a:spcBef>
                <a:spcPts val="900"/>
              </a:spcBef>
              <a:defRPr sz="959">
                <a:latin typeface="Arial"/>
                <a:ea typeface="Arial"/>
                <a:cs typeface="Arial"/>
                <a:sym typeface="Arial"/>
              </a:defRPr>
            </a:pPr>
          </a:p>
          <a:p>
            <a:pPr lvl="2" marL="1097280" indent="-219455" defTabSz="877823">
              <a:spcBef>
                <a:spcPts val="400"/>
              </a:spcBef>
              <a:defRPr b="1" sz="2304">
                <a:latin typeface="Arial"/>
                <a:ea typeface="Arial"/>
                <a:cs typeface="Arial"/>
                <a:sym typeface="Arial"/>
              </a:defRPr>
            </a:pPr>
            <a:r>
              <a:rPr b="0"/>
              <a:t>The 30% drop in physical store sales is the main issue, reducing revenue and putting financial pressure on the business.</a:t>
            </a:r>
            <a:endParaRPr sz="1919"/>
          </a:p>
          <a:p>
            <a:pPr marL="219455" indent="-219455" defTabSz="877823">
              <a:spcBef>
                <a:spcPts val="900"/>
              </a:spcBef>
              <a:defRPr sz="2688">
                <a:latin typeface="Arial"/>
                <a:ea typeface="Arial"/>
                <a:cs typeface="Arial"/>
                <a:sym typeface="Arial"/>
              </a:defRPr>
            </a:pPr>
          </a:p>
          <a:p>
            <a:pPr lvl="2" marL="1097280" indent="-219455" defTabSz="877823">
              <a:spcBef>
                <a:spcPts val="400"/>
              </a:spcBef>
              <a:defRPr sz="2304">
                <a:latin typeface="Arial"/>
                <a:ea typeface="Arial"/>
                <a:cs typeface="Arial"/>
                <a:sym typeface="Arial"/>
              </a:defRPr>
            </a:pPr>
            <a:r>
              <a:t>Reduced foot traffic, increased competition, rising flower prices, and changing customer preferences are external factors largely beyond Green Haven’s control.</a:t>
            </a:r>
            <a:endParaRPr sz="1919"/>
          </a:p>
          <a:p>
            <a:pPr marL="219455" indent="-219455" defTabSz="877823">
              <a:spcBef>
                <a:spcPts val="900"/>
              </a:spcBef>
              <a:defRPr sz="2688">
                <a:latin typeface="Arial"/>
                <a:ea typeface="Arial"/>
                <a:cs typeface="Arial"/>
                <a:sym typeface="Arial"/>
              </a:defRPr>
            </a:pPr>
          </a:p>
          <a:p>
            <a:pPr lvl="2" marL="1097280" indent="-219455" defTabSz="877823">
              <a:spcBef>
                <a:spcPts val="400"/>
              </a:spcBef>
              <a:defRPr sz="2304">
                <a:latin typeface="Arial"/>
                <a:ea typeface="Arial"/>
                <a:cs typeface="Arial"/>
                <a:sym typeface="Arial"/>
              </a:defRPr>
            </a:pPr>
            <a:r>
              <a:t>Outdated website, limited digital marketing, and lack of modern services (subscriptions, flexible delivery) make the business more vulnerable to external pressures.</a:t>
            </a:r>
            <a:endParaRPr sz="1919"/>
          </a:p>
          <a:p>
            <a:pPr marL="0" indent="0" defTabSz="877823">
              <a:spcBef>
                <a:spcPts val="900"/>
              </a:spcBef>
              <a:buSzTx/>
              <a:buNone/>
              <a:defRPr sz="2688">
                <a:latin typeface="Arial"/>
                <a:ea typeface="Arial"/>
                <a:cs typeface="Arial"/>
                <a:sym typeface="Arial"/>
              </a:defRPr>
            </a:pPr>
          </a:p>
          <a:p>
            <a:pPr lvl="2" marL="1097280" indent="-219455" defTabSz="877823">
              <a:spcBef>
                <a:spcPts val="400"/>
              </a:spcBef>
              <a:defRPr sz="2304">
                <a:latin typeface="Arial"/>
                <a:ea typeface="Arial"/>
                <a:cs typeface="Arial"/>
                <a:sym typeface="Arial"/>
              </a:defRPr>
            </a:pPr>
            <a:r>
              <a:t>While eco-friendly practices align with customer values, the higher cost of sustainable materials adds to operational challenges and affects profitability.</a:t>
            </a:r>
            <a:r>
              <a:t>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FCFF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Title 1"/>
          <p:cNvSpPr txBox="1"/>
          <p:nvPr>
            <p:ph type="title"/>
          </p:nvPr>
        </p:nvSpPr>
        <p:spPr>
          <a:xfrm>
            <a:off x="533400" y="324643"/>
            <a:ext cx="7408400" cy="549541"/>
          </a:xfrm>
          <a:prstGeom prst="rect">
            <a:avLst/>
          </a:prstGeom>
        </p:spPr>
        <p:txBody>
          <a:bodyPr/>
          <a:lstStyle>
            <a:lvl1pPr defTabSz="676655">
              <a:defRPr b="1" sz="3256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Reference List:</a:t>
            </a:r>
          </a:p>
        </p:txBody>
      </p:sp>
      <p:sp>
        <p:nvSpPr>
          <p:cNvPr id="158" name="Content Placeholder 2"/>
          <p:cNvSpPr txBox="1"/>
          <p:nvPr>
            <p:ph type="body" idx="1"/>
          </p:nvPr>
        </p:nvSpPr>
        <p:spPr>
          <a:xfrm>
            <a:off x="412949" y="1155565"/>
            <a:ext cx="10877750" cy="4999899"/>
          </a:xfrm>
          <a:prstGeom prst="rect">
            <a:avLst/>
          </a:prstGeom>
        </p:spPr>
        <p:txBody>
          <a:bodyPr/>
          <a:lstStyle/>
          <a:p>
            <a:pPr marL="185165" indent="-185165" algn="just" defTabSz="740663">
              <a:spcBef>
                <a:spcPts val="800"/>
              </a:spcBef>
              <a:defRPr sz="2268">
                <a:latin typeface="Arial"/>
                <a:ea typeface="Arial"/>
                <a:cs typeface="Arial"/>
                <a:sym typeface="Arial"/>
              </a:defRPr>
            </a:pPr>
            <a:r>
              <a:t>Leanscape (n.d.) </a:t>
            </a:r>
            <a:r>
              <a:rPr i="1"/>
              <a:t>What is a cause and effect diagram? Fishbone or Ishikawa</a:t>
            </a:r>
            <a:r>
              <a:t>. Available at: </a:t>
            </a:r>
            <a:r>
              <a:rPr u="sng">
                <a:solidFill>
                  <a:srgbClr val="0000EE"/>
                </a:solidFill>
                <a:hlinkClick r:id="rId2" invalidUrl="" action="" tgtFrame="" tooltip="" history="1" highlightClick="0" endSnd="0"/>
              </a:rPr>
              <a:t>https://leanscape.io/what-is-a-cause-and-effect-diagram-fishbone-or-ishikawa</a:t>
            </a:r>
            <a:r>
              <a:t> (Accessed: 15 February 2026).</a:t>
            </a:r>
            <a:br/>
          </a:p>
          <a:p>
            <a:pPr marL="185165" indent="-185165" algn="just" defTabSz="740663">
              <a:spcBef>
                <a:spcPts val="800"/>
              </a:spcBef>
              <a:defRPr sz="2268">
                <a:latin typeface="Arial"/>
                <a:ea typeface="Arial"/>
                <a:cs typeface="Arial"/>
                <a:sym typeface="Arial"/>
              </a:defRPr>
            </a:pPr>
            <a:r>
              <a:t>Barrington, R., 2016. </a:t>
            </a:r>
            <a:r>
              <a:rPr i="1"/>
              <a:t>What is a PESTEL analysis?</a:t>
            </a:r>
            <a:r>
              <a:t> Oxford College of Marketing. [online] Available at: </a:t>
            </a:r>
            <a:r>
              <a:rPr u="sng">
                <a:solidFill>
                  <a:srgbClr val="0000EE"/>
                </a:solidFill>
                <a:hlinkClick r:id="rId3" invalidUrl="" action="" tgtFrame="" tooltip="" history="1" highlightClick="0" endSnd="0"/>
              </a:rPr>
              <a:t>https://blog.oxfordcollegeofmarketing.com/2016/06/30/pestel-analysis/</a:t>
            </a:r>
            <a:r>
              <a:t> [Accessed: 15 February 2026].</a:t>
            </a:r>
            <a:br/>
          </a:p>
          <a:p>
            <a:pPr marL="185165" indent="-185165" algn="just" defTabSz="740663">
              <a:spcBef>
                <a:spcPts val="800"/>
              </a:spcBef>
              <a:defRPr sz="2268">
                <a:latin typeface="Arial"/>
                <a:ea typeface="Arial"/>
                <a:cs typeface="Arial"/>
                <a:sym typeface="Arial"/>
              </a:defRPr>
            </a:pPr>
            <a:r>
              <a:t>Pathak, R., 2020. </a:t>
            </a:r>
            <a:r>
              <a:rPr i="1"/>
              <a:t>What is PESTLE Analysis? Factors, Advantages and Disadvantages of PESTLE Analysis</a:t>
            </a:r>
            <a:r>
              <a:t>. Analytics Steps. [online] Available at: </a:t>
            </a:r>
            <a:r>
              <a:rPr u="sng">
                <a:solidFill>
                  <a:srgbClr val="0000EE"/>
                </a:solidFill>
                <a:hlinkClick r:id="rId4" invalidUrl="" action="" tgtFrame="" tooltip="" history="1" highlightClick="0" endSnd="0"/>
              </a:rPr>
              <a:t>https://www.analyticssteps.com/blogs/what-pestle-analysis</a:t>
            </a:r>
            <a:r>
              <a:t> [Accessed 15 February 2026].</a:t>
            </a:r>
          </a:p>
          <a:p>
            <a:pPr marL="185165" indent="-185165" algn="just" defTabSz="740663">
              <a:spcBef>
                <a:spcPts val="800"/>
              </a:spcBef>
              <a:defRPr sz="2268">
                <a:latin typeface="Arial"/>
                <a:ea typeface="Arial"/>
                <a:cs typeface="Arial"/>
                <a:sym typeface="Arial"/>
              </a:defRPr>
            </a:pPr>
            <a:r>
              <a:t> ICAEW (2015) </a:t>
            </a:r>
            <a:r>
              <a:rPr i="1"/>
              <a:t>PESTEL ‑ what is it and how to apply it to your business strategy</a:t>
            </a:r>
            <a:r>
              <a:t>. Available at: </a:t>
            </a:r>
            <a:r>
              <a:rPr u="sng">
                <a:solidFill>
                  <a:srgbClr val="0000EE"/>
                </a:solidFill>
                <a:hlinkClick r:id="rId5" invalidUrl="" action="" tgtFrame="" tooltip="" history="1" highlightClick="0" endSnd="0"/>
              </a:rPr>
              <a:t>https://www.icaew.com/technical/business/strategy-risk-and-innovation/strategy/pestel</a:t>
            </a:r>
            <a:r>
              <a:t> (Accessed: 15 February 2026).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FCFF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Title 1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algn="ctr">
              <a:defRPr b="1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br/>
          </a:p>
        </p:txBody>
      </p:sp>
      <p:sp>
        <p:nvSpPr>
          <p:cNvPr id="161" name="Content Placeholder 2"/>
          <p:cNvSpPr txBox="1"/>
          <p:nvPr>
            <p:ph type="body" sz="quarter" idx="1"/>
          </p:nvPr>
        </p:nvSpPr>
        <p:spPr>
          <a:xfrm>
            <a:off x="838200" y="2424022"/>
            <a:ext cx="10515600" cy="1570008"/>
          </a:xfrm>
          <a:prstGeom prst="rect">
            <a:avLst/>
          </a:prstGeom>
        </p:spPr>
        <p:txBody>
          <a:bodyPr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</a:p>
          <a:p>
            <a:pPr marL="0" indent="0" algn="ctr">
              <a:buSzTx/>
              <a:buNone/>
              <a:defRPr b="1" i="1" sz="4800">
                <a:latin typeface="Arial"/>
                <a:ea typeface="Arial"/>
                <a:cs typeface="Arial"/>
                <a:sym typeface="Arial"/>
              </a:defRPr>
            </a:pPr>
            <a:r>
              <a:t>Thank you for listening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FCFF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820286" y="2060186"/>
            <a:ext cx="6551428" cy="2737629"/>
          </a:xfrm>
          <a:prstGeom prst="rect">
            <a:avLst/>
          </a:prstGeom>
          <a:ln w="57150">
            <a:solidFill>
              <a:srgbClr val="000000"/>
            </a:solidFill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