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5" r:id="rId5"/>
    <p:sldId id="259" r:id="rId6"/>
    <p:sldId id="260"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80F2925-BFCE-4A03-B70D-1D4605E3726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421590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F80F2925-BFCE-4A03-B70D-1D4605E3726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4249818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80F2925-BFCE-4A03-B70D-1D4605E3726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826261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80F2925-BFCE-4A03-B70D-1D4605E37265}" type="datetimeFigureOut">
              <a:rPr lang="en-GB" smtClean="0"/>
              <a:t>13/05/2021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26262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80F2925-BFCE-4A03-B70D-1D4605E37265}" type="datetimeFigureOut">
              <a:rPr lang="en-GB" smtClean="0"/>
              <a:t>13/05/2021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3053664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F80F2925-BFCE-4A03-B70D-1D4605E37265}" type="datetimeFigureOut">
              <a:rPr lang="en-GB" smtClean="0"/>
              <a:t>13/05/2021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3438590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80F2925-BFCE-4A03-B70D-1D4605E37265}" type="datetimeFigureOut">
              <a:rPr lang="en-GB" smtClean="0"/>
              <a:t>13/05/2021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2723638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F80F2925-BFCE-4A03-B70D-1D4605E37265}" type="datetimeFigureOut">
              <a:rPr lang="en-GB" smtClean="0"/>
              <a:t>13/05/2021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1465037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80F2925-BFCE-4A03-B70D-1D4605E37265}" type="datetimeFigureOut">
              <a:rPr lang="en-GB" smtClean="0"/>
              <a:t>13/05/2021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3615178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80F2925-BFCE-4A03-B70D-1D4605E37265}" type="datetimeFigureOut">
              <a:rPr lang="en-GB" smtClean="0"/>
              <a:t>13/05/2021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3456230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F80F2925-BFCE-4A03-B70D-1D4605E3726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329464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F80F2925-BFCE-4A03-B70D-1D4605E3726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3052-230C-4F48-95DA-B804C60D1E3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499543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80F2925-BFCE-4A03-B70D-1D4605E3726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328914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80F2925-BFCE-4A03-B70D-1D4605E37265}" type="datetimeFigureOut">
              <a:rPr lang="en-GB" smtClean="0"/>
              <a:t>13/05/2021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3605070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80F2925-BFCE-4A03-B70D-1D4605E37265}" type="datetimeFigureOut">
              <a:rPr lang="en-GB" smtClean="0"/>
              <a:t>13/05/2021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41607404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80F2925-BFCE-4A03-B70D-1D4605E3726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32641540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80F2925-BFCE-4A03-B70D-1D4605E3726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3052-230C-4F48-95DA-B804C60D1E35}" type="slidenum">
              <a:rPr lang="en-GB" smtClean="0"/>
              <a:t>‹#›</a:t>
            </a:fld>
            <a:endParaRPr lang="en-GB"/>
          </a:p>
        </p:txBody>
      </p:sp>
    </p:spTree>
    <p:extLst>
      <p:ext uri="{BB962C8B-B14F-4D97-AF65-F5344CB8AC3E}">
        <p14:creationId xmlns:p14="http://schemas.microsoft.com/office/powerpoint/2010/main" val="377420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80F2925-BFCE-4A03-B70D-1D4605E37265}" type="datetimeFigureOut">
              <a:rPr lang="en-GB" smtClean="0"/>
              <a:t>13/05/2021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E173052-230C-4F48-95DA-B804C60D1E35}" type="slidenum">
              <a:rPr lang="en-GB" smtClean="0"/>
              <a:t>‹#›</a:t>
            </a:fld>
            <a:endParaRPr lang="en-GB"/>
          </a:p>
        </p:txBody>
      </p:sp>
    </p:spTree>
    <p:extLst>
      <p:ext uri="{BB962C8B-B14F-4D97-AF65-F5344CB8AC3E}">
        <p14:creationId xmlns:p14="http://schemas.microsoft.com/office/powerpoint/2010/main" val="16217498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hiterosemaths.com/resources/classroom-resources/barvember/" TargetMode="External"/><Relationship Id="rId3" Type="http://schemas.openxmlformats.org/officeDocument/2006/relationships/hyperlink" Target="https://mathsnoproblem.com/blog/teaching-maths-mastery/making-the-most-of-bar-modelling/" TargetMode="External"/><Relationship Id="rId7" Type="http://schemas.openxmlformats.org/officeDocument/2006/relationships/hyperlink" Target="https://whiterosemaths.com/resources/primary-resources/" TargetMode="External"/><Relationship Id="rId2" Type="http://schemas.openxmlformats.org/officeDocument/2006/relationships/hyperlink" Target="https://www.ncetm.org.uk/classroom-resources/ca-the-bar-model/#:~:text=The%20bar%20model%20is%20used,clarity%20to%20help%20solve%20it" TargetMode="External"/><Relationship Id="rId1" Type="http://schemas.openxmlformats.org/officeDocument/2006/relationships/slideLayout" Target="../slideLayouts/slideLayout2.xml"/><Relationship Id="rId6" Type="http://schemas.openxmlformats.org/officeDocument/2006/relationships/hyperlink" Target="https://www.yesataretelearningtrust.net/Portals/0/The_Ultimate_Guide_To_Bar_Modelling.pdf.(Accessed" TargetMode="External"/><Relationship Id="rId11" Type="http://schemas.openxmlformats.org/officeDocument/2006/relationships/hyperlink" Target="https://www.simplypsychology.org/bruner.html" TargetMode="External"/><Relationship Id="rId5" Type="http://schemas.openxmlformats.org/officeDocument/2006/relationships/hyperlink" Target="https://www.yesataretelearningtrust.net/Portals/0/The_Ultimate_Guide_To_Bar_Modelling.pdf" TargetMode="External"/><Relationship Id="rId10" Type="http://schemas.openxmlformats.org/officeDocument/2006/relationships/hyperlink" Target="https://www.researchgate.net/publication/262562244_EFFECTIVENESS_OF_BAR_MODEL_IN_ENHANCING_THE_LEARNING_OF_MATHEMATICS_AT_PRIMARY_LEVEL" TargetMode="External"/><Relationship Id="rId4" Type="http://schemas.openxmlformats.org/officeDocument/2006/relationships/hyperlink" Target="https://www.singaporemath.com/what-is-singapore-math/#:~:text=The%20Singapore%20math%20method%20is%20focused%20on%20mastery%2C%20which%20is,bar%20" TargetMode="External"/><Relationship Id="rId9" Type="http://schemas.openxmlformats.org/officeDocument/2006/relationships/hyperlink" Target="https://hwb.gov.wales/api/storage/2b2b4da6-a24a-4925-b519-d2b1130371a2/170601-numerac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85207"/>
            <a:ext cx="8825658" cy="1452153"/>
          </a:xfrm>
        </p:spPr>
        <p:txBody>
          <a:bodyPr/>
          <a:lstStyle/>
          <a:p>
            <a:r>
              <a:rPr lang="en-GB" sz="4800" dirty="0" err="1" smtClean="0">
                <a:latin typeface="Arial Rounded MT Bold" panose="020F0704030504030204" pitchFamily="34" charset="0"/>
              </a:rPr>
              <a:t>Barvember</a:t>
            </a:r>
            <a:r>
              <a:rPr lang="en-GB" sz="4800" dirty="0" smtClean="0">
                <a:latin typeface="Arial Rounded MT Bold" panose="020F0704030504030204" pitchFamily="34" charset="0"/>
              </a:rPr>
              <a:t> – A critical discussion</a:t>
            </a:r>
            <a:endParaRPr lang="en-GB" sz="4800" dirty="0">
              <a:latin typeface="Arial Rounded MT Bold" panose="020F0704030504030204" pitchFamily="34" charset="0"/>
            </a:endParaRPr>
          </a:p>
        </p:txBody>
      </p:sp>
      <p:sp>
        <p:nvSpPr>
          <p:cNvPr id="3" name="Subtitle 2"/>
          <p:cNvSpPr>
            <a:spLocks noGrp="1"/>
          </p:cNvSpPr>
          <p:nvPr>
            <p:ph type="subTitle" idx="1"/>
          </p:nvPr>
        </p:nvSpPr>
        <p:spPr/>
        <p:txBody>
          <a:bodyPr>
            <a:noAutofit/>
          </a:bodyPr>
          <a:lstStyle/>
          <a:p>
            <a:r>
              <a:rPr lang="en-GB" sz="1600" dirty="0" smtClean="0"/>
              <a:t>This presentation has been created for assessment as part of the foundation degree in inclusive education at the university of wales trinity </a:t>
            </a:r>
            <a:r>
              <a:rPr lang="en-GB" sz="1600" dirty="0" err="1" smtClean="0"/>
              <a:t>st.davids</a:t>
            </a:r>
            <a:r>
              <a:rPr lang="en-GB" sz="1600" dirty="0" smtClean="0"/>
              <a:t>.</a:t>
            </a:r>
          </a:p>
          <a:p>
            <a:endParaRPr lang="en-GB" sz="1600" dirty="0"/>
          </a:p>
          <a:p>
            <a:r>
              <a:rPr lang="en-GB" sz="1600" dirty="0" smtClean="0"/>
              <a:t>By Andrew Palmer</a:t>
            </a:r>
            <a:endParaRPr lang="en-GB" sz="1600" dirty="0"/>
          </a:p>
        </p:txBody>
      </p:sp>
      <p:pic>
        <p:nvPicPr>
          <p:cNvPr id="1026" name="Picture 2" descr="Barvember | White Rose Maths | Problem a Day Throughout November"/>
          <p:cNvPicPr>
            <a:picLocks noChangeAspect="1" noChangeArrowheads="1"/>
          </p:cNvPicPr>
          <p:nvPr/>
        </p:nvPicPr>
        <p:blipFill rotWithShape="1">
          <a:blip r:embed="rId2">
            <a:extLst>
              <a:ext uri="{28A0092B-C50C-407E-A947-70E740481C1C}">
                <a14:useLocalDpi xmlns:a14="http://schemas.microsoft.com/office/drawing/2010/main" val="0"/>
              </a:ext>
            </a:extLst>
          </a:blip>
          <a:srcRect t="30743" b="32093"/>
          <a:stretch/>
        </p:blipFill>
        <p:spPr bwMode="auto">
          <a:xfrm>
            <a:off x="3064837" y="2183187"/>
            <a:ext cx="6484896" cy="160673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027817" y="3789917"/>
            <a:ext cx="4036423" cy="276999"/>
          </a:xfrm>
          <a:prstGeom prst="rect">
            <a:avLst/>
          </a:prstGeom>
          <a:noFill/>
        </p:spPr>
        <p:txBody>
          <a:bodyPr wrap="square" rtlCol="0">
            <a:spAutoFit/>
          </a:bodyPr>
          <a:lstStyle/>
          <a:p>
            <a:r>
              <a:rPr lang="en-GB" sz="1200" dirty="0" smtClean="0"/>
              <a:t>Image: whiterosemaths.com</a:t>
            </a:r>
            <a:endParaRPr lang="en-GB" sz="1200" dirty="0"/>
          </a:p>
        </p:txBody>
      </p:sp>
    </p:spTree>
    <p:extLst>
      <p:ext uri="{BB962C8B-B14F-4D97-AF65-F5344CB8AC3E}">
        <p14:creationId xmlns:p14="http://schemas.microsoft.com/office/powerpoint/2010/main" val="3735974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Rounded MT Bold" panose="020F0704030504030204" pitchFamily="34" charset="0"/>
              </a:rPr>
              <a:t>Presentation Content</a:t>
            </a:r>
            <a:endParaRPr lang="en-GB" dirty="0">
              <a:latin typeface="Arial Rounded MT Bold" panose="020F0704030504030204" pitchFamily="34" charset="0"/>
            </a:endParaRPr>
          </a:p>
        </p:txBody>
      </p:sp>
      <p:sp>
        <p:nvSpPr>
          <p:cNvPr id="3" name="Content Placeholder 2"/>
          <p:cNvSpPr>
            <a:spLocks noGrp="1"/>
          </p:cNvSpPr>
          <p:nvPr>
            <p:ph idx="1"/>
          </p:nvPr>
        </p:nvSpPr>
        <p:spPr>
          <a:xfrm>
            <a:off x="352698" y="1463040"/>
            <a:ext cx="9697156" cy="4785359"/>
          </a:xfrm>
        </p:spPr>
        <p:txBody>
          <a:bodyPr/>
          <a:lstStyle/>
          <a:p>
            <a:r>
              <a:rPr lang="en-GB" dirty="0" smtClean="0">
                <a:latin typeface="Arial Rounded MT Bold" panose="020F0704030504030204" pitchFamily="34" charset="0"/>
              </a:rPr>
              <a:t>Introduction of resource</a:t>
            </a:r>
          </a:p>
          <a:p>
            <a:r>
              <a:rPr lang="en-GB" dirty="0" smtClean="0">
                <a:latin typeface="Arial Rounded MT Bold" panose="020F0704030504030204" pitchFamily="34" charset="0"/>
              </a:rPr>
              <a:t>Purpose of the resource (what skills are intended to be developed)</a:t>
            </a:r>
          </a:p>
          <a:p>
            <a:r>
              <a:rPr lang="en-GB" dirty="0" smtClean="0">
                <a:latin typeface="Arial Rounded MT Bold" panose="020F0704030504030204" pitchFamily="34" charset="0"/>
              </a:rPr>
              <a:t>Identifying the intended group/individual for the resource</a:t>
            </a:r>
          </a:p>
          <a:p>
            <a:r>
              <a:rPr lang="en-GB" dirty="0" smtClean="0">
                <a:latin typeface="Arial Rounded MT Bold" panose="020F0704030504030204" pitchFamily="34" charset="0"/>
              </a:rPr>
              <a:t>Assessment and Progress (including self-assessment)</a:t>
            </a:r>
          </a:p>
          <a:p>
            <a:r>
              <a:rPr lang="en-GB" dirty="0" smtClean="0">
                <a:latin typeface="Arial Rounded MT Bold" panose="020F0704030504030204" pitchFamily="34" charset="0"/>
              </a:rPr>
              <a:t>Critical evaluation of the resource (with links to the Numeracy Framework and educational theory)</a:t>
            </a:r>
          </a:p>
          <a:p>
            <a:pPr marL="0" indent="0">
              <a:buNone/>
            </a:pPr>
            <a:endParaRPr lang="en-GB" dirty="0"/>
          </a:p>
        </p:txBody>
      </p:sp>
    </p:spTree>
    <p:extLst>
      <p:ext uri="{BB962C8B-B14F-4D97-AF65-F5344CB8AC3E}">
        <p14:creationId xmlns:p14="http://schemas.microsoft.com/office/powerpoint/2010/main" val="392733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Arial Rounded MT Bold" panose="020F0704030504030204" pitchFamily="34" charset="0"/>
              </a:rPr>
              <a:t>Barvember</a:t>
            </a:r>
            <a:r>
              <a:rPr lang="en-GB" dirty="0" smtClean="0">
                <a:latin typeface="Arial Rounded MT Bold" panose="020F0704030504030204" pitchFamily="34" charset="0"/>
              </a:rPr>
              <a:t> – created by </a:t>
            </a:r>
            <a:r>
              <a:rPr lang="en-GB" dirty="0" err="1" smtClean="0">
                <a:latin typeface="Arial Rounded MT Bold" panose="020F0704030504030204" pitchFamily="34" charset="0"/>
              </a:rPr>
              <a:t>WhiteRose</a:t>
            </a:r>
            <a:r>
              <a:rPr lang="en-GB" dirty="0" smtClean="0">
                <a:latin typeface="Arial Rounded MT Bold" panose="020F0704030504030204" pitchFamily="34" charset="0"/>
              </a:rPr>
              <a:t> Maths</a:t>
            </a:r>
            <a:endParaRPr lang="en-GB" dirty="0">
              <a:latin typeface="Arial Rounded MT Bold" panose="020F0704030504030204" pitchFamily="34" charset="0"/>
            </a:endParaRPr>
          </a:p>
        </p:txBody>
      </p:sp>
      <p:sp>
        <p:nvSpPr>
          <p:cNvPr id="3" name="Content Placeholder 2"/>
          <p:cNvSpPr>
            <a:spLocks noGrp="1"/>
          </p:cNvSpPr>
          <p:nvPr>
            <p:ph idx="1"/>
          </p:nvPr>
        </p:nvSpPr>
        <p:spPr/>
        <p:txBody>
          <a:bodyPr>
            <a:normAutofit/>
          </a:bodyPr>
          <a:lstStyle/>
          <a:p>
            <a:r>
              <a:rPr lang="en-GB" dirty="0" err="1" smtClean="0">
                <a:latin typeface="Arial Rounded MT Bold" panose="020F0704030504030204" pitchFamily="34" charset="0"/>
              </a:rPr>
              <a:t>Barvember</a:t>
            </a:r>
            <a:r>
              <a:rPr lang="en-GB" dirty="0" smtClean="0">
                <a:latin typeface="Arial Rounded MT Bold" panose="020F0704030504030204" pitchFamily="34" charset="0"/>
              </a:rPr>
              <a:t> has been created by White Rose Maths with the aim of encouraging the use of bar modelling strategies in maths. </a:t>
            </a:r>
          </a:p>
          <a:p>
            <a:r>
              <a:rPr lang="en-GB" dirty="0" smtClean="0">
                <a:latin typeface="Arial Rounded MT Bold" panose="020F0704030504030204" pitchFamily="34" charset="0"/>
              </a:rPr>
              <a:t>The idea of using bar modelling is help the learner to visualise mathematical problems, enabling them to attempt more complex equations (White Rose Maths, 2017).</a:t>
            </a:r>
          </a:p>
          <a:p>
            <a:r>
              <a:rPr lang="en-GB" dirty="0" smtClean="0">
                <a:latin typeface="Arial Rounded MT Bold" panose="020F0704030504030204" pitchFamily="34" charset="0"/>
              </a:rPr>
              <a:t>Bar modelling has become increasingly popular here in the UK, however it originates in the successful Singapore style of maths (Third Space Learning, No date).  </a:t>
            </a:r>
          </a:p>
          <a:p>
            <a:r>
              <a:rPr lang="en-GB" dirty="0" smtClean="0">
                <a:latin typeface="Arial Rounded MT Bold" panose="020F0704030504030204" pitchFamily="34" charset="0"/>
              </a:rPr>
              <a:t>The Singapore maths approach teaches a progression of concepts with the aim of instilling a deep understanding of mathematics, the use technique has helped the nation consistently rank at the top of PISA and TIMSS assessments (Singapore Math Inc., 2020).</a:t>
            </a:r>
            <a:endParaRPr lang="en-GB" dirty="0">
              <a:latin typeface="Arial Rounded MT Bold" panose="020F0704030504030204" pitchFamily="34" charset="0"/>
            </a:endParaRPr>
          </a:p>
        </p:txBody>
      </p:sp>
    </p:spTree>
    <p:extLst>
      <p:ext uri="{BB962C8B-B14F-4D97-AF65-F5344CB8AC3E}">
        <p14:creationId xmlns:p14="http://schemas.microsoft.com/office/powerpoint/2010/main" val="2483036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306"/>
            <a:ext cx="9404723" cy="1074667"/>
          </a:xfrm>
        </p:spPr>
        <p:txBody>
          <a:bodyPr/>
          <a:lstStyle/>
          <a:p>
            <a:r>
              <a:rPr lang="en-GB" sz="3200" dirty="0" smtClean="0">
                <a:latin typeface="Arial Rounded MT Bold" panose="020F0704030504030204" pitchFamily="34" charset="0"/>
              </a:rPr>
              <a:t>Examples of Bar Modelling with White Rose Maths</a:t>
            </a:r>
            <a:endParaRPr lang="en-GB" sz="3200" dirty="0">
              <a:latin typeface="Arial Rounded MT Bold" panose="020F0704030504030204" pitchFamily="34" charset="0"/>
            </a:endParaRPr>
          </a:p>
        </p:txBody>
      </p:sp>
      <p:pic>
        <p:nvPicPr>
          <p:cNvPr id="2050" name="Picture 2" descr="Making the most of bar modelling | MNP Blog : Maths — No Probl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0007" y="496389"/>
            <a:ext cx="6486200" cy="33163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543109" y="3812720"/>
            <a:ext cx="3553097" cy="307777"/>
          </a:xfrm>
          <a:prstGeom prst="rect">
            <a:avLst/>
          </a:prstGeom>
          <a:noFill/>
        </p:spPr>
        <p:txBody>
          <a:bodyPr wrap="square" rtlCol="0">
            <a:spAutoFit/>
          </a:bodyPr>
          <a:lstStyle/>
          <a:p>
            <a:r>
              <a:rPr lang="en-GB" sz="1400" dirty="0" smtClean="0"/>
              <a:t>(Maths no problem!, 2019).</a:t>
            </a:r>
            <a:endParaRPr lang="en-GB" sz="1400" dirty="0"/>
          </a:p>
        </p:txBody>
      </p:sp>
      <p:pic>
        <p:nvPicPr>
          <p:cNvPr id="5" name="Picture 4"/>
          <p:cNvPicPr>
            <a:picLocks noChangeAspect="1"/>
          </p:cNvPicPr>
          <p:nvPr/>
        </p:nvPicPr>
        <p:blipFill rotWithShape="1">
          <a:blip r:embed="rId3"/>
          <a:srcRect l="31324" t="12143" r="12311" b="15809"/>
          <a:stretch/>
        </p:blipFill>
        <p:spPr>
          <a:xfrm>
            <a:off x="33146" y="1082973"/>
            <a:ext cx="5576862" cy="3438467"/>
          </a:xfrm>
          <a:prstGeom prst="rect">
            <a:avLst/>
          </a:prstGeom>
        </p:spPr>
      </p:pic>
      <p:sp>
        <p:nvSpPr>
          <p:cNvPr id="6" name="TextBox 5"/>
          <p:cNvSpPr txBox="1"/>
          <p:nvPr/>
        </p:nvSpPr>
        <p:spPr>
          <a:xfrm>
            <a:off x="0" y="4521440"/>
            <a:ext cx="2389525" cy="276999"/>
          </a:xfrm>
          <a:prstGeom prst="rect">
            <a:avLst/>
          </a:prstGeom>
          <a:noFill/>
        </p:spPr>
        <p:txBody>
          <a:bodyPr wrap="square" rtlCol="0">
            <a:spAutoFit/>
          </a:bodyPr>
          <a:lstStyle/>
          <a:p>
            <a:r>
              <a:rPr lang="en-GB" sz="1200" dirty="0" smtClean="0">
                <a:latin typeface="Arial Rounded MT Bold" panose="020F0704030504030204" pitchFamily="34" charset="0"/>
              </a:rPr>
              <a:t>(White Rose Maths, 2020).</a:t>
            </a:r>
            <a:endParaRPr lang="en-GB" sz="1200" dirty="0">
              <a:latin typeface="Arial Rounded MT Bold" panose="020F0704030504030204" pitchFamily="34" charset="0"/>
            </a:endParaRPr>
          </a:p>
        </p:txBody>
      </p:sp>
      <p:pic>
        <p:nvPicPr>
          <p:cNvPr id="7" name="Picture 6"/>
          <p:cNvPicPr>
            <a:picLocks noChangeAspect="1"/>
          </p:cNvPicPr>
          <p:nvPr/>
        </p:nvPicPr>
        <p:blipFill rotWithShape="1">
          <a:blip r:embed="rId4"/>
          <a:srcRect l="9071" t="19376" r="28080" b="10446"/>
          <a:stretch/>
        </p:blipFill>
        <p:spPr>
          <a:xfrm>
            <a:off x="5610007" y="4120498"/>
            <a:ext cx="5637113" cy="2712658"/>
          </a:xfrm>
          <a:prstGeom prst="rect">
            <a:avLst/>
          </a:prstGeom>
        </p:spPr>
      </p:pic>
      <p:sp>
        <p:nvSpPr>
          <p:cNvPr id="8" name="Rectangle 7"/>
          <p:cNvSpPr/>
          <p:nvPr/>
        </p:nvSpPr>
        <p:spPr>
          <a:xfrm>
            <a:off x="4878487" y="5415353"/>
            <a:ext cx="849087" cy="830997"/>
          </a:xfrm>
          <a:prstGeom prst="rect">
            <a:avLst/>
          </a:prstGeom>
        </p:spPr>
        <p:txBody>
          <a:bodyPr wrap="square">
            <a:spAutoFit/>
          </a:bodyPr>
          <a:lstStyle/>
          <a:p>
            <a:r>
              <a:rPr lang="en-GB" sz="1200" dirty="0">
                <a:latin typeface="Arial Rounded MT Bold" panose="020F0704030504030204" pitchFamily="34" charset="0"/>
              </a:rPr>
              <a:t>(White Rose Maths, 2020).</a:t>
            </a:r>
          </a:p>
        </p:txBody>
      </p:sp>
      <p:sp>
        <p:nvSpPr>
          <p:cNvPr id="9" name="TextBox 8"/>
          <p:cNvSpPr txBox="1"/>
          <p:nvPr/>
        </p:nvSpPr>
        <p:spPr>
          <a:xfrm>
            <a:off x="561703" y="5107577"/>
            <a:ext cx="3409406" cy="1569660"/>
          </a:xfrm>
          <a:prstGeom prst="rect">
            <a:avLst/>
          </a:prstGeom>
          <a:noFill/>
        </p:spPr>
        <p:txBody>
          <a:bodyPr wrap="square" rtlCol="0">
            <a:spAutoFit/>
          </a:bodyPr>
          <a:lstStyle/>
          <a:p>
            <a:r>
              <a:rPr lang="en-GB" sz="1600" dirty="0" smtClean="0">
                <a:latin typeface="Arial Rounded MT Bold" panose="020F0704030504030204" pitchFamily="34" charset="0"/>
              </a:rPr>
              <a:t>This style of maths helps the learner to visualise mathematical word problems, enabling them to see the structure and develop understanding.</a:t>
            </a:r>
            <a:endParaRPr lang="en-GB" sz="1600" dirty="0">
              <a:latin typeface="Arial Rounded MT Bold" panose="020F0704030504030204" pitchFamily="34" charset="0"/>
            </a:endParaRPr>
          </a:p>
        </p:txBody>
      </p:sp>
    </p:spTree>
    <p:extLst>
      <p:ext uri="{BB962C8B-B14F-4D97-AF65-F5344CB8AC3E}">
        <p14:creationId xmlns:p14="http://schemas.microsoft.com/office/powerpoint/2010/main" val="2063716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126146"/>
            <a:ext cx="9404723" cy="644562"/>
          </a:xfrm>
        </p:spPr>
        <p:txBody>
          <a:bodyPr/>
          <a:lstStyle/>
          <a:p>
            <a:r>
              <a:rPr lang="en-GB" dirty="0" smtClean="0"/>
              <a:t>Why use </a:t>
            </a:r>
            <a:r>
              <a:rPr lang="en-GB" dirty="0" err="1" smtClean="0"/>
              <a:t>Barvember</a:t>
            </a:r>
            <a:r>
              <a:rPr lang="en-GB" dirty="0" smtClean="0"/>
              <a:t>?</a:t>
            </a:r>
            <a:endParaRPr lang="en-GB" dirty="0"/>
          </a:p>
        </p:txBody>
      </p:sp>
      <p:sp>
        <p:nvSpPr>
          <p:cNvPr id="3" name="Content Placeholder 2"/>
          <p:cNvSpPr>
            <a:spLocks noGrp="1"/>
          </p:cNvSpPr>
          <p:nvPr>
            <p:ph idx="1"/>
          </p:nvPr>
        </p:nvSpPr>
        <p:spPr>
          <a:xfrm>
            <a:off x="1103312" y="1188720"/>
            <a:ext cx="8946541" cy="5059679"/>
          </a:xfrm>
        </p:spPr>
        <p:txBody>
          <a:bodyPr>
            <a:normAutofit lnSpcReduction="10000"/>
          </a:bodyPr>
          <a:lstStyle/>
          <a:p>
            <a:r>
              <a:rPr lang="en-GB" dirty="0" smtClean="0">
                <a:latin typeface="Arial Rounded MT Bold" panose="020F0704030504030204" pitchFamily="34" charset="0"/>
              </a:rPr>
              <a:t>Bar modelling can be used to develop a wide range of mathematical skills, ranging from the basic adding and subtracting to percentages, ratios and fractions (Singapore Maths Inc., 2020). </a:t>
            </a:r>
          </a:p>
          <a:p>
            <a:r>
              <a:rPr lang="en-GB" dirty="0" smtClean="0">
                <a:latin typeface="Arial Rounded MT Bold" panose="020F0704030504030204" pitchFamily="34" charset="0"/>
              </a:rPr>
              <a:t>This is a simple strategy to use and requires only a pencil and paper, making it accessible to all. </a:t>
            </a:r>
          </a:p>
          <a:p>
            <a:r>
              <a:rPr lang="en-GB" dirty="0" smtClean="0">
                <a:latin typeface="Arial Rounded MT Bold" panose="020F0704030504030204" pitchFamily="34" charset="0"/>
              </a:rPr>
              <a:t>It is important to understand that this is not a method for solving problems, more so a way of visualising how to solve it (NCETM, 2021).</a:t>
            </a:r>
          </a:p>
          <a:p>
            <a:pPr marL="0" indent="0">
              <a:buNone/>
            </a:pPr>
            <a:r>
              <a:rPr lang="en-GB" b="1" u="sng" dirty="0" smtClean="0">
                <a:latin typeface="Arial Rounded MT Bold" panose="020F0704030504030204" pitchFamily="34" charset="0"/>
              </a:rPr>
              <a:t>Why is this resource useful to me?</a:t>
            </a:r>
            <a:endParaRPr lang="en-GB" b="1" u="sng" dirty="0">
              <a:latin typeface="Arial Rounded MT Bold" panose="020F0704030504030204" pitchFamily="34" charset="0"/>
            </a:endParaRPr>
          </a:p>
          <a:p>
            <a:r>
              <a:rPr lang="en-GB" dirty="0" smtClean="0">
                <a:latin typeface="Arial Rounded MT Bold" panose="020F0704030504030204" pitchFamily="34" charset="0"/>
              </a:rPr>
              <a:t>I would use this type of method with an individual or small group of students aged 14-16 </a:t>
            </a:r>
            <a:r>
              <a:rPr lang="en-GB" dirty="0" err="1" smtClean="0">
                <a:latin typeface="Arial Rounded MT Bold" panose="020F0704030504030204" pitchFamily="34" charset="0"/>
              </a:rPr>
              <a:t>yrs</a:t>
            </a:r>
            <a:r>
              <a:rPr lang="en-GB" dirty="0" smtClean="0">
                <a:latin typeface="Arial Rounded MT Bold" panose="020F0704030504030204" pitchFamily="34" charset="0"/>
              </a:rPr>
              <a:t> old that struggle with maths and would benefit greatly from having the ability to visualise the problems.</a:t>
            </a:r>
          </a:p>
          <a:p>
            <a:r>
              <a:rPr lang="en-GB" dirty="0" smtClean="0">
                <a:latin typeface="Arial Rounded MT Bold" panose="020F0704030504030204" pitchFamily="34" charset="0"/>
              </a:rPr>
              <a:t>I would also use it with learners that have completed a learning styles questionnaire, the results of which stating a preference for visual learning.</a:t>
            </a:r>
          </a:p>
        </p:txBody>
      </p:sp>
    </p:spTree>
    <p:extLst>
      <p:ext uri="{BB962C8B-B14F-4D97-AF65-F5344CB8AC3E}">
        <p14:creationId xmlns:p14="http://schemas.microsoft.com/office/powerpoint/2010/main" val="4063148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01316"/>
          </a:xfrm>
        </p:spPr>
        <p:txBody>
          <a:bodyPr>
            <a:normAutofit/>
          </a:bodyPr>
          <a:lstStyle/>
          <a:p>
            <a:r>
              <a:rPr lang="en-GB" sz="3200" b="1" u="sng" dirty="0" smtClean="0">
                <a:latin typeface="Arial Rounded MT Bold" panose="020F0704030504030204" pitchFamily="34" charset="0"/>
              </a:rPr>
              <a:t>The measurement of outcomes and progress.</a:t>
            </a:r>
            <a:endParaRPr lang="en-GB" sz="3200" b="1" u="sng" dirty="0">
              <a:latin typeface="Arial Rounded MT Bold" panose="020F0704030504030204" pitchFamily="34" charset="0"/>
            </a:endParaRPr>
          </a:p>
        </p:txBody>
      </p:sp>
      <p:sp>
        <p:nvSpPr>
          <p:cNvPr id="3" name="Content Placeholder 2"/>
          <p:cNvSpPr>
            <a:spLocks noGrp="1"/>
          </p:cNvSpPr>
          <p:nvPr>
            <p:ph idx="1"/>
          </p:nvPr>
        </p:nvSpPr>
        <p:spPr>
          <a:xfrm>
            <a:off x="391886" y="1254034"/>
            <a:ext cx="11599817" cy="4994366"/>
          </a:xfrm>
        </p:spPr>
        <p:txBody>
          <a:bodyPr>
            <a:normAutofit lnSpcReduction="10000"/>
          </a:bodyPr>
          <a:lstStyle/>
          <a:p>
            <a:r>
              <a:rPr lang="en-GB" dirty="0" smtClean="0">
                <a:latin typeface="Arial Rounded MT Bold" panose="020F0704030504030204" pitchFamily="34" charset="0"/>
              </a:rPr>
              <a:t>All </a:t>
            </a:r>
            <a:r>
              <a:rPr lang="en-GB" dirty="0" err="1">
                <a:latin typeface="Arial Rounded MT Bold" panose="020F0704030504030204" pitchFamily="34" charset="0"/>
              </a:rPr>
              <a:t>B</a:t>
            </a:r>
            <a:r>
              <a:rPr lang="en-GB" dirty="0" err="1" smtClean="0">
                <a:latin typeface="Arial Rounded MT Bold" panose="020F0704030504030204" pitchFamily="34" charset="0"/>
              </a:rPr>
              <a:t>arvember</a:t>
            </a:r>
            <a:r>
              <a:rPr lang="en-GB" dirty="0" smtClean="0">
                <a:latin typeface="Arial Rounded MT Bold" panose="020F0704030504030204" pitchFamily="34" charset="0"/>
              </a:rPr>
              <a:t> resources are produced with progress in mind. Resources are available with bars that learners can use to complete problems aimed at a lower level learner.</a:t>
            </a:r>
          </a:p>
          <a:p>
            <a:r>
              <a:rPr lang="en-GB" dirty="0" smtClean="0">
                <a:latin typeface="Arial Rounded MT Bold" panose="020F0704030504030204" pitchFamily="34" charset="0"/>
              </a:rPr>
              <a:t>Further resources are available without bars, with spaces provided for learners to draw their own bars, thus showing a developed knowledge of how to complete the problems</a:t>
            </a:r>
            <a:r>
              <a:rPr lang="en-GB" dirty="0" smtClean="0">
                <a:latin typeface="Arial Rounded MT Bold" panose="020F0704030504030204" pitchFamily="34" charset="0"/>
              </a:rPr>
              <a:t>.</a:t>
            </a:r>
          </a:p>
          <a:p>
            <a:r>
              <a:rPr lang="en-GB" dirty="0" smtClean="0">
                <a:latin typeface="Arial Rounded MT Bold" panose="020F0704030504030204" pitchFamily="34" charset="0"/>
              </a:rPr>
              <a:t>The resource allows for the development of skills that enable learners to tackle more complex maths problems.</a:t>
            </a:r>
            <a:r>
              <a:rPr lang="en-GB" dirty="0" smtClean="0">
                <a:latin typeface="Arial Rounded MT Bold" panose="020F0704030504030204" pitchFamily="34" charset="0"/>
              </a:rPr>
              <a:t> </a:t>
            </a:r>
            <a:endParaRPr lang="en-GB" dirty="0" smtClean="0">
              <a:latin typeface="Arial Rounded MT Bold" panose="020F0704030504030204" pitchFamily="34" charset="0"/>
            </a:endParaRPr>
          </a:p>
          <a:p>
            <a:r>
              <a:rPr lang="en-GB" dirty="0" smtClean="0">
                <a:latin typeface="Arial Rounded MT Bold" panose="020F0704030504030204" pitchFamily="34" charset="0"/>
              </a:rPr>
              <a:t>Although there are no specific assessments within the resource, there are challenges provided at differentiated levels which could be completed at the end of each term allowing to show progression.</a:t>
            </a:r>
          </a:p>
          <a:p>
            <a:r>
              <a:rPr lang="en-GB" dirty="0" smtClean="0">
                <a:latin typeface="Arial Rounded MT Bold" panose="020F0704030504030204" pitchFamily="34" charset="0"/>
              </a:rPr>
              <a:t>Students will be able to use this resource for self-assessment tool as they can follow the differentiated tasks, with a clear understanding of progression as they move on to each level with an increase in problem difficulty.  </a:t>
            </a:r>
          </a:p>
          <a:p>
            <a:r>
              <a:rPr lang="en-GB" dirty="0" smtClean="0">
                <a:latin typeface="Arial Rounded MT Bold" panose="020F0704030504030204" pitchFamily="34" charset="0"/>
              </a:rPr>
              <a:t>White Rose Maths also provide end of block, end of term and end of year assessments that could be completed alongside the use of the </a:t>
            </a:r>
            <a:r>
              <a:rPr lang="en-GB" dirty="0" err="1" smtClean="0">
                <a:latin typeface="Arial Rounded MT Bold" panose="020F0704030504030204" pitchFamily="34" charset="0"/>
              </a:rPr>
              <a:t>Barvember</a:t>
            </a:r>
            <a:r>
              <a:rPr lang="en-GB" dirty="0" smtClean="0">
                <a:latin typeface="Arial Rounded MT Bold" panose="020F0704030504030204" pitchFamily="34" charset="0"/>
              </a:rPr>
              <a:t> resource (White Rose Maths, 2020).</a:t>
            </a:r>
          </a:p>
          <a:p>
            <a:endParaRPr lang="en-GB" dirty="0">
              <a:latin typeface="Arial Rounded MT Bold" panose="020F0704030504030204" pitchFamily="34" charset="0"/>
            </a:endParaRPr>
          </a:p>
        </p:txBody>
      </p:sp>
    </p:spTree>
    <p:extLst>
      <p:ext uri="{BB962C8B-B14F-4D97-AF65-F5344CB8AC3E}">
        <p14:creationId xmlns:p14="http://schemas.microsoft.com/office/powerpoint/2010/main" val="2918652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126146"/>
            <a:ext cx="9404723" cy="683751"/>
          </a:xfrm>
        </p:spPr>
        <p:txBody>
          <a:bodyPr>
            <a:normAutofit fontScale="90000"/>
          </a:bodyPr>
          <a:lstStyle/>
          <a:p>
            <a:r>
              <a:rPr lang="en-GB" dirty="0" smtClean="0">
                <a:latin typeface="Arial Rounded MT Bold" panose="020F0704030504030204" pitchFamily="34" charset="0"/>
              </a:rPr>
              <a:t>How effective is this resource?</a:t>
            </a:r>
            <a:endParaRPr lang="en-GB" dirty="0">
              <a:latin typeface="Arial Rounded MT Bold" panose="020F0704030504030204" pitchFamily="34" charset="0"/>
            </a:endParaRPr>
          </a:p>
        </p:txBody>
      </p:sp>
      <p:sp>
        <p:nvSpPr>
          <p:cNvPr id="3" name="Content Placeholder 2"/>
          <p:cNvSpPr>
            <a:spLocks noGrp="1"/>
          </p:cNvSpPr>
          <p:nvPr>
            <p:ph idx="1"/>
          </p:nvPr>
        </p:nvSpPr>
        <p:spPr>
          <a:xfrm>
            <a:off x="444138" y="953590"/>
            <a:ext cx="10894422" cy="5294810"/>
          </a:xfrm>
        </p:spPr>
        <p:txBody>
          <a:bodyPr/>
          <a:lstStyle/>
          <a:p>
            <a:r>
              <a:rPr lang="en-GB" dirty="0" smtClean="0">
                <a:latin typeface="Arial Rounded MT Bold" panose="020F0704030504030204" pitchFamily="34" charset="0"/>
              </a:rPr>
              <a:t>Bar Modelling was created to meet guidelines set out by the Singapore Ministry of Education, the approach follows the Concrete, Pictorial, Abstract (CPA) developed by Jerome </a:t>
            </a:r>
            <a:r>
              <a:rPr lang="en-GB" dirty="0">
                <a:latin typeface="Arial Rounded MT Bold" panose="020F0704030504030204" pitchFamily="34" charset="0"/>
              </a:rPr>
              <a:t>Brunner (</a:t>
            </a:r>
            <a:r>
              <a:rPr lang="en-GB" dirty="0" err="1" smtClean="0">
                <a:latin typeface="Arial Rounded MT Bold" panose="020F0704030504030204" pitchFamily="34" charset="0"/>
              </a:rPr>
              <a:t>Thirunavukkarasu</a:t>
            </a:r>
            <a:r>
              <a:rPr lang="en-GB" dirty="0" smtClean="0">
                <a:latin typeface="Arial Rounded MT Bold" panose="020F0704030504030204" pitchFamily="34" charset="0"/>
              </a:rPr>
              <a:t>, M and </a:t>
            </a:r>
            <a:r>
              <a:rPr lang="en-GB" dirty="0" err="1" smtClean="0">
                <a:latin typeface="Arial Rounded MT Bold" panose="020F0704030504030204" pitchFamily="34" charset="0"/>
              </a:rPr>
              <a:t>Senthilnathan</a:t>
            </a:r>
            <a:r>
              <a:rPr lang="en-GB" dirty="0" smtClean="0">
                <a:latin typeface="Arial Rounded MT Bold" panose="020F0704030504030204" pitchFamily="34" charset="0"/>
              </a:rPr>
              <a:t>, S. 2014). </a:t>
            </a:r>
          </a:p>
          <a:p>
            <a:r>
              <a:rPr lang="en-GB" dirty="0" smtClean="0">
                <a:latin typeface="Arial Rounded MT Bold" panose="020F0704030504030204" pitchFamily="34" charset="0"/>
              </a:rPr>
              <a:t>Brunner developed the CPA approach (1966) alongside his spiral curriculum theory believing that learners could understand complex ideas at a simplified level to begin with and re-visit at more complex levels later on (McLeod, S. 2019).</a:t>
            </a:r>
          </a:p>
          <a:p>
            <a:r>
              <a:rPr lang="en-GB" dirty="0" err="1" smtClean="0">
                <a:latin typeface="Arial Rounded MT Bold" panose="020F0704030504030204" pitchFamily="34" charset="0"/>
              </a:rPr>
              <a:t>Barvember</a:t>
            </a:r>
            <a:r>
              <a:rPr lang="en-GB" dirty="0" smtClean="0">
                <a:latin typeface="Arial Rounded MT Bold" panose="020F0704030504030204" pitchFamily="34" charset="0"/>
              </a:rPr>
              <a:t> utilises this approach in a very effective manor, simplifying complex ideas that allow learners to not only develop the skills needed to solve mathematical problems but to also develop skills within creative thinking, conceptual understanding, logical reasoning and communicating with symbols (Numeracy Framework, 2021).</a:t>
            </a:r>
          </a:p>
          <a:p>
            <a:r>
              <a:rPr lang="en-GB" dirty="0" smtClean="0">
                <a:latin typeface="Arial Rounded MT Bold" panose="020F0704030504030204" pitchFamily="34" charset="0"/>
              </a:rPr>
              <a:t>Many of these skills allow learners to progress through the Numeracy framework, meeting elements of the developing numerical reasoning, using number skills and using data skills strands</a:t>
            </a:r>
            <a:r>
              <a:rPr lang="en-GB" dirty="0">
                <a:latin typeface="Arial Rounded MT Bold" panose="020F0704030504030204" pitchFamily="34" charset="0"/>
              </a:rPr>
              <a:t> (Numeracy Framework, 2021</a:t>
            </a:r>
            <a:r>
              <a:rPr lang="en-GB" dirty="0" smtClean="0">
                <a:latin typeface="Arial Rounded MT Bold" panose="020F0704030504030204" pitchFamily="34" charset="0"/>
              </a:rPr>
              <a:t>). </a:t>
            </a:r>
          </a:p>
          <a:p>
            <a:endParaRPr lang="en-GB" dirty="0" smtClean="0">
              <a:latin typeface="Arial Rounded MT Bold" panose="020F0704030504030204" pitchFamily="34" charset="0"/>
            </a:endParaRPr>
          </a:p>
          <a:p>
            <a:endParaRPr lang="en-GB" dirty="0" smtClean="0">
              <a:latin typeface="Arial Rounded MT Bold" panose="020F0704030504030204" pitchFamily="34" charset="0"/>
            </a:endParaRPr>
          </a:p>
          <a:p>
            <a:endParaRPr lang="en-GB" dirty="0">
              <a:latin typeface="Arial Rounded MT Bold" panose="020F0704030504030204" pitchFamily="34" charset="0"/>
            </a:endParaRPr>
          </a:p>
        </p:txBody>
      </p:sp>
    </p:spTree>
    <p:extLst>
      <p:ext uri="{BB962C8B-B14F-4D97-AF65-F5344CB8AC3E}">
        <p14:creationId xmlns:p14="http://schemas.microsoft.com/office/powerpoint/2010/main" val="1543473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100021"/>
            <a:ext cx="9404723" cy="670688"/>
          </a:xfrm>
        </p:spPr>
        <p:txBody>
          <a:bodyPr/>
          <a:lstStyle/>
          <a:p>
            <a:r>
              <a:rPr lang="en-GB" dirty="0" smtClean="0">
                <a:latin typeface="Arial Rounded MT Bold" panose="020F0704030504030204" pitchFamily="34" charset="0"/>
              </a:rPr>
              <a:t>Evaluation of resource</a:t>
            </a:r>
            <a:endParaRPr lang="en-GB" dirty="0">
              <a:latin typeface="Arial Rounded MT Bold" panose="020F0704030504030204" pitchFamily="34" charset="0"/>
            </a:endParaRPr>
          </a:p>
        </p:txBody>
      </p:sp>
      <p:sp>
        <p:nvSpPr>
          <p:cNvPr id="3" name="Content Placeholder 2"/>
          <p:cNvSpPr>
            <a:spLocks noGrp="1"/>
          </p:cNvSpPr>
          <p:nvPr>
            <p:ph idx="1"/>
          </p:nvPr>
        </p:nvSpPr>
        <p:spPr>
          <a:xfrm>
            <a:off x="339634" y="875212"/>
            <a:ext cx="9710219" cy="5373188"/>
          </a:xfrm>
        </p:spPr>
        <p:txBody>
          <a:bodyPr/>
          <a:lstStyle/>
          <a:p>
            <a:r>
              <a:rPr lang="en-GB" dirty="0" smtClean="0">
                <a:latin typeface="Arial Rounded MT Bold" panose="020F0704030504030204" pitchFamily="34" charset="0"/>
              </a:rPr>
              <a:t>Helps learners visualise complex/abstract mathematical ideas</a:t>
            </a:r>
          </a:p>
          <a:p>
            <a:r>
              <a:rPr lang="en-GB" dirty="0" smtClean="0">
                <a:latin typeface="Arial Rounded MT Bold" panose="020F0704030504030204" pitchFamily="34" charset="0"/>
              </a:rPr>
              <a:t>Improves learners ability to understand how to solve mathematical problems</a:t>
            </a:r>
          </a:p>
          <a:p>
            <a:r>
              <a:rPr lang="en-GB" dirty="0" smtClean="0">
                <a:latin typeface="Arial Rounded MT Bold" panose="020F0704030504030204" pitchFamily="34" charset="0"/>
              </a:rPr>
              <a:t>Can lead to improved learner confidence within Numeracy Framework, breaking down barriers to learning</a:t>
            </a:r>
          </a:p>
          <a:p>
            <a:r>
              <a:rPr lang="en-GB" dirty="0" smtClean="0">
                <a:latin typeface="Arial Rounded MT Bold" panose="020F0704030504030204" pitchFamily="34" charset="0"/>
              </a:rPr>
              <a:t>Enables learners to understand mathematical structures and develops their knowledge of how to solve mathematical problems</a:t>
            </a:r>
          </a:p>
          <a:p>
            <a:r>
              <a:rPr lang="en-GB" dirty="0" smtClean="0">
                <a:latin typeface="Arial Rounded MT Bold" panose="020F0704030504030204" pitchFamily="34" charset="0"/>
              </a:rPr>
              <a:t>Enables learners to develop an understanding of mathematical language and the use of symbols</a:t>
            </a:r>
          </a:p>
          <a:p>
            <a:r>
              <a:rPr lang="en-GB" dirty="0" smtClean="0">
                <a:latin typeface="Arial Rounded MT Bold" panose="020F0704030504030204" pitchFamily="34" charset="0"/>
              </a:rPr>
              <a:t>Allows educators to support and scaffold learners via tried and tested educational approaches</a:t>
            </a:r>
          </a:p>
          <a:p>
            <a:r>
              <a:rPr lang="en-GB" dirty="0" smtClean="0">
                <a:latin typeface="Arial Rounded MT Bold" panose="020F0704030504030204" pitchFamily="34" charset="0"/>
              </a:rPr>
              <a:t>The resource should be used from primary age to be maximally effective, it can be challenging for some KS4 learners to understand this strategy if they have not been exposed to this style of learning before</a:t>
            </a:r>
          </a:p>
          <a:p>
            <a:endParaRPr lang="en-GB" dirty="0">
              <a:latin typeface="Arial Rounded MT Bold" panose="020F0704030504030204" pitchFamily="34" charset="0"/>
            </a:endParaRPr>
          </a:p>
        </p:txBody>
      </p:sp>
    </p:spTree>
    <p:extLst>
      <p:ext uri="{BB962C8B-B14F-4D97-AF65-F5344CB8AC3E}">
        <p14:creationId xmlns:p14="http://schemas.microsoft.com/office/powerpoint/2010/main" val="888770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546" y="100021"/>
            <a:ext cx="9404723" cy="709876"/>
          </a:xfrm>
        </p:spPr>
        <p:txBody>
          <a:bodyPr/>
          <a:lstStyle/>
          <a:p>
            <a:r>
              <a:rPr lang="en-GB" sz="3200" dirty="0" smtClean="0">
                <a:latin typeface="Arial Rounded MT Bold" panose="020F0704030504030204" pitchFamily="34" charset="0"/>
              </a:rPr>
              <a:t>Thank you for listening.</a:t>
            </a:r>
            <a:endParaRPr lang="en-GB" sz="3200" dirty="0">
              <a:latin typeface="Arial Rounded MT Bold" panose="020F0704030504030204" pitchFamily="34" charset="0"/>
            </a:endParaRPr>
          </a:p>
        </p:txBody>
      </p:sp>
      <p:sp>
        <p:nvSpPr>
          <p:cNvPr id="3" name="Content Placeholder 2"/>
          <p:cNvSpPr>
            <a:spLocks noGrp="1"/>
          </p:cNvSpPr>
          <p:nvPr>
            <p:ph idx="1"/>
          </p:nvPr>
        </p:nvSpPr>
        <p:spPr>
          <a:xfrm>
            <a:off x="169817" y="1201784"/>
            <a:ext cx="11403873" cy="5046616"/>
          </a:xfrm>
        </p:spPr>
        <p:txBody>
          <a:bodyPr>
            <a:normAutofit fontScale="70000" lnSpcReduction="20000"/>
          </a:bodyPr>
          <a:lstStyle/>
          <a:p>
            <a:r>
              <a:rPr lang="en-GB" sz="2200" b="1" u="sng" dirty="0" smtClean="0">
                <a:solidFill>
                  <a:schemeClr val="tx1">
                    <a:lumMod val="75000"/>
                  </a:schemeClr>
                </a:solidFill>
                <a:latin typeface="Arial Rounded MT Bold" panose="020F0704030504030204" pitchFamily="34" charset="0"/>
              </a:rPr>
              <a:t>References</a:t>
            </a:r>
          </a:p>
          <a:p>
            <a:r>
              <a:rPr lang="en-GB" dirty="0" smtClean="0">
                <a:solidFill>
                  <a:schemeClr val="tx1">
                    <a:lumMod val="75000"/>
                  </a:schemeClr>
                </a:solidFill>
                <a:latin typeface="Arial Rounded MT Bold" panose="020F0704030504030204" pitchFamily="34" charset="0"/>
                <a:hlinkClick r:id="rId2"/>
              </a:rPr>
              <a:t>NCETM, 2021. </a:t>
            </a:r>
            <a:r>
              <a:rPr lang="en-GB" i="1" dirty="0" smtClean="0">
                <a:solidFill>
                  <a:schemeClr val="tx1">
                    <a:lumMod val="75000"/>
                  </a:schemeClr>
                </a:solidFill>
                <a:latin typeface="Arial Rounded MT Bold" panose="020F0704030504030204" pitchFamily="34" charset="0"/>
                <a:hlinkClick r:id="rId2"/>
              </a:rPr>
              <a:t>The Bar Model. </a:t>
            </a:r>
            <a:r>
              <a:rPr lang="en-GB" dirty="0" smtClean="0">
                <a:solidFill>
                  <a:schemeClr val="tx1">
                    <a:lumMod val="75000"/>
                  </a:schemeClr>
                </a:solidFill>
                <a:latin typeface="Arial Rounded MT Bold" panose="020F0704030504030204" pitchFamily="34" charset="0"/>
                <a:hlinkClick r:id="rId2"/>
              </a:rPr>
              <a:t>Available at: https://www.ncetm.org.uk/classroom-resources/ca-the-bar-model/#:~:text=The%20bar%20model%20is%20used,clarity%20to%20help%20solve%20it</a:t>
            </a:r>
            <a:r>
              <a:rPr lang="en-GB" dirty="0" smtClean="0">
                <a:solidFill>
                  <a:schemeClr val="tx1">
                    <a:lumMod val="75000"/>
                  </a:schemeClr>
                </a:solidFill>
                <a:latin typeface="Arial Rounded MT Bold" panose="020F0704030504030204" pitchFamily="34" charset="0"/>
              </a:rPr>
              <a:t>. (Accessed: 10.05.2021).</a:t>
            </a:r>
          </a:p>
          <a:p>
            <a:r>
              <a:rPr lang="en-GB" dirty="0" smtClean="0">
                <a:solidFill>
                  <a:schemeClr val="tx1">
                    <a:lumMod val="75000"/>
                  </a:schemeClr>
                </a:solidFill>
                <a:latin typeface="Arial Rounded MT Bold" panose="020F0704030504030204" pitchFamily="34" charset="0"/>
                <a:hlinkClick r:id="rId3"/>
              </a:rPr>
              <a:t>Maths No Problem, 2019. </a:t>
            </a:r>
            <a:r>
              <a:rPr lang="en-GB" i="1" dirty="0" smtClean="0">
                <a:solidFill>
                  <a:schemeClr val="tx1">
                    <a:lumMod val="75000"/>
                  </a:schemeClr>
                </a:solidFill>
                <a:latin typeface="Arial Rounded MT Bold" panose="020F0704030504030204" pitchFamily="34" charset="0"/>
                <a:hlinkClick r:id="rId3"/>
              </a:rPr>
              <a:t>Making the most of Bar Modelling.</a:t>
            </a:r>
            <a:r>
              <a:rPr lang="en-GB" dirty="0" smtClean="0">
                <a:solidFill>
                  <a:schemeClr val="tx1">
                    <a:lumMod val="75000"/>
                  </a:schemeClr>
                </a:solidFill>
                <a:latin typeface="Arial Rounded MT Bold" panose="020F0704030504030204" pitchFamily="34" charset="0"/>
                <a:hlinkClick r:id="rId3"/>
              </a:rPr>
              <a:t> Available at: https</a:t>
            </a:r>
            <a:r>
              <a:rPr lang="en-GB" dirty="0">
                <a:solidFill>
                  <a:schemeClr val="tx1">
                    <a:lumMod val="75000"/>
                  </a:schemeClr>
                </a:solidFill>
                <a:latin typeface="Arial Rounded MT Bold" panose="020F0704030504030204" pitchFamily="34" charset="0"/>
                <a:hlinkClick r:id="rId3"/>
              </a:rPr>
              <a:t>://mathsnoproblem.com/blog/teaching-maths-mastery/making-the-most-of-bar-modelling</a:t>
            </a:r>
            <a:r>
              <a:rPr lang="en-GB" dirty="0" smtClean="0">
                <a:solidFill>
                  <a:schemeClr val="tx1">
                    <a:lumMod val="75000"/>
                  </a:schemeClr>
                </a:solidFill>
                <a:latin typeface="Arial Rounded MT Bold" panose="020F0704030504030204" pitchFamily="34" charset="0"/>
                <a:hlinkClick r:id="rId3"/>
              </a:rPr>
              <a:t>/</a:t>
            </a:r>
            <a:r>
              <a:rPr lang="en-GB" dirty="0" smtClean="0">
                <a:solidFill>
                  <a:schemeClr val="tx1">
                    <a:lumMod val="75000"/>
                  </a:schemeClr>
                </a:solidFill>
                <a:latin typeface="Arial Rounded MT Bold" panose="020F0704030504030204" pitchFamily="34" charset="0"/>
              </a:rPr>
              <a:t>. (Accessed: 10.05.2021).</a:t>
            </a:r>
          </a:p>
          <a:p>
            <a:r>
              <a:rPr lang="en-GB" dirty="0" smtClean="0">
                <a:solidFill>
                  <a:schemeClr val="tx1">
                    <a:lumMod val="75000"/>
                  </a:schemeClr>
                </a:solidFill>
                <a:latin typeface="Arial Rounded MT Bold" panose="020F0704030504030204" pitchFamily="34" charset="0"/>
                <a:hlinkClick r:id="rId4"/>
              </a:rPr>
              <a:t>Singapore Maths </a:t>
            </a:r>
            <a:r>
              <a:rPr lang="en-GB" dirty="0" err="1" smtClean="0">
                <a:solidFill>
                  <a:schemeClr val="tx1">
                    <a:lumMod val="75000"/>
                  </a:schemeClr>
                </a:solidFill>
                <a:latin typeface="Arial Rounded MT Bold" panose="020F0704030504030204" pitchFamily="34" charset="0"/>
                <a:hlinkClick r:id="rId4"/>
              </a:rPr>
              <a:t>Inc</a:t>
            </a:r>
            <a:r>
              <a:rPr lang="en-GB" dirty="0" smtClean="0">
                <a:solidFill>
                  <a:schemeClr val="tx1">
                    <a:lumMod val="75000"/>
                  </a:schemeClr>
                </a:solidFill>
                <a:latin typeface="Arial Rounded MT Bold" panose="020F0704030504030204" pitchFamily="34" charset="0"/>
                <a:hlinkClick r:id="rId4"/>
              </a:rPr>
              <a:t>, 2020. </a:t>
            </a:r>
            <a:r>
              <a:rPr lang="en-GB" i="1" dirty="0" smtClean="0">
                <a:solidFill>
                  <a:schemeClr val="tx1">
                    <a:lumMod val="75000"/>
                  </a:schemeClr>
                </a:solidFill>
                <a:latin typeface="Arial Rounded MT Bold" panose="020F0704030504030204" pitchFamily="34" charset="0"/>
                <a:hlinkClick r:id="rId4"/>
              </a:rPr>
              <a:t>What is Singapore Maths. </a:t>
            </a:r>
            <a:r>
              <a:rPr lang="en-GB" dirty="0" smtClean="0">
                <a:solidFill>
                  <a:schemeClr val="tx1">
                    <a:lumMod val="75000"/>
                  </a:schemeClr>
                </a:solidFill>
                <a:latin typeface="Arial Rounded MT Bold" panose="020F0704030504030204" pitchFamily="34" charset="0"/>
                <a:hlinkClick r:id="rId4"/>
              </a:rPr>
              <a:t>Available at: https</a:t>
            </a:r>
            <a:r>
              <a:rPr lang="en-GB" dirty="0">
                <a:solidFill>
                  <a:schemeClr val="tx1">
                    <a:lumMod val="75000"/>
                  </a:schemeClr>
                </a:solidFill>
                <a:latin typeface="Arial Rounded MT Bold" panose="020F0704030504030204" pitchFamily="34" charset="0"/>
                <a:hlinkClick r:id="rId4"/>
              </a:rPr>
              <a:t>://www.singaporemath.com/what-is-singapore-math/#:~:</a:t>
            </a:r>
            <a:r>
              <a:rPr lang="en-GB" dirty="0" smtClean="0">
                <a:solidFill>
                  <a:schemeClr val="tx1">
                    <a:lumMod val="75000"/>
                  </a:schemeClr>
                </a:solidFill>
                <a:latin typeface="Arial Rounded MT Bold" panose="020F0704030504030204" pitchFamily="34" charset="0"/>
                <a:hlinkClick r:id="rId4"/>
              </a:rPr>
              <a:t>text=The%20Singapore%20math%20method%20is%20focused%20on%20mastery%2C%20which%20is,bar%20</a:t>
            </a:r>
            <a:r>
              <a:rPr lang="en-GB" dirty="0" smtClean="0">
                <a:solidFill>
                  <a:schemeClr val="tx1">
                    <a:lumMod val="75000"/>
                  </a:schemeClr>
                </a:solidFill>
                <a:latin typeface="Arial Rounded MT Bold" panose="020F0704030504030204" pitchFamily="34" charset="0"/>
              </a:rPr>
              <a:t>. (Accessed: 10.05.2021).</a:t>
            </a:r>
          </a:p>
          <a:p>
            <a:r>
              <a:rPr lang="en-GB" dirty="0" smtClean="0">
                <a:solidFill>
                  <a:schemeClr val="tx1">
                    <a:lumMod val="75000"/>
                  </a:schemeClr>
                </a:solidFill>
                <a:latin typeface="Arial Rounded MT Bold" panose="020F0704030504030204" pitchFamily="34" charset="0"/>
                <a:hlinkClick r:id="rId5"/>
              </a:rPr>
              <a:t>Third Space Learning, No date. </a:t>
            </a:r>
            <a:r>
              <a:rPr lang="en-GB" i="1" dirty="0" smtClean="0">
                <a:solidFill>
                  <a:schemeClr val="tx1">
                    <a:lumMod val="75000"/>
                  </a:schemeClr>
                </a:solidFill>
                <a:latin typeface="Arial Rounded MT Bold" panose="020F0704030504030204" pitchFamily="34" charset="0"/>
                <a:hlinkClick r:id="rId5"/>
              </a:rPr>
              <a:t>The Ultimate Guide to Bar Modelling.</a:t>
            </a:r>
            <a:r>
              <a:rPr lang="en-GB" dirty="0" smtClean="0">
                <a:solidFill>
                  <a:schemeClr val="tx1">
                    <a:lumMod val="75000"/>
                  </a:schemeClr>
                </a:solidFill>
                <a:latin typeface="Arial Rounded MT Bold" panose="020F0704030504030204" pitchFamily="34" charset="0"/>
                <a:hlinkClick r:id="rId5"/>
              </a:rPr>
              <a:t> Available at: </a:t>
            </a:r>
            <a:r>
              <a:rPr lang="en-GB" dirty="0" smtClean="0">
                <a:solidFill>
                  <a:schemeClr val="tx1">
                    <a:lumMod val="75000"/>
                  </a:schemeClr>
                </a:solidFill>
                <a:latin typeface="Arial Rounded MT Bold" panose="020F0704030504030204" pitchFamily="34" charset="0"/>
                <a:hlinkClick r:id="rId6"/>
              </a:rPr>
              <a:t>https</a:t>
            </a:r>
            <a:r>
              <a:rPr lang="en-GB" dirty="0">
                <a:solidFill>
                  <a:schemeClr val="tx1">
                    <a:lumMod val="75000"/>
                  </a:schemeClr>
                </a:solidFill>
                <a:latin typeface="Arial Rounded MT Bold" panose="020F0704030504030204" pitchFamily="34" charset="0"/>
                <a:hlinkClick r:id="rId6"/>
              </a:rPr>
              <a:t>://</a:t>
            </a:r>
            <a:r>
              <a:rPr lang="en-GB" dirty="0" smtClean="0">
                <a:solidFill>
                  <a:schemeClr val="tx1">
                    <a:lumMod val="75000"/>
                  </a:schemeClr>
                </a:solidFill>
                <a:latin typeface="Arial Rounded MT Bold" panose="020F0704030504030204" pitchFamily="34" charset="0"/>
                <a:hlinkClick r:id="rId6"/>
              </a:rPr>
              <a:t>www.yesataretelearningtrust.net/Portals/0/The_Ultimate_Guide_To_Bar_Modelling.pdf. (Accessed</a:t>
            </a:r>
            <a:r>
              <a:rPr lang="en-GB" dirty="0" smtClean="0">
                <a:solidFill>
                  <a:schemeClr val="tx1">
                    <a:lumMod val="75000"/>
                  </a:schemeClr>
                </a:solidFill>
                <a:latin typeface="Arial Rounded MT Bold" panose="020F0704030504030204" pitchFamily="34" charset="0"/>
              </a:rPr>
              <a:t>: 10.05.2021).</a:t>
            </a:r>
          </a:p>
          <a:p>
            <a:r>
              <a:rPr lang="en-GB" dirty="0" smtClean="0">
                <a:solidFill>
                  <a:schemeClr val="tx1">
                    <a:lumMod val="75000"/>
                  </a:schemeClr>
                </a:solidFill>
                <a:latin typeface="Arial Rounded MT Bold" panose="020F0704030504030204" pitchFamily="34" charset="0"/>
                <a:hlinkClick r:id="rId7"/>
              </a:rPr>
              <a:t>White Rose Maths, 2021. </a:t>
            </a:r>
            <a:r>
              <a:rPr lang="en-GB" i="1" dirty="0" err="1" smtClean="0">
                <a:solidFill>
                  <a:schemeClr val="tx1">
                    <a:lumMod val="75000"/>
                  </a:schemeClr>
                </a:solidFill>
                <a:latin typeface="Arial Rounded MT Bold" panose="020F0704030504030204" pitchFamily="34" charset="0"/>
                <a:hlinkClick r:id="rId7"/>
              </a:rPr>
              <a:t>Barvember</a:t>
            </a:r>
            <a:r>
              <a:rPr lang="en-GB" i="1" dirty="0">
                <a:solidFill>
                  <a:schemeClr val="tx1">
                    <a:lumMod val="75000"/>
                  </a:schemeClr>
                </a:solidFill>
                <a:latin typeface="Arial Rounded MT Bold" panose="020F0704030504030204" pitchFamily="34" charset="0"/>
                <a:hlinkClick r:id="rId7"/>
              </a:rPr>
              <a:t>.</a:t>
            </a:r>
            <a:r>
              <a:rPr lang="en-GB" i="1" dirty="0" smtClean="0">
                <a:solidFill>
                  <a:schemeClr val="tx1">
                    <a:lumMod val="75000"/>
                  </a:schemeClr>
                </a:solidFill>
                <a:latin typeface="Arial Rounded MT Bold" panose="020F0704030504030204" pitchFamily="34" charset="0"/>
                <a:hlinkClick r:id="rId7"/>
              </a:rPr>
              <a:t> </a:t>
            </a:r>
            <a:r>
              <a:rPr lang="en-GB" dirty="0" smtClean="0">
                <a:solidFill>
                  <a:schemeClr val="tx1">
                    <a:lumMod val="75000"/>
                  </a:schemeClr>
                </a:solidFill>
                <a:latin typeface="Arial Rounded MT Bold" panose="020F0704030504030204" pitchFamily="34" charset="0"/>
                <a:hlinkClick r:id="rId7"/>
              </a:rPr>
              <a:t>Available at: </a:t>
            </a:r>
            <a:r>
              <a:rPr lang="en-GB" dirty="0">
                <a:solidFill>
                  <a:schemeClr val="tx1">
                    <a:lumMod val="75000"/>
                  </a:schemeClr>
                </a:solidFill>
                <a:latin typeface="Arial Rounded MT Bold" panose="020F0704030504030204" pitchFamily="34" charset="0"/>
                <a:hlinkClick r:id="rId8"/>
              </a:rPr>
              <a:t>https://whiterosemaths.com/resources/classroom-resources/barvember</a:t>
            </a:r>
            <a:r>
              <a:rPr lang="en-GB" dirty="0" smtClean="0">
                <a:solidFill>
                  <a:schemeClr val="tx1">
                    <a:lumMod val="75000"/>
                  </a:schemeClr>
                </a:solidFill>
                <a:latin typeface="Arial Rounded MT Bold" panose="020F0704030504030204" pitchFamily="34" charset="0"/>
                <a:hlinkClick r:id="rId8"/>
              </a:rPr>
              <a:t>/</a:t>
            </a:r>
            <a:r>
              <a:rPr lang="en-GB" dirty="0" smtClean="0">
                <a:solidFill>
                  <a:schemeClr val="tx1">
                    <a:lumMod val="75000"/>
                  </a:schemeClr>
                </a:solidFill>
                <a:latin typeface="Arial Rounded MT Bold" panose="020F0704030504030204" pitchFamily="34" charset="0"/>
              </a:rPr>
              <a:t>. (Accessed 10.05.2021). </a:t>
            </a:r>
          </a:p>
          <a:p>
            <a:r>
              <a:rPr lang="en-GB" dirty="0" smtClean="0">
                <a:solidFill>
                  <a:schemeClr val="tx1">
                    <a:lumMod val="75000"/>
                  </a:schemeClr>
                </a:solidFill>
                <a:latin typeface="Arial Rounded MT Bold" panose="020F0704030504030204" pitchFamily="34" charset="0"/>
                <a:hlinkClick r:id="rId9"/>
              </a:rPr>
              <a:t>Numeracy Framework, 2021. </a:t>
            </a:r>
            <a:r>
              <a:rPr lang="en-GB" i="1" dirty="0" smtClean="0">
                <a:solidFill>
                  <a:schemeClr val="tx1">
                    <a:lumMod val="75000"/>
                  </a:schemeClr>
                </a:solidFill>
                <a:latin typeface="Arial Rounded MT Bold" panose="020F0704030504030204" pitchFamily="34" charset="0"/>
                <a:hlinkClick r:id="rId9"/>
              </a:rPr>
              <a:t>HWB. </a:t>
            </a:r>
            <a:r>
              <a:rPr lang="en-GB" dirty="0" smtClean="0">
                <a:solidFill>
                  <a:schemeClr val="tx1">
                    <a:lumMod val="75000"/>
                  </a:schemeClr>
                </a:solidFill>
                <a:latin typeface="Arial Rounded MT Bold" panose="020F0704030504030204" pitchFamily="34" charset="0"/>
                <a:hlinkClick r:id="rId9"/>
              </a:rPr>
              <a:t>Available at: https</a:t>
            </a:r>
            <a:r>
              <a:rPr lang="en-GB" dirty="0">
                <a:solidFill>
                  <a:schemeClr val="tx1">
                    <a:lumMod val="75000"/>
                  </a:schemeClr>
                </a:solidFill>
                <a:latin typeface="Arial Rounded MT Bold" panose="020F0704030504030204" pitchFamily="34" charset="0"/>
                <a:hlinkClick r:id="rId9"/>
              </a:rPr>
              <a:t>://</a:t>
            </a:r>
            <a:r>
              <a:rPr lang="en-GB" dirty="0" smtClean="0">
                <a:solidFill>
                  <a:schemeClr val="tx1">
                    <a:lumMod val="75000"/>
                  </a:schemeClr>
                </a:solidFill>
                <a:latin typeface="Arial Rounded MT Bold" panose="020F0704030504030204" pitchFamily="34" charset="0"/>
                <a:hlinkClick r:id="rId9"/>
              </a:rPr>
              <a:t>hwb.gov.wales/api/storage/2b2b4da6-a24a-4925-b519-d2b1130371a2/170601-numeracy.pdf</a:t>
            </a:r>
            <a:r>
              <a:rPr lang="en-GB" dirty="0" smtClean="0">
                <a:solidFill>
                  <a:schemeClr val="tx1">
                    <a:lumMod val="75000"/>
                  </a:schemeClr>
                </a:solidFill>
                <a:latin typeface="Arial Rounded MT Bold" panose="020F0704030504030204" pitchFamily="34" charset="0"/>
              </a:rPr>
              <a:t>. (Accessed: 10.05.2021). </a:t>
            </a:r>
          </a:p>
          <a:p>
            <a:r>
              <a:rPr lang="en-GB" dirty="0" err="1">
                <a:solidFill>
                  <a:schemeClr val="tx1">
                    <a:lumMod val="75000"/>
                  </a:schemeClr>
                </a:solidFill>
                <a:latin typeface="Arial Rounded MT Bold" panose="020F0704030504030204" pitchFamily="34" charset="0"/>
              </a:rPr>
              <a:t>Thirunavukkarasu</a:t>
            </a:r>
            <a:r>
              <a:rPr lang="en-GB" dirty="0">
                <a:solidFill>
                  <a:schemeClr val="tx1">
                    <a:lumMod val="75000"/>
                  </a:schemeClr>
                </a:solidFill>
                <a:latin typeface="Arial Rounded MT Bold" panose="020F0704030504030204" pitchFamily="34" charset="0"/>
              </a:rPr>
              <a:t>, M and </a:t>
            </a:r>
            <a:r>
              <a:rPr lang="en-GB" dirty="0" err="1">
                <a:solidFill>
                  <a:schemeClr val="tx1">
                    <a:lumMod val="75000"/>
                  </a:schemeClr>
                </a:solidFill>
                <a:latin typeface="Arial Rounded MT Bold" panose="020F0704030504030204" pitchFamily="34" charset="0"/>
              </a:rPr>
              <a:t>Senthilnathan</a:t>
            </a:r>
            <a:r>
              <a:rPr lang="en-GB" dirty="0">
                <a:solidFill>
                  <a:schemeClr val="tx1">
                    <a:lumMod val="75000"/>
                  </a:schemeClr>
                </a:solidFill>
                <a:latin typeface="Arial Rounded MT Bold" panose="020F0704030504030204" pitchFamily="34" charset="0"/>
              </a:rPr>
              <a:t>, S. 2014</a:t>
            </a:r>
            <a:r>
              <a:rPr lang="en-GB" i="1" dirty="0">
                <a:solidFill>
                  <a:schemeClr val="tx1">
                    <a:lumMod val="75000"/>
                  </a:schemeClr>
                </a:solidFill>
                <a:latin typeface="Arial Rounded MT Bold" panose="020F0704030504030204" pitchFamily="34" charset="0"/>
              </a:rPr>
              <a:t>. EFFECTIVENESS OF BAR MODEL IN ENHANCING THE LEARNING OF MATHEMATICS AT </a:t>
            </a:r>
            <a:r>
              <a:rPr lang="en-GB" i="1" dirty="0" smtClean="0">
                <a:solidFill>
                  <a:schemeClr val="tx1">
                    <a:lumMod val="75000"/>
                  </a:schemeClr>
                </a:solidFill>
                <a:latin typeface="Arial Rounded MT Bold" panose="020F0704030504030204" pitchFamily="34" charset="0"/>
              </a:rPr>
              <a:t>PRIMARY. Available at: </a:t>
            </a:r>
            <a:r>
              <a:rPr lang="en-GB" dirty="0" smtClean="0">
                <a:solidFill>
                  <a:schemeClr val="tx1">
                    <a:lumMod val="75000"/>
                  </a:schemeClr>
                </a:solidFill>
                <a:latin typeface="Arial Rounded MT Bold" panose="020F0704030504030204" pitchFamily="34" charset="0"/>
                <a:hlinkClick r:id="rId10"/>
              </a:rPr>
              <a:t>https</a:t>
            </a:r>
            <a:r>
              <a:rPr lang="en-GB" dirty="0">
                <a:solidFill>
                  <a:schemeClr val="tx1">
                    <a:lumMod val="75000"/>
                  </a:schemeClr>
                </a:solidFill>
                <a:latin typeface="Arial Rounded MT Bold" panose="020F0704030504030204" pitchFamily="34" charset="0"/>
                <a:hlinkClick r:id="rId10"/>
              </a:rPr>
              <a:t>://</a:t>
            </a:r>
            <a:r>
              <a:rPr lang="en-GB" dirty="0" smtClean="0">
                <a:solidFill>
                  <a:schemeClr val="tx1">
                    <a:lumMod val="75000"/>
                  </a:schemeClr>
                </a:solidFill>
                <a:latin typeface="Arial Rounded MT Bold" panose="020F0704030504030204" pitchFamily="34" charset="0"/>
                <a:hlinkClick r:id="rId10"/>
              </a:rPr>
              <a:t>www.researchgate.net/publication/262562244_EFFECTIVENESS_OF_BAR_MODEL_IN_ENHANCING_THE_LEARNING_OF_MATHEMATICS_AT_PRIMARY_LEVEL</a:t>
            </a:r>
            <a:r>
              <a:rPr lang="en-GB" dirty="0" smtClean="0">
                <a:solidFill>
                  <a:schemeClr val="tx1">
                    <a:lumMod val="75000"/>
                  </a:schemeClr>
                </a:solidFill>
                <a:latin typeface="Arial Rounded MT Bold" panose="020F0704030504030204" pitchFamily="34" charset="0"/>
              </a:rPr>
              <a:t>. (Accessed: 10.05.2021). </a:t>
            </a:r>
          </a:p>
          <a:p>
            <a:r>
              <a:rPr lang="en-GB" dirty="0" smtClean="0">
                <a:solidFill>
                  <a:schemeClr val="tx1">
                    <a:lumMod val="75000"/>
                  </a:schemeClr>
                </a:solidFill>
                <a:latin typeface="Arial Rounded MT Bold" panose="020F0704030504030204" pitchFamily="34" charset="0"/>
              </a:rPr>
              <a:t>McLeod, S. 2019. </a:t>
            </a:r>
            <a:r>
              <a:rPr lang="en-GB" i="1" dirty="0" smtClean="0">
                <a:solidFill>
                  <a:schemeClr val="tx1">
                    <a:lumMod val="75000"/>
                  </a:schemeClr>
                </a:solidFill>
                <a:latin typeface="Arial Rounded MT Bold" panose="020F0704030504030204" pitchFamily="34" charset="0"/>
              </a:rPr>
              <a:t>Brunner – Learning theory in education. </a:t>
            </a:r>
            <a:r>
              <a:rPr lang="en-GB" dirty="0" smtClean="0">
                <a:solidFill>
                  <a:schemeClr val="tx1">
                    <a:lumMod val="75000"/>
                  </a:schemeClr>
                </a:solidFill>
                <a:latin typeface="Arial Rounded MT Bold" panose="020F0704030504030204" pitchFamily="34" charset="0"/>
              </a:rPr>
              <a:t>Available at: </a:t>
            </a:r>
            <a:r>
              <a:rPr lang="en-GB" dirty="0" smtClean="0">
                <a:solidFill>
                  <a:schemeClr val="tx1">
                    <a:lumMod val="75000"/>
                  </a:schemeClr>
                </a:solidFill>
                <a:latin typeface="Arial Rounded MT Bold" panose="020F0704030504030204" pitchFamily="34" charset="0"/>
                <a:hlinkClick r:id="rId11"/>
              </a:rPr>
              <a:t>https</a:t>
            </a:r>
            <a:r>
              <a:rPr lang="en-GB" dirty="0">
                <a:solidFill>
                  <a:schemeClr val="tx1">
                    <a:lumMod val="75000"/>
                  </a:schemeClr>
                </a:solidFill>
                <a:latin typeface="Arial Rounded MT Bold" panose="020F0704030504030204" pitchFamily="34" charset="0"/>
                <a:hlinkClick r:id="rId11"/>
              </a:rPr>
              <a:t>://</a:t>
            </a:r>
            <a:r>
              <a:rPr lang="en-GB" dirty="0" smtClean="0">
                <a:solidFill>
                  <a:schemeClr val="tx1">
                    <a:lumMod val="75000"/>
                  </a:schemeClr>
                </a:solidFill>
                <a:latin typeface="Arial Rounded MT Bold" panose="020F0704030504030204" pitchFamily="34" charset="0"/>
                <a:hlinkClick r:id="rId11"/>
              </a:rPr>
              <a:t>www.simplypsychology.org/bruner.html</a:t>
            </a:r>
            <a:r>
              <a:rPr lang="en-GB" dirty="0" smtClean="0">
                <a:solidFill>
                  <a:schemeClr val="tx1">
                    <a:lumMod val="75000"/>
                  </a:schemeClr>
                </a:solidFill>
                <a:latin typeface="Arial Rounded MT Bold" panose="020F0704030504030204" pitchFamily="34" charset="0"/>
              </a:rPr>
              <a:t>. (Accessed: 10.05.2021). </a:t>
            </a:r>
          </a:p>
          <a:p>
            <a:endParaRPr lang="en-GB" dirty="0" smtClean="0"/>
          </a:p>
        </p:txBody>
      </p:sp>
    </p:spTree>
    <p:extLst>
      <p:ext uri="{BB962C8B-B14F-4D97-AF65-F5344CB8AC3E}">
        <p14:creationId xmlns:p14="http://schemas.microsoft.com/office/powerpoint/2010/main" val="38457900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616</TotalTime>
  <Words>1107</Words>
  <Application>Microsoft Office PowerPoint</Application>
  <PresentationFormat>Widescreen</PresentationFormat>
  <Paragraphs>59</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 Rounded MT Bold</vt:lpstr>
      <vt:lpstr>Century Gothic</vt:lpstr>
      <vt:lpstr>Wingdings 3</vt:lpstr>
      <vt:lpstr>Ion</vt:lpstr>
      <vt:lpstr>Barvember – A critical discussion</vt:lpstr>
      <vt:lpstr>Presentation Content</vt:lpstr>
      <vt:lpstr>Barvember – created by WhiteRose Maths</vt:lpstr>
      <vt:lpstr>Examples of Bar Modelling with White Rose Maths</vt:lpstr>
      <vt:lpstr>Why use Barvember?</vt:lpstr>
      <vt:lpstr>The measurement of outcomes and progress.</vt:lpstr>
      <vt:lpstr>How effective is this resource?</vt:lpstr>
      <vt:lpstr>Evaluation of resource</vt:lpstr>
      <vt:lpstr>Thank you for listening.</vt:lpstr>
    </vt:vector>
  </TitlesOfParts>
  <Company>PCC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Name</dc:title>
  <dc:creator>Palmer, Andrew</dc:creator>
  <cp:lastModifiedBy>Palmer, Andrew</cp:lastModifiedBy>
  <cp:revision>34</cp:revision>
  <dcterms:created xsi:type="dcterms:W3CDTF">2021-05-11T10:03:36Z</dcterms:created>
  <dcterms:modified xsi:type="dcterms:W3CDTF">2021-05-13T09:42:37Z</dcterms:modified>
</cp:coreProperties>
</file>