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2" r:id="rId6"/>
    <p:sldId id="263" r:id="rId7"/>
    <p:sldId id="264" r:id="rId8"/>
    <p:sldId id="261"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6" d="100"/>
          <a:sy n="66" d="100"/>
        </p:scale>
        <p:origin x="679"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5/2/2018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5/2/2018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5/2/2018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5/2/2018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bing.com/images/search?view=detailV2&amp;ccid=a6S%2buECe&amp;id=821341F73FB1B2CFA67EE79F4CF33518AE03A0CC&amp;thid=OIP.a6S-uECeAAnDiGHfdd8M3QHaLL&amp;mediaurl=http://csjs.com/wp-content/uploads/2016/08/Janam-Sakhi-Guru-Nanak-Nandan-Dhan-Baba-Sri-Chand-Sahib-Ji.jpg&amp;exph=1328&amp;expw=880&amp;q=janam+sakhi+sikhism+&amp;simid=608037332685095065&amp;selectedIndex=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en.wikipedia.org/wiki/Mul_Mantar"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bing.com/images/search?view=detailV2&amp;ccid=naB3DpYg&amp;id=B173FA3BD63DAA62EF7577FE6112E4C788A7B388&amp;thid=OIP.naB3DpYgu3cIUet4LNBn5QHaJM&amp;mediaurl=http://www.desicomments.com/wp-content/uploads/Shri-Guru-Nana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bbc.co.uk/religion/religions/sikhism/people/nanak.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7A9C08B-A81A-488A-8832-BA20A6A32CA9}"/>
              </a:ext>
            </a:extLst>
          </p:cNvPr>
          <p:cNvSpPr>
            <a:spLocks noGrp="1"/>
          </p:cNvSpPr>
          <p:nvPr>
            <p:ph type="ctrTitle"/>
          </p:nvPr>
        </p:nvSpPr>
        <p:spPr/>
        <p:txBody>
          <a:bodyPr>
            <a:normAutofit fontScale="90000"/>
          </a:bodyPr>
          <a:lstStyle/>
          <a:p>
            <a:r>
              <a:rPr lang="en-GB" dirty="0"/>
              <a:t>Guru Nanak and his importance to the Sikh tradition</a:t>
            </a:r>
          </a:p>
        </p:txBody>
      </p:sp>
      <p:sp>
        <p:nvSpPr>
          <p:cNvPr id="3" name="Subtitle 2">
            <a:extLst>
              <a:ext uri="{FF2B5EF4-FFF2-40B4-BE49-F238E27FC236}">
                <a16:creationId xmlns="" xmlns:a16="http://schemas.microsoft.com/office/drawing/2014/main" id="{F247B922-BE69-4849-823E-463D0A027F29}"/>
              </a:ext>
            </a:extLst>
          </p:cNvPr>
          <p:cNvSpPr>
            <a:spLocks noGrp="1"/>
          </p:cNvSpPr>
          <p:nvPr>
            <p:ph type="subTitle" idx="1"/>
          </p:nvPr>
        </p:nvSpPr>
        <p:spPr/>
        <p:txBody>
          <a:bodyPr/>
          <a:lstStyle/>
          <a:p>
            <a:r>
              <a:rPr lang="en-GB" dirty="0"/>
              <a:t>By Mia Chalker</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185445"/>
            <a:ext cx="2153749" cy="2672555"/>
          </a:xfrm>
          <a:prstGeom prst="rect">
            <a:avLst/>
          </a:prstGeom>
        </p:spPr>
      </p:pic>
    </p:spTree>
    <p:extLst>
      <p:ext uri="{BB962C8B-B14F-4D97-AF65-F5344CB8AC3E}">
        <p14:creationId xmlns:p14="http://schemas.microsoft.com/office/powerpoint/2010/main" val="690224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5FD7ABC-20A3-4183-AEA4-EC136A0FD6C3}"/>
              </a:ext>
            </a:extLst>
          </p:cNvPr>
          <p:cNvSpPr>
            <a:spLocks noGrp="1"/>
          </p:cNvSpPr>
          <p:nvPr>
            <p:ph type="title"/>
          </p:nvPr>
        </p:nvSpPr>
        <p:spPr/>
        <p:txBody>
          <a:bodyPr/>
          <a:lstStyle/>
          <a:p>
            <a:r>
              <a:rPr lang="en-GB" dirty="0"/>
              <a:t>Background </a:t>
            </a:r>
          </a:p>
        </p:txBody>
      </p:sp>
      <p:sp>
        <p:nvSpPr>
          <p:cNvPr id="3" name="Content Placeholder 2">
            <a:extLst>
              <a:ext uri="{FF2B5EF4-FFF2-40B4-BE49-F238E27FC236}">
                <a16:creationId xmlns="" xmlns:a16="http://schemas.microsoft.com/office/drawing/2014/main" id="{D526FD65-4756-4D0D-8B77-9E3D3CCA3B45}"/>
              </a:ext>
            </a:extLst>
          </p:cNvPr>
          <p:cNvSpPr>
            <a:spLocks noGrp="1"/>
          </p:cNvSpPr>
          <p:nvPr>
            <p:ph idx="1"/>
          </p:nvPr>
        </p:nvSpPr>
        <p:spPr/>
        <p:txBody>
          <a:bodyPr/>
          <a:lstStyle/>
          <a:p>
            <a:r>
              <a:rPr lang="en-GB" sz="2000" dirty="0"/>
              <a:t>The first Guru</a:t>
            </a:r>
          </a:p>
          <a:p>
            <a:r>
              <a:rPr lang="en-GB" sz="2000" dirty="0" smtClean="0"/>
              <a:t>1469-1539</a:t>
            </a:r>
          </a:p>
          <a:p>
            <a:r>
              <a:rPr lang="en-GB" sz="2000" dirty="0"/>
              <a:t>Variety of religions, </a:t>
            </a:r>
            <a:r>
              <a:rPr lang="en-GB" sz="2000" dirty="0" err="1" smtClean="0"/>
              <a:t>Sant</a:t>
            </a:r>
            <a:endParaRPr lang="en-GB" sz="2000" dirty="0" smtClean="0"/>
          </a:p>
          <a:p>
            <a:r>
              <a:rPr lang="en-GB" sz="2000" dirty="0" err="1" smtClean="0"/>
              <a:t>Janam</a:t>
            </a:r>
            <a:r>
              <a:rPr lang="en-GB" sz="2000" dirty="0" smtClean="0"/>
              <a:t> </a:t>
            </a:r>
            <a:r>
              <a:rPr lang="en-GB" sz="2000" dirty="0" err="1"/>
              <a:t>Sakhis</a:t>
            </a:r>
            <a:r>
              <a:rPr lang="en-GB" sz="2000" dirty="0"/>
              <a:t> – accounts of </a:t>
            </a:r>
            <a:r>
              <a:rPr lang="en-GB" sz="2000" dirty="0" smtClean="0"/>
              <a:t>Nanak</a:t>
            </a:r>
            <a:endParaRPr lang="en-GB" sz="2000" dirty="0"/>
          </a:p>
          <a:p>
            <a:endParaRPr lang="en-GB" dirty="0"/>
          </a:p>
          <a:p>
            <a:endParaRPr lang="en-GB" dirty="0"/>
          </a:p>
        </p:txBody>
      </p:sp>
      <p:pic>
        <p:nvPicPr>
          <p:cNvPr id="1026" name="Picture 2" descr="Image result for janam sakhi sikhism ">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46825" y="3617087"/>
            <a:ext cx="2145175" cy="3240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7538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9C29538-7A8D-4B1D-A3BD-647EDF889F9D}"/>
              </a:ext>
            </a:extLst>
          </p:cNvPr>
          <p:cNvSpPr>
            <a:spLocks noGrp="1"/>
          </p:cNvSpPr>
          <p:nvPr>
            <p:ph type="title"/>
          </p:nvPr>
        </p:nvSpPr>
        <p:spPr/>
        <p:txBody>
          <a:bodyPr/>
          <a:lstStyle/>
          <a:p>
            <a:r>
              <a:rPr lang="en-GB" dirty="0" err="1"/>
              <a:t>Mul</a:t>
            </a:r>
            <a:r>
              <a:rPr lang="en-GB" dirty="0"/>
              <a:t> </a:t>
            </a:r>
            <a:r>
              <a:rPr lang="en-GB" dirty="0" err="1"/>
              <a:t>mantar</a:t>
            </a:r>
            <a:endParaRPr lang="en-GB" dirty="0"/>
          </a:p>
        </p:txBody>
      </p:sp>
      <p:sp>
        <p:nvSpPr>
          <p:cNvPr id="3" name="Content Placeholder 2">
            <a:extLst>
              <a:ext uri="{FF2B5EF4-FFF2-40B4-BE49-F238E27FC236}">
                <a16:creationId xmlns="" xmlns:a16="http://schemas.microsoft.com/office/drawing/2014/main" id="{06AAA46C-B8D2-4BAA-9FE8-24A840411668}"/>
              </a:ext>
            </a:extLst>
          </p:cNvPr>
          <p:cNvSpPr>
            <a:spLocks noGrp="1"/>
          </p:cNvSpPr>
          <p:nvPr>
            <p:ph idx="1"/>
          </p:nvPr>
        </p:nvSpPr>
        <p:spPr/>
        <p:txBody>
          <a:bodyPr>
            <a:normAutofit/>
          </a:bodyPr>
          <a:lstStyle/>
          <a:p>
            <a:r>
              <a:rPr lang="en-GB" sz="2000" dirty="0" smtClean="0"/>
              <a:t>First </a:t>
            </a:r>
            <a:r>
              <a:rPr lang="en-GB" sz="2000" dirty="0"/>
              <a:t>statement of </a:t>
            </a:r>
            <a:r>
              <a:rPr lang="en-GB" sz="2000" dirty="0" smtClean="0"/>
              <a:t>faith</a:t>
            </a:r>
            <a:endParaRPr lang="en-GB" sz="2000" dirty="0"/>
          </a:p>
          <a:p>
            <a:r>
              <a:rPr lang="en-GB" sz="2000" dirty="0"/>
              <a:t>“This Being (God) is One; the truth; immanent in all things; </a:t>
            </a:r>
            <a:r>
              <a:rPr lang="en-GB" sz="2000" dirty="0" err="1"/>
              <a:t>Sustainer</a:t>
            </a:r>
            <a:r>
              <a:rPr lang="en-GB" sz="2000" dirty="0"/>
              <a:t> of all things; Creator of all things; immanent in creation; without fear and without hatred; not subject to time, formless; beyond birth and death; self-revealing; known by the Guru’s grace”</a:t>
            </a:r>
          </a:p>
        </p:txBody>
      </p:sp>
      <p:pic>
        <p:nvPicPr>
          <p:cNvPr id="2050" name="Picture 2" descr="Mul Mantar">
            <a:hlinkClick r:id="rId2" tooltip="Mul Mantar"/>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884517"/>
            <a:ext cx="1973482" cy="1973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7834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2D722D-692D-4EF2-A7D3-188FCF378D43}"/>
              </a:ext>
            </a:extLst>
          </p:cNvPr>
          <p:cNvSpPr>
            <a:spLocks noGrp="1"/>
          </p:cNvSpPr>
          <p:nvPr>
            <p:ph type="title"/>
          </p:nvPr>
        </p:nvSpPr>
        <p:spPr/>
        <p:txBody>
          <a:bodyPr/>
          <a:lstStyle/>
          <a:p>
            <a:r>
              <a:rPr lang="en-GB" dirty="0" err="1" smtClean="0"/>
              <a:t>kartarpur</a:t>
            </a:r>
            <a:endParaRPr lang="en-GB" dirty="0"/>
          </a:p>
        </p:txBody>
      </p:sp>
      <p:sp>
        <p:nvSpPr>
          <p:cNvPr id="3" name="Content Placeholder 2">
            <a:extLst>
              <a:ext uri="{FF2B5EF4-FFF2-40B4-BE49-F238E27FC236}">
                <a16:creationId xmlns="" xmlns:a16="http://schemas.microsoft.com/office/drawing/2014/main" id="{27841B2B-6C75-4C8D-8AB0-C6EB43001886}"/>
              </a:ext>
            </a:extLst>
          </p:cNvPr>
          <p:cNvSpPr>
            <a:spLocks noGrp="1"/>
          </p:cNvSpPr>
          <p:nvPr>
            <p:ph idx="1"/>
          </p:nvPr>
        </p:nvSpPr>
        <p:spPr/>
        <p:txBody>
          <a:bodyPr>
            <a:normAutofit/>
          </a:bodyPr>
          <a:lstStyle/>
          <a:p>
            <a:r>
              <a:rPr lang="en-GB" sz="2000" dirty="0"/>
              <a:t>Established his community, where he showed discipline of worship and </a:t>
            </a:r>
            <a:r>
              <a:rPr lang="en-GB" sz="2000" dirty="0" smtClean="0"/>
              <a:t>work.</a:t>
            </a:r>
          </a:p>
          <a:p>
            <a:r>
              <a:rPr lang="en-GB" sz="2000" dirty="0" smtClean="0"/>
              <a:t>Way of life- spiritual and devoted </a:t>
            </a:r>
          </a:p>
          <a:p>
            <a:r>
              <a:rPr lang="en-GB" sz="2000" dirty="0" smtClean="0"/>
              <a:t>Practices, hymns and service (</a:t>
            </a:r>
            <a:r>
              <a:rPr lang="en-GB" sz="2000" dirty="0" err="1" smtClean="0"/>
              <a:t>satsang</a:t>
            </a:r>
            <a:r>
              <a:rPr lang="en-GB" sz="2000" dirty="0" smtClean="0"/>
              <a:t>)</a:t>
            </a:r>
          </a:p>
          <a:p>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4486" y="4401272"/>
            <a:ext cx="4367514" cy="2456727"/>
          </a:xfrm>
          <a:prstGeom prst="rect">
            <a:avLst/>
          </a:prstGeom>
        </p:spPr>
      </p:pic>
    </p:spTree>
    <p:extLst>
      <p:ext uri="{BB962C8B-B14F-4D97-AF65-F5344CB8AC3E}">
        <p14:creationId xmlns:p14="http://schemas.microsoft.com/office/powerpoint/2010/main" val="2023353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022EAA5-F24E-46F2-9D9E-C8F4BDDB0A9F}"/>
              </a:ext>
            </a:extLst>
          </p:cNvPr>
          <p:cNvSpPr>
            <a:spLocks noGrp="1"/>
          </p:cNvSpPr>
          <p:nvPr>
            <p:ph type="title"/>
          </p:nvPr>
        </p:nvSpPr>
        <p:spPr/>
        <p:txBody>
          <a:bodyPr/>
          <a:lstStyle/>
          <a:p>
            <a:r>
              <a:rPr lang="en-GB" dirty="0"/>
              <a:t>Nanak’s theology</a:t>
            </a:r>
          </a:p>
        </p:txBody>
      </p:sp>
      <p:sp>
        <p:nvSpPr>
          <p:cNvPr id="3" name="Content Placeholder 2">
            <a:extLst>
              <a:ext uri="{FF2B5EF4-FFF2-40B4-BE49-F238E27FC236}">
                <a16:creationId xmlns="" xmlns:a16="http://schemas.microsoft.com/office/drawing/2014/main" id="{FFC6E026-9C48-4B93-9CFE-C08A56667339}"/>
              </a:ext>
            </a:extLst>
          </p:cNvPr>
          <p:cNvSpPr>
            <a:spLocks noGrp="1"/>
          </p:cNvSpPr>
          <p:nvPr>
            <p:ph idx="1"/>
          </p:nvPr>
        </p:nvSpPr>
        <p:spPr/>
        <p:txBody>
          <a:bodyPr/>
          <a:lstStyle/>
          <a:p>
            <a:r>
              <a:rPr lang="en-GB" sz="2000" dirty="0"/>
              <a:t>Divine </a:t>
            </a:r>
            <a:r>
              <a:rPr lang="en-GB" sz="2000" dirty="0" smtClean="0"/>
              <a:t>name</a:t>
            </a:r>
            <a:endParaRPr lang="en-GB" sz="2000" dirty="0"/>
          </a:p>
          <a:p>
            <a:r>
              <a:rPr lang="en-GB" sz="2000" dirty="0" smtClean="0"/>
              <a:t>Meditation(</a:t>
            </a:r>
            <a:r>
              <a:rPr lang="en-GB" sz="2000" dirty="0" err="1" smtClean="0"/>
              <a:t>sam</a:t>
            </a:r>
            <a:r>
              <a:rPr lang="en-GB" sz="2000" dirty="0" smtClean="0"/>
              <a:t> </a:t>
            </a:r>
            <a:r>
              <a:rPr lang="en-GB" sz="2000" dirty="0" err="1" smtClean="0"/>
              <a:t>simran</a:t>
            </a:r>
            <a:r>
              <a:rPr lang="en-GB" sz="2000" dirty="0" smtClean="0"/>
              <a:t>)</a:t>
            </a:r>
            <a:endParaRPr lang="en-GB" sz="2000" dirty="0"/>
          </a:p>
          <a:p>
            <a:r>
              <a:rPr lang="en-GB" sz="2000" dirty="0"/>
              <a:t>3 pillars of </a:t>
            </a:r>
            <a:r>
              <a:rPr lang="en-GB" sz="2000" dirty="0" smtClean="0"/>
              <a:t>Sikhism- </a:t>
            </a:r>
            <a:r>
              <a:rPr lang="en-GB" sz="2000" dirty="0" err="1" smtClean="0"/>
              <a:t>Naam</a:t>
            </a:r>
            <a:r>
              <a:rPr lang="en-GB" sz="2000" dirty="0" smtClean="0"/>
              <a:t> </a:t>
            </a:r>
            <a:r>
              <a:rPr lang="en-GB" sz="2000" dirty="0" err="1" smtClean="0"/>
              <a:t>Simran</a:t>
            </a:r>
            <a:r>
              <a:rPr lang="en-GB" sz="2000" dirty="0" smtClean="0"/>
              <a:t>, </a:t>
            </a:r>
            <a:r>
              <a:rPr lang="en-GB" sz="2000" dirty="0" err="1" smtClean="0"/>
              <a:t>Kirat</a:t>
            </a:r>
            <a:r>
              <a:rPr lang="en-GB" sz="2000" dirty="0" smtClean="0"/>
              <a:t> </a:t>
            </a:r>
            <a:r>
              <a:rPr lang="en-GB" sz="2000" dirty="0" err="1" smtClean="0"/>
              <a:t>Karni</a:t>
            </a:r>
            <a:r>
              <a:rPr lang="en-GB" sz="2000" dirty="0" smtClean="0"/>
              <a:t> and </a:t>
            </a:r>
            <a:r>
              <a:rPr lang="en-GB" sz="2000" dirty="0" err="1" smtClean="0"/>
              <a:t>Vand</a:t>
            </a:r>
            <a:r>
              <a:rPr lang="en-GB" sz="2000" dirty="0" smtClean="0"/>
              <a:t> </a:t>
            </a:r>
            <a:r>
              <a:rPr lang="en-GB" sz="2000" dirty="0" err="1" smtClean="0"/>
              <a:t>Chakna</a:t>
            </a:r>
            <a:endParaRPr lang="en-GB" sz="2000"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52720" y="4375230"/>
            <a:ext cx="3596007" cy="244123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89" y="4301760"/>
            <a:ext cx="3834360" cy="2556240"/>
          </a:xfrm>
          <a:prstGeom prst="rect">
            <a:avLst/>
          </a:prstGeom>
        </p:spPr>
      </p:pic>
    </p:spTree>
    <p:extLst>
      <p:ext uri="{BB962C8B-B14F-4D97-AF65-F5344CB8AC3E}">
        <p14:creationId xmlns:p14="http://schemas.microsoft.com/office/powerpoint/2010/main" val="952241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Scholar </a:t>
            </a:r>
            <a:r>
              <a:rPr lang="en-GB" dirty="0" err="1" smtClean="0"/>
              <a:t>Anshu</a:t>
            </a:r>
            <a:r>
              <a:rPr lang="en-GB" dirty="0" smtClean="0"/>
              <a:t> Malhotra- Guru NANAK</a:t>
            </a:r>
            <a:endParaRPr lang="en-GB" dirty="0"/>
          </a:p>
        </p:txBody>
      </p:sp>
      <p:sp>
        <p:nvSpPr>
          <p:cNvPr id="3" name="Content Placeholder 2"/>
          <p:cNvSpPr>
            <a:spLocks noGrp="1"/>
          </p:cNvSpPr>
          <p:nvPr>
            <p:ph idx="1"/>
          </p:nvPr>
        </p:nvSpPr>
        <p:spPr>
          <a:xfrm>
            <a:off x="2231136" y="2638044"/>
            <a:ext cx="7729728" cy="2466391"/>
          </a:xfrm>
        </p:spPr>
        <p:txBody>
          <a:bodyPr>
            <a:normAutofit/>
          </a:bodyPr>
          <a:lstStyle/>
          <a:p>
            <a:r>
              <a:rPr lang="en-GB" dirty="0" smtClean="0"/>
              <a:t>“</a:t>
            </a:r>
            <a:r>
              <a:rPr lang="en-GB" dirty="0"/>
              <a:t>Guru Nanak’s reflection on the Divine is actually focused on the theocentric nature of the universe. As for more philosophical aspects of divine nature, the Guru seems perfectly at peace with the position that they cannot be expressed in human language and conceptual </a:t>
            </a:r>
            <a:r>
              <a:rPr lang="en-GB" dirty="0" smtClean="0"/>
              <a:t>categories. </a:t>
            </a:r>
            <a:r>
              <a:rPr lang="en-GB" dirty="0"/>
              <a:t>For him, the divine mystery has not been fathomed in human </a:t>
            </a:r>
            <a:r>
              <a:rPr lang="en-GB" dirty="0" smtClean="0"/>
              <a:t>history, </a:t>
            </a:r>
            <a:r>
              <a:rPr lang="en-GB" dirty="0"/>
              <a:t>and what human beings are left with is to accept this limitation and make the best of the </a:t>
            </a:r>
            <a:r>
              <a:rPr lang="en-GB" dirty="0" smtClean="0"/>
              <a:t>situation.”1</a:t>
            </a:r>
            <a:endParaRPr lang="en-GB" dirty="0"/>
          </a:p>
        </p:txBody>
      </p:sp>
      <p:sp>
        <p:nvSpPr>
          <p:cNvPr id="4" name="TextBox 3"/>
          <p:cNvSpPr txBox="1"/>
          <p:nvPr/>
        </p:nvSpPr>
        <p:spPr>
          <a:xfrm>
            <a:off x="2372809" y="5538486"/>
            <a:ext cx="7951808" cy="646331"/>
          </a:xfrm>
          <a:prstGeom prst="rect">
            <a:avLst/>
          </a:prstGeom>
          <a:noFill/>
        </p:spPr>
        <p:txBody>
          <a:bodyPr wrap="square" rtlCol="0">
            <a:spAutoFit/>
          </a:bodyPr>
          <a:lstStyle/>
          <a:p>
            <a:r>
              <a:rPr lang="en-GB" dirty="0" smtClean="0"/>
              <a:t>1.Anshu Malhotra and Farina Mir: </a:t>
            </a:r>
            <a:r>
              <a:rPr lang="en-GB" i="1" dirty="0" smtClean="0"/>
              <a:t>Guru </a:t>
            </a:r>
            <a:r>
              <a:rPr lang="en-GB" i="1" dirty="0"/>
              <a:t>Nanak’s Life and </a:t>
            </a:r>
            <a:r>
              <a:rPr lang="en-GB" i="1" dirty="0" smtClean="0"/>
              <a:t>Legacy(</a:t>
            </a:r>
            <a:r>
              <a:rPr lang="en-GB" dirty="0" smtClean="0"/>
              <a:t>London: Oxford university press, 2012) </a:t>
            </a:r>
            <a:r>
              <a:rPr lang="en-GB" i="1" dirty="0" smtClean="0"/>
              <a:t> chapter 5</a:t>
            </a:r>
            <a:endParaRPr lang="en-GB" i="1" dirty="0"/>
          </a:p>
        </p:txBody>
      </p:sp>
    </p:spTree>
    <p:extLst>
      <p:ext uri="{BB962C8B-B14F-4D97-AF65-F5344CB8AC3E}">
        <p14:creationId xmlns:p14="http://schemas.microsoft.com/office/powerpoint/2010/main" val="913544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Scholar Lamont</a:t>
            </a:r>
            <a:endParaRPr lang="en-GB" dirty="0"/>
          </a:p>
        </p:txBody>
      </p:sp>
      <p:sp>
        <p:nvSpPr>
          <p:cNvPr id="3" name="Content Placeholder 2"/>
          <p:cNvSpPr>
            <a:spLocks noGrp="1"/>
          </p:cNvSpPr>
          <p:nvPr>
            <p:ph idx="1"/>
          </p:nvPr>
        </p:nvSpPr>
        <p:spPr>
          <a:xfrm>
            <a:off x="2231136" y="2638045"/>
            <a:ext cx="7729728" cy="2634224"/>
          </a:xfrm>
        </p:spPr>
        <p:txBody>
          <a:bodyPr>
            <a:normAutofit/>
          </a:bodyPr>
          <a:lstStyle/>
          <a:p>
            <a:r>
              <a:rPr lang="en-GB" sz="2000" dirty="0" smtClean="0"/>
              <a:t>“The message God gave him was simple. It was that God created everyone and God loves everyone. God sees all of us as equals – young or old</a:t>
            </a:r>
            <a:r>
              <a:rPr lang="en-GB" sz="2000" dirty="0"/>
              <a:t>,	</a:t>
            </a:r>
            <a:r>
              <a:rPr lang="en-GB" sz="2000" dirty="0" smtClean="0"/>
              <a:t>rich or poor, male or female, Hindu or Muslim – and wants us all to treat each other as equals. This was a difficult message at that time as Hindus and Muslims were constantly arguing and fighting over religious issues</a:t>
            </a:r>
            <a:r>
              <a:rPr lang="en-GB" sz="2000" dirty="0"/>
              <a:t>. </a:t>
            </a:r>
            <a:r>
              <a:rPr lang="en-GB" sz="2000" dirty="0" smtClean="0"/>
              <a:t>It is still a difficult message to remember today.”2</a:t>
            </a:r>
            <a:endParaRPr lang="en-GB" sz="2000" dirty="0"/>
          </a:p>
        </p:txBody>
      </p:sp>
      <p:sp>
        <p:nvSpPr>
          <p:cNvPr id="4" name="TextBox 3"/>
          <p:cNvSpPr txBox="1"/>
          <p:nvPr/>
        </p:nvSpPr>
        <p:spPr>
          <a:xfrm>
            <a:off x="2534856" y="5746830"/>
            <a:ext cx="7320987" cy="646331"/>
          </a:xfrm>
          <a:prstGeom prst="rect">
            <a:avLst/>
          </a:prstGeom>
          <a:noFill/>
        </p:spPr>
        <p:txBody>
          <a:bodyPr wrap="square" rtlCol="0">
            <a:spAutoFit/>
          </a:bodyPr>
          <a:lstStyle/>
          <a:p>
            <a:r>
              <a:rPr lang="en-GB" dirty="0" smtClean="0"/>
              <a:t>2. Ronni Lamont: </a:t>
            </a:r>
            <a:r>
              <a:rPr lang="en-GB" i="1" dirty="0" smtClean="0"/>
              <a:t>Primary </a:t>
            </a:r>
            <a:r>
              <a:rPr lang="en-GB" i="1" dirty="0"/>
              <a:t>School Assemblies for Religious </a:t>
            </a:r>
            <a:r>
              <a:rPr lang="en-GB" i="1" dirty="0" smtClean="0"/>
              <a:t>Festivals</a:t>
            </a:r>
            <a:r>
              <a:rPr lang="en-GB" dirty="0" smtClean="0"/>
              <a:t>(London: SPCK,2012) P.126-140.</a:t>
            </a:r>
            <a:endParaRPr lang="en-GB" i="1" dirty="0"/>
          </a:p>
        </p:txBody>
      </p:sp>
    </p:spTree>
    <p:extLst>
      <p:ext uri="{BB962C8B-B14F-4D97-AF65-F5344CB8AC3E}">
        <p14:creationId xmlns:p14="http://schemas.microsoft.com/office/powerpoint/2010/main" val="2152221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47C592B-5318-4AAB-9621-8F612B8AD10D}"/>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 xmlns:a16="http://schemas.microsoft.com/office/drawing/2014/main" id="{82483D5A-DE53-4299-A061-5BA24CC8B414}"/>
              </a:ext>
            </a:extLst>
          </p:cNvPr>
          <p:cNvSpPr>
            <a:spLocks noGrp="1"/>
          </p:cNvSpPr>
          <p:nvPr>
            <p:ph idx="1"/>
          </p:nvPr>
        </p:nvSpPr>
        <p:spPr>
          <a:xfrm>
            <a:off x="2231136" y="2684343"/>
            <a:ext cx="7729728" cy="3101983"/>
          </a:xfrm>
        </p:spPr>
        <p:txBody>
          <a:bodyPr>
            <a:normAutofit fontScale="85000" lnSpcReduction="20000"/>
          </a:bodyPr>
          <a:lstStyle/>
          <a:p>
            <a:r>
              <a:rPr lang="en-GB" dirty="0" smtClean="0"/>
              <a:t>Lamont Ronni: </a:t>
            </a:r>
            <a:r>
              <a:rPr lang="en-GB" i="1" dirty="0"/>
              <a:t>Primary School Assemblies for Religious Festivals</a:t>
            </a:r>
            <a:r>
              <a:rPr lang="en-GB" dirty="0"/>
              <a:t>(London: SPCK,2012) P.126-140.</a:t>
            </a:r>
            <a:endParaRPr lang="en-GB" i="1" dirty="0"/>
          </a:p>
          <a:p>
            <a:r>
              <a:rPr lang="en-GB" dirty="0"/>
              <a:t>Malhotra</a:t>
            </a:r>
            <a:r>
              <a:rPr lang="en-GB" dirty="0" smtClean="0"/>
              <a:t> </a:t>
            </a:r>
            <a:r>
              <a:rPr lang="en-GB" dirty="0" err="1" smtClean="0"/>
              <a:t>Anshu</a:t>
            </a:r>
            <a:r>
              <a:rPr lang="en-GB" dirty="0" smtClean="0"/>
              <a:t> and </a:t>
            </a:r>
            <a:r>
              <a:rPr lang="en-GB" dirty="0"/>
              <a:t>Farina Mir: </a:t>
            </a:r>
            <a:r>
              <a:rPr lang="en-GB" i="1" dirty="0"/>
              <a:t>Guru Nanak’s Life and Legacy(</a:t>
            </a:r>
            <a:r>
              <a:rPr lang="en-GB" dirty="0"/>
              <a:t>London: Oxford university press, 2012) </a:t>
            </a:r>
            <a:r>
              <a:rPr lang="en-GB" i="1" dirty="0"/>
              <a:t> chapter </a:t>
            </a:r>
            <a:r>
              <a:rPr lang="en-GB" i="1" dirty="0" smtClean="0"/>
              <a:t>5</a:t>
            </a:r>
          </a:p>
          <a:p>
            <a:r>
              <a:rPr lang="en-GB" i="1" dirty="0">
                <a:hlinkClick r:id="rId2"/>
              </a:rPr>
              <a:t>https://</a:t>
            </a:r>
            <a:r>
              <a:rPr lang="en-GB" i="1" dirty="0" smtClean="0">
                <a:hlinkClick r:id="rId2"/>
              </a:rPr>
              <a:t>www.bing.com/images/search?view=detailV2&amp;ccid=naB3DpYg&amp;id=B173FA3BD63DAA62EF7577FE6112E4C788A7B388&amp;thid=OIP.naB3DpYgu3cIUet4LNBn5QHaJM&amp;mediaurl=http%3a%2f%2fwww.desicomments.com%2fwp-content%2fuploads%2fShri-Guru-Nanak-</a:t>
            </a:r>
            <a:r>
              <a:rPr lang="en-GB" i="1" dirty="0" smtClean="0"/>
              <a:t> accessed 28</a:t>
            </a:r>
            <a:r>
              <a:rPr lang="en-GB" i="1" baseline="30000" dirty="0" smtClean="0"/>
              <a:t>th</a:t>
            </a:r>
            <a:r>
              <a:rPr lang="en-GB" i="1" dirty="0" smtClean="0"/>
              <a:t> April</a:t>
            </a:r>
          </a:p>
          <a:p>
            <a:r>
              <a:rPr lang="en-GB" dirty="0"/>
              <a:t>https://</a:t>
            </a:r>
            <a:r>
              <a:rPr lang="en-GB" dirty="0" smtClean="0"/>
              <a:t>www.bing.com/images/search?view=detailV2&amp;ccid=XWdcOf5N&amp;id=1AFBD2DA553ABE4703BAF8972E7CE6E6A2E99FCA&amp;thid=OIP.XWdcOf5NySa5C20rnIsv1gHaEK&amp;mediaurl=https%3a%2f%2fi.ytimg.com%2fvi%2fpBr9kVZXu1s%2fmaxresdefault.jpg&amp;exph=1080&amp;expw=1920&amp;q=kartarpur+guru+nanak&amp;simid- accessed 28</a:t>
            </a:r>
            <a:r>
              <a:rPr lang="en-GB" baseline="30000" dirty="0" smtClean="0"/>
              <a:t>th</a:t>
            </a:r>
            <a:r>
              <a:rPr lang="en-GB" dirty="0" smtClean="0"/>
              <a:t> April</a:t>
            </a:r>
          </a:p>
          <a:p>
            <a:endParaRPr lang="en-GB" dirty="0"/>
          </a:p>
        </p:txBody>
      </p:sp>
    </p:spTree>
    <p:extLst>
      <p:ext uri="{BB962C8B-B14F-4D97-AF65-F5344CB8AC3E}">
        <p14:creationId xmlns:p14="http://schemas.microsoft.com/office/powerpoint/2010/main" val="1884240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2190624" y="2632257"/>
            <a:ext cx="7729728" cy="3101983"/>
          </a:xfrm>
        </p:spPr>
        <p:txBody>
          <a:bodyPr>
            <a:normAutofit fontScale="85000" lnSpcReduction="20000"/>
          </a:bodyPr>
          <a:lstStyle/>
          <a:p>
            <a:r>
              <a:rPr lang="en-GB" dirty="0"/>
              <a:t>https://</a:t>
            </a:r>
            <a:r>
              <a:rPr lang="en-GB" dirty="0" smtClean="0"/>
              <a:t>www.bing.com/images/search?view=detailV2&amp;ccid=C0%2fVq%2fFs&amp;id=7567E1C16BE82707A8BF382C19F35BF4E3F14F1F&amp;thid=OIP.C0_Vq_FsgTELyolXtExYaAAAAA&amp;mediaurl=http%3a%2f%2fwww.sikh24.com%2fwp-content%2fuploads%2f2016%2f03%2f2016-0308_sikh_meditation355x241.jpg – accessed 28</a:t>
            </a:r>
            <a:r>
              <a:rPr lang="en-GB" baseline="30000" dirty="0" smtClean="0"/>
              <a:t>th</a:t>
            </a:r>
            <a:r>
              <a:rPr lang="en-GB" dirty="0" smtClean="0"/>
              <a:t> </a:t>
            </a:r>
            <a:r>
              <a:rPr lang="en-GB" dirty="0"/>
              <a:t>A</a:t>
            </a:r>
            <a:r>
              <a:rPr lang="en-GB" dirty="0" smtClean="0"/>
              <a:t>pril </a:t>
            </a:r>
          </a:p>
          <a:p>
            <a:r>
              <a:rPr lang="en-GB" dirty="0"/>
              <a:t>https://</a:t>
            </a:r>
            <a:r>
              <a:rPr lang="en-GB" dirty="0" smtClean="0"/>
              <a:t>www.bing.com/images/search?view=detailV2&amp;ccid=svMbRt9A&amp;id=D17948FF07C2DF34FEAAB452672C015BB1D876AB&amp;thid=OIP.svMbRt9AiL_WGqaB744NcQHaE8&amp;mediaurl=https%3a%2f%2fwww.sikh24.com%2fwp-content%2fuploads%2f2015%2f12%2fIndia-Golden-Temple-Sikh-sunset-meditate.jpg – accessed 28</a:t>
            </a:r>
            <a:r>
              <a:rPr lang="en-GB" baseline="30000" dirty="0" smtClean="0"/>
              <a:t>th</a:t>
            </a:r>
            <a:r>
              <a:rPr lang="en-GB" dirty="0" smtClean="0"/>
              <a:t> April</a:t>
            </a:r>
          </a:p>
          <a:p>
            <a:r>
              <a:rPr lang="en-GB" dirty="0"/>
              <a:t>https://</a:t>
            </a:r>
            <a:r>
              <a:rPr lang="en-GB" dirty="0" smtClean="0"/>
              <a:t>www.bing.com/images/search?view=detailV2&amp;ccid=a6S%2buECe&amp;id=821341F73FB1B2CFA67EE79F4CF33518AE03A0CC&amp;thid=OIP.a6S-uECeAAnDiGHfdd8M3QHaLL&amp;mediaurl=http%3a%2f%2fcsjs.com%2fwp-content%2fuploads%2f2016%2f08%2fJanam-Sakhi-Guru-Nanak-Nandan-Dhan-Baba-Sri-Chand-Sahib-Ji.jpg – accessed 28</a:t>
            </a:r>
            <a:r>
              <a:rPr lang="en-GB" baseline="30000" dirty="0" smtClean="0"/>
              <a:t>th</a:t>
            </a:r>
            <a:r>
              <a:rPr lang="en-GB" dirty="0" smtClean="0"/>
              <a:t> April</a:t>
            </a:r>
          </a:p>
          <a:p>
            <a:endParaRPr lang="en-GB" dirty="0"/>
          </a:p>
        </p:txBody>
      </p:sp>
    </p:spTree>
    <p:extLst>
      <p:ext uri="{BB962C8B-B14F-4D97-AF65-F5344CB8AC3E}">
        <p14:creationId xmlns:p14="http://schemas.microsoft.com/office/powerpoint/2010/main" val="3593708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www.bbc.co.uk/religion/religions/sikhism/people/nanak.shtml-</a:t>
            </a:r>
            <a:r>
              <a:rPr lang="en-GB" dirty="0" smtClean="0"/>
              <a:t> accessed 29th April.</a:t>
            </a:r>
            <a:endParaRPr lang="en-GB" dirty="0"/>
          </a:p>
        </p:txBody>
      </p:sp>
    </p:spTree>
    <p:extLst>
      <p:ext uri="{BB962C8B-B14F-4D97-AF65-F5344CB8AC3E}">
        <p14:creationId xmlns:p14="http://schemas.microsoft.com/office/powerpoint/2010/main" val="242913981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1631</TotalTime>
  <Words>373</Words>
  <Application>Microsoft Office PowerPoint</Application>
  <PresentationFormat>Widescreen</PresentationFormat>
  <Paragraphs>35</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Parcel</vt:lpstr>
      <vt:lpstr>Guru Nanak and his importance to the Sikh tradition</vt:lpstr>
      <vt:lpstr>Background </vt:lpstr>
      <vt:lpstr>Mul mantar</vt:lpstr>
      <vt:lpstr>kartarpur</vt:lpstr>
      <vt:lpstr>Nanak’s theology</vt:lpstr>
      <vt:lpstr>Scholar Anshu Malhotra- Guru NANAK</vt:lpstr>
      <vt:lpstr>Scholar Lamont</vt:lpstr>
      <vt:lpstr>Bibliography</vt:lpstr>
      <vt:lpstr>Bibliography</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Mia Chalker (1701420)</dc:creator>
  <cp:lastModifiedBy>Joe Canning</cp:lastModifiedBy>
  <cp:revision>25</cp:revision>
  <dcterms:created xsi:type="dcterms:W3CDTF">2018-03-29T18:38:56Z</dcterms:created>
  <dcterms:modified xsi:type="dcterms:W3CDTF">2018-05-02T13:03:25Z</dcterms:modified>
</cp:coreProperties>
</file>