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8"/>
  </p:notesMasterIdLst>
  <p:sldIdLst>
    <p:sldId id="261" r:id="rId2"/>
    <p:sldId id="264" r:id="rId3"/>
    <p:sldId id="266" r:id="rId4"/>
    <p:sldId id="267" r:id="rId5"/>
    <p:sldId id="259" r:id="rId6"/>
    <p:sldId id="27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7" d="100"/>
          <a:sy n="107" d="100"/>
        </p:scale>
        <p:origin x="-8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DDE855-7A9F-48E2-BD5E-6D0F26DAC7FE}" type="datetimeFigureOut">
              <a:rPr lang="en-GB" smtClean="0"/>
              <a:t>14/03/2019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1D3580-5820-450B-956D-B8831B90ECC2}" type="slidenum">
              <a:rPr lang="en-GB" smtClean="0"/>
              <a:t>‹#›</a:t>
            </a:fld>
            <a:endParaRPr lang="en-GB"/>
          </a:p>
        </p:txBody>
      </p:sp>
    </p:spTree>
    <p:extLst>
      <p:ext uri="{BB962C8B-B14F-4D97-AF65-F5344CB8AC3E}">
        <p14:creationId xmlns:p14="http://schemas.microsoft.com/office/powerpoint/2010/main" val="3461443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Most buildings systems function independently or via the operator. For them to function more efficiently and effectively they need to be part of the smart system.</a:t>
            </a:r>
          </a:p>
          <a:p>
            <a:pPr lvl="0"/>
            <a:r>
              <a:rPr lang="en-GB" sz="1200" kern="1200" dirty="0" smtClean="0">
                <a:solidFill>
                  <a:schemeClr val="tx1"/>
                </a:solidFill>
                <a:effectLst/>
                <a:latin typeface="+mn-lt"/>
                <a:ea typeface="+mn-ea"/>
                <a:cs typeface="+mn-cs"/>
              </a:rPr>
              <a:t>If we can make our new buildings smart…………Can we implement the technologies into our aging current stock?</a:t>
            </a:r>
          </a:p>
          <a:p>
            <a:endParaRPr lang="en-GB" dirty="0" smtClean="0"/>
          </a:p>
        </p:txBody>
      </p:sp>
      <p:sp>
        <p:nvSpPr>
          <p:cNvPr id="4" name="Slide Number Placeholder 3"/>
          <p:cNvSpPr>
            <a:spLocks noGrp="1"/>
          </p:cNvSpPr>
          <p:nvPr>
            <p:ph type="sldNum" sz="quarter" idx="10"/>
          </p:nvPr>
        </p:nvSpPr>
        <p:spPr/>
        <p:txBody>
          <a:bodyPr/>
          <a:lstStyle/>
          <a:p>
            <a:fld id="{1C1D3580-5820-450B-956D-B8831B90ECC2}" type="slidenum">
              <a:rPr lang="en-GB" smtClean="0"/>
              <a:t>1</a:t>
            </a:fld>
            <a:endParaRPr lang="en-GB"/>
          </a:p>
        </p:txBody>
      </p:sp>
    </p:spTree>
    <p:extLst>
      <p:ext uri="{BB962C8B-B14F-4D97-AF65-F5344CB8AC3E}">
        <p14:creationId xmlns:p14="http://schemas.microsoft.com/office/powerpoint/2010/main" val="471476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There are huge benefits from updating and modifying our existing buildings compared with new construction.</a:t>
            </a:r>
          </a:p>
          <a:p>
            <a:pPr lvl="0"/>
            <a:r>
              <a:rPr lang="en-GB" sz="1200" kern="1200" dirty="0" smtClean="0">
                <a:solidFill>
                  <a:schemeClr val="tx1"/>
                </a:solidFill>
                <a:effectLst/>
                <a:latin typeface="+mn-lt"/>
                <a:ea typeface="+mn-ea"/>
                <a:cs typeface="+mn-cs"/>
              </a:rPr>
              <a:t>We have come a long way in our development of new, smarter and energy efficient buildings but the focus should be placed on utilising our current stock and bringing them in to line with the energy efficient homes of today.</a:t>
            </a:r>
          </a:p>
          <a:p>
            <a:endParaRPr lang="en-GB" dirty="0"/>
          </a:p>
        </p:txBody>
      </p:sp>
      <p:sp>
        <p:nvSpPr>
          <p:cNvPr id="4" name="Slide Number Placeholder 3"/>
          <p:cNvSpPr>
            <a:spLocks noGrp="1"/>
          </p:cNvSpPr>
          <p:nvPr>
            <p:ph type="sldNum" sz="quarter" idx="10"/>
          </p:nvPr>
        </p:nvSpPr>
        <p:spPr/>
        <p:txBody>
          <a:bodyPr/>
          <a:lstStyle/>
          <a:p>
            <a:fld id="{1C1D3580-5820-450B-956D-B8831B90ECC2}" type="slidenum">
              <a:rPr lang="en-GB" smtClean="0"/>
              <a:t>2</a:t>
            </a:fld>
            <a:endParaRPr lang="en-GB"/>
          </a:p>
        </p:txBody>
      </p:sp>
    </p:spTree>
    <p:extLst>
      <p:ext uri="{BB962C8B-B14F-4D97-AF65-F5344CB8AC3E}">
        <p14:creationId xmlns:p14="http://schemas.microsoft.com/office/powerpoint/2010/main" val="38910078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For a building to act SMART the various sensors need to be strategically located in a given area. Once enough data has been gathered the system can predict when a space will be used providing both optimal comfort and energy efficiency. </a:t>
            </a:r>
          </a:p>
          <a:p>
            <a:endParaRPr lang="en-GB" dirty="0"/>
          </a:p>
        </p:txBody>
      </p:sp>
      <p:sp>
        <p:nvSpPr>
          <p:cNvPr id="4" name="Slide Number Placeholder 3"/>
          <p:cNvSpPr>
            <a:spLocks noGrp="1"/>
          </p:cNvSpPr>
          <p:nvPr>
            <p:ph type="sldNum" sz="quarter" idx="10"/>
          </p:nvPr>
        </p:nvSpPr>
        <p:spPr/>
        <p:txBody>
          <a:bodyPr/>
          <a:lstStyle/>
          <a:p>
            <a:fld id="{1C1D3580-5820-450B-956D-B8831B90ECC2}" type="slidenum">
              <a:rPr lang="en-GB" smtClean="0"/>
              <a:t>3</a:t>
            </a:fld>
            <a:endParaRPr lang="en-GB"/>
          </a:p>
        </p:txBody>
      </p:sp>
    </p:spTree>
    <p:extLst>
      <p:ext uri="{BB962C8B-B14F-4D97-AF65-F5344CB8AC3E}">
        <p14:creationId xmlns:p14="http://schemas.microsoft.com/office/powerpoint/2010/main" val="24549811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structure of my research will be to…..</a:t>
            </a:r>
          </a:p>
          <a:p>
            <a:pPr lvl="0"/>
            <a:r>
              <a:rPr lang="en-GB" sz="1200" kern="1200" dirty="0" smtClean="0">
                <a:solidFill>
                  <a:schemeClr val="tx1"/>
                </a:solidFill>
                <a:effectLst/>
                <a:latin typeface="+mn-lt"/>
                <a:ea typeface="+mn-ea"/>
                <a:cs typeface="+mn-cs"/>
              </a:rPr>
              <a:t>Identify suitable rooms for modelling </a:t>
            </a:r>
          </a:p>
          <a:p>
            <a:pPr lvl="0"/>
            <a:r>
              <a:rPr lang="en-GB" sz="1200" kern="1200" dirty="0" smtClean="0">
                <a:solidFill>
                  <a:schemeClr val="tx1"/>
                </a:solidFill>
                <a:effectLst/>
                <a:latin typeface="+mn-lt"/>
                <a:ea typeface="+mn-ea"/>
                <a:cs typeface="+mn-cs"/>
              </a:rPr>
              <a:t>Install the sensor network</a:t>
            </a:r>
          </a:p>
          <a:p>
            <a:pPr lvl="0"/>
            <a:r>
              <a:rPr lang="en-GB" sz="1200" kern="1200" dirty="0" smtClean="0">
                <a:solidFill>
                  <a:schemeClr val="tx1"/>
                </a:solidFill>
                <a:effectLst/>
                <a:latin typeface="+mn-lt"/>
                <a:ea typeface="+mn-ea"/>
                <a:cs typeface="+mn-cs"/>
              </a:rPr>
              <a:t>Monitor and examine the data</a:t>
            </a:r>
          </a:p>
          <a:p>
            <a:r>
              <a:rPr lang="en-GB" sz="1200" u="sng" kern="1200" dirty="0" smtClean="0">
                <a:solidFill>
                  <a:schemeClr val="tx1"/>
                </a:solidFill>
                <a:effectLst/>
                <a:latin typeface="+mn-lt"/>
                <a:ea typeface="+mn-ea"/>
                <a:cs typeface="+mn-cs"/>
              </a:rPr>
              <a:t>Considerations……</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Is there scope to retro-fit the building to the required specification?</a:t>
            </a:r>
          </a:p>
          <a:p>
            <a:pPr lvl="0"/>
            <a:r>
              <a:rPr lang="en-GB" sz="1200" kern="1200" dirty="0" smtClean="0">
                <a:solidFill>
                  <a:schemeClr val="tx1"/>
                </a:solidFill>
                <a:effectLst/>
                <a:latin typeface="+mn-lt"/>
                <a:ea typeface="+mn-ea"/>
                <a:cs typeface="+mn-cs"/>
              </a:rPr>
              <a:t>Can the existing services accommodate the smart system?</a:t>
            </a:r>
          </a:p>
          <a:p>
            <a:pPr lvl="0"/>
            <a:r>
              <a:rPr lang="en-GB" sz="1200" kern="1200" dirty="0" smtClean="0">
                <a:solidFill>
                  <a:schemeClr val="tx1"/>
                </a:solidFill>
                <a:effectLst/>
                <a:latin typeface="+mn-lt"/>
                <a:ea typeface="+mn-ea"/>
                <a:cs typeface="+mn-cs"/>
              </a:rPr>
              <a:t>How will the user benefit? </a:t>
            </a:r>
          </a:p>
          <a:p>
            <a:pPr lvl="0"/>
            <a:r>
              <a:rPr lang="en-GB" sz="1200" kern="1200" dirty="0" smtClean="0">
                <a:solidFill>
                  <a:schemeClr val="tx1"/>
                </a:solidFill>
                <a:effectLst/>
                <a:latin typeface="+mn-lt"/>
                <a:ea typeface="+mn-ea"/>
                <a:cs typeface="+mn-cs"/>
              </a:rPr>
              <a:t>Environmental impact?</a:t>
            </a:r>
          </a:p>
          <a:p>
            <a:endParaRPr lang="en-GB" dirty="0"/>
          </a:p>
        </p:txBody>
      </p:sp>
      <p:sp>
        <p:nvSpPr>
          <p:cNvPr id="4" name="Slide Number Placeholder 3"/>
          <p:cNvSpPr>
            <a:spLocks noGrp="1"/>
          </p:cNvSpPr>
          <p:nvPr>
            <p:ph type="sldNum" sz="quarter" idx="10"/>
          </p:nvPr>
        </p:nvSpPr>
        <p:spPr/>
        <p:txBody>
          <a:bodyPr/>
          <a:lstStyle/>
          <a:p>
            <a:fld id="{1C1D3580-5820-450B-956D-B8831B90ECC2}" type="slidenum">
              <a:rPr lang="en-GB" smtClean="0"/>
              <a:t>4</a:t>
            </a:fld>
            <a:endParaRPr lang="en-GB"/>
          </a:p>
        </p:txBody>
      </p:sp>
    </p:spTree>
    <p:extLst>
      <p:ext uri="{BB962C8B-B14F-4D97-AF65-F5344CB8AC3E}">
        <p14:creationId xmlns:p14="http://schemas.microsoft.com/office/powerpoint/2010/main" val="3086276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Slide 5 – Get connected</a:t>
            </a:r>
          </a:p>
          <a:p>
            <a:pPr lvl="0"/>
            <a:r>
              <a:rPr lang="en-GB" sz="1200" kern="1200" dirty="0" smtClean="0">
                <a:solidFill>
                  <a:schemeClr val="tx1"/>
                </a:solidFill>
                <a:effectLst/>
                <a:latin typeface="+mn-lt"/>
                <a:ea typeface="+mn-ea"/>
                <a:cs typeface="+mn-cs"/>
              </a:rPr>
              <a:t>By connecting to the building systems</a:t>
            </a:r>
          </a:p>
          <a:p>
            <a:pPr lvl="0"/>
            <a:r>
              <a:rPr lang="en-GB" sz="1200" kern="1200" dirty="0" smtClean="0">
                <a:solidFill>
                  <a:schemeClr val="tx1"/>
                </a:solidFill>
                <a:effectLst/>
                <a:latin typeface="+mn-lt"/>
                <a:ea typeface="+mn-ea"/>
                <a:cs typeface="+mn-cs"/>
              </a:rPr>
              <a:t>We in turn connect to people and technology</a:t>
            </a:r>
          </a:p>
          <a:p>
            <a:pPr lvl="0"/>
            <a:r>
              <a:rPr lang="en-GB" sz="1200" kern="1200" dirty="0" smtClean="0">
                <a:solidFill>
                  <a:schemeClr val="tx1"/>
                </a:solidFill>
                <a:effectLst/>
                <a:latin typeface="+mn-lt"/>
                <a:ea typeface="+mn-ea"/>
                <a:cs typeface="+mn-cs"/>
              </a:rPr>
              <a:t>…………to the global environment</a:t>
            </a:r>
          </a:p>
          <a:p>
            <a:pPr lvl="0"/>
            <a:r>
              <a:rPr lang="en-GB" sz="1200" kern="1200" dirty="0" smtClean="0">
                <a:solidFill>
                  <a:schemeClr val="tx1"/>
                </a:solidFill>
                <a:effectLst/>
                <a:latin typeface="+mn-lt"/>
                <a:ea typeface="+mn-ea"/>
                <a:cs typeface="+mn-cs"/>
              </a:rPr>
              <a:t>…………to the smart power grid</a:t>
            </a:r>
          </a:p>
          <a:p>
            <a:pPr lvl="0"/>
            <a:r>
              <a:rPr lang="en-GB" sz="1200" kern="1200" dirty="0" smtClean="0">
                <a:solidFill>
                  <a:schemeClr val="tx1"/>
                </a:solidFill>
                <a:effectLst/>
                <a:latin typeface="+mn-lt"/>
                <a:ea typeface="+mn-ea"/>
                <a:cs typeface="+mn-cs"/>
              </a:rPr>
              <a:t>………..and to an intelligent future</a:t>
            </a:r>
          </a:p>
          <a:p>
            <a:endParaRPr lang="en-GB" dirty="0"/>
          </a:p>
        </p:txBody>
      </p:sp>
      <p:sp>
        <p:nvSpPr>
          <p:cNvPr id="4" name="Slide Number Placeholder 3"/>
          <p:cNvSpPr>
            <a:spLocks noGrp="1"/>
          </p:cNvSpPr>
          <p:nvPr>
            <p:ph type="sldNum" sz="quarter" idx="10"/>
          </p:nvPr>
        </p:nvSpPr>
        <p:spPr/>
        <p:txBody>
          <a:bodyPr/>
          <a:lstStyle/>
          <a:p>
            <a:fld id="{1C1D3580-5820-450B-956D-B8831B90ECC2}" type="slidenum">
              <a:rPr lang="en-GB" smtClean="0"/>
              <a:t>5</a:t>
            </a:fld>
            <a:endParaRPr lang="en-GB"/>
          </a:p>
        </p:txBody>
      </p:sp>
    </p:spTree>
    <p:extLst>
      <p:ext uri="{BB962C8B-B14F-4D97-AF65-F5344CB8AC3E}">
        <p14:creationId xmlns:p14="http://schemas.microsoft.com/office/powerpoint/2010/main" val="25114649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There can be huge environmental benefits by reducing the amount of greenhouse gases omitted from the construction of new buildings. By utilising our existing buildings and making them smart, we can…………..  </a:t>
            </a:r>
          </a:p>
          <a:p>
            <a:pPr lvl="0"/>
            <a:r>
              <a:rPr lang="en-GB" sz="1200" kern="1200" dirty="0" smtClean="0">
                <a:solidFill>
                  <a:schemeClr val="tx1"/>
                </a:solidFill>
                <a:effectLst/>
                <a:latin typeface="+mn-lt"/>
                <a:ea typeface="+mn-ea"/>
                <a:cs typeface="+mn-cs"/>
              </a:rPr>
              <a:t>Reduced carbon footprint</a:t>
            </a:r>
          </a:p>
          <a:p>
            <a:pPr lvl="0"/>
            <a:r>
              <a:rPr lang="en-GB" sz="1200" kern="1200" dirty="0" smtClean="0">
                <a:solidFill>
                  <a:schemeClr val="tx1"/>
                </a:solidFill>
                <a:effectLst/>
                <a:latin typeface="+mn-lt"/>
                <a:ea typeface="+mn-ea"/>
                <a:cs typeface="+mn-cs"/>
              </a:rPr>
              <a:t>Create inward investment instead of lining the pockets of private developers </a:t>
            </a:r>
          </a:p>
          <a:p>
            <a:pPr lvl="0"/>
            <a:r>
              <a:rPr lang="en-GB" sz="1200" kern="1200" dirty="0" smtClean="0">
                <a:solidFill>
                  <a:schemeClr val="tx1"/>
                </a:solidFill>
                <a:effectLst/>
                <a:latin typeface="+mn-lt"/>
                <a:ea typeface="+mn-ea"/>
                <a:cs typeface="+mn-cs"/>
              </a:rPr>
              <a:t>Future proof our homes and places of work</a:t>
            </a:r>
          </a:p>
          <a:p>
            <a:pPr lvl="0"/>
            <a:r>
              <a:rPr lang="en-GB" sz="1200" kern="1200" dirty="0" smtClean="0">
                <a:solidFill>
                  <a:schemeClr val="tx1"/>
                </a:solidFill>
                <a:effectLst/>
                <a:latin typeface="+mn-lt"/>
                <a:ea typeface="+mn-ea"/>
                <a:cs typeface="+mn-cs"/>
              </a:rPr>
              <a:t>And most importantly increase comfort and wellbeing to user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C1D3580-5820-450B-956D-B8831B90ECC2}" type="slidenum">
              <a:rPr lang="en-GB" smtClean="0"/>
              <a:t>6</a:t>
            </a:fld>
            <a:endParaRPr lang="en-GB"/>
          </a:p>
        </p:txBody>
      </p:sp>
    </p:spTree>
    <p:extLst>
      <p:ext uri="{BB962C8B-B14F-4D97-AF65-F5344CB8AC3E}">
        <p14:creationId xmlns:p14="http://schemas.microsoft.com/office/powerpoint/2010/main" val="14163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3/14/2019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3/14/2019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3/14/2019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3/14/2019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3/14/2019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3/14/2019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7.jpg"/><Relationship Id="rId5" Type="http://schemas.openxmlformats.org/officeDocument/2006/relationships/hyperlink" Target="https://www-sciencedirect-com.ezproxy.uwtsd.ac.uk/topics/engineering/climate-change" TargetMode="External"/><Relationship Id="rId4" Type="http://schemas.openxmlformats.org/officeDocument/2006/relationships/hyperlink" Target="https://www-sciencedirect-com.ezproxy.uwtsd.ac.uk/topics/engineering/greenhouse-ga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0.jpg"/></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Can we adapt our existing buildings with the use of Smart technology ?</a:t>
            </a:r>
            <a:endParaRPr lang="en-GB" sz="4000" dirty="0"/>
          </a:p>
        </p:txBody>
      </p:sp>
      <p:sp>
        <p:nvSpPr>
          <p:cNvPr id="3" name="Content Placeholder 2"/>
          <p:cNvSpPr>
            <a:spLocks noGrp="1"/>
          </p:cNvSpPr>
          <p:nvPr>
            <p:ph idx="1"/>
          </p:nvPr>
        </p:nvSpPr>
        <p:spPr>
          <a:xfrm>
            <a:off x="1103311" y="2052918"/>
            <a:ext cx="8739935" cy="4195481"/>
          </a:xfrm>
        </p:spPr>
        <p:txBody>
          <a:bodyPr>
            <a:normAutofit/>
          </a:bodyPr>
          <a:lstStyle/>
          <a:p>
            <a:r>
              <a:rPr lang="en-GB" sz="2800" dirty="0"/>
              <a:t>As building design grows so does the technology used in the building</a:t>
            </a:r>
            <a:r>
              <a:rPr lang="en-GB" sz="2800" dirty="0" smtClean="0"/>
              <a:t>.</a:t>
            </a:r>
          </a:p>
          <a:p>
            <a:r>
              <a:rPr lang="en-GB" sz="2800" dirty="0" smtClean="0"/>
              <a:t>To better manage our buildings they need to become smart.</a:t>
            </a:r>
            <a:endParaRPr lang="en-GB" sz="2800" dirty="0"/>
          </a:p>
          <a:p>
            <a:r>
              <a:rPr lang="en-GB" sz="2800" dirty="0" smtClean="0"/>
              <a:t>A smart building is a building with interconnected systems that talk to each other, learns and predicts when to operate in order to save time, money and energy.</a:t>
            </a:r>
          </a:p>
          <a:p>
            <a:endParaRPr lang="en-GB" dirty="0"/>
          </a:p>
          <a:p>
            <a:endParaRPr lang="en-GB" dirty="0" smtClean="0"/>
          </a:p>
        </p:txBody>
      </p:sp>
      <p:sp>
        <p:nvSpPr>
          <p:cNvPr id="4" name="Rectangle 3"/>
          <p:cNvSpPr/>
          <p:nvPr/>
        </p:nvSpPr>
        <p:spPr>
          <a:xfrm>
            <a:off x="9401908" y="5562470"/>
            <a:ext cx="6096000" cy="902811"/>
          </a:xfrm>
          <a:prstGeom prst="rect">
            <a:avLst/>
          </a:prstGeom>
        </p:spPr>
        <p:txBody>
          <a:bodyPr>
            <a:spAutoFit/>
          </a:bodyPr>
          <a:lstStyle/>
          <a:p>
            <a:pPr marL="457200">
              <a:spcBef>
                <a:spcPts val="1000"/>
              </a:spcBef>
              <a:spcAft>
                <a:spcPts val="0"/>
              </a:spcAft>
            </a:pPr>
            <a:r>
              <a:rPr lang="en-GB" sz="1200" dirty="0">
                <a:latin typeface="Calibri" panose="020F0502020204030204" pitchFamily="34" charset="0"/>
                <a:ea typeface="Times New Roman" panose="02020603050405020304" pitchFamily="18" charset="0"/>
              </a:rPr>
              <a:t>Date:14/03/2019</a:t>
            </a:r>
            <a:endParaRPr lang="en-GB" sz="1200" dirty="0">
              <a:latin typeface="Times New Roman" panose="02020603050405020304" pitchFamily="18" charset="0"/>
              <a:ea typeface="Times New Roman" panose="02020603050405020304" pitchFamily="18" charset="0"/>
            </a:endParaRPr>
          </a:p>
          <a:p>
            <a:pPr marL="457200">
              <a:spcBef>
                <a:spcPts val="1000"/>
              </a:spcBef>
              <a:spcAft>
                <a:spcPts val="0"/>
              </a:spcAft>
            </a:pPr>
            <a:r>
              <a:rPr lang="en-GB" sz="1200" dirty="0">
                <a:latin typeface="Calibri" panose="020F0502020204030204" pitchFamily="34" charset="0"/>
                <a:ea typeface="Times New Roman" panose="02020603050405020304" pitchFamily="18" charset="0"/>
              </a:rPr>
              <a:t>Research Methods: Pecha Kucha</a:t>
            </a:r>
            <a:endParaRPr lang="en-GB" sz="1200" dirty="0">
              <a:latin typeface="Times New Roman" panose="02020603050405020304" pitchFamily="18" charset="0"/>
              <a:ea typeface="Times New Roman" panose="02020603050405020304" pitchFamily="18" charset="0"/>
            </a:endParaRPr>
          </a:p>
          <a:p>
            <a:pPr marL="457200">
              <a:spcBef>
                <a:spcPts val="1000"/>
              </a:spcBef>
              <a:spcAft>
                <a:spcPts val="0"/>
              </a:spcAft>
            </a:pPr>
            <a:r>
              <a:rPr lang="en-GB" sz="1200" dirty="0">
                <a:latin typeface="Calibri" panose="020F0502020204030204" pitchFamily="34" charset="0"/>
                <a:ea typeface="Times New Roman" panose="02020603050405020304" pitchFamily="18" charset="0"/>
              </a:rPr>
              <a:t>Name: Alex Morgan 1808368 </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373961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46111" y="1729047"/>
            <a:ext cx="4853540" cy="2086495"/>
          </a:xfrm>
        </p:spPr>
        <p:txBody>
          <a:bodyPr/>
          <a:lstStyle/>
          <a:p>
            <a:r>
              <a:rPr lang="en-GB" sz="1800" dirty="0"/>
              <a:t>‘Present day buildings have become the third largest consumer of fossil energy after industry and agriculture’ (</a:t>
            </a:r>
            <a:r>
              <a:rPr lang="en-GB" sz="1800" dirty="0" err="1"/>
              <a:t>Chel</a:t>
            </a:r>
            <a:r>
              <a:rPr lang="en-GB" sz="1800" dirty="0"/>
              <a:t> et al., 2018). </a:t>
            </a:r>
          </a:p>
          <a:p>
            <a:endParaRPr lang="en-GB" dirty="0"/>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06336" y="3690851"/>
            <a:ext cx="4189614" cy="2368261"/>
          </a:xfrm>
        </p:spPr>
      </p:pic>
      <p:sp>
        <p:nvSpPr>
          <p:cNvPr id="6" name="Content Placeholder 5"/>
          <p:cNvSpPr>
            <a:spLocks noGrp="1"/>
          </p:cNvSpPr>
          <p:nvPr>
            <p:ph sz="quarter" idx="4"/>
          </p:nvPr>
        </p:nvSpPr>
        <p:spPr>
          <a:xfrm>
            <a:off x="5654495" y="4231091"/>
            <a:ext cx="4969170" cy="2341044"/>
          </a:xfrm>
        </p:spPr>
        <p:txBody>
          <a:bodyPr/>
          <a:lstStyle/>
          <a:p>
            <a:r>
              <a:rPr lang="en-GB" dirty="0"/>
              <a:t>‘the construction industry generates 25% of solid waste and emits 33% of </a:t>
            </a:r>
            <a:r>
              <a:rPr lang="en-GB" dirty="0">
                <a:hlinkClick r:id="rId4" tooltip="Learn more about Greenhouse Gas"/>
              </a:rPr>
              <a:t>greenhouse gases</a:t>
            </a:r>
            <a:r>
              <a:rPr lang="en-GB" dirty="0"/>
              <a:t>, thus increasing the risk of energy scarcity and accelerating human-made </a:t>
            </a:r>
            <a:r>
              <a:rPr lang="en-GB" dirty="0">
                <a:hlinkClick r:id="rId5" tooltip="Learn more about Climate Change"/>
              </a:rPr>
              <a:t>climate change</a:t>
            </a:r>
            <a:r>
              <a:rPr lang="en-GB" dirty="0"/>
              <a:t>’. </a:t>
            </a:r>
          </a:p>
          <a:p>
            <a:r>
              <a:rPr lang="en-GB" dirty="0"/>
              <a:t>(</a:t>
            </a:r>
            <a:r>
              <a:rPr lang="en-GB" dirty="0" err="1"/>
              <a:t>Azzouz</a:t>
            </a:r>
            <a:r>
              <a:rPr lang="en-GB" dirty="0"/>
              <a:t> et al.,2017)</a:t>
            </a:r>
          </a:p>
          <a:p>
            <a:endParaRPr lang="en-GB" dirty="0"/>
          </a:p>
        </p:txBody>
      </p:sp>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58196" y="1612669"/>
            <a:ext cx="3451317" cy="2177847"/>
          </a:xfrm>
          <a:prstGeom prst="rect">
            <a:avLst/>
          </a:prstGeom>
        </p:spPr>
      </p:pic>
    </p:spTree>
    <p:extLst>
      <p:ext uri="{BB962C8B-B14F-4D97-AF65-F5344CB8AC3E}">
        <p14:creationId xmlns:p14="http://schemas.microsoft.com/office/powerpoint/2010/main" val="1066409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0" fill="hold"/>
                                        <p:tgtEl>
                                          <p:spTgt spid="7"/>
                                        </p:tgtEl>
                                        <p:attrNameLst>
                                          <p:attrName>ppt_w</p:attrName>
                                        </p:attrNameLst>
                                      </p:cBhvr>
                                      <p:tavLst>
                                        <p:tav tm="0">
                                          <p:val>
                                            <p:fltVal val="0"/>
                                          </p:val>
                                        </p:tav>
                                        <p:tav tm="100000">
                                          <p:val>
                                            <p:strVal val="#ppt_w"/>
                                          </p:val>
                                        </p:tav>
                                      </p:tavLst>
                                    </p:anim>
                                    <p:anim calcmode="lin" valueType="num">
                                      <p:cBhvr>
                                        <p:cTn id="8" dur="10000" fill="hold"/>
                                        <p:tgtEl>
                                          <p:spTgt spid="7"/>
                                        </p:tgtEl>
                                        <p:attrNameLst>
                                          <p:attrName>ppt_h</p:attrName>
                                        </p:attrNameLst>
                                      </p:cBhvr>
                                      <p:tavLst>
                                        <p:tav tm="0">
                                          <p:val>
                                            <p:fltVal val="0"/>
                                          </p:val>
                                        </p:tav>
                                        <p:tav tm="100000">
                                          <p:val>
                                            <p:strVal val="#ppt_h"/>
                                          </p:val>
                                        </p:tav>
                                      </p:tavLst>
                                    </p:anim>
                                    <p:anim calcmode="lin" valueType="num">
                                      <p:cBhvr>
                                        <p:cTn id="9" dur="10000" fill="hold"/>
                                        <p:tgtEl>
                                          <p:spTgt spid="7"/>
                                        </p:tgtEl>
                                        <p:attrNameLst>
                                          <p:attrName>style.rotation</p:attrName>
                                        </p:attrNameLst>
                                      </p:cBhvr>
                                      <p:tavLst>
                                        <p:tav tm="0">
                                          <p:val>
                                            <p:fltVal val="90"/>
                                          </p:val>
                                        </p:tav>
                                        <p:tav tm="100000">
                                          <p:val>
                                            <p:fltVal val="0"/>
                                          </p:val>
                                        </p:tav>
                                      </p:tavLst>
                                    </p:anim>
                                    <p:animEffect transition="in" filter="fade">
                                      <p:cBhvr>
                                        <p:cTn id="10" dur="100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p:cTn id="15" dur="5000" fill="hold"/>
                                        <p:tgtEl>
                                          <p:spTgt spid="8"/>
                                        </p:tgtEl>
                                        <p:attrNameLst>
                                          <p:attrName>ppt_w</p:attrName>
                                        </p:attrNameLst>
                                      </p:cBhvr>
                                      <p:tavLst>
                                        <p:tav tm="0">
                                          <p:val>
                                            <p:fltVal val="0"/>
                                          </p:val>
                                        </p:tav>
                                        <p:tav tm="100000">
                                          <p:val>
                                            <p:strVal val="#ppt_w"/>
                                          </p:val>
                                        </p:tav>
                                      </p:tavLst>
                                    </p:anim>
                                    <p:anim calcmode="lin" valueType="num">
                                      <p:cBhvr>
                                        <p:cTn id="16" dur="5000" fill="hold"/>
                                        <p:tgtEl>
                                          <p:spTgt spid="8"/>
                                        </p:tgtEl>
                                        <p:attrNameLst>
                                          <p:attrName>ppt_h</p:attrName>
                                        </p:attrNameLst>
                                      </p:cBhvr>
                                      <p:tavLst>
                                        <p:tav tm="0">
                                          <p:val>
                                            <p:fltVal val="0"/>
                                          </p:val>
                                        </p:tav>
                                        <p:tav tm="100000">
                                          <p:val>
                                            <p:strVal val="#ppt_h"/>
                                          </p:val>
                                        </p:tav>
                                      </p:tavLst>
                                    </p:anim>
                                    <p:anim calcmode="lin" valueType="num">
                                      <p:cBhvr>
                                        <p:cTn id="17" dur="5000" fill="hold"/>
                                        <p:tgtEl>
                                          <p:spTgt spid="8"/>
                                        </p:tgtEl>
                                        <p:attrNameLst>
                                          <p:attrName>style.rotation</p:attrName>
                                        </p:attrNameLst>
                                      </p:cBhvr>
                                      <p:tavLst>
                                        <p:tav tm="0">
                                          <p:val>
                                            <p:fltVal val="90"/>
                                          </p:val>
                                        </p:tav>
                                        <p:tav tm="100000">
                                          <p:val>
                                            <p:fltVal val="0"/>
                                          </p:val>
                                        </p:tav>
                                      </p:tavLst>
                                    </p:anim>
                                    <p:animEffect transition="in" filter="fade">
                                      <p:cBhvr>
                                        <p:cTn id="18" dur="5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9207" y="927525"/>
            <a:ext cx="8452220" cy="5146383"/>
          </a:xfrm>
          <a:prstGeom prst="rect">
            <a:avLst/>
          </a:prstGeom>
        </p:spPr>
      </p:pic>
      <p:sp>
        <p:nvSpPr>
          <p:cNvPr id="3" name="Rectangle 2"/>
          <p:cNvSpPr/>
          <p:nvPr/>
        </p:nvSpPr>
        <p:spPr>
          <a:xfrm>
            <a:off x="7337275" y="4965558"/>
            <a:ext cx="1523174" cy="307777"/>
          </a:xfrm>
          <a:prstGeom prst="rect">
            <a:avLst/>
          </a:prstGeom>
        </p:spPr>
        <p:txBody>
          <a:bodyPr wrap="none">
            <a:spAutoFit/>
          </a:bodyPr>
          <a:lstStyle/>
          <a:p>
            <a:r>
              <a:rPr lang="en-GB" sz="1400" b="1" dirty="0" smtClean="0">
                <a:solidFill>
                  <a:schemeClr val="bg1"/>
                </a:solidFill>
              </a:rPr>
              <a:t>Heating </a:t>
            </a:r>
            <a:r>
              <a:rPr lang="en-GB" sz="1400" b="1" dirty="0">
                <a:solidFill>
                  <a:schemeClr val="bg1"/>
                </a:solidFill>
              </a:rPr>
              <a:t>control</a:t>
            </a:r>
          </a:p>
        </p:txBody>
      </p:sp>
      <p:sp>
        <p:nvSpPr>
          <p:cNvPr id="4" name="Rectangle 3"/>
          <p:cNvSpPr/>
          <p:nvPr/>
        </p:nvSpPr>
        <p:spPr>
          <a:xfrm>
            <a:off x="8279396" y="2761667"/>
            <a:ext cx="1667444" cy="307777"/>
          </a:xfrm>
          <a:prstGeom prst="rect">
            <a:avLst/>
          </a:prstGeom>
        </p:spPr>
        <p:txBody>
          <a:bodyPr wrap="none">
            <a:spAutoFit/>
          </a:bodyPr>
          <a:lstStyle/>
          <a:p>
            <a:r>
              <a:rPr lang="en-GB" sz="1400" b="1" dirty="0">
                <a:solidFill>
                  <a:schemeClr val="bg1"/>
                </a:solidFill>
              </a:rPr>
              <a:t>Window actuator</a:t>
            </a:r>
          </a:p>
        </p:txBody>
      </p:sp>
      <p:sp>
        <p:nvSpPr>
          <p:cNvPr id="5" name="Rectangle 4"/>
          <p:cNvSpPr/>
          <p:nvPr/>
        </p:nvSpPr>
        <p:spPr>
          <a:xfrm>
            <a:off x="6803004" y="1695190"/>
            <a:ext cx="1736373" cy="307777"/>
          </a:xfrm>
          <a:prstGeom prst="rect">
            <a:avLst/>
          </a:prstGeom>
        </p:spPr>
        <p:txBody>
          <a:bodyPr wrap="none">
            <a:spAutoFit/>
          </a:bodyPr>
          <a:lstStyle/>
          <a:p>
            <a:r>
              <a:rPr lang="en-GB" sz="1400" b="1" dirty="0">
                <a:solidFill>
                  <a:schemeClr val="bg1"/>
                </a:solidFill>
              </a:rPr>
              <a:t>Luxe level sensors</a:t>
            </a:r>
          </a:p>
        </p:txBody>
      </p:sp>
      <p:sp>
        <p:nvSpPr>
          <p:cNvPr id="6" name="Rectangle 5"/>
          <p:cNvSpPr/>
          <p:nvPr/>
        </p:nvSpPr>
        <p:spPr>
          <a:xfrm>
            <a:off x="2330139" y="1507791"/>
            <a:ext cx="1132041" cy="307777"/>
          </a:xfrm>
          <a:prstGeom prst="rect">
            <a:avLst/>
          </a:prstGeom>
        </p:spPr>
        <p:txBody>
          <a:bodyPr wrap="none">
            <a:spAutoFit/>
          </a:bodyPr>
          <a:lstStyle/>
          <a:p>
            <a:r>
              <a:rPr lang="en-GB" sz="1400" b="1" dirty="0" smtClean="0">
                <a:solidFill>
                  <a:schemeClr val="bg1"/>
                </a:solidFill>
              </a:rPr>
              <a:t>HVAC vent</a:t>
            </a:r>
            <a:endParaRPr lang="en-GB" sz="1400" dirty="0"/>
          </a:p>
        </p:txBody>
      </p:sp>
      <p:sp>
        <p:nvSpPr>
          <p:cNvPr id="7" name="Rectangle 6"/>
          <p:cNvSpPr/>
          <p:nvPr/>
        </p:nvSpPr>
        <p:spPr>
          <a:xfrm>
            <a:off x="1789207" y="3346827"/>
            <a:ext cx="2722220" cy="307777"/>
          </a:xfrm>
          <a:prstGeom prst="rect">
            <a:avLst/>
          </a:prstGeom>
        </p:spPr>
        <p:txBody>
          <a:bodyPr wrap="none">
            <a:spAutoFit/>
          </a:bodyPr>
          <a:lstStyle/>
          <a:p>
            <a:r>
              <a:rPr lang="en-GB" sz="1400" b="1" dirty="0">
                <a:solidFill>
                  <a:schemeClr val="bg1"/>
                </a:solidFill>
              </a:rPr>
              <a:t>Temperature/humidity sensor</a:t>
            </a:r>
            <a:endParaRPr lang="en-GB" sz="1400" dirty="0"/>
          </a:p>
        </p:txBody>
      </p:sp>
      <p:sp>
        <p:nvSpPr>
          <p:cNvPr id="8" name="Rectangle 7"/>
          <p:cNvSpPr/>
          <p:nvPr/>
        </p:nvSpPr>
        <p:spPr>
          <a:xfrm>
            <a:off x="1697836" y="6195352"/>
            <a:ext cx="2291012" cy="307777"/>
          </a:xfrm>
          <a:prstGeom prst="rect">
            <a:avLst/>
          </a:prstGeom>
        </p:spPr>
        <p:txBody>
          <a:bodyPr wrap="none">
            <a:spAutoFit/>
          </a:bodyPr>
          <a:lstStyle/>
          <a:p>
            <a:r>
              <a:rPr lang="en-GB" sz="1400" b="1" dirty="0">
                <a:solidFill>
                  <a:srgbClr val="000000"/>
                </a:solidFill>
              </a:rPr>
              <a:t>(Designnews.com, 2019)</a:t>
            </a:r>
            <a:endParaRPr lang="en-GB" sz="1400" b="1" dirty="0"/>
          </a:p>
        </p:txBody>
      </p:sp>
    </p:spTree>
    <p:extLst>
      <p:ext uri="{BB962C8B-B14F-4D97-AF65-F5344CB8AC3E}">
        <p14:creationId xmlns:p14="http://schemas.microsoft.com/office/powerpoint/2010/main" val="1663448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50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2000" fill="hold"/>
                                        <p:tgtEl>
                                          <p:spTgt spid="3"/>
                                        </p:tgtEl>
                                        <p:attrNameLst>
                                          <p:attrName>ppt_x</p:attrName>
                                        </p:attrNameLst>
                                      </p:cBhvr>
                                      <p:tavLst>
                                        <p:tav tm="0">
                                          <p:val>
                                            <p:strVal val="1+#ppt_w/2"/>
                                          </p:val>
                                        </p:tav>
                                        <p:tav tm="100000">
                                          <p:val>
                                            <p:strVal val="#ppt_x"/>
                                          </p:val>
                                        </p:tav>
                                      </p:tavLst>
                                    </p:anim>
                                    <p:anim calcmode="lin" valueType="num">
                                      <p:cBhvr additive="base">
                                        <p:cTn id="8" dur="20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50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2000" fill="hold"/>
                                        <p:tgtEl>
                                          <p:spTgt spid="4"/>
                                        </p:tgtEl>
                                        <p:attrNameLst>
                                          <p:attrName>ppt_x</p:attrName>
                                        </p:attrNameLst>
                                      </p:cBhvr>
                                      <p:tavLst>
                                        <p:tav tm="0">
                                          <p:val>
                                            <p:strVal val="1+#ppt_w/2"/>
                                          </p:val>
                                        </p:tav>
                                        <p:tav tm="100000">
                                          <p:val>
                                            <p:strVal val="#ppt_x"/>
                                          </p:val>
                                        </p:tav>
                                      </p:tavLst>
                                    </p:anim>
                                    <p:anim calcmode="lin" valueType="num">
                                      <p:cBhvr additive="base">
                                        <p:cTn id="14" dur="20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50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2000" fill="hold"/>
                                        <p:tgtEl>
                                          <p:spTgt spid="5"/>
                                        </p:tgtEl>
                                        <p:attrNameLst>
                                          <p:attrName>ppt_x</p:attrName>
                                        </p:attrNameLst>
                                      </p:cBhvr>
                                      <p:tavLst>
                                        <p:tav tm="0">
                                          <p:val>
                                            <p:strVal val="1+#ppt_w/2"/>
                                          </p:val>
                                        </p:tav>
                                        <p:tav tm="100000">
                                          <p:val>
                                            <p:strVal val="#ppt_x"/>
                                          </p:val>
                                        </p:tav>
                                      </p:tavLst>
                                    </p:anim>
                                    <p:anim calcmode="lin" valueType="num">
                                      <p:cBhvr additive="base">
                                        <p:cTn id="20" dur="20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50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2000" fill="hold"/>
                                        <p:tgtEl>
                                          <p:spTgt spid="6"/>
                                        </p:tgtEl>
                                        <p:attrNameLst>
                                          <p:attrName>ppt_x</p:attrName>
                                        </p:attrNameLst>
                                      </p:cBhvr>
                                      <p:tavLst>
                                        <p:tav tm="0">
                                          <p:val>
                                            <p:strVal val="#ppt_x"/>
                                          </p:val>
                                        </p:tav>
                                        <p:tav tm="100000">
                                          <p:val>
                                            <p:strVal val="#ppt_x"/>
                                          </p:val>
                                        </p:tav>
                                      </p:tavLst>
                                    </p:anim>
                                    <p:anim calcmode="lin" valueType="num">
                                      <p:cBhvr additive="base">
                                        <p:cTn id="26" dur="20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50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2000" fill="hold"/>
                                        <p:tgtEl>
                                          <p:spTgt spid="7"/>
                                        </p:tgtEl>
                                        <p:attrNameLst>
                                          <p:attrName>ppt_x</p:attrName>
                                        </p:attrNameLst>
                                      </p:cBhvr>
                                      <p:tavLst>
                                        <p:tav tm="0">
                                          <p:val>
                                            <p:strVal val="#ppt_x"/>
                                          </p:val>
                                        </p:tav>
                                        <p:tav tm="100000">
                                          <p:val>
                                            <p:strVal val="#ppt_x"/>
                                          </p:val>
                                        </p:tav>
                                      </p:tavLst>
                                    </p:anim>
                                    <p:anim calcmode="lin" valueType="num">
                                      <p:cBhvr additive="base">
                                        <p:cTn id="32" dur="20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8111" y="381000"/>
            <a:ext cx="9404723" cy="1400530"/>
          </a:xfrm>
        </p:spPr>
        <p:txBody>
          <a:bodyPr/>
          <a:lstStyle/>
          <a:p>
            <a:r>
              <a:rPr lang="en-GB" sz="4000" b="1" u="sng" dirty="0" smtClean="0"/>
              <a:t>Sensor modelling of Building(a)</a:t>
            </a:r>
            <a:endParaRPr lang="en-GB" sz="4000" b="1" u="sng" dirty="0"/>
          </a:p>
        </p:txBody>
      </p:sp>
      <p:sp>
        <p:nvSpPr>
          <p:cNvPr id="3" name="Content Placeholder 2"/>
          <p:cNvSpPr>
            <a:spLocks noGrp="1"/>
          </p:cNvSpPr>
          <p:nvPr>
            <p:ph sz="half" idx="1"/>
          </p:nvPr>
        </p:nvSpPr>
        <p:spPr/>
        <p:txBody>
          <a:bodyPr/>
          <a:lstStyle/>
          <a:p>
            <a:pPr marL="0" indent="0">
              <a:buNone/>
            </a:pPr>
            <a:r>
              <a:rPr lang="en-GB" sz="2400" b="1" dirty="0" smtClean="0"/>
              <a:t>Structure </a:t>
            </a:r>
          </a:p>
          <a:p>
            <a:r>
              <a:rPr lang="en-GB" dirty="0" smtClean="0"/>
              <a:t>Identify suitable rooms for monitoring</a:t>
            </a:r>
          </a:p>
          <a:p>
            <a:r>
              <a:rPr lang="en-GB" dirty="0" smtClean="0"/>
              <a:t>Install sensor network</a:t>
            </a:r>
          </a:p>
          <a:p>
            <a:r>
              <a:rPr lang="en-GB" dirty="0" smtClean="0"/>
              <a:t>Monitor and examine the data</a:t>
            </a:r>
          </a:p>
        </p:txBody>
      </p:sp>
      <p:sp>
        <p:nvSpPr>
          <p:cNvPr id="4" name="Content Placeholder 3"/>
          <p:cNvSpPr>
            <a:spLocks noGrp="1"/>
          </p:cNvSpPr>
          <p:nvPr>
            <p:ph sz="half" idx="2"/>
          </p:nvPr>
        </p:nvSpPr>
        <p:spPr>
          <a:xfrm>
            <a:off x="4995949" y="2056092"/>
            <a:ext cx="4214553" cy="4200245"/>
          </a:xfrm>
        </p:spPr>
        <p:txBody>
          <a:bodyPr/>
          <a:lstStyle/>
          <a:p>
            <a:pPr marL="0" indent="0">
              <a:buNone/>
            </a:pPr>
            <a:r>
              <a:rPr lang="en-GB" sz="2400" b="1" dirty="0" smtClean="0"/>
              <a:t>Considerations  </a:t>
            </a:r>
          </a:p>
          <a:p>
            <a:r>
              <a:rPr lang="en-GB" dirty="0" smtClean="0"/>
              <a:t>Is there scope to retro-fit the building to the required specification?</a:t>
            </a:r>
          </a:p>
          <a:p>
            <a:r>
              <a:rPr lang="en-GB" dirty="0" smtClean="0"/>
              <a:t>Can </a:t>
            </a:r>
            <a:r>
              <a:rPr lang="en-GB" dirty="0"/>
              <a:t>the </a:t>
            </a:r>
            <a:r>
              <a:rPr lang="en-GB" dirty="0" smtClean="0"/>
              <a:t>existing services </a:t>
            </a:r>
            <a:r>
              <a:rPr lang="en-GB" dirty="0"/>
              <a:t>accommodate the smart </a:t>
            </a:r>
            <a:r>
              <a:rPr lang="en-GB" dirty="0" smtClean="0"/>
              <a:t>system?</a:t>
            </a:r>
          </a:p>
          <a:p>
            <a:r>
              <a:rPr lang="en-GB" dirty="0" smtClean="0"/>
              <a:t>How will the user benefit? </a:t>
            </a:r>
          </a:p>
          <a:p>
            <a:r>
              <a:rPr lang="en-GB" dirty="0" smtClean="0"/>
              <a:t>Environmental impact?</a:t>
            </a:r>
          </a:p>
          <a:p>
            <a:endParaRPr lang="en-GB" dirty="0"/>
          </a:p>
          <a:p>
            <a:endParaRPr lang="en-GB" dirty="0"/>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92154" y="4347556"/>
            <a:ext cx="1665446" cy="1110297"/>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99784" y="3100647"/>
            <a:ext cx="3003227" cy="2626822"/>
          </a:xfrm>
          <a:prstGeom prst="rect">
            <a:avLst/>
          </a:prstGeom>
        </p:spPr>
      </p:pic>
    </p:spTree>
    <p:extLst>
      <p:ext uri="{BB962C8B-B14F-4D97-AF65-F5344CB8AC3E}">
        <p14:creationId xmlns:p14="http://schemas.microsoft.com/office/powerpoint/2010/main" val="929024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fade">
                                      <p:cBhvr>
                                        <p:cTn id="22" dur="10000"/>
                                        <p:tgtEl>
                                          <p:spTgt spid="4">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fade">
                                      <p:cBhvr>
                                        <p:cTn id="27" dur="5000"/>
                                        <p:tgtEl>
                                          <p:spTgt spid="4">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3" end="3"/>
                                            </p:txEl>
                                          </p:spTgt>
                                        </p:tgtEl>
                                        <p:attrNameLst>
                                          <p:attrName>style.visibility</p:attrName>
                                        </p:attrNameLst>
                                      </p:cBhvr>
                                      <p:to>
                                        <p:strVal val="visible"/>
                                      </p:to>
                                    </p:set>
                                    <p:animEffect transition="in" filter="fade">
                                      <p:cBhvr>
                                        <p:cTn id="32" dur="1500"/>
                                        <p:tgtEl>
                                          <p:spTgt spid="4">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Effect transition="in" filter="fade">
                                      <p:cBhvr>
                                        <p:cTn id="37" dur="1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6945" y="299258"/>
            <a:ext cx="6517178" cy="980902"/>
          </a:xfrm>
        </p:spPr>
        <p:txBody>
          <a:bodyPr/>
          <a:lstStyle/>
          <a:p>
            <a:r>
              <a:rPr lang="en-GB" sz="6000" b="1" u="sng" dirty="0" smtClean="0"/>
              <a:t>Get Connected</a:t>
            </a:r>
            <a:endParaRPr lang="en-GB" sz="6000" b="1" u="sng" dirty="0"/>
          </a:p>
        </p:txBody>
      </p:sp>
      <p:sp>
        <p:nvSpPr>
          <p:cNvPr id="4" name="Text Placeholder 3"/>
          <p:cNvSpPr>
            <a:spLocks noGrp="1"/>
          </p:cNvSpPr>
          <p:nvPr>
            <p:ph type="body" sz="half" idx="2"/>
          </p:nvPr>
        </p:nvSpPr>
        <p:spPr>
          <a:xfrm>
            <a:off x="1154953" y="2211186"/>
            <a:ext cx="3401063" cy="3813694"/>
          </a:xfrm>
        </p:spPr>
        <p:txBody>
          <a:bodyPr>
            <a:normAutofit/>
          </a:bodyPr>
          <a:lstStyle/>
          <a:p>
            <a:pPr marL="171450" indent="-171450">
              <a:buFont typeface="Arial" panose="020B0604020202020204" pitchFamily="34" charset="0"/>
              <a:buChar char="•"/>
            </a:pPr>
            <a:r>
              <a:rPr lang="en-GB" sz="1600" dirty="0" smtClean="0"/>
              <a:t>Connecting </a:t>
            </a:r>
            <a:r>
              <a:rPr lang="en-GB" sz="1600" dirty="0"/>
              <a:t>building systems</a:t>
            </a:r>
          </a:p>
          <a:p>
            <a:pPr marL="171450" indent="-171450">
              <a:buFont typeface="Arial" panose="020B0604020202020204" pitchFamily="34" charset="0"/>
              <a:buChar char="•"/>
            </a:pPr>
            <a:r>
              <a:rPr lang="en-GB" sz="1600" dirty="0"/>
              <a:t>Connecting people and technology</a:t>
            </a:r>
          </a:p>
          <a:p>
            <a:pPr marL="171450" indent="-171450">
              <a:buFont typeface="Arial" panose="020B0604020202020204" pitchFamily="34" charset="0"/>
              <a:buChar char="•"/>
            </a:pPr>
            <a:r>
              <a:rPr lang="en-GB" sz="1600" dirty="0" smtClean="0"/>
              <a:t>Connecting </a:t>
            </a:r>
            <a:r>
              <a:rPr lang="en-GB" sz="1600" dirty="0"/>
              <a:t>to the global environment</a:t>
            </a:r>
          </a:p>
          <a:p>
            <a:pPr marL="171450" indent="-171450">
              <a:buFont typeface="Arial" panose="020B0604020202020204" pitchFamily="34" charset="0"/>
              <a:buChar char="•"/>
            </a:pPr>
            <a:r>
              <a:rPr lang="en-GB" sz="1600" dirty="0"/>
              <a:t>Connecting to the smart power grid</a:t>
            </a:r>
          </a:p>
          <a:p>
            <a:pPr marL="171450" indent="-171450">
              <a:buFont typeface="Arial" panose="020B0604020202020204" pitchFamily="34" charset="0"/>
              <a:buChar char="•"/>
            </a:pPr>
            <a:r>
              <a:rPr lang="en-GB" sz="1600" dirty="0"/>
              <a:t>Connecting to an intelligent future</a:t>
            </a:r>
          </a:p>
          <a:p>
            <a:r>
              <a:rPr lang="en-GB" dirty="0"/>
              <a:t>(Buildingefficiencyinitiative.org, 2019)</a:t>
            </a:r>
            <a:endParaRPr lang="en-GB" sz="1600" dirty="0"/>
          </a:p>
        </p:txBody>
      </p:sp>
      <p:pic>
        <p:nvPicPr>
          <p:cNvPr id="5" name="Picture Placeholder 5"/>
          <p:cNvPicPr>
            <a:picLocks noGrp="1" noChangeAspect="1"/>
          </p:cNvPicPr>
          <p:nvPr>
            <p:ph idx="1"/>
          </p:nvPr>
        </p:nvPicPr>
        <p:blipFill rotWithShape="1">
          <a:blip r:embed="rId3">
            <a:extLst>
              <a:ext uri="{28A0092B-C50C-407E-A947-70E740481C1C}">
                <a14:useLocalDpi xmlns:a14="http://schemas.microsoft.com/office/drawing/2010/main" val="0"/>
              </a:ext>
            </a:extLst>
          </a:blip>
          <a:srcRect l="188" t="13685" r="-188" b="9845"/>
          <a:stretch/>
        </p:blipFill>
        <p:spPr>
          <a:xfrm>
            <a:off x="4556016" y="1737361"/>
            <a:ext cx="5970343" cy="3607724"/>
          </a:xfrm>
        </p:spPr>
      </p:pic>
    </p:spTree>
    <p:extLst>
      <p:ext uri="{BB962C8B-B14F-4D97-AF65-F5344CB8AC3E}">
        <p14:creationId xmlns:p14="http://schemas.microsoft.com/office/powerpoint/2010/main" val="3043912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3000"/>
                                        <p:tgtEl>
                                          <p:spTgt spid="4">
                                            <p:txEl>
                                              <p:pRg st="0" end="0"/>
                                            </p:txEl>
                                          </p:spTgt>
                                        </p:tgtEl>
                                      </p:cBhvr>
                                    </p:animEffect>
                                    <p:anim calcmode="lin" valueType="num">
                                      <p:cBhvr>
                                        <p:cTn id="8" dur="3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3000"/>
                                        <p:tgtEl>
                                          <p:spTgt spid="4">
                                            <p:txEl>
                                              <p:pRg st="1" end="1"/>
                                            </p:txEl>
                                          </p:spTgt>
                                        </p:tgtEl>
                                      </p:cBhvr>
                                    </p:animEffect>
                                    <p:anim calcmode="lin" valueType="num">
                                      <p:cBhvr>
                                        <p:cTn id="15" dur="3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3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3000"/>
                                        <p:tgtEl>
                                          <p:spTgt spid="4">
                                            <p:txEl>
                                              <p:pRg st="2" end="2"/>
                                            </p:txEl>
                                          </p:spTgt>
                                        </p:tgtEl>
                                      </p:cBhvr>
                                    </p:animEffect>
                                    <p:anim calcmode="lin" valueType="num">
                                      <p:cBhvr>
                                        <p:cTn id="22" dur="3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3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3000"/>
                                        <p:tgtEl>
                                          <p:spTgt spid="4">
                                            <p:txEl>
                                              <p:pRg st="3" end="3"/>
                                            </p:txEl>
                                          </p:spTgt>
                                        </p:tgtEl>
                                      </p:cBhvr>
                                    </p:animEffect>
                                    <p:anim calcmode="lin" valueType="num">
                                      <p:cBhvr>
                                        <p:cTn id="29" dur="3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3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3000"/>
                                        <p:tgtEl>
                                          <p:spTgt spid="4">
                                            <p:txEl>
                                              <p:pRg st="4" end="4"/>
                                            </p:txEl>
                                          </p:spTgt>
                                        </p:tgtEl>
                                      </p:cBhvr>
                                    </p:animEffect>
                                    <p:anim calcmode="lin" valueType="num">
                                      <p:cBhvr>
                                        <p:cTn id="36" dur="3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3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impact </a:t>
            </a:r>
            <a:endParaRPr lang="en-GB" dirty="0"/>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70670" y="1312879"/>
            <a:ext cx="4162425" cy="2956034"/>
          </a:xfrm>
        </p:spPr>
      </p:pic>
      <p:pic>
        <p:nvPicPr>
          <p:cNvPr id="6" name="Content Placeholder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8844455" y="1"/>
            <a:ext cx="3263461" cy="6700344"/>
          </a:xfrm>
        </p:spPr>
      </p:pic>
      <p:sp>
        <p:nvSpPr>
          <p:cNvPr id="7" name="Rectangle 6"/>
          <p:cNvSpPr/>
          <p:nvPr/>
        </p:nvSpPr>
        <p:spPr>
          <a:xfrm>
            <a:off x="2875384" y="3115647"/>
            <a:ext cx="5885151" cy="3139321"/>
          </a:xfrm>
          <a:prstGeom prst="rect">
            <a:avLst/>
          </a:prstGeom>
        </p:spPr>
        <p:txBody>
          <a:bodyPr wrap="square">
            <a:spAutoFit/>
          </a:bodyPr>
          <a:lstStyle/>
          <a:p>
            <a:r>
              <a:rPr lang="en-GB" sz="2800" dirty="0" smtClean="0"/>
              <a:t>                             </a:t>
            </a:r>
            <a:r>
              <a:rPr lang="en-GB" sz="2800" u="sng" dirty="0" smtClean="0"/>
              <a:t>Benefits</a:t>
            </a:r>
          </a:p>
          <a:p>
            <a:endParaRPr lang="en-GB" sz="2800" dirty="0" smtClean="0"/>
          </a:p>
          <a:p>
            <a:pPr marL="457200" indent="-4572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000" dirty="0" smtClean="0"/>
              <a:t>Reduced carbon footprint</a:t>
            </a:r>
          </a:p>
          <a:p>
            <a:pPr marL="342900" indent="-342900">
              <a:buFont typeface="Arial" panose="020B0604020202020204" pitchFamily="34" charset="0"/>
              <a:buChar char="•"/>
            </a:pPr>
            <a:r>
              <a:rPr lang="en-GB" sz="2000" dirty="0" smtClean="0"/>
              <a:t>Inward investment</a:t>
            </a:r>
          </a:p>
          <a:p>
            <a:pPr marL="342900" indent="-342900">
              <a:buFont typeface="Arial" panose="020B0604020202020204" pitchFamily="34" charset="0"/>
              <a:buChar char="•"/>
            </a:pPr>
            <a:r>
              <a:rPr lang="en-GB" sz="2000" dirty="0" smtClean="0"/>
              <a:t>Future proofing </a:t>
            </a:r>
          </a:p>
          <a:p>
            <a:pPr marL="342900" indent="-342900">
              <a:buFont typeface="Arial" panose="020B0604020202020204" pitchFamily="34" charset="0"/>
              <a:buChar char="•"/>
            </a:pPr>
            <a:r>
              <a:rPr lang="en-GB" sz="2000" dirty="0"/>
              <a:t>Increased comfort and wellbeing </a:t>
            </a:r>
          </a:p>
          <a:p>
            <a:endParaRPr lang="en-GB" sz="2000" dirty="0" smtClean="0"/>
          </a:p>
          <a:p>
            <a:pPr marL="457200" indent="-457200">
              <a:buFont typeface="Arial" panose="020B0604020202020204" pitchFamily="34" charset="0"/>
              <a:buChar char="•"/>
            </a:pPr>
            <a:endParaRPr lang="en-GB" dirty="0"/>
          </a:p>
        </p:txBody>
      </p:sp>
      <p:sp>
        <p:nvSpPr>
          <p:cNvPr id="8" name="Rectangle 7"/>
          <p:cNvSpPr/>
          <p:nvPr/>
        </p:nvSpPr>
        <p:spPr>
          <a:xfrm>
            <a:off x="130648" y="5826862"/>
            <a:ext cx="8807539" cy="658835"/>
          </a:xfrm>
          <a:prstGeom prst="rect">
            <a:avLst/>
          </a:prstGeom>
        </p:spPr>
        <p:txBody>
          <a:bodyPr wrap="none">
            <a:spAutoFit/>
          </a:bodyPr>
          <a:lstStyle/>
          <a:p>
            <a:pPr>
              <a:lnSpc>
                <a:spcPct val="107000"/>
              </a:lnSpc>
              <a:spcAft>
                <a:spcPts val="800"/>
              </a:spcAft>
            </a:pPr>
            <a:r>
              <a:rPr lang="en-GB" sz="3600" dirty="0">
                <a:solidFill>
                  <a:srgbClr val="92D050"/>
                </a:solidFill>
                <a:latin typeface="Calibri" panose="020F0502020204030204" pitchFamily="34" charset="0"/>
                <a:ea typeface="Calibri" panose="020F0502020204030204" pitchFamily="34" charset="0"/>
                <a:cs typeface="Times New Roman" panose="02020603050405020304" pitchFamily="18" charset="0"/>
              </a:rPr>
              <a:t>THE FUTURE IS GREEN, THE FUTURE IS SMART</a:t>
            </a:r>
          </a:p>
        </p:txBody>
      </p:sp>
    </p:spTree>
    <p:extLst>
      <p:ext uri="{BB962C8B-B14F-4D97-AF65-F5344CB8AC3E}">
        <p14:creationId xmlns:p14="http://schemas.microsoft.com/office/powerpoint/2010/main" val="3663937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9000"/>
                                  </p:stCondLst>
                                  <p:childTnLst>
                                    <p:set>
                                      <p:cBhvr>
                                        <p:cTn id="6" dur="1" fill="hold">
                                          <p:stCondLst>
                                            <p:cond delay="0"/>
                                          </p:stCondLst>
                                        </p:cTn>
                                        <p:tgtEl>
                                          <p:spTgt spid="7">
                                            <p:txEl>
                                              <p:pRg st="3" end="3"/>
                                            </p:txEl>
                                          </p:spTgt>
                                        </p:tgtEl>
                                        <p:attrNameLst>
                                          <p:attrName>style.visibility</p:attrName>
                                        </p:attrNameLst>
                                      </p:cBhvr>
                                      <p:to>
                                        <p:strVal val="visible"/>
                                      </p:to>
                                    </p:set>
                                    <p:animEffect transition="in" filter="fade">
                                      <p:cBhvr>
                                        <p:cTn id="7" dur="2000"/>
                                        <p:tgtEl>
                                          <p:spTgt spid="7">
                                            <p:txEl>
                                              <p:pRg st="3" end="3"/>
                                            </p:txEl>
                                          </p:spTgt>
                                        </p:tgtEl>
                                      </p:cBhvr>
                                    </p:animEffect>
                                    <p:anim calcmode="lin" valueType="num">
                                      <p:cBhvr>
                                        <p:cTn id="8" dur="2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9" dur="2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4" end="4"/>
                                            </p:txEl>
                                          </p:spTgt>
                                        </p:tgtEl>
                                        <p:attrNameLst>
                                          <p:attrName>style.visibility</p:attrName>
                                        </p:attrNameLst>
                                      </p:cBhvr>
                                      <p:to>
                                        <p:strVal val="visible"/>
                                      </p:to>
                                    </p:set>
                                    <p:animEffect transition="in" filter="fade">
                                      <p:cBhvr>
                                        <p:cTn id="14" dur="6000"/>
                                        <p:tgtEl>
                                          <p:spTgt spid="7">
                                            <p:txEl>
                                              <p:pRg st="4" end="4"/>
                                            </p:txEl>
                                          </p:spTgt>
                                        </p:tgtEl>
                                      </p:cBhvr>
                                    </p:animEffect>
                                    <p:anim calcmode="lin" valueType="num">
                                      <p:cBhvr>
                                        <p:cTn id="15" dur="6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16" dur="6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xEl>
                                              <p:pRg st="5" end="5"/>
                                            </p:txEl>
                                          </p:spTgt>
                                        </p:tgtEl>
                                        <p:attrNameLst>
                                          <p:attrName>style.visibility</p:attrName>
                                        </p:attrNameLst>
                                      </p:cBhvr>
                                      <p:to>
                                        <p:strVal val="visible"/>
                                      </p:to>
                                    </p:set>
                                    <p:animEffect transition="in" filter="fade">
                                      <p:cBhvr>
                                        <p:cTn id="21" dur="5000"/>
                                        <p:tgtEl>
                                          <p:spTgt spid="7">
                                            <p:txEl>
                                              <p:pRg st="5" end="5"/>
                                            </p:txEl>
                                          </p:spTgt>
                                        </p:tgtEl>
                                      </p:cBhvr>
                                    </p:animEffect>
                                    <p:anim calcmode="lin" valueType="num">
                                      <p:cBhvr>
                                        <p:cTn id="22" dur="5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23" dur="5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
                                            <p:txEl>
                                              <p:pRg st="6" end="6"/>
                                            </p:txEl>
                                          </p:spTgt>
                                        </p:tgtEl>
                                        <p:attrNameLst>
                                          <p:attrName>style.visibility</p:attrName>
                                        </p:attrNameLst>
                                      </p:cBhvr>
                                      <p:to>
                                        <p:strVal val="visible"/>
                                      </p:to>
                                    </p:set>
                                    <p:animEffect transition="in" filter="fade">
                                      <p:cBhvr>
                                        <p:cTn id="28" dur="5000"/>
                                        <p:tgtEl>
                                          <p:spTgt spid="7">
                                            <p:txEl>
                                              <p:pRg st="6" end="6"/>
                                            </p:txEl>
                                          </p:spTgt>
                                        </p:tgtEl>
                                      </p:cBhvr>
                                    </p:animEffect>
                                    <p:anim calcmode="lin" valueType="num">
                                      <p:cBhvr>
                                        <p:cTn id="29" dur="5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30" dur="5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1921</TotalTime>
  <Words>573</Words>
  <Application>Microsoft Office PowerPoint</Application>
  <PresentationFormat>Widescreen</PresentationFormat>
  <Paragraphs>74</Paragraphs>
  <Slides>6</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Century Gothic</vt:lpstr>
      <vt:lpstr>Times New Roman</vt:lpstr>
      <vt:lpstr>Wingdings 3</vt:lpstr>
      <vt:lpstr>Ion</vt:lpstr>
      <vt:lpstr>Can we adapt our existing buildings with the use of Smart technology ?</vt:lpstr>
      <vt:lpstr>PowerPoint Presentation</vt:lpstr>
      <vt:lpstr>PowerPoint Presentation</vt:lpstr>
      <vt:lpstr>Sensor modelling of Building(a)</vt:lpstr>
      <vt:lpstr>Get Connected</vt:lpstr>
      <vt:lpstr>Environmental impact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 of smart technology on the building and its user.</dc:title>
  <dc:creator>Alex Morgan (1808368)</dc:creator>
  <cp:lastModifiedBy>Alex Morgan (1808368)</cp:lastModifiedBy>
  <cp:revision>40</cp:revision>
  <dcterms:created xsi:type="dcterms:W3CDTF">2019-03-12T09:39:52Z</dcterms:created>
  <dcterms:modified xsi:type="dcterms:W3CDTF">2019-03-14T08:35:33Z</dcterms:modified>
</cp:coreProperties>
</file>