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sldIdLst>
    <p:sldId id="477" r:id="rId2"/>
    <p:sldId id="446" r:id="rId3"/>
    <p:sldId id="268" r:id="rId4"/>
    <p:sldId id="447" r:id="rId5"/>
    <p:sldId id="448" r:id="rId6"/>
    <p:sldId id="449" r:id="rId7"/>
    <p:sldId id="471" r:id="rId8"/>
    <p:sldId id="472" r:id="rId9"/>
    <p:sldId id="473" r:id="rId10"/>
    <p:sldId id="450" r:id="rId11"/>
    <p:sldId id="474" r:id="rId12"/>
    <p:sldId id="476" r:id="rId13"/>
    <p:sldId id="475" r:id="rId14"/>
    <p:sldId id="351" r:id="rId15"/>
    <p:sldId id="352" r:id="rId16"/>
    <p:sldId id="478" r:id="rId17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960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2DF5C9-9BD7-4237-88B1-E81122E7C3A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92AB8A-2661-4A67-8CE1-D3C09941B92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EC939-94C8-4BAD-933E-ED63C10042A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C96D48-92D5-48E7-8F47-30A836D5210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A8DCC1-5C30-4146-833D-11086773421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06C34B-D39C-426D-A7AD-1EC6CA721AF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927F8D-EA88-4A2F-9DAD-FDE8CD24DC8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1568D1-0544-458A-B016-7EB02B94E4E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D2FDF4-4C37-4363-AEF6-ADD8613F39D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6CCF6C-4B47-43F3-BC36-92A3ABC5432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CFF95C-A0D6-42F0-8FD3-B3587636D27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F825EB57-9B4A-469C-ACCE-D15464FFE97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Text Box 2"/>
          <p:cNvSpPr txBox="1">
            <a:spLocks noChangeArrowheads="1"/>
          </p:cNvSpPr>
          <p:nvPr/>
        </p:nvSpPr>
        <p:spPr bwMode="auto">
          <a:xfrm>
            <a:off x="0" y="2428868"/>
            <a:ext cx="9144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introduction</a:t>
            </a:r>
            <a:r>
              <a:rPr lang="en-GB" sz="3600" b="1" dirty="0" smtClean="0">
                <a:solidFill>
                  <a:schemeClr val="bg1"/>
                </a:solidFill>
              </a:rPr>
              <a:t> to the humanities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236547" name="Text Box 3"/>
          <p:cNvSpPr txBox="1">
            <a:spLocks noChangeArrowheads="1"/>
          </p:cNvSpPr>
          <p:nvPr/>
        </p:nvSpPr>
        <p:spPr bwMode="auto">
          <a:xfrm>
            <a:off x="2819400" y="3276600"/>
            <a:ext cx="35654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800" i="1" dirty="0">
                <a:solidFill>
                  <a:schemeClr val="bg1"/>
                </a:solidFill>
              </a:rPr>
              <a:t>w</a:t>
            </a:r>
            <a:r>
              <a:rPr lang="en-GB" sz="2800" i="1" dirty="0" smtClean="0">
                <a:solidFill>
                  <a:schemeClr val="bg1"/>
                </a:solidFill>
              </a:rPr>
              <a:t>hat </a:t>
            </a:r>
            <a:r>
              <a:rPr lang="en-GB" sz="2800" i="1" dirty="0">
                <a:solidFill>
                  <a:schemeClr val="bg1"/>
                </a:solidFill>
              </a:rPr>
              <a:t>is archaeology?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754" name="Picture 2" descr="Australopithicus - Laetoli                                     00021F91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14289"/>
            <a:ext cx="3718219" cy="5072099"/>
          </a:xfrm>
          <a:prstGeom prst="rect">
            <a:avLst/>
          </a:prstGeom>
          <a:noFill/>
        </p:spPr>
      </p:pic>
      <p:pic>
        <p:nvPicPr>
          <p:cNvPr id="8" name="Picture 7" descr="harlechp38f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8590" y="2071678"/>
            <a:ext cx="4496544" cy="463723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286248" y="571480"/>
            <a:ext cx="43396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......from our earliest ancestors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......to the present day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419600" cy="3262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341" name="Picture 5" descr="Schwarzenacker                                                 00021F91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00600" y="0"/>
            <a:ext cx="4343400" cy="3227388"/>
          </a:xfrm>
          <a:prstGeom prst="rect">
            <a:avLst/>
          </a:prstGeom>
          <a:noFill/>
        </p:spPr>
      </p:pic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3429000"/>
            <a:ext cx="4429124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5072066" y="4071942"/>
            <a:ext cx="249138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.....from recovery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.....to display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......to reuse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26" name="Picture 2" descr="Schliemann - Mycenae  copy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068808" cy="4786322"/>
          </a:xfrm>
          <a:prstGeom prst="rect">
            <a:avLst/>
          </a:prstGeom>
          <a:noFill/>
        </p:spPr>
      </p:pic>
      <p:pic>
        <p:nvPicPr>
          <p:cNvPr id="205827" name="Picture 3" descr="herculanium copy          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0"/>
            <a:ext cx="2714644" cy="4773648"/>
          </a:xfrm>
          <a:prstGeom prst="rect">
            <a:avLst/>
          </a:prstGeom>
          <a:noFill/>
        </p:spPr>
      </p:pic>
      <p:pic>
        <p:nvPicPr>
          <p:cNvPr id="205829" name="Picture 5" descr="C:\Documents and Settings\Quentin Drew\My Documents\Q teaching\Laetoli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86600" y="0"/>
            <a:ext cx="2057400" cy="685800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2071670" y="5286388"/>
            <a:ext cx="298831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.....from the fabulous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.....to the mundane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850" name="Picture 2" descr="C:\Documents and Settings\Quentin Drew\My Documents\Q teaching\Introducing Archaeology\artifacts 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3546946" cy="2500306"/>
          </a:xfrm>
          <a:prstGeom prst="rect">
            <a:avLst/>
          </a:prstGeom>
          <a:noFill/>
        </p:spPr>
      </p:pic>
      <p:pic>
        <p:nvPicPr>
          <p:cNvPr id="206851" name="Picture 3" descr="15 yr steak                    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0"/>
            <a:ext cx="2214578" cy="2500306"/>
          </a:xfrm>
          <a:prstGeom prst="rect">
            <a:avLst/>
          </a:prstGeom>
          <a:noFill/>
        </p:spPr>
      </p:pic>
      <p:pic>
        <p:nvPicPr>
          <p:cNvPr id="2068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4" y="1"/>
            <a:ext cx="3286116" cy="2501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6853" name="Picture 5" descr="1839 - 96 timber coffin /  copy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86400" y="2714621"/>
            <a:ext cx="3657600" cy="414338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1428728" y="3643314"/>
            <a:ext cx="31935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.....from the preserved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.....to the decayed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874" name="Text Box 2"/>
          <p:cNvSpPr txBox="1">
            <a:spLocks noChangeArrowheads="1"/>
          </p:cNvSpPr>
          <p:nvPr/>
        </p:nvSpPr>
        <p:spPr bwMode="auto">
          <a:xfrm>
            <a:off x="762000" y="762000"/>
            <a:ext cx="8001000" cy="210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“Archaeology may be simply defined as the systematic study of antiquities as a means of reconstructing the past”</a:t>
            </a:r>
          </a:p>
          <a:p>
            <a:endParaRPr lang="en-GB">
              <a:solidFill>
                <a:schemeClr val="hlink"/>
              </a:solidFill>
            </a:endParaRPr>
          </a:p>
          <a:p>
            <a:r>
              <a:rPr lang="en-GB">
                <a:solidFill>
                  <a:schemeClr val="hlink"/>
                </a:solidFill>
              </a:rPr>
              <a:t>- Prof. Grahame Clark   </a:t>
            </a:r>
            <a:r>
              <a:rPr lang="en-GB" i="1">
                <a:solidFill>
                  <a:schemeClr val="hlink"/>
                </a:solidFill>
              </a:rPr>
              <a:t>Archaeology and Society</a:t>
            </a:r>
            <a:r>
              <a:rPr lang="en-GB">
                <a:solidFill>
                  <a:schemeClr val="hlink"/>
                </a:solidFill>
              </a:rPr>
              <a:t>  1939</a:t>
            </a:r>
          </a:p>
        </p:txBody>
      </p:sp>
      <p:sp>
        <p:nvSpPr>
          <p:cNvPr id="207875" name="Text Box 3"/>
          <p:cNvSpPr txBox="1">
            <a:spLocks noChangeArrowheads="1"/>
          </p:cNvSpPr>
          <p:nvPr/>
        </p:nvSpPr>
        <p:spPr bwMode="auto">
          <a:xfrm>
            <a:off x="746125" y="4343400"/>
            <a:ext cx="839787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“Archaeologists are students of material evidence surviving from the past”</a:t>
            </a:r>
          </a:p>
          <a:p>
            <a:endParaRPr lang="en-GB">
              <a:solidFill>
                <a:schemeClr val="hlink"/>
              </a:solidFill>
            </a:endParaRPr>
          </a:p>
          <a:p>
            <a:r>
              <a:rPr lang="en-GB">
                <a:solidFill>
                  <a:schemeClr val="hlink"/>
                </a:solidFill>
              </a:rPr>
              <a:t>- Prof. Stuart Piggott  </a:t>
            </a:r>
            <a:r>
              <a:rPr lang="en-GB" i="1">
                <a:solidFill>
                  <a:schemeClr val="hlink"/>
                </a:solidFill>
              </a:rPr>
              <a:t>Approach to Archaeology</a:t>
            </a:r>
            <a:r>
              <a:rPr lang="en-GB">
                <a:solidFill>
                  <a:schemeClr val="hlink"/>
                </a:solidFill>
              </a:rPr>
              <a:t>  1959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402" name="Picture 2" descr="12 yr paper                    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5029200" cy="3884613"/>
          </a:xfrm>
          <a:prstGeom prst="rect">
            <a:avLst/>
          </a:prstGeom>
          <a:noFill/>
        </p:spPr>
      </p:pic>
      <p:pic>
        <p:nvPicPr>
          <p:cNvPr id="230403" name="Picture 3" descr="Caerleon tombstone                                             00021F91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03825" y="1828800"/>
            <a:ext cx="3940175" cy="5029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426" name="Picture 2" descr="calibration curve              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800" y="3810000"/>
            <a:ext cx="2819400" cy="2630488"/>
          </a:xfrm>
          <a:prstGeom prst="rect">
            <a:avLst/>
          </a:prstGeom>
          <a:noFill/>
        </p:spPr>
      </p:pic>
      <p:pic>
        <p:nvPicPr>
          <p:cNvPr id="231427" name="Picture 3" descr="C.140BC Han Dyn - woman        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81400" y="3455988"/>
            <a:ext cx="5562600" cy="3402012"/>
          </a:xfrm>
          <a:prstGeom prst="rect">
            <a:avLst/>
          </a:prstGeom>
          <a:noFill/>
        </p:spPr>
      </p:pic>
      <p:pic>
        <p:nvPicPr>
          <p:cNvPr id="231428" name="Picture 4" descr="C:\Documents and Settings\Quentin Drew\My Documents\Q teaching\Visualisation\Electrical Resistance 0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1984375" cy="3124200"/>
          </a:xfrm>
          <a:prstGeom prst="rect">
            <a:avLst/>
          </a:prstGeom>
          <a:noFill/>
        </p:spPr>
      </p:pic>
      <p:pic>
        <p:nvPicPr>
          <p:cNvPr id="231430" name="Picture 6" descr="C:\Documents and Settings\Quentin Drew\My Documents\Q teaching\Visualisation\Surveying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33600" y="0"/>
            <a:ext cx="3276600" cy="2363788"/>
          </a:xfrm>
          <a:prstGeom prst="rect">
            <a:avLst/>
          </a:prstGeom>
          <a:noFill/>
        </p:spPr>
      </p:pic>
      <p:pic>
        <p:nvPicPr>
          <p:cNvPr id="231432" name="Picture 8" descr="C:\Documents and Settings\Quentin Drew\My Documents\Q teaching\Visualisation\ESRI - survey model 01.gi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86400" y="0"/>
            <a:ext cx="3657600" cy="2701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2450" name="Picture 2" descr="C:\Documents and Settings\Quentin Drew\My Documents\Q teaching\Visualisation\Prof Gunther von Hage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1200" y="0"/>
            <a:ext cx="3352800" cy="685800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232451" name="Picture 3" descr="Ethno-Tsumkwe bushmen Nambia                                   00021F91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4724400" cy="3022600"/>
          </a:xfrm>
          <a:prstGeom prst="rect">
            <a:avLst/>
          </a:prstGeom>
          <a:noFill/>
        </p:spPr>
      </p:pic>
      <p:pic>
        <p:nvPicPr>
          <p:cNvPr id="232452" name="Picture 4" descr="C:\Documents and Settings\Quentin Drew\My Documents\Q teaching\azande hous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38200" y="3124200"/>
            <a:ext cx="2854325" cy="3733800"/>
          </a:xfrm>
          <a:prstGeom prst="rect">
            <a:avLst/>
          </a:prstGeom>
          <a:noFill/>
        </p:spPr>
      </p:pic>
      <p:sp>
        <p:nvSpPr>
          <p:cNvPr id="232453" name="Rectangle 5"/>
          <p:cNvSpPr>
            <a:spLocks noChangeArrowheads="1"/>
          </p:cNvSpPr>
          <p:nvPr/>
        </p:nvSpPr>
        <p:spPr bwMode="auto">
          <a:xfrm>
            <a:off x="5791200" y="5867400"/>
            <a:ext cx="1219200" cy="762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Text Box 2"/>
          <p:cNvSpPr txBox="1">
            <a:spLocks noChangeArrowheads="1"/>
          </p:cNvSpPr>
          <p:nvPr/>
        </p:nvSpPr>
        <p:spPr bwMode="auto">
          <a:xfrm>
            <a:off x="685800" y="2590800"/>
            <a:ext cx="81534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“Too often we dig up mere things, unrepentantly forgetful that our proper aim is to dig up people”</a:t>
            </a:r>
          </a:p>
          <a:p>
            <a:endParaRPr lang="en-GB">
              <a:solidFill>
                <a:schemeClr val="hlink"/>
              </a:solidFill>
            </a:endParaRPr>
          </a:p>
          <a:p>
            <a:r>
              <a:rPr lang="en-GB">
                <a:solidFill>
                  <a:schemeClr val="hlink"/>
                </a:solidFill>
              </a:rPr>
              <a:t>- Sir Mortimer Wheeler  </a:t>
            </a:r>
            <a:r>
              <a:rPr lang="en-GB" i="1">
                <a:solidFill>
                  <a:schemeClr val="hlink"/>
                </a:solidFill>
              </a:rPr>
              <a:t>Archaeology from the earth</a:t>
            </a:r>
            <a:r>
              <a:rPr lang="en-GB">
                <a:solidFill>
                  <a:schemeClr val="hlink"/>
                </a:solidFill>
              </a:rPr>
              <a:t>  1954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3474" name="Picture 2" descr="William Smith Sthnge 1588                                      0002120E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3505200" cy="2716213"/>
          </a:xfrm>
          <a:prstGeom prst="rect">
            <a:avLst/>
          </a:prstGeom>
          <a:noFill/>
        </p:spPr>
      </p:pic>
      <p:pic>
        <p:nvPicPr>
          <p:cNvPr id="233475" name="Picture 3" descr="C:\Documents and Settings\Quentin Drew\My Documents\Q teaching\Introducing Archaeology\nazi monument 1935- 4,500 standin stones- saxon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67200" y="2686050"/>
            <a:ext cx="4876800" cy="4171950"/>
          </a:xfrm>
          <a:prstGeom prst="rect">
            <a:avLst/>
          </a:prstGeom>
          <a:noFill/>
        </p:spPr>
      </p:pic>
      <p:pic>
        <p:nvPicPr>
          <p:cNvPr id="233476" name="Picture 4" descr="Imitation Stonehenge - Yorkshir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3400" y="3124200"/>
            <a:ext cx="2660650" cy="32766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000496" y="928670"/>
            <a:ext cx="4857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</a:t>
            </a:r>
            <a:r>
              <a:rPr lang="en-GB" dirty="0" smtClean="0">
                <a:solidFill>
                  <a:schemeClr val="bg1"/>
                </a:solidFill>
              </a:rPr>
              <a:t>eferencing the past in the present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24" name="Picture 4" descr="C:\Documents and Settings\Quentin Drew\My Documents\Q teaching\Introducing Archaeology\Castel Henlly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228600"/>
            <a:ext cx="8839200" cy="5780088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857356" y="6215082"/>
            <a:ext cx="5799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</a:t>
            </a:r>
            <a:r>
              <a:rPr lang="en-GB" dirty="0" smtClean="0">
                <a:solidFill>
                  <a:schemeClr val="bg1"/>
                </a:solidFill>
              </a:rPr>
              <a:t>pace and place – concepts of ourselves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4499" name="Picture 3" descr="C:\Documents and Settings\Quentin Drew\My Documents\Q teaching\Introducing Archaeology\Lara Crof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479675" cy="3962400"/>
          </a:xfrm>
          <a:prstGeom prst="rect">
            <a:avLst/>
          </a:prstGeom>
          <a:noFill/>
        </p:spPr>
      </p:pic>
      <p:pic>
        <p:nvPicPr>
          <p:cNvPr id="234500" name="Picture 4" descr="C:\Documents and Settings\Quentin Drew\My Documents\Q teaching\Introducing Archaeology\Indiana Jone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0" y="4613275"/>
            <a:ext cx="3429000" cy="2244725"/>
          </a:xfrm>
          <a:prstGeom prst="rect">
            <a:avLst/>
          </a:prstGeom>
          <a:noFill/>
        </p:spPr>
      </p:pic>
      <p:pic>
        <p:nvPicPr>
          <p:cNvPr id="234501" name="Picture 5" descr="C:\Documents and Settings\Quentin Drew\My Documents\Q teaching\Introducing Archaeology\time-team-w40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67000" y="1600200"/>
            <a:ext cx="4235450" cy="29464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857752" y="571480"/>
            <a:ext cx="3764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archaeology as adventure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142976" y="5857892"/>
            <a:ext cx="42434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</a:t>
            </a:r>
            <a:r>
              <a:rPr lang="en-GB" dirty="0" smtClean="0">
                <a:solidFill>
                  <a:schemeClr val="bg1"/>
                </a:solidFill>
              </a:rPr>
              <a:t>rchaeology as entertainment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74" name="Picture 2" descr="archaeologist 1           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419600" cy="4373563"/>
          </a:xfrm>
          <a:prstGeom prst="rect">
            <a:avLst/>
          </a:prstGeom>
          <a:noFill/>
        </p:spPr>
      </p:pic>
      <p:pic>
        <p:nvPicPr>
          <p:cNvPr id="105475" name="Picture 3" descr="archaeologist 2           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19600" y="2363788"/>
            <a:ext cx="4724400" cy="449421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357818" y="1071546"/>
            <a:ext cx="25298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....methodologies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8" name="Picture 2" descr="archaeologist 3           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267200" cy="6858000"/>
          </a:xfrm>
          <a:prstGeom prst="rect">
            <a:avLst/>
          </a:prstGeom>
          <a:noFill/>
        </p:spPr>
      </p:pic>
      <p:pic>
        <p:nvPicPr>
          <p:cNvPr id="106499" name="Picture 3" descr="archaeologist 4                                                00042B3DMacintosh HD                   ABA78158: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62438" y="0"/>
            <a:ext cx="4881562" cy="6959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570" name="Picture 2" descr="C:\Documents and Settings\Quentin Drew\My Documents\Q teaching\Introducing Archaeology\Tony Robins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62200" y="1600200"/>
            <a:ext cx="4159250" cy="2978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"/>
        <a:ea typeface=""/>
        <a:cs typeface=""/>
      </a:majorFont>
      <a:minorFont>
        <a:latin typeface="Time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822</TotalTime>
  <Words>144</Words>
  <Application>Microsoft PowerPoint</Application>
  <PresentationFormat>On-screen Show (4:3)</PresentationFormat>
  <Paragraphs>30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Quentin Drew</dc:creator>
  <cp:lastModifiedBy>Quentin</cp:lastModifiedBy>
  <cp:revision>34</cp:revision>
  <dcterms:created xsi:type="dcterms:W3CDTF">2000-08-06T16:44:19Z</dcterms:created>
  <dcterms:modified xsi:type="dcterms:W3CDTF">2013-02-12T00:13:21Z</dcterms:modified>
</cp:coreProperties>
</file>