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876" autoAdjust="0"/>
  </p:normalViewPr>
  <p:slideViewPr>
    <p:cSldViewPr snapToGrid="0">
      <p:cViewPr>
        <p:scale>
          <a:sx n="74" d="100"/>
          <a:sy n="74" d="100"/>
        </p:scale>
        <p:origin x="-979"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4BFA2C1-ADF6-4731-B556-7B60CB3F97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DFC7717-084F-4394-A132-E3B5C459A920}">
      <dgm:prSet/>
      <dgm:spPr/>
      <dgm:t>
        <a:bodyPr/>
        <a:lstStyle/>
        <a:p>
          <a:r>
            <a:rPr lang="en-GB"/>
            <a:t>Hotel Indigo</a:t>
          </a:r>
          <a:r>
            <a:rPr lang="en-US"/>
            <a:t> is committed to guest satisfaction, considering it a core value of the company.</a:t>
          </a:r>
        </a:p>
      </dgm:t>
    </dgm:pt>
    <dgm:pt modelId="{C22B1C5A-97D0-4F26-B031-12D68AEF8F1E}" type="parTrans" cxnId="{5AF596FC-14E2-483D-AF6B-9E6AC442B5BA}">
      <dgm:prSet/>
      <dgm:spPr/>
      <dgm:t>
        <a:bodyPr/>
        <a:lstStyle/>
        <a:p>
          <a:endParaRPr lang="en-US"/>
        </a:p>
      </dgm:t>
    </dgm:pt>
    <dgm:pt modelId="{9986C709-EEDA-4F15-8B5E-E402B5C788F1}" type="sibTrans" cxnId="{5AF596FC-14E2-483D-AF6B-9E6AC442B5BA}">
      <dgm:prSet/>
      <dgm:spPr/>
      <dgm:t>
        <a:bodyPr/>
        <a:lstStyle/>
        <a:p>
          <a:endParaRPr lang="en-US"/>
        </a:p>
      </dgm:t>
    </dgm:pt>
    <dgm:pt modelId="{FC70366A-1A37-412A-9420-31231C478807}">
      <dgm:prSet/>
      <dgm:spPr/>
      <dgm:t>
        <a:bodyPr/>
        <a:lstStyle/>
        <a:p>
          <a:r>
            <a:rPr lang="en-GB"/>
            <a:t>It</a:t>
          </a:r>
          <a:r>
            <a:rPr lang="en-US"/>
            <a:t> implements guest feedback programs and quality assurance measures to continuously improve the guest experience (Hayes and Ninemeier, 2020</a:t>
          </a:r>
          <a:r>
            <a:rPr lang="en-US" b="1"/>
            <a:t>).</a:t>
          </a:r>
          <a:endParaRPr lang="en-US"/>
        </a:p>
      </dgm:t>
    </dgm:pt>
    <dgm:pt modelId="{94E3D44C-DEFD-4195-A76A-1B2A3A6DC60C}" type="parTrans" cxnId="{105EB975-195E-4C05-9AC1-10A9F40E8645}">
      <dgm:prSet/>
      <dgm:spPr/>
      <dgm:t>
        <a:bodyPr/>
        <a:lstStyle/>
        <a:p>
          <a:endParaRPr lang="en-US"/>
        </a:p>
      </dgm:t>
    </dgm:pt>
    <dgm:pt modelId="{C72EFE64-E274-4D68-93B7-601AA3008F81}" type="sibTrans" cxnId="{105EB975-195E-4C05-9AC1-10A9F40E8645}">
      <dgm:prSet/>
      <dgm:spPr/>
      <dgm:t>
        <a:bodyPr/>
        <a:lstStyle/>
        <a:p>
          <a:endParaRPr lang="en-US"/>
        </a:p>
      </dgm:t>
    </dgm:pt>
    <dgm:pt modelId="{45C032CB-426B-4CEE-945A-600DD26B95A9}">
      <dgm:prSet/>
      <dgm:spPr/>
      <dgm:t>
        <a:bodyPr/>
        <a:lstStyle/>
        <a:p>
          <a:r>
            <a:rPr lang="en-US"/>
            <a:t>By actively listening to guest feedback and addressing any concerns, </a:t>
          </a:r>
          <a:r>
            <a:rPr lang="en-GB"/>
            <a:t>Hotel Indigo</a:t>
          </a:r>
          <a:r>
            <a:rPr lang="en-US"/>
            <a:t> aims to ensure high levels of satisfaction and loyalty.</a:t>
          </a:r>
        </a:p>
      </dgm:t>
    </dgm:pt>
    <dgm:pt modelId="{8DBD5679-B18C-476B-B9D3-7F170316F2C9}" type="parTrans" cxnId="{D7A145D3-9BA3-4068-ADF4-CD23C3FF7FBE}">
      <dgm:prSet/>
      <dgm:spPr/>
      <dgm:t>
        <a:bodyPr/>
        <a:lstStyle/>
        <a:p>
          <a:endParaRPr lang="en-US"/>
        </a:p>
      </dgm:t>
    </dgm:pt>
    <dgm:pt modelId="{3712C07E-8715-4979-80C1-FAB5E51C0FE3}" type="sibTrans" cxnId="{D7A145D3-9BA3-4068-ADF4-CD23C3FF7FBE}">
      <dgm:prSet/>
      <dgm:spPr/>
      <dgm:t>
        <a:bodyPr/>
        <a:lstStyle/>
        <a:p>
          <a:endParaRPr lang="en-US"/>
        </a:p>
      </dgm:t>
    </dgm:pt>
    <dgm:pt modelId="{959F470D-4495-42D4-BF8A-611E3C509D40}" type="pres">
      <dgm:prSet presAssocID="{14BFA2C1-ADF6-4731-B556-7B60CB3F9747}" presName="root" presStyleCnt="0">
        <dgm:presLayoutVars>
          <dgm:dir/>
          <dgm:resizeHandles val="exact"/>
        </dgm:presLayoutVars>
      </dgm:prSet>
      <dgm:spPr/>
      <dgm:t>
        <a:bodyPr/>
        <a:lstStyle/>
        <a:p>
          <a:endParaRPr lang="en-GB"/>
        </a:p>
      </dgm:t>
    </dgm:pt>
    <dgm:pt modelId="{42504E3E-CD5F-4CC5-A115-8A12AD4DFCCD}" type="pres">
      <dgm:prSet presAssocID="{1DFC7717-084F-4394-A132-E3B5C459A920}" presName="compNode" presStyleCnt="0"/>
      <dgm:spPr/>
    </dgm:pt>
    <dgm:pt modelId="{575D9B09-F4EF-43AC-ABEF-9E609100A6D2}" type="pres">
      <dgm:prSet presAssocID="{1DFC7717-084F-4394-A132-E3B5C459A920}" presName="bgRect" presStyleLbl="bgShp" presStyleIdx="0" presStyleCnt="3"/>
      <dgm:spPr/>
    </dgm:pt>
    <dgm:pt modelId="{D64068DE-7D82-479A-80C2-53D70AF6CC1E}" type="pres">
      <dgm:prSet presAssocID="{1DFC7717-084F-4394-A132-E3B5C459A920}"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Butterfly"/>
        </a:ext>
      </dgm:extLst>
    </dgm:pt>
    <dgm:pt modelId="{89FF36D7-F3D7-418D-8F90-29C320A417D5}" type="pres">
      <dgm:prSet presAssocID="{1DFC7717-084F-4394-A132-E3B5C459A920}" presName="spaceRect" presStyleCnt="0"/>
      <dgm:spPr/>
    </dgm:pt>
    <dgm:pt modelId="{81903133-565E-4A74-92F9-9DD3BF965C5A}" type="pres">
      <dgm:prSet presAssocID="{1DFC7717-084F-4394-A132-E3B5C459A920}" presName="parTx" presStyleLbl="revTx" presStyleIdx="0" presStyleCnt="3">
        <dgm:presLayoutVars>
          <dgm:chMax val="0"/>
          <dgm:chPref val="0"/>
        </dgm:presLayoutVars>
      </dgm:prSet>
      <dgm:spPr/>
      <dgm:t>
        <a:bodyPr/>
        <a:lstStyle/>
        <a:p>
          <a:endParaRPr lang="en-GB"/>
        </a:p>
      </dgm:t>
    </dgm:pt>
    <dgm:pt modelId="{693EB903-88ED-4C12-AB42-BF9F8BFC741F}" type="pres">
      <dgm:prSet presAssocID="{9986C709-EEDA-4F15-8B5E-E402B5C788F1}" presName="sibTrans" presStyleCnt="0"/>
      <dgm:spPr/>
    </dgm:pt>
    <dgm:pt modelId="{429F40A0-0C5D-46AC-BE06-6CF214C7D3BD}" type="pres">
      <dgm:prSet presAssocID="{FC70366A-1A37-412A-9420-31231C478807}" presName="compNode" presStyleCnt="0"/>
      <dgm:spPr/>
    </dgm:pt>
    <dgm:pt modelId="{507713AB-1561-4876-B79C-D48275B4287B}" type="pres">
      <dgm:prSet presAssocID="{FC70366A-1A37-412A-9420-31231C478807}" presName="bgRect" presStyleLbl="bgShp" presStyleIdx="1" presStyleCnt="3"/>
      <dgm:spPr/>
    </dgm:pt>
    <dgm:pt modelId="{0E0BD231-84AF-4E66-8916-3B267188DE80}" type="pres">
      <dgm:prSet presAssocID="{FC70366A-1A37-412A-9420-31231C47880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Professor"/>
        </a:ext>
      </dgm:extLst>
    </dgm:pt>
    <dgm:pt modelId="{2A8109D3-51AB-4BDF-9CA0-E617F3651955}" type="pres">
      <dgm:prSet presAssocID="{FC70366A-1A37-412A-9420-31231C478807}" presName="spaceRect" presStyleCnt="0"/>
      <dgm:spPr/>
    </dgm:pt>
    <dgm:pt modelId="{9070561D-6EAD-4CBD-89B7-C849C7B34763}" type="pres">
      <dgm:prSet presAssocID="{FC70366A-1A37-412A-9420-31231C478807}" presName="parTx" presStyleLbl="revTx" presStyleIdx="1" presStyleCnt="3">
        <dgm:presLayoutVars>
          <dgm:chMax val="0"/>
          <dgm:chPref val="0"/>
        </dgm:presLayoutVars>
      </dgm:prSet>
      <dgm:spPr/>
      <dgm:t>
        <a:bodyPr/>
        <a:lstStyle/>
        <a:p>
          <a:endParaRPr lang="en-GB"/>
        </a:p>
      </dgm:t>
    </dgm:pt>
    <dgm:pt modelId="{E882102D-A2CF-4827-BC8C-751B91DD481F}" type="pres">
      <dgm:prSet presAssocID="{C72EFE64-E274-4D68-93B7-601AA3008F81}" presName="sibTrans" presStyleCnt="0"/>
      <dgm:spPr/>
    </dgm:pt>
    <dgm:pt modelId="{B14B08F2-47BB-425C-9A76-BD489A5A433B}" type="pres">
      <dgm:prSet presAssocID="{45C032CB-426B-4CEE-945A-600DD26B95A9}" presName="compNode" presStyleCnt="0"/>
      <dgm:spPr/>
    </dgm:pt>
    <dgm:pt modelId="{72A169BA-5585-4514-BD56-BA4EBF8F3D5D}" type="pres">
      <dgm:prSet presAssocID="{45C032CB-426B-4CEE-945A-600DD26B95A9}" presName="bgRect" presStyleLbl="bgShp" presStyleIdx="2" presStyleCnt="3"/>
      <dgm:spPr/>
    </dgm:pt>
    <dgm:pt modelId="{6919A0CF-9CC1-4BB2-8FD4-64AB7214F007}" type="pres">
      <dgm:prSet presAssocID="{45C032CB-426B-4CEE-945A-600DD26B95A9}"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Cruise Ship"/>
        </a:ext>
      </dgm:extLst>
    </dgm:pt>
    <dgm:pt modelId="{D8F2230D-A948-474B-BAEE-661DDE1CC58C}" type="pres">
      <dgm:prSet presAssocID="{45C032CB-426B-4CEE-945A-600DD26B95A9}" presName="spaceRect" presStyleCnt="0"/>
      <dgm:spPr/>
    </dgm:pt>
    <dgm:pt modelId="{CE4AC5BF-E13A-4616-871D-24D5724EC1D9}" type="pres">
      <dgm:prSet presAssocID="{45C032CB-426B-4CEE-945A-600DD26B95A9}" presName="parTx" presStyleLbl="revTx" presStyleIdx="2" presStyleCnt="3">
        <dgm:presLayoutVars>
          <dgm:chMax val="0"/>
          <dgm:chPref val="0"/>
        </dgm:presLayoutVars>
      </dgm:prSet>
      <dgm:spPr/>
      <dgm:t>
        <a:bodyPr/>
        <a:lstStyle/>
        <a:p>
          <a:endParaRPr lang="en-GB"/>
        </a:p>
      </dgm:t>
    </dgm:pt>
  </dgm:ptLst>
  <dgm:cxnLst>
    <dgm:cxn modelId="{F36FC48A-6A06-459F-8C1F-8AB390A92EA4}" type="presOf" srcId="{1DFC7717-084F-4394-A132-E3B5C459A920}" destId="{81903133-565E-4A74-92F9-9DD3BF965C5A}" srcOrd="0" destOrd="0" presId="urn:microsoft.com/office/officeart/2018/2/layout/IconVerticalSolidList"/>
    <dgm:cxn modelId="{A354E9CD-9230-4599-AD6D-EF89039C2218}" type="presOf" srcId="{14BFA2C1-ADF6-4731-B556-7B60CB3F9747}" destId="{959F470D-4495-42D4-BF8A-611E3C509D40}" srcOrd="0" destOrd="0" presId="urn:microsoft.com/office/officeart/2018/2/layout/IconVerticalSolidList"/>
    <dgm:cxn modelId="{D7A145D3-9BA3-4068-ADF4-CD23C3FF7FBE}" srcId="{14BFA2C1-ADF6-4731-B556-7B60CB3F9747}" destId="{45C032CB-426B-4CEE-945A-600DD26B95A9}" srcOrd="2" destOrd="0" parTransId="{8DBD5679-B18C-476B-B9D3-7F170316F2C9}" sibTransId="{3712C07E-8715-4979-80C1-FAB5E51C0FE3}"/>
    <dgm:cxn modelId="{449EC3A5-4738-4EF8-8E0E-804380A0F9BD}" type="presOf" srcId="{45C032CB-426B-4CEE-945A-600DD26B95A9}" destId="{CE4AC5BF-E13A-4616-871D-24D5724EC1D9}" srcOrd="0" destOrd="0" presId="urn:microsoft.com/office/officeart/2018/2/layout/IconVerticalSolidList"/>
    <dgm:cxn modelId="{F5957453-7676-41F2-83CB-65C1359B9022}" type="presOf" srcId="{FC70366A-1A37-412A-9420-31231C478807}" destId="{9070561D-6EAD-4CBD-89B7-C849C7B34763}" srcOrd="0" destOrd="0" presId="urn:microsoft.com/office/officeart/2018/2/layout/IconVerticalSolidList"/>
    <dgm:cxn modelId="{105EB975-195E-4C05-9AC1-10A9F40E8645}" srcId="{14BFA2C1-ADF6-4731-B556-7B60CB3F9747}" destId="{FC70366A-1A37-412A-9420-31231C478807}" srcOrd="1" destOrd="0" parTransId="{94E3D44C-DEFD-4195-A76A-1B2A3A6DC60C}" sibTransId="{C72EFE64-E274-4D68-93B7-601AA3008F81}"/>
    <dgm:cxn modelId="{5AF596FC-14E2-483D-AF6B-9E6AC442B5BA}" srcId="{14BFA2C1-ADF6-4731-B556-7B60CB3F9747}" destId="{1DFC7717-084F-4394-A132-E3B5C459A920}" srcOrd="0" destOrd="0" parTransId="{C22B1C5A-97D0-4F26-B031-12D68AEF8F1E}" sibTransId="{9986C709-EEDA-4F15-8B5E-E402B5C788F1}"/>
    <dgm:cxn modelId="{7496DB0D-8A49-4883-AFC6-4BB9DAB1BBC7}" type="presParOf" srcId="{959F470D-4495-42D4-BF8A-611E3C509D40}" destId="{42504E3E-CD5F-4CC5-A115-8A12AD4DFCCD}" srcOrd="0" destOrd="0" presId="urn:microsoft.com/office/officeart/2018/2/layout/IconVerticalSolidList"/>
    <dgm:cxn modelId="{48D2C8AE-0B27-4E41-8D25-DA733BD23C42}" type="presParOf" srcId="{42504E3E-CD5F-4CC5-A115-8A12AD4DFCCD}" destId="{575D9B09-F4EF-43AC-ABEF-9E609100A6D2}" srcOrd="0" destOrd="0" presId="urn:microsoft.com/office/officeart/2018/2/layout/IconVerticalSolidList"/>
    <dgm:cxn modelId="{35D06E9D-0447-4111-9688-B743A4F355FE}" type="presParOf" srcId="{42504E3E-CD5F-4CC5-A115-8A12AD4DFCCD}" destId="{D64068DE-7D82-479A-80C2-53D70AF6CC1E}" srcOrd="1" destOrd="0" presId="urn:microsoft.com/office/officeart/2018/2/layout/IconVerticalSolidList"/>
    <dgm:cxn modelId="{594707FC-CF0E-49B6-BA8E-DC1BFAABB841}" type="presParOf" srcId="{42504E3E-CD5F-4CC5-A115-8A12AD4DFCCD}" destId="{89FF36D7-F3D7-418D-8F90-29C320A417D5}" srcOrd="2" destOrd="0" presId="urn:microsoft.com/office/officeart/2018/2/layout/IconVerticalSolidList"/>
    <dgm:cxn modelId="{F2B7FDCE-B2C7-4194-A2E6-DBF7A266C3D3}" type="presParOf" srcId="{42504E3E-CD5F-4CC5-A115-8A12AD4DFCCD}" destId="{81903133-565E-4A74-92F9-9DD3BF965C5A}" srcOrd="3" destOrd="0" presId="urn:microsoft.com/office/officeart/2018/2/layout/IconVerticalSolidList"/>
    <dgm:cxn modelId="{A357C2B0-A62C-423D-9509-7CB56A953387}" type="presParOf" srcId="{959F470D-4495-42D4-BF8A-611E3C509D40}" destId="{693EB903-88ED-4C12-AB42-BF9F8BFC741F}" srcOrd="1" destOrd="0" presId="urn:microsoft.com/office/officeart/2018/2/layout/IconVerticalSolidList"/>
    <dgm:cxn modelId="{5C28CE53-8F72-471D-AAAE-C9E38A45F4B6}" type="presParOf" srcId="{959F470D-4495-42D4-BF8A-611E3C509D40}" destId="{429F40A0-0C5D-46AC-BE06-6CF214C7D3BD}" srcOrd="2" destOrd="0" presId="urn:microsoft.com/office/officeart/2018/2/layout/IconVerticalSolidList"/>
    <dgm:cxn modelId="{6155C1CA-A2C7-4E70-AC79-B412EA9F2139}" type="presParOf" srcId="{429F40A0-0C5D-46AC-BE06-6CF214C7D3BD}" destId="{507713AB-1561-4876-B79C-D48275B4287B}" srcOrd="0" destOrd="0" presId="urn:microsoft.com/office/officeart/2018/2/layout/IconVerticalSolidList"/>
    <dgm:cxn modelId="{D3D271F7-7C82-4FF7-BEFB-4F16C01FAD79}" type="presParOf" srcId="{429F40A0-0C5D-46AC-BE06-6CF214C7D3BD}" destId="{0E0BD231-84AF-4E66-8916-3B267188DE80}" srcOrd="1" destOrd="0" presId="urn:microsoft.com/office/officeart/2018/2/layout/IconVerticalSolidList"/>
    <dgm:cxn modelId="{47546960-E9D5-4FD3-9E8A-7ECBD668EB73}" type="presParOf" srcId="{429F40A0-0C5D-46AC-BE06-6CF214C7D3BD}" destId="{2A8109D3-51AB-4BDF-9CA0-E617F3651955}" srcOrd="2" destOrd="0" presId="urn:microsoft.com/office/officeart/2018/2/layout/IconVerticalSolidList"/>
    <dgm:cxn modelId="{1EC56205-C444-4460-8A36-FB0EE4B730B5}" type="presParOf" srcId="{429F40A0-0C5D-46AC-BE06-6CF214C7D3BD}" destId="{9070561D-6EAD-4CBD-89B7-C849C7B34763}" srcOrd="3" destOrd="0" presId="urn:microsoft.com/office/officeart/2018/2/layout/IconVerticalSolidList"/>
    <dgm:cxn modelId="{AE1AC0EA-D865-4004-B3ED-E4AE0129B3EC}" type="presParOf" srcId="{959F470D-4495-42D4-BF8A-611E3C509D40}" destId="{E882102D-A2CF-4827-BC8C-751B91DD481F}" srcOrd="3" destOrd="0" presId="urn:microsoft.com/office/officeart/2018/2/layout/IconVerticalSolidList"/>
    <dgm:cxn modelId="{8EB171A5-8DD9-47C9-B1EB-2DBEF6B12369}" type="presParOf" srcId="{959F470D-4495-42D4-BF8A-611E3C509D40}" destId="{B14B08F2-47BB-425C-9A76-BD489A5A433B}" srcOrd="4" destOrd="0" presId="urn:microsoft.com/office/officeart/2018/2/layout/IconVerticalSolidList"/>
    <dgm:cxn modelId="{0E852FB8-BED4-4598-8678-A61B3ED75BE2}" type="presParOf" srcId="{B14B08F2-47BB-425C-9A76-BD489A5A433B}" destId="{72A169BA-5585-4514-BD56-BA4EBF8F3D5D}" srcOrd="0" destOrd="0" presId="urn:microsoft.com/office/officeart/2018/2/layout/IconVerticalSolidList"/>
    <dgm:cxn modelId="{DCAF11D7-BDA9-4DF1-A599-FECE634C23F2}" type="presParOf" srcId="{B14B08F2-47BB-425C-9A76-BD489A5A433B}" destId="{6919A0CF-9CC1-4BB2-8FD4-64AB7214F007}" srcOrd="1" destOrd="0" presId="urn:microsoft.com/office/officeart/2018/2/layout/IconVerticalSolidList"/>
    <dgm:cxn modelId="{BD97F7FD-BF4A-4B43-B1D6-793CA4AC5CBD}" type="presParOf" srcId="{B14B08F2-47BB-425C-9A76-BD489A5A433B}" destId="{D8F2230D-A948-474B-BAEE-661DDE1CC58C}" srcOrd="2" destOrd="0" presId="urn:microsoft.com/office/officeart/2018/2/layout/IconVerticalSolidList"/>
    <dgm:cxn modelId="{D5997CCF-F44E-4F36-9606-77990745CC4A}" type="presParOf" srcId="{B14B08F2-47BB-425C-9A76-BD489A5A433B}" destId="{CE4AC5BF-E13A-4616-871D-24D5724EC1D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D9B09-F4EF-43AC-ABEF-9E609100A6D2}">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4068DE-7D82-479A-80C2-53D70AF6CC1E}">
      <dsp:nvSpPr>
        <dsp:cNvPr id="0" name=""/>
        <dsp:cNvSpPr/>
      </dsp:nvSpPr>
      <dsp:spPr>
        <a:xfrm>
          <a:off x="400679" y="298591"/>
          <a:ext cx="728507" cy="72850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903133-565E-4A74-92F9-9DD3BF965C5A}">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lvl="0" algn="l" defTabSz="800100">
            <a:lnSpc>
              <a:spcPct val="90000"/>
            </a:lnSpc>
            <a:spcBef>
              <a:spcPct val="0"/>
            </a:spcBef>
            <a:spcAft>
              <a:spcPct val="35000"/>
            </a:spcAft>
          </a:pPr>
          <a:r>
            <a:rPr lang="en-GB" sz="1800" kern="1200"/>
            <a:t>Hotel Indigo</a:t>
          </a:r>
          <a:r>
            <a:rPr lang="en-US" sz="1800" kern="1200"/>
            <a:t> is committed to guest satisfaction, considering it a core value of the company.</a:t>
          </a:r>
        </a:p>
      </dsp:txBody>
      <dsp:txXfrm>
        <a:off x="1529865" y="566"/>
        <a:ext cx="4383571" cy="1324558"/>
      </dsp:txXfrm>
    </dsp:sp>
    <dsp:sp modelId="{507713AB-1561-4876-B79C-D48275B4287B}">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BD231-84AF-4E66-8916-3B267188DE80}">
      <dsp:nvSpPr>
        <dsp:cNvPr id="0" name=""/>
        <dsp:cNvSpPr/>
      </dsp:nvSpPr>
      <dsp:spPr>
        <a:xfrm>
          <a:off x="400679" y="1954290"/>
          <a:ext cx="728507" cy="72850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0561D-6EAD-4CBD-89B7-C849C7B34763}">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lvl="0" algn="l" defTabSz="800100">
            <a:lnSpc>
              <a:spcPct val="90000"/>
            </a:lnSpc>
            <a:spcBef>
              <a:spcPct val="0"/>
            </a:spcBef>
            <a:spcAft>
              <a:spcPct val="35000"/>
            </a:spcAft>
          </a:pPr>
          <a:r>
            <a:rPr lang="en-GB" sz="1800" kern="1200"/>
            <a:t>It</a:t>
          </a:r>
          <a:r>
            <a:rPr lang="en-US" sz="1800" kern="1200"/>
            <a:t> implements guest feedback programs and quality assurance measures to continuously improve the guest experience (Hayes and Ninemeier, 2020</a:t>
          </a:r>
          <a:r>
            <a:rPr lang="en-US" sz="1800" b="1" kern="1200"/>
            <a:t>).</a:t>
          </a:r>
          <a:endParaRPr lang="en-US" sz="1800" kern="1200"/>
        </a:p>
      </dsp:txBody>
      <dsp:txXfrm>
        <a:off x="1529865" y="1656264"/>
        <a:ext cx="4383571" cy="1324558"/>
      </dsp:txXfrm>
    </dsp:sp>
    <dsp:sp modelId="{72A169BA-5585-4514-BD56-BA4EBF8F3D5D}">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9A0CF-9CC1-4BB2-8FD4-64AB7214F007}">
      <dsp:nvSpPr>
        <dsp:cNvPr id="0" name=""/>
        <dsp:cNvSpPr/>
      </dsp:nvSpPr>
      <dsp:spPr>
        <a:xfrm>
          <a:off x="400679" y="3609988"/>
          <a:ext cx="728507" cy="728507"/>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4AC5BF-E13A-4616-871D-24D5724EC1D9}">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lvl="0" algn="l" defTabSz="800100">
            <a:lnSpc>
              <a:spcPct val="90000"/>
            </a:lnSpc>
            <a:spcBef>
              <a:spcPct val="0"/>
            </a:spcBef>
            <a:spcAft>
              <a:spcPct val="35000"/>
            </a:spcAft>
          </a:pPr>
          <a:r>
            <a:rPr lang="en-US" sz="1800" kern="1200"/>
            <a:t>By actively listening to guest feedback and addressing any concerns, </a:t>
          </a:r>
          <a:r>
            <a:rPr lang="en-GB" sz="1800" kern="1200"/>
            <a:t>Hotel Indigo</a:t>
          </a:r>
          <a:r>
            <a:rPr lang="en-US" sz="1800" kern="1200"/>
            <a:t> aims to ensure high levels of satisfaction and loyalty.</a:t>
          </a:r>
        </a:p>
      </dsp:txBody>
      <dsp:txXfrm>
        <a:off x="1529865" y="3311963"/>
        <a:ext cx="4383571" cy="13245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264F5E-DA10-4A28-ADA8-7A2BFD6CCE61}" type="datetimeFigureOut">
              <a:rPr lang="en-US" smtClean="0"/>
              <a:t>11/11/2023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E5537-CA5E-4FE7-9775-936130F2B247}" type="slidenum">
              <a:rPr lang="en-US" smtClean="0"/>
              <a:t>‹#›</a:t>
            </a:fld>
            <a:endParaRPr lang="en-US"/>
          </a:p>
        </p:txBody>
      </p:sp>
    </p:spTree>
    <p:extLst>
      <p:ext uri="{BB962C8B-B14F-4D97-AF65-F5344CB8AC3E}">
        <p14:creationId xmlns:p14="http://schemas.microsoft.com/office/powerpoint/2010/main" val="2536475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a:t>
            </a:fld>
            <a:endParaRPr lang="en-US"/>
          </a:p>
        </p:txBody>
      </p:sp>
    </p:spTree>
    <p:extLst>
      <p:ext uri="{BB962C8B-B14F-4D97-AF65-F5344CB8AC3E}">
        <p14:creationId xmlns:p14="http://schemas.microsoft.com/office/powerpoint/2010/main" val="1408884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2</a:t>
            </a:fld>
            <a:endParaRPr lang="en-US"/>
          </a:p>
        </p:txBody>
      </p:sp>
    </p:spTree>
    <p:extLst>
      <p:ext uri="{BB962C8B-B14F-4D97-AF65-F5344CB8AC3E}">
        <p14:creationId xmlns:p14="http://schemas.microsoft.com/office/powerpoint/2010/main" val="30378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3</a:t>
            </a:fld>
            <a:endParaRPr lang="en-US"/>
          </a:p>
        </p:txBody>
      </p:sp>
    </p:spTree>
    <p:extLst>
      <p:ext uri="{BB962C8B-B14F-4D97-AF65-F5344CB8AC3E}">
        <p14:creationId xmlns:p14="http://schemas.microsoft.com/office/powerpoint/2010/main" val="333786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4</a:t>
            </a:fld>
            <a:endParaRPr lang="en-US"/>
          </a:p>
        </p:txBody>
      </p:sp>
    </p:spTree>
    <p:extLst>
      <p:ext uri="{BB962C8B-B14F-4D97-AF65-F5344CB8AC3E}">
        <p14:creationId xmlns:p14="http://schemas.microsoft.com/office/powerpoint/2010/main" val="3316255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5</a:t>
            </a:fld>
            <a:endParaRPr lang="en-US"/>
          </a:p>
        </p:txBody>
      </p:sp>
    </p:spTree>
    <p:extLst>
      <p:ext uri="{BB962C8B-B14F-4D97-AF65-F5344CB8AC3E}">
        <p14:creationId xmlns:p14="http://schemas.microsoft.com/office/powerpoint/2010/main" val="2132440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6</a:t>
            </a:fld>
            <a:endParaRPr lang="en-US"/>
          </a:p>
        </p:txBody>
      </p:sp>
    </p:spTree>
    <p:extLst>
      <p:ext uri="{BB962C8B-B14F-4D97-AF65-F5344CB8AC3E}">
        <p14:creationId xmlns:p14="http://schemas.microsoft.com/office/powerpoint/2010/main" val="2085195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Hotel Indigo is deeply committed to guest satisfaction, considering it a core value. Through guest feedback programs and quality assurance measures, Hotel Indigo actively listens to guest opinions and acts upon them. By addressing concerns and continuously improving its offerings, Hotel Indigo ensures that guests enjoy high levels of satisfaction and leave with positive impressions of their stay.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7</a:t>
            </a:fld>
            <a:endParaRPr lang="en-US"/>
          </a:p>
        </p:txBody>
      </p:sp>
    </p:spTree>
    <p:extLst>
      <p:ext uri="{BB962C8B-B14F-4D97-AF65-F5344CB8AC3E}">
        <p14:creationId xmlns:p14="http://schemas.microsoft.com/office/powerpoint/2010/main" val="4175368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Consistency in service is a key priority for Hotel Indigo. It maintains standardized service standards across its brands and properties. Through comprehensive training programs, Hotel Indigo ensures that employees are equipped with the necessary skills and knowledge to provide consistent and exceptional service. By maintaining these high standards, Hotel Indigo fosters guest trust and confidence in its brands.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8</a:t>
            </a:fld>
            <a:endParaRPr lang="en-US"/>
          </a:p>
        </p:txBody>
      </p:sp>
    </p:spTree>
    <p:extLst>
      <p:ext uri="{BB962C8B-B14F-4D97-AF65-F5344CB8AC3E}">
        <p14:creationId xmlns:p14="http://schemas.microsoft.com/office/powerpoint/2010/main" val="615774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Hotel Indigo offers guest loyalty programs, such as Indigo Loyalty offers, as a means to reward and recognize loyal guests. These programs provide exclusive benefits, discounts, and personalized experiences that enhance guest satisfaction and foster a sense of loyalty towards the brand.</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9</a:t>
            </a:fld>
            <a:endParaRPr lang="en-US"/>
          </a:p>
        </p:txBody>
      </p:sp>
    </p:spTree>
    <p:extLst>
      <p:ext uri="{BB962C8B-B14F-4D97-AF65-F5344CB8AC3E}">
        <p14:creationId xmlns:p14="http://schemas.microsoft.com/office/powerpoint/2010/main" val="3876136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10</a:t>
            </a:fld>
            <a:endParaRPr lang="en-US"/>
          </a:p>
        </p:txBody>
      </p:sp>
    </p:spTree>
    <p:extLst>
      <p:ext uri="{BB962C8B-B14F-4D97-AF65-F5344CB8AC3E}">
        <p14:creationId xmlns:p14="http://schemas.microsoft.com/office/powerpoint/2010/main" val="945972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11</a:t>
            </a:fld>
            <a:endParaRPr lang="en-US"/>
          </a:p>
        </p:txBody>
      </p:sp>
    </p:spTree>
    <p:extLst>
      <p:ext uri="{BB962C8B-B14F-4D97-AF65-F5344CB8AC3E}">
        <p14:creationId xmlns:p14="http://schemas.microsoft.com/office/powerpoint/2010/main" val="31785757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9E5537-CA5E-4FE7-9775-936130F2B247}" type="slidenum">
              <a:rPr lang="en-US" smtClean="0"/>
              <a:t>12</a:t>
            </a:fld>
            <a:endParaRPr lang="en-US"/>
          </a:p>
        </p:txBody>
      </p:sp>
    </p:spTree>
    <p:extLst>
      <p:ext uri="{BB962C8B-B14F-4D97-AF65-F5344CB8AC3E}">
        <p14:creationId xmlns:p14="http://schemas.microsoft.com/office/powerpoint/2010/main" val="750739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11/11/2023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2536D0B2-ADC3-4163-8B1B-7FA17FA3E31B}"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5464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5688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7B096-CB2C-4AEB-86D1-20FE65A535BC}"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9808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767B096-CB2C-4AEB-86D1-20FE65A535BC}"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36D0B2-ADC3-4163-8B1B-7FA17FA3E31B}"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4888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767B096-CB2C-4AEB-86D1-20FE65A535BC}"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36D0B2-ADC3-4163-8B1B-7FA17FA3E31B}"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9510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767B096-CB2C-4AEB-86D1-20FE65A535BC}" type="datetimeFigureOut">
              <a:rPr lang="en-US" smtClean="0"/>
              <a:t>11/11/2023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36D0B2-ADC3-4163-8B1B-7FA17FA3E31B}"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608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67B096-CB2C-4AEB-86D1-20FE65A535BC}" type="datetimeFigureOut">
              <a:rPr lang="en-US" smtClean="0"/>
              <a:t>11/11/2023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36D0B2-ADC3-4163-8B1B-7FA17FA3E31B}" type="slidenum">
              <a:rPr lang="en-US" smtClean="0"/>
              <a:t>‹#›</a:t>
            </a:fld>
            <a:endParaRPr lang="en-US"/>
          </a:p>
        </p:txBody>
      </p:sp>
    </p:spTree>
    <p:extLst>
      <p:ext uri="{BB962C8B-B14F-4D97-AF65-F5344CB8AC3E}">
        <p14:creationId xmlns:p14="http://schemas.microsoft.com/office/powerpoint/2010/main" val="1496943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67B096-CB2C-4AEB-86D1-20FE65A535BC}"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36D0B2-ADC3-4163-8B1B-7FA17FA3E31B}"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6968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767B096-CB2C-4AEB-86D1-20FE65A535BC}" type="datetimeFigureOut">
              <a:rPr lang="en-US" smtClean="0"/>
              <a:t>11/11/2023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2536D0B2-ADC3-4163-8B1B-7FA17FA3E31B}"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3582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737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7B096-CB2C-4AEB-86D1-20FE65A535BC}"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36D0B2-ADC3-4163-8B1B-7FA17FA3E31B}"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4462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767B096-CB2C-4AEB-86D1-20FE65A535BC}" type="datetimeFigureOut">
              <a:rPr lang="en-US" smtClean="0"/>
              <a:t>11/11/2023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536D0B2-ADC3-4163-8B1B-7FA17FA3E31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83644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0AB17F6-592B-45CB-96F6-705C9825AF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2A45D322-0DFB-6AFA-C909-B9CBE7A14129}"/>
              </a:ext>
            </a:extLst>
          </p:cNvPr>
          <p:cNvSpPr>
            <a:spLocks noGrp="1"/>
          </p:cNvSpPr>
          <p:nvPr>
            <p:ph type="ctrTitle"/>
          </p:nvPr>
        </p:nvSpPr>
        <p:spPr>
          <a:xfrm>
            <a:off x="5039068" y="802298"/>
            <a:ext cx="6015784" cy="5116985"/>
          </a:xfrm>
        </p:spPr>
        <p:txBody>
          <a:bodyPr anchor="ctr">
            <a:normAutofit/>
          </a:bodyPr>
          <a:lstStyle/>
          <a:p>
            <a:r>
              <a:rPr lang="en-US" dirty="0"/>
              <a:t>Welcome </a:t>
            </a:r>
            <a:r>
              <a:rPr lang="en-US" dirty="0" smtClean="0"/>
              <a:t>everybody</a:t>
            </a:r>
            <a:r>
              <a:rPr lang="en-US" dirty="0"/>
              <a:t>.</a:t>
            </a:r>
          </a:p>
        </p:txBody>
      </p:sp>
      <p:sp>
        <p:nvSpPr>
          <p:cNvPr id="3" name="Subtitle 2">
            <a:extLst>
              <a:ext uri="{FF2B5EF4-FFF2-40B4-BE49-F238E27FC236}">
                <a16:creationId xmlns:a16="http://schemas.microsoft.com/office/drawing/2014/main" xmlns="" id="{8AC45A62-14D2-687D-A8F2-8F64987CC2F4}"/>
              </a:ext>
            </a:extLst>
          </p:cNvPr>
          <p:cNvSpPr>
            <a:spLocks noGrp="1"/>
          </p:cNvSpPr>
          <p:nvPr>
            <p:ph type="subTitle" idx="1"/>
          </p:nvPr>
        </p:nvSpPr>
        <p:spPr>
          <a:xfrm>
            <a:off x="868352" y="802299"/>
            <a:ext cx="3401174" cy="5269728"/>
          </a:xfrm>
        </p:spPr>
        <p:txBody>
          <a:bodyPr anchor="ctr">
            <a:normAutofit/>
          </a:bodyPr>
          <a:lstStyle/>
          <a:p>
            <a:pPr algn="r"/>
            <a:r>
              <a:rPr lang="en-US" sz="1600" dirty="0"/>
              <a:t>Hospitality and Guest </a:t>
            </a:r>
            <a:r>
              <a:rPr lang="en-GB" sz="1600" dirty="0"/>
              <a:t>Services: A case study on Hotel </a:t>
            </a:r>
            <a:r>
              <a:rPr lang="en-GB" sz="1600" dirty="0" smtClean="0"/>
              <a:t>Indigo</a:t>
            </a:r>
          </a:p>
          <a:p>
            <a:pPr algn="r"/>
            <a:endParaRPr lang="en-GB" sz="1600" dirty="0"/>
          </a:p>
          <a:p>
            <a:pPr algn="r"/>
            <a:endParaRPr lang="en-GB" sz="1600" dirty="0" smtClean="0"/>
          </a:p>
          <a:p>
            <a:pPr algn="r"/>
            <a:r>
              <a:rPr lang="en-GB" sz="1600" dirty="0" smtClean="0"/>
              <a:t>Student ID: 2221476</a:t>
            </a:r>
          </a:p>
          <a:p>
            <a:pPr algn="r"/>
            <a:r>
              <a:rPr lang="en-GB" sz="1600" dirty="0" smtClean="0"/>
              <a:t>Student Name: Ion </a:t>
            </a:r>
            <a:r>
              <a:rPr lang="en-GB" sz="1600" dirty="0" err="1" smtClean="0"/>
              <a:t>Tiris</a:t>
            </a:r>
            <a:endParaRPr lang="en-GB" sz="1600" dirty="0" smtClean="0"/>
          </a:p>
          <a:p>
            <a:pPr algn="r"/>
            <a:r>
              <a:rPr lang="en-GB" sz="1600" dirty="0" smtClean="0"/>
              <a:t>Lecturer</a:t>
            </a:r>
            <a:r>
              <a:rPr lang="en-GB" sz="1600" dirty="0" smtClean="0"/>
              <a:t>: Charlotte </a:t>
            </a:r>
            <a:r>
              <a:rPr lang="en-GB" sz="1600" dirty="0" smtClean="0"/>
              <a:t>Joyner</a:t>
            </a:r>
          </a:p>
          <a:p>
            <a:pPr algn="r"/>
            <a:endParaRPr lang="en-US" sz="1600" dirty="0"/>
          </a:p>
        </p:txBody>
      </p:sp>
      <p:cxnSp>
        <p:nvCxnSpPr>
          <p:cNvPr id="20" name="Straight Connector 19">
            <a:extLst>
              <a:ext uri="{FF2B5EF4-FFF2-40B4-BE49-F238E27FC236}">
                <a16:creationId xmlns:a16="http://schemas.microsoft.com/office/drawing/2014/main" xmlns="" id="{5A9284E7-0823-472D-9963-18D89DFEB8B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760590"/>
            <a:ext cx="0" cy="3200400"/>
          </a:xfrm>
          <a:prstGeom prst="line">
            <a:avLst/>
          </a:prstGeom>
          <a:ln w="349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9350200"/>
      </p:ext>
    </p:extLst>
  </p:cSld>
  <p:clrMapOvr>
    <a:overrideClrMapping bg1="dk1" tx1="lt1" bg2="dk2" tx2="lt2" accent1="accent1" accent2="accent2" accent3="accent3" accent4="accent4" accent5="accent5" accent6="accent6" hlink="hlink" folHlink="folHlink"/>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uilding with blue windows">
            <a:extLst>
              <a:ext uri="{FF2B5EF4-FFF2-40B4-BE49-F238E27FC236}">
                <a16:creationId xmlns:a16="http://schemas.microsoft.com/office/drawing/2014/main" xmlns="" id="{F5360DAD-5682-5885-C781-C579910053AA}"/>
              </a:ext>
            </a:extLst>
          </p:cNvPr>
          <p:cNvPicPr>
            <a:picLocks noChangeAspect="1"/>
          </p:cNvPicPr>
          <p:nvPr/>
        </p:nvPicPr>
        <p:blipFill rotWithShape="1">
          <a:blip r:embed="rId3">
            <a:alphaModFix amt="50000"/>
            <a:grayscl/>
          </a:blip>
          <a:srcRect t="15728" r="-1" b="-1"/>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6C77E2AB-C01E-EFEC-22B4-3F1CC14DB3DC}"/>
              </a:ext>
            </a:extLst>
          </p:cNvPr>
          <p:cNvSpPr>
            <a:spLocks noGrp="1"/>
          </p:cNvSpPr>
          <p:nvPr>
            <p:ph type="title"/>
          </p:nvPr>
        </p:nvSpPr>
        <p:spPr>
          <a:xfrm>
            <a:off x="1130271" y="1193800"/>
            <a:ext cx="3193050" cy="4699000"/>
          </a:xfrm>
        </p:spPr>
        <p:txBody>
          <a:bodyPr anchor="ctr">
            <a:normAutofit/>
          </a:bodyPr>
          <a:lstStyle/>
          <a:p>
            <a:r>
              <a:rPr lang="en-US" sz="3000"/>
              <a:t>Introduction</a:t>
            </a:r>
          </a:p>
        </p:txBody>
      </p:sp>
      <p:cxnSp>
        <p:nvCxnSpPr>
          <p:cNvPr id="17" name="Straight Connector 16">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0590C93-D331-A989-B1AC-EF6A482A25EF}"/>
              </a:ext>
            </a:extLst>
          </p:cNvPr>
          <p:cNvSpPr>
            <a:spLocks noGrp="1"/>
          </p:cNvSpPr>
          <p:nvPr>
            <p:ph idx="1"/>
          </p:nvPr>
        </p:nvSpPr>
        <p:spPr>
          <a:xfrm>
            <a:off x="4976636" y="1193800"/>
            <a:ext cx="6085091" cy="4699000"/>
          </a:xfrm>
        </p:spPr>
        <p:txBody>
          <a:bodyPr anchor="ctr">
            <a:normAutofit/>
          </a:bodyPr>
          <a:lstStyle/>
          <a:p>
            <a:r>
              <a:rPr lang="en-GB" dirty="0"/>
              <a:t>Hotel Indigo </a:t>
            </a:r>
            <a:r>
              <a:rPr lang="en-GB" dirty="0" err="1"/>
              <a:t>i</a:t>
            </a:r>
            <a:r>
              <a:rPr lang="en-US" dirty="0"/>
              <a:t>s a globally recognized hospitality </a:t>
            </a:r>
            <a:r>
              <a:rPr lang="en-GB" dirty="0"/>
              <a:t>brand operating under the IHG Group </a:t>
            </a:r>
            <a:endParaRPr lang="en-US" dirty="0"/>
          </a:p>
          <a:p>
            <a:r>
              <a:rPr lang="en-GB">
                <a:latin typeface="Söhne"/>
              </a:rPr>
              <a:t>It</a:t>
            </a:r>
            <a:r>
              <a:rPr lang="en-GB" b="0" i="0">
                <a:effectLst/>
                <a:latin typeface="Söhne"/>
              </a:rPr>
              <a:t> is a unique and stylish boutique hotel brand that falls under the umbrella of the InterContinental Hotels Group (IHG). </a:t>
            </a:r>
          </a:p>
          <a:p>
            <a:r>
              <a:rPr lang="en-GB" b="0" i="0">
                <a:effectLst/>
                <a:latin typeface="Söhne"/>
              </a:rPr>
              <a:t>The hotel brand has a commitment to providing guests with a unique, locally inspired experience. </a:t>
            </a:r>
          </a:p>
          <a:p>
            <a:r>
              <a:rPr lang="en-GB" b="0" i="0">
                <a:effectLst/>
                <a:latin typeface="Söhne"/>
              </a:rPr>
              <a:t>Each Hotel Indigo property is specially designed to reflect the culture, history, and character of its specific location.</a:t>
            </a:r>
            <a:endParaRPr lang="en-US" dirty="0"/>
          </a:p>
        </p:txBody>
      </p:sp>
      <p:sp>
        <p:nvSpPr>
          <p:cNvPr id="19"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7282503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reception bell">
            <a:extLst>
              <a:ext uri="{FF2B5EF4-FFF2-40B4-BE49-F238E27FC236}">
                <a16:creationId xmlns:a16="http://schemas.microsoft.com/office/drawing/2014/main" xmlns="" id="{61C60936-68DE-6E41-AA4D-73DB199F1D07}"/>
              </a:ext>
            </a:extLst>
          </p:cNvPr>
          <p:cNvPicPr>
            <a:picLocks noChangeAspect="1"/>
          </p:cNvPicPr>
          <p:nvPr/>
        </p:nvPicPr>
        <p:blipFill rotWithShape="1">
          <a:blip r:embed="rId3">
            <a:alphaModFix amt="50000"/>
            <a:grayscl/>
          </a:blip>
          <a:srcRect t="15372" r="-1" b="356"/>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CCDA2D49-FFD9-2284-02B2-7F3CA0DF0606}"/>
              </a:ext>
            </a:extLst>
          </p:cNvPr>
          <p:cNvSpPr>
            <a:spLocks noGrp="1"/>
          </p:cNvSpPr>
          <p:nvPr>
            <p:ph type="title"/>
          </p:nvPr>
        </p:nvSpPr>
        <p:spPr>
          <a:xfrm>
            <a:off x="1130271" y="1193800"/>
            <a:ext cx="3193050" cy="4699000"/>
          </a:xfrm>
        </p:spPr>
        <p:txBody>
          <a:bodyPr anchor="ctr">
            <a:normAutofit/>
          </a:bodyPr>
          <a:lstStyle/>
          <a:p>
            <a:r>
              <a:rPr lang="en-US" dirty="0"/>
              <a:t>Main Consumers of </a:t>
            </a:r>
            <a:r>
              <a:rPr lang="en-GB" dirty="0"/>
              <a:t>Hotel Indigo </a:t>
            </a:r>
            <a:endParaRPr lang="en-US" dirty="0"/>
          </a:p>
        </p:txBody>
      </p:sp>
      <p:cxnSp>
        <p:nvCxnSpPr>
          <p:cNvPr id="17" name="Straight Connector 16">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B9865A09-4185-F022-9501-EA42D4584C05}"/>
              </a:ext>
            </a:extLst>
          </p:cNvPr>
          <p:cNvSpPr>
            <a:spLocks noGrp="1"/>
          </p:cNvSpPr>
          <p:nvPr>
            <p:ph idx="1"/>
          </p:nvPr>
        </p:nvSpPr>
        <p:spPr>
          <a:xfrm>
            <a:off x="4976636" y="1193800"/>
            <a:ext cx="6085091" cy="4699000"/>
          </a:xfrm>
        </p:spPr>
        <p:txBody>
          <a:bodyPr anchor="ctr">
            <a:normAutofit/>
          </a:bodyPr>
          <a:lstStyle/>
          <a:p>
            <a:pPr marL="0" marR="0">
              <a:spcBef>
                <a:spcPts val="0"/>
              </a:spcBef>
              <a:spcAft>
                <a:spcPts val="800"/>
              </a:spcAft>
            </a:pPr>
            <a:r>
              <a:rPr lang="en-GB">
                <a:effectLst/>
                <a:latin typeface="Times New Roman" panose="02020603050405020304" pitchFamily="18" charset="0"/>
                <a:ea typeface="Times New Roman" panose="02020603050405020304" pitchFamily="18" charset="0"/>
                <a:cs typeface="Times New Roman" panose="02020603050405020304" pitchFamily="18" charset="0"/>
              </a:rPr>
              <a:t>Hotel Indigo caters to a diverse range of consumers, including both business and leisure travellers.</a:t>
            </a:r>
            <a:endParaRPr lang="en-US">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800"/>
              </a:spcAft>
            </a:pPr>
            <a:r>
              <a:rPr lang="en-GB">
                <a:effectLst/>
                <a:latin typeface="Times New Roman" panose="02020603050405020304" pitchFamily="18" charset="0"/>
                <a:ea typeface="Times New Roman" panose="02020603050405020304" pitchFamily="18" charset="0"/>
                <a:cs typeface="Times New Roman" panose="02020603050405020304" pitchFamily="18" charset="0"/>
              </a:rPr>
              <a:t>Business travellers form a significant portion of Hotel Indigo  clientele, seeking convenient locations, comfortable accommodations, and well-equipped meeting and conference facilities (Wang, 2023).</a:t>
            </a:r>
            <a:endParaRPr lang="en-US">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800"/>
              </a:spcAft>
            </a:pPr>
            <a:r>
              <a:rPr lang="en-GB">
                <a:effectLst/>
                <a:latin typeface="Times New Roman" panose="02020603050405020304" pitchFamily="18" charset="0"/>
                <a:ea typeface="Times New Roman" panose="02020603050405020304" pitchFamily="18" charset="0"/>
                <a:cs typeface="Times New Roman" panose="02020603050405020304" pitchFamily="18" charset="0"/>
              </a:rPr>
              <a:t>Leisure travellers, such as families, couples, and solo adventurers, also choose this particular hotel brand for their travel needs, valuing quality service, memorable experiences, and access to various amenities and recreational facilities (Wood, 2022).</a:t>
            </a:r>
            <a:endParaRPr lang="en-US">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19"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6481986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Hotel reception bell">
            <a:extLst>
              <a:ext uri="{FF2B5EF4-FFF2-40B4-BE49-F238E27FC236}">
                <a16:creationId xmlns:a16="http://schemas.microsoft.com/office/drawing/2014/main" xmlns="" id="{5889B3DC-AF3F-3EC3-C480-0597B6F17E6E}"/>
              </a:ext>
            </a:extLst>
          </p:cNvPr>
          <p:cNvPicPr>
            <a:picLocks noChangeAspect="1"/>
          </p:cNvPicPr>
          <p:nvPr/>
        </p:nvPicPr>
        <p:blipFill rotWithShape="1">
          <a:blip r:embed="rId3">
            <a:alphaModFix amt="50000"/>
          </a:blip>
          <a:srcRect t="15372" r="-1" b="356"/>
          <a:stretch/>
        </p:blipFill>
        <p:spPr>
          <a:xfrm>
            <a:off x="305" y="10"/>
            <a:ext cx="12191695" cy="6857990"/>
          </a:xfrm>
          <a:prstGeom prst="rect">
            <a:avLst/>
          </a:prstGeom>
        </p:spPr>
      </p:pic>
      <p:sp>
        <p:nvSpPr>
          <p:cNvPr id="23"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4"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5" name="Rectangle 2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23552D7A-67E8-AF59-2E13-F87DBB767CB5}"/>
              </a:ext>
            </a:extLst>
          </p:cNvPr>
          <p:cNvSpPr>
            <a:spLocks noGrp="1"/>
          </p:cNvSpPr>
          <p:nvPr>
            <p:ph type="title"/>
          </p:nvPr>
        </p:nvSpPr>
        <p:spPr>
          <a:xfrm>
            <a:off x="1130271" y="1193800"/>
            <a:ext cx="3193050" cy="4699000"/>
          </a:xfrm>
        </p:spPr>
        <p:txBody>
          <a:bodyPr anchor="ctr">
            <a:normAutofit/>
          </a:bodyPr>
          <a:lstStyle/>
          <a:p>
            <a:r>
              <a:rPr lang="en-US" dirty="0"/>
              <a:t>Nature, Scope, and Role of Guest Services</a:t>
            </a:r>
          </a:p>
        </p:txBody>
      </p:sp>
      <p:cxnSp>
        <p:nvCxnSpPr>
          <p:cNvPr id="26" name="Straight Connector 25">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A624D8F6-6147-768A-0042-81445EB664DF}"/>
              </a:ext>
            </a:extLst>
          </p:cNvPr>
          <p:cNvSpPr>
            <a:spLocks noGrp="1"/>
          </p:cNvSpPr>
          <p:nvPr>
            <p:ph idx="1"/>
          </p:nvPr>
        </p:nvSpPr>
        <p:spPr>
          <a:xfrm>
            <a:off x="4976636" y="1193800"/>
            <a:ext cx="6085091" cy="4699000"/>
          </a:xfrm>
        </p:spPr>
        <p:txBody>
          <a:bodyPr anchor="ctr">
            <a:normAutofit/>
          </a:bodyPr>
          <a:lstStyle/>
          <a:p>
            <a:pPr marL="0" marR="0">
              <a:spcBef>
                <a:spcPts val="0"/>
              </a:spcBef>
              <a:spcAft>
                <a:spcPts val="800"/>
              </a:spcAft>
            </a:pPr>
            <a:r>
              <a:rPr lang="en-GB">
                <a:effectLst/>
                <a:latin typeface="Times New Roman" panose="02020603050405020304" pitchFamily="18" charset="0"/>
                <a:ea typeface="Times New Roman" panose="02020603050405020304" pitchFamily="18" charset="0"/>
                <a:cs typeface="Times New Roman" panose="02020603050405020304" pitchFamily="18" charset="0"/>
              </a:rPr>
              <a:t>Hotel Indigo </a:t>
            </a:r>
            <a:r>
              <a:rPr lang="en-GB">
                <a:latin typeface="Times New Roman" panose="02020603050405020304" pitchFamily="18" charset="0"/>
                <a:ea typeface="Times New Roman" panose="02020603050405020304" pitchFamily="18" charset="0"/>
                <a:cs typeface="Times New Roman" panose="02020603050405020304" pitchFamily="18" charset="0"/>
              </a:rPr>
              <a:t>p</a:t>
            </a:r>
            <a:r>
              <a:rPr lang="en-GB">
                <a:effectLst/>
                <a:latin typeface="Times New Roman" panose="02020603050405020304" pitchFamily="18" charset="0"/>
                <a:ea typeface="Times New Roman" panose="02020603050405020304" pitchFamily="18" charset="0"/>
                <a:cs typeface="Times New Roman" panose="02020603050405020304" pitchFamily="18" charset="0"/>
              </a:rPr>
              <a:t>rovides a wide range of guest services and facilities to ensure a comfortable stay and meet the needs of its guests </a:t>
            </a:r>
            <a:r>
              <a:rPr lang="en-US">
                <a:effectLst/>
                <a:latin typeface="Times New Roman" panose="02020603050405020304" pitchFamily="18" charset="0"/>
                <a:ea typeface="Times New Roman" panose="02020603050405020304" pitchFamily="18" charset="0"/>
                <a:cs typeface="Times New Roman" panose="02020603050405020304" pitchFamily="18" charset="0"/>
              </a:rPr>
              <a:t>(Reynolds, Rahman and Barrows, 2021)</a:t>
            </a:r>
            <a:r>
              <a:rPr lang="en-GB">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800"/>
              </a:spcAft>
            </a:pPr>
            <a:r>
              <a:rPr lang="en-GB">
                <a:effectLst/>
                <a:latin typeface="Times New Roman" panose="02020603050405020304" pitchFamily="18" charset="0"/>
                <a:ea typeface="Times New Roman" panose="02020603050405020304" pitchFamily="18" charset="0"/>
                <a:cs typeface="Times New Roman" panose="02020603050405020304" pitchFamily="18" charset="0"/>
              </a:rPr>
              <a:t>These services include a 24-hour front desk, concierge service, room service, fitness centres, dining options, and business facilities (</a:t>
            </a:r>
            <a:r>
              <a:rPr lang="en-GB" err="1">
                <a:effectLst/>
                <a:latin typeface="Times New Roman" panose="02020603050405020304" pitchFamily="18" charset="0"/>
                <a:ea typeface="Times New Roman" panose="02020603050405020304" pitchFamily="18" charset="0"/>
                <a:cs typeface="Times New Roman" panose="02020603050405020304" pitchFamily="18" charset="0"/>
              </a:rPr>
              <a:t>Tesone</a:t>
            </a:r>
            <a:r>
              <a:rPr lang="en-GB">
                <a:effectLst/>
                <a:latin typeface="Times New Roman" panose="02020603050405020304" pitchFamily="18" charset="0"/>
                <a:ea typeface="Times New Roman" panose="02020603050405020304" pitchFamily="18" charset="0"/>
                <a:cs typeface="Times New Roman" panose="02020603050405020304" pitchFamily="18" charset="0"/>
              </a:rPr>
              <a:t>, 2014).</a:t>
            </a:r>
          </a:p>
          <a:p>
            <a:pPr marL="0" marR="0">
              <a:spcBef>
                <a:spcPts val="0"/>
              </a:spcBef>
              <a:spcAft>
                <a:spcPts val="800"/>
              </a:spcAft>
            </a:pPr>
            <a:r>
              <a:rPr lang="en-US">
                <a:effectLst/>
                <a:latin typeface="Calibri" panose="020F0502020204030204" pitchFamily="34" charset="0"/>
                <a:ea typeface="Times New Roman" panose="02020603050405020304" pitchFamily="18" charset="0"/>
                <a:cs typeface="Times New Roman" panose="02020603050405020304" pitchFamily="18" charset="0"/>
              </a:rPr>
              <a:t>Guest services play a vital role as the primary point of contact for guests, addressing their needs, requests, and inquiries to ensure a seamless and enjoyable guest experience </a:t>
            </a:r>
          </a:p>
          <a:p>
            <a:pPr marL="0" marR="0">
              <a:spcBef>
                <a:spcPts val="0"/>
              </a:spcBef>
              <a:spcAft>
                <a:spcPts val="800"/>
              </a:spcAft>
            </a:pPr>
            <a:endParaRPr lang="en-US">
              <a:effectLst/>
              <a:latin typeface="Calibri" panose="020F0502020204030204" pitchFamily="34" charset="0"/>
              <a:ea typeface="Times New Roman" panose="02020603050405020304" pitchFamily="18" charset="0"/>
              <a:cs typeface="Times New Roman" panose="02020603050405020304" pitchFamily="18" charset="0"/>
            </a:endParaRPr>
          </a:p>
          <a:p>
            <a:pPr marL="0" marR="0">
              <a:spcBef>
                <a:spcPts val="0"/>
              </a:spcBef>
              <a:spcAft>
                <a:spcPts val="800"/>
              </a:spcAft>
            </a:pPr>
            <a:endParaRPr lang="en-US">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27"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2864789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Modern contemporary living room interior">
            <a:extLst>
              <a:ext uri="{FF2B5EF4-FFF2-40B4-BE49-F238E27FC236}">
                <a16:creationId xmlns:a16="http://schemas.microsoft.com/office/drawing/2014/main" xmlns="" id="{A2966220-33A2-2AE8-788E-0EC1BD993146}"/>
              </a:ext>
            </a:extLst>
          </p:cNvPr>
          <p:cNvPicPr>
            <a:picLocks noChangeAspect="1"/>
          </p:cNvPicPr>
          <p:nvPr/>
        </p:nvPicPr>
        <p:blipFill rotWithShape="1">
          <a:blip r:embed="rId3">
            <a:alphaModFix amt="50000"/>
          </a:blip>
          <a:srcRect t="5460" r="-1" b="-1"/>
          <a:stretch/>
        </p:blipFill>
        <p:spPr>
          <a:xfrm>
            <a:off x="305" y="10"/>
            <a:ext cx="12191695" cy="6857990"/>
          </a:xfrm>
          <a:prstGeom prst="rect">
            <a:avLst/>
          </a:prstGeom>
        </p:spPr>
      </p:pic>
      <p:sp>
        <p:nvSpPr>
          <p:cNvPr id="23"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4"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5" name="Rectangle 2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67906915-5BE0-ED3D-D9FF-0B5251B52D6F}"/>
              </a:ext>
            </a:extLst>
          </p:cNvPr>
          <p:cNvSpPr>
            <a:spLocks noGrp="1"/>
          </p:cNvSpPr>
          <p:nvPr>
            <p:ph type="title"/>
          </p:nvPr>
        </p:nvSpPr>
        <p:spPr>
          <a:xfrm>
            <a:off x="1130271" y="1193800"/>
            <a:ext cx="3193050" cy="4699000"/>
          </a:xfrm>
        </p:spPr>
        <p:txBody>
          <a:bodyPr anchor="ctr">
            <a:normAutofit/>
          </a:bodyPr>
          <a:lstStyle/>
          <a:p>
            <a:r>
              <a:rPr lang="en-US" dirty="0"/>
              <a:t>Importance of Hospitality</a:t>
            </a:r>
          </a:p>
        </p:txBody>
      </p:sp>
      <p:cxnSp>
        <p:nvCxnSpPr>
          <p:cNvPr id="26" name="Straight Connector 25">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2AF601D5-58A2-2576-74E2-077468B3B108}"/>
              </a:ext>
            </a:extLst>
          </p:cNvPr>
          <p:cNvSpPr>
            <a:spLocks noGrp="1"/>
          </p:cNvSpPr>
          <p:nvPr>
            <p:ph idx="1"/>
          </p:nvPr>
        </p:nvSpPr>
        <p:spPr>
          <a:xfrm>
            <a:off x="4976636" y="1193800"/>
            <a:ext cx="6085091" cy="4699000"/>
          </a:xfrm>
        </p:spPr>
        <p:txBody>
          <a:bodyPr anchor="ctr">
            <a:normAutofit/>
          </a:bodyPr>
          <a:lstStyle/>
          <a:p>
            <a:r>
              <a:rPr lang="en-US" dirty="0"/>
              <a:t>Hospitality is of paramount importance in the hotel industry, creating a welcoming and personalized atmosphere (Walker, 2013).</a:t>
            </a:r>
          </a:p>
          <a:p>
            <a:r>
              <a:rPr lang="en-GB">
                <a:effectLst/>
                <a:latin typeface="Times New Roman" panose="02020603050405020304" pitchFamily="18" charset="0"/>
                <a:ea typeface="Times New Roman" panose="02020603050405020304" pitchFamily="18" charset="0"/>
                <a:cs typeface="Times New Roman" panose="02020603050405020304" pitchFamily="18" charset="0"/>
              </a:rPr>
              <a:t>Hotel Indigo</a:t>
            </a:r>
            <a:r>
              <a:rPr lang="en-US"/>
              <a:t> </a:t>
            </a:r>
            <a:r>
              <a:rPr lang="en-US" dirty="0"/>
              <a:t>places great emphasis on hospitality, ensuring guests feel valued and cared for throughout their stay.</a:t>
            </a:r>
          </a:p>
          <a:p>
            <a:r>
              <a:rPr lang="en-US" dirty="0"/>
              <a:t>By providing warm and attentive service</a:t>
            </a:r>
            <a:r>
              <a:rPr lang="en-US"/>
              <a:t>, </a:t>
            </a:r>
            <a:r>
              <a:rPr lang="en-GB">
                <a:effectLst/>
                <a:latin typeface="Times New Roman" panose="02020603050405020304" pitchFamily="18" charset="0"/>
                <a:ea typeface="Times New Roman" panose="02020603050405020304" pitchFamily="18" charset="0"/>
                <a:cs typeface="Times New Roman" panose="02020603050405020304" pitchFamily="18" charset="0"/>
              </a:rPr>
              <a:t>Hotel Indigo</a:t>
            </a:r>
            <a:r>
              <a:rPr lang="en-US"/>
              <a:t> </a:t>
            </a:r>
            <a:r>
              <a:rPr lang="en-US" dirty="0"/>
              <a:t>aims to exceed guest expectations and create lasting impressions (Wood, 2015)..</a:t>
            </a:r>
          </a:p>
          <a:p>
            <a:endParaRPr lang="en-US" dirty="0"/>
          </a:p>
        </p:txBody>
      </p:sp>
      <p:sp>
        <p:nvSpPr>
          <p:cNvPr id="27"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065868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xmlns="" id="{5BB14454-D00C-4958-BB39-F5F9F3ACD4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1" name="Straight Connector 3080">
            <a:extLst>
              <a:ext uri="{FF2B5EF4-FFF2-40B4-BE49-F238E27FC236}">
                <a16:creationId xmlns:a16="http://schemas.microsoft.com/office/drawing/2014/main" xmlns="" id="{28A657A7-C4E5-425B-98FA-BB817FF7BF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DD9E97B3-38D4-B579-D2E7-73AB4A82AB24}"/>
              </a:ext>
            </a:extLst>
          </p:cNvPr>
          <p:cNvSpPr>
            <a:spLocks noGrp="1"/>
          </p:cNvSpPr>
          <p:nvPr>
            <p:ph type="title"/>
          </p:nvPr>
        </p:nvSpPr>
        <p:spPr>
          <a:xfrm>
            <a:off x="7218030" y="804520"/>
            <a:ext cx="3520367" cy="1049235"/>
          </a:xfrm>
        </p:spPr>
        <p:txBody>
          <a:bodyPr>
            <a:normAutofit/>
          </a:bodyPr>
          <a:lstStyle/>
          <a:p>
            <a:r>
              <a:rPr lang="en-US" sz="2500"/>
              <a:t>Meeting/Exceeding Guest Expectations</a:t>
            </a:r>
          </a:p>
        </p:txBody>
      </p:sp>
      <p:sp>
        <p:nvSpPr>
          <p:cNvPr id="3083" name="Rectangle 3082">
            <a:extLst>
              <a:ext uri="{FF2B5EF4-FFF2-40B4-BE49-F238E27FC236}">
                <a16:creationId xmlns:a16="http://schemas.microsoft.com/office/drawing/2014/main" xmlns="" id="{A1084370-0E70-4003-9787-3490FCC20E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085" name="Group 3084">
            <a:extLst>
              <a:ext uri="{FF2B5EF4-FFF2-40B4-BE49-F238E27FC236}">
                <a16:creationId xmlns:a16="http://schemas.microsoft.com/office/drawing/2014/main" xmlns="" id="{2B7C66D2-22E8-4E8F-829B-050BFA7C86C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32237" y="482171"/>
            <a:ext cx="6104331" cy="5149101"/>
            <a:chOff x="7463259" y="583365"/>
            <a:chExt cx="6104330" cy="5181928"/>
          </a:xfrm>
        </p:grpSpPr>
        <p:sp>
          <p:nvSpPr>
            <p:cNvPr id="3086" name="Rectangle 3085">
              <a:extLst>
                <a:ext uri="{FF2B5EF4-FFF2-40B4-BE49-F238E27FC236}">
                  <a16:creationId xmlns:a16="http://schemas.microsoft.com/office/drawing/2014/main" xmlns="" id="{F0B78D6F-1F61-4DBB-8F5A-934BB850DD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xmlns="" id="{23EA261D-1F8C-4BE5-8586-3C1CC5CE80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074" name="Picture 2" descr="Top 6 Ways to Maintain Customer Loyalty - Accounting Seed">
            <a:extLst>
              <a:ext uri="{FF2B5EF4-FFF2-40B4-BE49-F238E27FC236}">
                <a16:creationId xmlns:a16="http://schemas.microsoft.com/office/drawing/2014/main" xmlns="" id="{AB2989E2-F4AE-285F-E4B9-99EABE793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25" r="9325" b="2"/>
          <a:stretch/>
        </p:blipFill>
        <p:spPr bwMode="auto">
          <a:xfrm>
            <a:off x="1271223" y="1116345"/>
            <a:ext cx="4825148" cy="38661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24681D75-9E87-72EE-BEBD-BAC3744E9D7C}"/>
              </a:ext>
            </a:extLst>
          </p:cNvPr>
          <p:cNvSpPr>
            <a:spLocks noGrp="1"/>
          </p:cNvSpPr>
          <p:nvPr>
            <p:ph idx="1"/>
          </p:nvPr>
        </p:nvSpPr>
        <p:spPr>
          <a:xfrm>
            <a:off x="7218029" y="2015732"/>
            <a:ext cx="3520368" cy="3450613"/>
          </a:xfrm>
        </p:spPr>
        <p:txBody>
          <a:bodyPr>
            <a:normAutofit/>
          </a:bodyPr>
          <a:lstStyle/>
          <a:p>
            <a:pPr>
              <a:lnSpc>
                <a:spcPct val="110000"/>
              </a:lnSpc>
            </a:pPr>
            <a:r>
              <a:rPr lang="en-US" sz="1600"/>
              <a:t>Meeting and exceeding guest expectations is a top priority for </a:t>
            </a:r>
            <a:r>
              <a:rPr lang="en-GB" sz="1600"/>
              <a:t>Hotel Indigo</a:t>
            </a:r>
            <a:r>
              <a:rPr lang="en-US" sz="1600"/>
              <a:t>.</a:t>
            </a:r>
          </a:p>
          <a:p>
            <a:pPr>
              <a:lnSpc>
                <a:spcPct val="110000"/>
              </a:lnSpc>
            </a:pPr>
            <a:r>
              <a:rPr lang="en-GB" sz="1600"/>
              <a:t>Hotel Indigo </a:t>
            </a:r>
            <a:r>
              <a:rPr lang="en-US" sz="1600"/>
              <a:t>strives to deliver exceptional service by anticipating and fulfilling guest needs beyond their expectations.</a:t>
            </a:r>
          </a:p>
          <a:p>
            <a:pPr>
              <a:lnSpc>
                <a:spcPct val="110000"/>
              </a:lnSpc>
            </a:pPr>
            <a:r>
              <a:rPr lang="en-US" sz="1600"/>
              <a:t>By consistently providing memorable experiences, </a:t>
            </a:r>
            <a:r>
              <a:rPr lang="en-GB" sz="1600"/>
              <a:t>Hotel Indigo</a:t>
            </a:r>
            <a:r>
              <a:rPr lang="en-US" sz="1600"/>
              <a:t> aims to build guest loyalty and positive word-of-mouth.</a:t>
            </a:r>
          </a:p>
        </p:txBody>
      </p:sp>
      <p:pic>
        <p:nvPicPr>
          <p:cNvPr id="3089" name="Picture 3088">
            <a:extLst>
              <a:ext uri="{FF2B5EF4-FFF2-40B4-BE49-F238E27FC236}">
                <a16:creationId xmlns:a16="http://schemas.microsoft.com/office/drawing/2014/main" xmlns="" id="{3635D2BC-4EDA-4A3E-83BF-035608099BD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91" name="Straight Connector 3090">
            <a:extLst>
              <a:ext uri="{FF2B5EF4-FFF2-40B4-BE49-F238E27FC236}">
                <a16:creationId xmlns:a16="http://schemas.microsoft.com/office/drawing/2014/main" xmlns="" id="{A3C86EB9-7FA9-42F7-B348-A7FD17436A9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16201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2D32A60-013B-47A8-8833-D242408091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AE27932B-B694-4C4C-90D7-A0333A7C58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xmlns="" id="{AEAC5A07-5E09-EE5A-FF61-141BF3AAEA3E}"/>
              </a:ext>
            </a:extLst>
          </p:cNvPr>
          <p:cNvSpPr>
            <a:spLocks noGrp="1"/>
          </p:cNvSpPr>
          <p:nvPr>
            <p:ph type="title"/>
          </p:nvPr>
        </p:nvSpPr>
        <p:spPr>
          <a:xfrm>
            <a:off x="1451579" y="2303047"/>
            <a:ext cx="3272093" cy="2674198"/>
          </a:xfrm>
        </p:spPr>
        <p:txBody>
          <a:bodyPr anchor="t">
            <a:normAutofit/>
          </a:bodyPr>
          <a:lstStyle/>
          <a:p>
            <a:r>
              <a:rPr lang="en-GB" dirty="0"/>
              <a:t>Hotel Indigo’s</a:t>
            </a:r>
            <a:r>
              <a:rPr lang="en-US" dirty="0"/>
              <a:t> Commitment to Guest Satisfaction</a:t>
            </a:r>
          </a:p>
        </p:txBody>
      </p:sp>
      <p:cxnSp>
        <p:nvCxnSpPr>
          <p:cNvPr id="13" name="Straight Connector 12">
            <a:extLst>
              <a:ext uri="{FF2B5EF4-FFF2-40B4-BE49-F238E27FC236}">
                <a16:creationId xmlns:a16="http://schemas.microsoft.com/office/drawing/2014/main" xmlns="" id="{9EBB0476-5CF0-4F44-8D68-5D42D7AEE43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xmlns="" id="{A9DA474E-6B91-4200-840F-0257B2358A75}"/>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xmlns="" id="{DF63C9AD-AE6E-4512-8171-91612E84CCF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xmlns="" id="{FE1A49CE-B63D-457A-A180-1C883E1A63D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xmlns="" id="{9415549A-B6A8-3DE6-09A1-7DC97B010C1B}"/>
              </a:ext>
            </a:extLst>
          </p:cNvPr>
          <p:cNvGraphicFramePr>
            <a:graphicFrameLocks noGrp="1"/>
          </p:cNvGraphicFramePr>
          <p:nvPr>
            <p:ph idx="1"/>
            <p:extLst>
              <p:ext uri="{D42A27DB-BD31-4B8C-83A1-F6EECF244321}">
                <p14:modId xmlns:p14="http://schemas.microsoft.com/office/powerpoint/2010/main" val="399665705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393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xmlns="" id="{E8E51B09-2B9E-4D82-A5F8-29F85CBE20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xmlns="" id="{59240118-40F3-4A1C-85DC-4E58525CB6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059" name="Group 2058">
            <a:extLst>
              <a:ext uri="{FF2B5EF4-FFF2-40B4-BE49-F238E27FC236}">
                <a16:creationId xmlns:a16="http://schemas.microsoft.com/office/drawing/2014/main" xmlns="" id="{C269951F-7B8C-4336-BC68-9BA9843CEDA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32239" y="482171"/>
            <a:ext cx="4074533" cy="5149101"/>
            <a:chOff x="7463259" y="583365"/>
            <a:chExt cx="4074533" cy="5181928"/>
          </a:xfrm>
        </p:grpSpPr>
        <p:sp>
          <p:nvSpPr>
            <p:cNvPr id="2060" name="Rectangle 2059">
              <a:extLst>
                <a:ext uri="{FF2B5EF4-FFF2-40B4-BE49-F238E27FC236}">
                  <a16:creationId xmlns:a16="http://schemas.microsoft.com/office/drawing/2014/main" xmlns="" id="{CFD48101-E230-4669-8C1B-39BAAB2BBE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xmlns="" id="{A18FA112-D8F0-41D3-9171-B0A3110E2A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2063" name="Straight Connector 2062">
            <a:extLst>
              <a:ext uri="{FF2B5EF4-FFF2-40B4-BE49-F238E27FC236}">
                <a16:creationId xmlns:a16="http://schemas.microsoft.com/office/drawing/2014/main" xmlns="" id="{A9087EE4-E285-4C8E-AC5F-CAE7D1FDE36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4E3B250D-C1DB-F4D8-5C33-EF3CBC1CD8D0}"/>
              </a:ext>
            </a:extLst>
          </p:cNvPr>
          <p:cNvSpPr>
            <a:spLocks noGrp="1"/>
          </p:cNvSpPr>
          <p:nvPr>
            <p:ph type="title"/>
          </p:nvPr>
        </p:nvSpPr>
        <p:spPr>
          <a:xfrm>
            <a:off x="5188043" y="804520"/>
            <a:ext cx="5550355" cy="1049235"/>
          </a:xfrm>
        </p:spPr>
        <p:txBody>
          <a:bodyPr>
            <a:normAutofit/>
          </a:bodyPr>
          <a:lstStyle/>
          <a:p>
            <a:r>
              <a:rPr lang="en-US" dirty="0"/>
              <a:t>Ensuring Consistency in Service</a:t>
            </a:r>
          </a:p>
        </p:txBody>
      </p:sp>
      <p:pic>
        <p:nvPicPr>
          <p:cNvPr id="2050" name="Picture 2" descr="5 Reasons Why Service Consistency Matters to Customers">
            <a:extLst>
              <a:ext uri="{FF2B5EF4-FFF2-40B4-BE49-F238E27FC236}">
                <a16:creationId xmlns:a16="http://schemas.microsoft.com/office/drawing/2014/main" xmlns="" id="{EF940761-B30B-6646-9B41-97FA8B1D9A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34" r="30447" b="2"/>
          <a:stretch/>
        </p:blipFill>
        <p:spPr bwMode="auto">
          <a:xfrm>
            <a:off x="1285438"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BA3A0638-B32A-F04B-EC81-2C0758A5F2D5}"/>
              </a:ext>
            </a:extLst>
          </p:cNvPr>
          <p:cNvSpPr>
            <a:spLocks noGrp="1"/>
          </p:cNvSpPr>
          <p:nvPr>
            <p:ph idx="1"/>
          </p:nvPr>
        </p:nvSpPr>
        <p:spPr>
          <a:xfrm>
            <a:off x="5188043" y="2015732"/>
            <a:ext cx="5550355" cy="3450613"/>
          </a:xfrm>
        </p:spPr>
        <p:txBody>
          <a:bodyPr>
            <a:normAutofit/>
          </a:bodyPr>
          <a:lstStyle/>
          <a:p>
            <a:r>
              <a:rPr lang="en-GB" dirty="0"/>
              <a:t>Hotel Indigo </a:t>
            </a:r>
            <a:r>
              <a:rPr lang="en-US" dirty="0"/>
              <a:t>maintains consistent service standards across its brands and properties.</a:t>
            </a:r>
          </a:p>
          <a:p>
            <a:r>
              <a:rPr lang="en-US" dirty="0"/>
              <a:t>Through comprehensive training programs and standardized procedures, </a:t>
            </a:r>
            <a:r>
              <a:rPr lang="en-GB" dirty="0"/>
              <a:t>it</a:t>
            </a:r>
            <a:r>
              <a:rPr lang="en-US" dirty="0"/>
              <a:t> ensures a consistent guest experience (Hayes, 2022).</a:t>
            </a:r>
          </a:p>
          <a:p>
            <a:r>
              <a:rPr lang="en-US" dirty="0"/>
              <a:t>This consistency in service contributes to building guest trust and reinforces </a:t>
            </a:r>
            <a:r>
              <a:rPr lang="en-GB" dirty="0"/>
              <a:t>Hotel Indigo’s</a:t>
            </a:r>
            <a:r>
              <a:rPr lang="en-US" dirty="0"/>
              <a:t> reputation for excellence.</a:t>
            </a:r>
          </a:p>
          <a:p>
            <a:endParaRPr lang="en-US" dirty="0"/>
          </a:p>
        </p:txBody>
      </p:sp>
      <p:pic>
        <p:nvPicPr>
          <p:cNvPr id="2065" name="Picture 2064">
            <a:extLst>
              <a:ext uri="{FF2B5EF4-FFF2-40B4-BE49-F238E27FC236}">
                <a16:creationId xmlns:a16="http://schemas.microsoft.com/office/drawing/2014/main" xmlns="" id="{DD8AF6BD-5D32-4F8F-98B6-05F8A4390CB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7" name="Straight Connector 2066">
            <a:extLst>
              <a:ext uri="{FF2B5EF4-FFF2-40B4-BE49-F238E27FC236}">
                <a16:creationId xmlns:a16="http://schemas.microsoft.com/office/drawing/2014/main" xmlns="" id="{B47013E4-D33D-425E-B32E-DE7D5CB5F30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838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xmlns="" id="{35C3D674-3D59-4E93-80CA-0C0A9095E8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3" name="Straight Connector 1032">
            <a:extLst>
              <a:ext uri="{FF2B5EF4-FFF2-40B4-BE49-F238E27FC236}">
                <a16:creationId xmlns:a16="http://schemas.microsoft.com/office/drawing/2014/main" xmlns="" id="{C884B8F8-FDC9-498B-9960-5D7260AFCB0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46F24446-19F2-4262-A835-AF7111D148A4}"/>
              </a:ext>
            </a:extLst>
          </p:cNvPr>
          <p:cNvSpPr>
            <a:spLocks noGrp="1"/>
          </p:cNvSpPr>
          <p:nvPr>
            <p:ph type="title"/>
          </p:nvPr>
        </p:nvSpPr>
        <p:spPr>
          <a:xfrm>
            <a:off x="1451580" y="804520"/>
            <a:ext cx="4176511" cy="1049235"/>
          </a:xfrm>
        </p:spPr>
        <p:txBody>
          <a:bodyPr>
            <a:normAutofit/>
          </a:bodyPr>
          <a:lstStyle/>
          <a:p>
            <a:r>
              <a:rPr lang="en-US" dirty="0"/>
              <a:t>Guest Loyalty Programs</a:t>
            </a:r>
          </a:p>
        </p:txBody>
      </p:sp>
      <p:sp>
        <p:nvSpPr>
          <p:cNvPr id="1035" name="Rectangle 1034">
            <a:extLst>
              <a:ext uri="{FF2B5EF4-FFF2-40B4-BE49-F238E27FC236}">
                <a16:creationId xmlns:a16="http://schemas.microsoft.com/office/drawing/2014/main" xmlns="" id="{EF2A81E1-BCBE-426B-8C09-33274E6940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xmlns="" id="{E3D41E22-3C7D-D675-0CBF-8D7C3000667C}"/>
              </a:ext>
            </a:extLst>
          </p:cNvPr>
          <p:cNvSpPr>
            <a:spLocks noGrp="1"/>
          </p:cNvSpPr>
          <p:nvPr>
            <p:ph idx="1"/>
          </p:nvPr>
        </p:nvSpPr>
        <p:spPr>
          <a:xfrm>
            <a:off x="1451581" y="2015732"/>
            <a:ext cx="4172212" cy="3450613"/>
          </a:xfrm>
        </p:spPr>
        <p:txBody>
          <a:bodyPr>
            <a:normAutofit/>
          </a:bodyPr>
          <a:lstStyle/>
          <a:p>
            <a:pPr>
              <a:lnSpc>
                <a:spcPct val="110000"/>
              </a:lnSpc>
            </a:pPr>
            <a:r>
              <a:rPr lang="en-GB" dirty="0"/>
              <a:t>Hotel Indigo also</a:t>
            </a:r>
            <a:r>
              <a:rPr lang="en-US" dirty="0"/>
              <a:t> offers guest loyalty programs, such as </a:t>
            </a:r>
            <a:r>
              <a:rPr lang="en-GB" dirty="0"/>
              <a:t>Hotel Indigo Loyalty</a:t>
            </a:r>
            <a:r>
              <a:rPr lang="en-US" dirty="0"/>
              <a:t> Club, and incentivize guest loyalty.</a:t>
            </a:r>
            <a:endParaRPr lang="en-US"/>
          </a:p>
          <a:p>
            <a:pPr>
              <a:lnSpc>
                <a:spcPct val="110000"/>
              </a:lnSpc>
            </a:pPr>
            <a:r>
              <a:rPr lang="en-US" dirty="0"/>
              <a:t>These programs provide exclusive benefits, discounts, and personalized experiences to enhance guest satisfaction and encourage repeat business.</a:t>
            </a:r>
            <a:endParaRPr lang="en-US"/>
          </a:p>
          <a:p>
            <a:pPr>
              <a:lnSpc>
                <a:spcPct val="110000"/>
              </a:lnSpc>
            </a:pPr>
            <a:endParaRPr lang="en-US"/>
          </a:p>
        </p:txBody>
      </p:sp>
      <p:pic>
        <p:nvPicPr>
          <p:cNvPr id="1026" name="Picture 2" descr="4 reasons to choose a hospitality management course">
            <a:extLst>
              <a:ext uri="{FF2B5EF4-FFF2-40B4-BE49-F238E27FC236}">
                <a16:creationId xmlns:a16="http://schemas.microsoft.com/office/drawing/2014/main" xmlns="" id="{E3D00698-B23C-C11B-6AA2-0B640A2C95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1470414"/>
            <a:ext cx="4960442" cy="3331099"/>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036">
            <a:extLst>
              <a:ext uri="{FF2B5EF4-FFF2-40B4-BE49-F238E27FC236}">
                <a16:creationId xmlns:a16="http://schemas.microsoft.com/office/drawing/2014/main" xmlns="" id="{39D1DDD4-5BB3-45BA-B9B3-06B62299AD7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9" name="Straight Connector 1038">
            <a:extLst>
              <a:ext uri="{FF2B5EF4-FFF2-40B4-BE49-F238E27FC236}">
                <a16:creationId xmlns:a16="http://schemas.microsoft.com/office/drawing/2014/main" xmlns="" id="{A24DAE64-2302-42EA-8239-F2F0775CA5A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394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White bulbs with a yellow one standing out">
            <a:extLst>
              <a:ext uri="{FF2B5EF4-FFF2-40B4-BE49-F238E27FC236}">
                <a16:creationId xmlns:a16="http://schemas.microsoft.com/office/drawing/2014/main" xmlns="" id="{C5DB3AE1-8CEF-7974-18F2-FA96CF13223A}"/>
              </a:ext>
            </a:extLst>
          </p:cNvPr>
          <p:cNvPicPr>
            <a:picLocks noChangeAspect="1"/>
          </p:cNvPicPr>
          <p:nvPr/>
        </p:nvPicPr>
        <p:blipFill rotWithShape="1">
          <a:blip r:embed="rId3">
            <a:alphaModFix amt="50000"/>
          </a:blip>
          <a:srcRect r="-1" b="15728"/>
          <a:stretch/>
        </p:blipFill>
        <p:spPr>
          <a:xfrm>
            <a:off x="305" y="10"/>
            <a:ext cx="12191695" cy="6857990"/>
          </a:xfrm>
          <a:prstGeom prst="rect">
            <a:avLst/>
          </a:prstGeom>
        </p:spPr>
      </p:pic>
      <p:sp>
        <p:nvSpPr>
          <p:cNvPr id="23"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4"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5" name="Rectangle 2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FAF7F4B7-F785-A8D1-BFE7-0DF5CC733695}"/>
              </a:ext>
            </a:extLst>
          </p:cNvPr>
          <p:cNvSpPr>
            <a:spLocks noGrp="1"/>
          </p:cNvSpPr>
          <p:nvPr>
            <p:ph type="title"/>
          </p:nvPr>
        </p:nvSpPr>
        <p:spPr>
          <a:xfrm>
            <a:off x="1130271" y="1193800"/>
            <a:ext cx="3193050" cy="4699000"/>
          </a:xfrm>
        </p:spPr>
        <p:txBody>
          <a:bodyPr anchor="ctr">
            <a:normAutofit/>
          </a:bodyPr>
          <a:lstStyle/>
          <a:p>
            <a:r>
              <a:rPr lang="en-US" sz="2200"/>
              <a:t>Recommendations for Future Growth</a:t>
            </a:r>
          </a:p>
        </p:txBody>
      </p:sp>
      <p:cxnSp>
        <p:nvCxnSpPr>
          <p:cNvPr id="26" name="Straight Connector 25">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457D16BB-59C8-6C5B-A269-3F3CC5C7DEE9}"/>
              </a:ext>
            </a:extLst>
          </p:cNvPr>
          <p:cNvSpPr>
            <a:spLocks noGrp="1"/>
          </p:cNvSpPr>
          <p:nvPr>
            <p:ph idx="1"/>
          </p:nvPr>
        </p:nvSpPr>
        <p:spPr>
          <a:xfrm>
            <a:off x="4976636" y="1193800"/>
            <a:ext cx="6085091" cy="4699000"/>
          </a:xfrm>
        </p:spPr>
        <p:txBody>
          <a:bodyPr anchor="ctr">
            <a:normAutofit/>
          </a:bodyPr>
          <a:lstStyle/>
          <a:p>
            <a:r>
              <a:rPr lang="en-US" dirty="0"/>
              <a:t>To continue thriving in a dynamic market, </a:t>
            </a:r>
            <a:r>
              <a:rPr lang="en-GB" dirty="0"/>
              <a:t>Hotel Indigo</a:t>
            </a:r>
            <a:r>
              <a:rPr lang="en-US" dirty="0"/>
              <a:t> should stay updated on emerging trends and evolving guest preferences.</a:t>
            </a:r>
          </a:p>
          <a:p>
            <a:r>
              <a:rPr lang="en-GB" dirty="0"/>
              <a:t>The brand</a:t>
            </a:r>
            <a:r>
              <a:rPr lang="en-US" dirty="0"/>
              <a:t> can invest in innovative technologies to enhance the guest experience, streamline operations, and personalize services.</a:t>
            </a:r>
          </a:p>
          <a:p>
            <a:r>
              <a:rPr lang="en-US" dirty="0"/>
              <a:t>Collaborating with local businesses, implementing sustainable practices, and expanding into new markets are also viable strategies for future growth.</a:t>
            </a:r>
          </a:p>
          <a:p>
            <a:endParaRPr lang="en-US" dirty="0"/>
          </a:p>
        </p:txBody>
      </p:sp>
      <p:sp>
        <p:nvSpPr>
          <p:cNvPr id="27"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94791015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reception bell">
            <a:extLst>
              <a:ext uri="{FF2B5EF4-FFF2-40B4-BE49-F238E27FC236}">
                <a16:creationId xmlns:a16="http://schemas.microsoft.com/office/drawing/2014/main" xmlns="" id="{B0ED933B-D422-1EC8-171B-237999DC0E9B}"/>
              </a:ext>
            </a:extLst>
          </p:cNvPr>
          <p:cNvPicPr>
            <a:picLocks noChangeAspect="1"/>
          </p:cNvPicPr>
          <p:nvPr/>
        </p:nvPicPr>
        <p:blipFill rotWithShape="1">
          <a:blip r:embed="rId3">
            <a:alphaModFix amt="50000"/>
            <a:grayscl/>
          </a:blip>
          <a:srcRect t="15372" r="-1" b="356"/>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8A7A2978-7B7C-E7EC-DE24-679BD51F6494}"/>
              </a:ext>
            </a:extLst>
          </p:cNvPr>
          <p:cNvSpPr>
            <a:spLocks noGrp="1"/>
          </p:cNvSpPr>
          <p:nvPr>
            <p:ph type="title"/>
          </p:nvPr>
        </p:nvSpPr>
        <p:spPr>
          <a:xfrm>
            <a:off x="1130271" y="1193800"/>
            <a:ext cx="3193050" cy="4699000"/>
          </a:xfrm>
        </p:spPr>
        <p:txBody>
          <a:bodyPr anchor="ctr">
            <a:normAutofit/>
          </a:bodyPr>
          <a:lstStyle/>
          <a:p>
            <a:r>
              <a:rPr lang="en-US" dirty="0"/>
              <a:t>Conclusion</a:t>
            </a:r>
          </a:p>
        </p:txBody>
      </p:sp>
      <p:cxnSp>
        <p:nvCxnSpPr>
          <p:cNvPr id="17" name="Straight Connector 16">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03EF486E-5CD0-6F00-6C99-49DB55D82BB6}"/>
              </a:ext>
            </a:extLst>
          </p:cNvPr>
          <p:cNvSpPr>
            <a:spLocks noGrp="1"/>
          </p:cNvSpPr>
          <p:nvPr>
            <p:ph idx="1"/>
          </p:nvPr>
        </p:nvSpPr>
        <p:spPr>
          <a:xfrm>
            <a:off x="4976636" y="1193800"/>
            <a:ext cx="6085091" cy="4699000"/>
          </a:xfrm>
        </p:spPr>
        <p:txBody>
          <a:bodyPr anchor="ctr">
            <a:normAutofit/>
          </a:bodyPr>
          <a:lstStyle/>
          <a:p>
            <a:r>
              <a:rPr lang="en-US" dirty="0"/>
              <a:t>In conclusion, </a:t>
            </a:r>
            <a:r>
              <a:rPr lang="en-GB" dirty="0"/>
              <a:t>Hotel Indigo</a:t>
            </a:r>
            <a:r>
              <a:rPr lang="en-US" dirty="0"/>
              <a:t> is a global leader in the hospitality industry, catering to diverse consumer segments with exceptional service and a wide range of guest services and facilities.</a:t>
            </a:r>
          </a:p>
          <a:p>
            <a:r>
              <a:rPr lang="en-US" dirty="0"/>
              <a:t>By prioritizing hospitality, meeting/exceeding guest expectations, and ensuring consistent service, </a:t>
            </a:r>
            <a:r>
              <a:rPr lang="en-GB" dirty="0"/>
              <a:t>Hotel Indigo</a:t>
            </a:r>
            <a:r>
              <a:rPr lang="en-US" dirty="0"/>
              <a:t> aims to create memorable guest experiences and foster long-term guest loyalty.</a:t>
            </a:r>
          </a:p>
          <a:p>
            <a:endParaRPr lang="en-US" dirty="0"/>
          </a:p>
        </p:txBody>
      </p:sp>
      <p:sp>
        <p:nvSpPr>
          <p:cNvPr id="19"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02479133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utdoor warehouse">
            <a:extLst>
              <a:ext uri="{FF2B5EF4-FFF2-40B4-BE49-F238E27FC236}">
                <a16:creationId xmlns:a16="http://schemas.microsoft.com/office/drawing/2014/main" xmlns="" id="{663DA47F-D5D5-6DA4-E081-96B0676310F9}"/>
              </a:ext>
            </a:extLst>
          </p:cNvPr>
          <p:cNvPicPr>
            <a:picLocks noChangeAspect="1"/>
          </p:cNvPicPr>
          <p:nvPr/>
        </p:nvPicPr>
        <p:blipFill rotWithShape="1">
          <a:blip r:embed="rId3">
            <a:alphaModFix amt="50000"/>
          </a:blip>
          <a:srcRect t="15412" r="-1" b="-1"/>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xmlns="" id="{B3F51F09-1425-2046-7235-99D29908444A}"/>
              </a:ext>
            </a:extLst>
          </p:cNvPr>
          <p:cNvSpPr>
            <a:spLocks noGrp="1"/>
          </p:cNvSpPr>
          <p:nvPr>
            <p:ph type="title"/>
          </p:nvPr>
        </p:nvSpPr>
        <p:spPr>
          <a:xfrm>
            <a:off x="1130271" y="1193800"/>
            <a:ext cx="3193050" cy="4699000"/>
          </a:xfrm>
        </p:spPr>
        <p:txBody>
          <a:bodyPr anchor="ctr">
            <a:normAutofit/>
          </a:bodyPr>
          <a:lstStyle/>
          <a:p>
            <a:r>
              <a:rPr lang="en-US" dirty="0"/>
              <a:t>References</a:t>
            </a:r>
          </a:p>
        </p:txBody>
      </p:sp>
      <p:cxnSp>
        <p:nvCxnSpPr>
          <p:cNvPr id="17" name="Straight Connector 16">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7F9A8AF-C0A2-289C-EAD2-7691EFF687EB}"/>
              </a:ext>
            </a:extLst>
          </p:cNvPr>
          <p:cNvSpPr>
            <a:spLocks noGrp="1"/>
          </p:cNvSpPr>
          <p:nvPr>
            <p:ph idx="1"/>
          </p:nvPr>
        </p:nvSpPr>
        <p:spPr>
          <a:xfrm>
            <a:off x="4976636" y="1193800"/>
            <a:ext cx="6085091" cy="4699000"/>
          </a:xfrm>
        </p:spPr>
        <p:txBody>
          <a:bodyPr anchor="ctr">
            <a:normAutofit/>
          </a:bodyPr>
          <a:lstStyle/>
          <a:p>
            <a:pPr marL="360045" marR="0" indent="-360045">
              <a:lnSpc>
                <a:spcPct val="110000"/>
              </a:lnSpc>
            </a:pPr>
            <a:r>
              <a:rPr lang="en-US" sz="1300">
                <a:effectLst/>
                <a:latin typeface="Times New Roman" panose="02020603050405020304" pitchFamily="18" charset="0"/>
                <a:ea typeface="Times New Roman" panose="02020603050405020304" pitchFamily="18" charset="0"/>
              </a:rPr>
              <a:t>Holliday, S.J. (2021) </a:t>
            </a:r>
            <a:r>
              <a:rPr lang="en-US" sz="1300" i="1">
                <a:effectLst/>
                <a:latin typeface="Times New Roman" panose="02020603050405020304" pitchFamily="18" charset="0"/>
                <a:ea typeface="Times New Roman" panose="02020603050405020304" pitchFamily="18" charset="0"/>
              </a:rPr>
              <a:t>Hospitality management</a:t>
            </a:r>
            <a:r>
              <a:rPr lang="en-US" sz="1300">
                <a:effectLst/>
                <a:latin typeface="Times New Roman" panose="02020603050405020304" pitchFamily="18" charset="0"/>
                <a:ea typeface="Times New Roman" panose="02020603050405020304" pitchFamily="18" charset="0"/>
              </a:rPr>
              <a:t>. Sheffield: Sheffield Hallam University, School of Leisure and Food Management. </a:t>
            </a:r>
          </a:p>
          <a:p>
            <a:pPr marL="360045" marR="0" indent="-360045">
              <a:lnSpc>
                <a:spcPct val="110000"/>
              </a:lnSpc>
            </a:pPr>
            <a:r>
              <a:rPr lang="en-US" sz="1300" err="1">
                <a:effectLst/>
                <a:latin typeface="Times New Roman" panose="02020603050405020304" pitchFamily="18" charset="0"/>
                <a:ea typeface="Times New Roman" panose="02020603050405020304" pitchFamily="18" charset="0"/>
              </a:rPr>
              <a:t>Tesone</a:t>
            </a:r>
            <a:r>
              <a:rPr lang="en-US" sz="1300">
                <a:effectLst/>
                <a:latin typeface="Times New Roman" panose="02020603050405020304" pitchFamily="18" charset="0"/>
                <a:ea typeface="Times New Roman" panose="02020603050405020304" pitchFamily="18" charset="0"/>
              </a:rPr>
              <a:t>, V. (2014) </a:t>
            </a:r>
            <a:r>
              <a:rPr lang="en-US" sz="1300" i="1">
                <a:effectLst/>
                <a:latin typeface="Times New Roman" panose="02020603050405020304" pitchFamily="18" charset="0"/>
                <a:ea typeface="Times New Roman" panose="02020603050405020304" pitchFamily="18" charset="0"/>
              </a:rPr>
              <a:t>Principles of Management for the Hospitality Industry</a:t>
            </a:r>
            <a:r>
              <a:rPr lang="en-US" sz="1300">
                <a:effectLst/>
                <a:latin typeface="Times New Roman" panose="02020603050405020304" pitchFamily="18" charset="0"/>
                <a:ea typeface="Times New Roman" panose="02020603050405020304" pitchFamily="18" charset="0"/>
              </a:rPr>
              <a:t>. Oxford: Butterworth Heineman. </a:t>
            </a:r>
          </a:p>
          <a:p>
            <a:pPr marL="360045" marR="0" indent="-360045">
              <a:lnSpc>
                <a:spcPct val="110000"/>
              </a:lnSpc>
            </a:pPr>
            <a:r>
              <a:rPr lang="en-US" sz="1300">
                <a:effectLst/>
                <a:latin typeface="Times New Roman" panose="02020603050405020304" pitchFamily="18" charset="0"/>
                <a:ea typeface="Times New Roman" panose="02020603050405020304" pitchFamily="18" charset="0"/>
              </a:rPr>
              <a:t>Wang, Y. (Raymond) (2023) ‘Tourism and hospitality management in China’, </a:t>
            </a:r>
            <a:r>
              <a:rPr lang="en-US" sz="1300" i="1">
                <a:effectLst/>
                <a:latin typeface="Times New Roman" panose="02020603050405020304" pitchFamily="18" charset="0"/>
                <a:ea typeface="Times New Roman" panose="02020603050405020304" pitchFamily="18" charset="0"/>
              </a:rPr>
              <a:t>International Journal of Hospitality Management</a:t>
            </a:r>
            <a:r>
              <a:rPr lang="en-US" sz="1300">
                <a:effectLst/>
                <a:latin typeface="Times New Roman" panose="02020603050405020304" pitchFamily="18" charset="0"/>
                <a:ea typeface="Times New Roman" panose="02020603050405020304" pitchFamily="18" charset="0"/>
              </a:rPr>
              <a:t>, 27(3), pp. 323–324. doi:10.1016/j.ijhm.2007.10.007. </a:t>
            </a:r>
          </a:p>
          <a:p>
            <a:pPr marL="360045" marR="0" indent="-360045">
              <a:lnSpc>
                <a:spcPct val="110000"/>
              </a:lnSpc>
            </a:pPr>
            <a:r>
              <a:rPr lang="en-US" sz="1300">
                <a:effectLst/>
                <a:latin typeface="Times New Roman" panose="02020603050405020304" pitchFamily="18" charset="0"/>
                <a:ea typeface="Times New Roman" panose="02020603050405020304" pitchFamily="18" charset="0"/>
              </a:rPr>
              <a:t>Wood, R.C. (2015) </a:t>
            </a:r>
            <a:r>
              <a:rPr lang="en-US" sz="1300" i="1">
                <a:effectLst/>
                <a:latin typeface="Times New Roman" panose="02020603050405020304" pitchFamily="18" charset="0"/>
                <a:ea typeface="Times New Roman" panose="02020603050405020304" pitchFamily="18" charset="0"/>
              </a:rPr>
              <a:t>Hospitality Management: a brief introduction</a:t>
            </a:r>
            <a:r>
              <a:rPr lang="en-US" sz="1300">
                <a:effectLst/>
                <a:latin typeface="Times New Roman" panose="02020603050405020304" pitchFamily="18" charset="0"/>
                <a:ea typeface="Times New Roman" panose="02020603050405020304" pitchFamily="18" charset="0"/>
              </a:rPr>
              <a:t>. London: Sage. </a:t>
            </a:r>
          </a:p>
          <a:p>
            <a:pPr marL="360045" marR="0" indent="-360045">
              <a:lnSpc>
                <a:spcPct val="110000"/>
              </a:lnSpc>
            </a:pPr>
            <a:r>
              <a:rPr lang="en-US" sz="1300">
                <a:effectLst/>
                <a:latin typeface="Times New Roman" panose="02020603050405020304" pitchFamily="18" charset="0"/>
                <a:ea typeface="Times New Roman" panose="02020603050405020304" pitchFamily="18" charset="0"/>
              </a:rPr>
              <a:t>Wood, R.C. (2022) </a:t>
            </a:r>
            <a:r>
              <a:rPr lang="en-US" sz="1300" i="1">
                <a:effectLst/>
                <a:latin typeface="Times New Roman" panose="02020603050405020304" pitchFamily="18" charset="0"/>
                <a:ea typeface="Times New Roman" panose="02020603050405020304" pitchFamily="18" charset="0"/>
              </a:rPr>
              <a:t>Key concepts in hospitality management</a:t>
            </a:r>
            <a:r>
              <a:rPr lang="en-US" sz="1300">
                <a:effectLst/>
                <a:latin typeface="Times New Roman" panose="02020603050405020304" pitchFamily="18" charset="0"/>
                <a:ea typeface="Times New Roman" panose="02020603050405020304" pitchFamily="18" charset="0"/>
              </a:rPr>
              <a:t>. Los Angeles: SAGE. </a:t>
            </a:r>
          </a:p>
          <a:p>
            <a:pPr>
              <a:lnSpc>
                <a:spcPct val="110000"/>
              </a:lnSpc>
            </a:pPr>
            <a:r>
              <a:rPr lang="en-US" sz="1300">
                <a:effectLst/>
                <a:latin typeface="Times New Roman" panose="02020603050405020304" pitchFamily="18" charset="0"/>
              </a:rPr>
              <a:t>Reference list</a:t>
            </a:r>
          </a:p>
          <a:p>
            <a:pPr>
              <a:lnSpc>
                <a:spcPct val="110000"/>
              </a:lnSpc>
            </a:pPr>
            <a:r>
              <a:rPr lang="en-US" sz="1300">
                <a:effectLst/>
                <a:latin typeface="Times New Roman" panose="02020603050405020304" pitchFamily="18" charset="0"/>
              </a:rPr>
              <a:t>Hayes, D.K. (2022). </a:t>
            </a:r>
            <a:r>
              <a:rPr lang="en-US" sz="1300" i="1">
                <a:effectLst/>
                <a:latin typeface="Times New Roman" panose="02020603050405020304" pitchFamily="18" charset="0"/>
              </a:rPr>
              <a:t>Revenue Management For The Hospitality Industry.</a:t>
            </a:r>
            <a:r>
              <a:rPr lang="en-US" sz="1300">
                <a:effectLst/>
                <a:latin typeface="Times New Roman" panose="02020603050405020304" pitchFamily="18" charset="0"/>
              </a:rPr>
              <a:t> S.L.: John Wiley &amp; Sons.</a:t>
            </a:r>
          </a:p>
          <a:p>
            <a:pPr>
              <a:lnSpc>
                <a:spcPct val="110000"/>
              </a:lnSpc>
            </a:pPr>
            <a:r>
              <a:rPr lang="en-US" sz="1300">
                <a:effectLst/>
                <a:latin typeface="Times New Roman" panose="02020603050405020304" pitchFamily="18" charset="0"/>
              </a:rPr>
              <a:t>Hayes, D.K. and </a:t>
            </a:r>
            <a:r>
              <a:rPr lang="en-US" sz="1300" err="1">
                <a:effectLst/>
                <a:latin typeface="Times New Roman" panose="02020603050405020304" pitchFamily="18" charset="0"/>
              </a:rPr>
              <a:t>Ninemeier</a:t>
            </a:r>
            <a:r>
              <a:rPr lang="en-US" sz="1300">
                <a:effectLst/>
                <a:latin typeface="Times New Roman" panose="02020603050405020304" pitchFamily="18" charset="0"/>
              </a:rPr>
              <a:t>, J.D. (2020). </a:t>
            </a:r>
            <a:r>
              <a:rPr lang="en-US" sz="1300" i="1">
                <a:effectLst/>
                <a:latin typeface="Times New Roman" panose="02020603050405020304" pitchFamily="18" charset="0"/>
              </a:rPr>
              <a:t>Study guide to accompany human resources management in the hospitality industry</a:t>
            </a:r>
            <a:r>
              <a:rPr lang="en-US" sz="1300">
                <a:effectLst/>
                <a:latin typeface="Times New Roman" panose="02020603050405020304" pitchFamily="18" charset="0"/>
              </a:rPr>
              <a:t>. Hoboken, N.J.: Wiley.</a:t>
            </a:r>
          </a:p>
          <a:p>
            <a:pPr>
              <a:lnSpc>
                <a:spcPct val="110000"/>
              </a:lnSpc>
            </a:pPr>
            <a:r>
              <a:rPr lang="en-US" sz="1300">
                <a:effectLst/>
                <a:latin typeface="Times New Roman" panose="02020603050405020304" pitchFamily="18" charset="0"/>
              </a:rPr>
              <a:t>Reynolds, D.R., Rahman, I. and Barrows, C.W. (2021). </a:t>
            </a:r>
            <a:r>
              <a:rPr lang="en-US" sz="1300" i="1">
                <a:effectLst/>
                <a:latin typeface="Times New Roman" panose="02020603050405020304" pitchFamily="18" charset="0"/>
              </a:rPr>
              <a:t>Introduction to Hospitality Management</a:t>
            </a:r>
            <a:r>
              <a:rPr lang="en-US" sz="1300">
                <a:effectLst/>
                <a:latin typeface="Times New Roman" panose="02020603050405020304" pitchFamily="18" charset="0"/>
              </a:rPr>
              <a:t>. Wiley Global Education.</a:t>
            </a:r>
          </a:p>
          <a:p>
            <a:pPr marL="360045" marR="0" indent="-360045">
              <a:lnSpc>
                <a:spcPct val="110000"/>
              </a:lnSpc>
            </a:pPr>
            <a:endParaRPr lang="en-US" sz="1300">
              <a:effectLst/>
              <a:latin typeface="Times New Roman" panose="02020603050405020304" pitchFamily="18" charset="0"/>
              <a:ea typeface="Times New Roman" panose="02020603050405020304" pitchFamily="18" charset="0"/>
            </a:endParaRPr>
          </a:p>
          <a:p>
            <a:pPr>
              <a:lnSpc>
                <a:spcPct val="110000"/>
              </a:lnSpc>
            </a:pPr>
            <a:endParaRPr lang="en-US" sz="1300"/>
          </a:p>
        </p:txBody>
      </p:sp>
      <p:sp>
        <p:nvSpPr>
          <p:cNvPr id="19"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88385613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1082</Words>
  <Application>Microsoft Office PowerPoint</Application>
  <PresentationFormat>Custom</PresentationFormat>
  <Paragraphs>72</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Gallery</vt:lpstr>
      <vt:lpstr>Welcome everybody.</vt:lpstr>
      <vt:lpstr>Introduction</vt:lpstr>
      <vt:lpstr>Main Consumers of Hotel Indigo </vt:lpstr>
      <vt:lpstr>Nature, Scope, and Role of Guest Services</vt:lpstr>
      <vt:lpstr>Importance of Hospitality</vt:lpstr>
      <vt:lpstr>Meeting/Exceeding Guest Expectations</vt:lpstr>
      <vt:lpstr>Hotel Indigo’s Commitment to Guest Satisfaction</vt:lpstr>
      <vt:lpstr>Ensuring Consistency in Service</vt:lpstr>
      <vt:lpstr>Guest Loyalty Programs</vt:lpstr>
      <vt:lpstr>Recommendations for Future Growth</vt:lpstr>
      <vt:lpstr>Conclusion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2023-09-25T16:44:15Z</dcterms:created>
  <dcterms:modified xsi:type="dcterms:W3CDTF">2023-11-11T20:21:51Z</dcterms:modified>
</cp:coreProperties>
</file>