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6" r:id="rId2"/>
    <p:sldId id="260" r:id="rId3"/>
    <p:sldId id="267" r:id="rId4"/>
    <p:sldId id="277" r:id="rId5"/>
    <p:sldId id="269" r:id="rId6"/>
    <p:sldId id="270" r:id="rId7"/>
    <p:sldId id="271" r:id="rId8"/>
    <p:sldId id="294" r:id="rId9"/>
    <p:sldId id="272" r:id="rId10"/>
    <p:sldId id="285" r:id="rId11"/>
    <p:sldId id="279" r:id="rId12"/>
    <p:sldId id="295" r:id="rId13"/>
    <p:sldId id="280" r:id="rId14"/>
    <p:sldId id="281" r:id="rId15"/>
    <p:sldId id="283" r:id="rId16"/>
    <p:sldId id="276" r:id="rId17"/>
    <p:sldId id="258" r:id="rId18"/>
    <p:sldId id="259" r:id="rId19"/>
    <p:sldId id="273" r:id="rId20"/>
    <p:sldId id="274" r:id="rId21"/>
    <p:sldId id="284" r:id="rId22"/>
    <p:sldId id="296" r:id="rId23"/>
    <p:sldId id="286" r:id="rId24"/>
    <p:sldId id="298" r:id="rId25"/>
    <p:sldId id="290" r:id="rId26"/>
    <p:sldId id="288" r:id="rId27"/>
    <p:sldId id="289" r:id="rId28"/>
    <p:sldId id="291" r:id="rId29"/>
    <p:sldId id="293" r:id="rId30"/>
    <p:sldId id="297"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242"/>
    <p:restoredTop sz="94435"/>
  </p:normalViewPr>
  <p:slideViewPr>
    <p:cSldViewPr snapToGrid="0" snapToObjects="1">
      <p:cViewPr varScale="1">
        <p:scale>
          <a:sx n="91" d="100"/>
          <a:sy n="91" d="100"/>
        </p:scale>
        <p:origin x="736"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CAEF392-8EDC-8C42-963D-864C676886F0}" type="datetimeFigureOut">
              <a:rPr lang="en-US" smtClean="0"/>
              <a:t>10/25/22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4664E8-231B-D441-97C9-3BED01AFD5ED}" type="slidenum">
              <a:rPr lang="en-US" smtClean="0"/>
              <a:t>‹#›</a:t>
            </a:fld>
            <a:endParaRPr lang="en-US"/>
          </a:p>
        </p:txBody>
      </p:sp>
    </p:spTree>
    <p:extLst>
      <p:ext uri="{BB962C8B-B14F-4D97-AF65-F5344CB8AC3E}">
        <p14:creationId xmlns:p14="http://schemas.microsoft.com/office/powerpoint/2010/main" val="16258167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context of these pictures collectively is the ‘plot twist’ and the idea of not being able to un-know what you know. </a:t>
            </a:r>
          </a:p>
          <a:p>
            <a:r>
              <a:rPr lang="en-US" dirty="0"/>
              <a:t>This may be relevant from an educational context or a life context – the more you engage in your studies, the more you will know and grow – but this might change your attitude to your professionalism. </a:t>
            </a:r>
          </a:p>
          <a:p>
            <a:r>
              <a:rPr lang="en-US" dirty="0"/>
              <a:t>Learner agility – a goal for the module - means being receptive and adaptive to change.</a:t>
            </a:r>
          </a:p>
        </p:txBody>
      </p:sp>
      <p:sp>
        <p:nvSpPr>
          <p:cNvPr id="4" name="Slide Number Placeholder 3"/>
          <p:cNvSpPr>
            <a:spLocks noGrp="1"/>
          </p:cNvSpPr>
          <p:nvPr>
            <p:ph type="sldNum" sz="quarter" idx="5"/>
          </p:nvPr>
        </p:nvSpPr>
        <p:spPr/>
        <p:txBody>
          <a:bodyPr/>
          <a:lstStyle/>
          <a:p>
            <a:fld id="{3C4664E8-231B-D441-97C9-3BED01AFD5ED}" type="slidenum">
              <a:rPr lang="en-US" smtClean="0"/>
              <a:t>3</a:t>
            </a:fld>
            <a:endParaRPr lang="en-US"/>
          </a:p>
        </p:txBody>
      </p:sp>
    </p:spTree>
    <p:extLst>
      <p:ext uri="{BB962C8B-B14F-4D97-AF65-F5344CB8AC3E}">
        <p14:creationId xmlns:p14="http://schemas.microsoft.com/office/powerpoint/2010/main" val="4075335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Riga </a:t>
            </a:r>
            <a:r>
              <a:rPr lang="mr-IN" dirty="0"/>
              <a:t>–</a:t>
            </a:r>
            <a:r>
              <a:rPr lang="en-US" dirty="0"/>
              <a:t> one of the largest cities</a:t>
            </a:r>
            <a:r>
              <a:rPr lang="en-US" baseline="0" dirty="0"/>
              <a:t> in Latvia </a:t>
            </a:r>
            <a:r>
              <a:rPr lang="mr-IN" baseline="0" dirty="0"/>
              <a:t>–</a:t>
            </a:r>
            <a:r>
              <a:rPr lang="en-US" baseline="0" dirty="0"/>
              <a:t> housing 605,802 </a:t>
            </a:r>
            <a:r>
              <a:rPr lang="mr-IN" baseline="0" dirty="0"/>
              <a:t>–</a:t>
            </a:r>
            <a:r>
              <a:rPr lang="en-US" baseline="0" dirty="0"/>
              <a:t> one third of Latvia’s population.</a:t>
            </a:r>
            <a:endParaRPr lang="en-US" dirty="0"/>
          </a:p>
        </p:txBody>
      </p:sp>
      <p:sp>
        <p:nvSpPr>
          <p:cNvPr id="4" name="Slide Number Placeholder 3"/>
          <p:cNvSpPr>
            <a:spLocks noGrp="1"/>
          </p:cNvSpPr>
          <p:nvPr>
            <p:ph type="sldNum" sz="quarter" idx="10"/>
          </p:nvPr>
        </p:nvSpPr>
        <p:spPr/>
        <p:txBody>
          <a:bodyPr/>
          <a:lstStyle/>
          <a:p>
            <a:fld id="{3C4664E8-231B-D441-97C9-3BED01AFD5ED}" type="slidenum">
              <a:rPr lang="en-US" smtClean="0"/>
              <a:t>6</a:t>
            </a:fld>
            <a:endParaRPr lang="en-US"/>
          </a:p>
        </p:txBody>
      </p:sp>
    </p:spTree>
    <p:extLst>
      <p:ext uri="{BB962C8B-B14F-4D97-AF65-F5344CB8AC3E}">
        <p14:creationId xmlns:p14="http://schemas.microsoft.com/office/powerpoint/2010/main" val="1493450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Lavanga</a:t>
            </a:r>
            <a:r>
              <a:rPr lang="en-GB" sz="1200" kern="1200" dirty="0">
                <a:solidFill>
                  <a:schemeClr val="tx1"/>
                </a:solidFill>
                <a:effectLst/>
                <a:latin typeface="+mn-lt"/>
                <a:ea typeface="+mn-ea"/>
                <a:cs typeface="+mn-cs"/>
              </a:rPr>
              <a:t>, M. &amp; </a:t>
            </a:r>
            <a:r>
              <a:rPr lang="en-GB" sz="1200" kern="1200" dirty="0" err="1">
                <a:solidFill>
                  <a:schemeClr val="tx1"/>
                </a:solidFill>
                <a:effectLst/>
                <a:latin typeface="+mn-lt"/>
                <a:ea typeface="+mn-ea"/>
                <a:cs typeface="+mn-cs"/>
              </a:rPr>
              <a:t>Rozentale</a:t>
            </a:r>
            <a:r>
              <a:rPr lang="en-GB" sz="1200" kern="1200" dirty="0">
                <a:solidFill>
                  <a:schemeClr val="tx1"/>
                </a:solidFill>
                <a:effectLst/>
                <a:latin typeface="+mn-lt"/>
                <a:ea typeface="+mn-ea"/>
                <a:cs typeface="+mn-cs"/>
              </a:rPr>
              <a:t>, I. (2014) ' The ‘‘universal” characteristics of creative industries revisited: The case of Riga' </a:t>
            </a:r>
            <a:r>
              <a:rPr lang="en-GB" sz="1200" i="1" kern="1200" dirty="0">
                <a:solidFill>
                  <a:schemeClr val="tx1"/>
                </a:solidFill>
                <a:effectLst/>
                <a:latin typeface="+mn-lt"/>
                <a:ea typeface="+mn-ea"/>
                <a:cs typeface="+mn-cs"/>
              </a:rPr>
              <a:t>City, Culture and Society</a:t>
            </a:r>
            <a:r>
              <a:rPr lang="en-GB" sz="1200" kern="1200" dirty="0">
                <a:solidFill>
                  <a:schemeClr val="tx1"/>
                </a:solidFill>
                <a:effectLst/>
                <a:latin typeface="+mn-lt"/>
                <a:ea typeface="+mn-ea"/>
                <a:cs typeface="+mn-cs"/>
              </a:rPr>
              <a:t>. 5. pp. 55-64. Available at:  https://</a:t>
            </a:r>
            <a:r>
              <a:rPr lang="en-GB" sz="1200" kern="1200" dirty="0" err="1">
                <a:solidFill>
                  <a:schemeClr val="tx1"/>
                </a:solidFill>
                <a:effectLst/>
                <a:latin typeface="+mn-lt"/>
                <a:ea typeface="+mn-ea"/>
                <a:cs typeface="+mn-cs"/>
              </a:rPr>
              <a:t>reader.elsevier.com</a:t>
            </a:r>
            <a:r>
              <a:rPr lang="en-GB" sz="1200" kern="1200" dirty="0">
                <a:solidFill>
                  <a:schemeClr val="tx1"/>
                </a:solidFill>
                <a:effectLst/>
                <a:latin typeface="+mn-lt"/>
                <a:ea typeface="+mn-ea"/>
                <a:cs typeface="+mn-cs"/>
              </a:rPr>
              <a:t>/reader/</a:t>
            </a:r>
            <a:r>
              <a:rPr lang="en-GB" sz="1200" kern="1200" dirty="0" err="1">
                <a:solidFill>
                  <a:schemeClr val="tx1"/>
                </a:solidFill>
                <a:effectLst/>
                <a:latin typeface="+mn-lt"/>
                <a:ea typeface="+mn-ea"/>
                <a:cs typeface="+mn-cs"/>
              </a:rPr>
              <a:t>sd</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pii</a:t>
            </a:r>
            <a:r>
              <a:rPr lang="en-GB" sz="1200" kern="1200" dirty="0">
                <a:solidFill>
                  <a:schemeClr val="tx1"/>
                </a:solidFill>
                <a:effectLst/>
                <a:latin typeface="+mn-lt"/>
                <a:ea typeface="+mn-ea"/>
                <a:cs typeface="+mn-cs"/>
              </a:rPr>
              <a:t>/S1877916614000198?token=8D5C8188766C8AF39A2DF9741EDF8D0F238CB9350EB22A377F0B5A8E4BCD9BE32989E1F5AD4563FD0297E82A255D80E1&amp;originRegion=eu-west-1&amp;originCreation=20221024084542 (23/10/22). </a:t>
            </a:r>
          </a:p>
          <a:p>
            <a:endParaRPr lang="en-US" dirty="0"/>
          </a:p>
          <a:p>
            <a:endParaRPr lang="en-US" dirty="0"/>
          </a:p>
        </p:txBody>
      </p:sp>
      <p:sp>
        <p:nvSpPr>
          <p:cNvPr id="4" name="Slide Number Placeholder 3"/>
          <p:cNvSpPr>
            <a:spLocks noGrp="1"/>
          </p:cNvSpPr>
          <p:nvPr>
            <p:ph type="sldNum" sz="quarter" idx="10"/>
          </p:nvPr>
        </p:nvSpPr>
        <p:spPr/>
        <p:txBody>
          <a:bodyPr/>
          <a:lstStyle/>
          <a:p>
            <a:fld id="{3C4664E8-231B-D441-97C9-3BED01AFD5ED}" type="slidenum">
              <a:rPr lang="en-US" smtClean="0"/>
              <a:t>7</a:t>
            </a:fld>
            <a:endParaRPr lang="en-US"/>
          </a:p>
        </p:txBody>
      </p:sp>
    </p:spTree>
    <p:extLst>
      <p:ext uri="{BB962C8B-B14F-4D97-AF65-F5344CB8AC3E}">
        <p14:creationId xmlns:p14="http://schemas.microsoft.com/office/powerpoint/2010/main" val="1103841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dirty="0"/>
              <a:t>/news/entertainment-arts-63348825</a:t>
            </a:r>
          </a:p>
        </p:txBody>
      </p:sp>
      <p:sp>
        <p:nvSpPr>
          <p:cNvPr id="4" name="Slide Number Placeholder 3"/>
          <p:cNvSpPr>
            <a:spLocks noGrp="1"/>
          </p:cNvSpPr>
          <p:nvPr>
            <p:ph type="sldNum" sz="quarter" idx="10"/>
          </p:nvPr>
        </p:nvSpPr>
        <p:spPr/>
        <p:txBody>
          <a:bodyPr/>
          <a:lstStyle/>
          <a:p>
            <a:fld id="{3C4664E8-231B-D441-97C9-3BED01AFD5ED}" type="slidenum">
              <a:rPr lang="en-US" smtClean="0"/>
              <a:t>9</a:t>
            </a:fld>
            <a:endParaRPr lang="en-US"/>
          </a:p>
        </p:txBody>
      </p:sp>
    </p:spTree>
    <p:extLst>
      <p:ext uri="{BB962C8B-B14F-4D97-AF65-F5344CB8AC3E}">
        <p14:creationId xmlns:p14="http://schemas.microsoft.com/office/powerpoint/2010/main" val="2129762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A90128A-3F9A-CD42-988E-3A163A6937A2}" type="datetimeFigureOut">
              <a:rPr lang="en-US" smtClean="0"/>
              <a:t>10/25/22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3384386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A90128A-3F9A-CD42-988E-3A163A6937A2}" type="datetimeFigureOut">
              <a:rPr lang="en-US" smtClean="0"/>
              <a:t>10/25/22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4117193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90128A-3F9A-CD42-988E-3A163A6937A2}" type="datetimeFigureOut">
              <a:rPr lang="en-US" smtClean="0"/>
              <a:t>10/25/22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2195479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A90128A-3F9A-CD42-988E-3A163A6937A2}" type="datetimeFigureOut">
              <a:rPr lang="en-US" smtClean="0"/>
              <a:t>10/25/22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1011768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A90128A-3F9A-CD42-988E-3A163A6937A2}" type="datetimeFigureOut">
              <a:rPr lang="en-US" smtClean="0"/>
              <a:t>10/25/22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2135112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A90128A-3F9A-CD42-988E-3A163A6937A2}" type="datetimeFigureOut">
              <a:rPr lang="en-US" smtClean="0"/>
              <a:t>10/25/22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631569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90128A-3F9A-CD42-988E-3A163A6937A2}" type="datetimeFigureOut">
              <a:rPr lang="en-US" smtClean="0"/>
              <a:t>10/25/22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2285284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90128A-3F9A-CD42-988E-3A163A6937A2}" type="datetimeFigureOut">
              <a:rPr lang="en-US" smtClean="0"/>
              <a:t>10/25/22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1520500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90128A-3F9A-CD42-988E-3A163A6937A2}" type="datetimeFigureOut">
              <a:rPr lang="en-US" smtClean="0"/>
              <a:t>10/25/22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1299418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A90128A-3F9A-CD42-988E-3A163A6937A2}" type="datetimeFigureOut">
              <a:rPr lang="en-US" smtClean="0"/>
              <a:t>10/25/22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5269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A90128A-3F9A-CD42-988E-3A163A6937A2}" type="datetimeFigureOut">
              <a:rPr lang="en-US" smtClean="0"/>
              <a:t>10/25/22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254402-2D20-E044-A906-4125DDD98DBD}" type="slidenum">
              <a:rPr lang="en-US" smtClean="0"/>
              <a:t>‹#›</a:t>
            </a:fld>
            <a:endParaRPr lang="en-US"/>
          </a:p>
        </p:txBody>
      </p:sp>
    </p:spTree>
    <p:extLst>
      <p:ext uri="{BB962C8B-B14F-4D97-AF65-F5344CB8AC3E}">
        <p14:creationId xmlns:p14="http://schemas.microsoft.com/office/powerpoint/2010/main" val="1075442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90128A-3F9A-CD42-988E-3A163A6937A2}" type="datetimeFigureOut">
              <a:rPr lang="en-US" smtClean="0"/>
              <a:t>10/25/22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54402-2D20-E044-A906-4125DDD98DBD}" type="slidenum">
              <a:rPr lang="en-US" smtClean="0"/>
              <a:t>‹#›</a:t>
            </a:fld>
            <a:endParaRPr lang="en-US"/>
          </a:p>
        </p:txBody>
      </p:sp>
    </p:spTree>
    <p:extLst>
      <p:ext uri="{BB962C8B-B14F-4D97-AF65-F5344CB8AC3E}">
        <p14:creationId xmlns:p14="http://schemas.microsoft.com/office/powerpoint/2010/main" val="19862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organisations/department-for-digital-culture-media-spor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ciencedirect.com/science/article/pii/S1877916614000198%23:~:text=The%20creative%20industries%20use%20human,as%20artistic,%20cultural%20or%20creative."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direct.com/science/article/pii/S1877916614000198%23:~:text=The%20creative%20industries%20use%20human,as%20artistic,%20cultural%20or%20creativ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trqDnLNRuSc&amp;feature=youtu.b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bbc.co.uk/news/entertainment-arts-63348825"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ciencedirect.com/science/article/pii/S1877916614000198%23:~:text=The%20creative%20industries%20use%20human,as%20artistic,%20cultural%20or%20creativ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ciencedirect.com/science/article/pii/S1877916614000198%23:~:text=The%20creative%20industries%20use%20human,as%20artistic,%20cultural%20or%20creativ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ayoa.com/ourblog/how-to-mind-map/" TargetMode="External"/><Relationship Id="rId2" Type="http://schemas.openxmlformats.org/officeDocument/2006/relationships/hyperlink" Target="http://www.mindmeister.com/" TargetMode="External"/><Relationship Id="rId1" Type="http://schemas.openxmlformats.org/officeDocument/2006/relationships/slideLayout" Target="../slideLayouts/slideLayout2.xml"/><Relationship Id="rId4" Type="http://schemas.openxmlformats.org/officeDocument/2006/relationships/hyperlink" Target="https://www.youtube.com/watch?v=u5Y4pIsXTV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Learning in the Digital Era</a:t>
            </a:r>
          </a:p>
        </p:txBody>
      </p:sp>
      <p:sp>
        <p:nvSpPr>
          <p:cNvPr id="3" name="Subtitle 2"/>
          <p:cNvSpPr>
            <a:spLocks noGrp="1"/>
          </p:cNvSpPr>
          <p:nvPr>
            <p:ph type="subTitle" idx="1"/>
          </p:nvPr>
        </p:nvSpPr>
        <p:spPr/>
        <p:txBody>
          <a:bodyPr/>
          <a:lstStyle/>
          <a:p>
            <a:r>
              <a:rPr lang="en-US" dirty="0"/>
              <a:t>Unit 2</a:t>
            </a:r>
          </a:p>
          <a:p>
            <a:endParaRPr lang="en-US" dirty="0"/>
          </a:p>
          <a:p>
            <a:r>
              <a:rPr lang="en-US"/>
              <a:t>24</a:t>
            </a:r>
            <a:r>
              <a:rPr lang="en-US" baseline="30000"/>
              <a:t>th</a:t>
            </a:r>
            <a:r>
              <a:rPr lang="en-US"/>
              <a:t> October 2022</a:t>
            </a:r>
            <a:endParaRPr lang="en-US" dirty="0"/>
          </a:p>
        </p:txBody>
      </p:sp>
    </p:spTree>
    <p:extLst>
      <p:ext uri="{BB962C8B-B14F-4D97-AF65-F5344CB8AC3E}">
        <p14:creationId xmlns:p14="http://schemas.microsoft.com/office/powerpoint/2010/main" val="2195299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creen Shot 2022-10-24 at 11.31.21.png"/>
          <p:cNvPicPr>
            <a:picLocks noGrp="1" noChangeAspect="1"/>
          </p:cNvPicPr>
          <p:nvPr>
            <p:ph idx="1"/>
          </p:nvPr>
        </p:nvPicPr>
        <p:blipFill rotWithShape="1">
          <a:blip r:embed="rId2">
            <a:extLst>
              <a:ext uri="{28A0092B-C50C-407E-A947-70E740481C1C}">
                <a14:useLocalDpi xmlns:a14="http://schemas.microsoft.com/office/drawing/2010/main" val="0"/>
              </a:ext>
            </a:extLst>
          </a:blip>
          <a:srcRect l="3018" t="8504" r="7496" b="9180"/>
          <a:stretch/>
        </p:blipFill>
        <p:spPr>
          <a:xfrm>
            <a:off x="1" y="386830"/>
            <a:ext cx="9144000" cy="5257065"/>
          </a:xfrm>
        </p:spPr>
      </p:pic>
    </p:spTree>
    <p:extLst>
      <p:ext uri="{BB962C8B-B14F-4D97-AF65-F5344CB8AC3E}">
        <p14:creationId xmlns:p14="http://schemas.microsoft.com/office/powerpoint/2010/main" val="513523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creen Shot 2022-10-24 at 12.54.33.png"/>
          <p:cNvPicPr>
            <a:picLocks noGrp="1" noChangeAspect="1"/>
          </p:cNvPicPr>
          <p:nvPr>
            <p:ph idx="1"/>
          </p:nvPr>
        </p:nvPicPr>
        <p:blipFill rotWithShape="1">
          <a:blip r:embed="rId3">
            <a:extLst>
              <a:ext uri="{28A0092B-C50C-407E-A947-70E740481C1C}">
                <a14:useLocalDpi xmlns:a14="http://schemas.microsoft.com/office/drawing/2010/main" val="0"/>
              </a:ext>
            </a:extLst>
          </a:blip>
          <a:srcRect l="12265" t="37494" r="38618" b="13815"/>
          <a:stretch/>
        </p:blipFill>
        <p:spPr>
          <a:xfrm>
            <a:off x="0" y="0"/>
            <a:ext cx="4042141" cy="2504389"/>
          </a:xfrm>
        </p:spPr>
      </p:pic>
      <p:pic>
        <p:nvPicPr>
          <p:cNvPr id="6" name="Picture 5" descr="Screen Shot 2022-10-24 at 12.53.53.png"/>
          <p:cNvPicPr>
            <a:picLocks noChangeAspect="1"/>
          </p:cNvPicPr>
          <p:nvPr/>
        </p:nvPicPr>
        <p:blipFill rotWithShape="1">
          <a:blip r:embed="rId4">
            <a:extLst>
              <a:ext uri="{28A0092B-C50C-407E-A947-70E740481C1C}">
                <a14:useLocalDpi xmlns:a14="http://schemas.microsoft.com/office/drawing/2010/main" val="0"/>
              </a:ext>
            </a:extLst>
          </a:blip>
          <a:srcRect l="25969" t="21543" r="15853" b="7608"/>
          <a:stretch/>
        </p:blipFill>
        <p:spPr>
          <a:xfrm>
            <a:off x="3824188" y="2808996"/>
            <a:ext cx="5319812" cy="4049004"/>
          </a:xfrm>
          <a:prstGeom prst="rect">
            <a:avLst/>
          </a:prstGeom>
        </p:spPr>
      </p:pic>
      <p:pic>
        <p:nvPicPr>
          <p:cNvPr id="3" name="Picture 2" descr="Screen Shot 2022-10-24 at 12.56.57.png"/>
          <p:cNvPicPr>
            <a:picLocks noChangeAspect="1"/>
          </p:cNvPicPr>
          <p:nvPr/>
        </p:nvPicPr>
        <p:blipFill rotWithShape="1">
          <a:blip r:embed="rId5">
            <a:extLst>
              <a:ext uri="{28A0092B-C50C-407E-A947-70E740481C1C}">
                <a14:useLocalDpi xmlns:a14="http://schemas.microsoft.com/office/drawing/2010/main" val="0"/>
              </a:ext>
            </a:extLst>
          </a:blip>
          <a:srcRect l="16910" t="31527" r="23704" b="14371"/>
          <a:stretch/>
        </p:blipFill>
        <p:spPr>
          <a:xfrm>
            <a:off x="0" y="3745766"/>
            <a:ext cx="5430257" cy="3091966"/>
          </a:xfrm>
          <a:prstGeom prst="rect">
            <a:avLst/>
          </a:prstGeom>
        </p:spPr>
      </p:pic>
      <p:pic>
        <p:nvPicPr>
          <p:cNvPr id="7" name="Picture 6" descr="Screen Shot 2022-10-24 at 12.57.05.png">
            <a:extLst>
              <a:ext uri="{FF2B5EF4-FFF2-40B4-BE49-F238E27FC236}">
                <a16:creationId xmlns:a16="http://schemas.microsoft.com/office/drawing/2014/main" id="{4C581D40-E4DE-6741-B961-F5C6AA86F3D4}"/>
              </a:ext>
            </a:extLst>
          </p:cNvPr>
          <p:cNvPicPr>
            <a:picLocks noChangeAspect="1"/>
          </p:cNvPicPr>
          <p:nvPr/>
        </p:nvPicPr>
        <p:blipFill rotWithShape="1">
          <a:blip r:embed="rId6">
            <a:extLst>
              <a:ext uri="{28A0092B-C50C-407E-A947-70E740481C1C}">
                <a14:useLocalDpi xmlns:a14="http://schemas.microsoft.com/office/drawing/2010/main" val="0"/>
              </a:ext>
            </a:extLst>
          </a:blip>
          <a:srcRect l="7307" t="21338" r="16457" b="13288"/>
          <a:stretch/>
        </p:blipFill>
        <p:spPr>
          <a:xfrm>
            <a:off x="3417300" y="20268"/>
            <a:ext cx="5726700" cy="3312821"/>
          </a:xfrm>
          <a:prstGeom prst="rect">
            <a:avLst/>
          </a:prstGeom>
        </p:spPr>
      </p:pic>
      <p:pic>
        <p:nvPicPr>
          <p:cNvPr id="5" name="Picture 4" descr="Screen Shot 2022-10-24 at 12.55.27.png"/>
          <p:cNvPicPr>
            <a:picLocks noChangeAspect="1"/>
          </p:cNvPicPr>
          <p:nvPr/>
        </p:nvPicPr>
        <p:blipFill rotWithShape="1">
          <a:blip r:embed="rId7">
            <a:extLst>
              <a:ext uri="{28A0092B-C50C-407E-A947-70E740481C1C}">
                <a14:useLocalDpi xmlns:a14="http://schemas.microsoft.com/office/drawing/2010/main" val="0"/>
              </a:ext>
            </a:extLst>
          </a:blip>
          <a:srcRect l="10468" t="31526" r="41822" b="23067"/>
          <a:stretch/>
        </p:blipFill>
        <p:spPr>
          <a:xfrm>
            <a:off x="1860834" y="1965133"/>
            <a:ext cx="4362613" cy="2595043"/>
          </a:xfrm>
          <a:prstGeom prst="rect">
            <a:avLst/>
          </a:prstGeom>
        </p:spPr>
      </p:pic>
    </p:spTree>
    <p:extLst>
      <p:ext uri="{BB962C8B-B14F-4D97-AF65-F5344CB8AC3E}">
        <p14:creationId xmlns:p14="http://schemas.microsoft.com/office/powerpoint/2010/main" val="4112289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Changes in you</a:t>
            </a:r>
          </a:p>
        </p:txBody>
      </p:sp>
      <p:sp>
        <p:nvSpPr>
          <p:cNvPr id="3" name="Content Placeholder 2"/>
          <p:cNvSpPr>
            <a:spLocks noGrp="1"/>
          </p:cNvSpPr>
          <p:nvPr>
            <p:ph idx="1"/>
          </p:nvPr>
        </p:nvSpPr>
        <p:spPr/>
        <p:txBody>
          <a:bodyPr/>
          <a:lstStyle/>
          <a:p>
            <a:r>
              <a:rPr lang="en-US" dirty="0"/>
              <a:t>During the first week of lectures, I asked ‘what are you first?’</a:t>
            </a:r>
          </a:p>
          <a:p>
            <a:endParaRPr lang="en-US" dirty="0"/>
          </a:p>
          <a:p>
            <a:r>
              <a:rPr lang="en-US" dirty="0"/>
              <a:t>Followed closely with ‘what will you be ‘next’ / ‘when you graduate’ / ‘last’?</a:t>
            </a:r>
          </a:p>
          <a:p>
            <a:endParaRPr lang="en-US" dirty="0"/>
          </a:p>
          <a:p>
            <a:r>
              <a:rPr lang="en-US" dirty="0"/>
              <a:t>Have you changed in the last 4 weeks?</a:t>
            </a:r>
          </a:p>
        </p:txBody>
      </p:sp>
    </p:spTree>
    <p:extLst>
      <p:ext uri="{BB962C8B-B14F-4D97-AF65-F5344CB8AC3E}">
        <p14:creationId xmlns:p14="http://schemas.microsoft.com/office/powerpoint/2010/main" val="3640664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Changes in you</a:t>
            </a:r>
          </a:p>
        </p:txBody>
      </p:sp>
      <p:sp>
        <p:nvSpPr>
          <p:cNvPr id="3" name="Content Placeholder 2"/>
          <p:cNvSpPr>
            <a:spLocks noGrp="1"/>
          </p:cNvSpPr>
          <p:nvPr>
            <p:ph idx="1"/>
          </p:nvPr>
        </p:nvSpPr>
        <p:spPr/>
        <p:txBody>
          <a:bodyPr/>
          <a:lstStyle/>
          <a:p>
            <a:r>
              <a:rPr lang="en-US" dirty="0"/>
              <a:t>Understanding ‘Identity and Sense of Place’ is an enjoyable romp through history and philosophy </a:t>
            </a:r>
            <a:r>
              <a:rPr lang="mr-IN" dirty="0"/>
              <a:t>–</a:t>
            </a:r>
            <a:r>
              <a:rPr lang="en-US" dirty="0"/>
              <a:t> requiring you to answer questions about </a:t>
            </a:r>
            <a:r>
              <a:rPr lang="en-US" dirty="0" err="1"/>
              <a:t>yourseves</a:t>
            </a:r>
            <a:r>
              <a:rPr lang="en-US" dirty="0"/>
              <a:t> from your perspective.</a:t>
            </a:r>
          </a:p>
          <a:p>
            <a:endParaRPr lang="en-US" dirty="0"/>
          </a:p>
          <a:p>
            <a:r>
              <a:rPr lang="en-US" dirty="0"/>
              <a:t>It is also fundamental to your approach to engaging with the learning outcomes.</a:t>
            </a:r>
          </a:p>
          <a:p>
            <a:endParaRPr lang="en-US" dirty="0"/>
          </a:p>
          <a:p>
            <a:endParaRPr lang="en-US" dirty="0"/>
          </a:p>
        </p:txBody>
      </p:sp>
    </p:spTree>
    <p:extLst>
      <p:ext uri="{BB962C8B-B14F-4D97-AF65-F5344CB8AC3E}">
        <p14:creationId xmlns:p14="http://schemas.microsoft.com/office/powerpoint/2010/main" val="3116549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From ‘who are you’ to ‘what are you doing?’</a:t>
            </a:r>
          </a:p>
        </p:txBody>
      </p:sp>
      <p:sp>
        <p:nvSpPr>
          <p:cNvPr id="3" name="Content Placeholder 2"/>
          <p:cNvSpPr>
            <a:spLocks noGrp="1"/>
          </p:cNvSpPr>
          <p:nvPr>
            <p:ph idx="1"/>
          </p:nvPr>
        </p:nvSpPr>
        <p:spPr/>
        <p:txBody>
          <a:bodyPr/>
          <a:lstStyle/>
          <a:p>
            <a:endParaRPr lang="en-GB" dirty="0"/>
          </a:p>
          <a:p>
            <a:r>
              <a:rPr lang="en-GB" dirty="0"/>
              <a:t>‘The creative industries use human creativity, skill and talent and therefore have intellectual capital as their primary production input (</a:t>
            </a:r>
            <a:r>
              <a:rPr lang="en-GB" dirty="0">
                <a:hlinkClick r:id="rId3"/>
              </a:rPr>
              <a:t>DCMS</a:t>
            </a:r>
            <a:r>
              <a:rPr lang="en-GB" dirty="0"/>
              <a:t>, 1998; Throsby, 2001).’ </a:t>
            </a:r>
            <a:r>
              <a:rPr lang="en-GB" sz="1600" dirty="0"/>
              <a:t>(</a:t>
            </a:r>
            <a:r>
              <a:rPr lang="en-GB" sz="1600" dirty="0">
                <a:hlinkClick r:id="rId4"/>
              </a:rPr>
              <a:t>Lavanga &amp; Rozentale</a:t>
            </a:r>
            <a:r>
              <a:rPr lang="en-GB" sz="1600" dirty="0"/>
              <a:t>, 2014)</a:t>
            </a:r>
          </a:p>
          <a:p>
            <a:endParaRPr lang="en-GB" sz="1600" dirty="0"/>
          </a:p>
          <a:p>
            <a:r>
              <a:rPr lang="en-GB" dirty="0"/>
              <a:t>Check out the DCMS page and the full article in the hyperlinks on this slide.</a:t>
            </a:r>
          </a:p>
          <a:p>
            <a:endParaRPr lang="en-US" sz="1600" dirty="0"/>
          </a:p>
        </p:txBody>
      </p:sp>
    </p:spTree>
    <p:extLst>
      <p:ext uri="{BB962C8B-B14F-4D97-AF65-F5344CB8AC3E}">
        <p14:creationId xmlns:p14="http://schemas.microsoft.com/office/powerpoint/2010/main" val="9139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From ‘who are you’ to ‘what are you doing?’</a:t>
            </a:r>
          </a:p>
        </p:txBody>
      </p:sp>
      <p:sp>
        <p:nvSpPr>
          <p:cNvPr id="3" name="Content Placeholder 2"/>
          <p:cNvSpPr>
            <a:spLocks noGrp="1"/>
          </p:cNvSpPr>
          <p:nvPr>
            <p:ph idx="1"/>
          </p:nvPr>
        </p:nvSpPr>
        <p:spPr/>
        <p:txBody>
          <a:bodyPr/>
          <a:lstStyle/>
          <a:p>
            <a:r>
              <a:rPr lang="en-GB" dirty="0"/>
              <a:t>‘..(The Creative Industries) output is thereby perceived as highly differentiated and can be characterised as artistic, cultural or creative. The non-monetary values attached to the symbolic content are highly regarded by consumers, which make the creative industries high-value-added sectors.’           </a:t>
            </a:r>
            <a:r>
              <a:rPr lang="en-GB" sz="1600" dirty="0"/>
              <a:t>(</a:t>
            </a:r>
            <a:r>
              <a:rPr lang="en-GB" sz="1600" dirty="0">
                <a:hlinkClick r:id="rId3"/>
              </a:rPr>
              <a:t>Lavanga &amp; Rozentale, </a:t>
            </a:r>
            <a:r>
              <a:rPr lang="en-GB" sz="1600" dirty="0"/>
              <a:t>2014)</a:t>
            </a:r>
            <a:endParaRPr lang="en-US" sz="1600" dirty="0"/>
          </a:p>
        </p:txBody>
      </p:sp>
    </p:spTree>
    <p:extLst>
      <p:ext uri="{BB962C8B-B14F-4D97-AF65-F5344CB8AC3E}">
        <p14:creationId xmlns:p14="http://schemas.microsoft.com/office/powerpoint/2010/main" val="2309595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4BDFD-78A1-814E-99ED-CF3CA6F3D9D8}"/>
              </a:ext>
            </a:extLst>
          </p:cNvPr>
          <p:cNvSpPr>
            <a:spLocks noGrp="1"/>
          </p:cNvSpPr>
          <p:nvPr>
            <p:ph type="title"/>
          </p:nvPr>
        </p:nvSpPr>
        <p:spPr/>
        <p:txBody>
          <a:bodyPr>
            <a:normAutofit fontScale="90000"/>
          </a:bodyPr>
          <a:lstStyle/>
          <a:p>
            <a:r>
              <a:rPr lang="en-US" dirty="0"/>
              <a:t>From ‘who are you’ to ‘what are you doing?’</a:t>
            </a:r>
          </a:p>
        </p:txBody>
      </p:sp>
      <p:sp>
        <p:nvSpPr>
          <p:cNvPr id="3" name="Content Placeholder 2">
            <a:extLst>
              <a:ext uri="{FF2B5EF4-FFF2-40B4-BE49-F238E27FC236}">
                <a16:creationId xmlns:a16="http://schemas.microsoft.com/office/drawing/2014/main" id="{13E607BA-3395-394E-9267-B8F4C31D4CC4}"/>
              </a:ext>
            </a:extLst>
          </p:cNvPr>
          <p:cNvSpPr>
            <a:spLocks noGrp="1"/>
          </p:cNvSpPr>
          <p:nvPr>
            <p:ph idx="1"/>
          </p:nvPr>
        </p:nvSpPr>
        <p:spPr/>
        <p:txBody>
          <a:bodyPr/>
          <a:lstStyle/>
          <a:p>
            <a:r>
              <a:rPr lang="en-US" dirty="0"/>
              <a:t>The full article is a study of a specific area (Riga) but is a good example of empirical research representing our very broad field. </a:t>
            </a:r>
          </a:p>
          <a:p>
            <a:r>
              <a:rPr lang="en-US" dirty="0"/>
              <a:t>The connection between ‘why’ your have chosen to work in a creative field (acting, design, filmmaking) and the measurable (financial) output – or ‘what’ you are doing is worth considering as you explore identity.</a:t>
            </a:r>
          </a:p>
        </p:txBody>
      </p:sp>
    </p:spTree>
    <p:extLst>
      <p:ext uri="{BB962C8B-B14F-4D97-AF65-F5344CB8AC3E}">
        <p14:creationId xmlns:p14="http://schemas.microsoft.com/office/powerpoint/2010/main" val="420122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Crash Course Philosophy video</a:t>
            </a:r>
          </a:p>
        </p:txBody>
      </p:sp>
      <p:sp>
        <p:nvSpPr>
          <p:cNvPr id="3" name="Content Placeholder 2"/>
          <p:cNvSpPr>
            <a:spLocks noGrp="1"/>
          </p:cNvSpPr>
          <p:nvPr>
            <p:ph idx="1"/>
          </p:nvPr>
        </p:nvSpPr>
        <p:spPr/>
        <p:txBody>
          <a:bodyPr/>
          <a:lstStyle/>
          <a:p>
            <a:r>
              <a:rPr lang="en-US" dirty="0"/>
              <a:t>Video in slides (Unit 2, Topic 1, session 1, slide number 6/41)</a:t>
            </a:r>
          </a:p>
          <a:p>
            <a:endParaRPr lang="en-US" dirty="0"/>
          </a:p>
          <a:p>
            <a:r>
              <a:rPr lang="en-US" dirty="0">
                <a:hlinkClick r:id="rId3"/>
              </a:rPr>
              <a:t>Link</a:t>
            </a:r>
            <a:endParaRPr lang="en-US" dirty="0"/>
          </a:p>
          <a:p>
            <a:endParaRPr lang="en-US" dirty="0"/>
          </a:p>
          <a:p>
            <a:endParaRPr lang="en-US" dirty="0"/>
          </a:p>
        </p:txBody>
      </p:sp>
      <p:pic>
        <p:nvPicPr>
          <p:cNvPr id="4" name="Picture 3" descr="Screen Shot 2022-10-24 at 13.14.24.png">
            <a:hlinkClick r:id="rId4"/>
          </p:cNvPr>
          <p:cNvPicPr>
            <a:picLocks noChangeAspect="1"/>
          </p:cNvPicPr>
          <p:nvPr/>
        </p:nvPicPr>
        <p:blipFill rotWithShape="1">
          <a:blip r:embed="rId5">
            <a:extLst>
              <a:ext uri="{28A0092B-C50C-407E-A947-70E740481C1C}">
                <a14:useLocalDpi xmlns:a14="http://schemas.microsoft.com/office/drawing/2010/main" val="0"/>
              </a:ext>
            </a:extLst>
          </a:blip>
          <a:srcRect t="13492" r="36185"/>
          <a:stretch/>
        </p:blipFill>
        <p:spPr>
          <a:xfrm>
            <a:off x="3786673" y="2318976"/>
            <a:ext cx="5357327" cy="4539024"/>
          </a:xfrm>
          <a:prstGeom prst="rect">
            <a:avLst/>
          </a:prstGeom>
        </p:spPr>
      </p:pic>
    </p:spTree>
    <p:extLst>
      <p:ext uri="{BB962C8B-B14F-4D97-AF65-F5344CB8AC3E}">
        <p14:creationId xmlns:p14="http://schemas.microsoft.com/office/powerpoint/2010/main" val="44437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link to you (from the video)</a:t>
            </a:r>
          </a:p>
        </p:txBody>
      </p:sp>
      <p:sp>
        <p:nvSpPr>
          <p:cNvPr id="3" name="Content Placeholder 2"/>
          <p:cNvSpPr>
            <a:spLocks noGrp="1"/>
          </p:cNvSpPr>
          <p:nvPr>
            <p:ph idx="1"/>
          </p:nvPr>
        </p:nvSpPr>
        <p:spPr/>
        <p:txBody>
          <a:bodyPr>
            <a:normAutofit lnSpcReduction="10000"/>
          </a:bodyPr>
          <a:lstStyle/>
          <a:p>
            <a:r>
              <a:rPr lang="en-US" dirty="0"/>
              <a:t>Why do you like what you like?</a:t>
            </a:r>
          </a:p>
          <a:p>
            <a:endParaRPr lang="en-US" dirty="0"/>
          </a:p>
          <a:p>
            <a:r>
              <a:rPr lang="en-US" dirty="0"/>
              <a:t>What might make you like it more?</a:t>
            </a:r>
          </a:p>
          <a:p>
            <a:endParaRPr lang="en-US" dirty="0"/>
          </a:p>
          <a:p>
            <a:r>
              <a:rPr lang="en-US" dirty="0"/>
              <a:t>What might make you like it less?</a:t>
            </a:r>
          </a:p>
          <a:p>
            <a:endParaRPr lang="en-US" dirty="0"/>
          </a:p>
          <a:p>
            <a:r>
              <a:rPr lang="en-US" dirty="0"/>
              <a:t>Apply these same questions to your subject area.</a:t>
            </a:r>
          </a:p>
        </p:txBody>
      </p:sp>
    </p:spTree>
    <p:extLst>
      <p:ext uri="{BB962C8B-B14F-4D97-AF65-F5344CB8AC3E}">
        <p14:creationId xmlns:p14="http://schemas.microsoft.com/office/powerpoint/2010/main" val="2817074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 to Riga</a:t>
            </a:r>
          </a:p>
        </p:txBody>
      </p:sp>
      <p:sp>
        <p:nvSpPr>
          <p:cNvPr id="3" name="Content Placeholder 2"/>
          <p:cNvSpPr>
            <a:spLocks noGrp="1"/>
          </p:cNvSpPr>
          <p:nvPr>
            <p:ph idx="1"/>
          </p:nvPr>
        </p:nvSpPr>
        <p:spPr/>
        <p:txBody>
          <a:bodyPr>
            <a:normAutofit fontScale="92500"/>
          </a:bodyPr>
          <a:lstStyle/>
          <a:p>
            <a:r>
              <a:rPr lang="en-GB" dirty="0"/>
              <a:t>Conclusion:</a:t>
            </a:r>
          </a:p>
          <a:p>
            <a:r>
              <a:rPr lang="en-GB" sz="2400" dirty="0"/>
              <a:t>(Relating to insights surrounding the assumptions, nature and characteristics of the creative industries</a:t>
            </a:r>
            <a:r>
              <a:rPr lang="mr-IN" sz="2400" dirty="0"/>
              <a:t>…</a:t>
            </a:r>
            <a:r>
              <a:rPr lang="en-GB" sz="2400" dirty="0"/>
              <a:t>)</a:t>
            </a:r>
          </a:p>
          <a:p>
            <a:r>
              <a:rPr lang="en-GB" dirty="0"/>
              <a:t>‘(a) creative industries in Riga are labour and knowledge intensive, </a:t>
            </a:r>
          </a:p>
          <a:p>
            <a:r>
              <a:rPr lang="en-GB" dirty="0"/>
              <a:t>(b) they create and exploit intellectual property, </a:t>
            </a:r>
          </a:p>
          <a:p>
            <a:r>
              <a:rPr lang="en-GB" dirty="0"/>
              <a:t>(c) they use a combination of creative and non-creative skills.’ (</a:t>
            </a:r>
            <a:r>
              <a:rPr lang="en-GB" dirty="0">
                <a:hlinkClick r:id="rId2"/>
              </a:rPr>
              <a:t>Lavanga &amp; Rozentale</a:t>
            </a:r>
            <a:r>
              <a:rPr lang="en-GB" dirty="0"/>
              <a:t>, 2014)</a:t>
            </a:r>
            <a:endParaRPr lang="en-US" dirty="0"/>
          </a:p>
          <a:p>
            <a:endParaRPr lang="en-US" dirty="0"/>
          </a:p>
        </p:txBody>
      </p:sp>
    </p:spTree>
    <p:extLst>
      <p:ext uri="{BB962C8B-B14F-4D97-AF65-F5344CB8AC3E}">
        <p14:creationId xmlns:p14="http://schemas.microsoft.com/office/powerpoint/2010/main" val="2351538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 to Riga</a:t>
            </a:r>
          </a:p>
        </p:txBody>
      </p:sp>
      <p:sp>
        <p:nvSpPr>
          <p:cNvPr id="3" name="Content Placeholder 2"/>
          <p:cNvSpPr>
            <a:spLocks noGrp="1"/>
          </p:cNvSpPr>
          <p:nvPr>
            <p:ph idx="1"/>
          </p:nvPr>
        </p:nvSpPr>
        <p:spPr/>
        <p:txBody>
          <a:bodyPr>
            <a:normAutofit/>
          </a:bodyPr>
          <a:lstStyle/>
          <a:p>
            <a:r>
              <a:rPr lang="en-GB" dirty="0"/>
              <a:t>Conclusion:</a:t>
            </a:r>
          </a:p>
          <a:p>
            <a:r>
              <a:rPr lang="en-US" dirty="0"/>
              <a:t>Paraphrase of the good points…</a:t>
            </a:r>
          </a:p>
          <a:p>
            <a:r>
              <a:rPr lang="en-US" dirty="0"/>
              <a:t>You are engaging in knowledge intensive study to improve your creative </a:t>
            </a:r>
            <a:r>
              <a:rPr lang="en-US" dirty="0" err="1"/>
              <a:t>labour</a:t>
            </a:r>
            <a:r>
              <a:rPr lang="en-US" dirty="0"/>
              <a:t> activity. </a:t>
            </a:r>
          </a:p>
          <a:p>
            <a:r>
              <a:rPr lang="en-US" dirty="0"/>
              <a:t>You are able to experiment and improve your IP over the coming years.</a:t>
            </a:r>
          </a:p>
          <a:p>
            <a:r>
              <a:rPr lang="en-US" dirty="0"/>
              <a:t>You are being encouraged to think holistically about your individual and academic skills.</a:t>
            </a:r>
          </a:p>
        </p:txBody>
      </p:sp>
    </p:spTree>
    <p:extLst>
      <p:ext uri="{BB962C8B-B14F-4D97-AF65-F5344CB8AC3E}">
        <p14:creationId xmlns:p14="http://schemas.microsoft.com/office/powerpoint/2010/main" val="1136039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 to Riga - continued</a:t>
            </a:r>
          </a:p>
        </p:txBody>
      </p:sp>
      <p:sp>
        <p:nvSpPr>
          <p:cNvPr id="3" name="Content Placeholder 2"/>
          <p:cNvSpPr>
            <a:spLocks noGrp="1"/>
          </p:cNvSpPr>
          <p:nvPr>
            <p:ph idx="1"/>
          </p:nvPr>
        </p:nvSpPr>
        <p:spPr/>
        <p:txBody>
          <a:bodyPr>
            <a:normAutofit fontScale="92500" lnSpcReduction="10000"/>
          </a:bodyPr>
          <a:lstStyle/>
          <a:p>
            <a:r>
              <a:rPr lang="en-GB" dirty="0"/>
              <a:t>‘..However, there is a lack of evidence to support the claims that creative industries firms </a:t>
            </a:r>
          </a:p>
          <a:p>
            <a:r>
              <a:rPr lang="en-GB" dirty="0"/>
              <a:t>(a) are all producers of artistic, cultural or creative goods, </a:t>
            </a:r>
          </a:p>
          <a:p>
            <a:r>
              <a:rPr lang="en-GB" dirty="0"/>
              <a:t>(b) dependent on new technology, </a:t>
            </a:r>
          </a:p>
          <a:p>
            <a:r>
              <a:rPr lang="en-GB" dirty="0"/>
              <a:t>(c) are primarily intrinsically motivated, </a:t>
            </a:r>
          </a:p>
          <a:p>
            <a:r>
              <a:rPr lang="en-GB" dirty="0"/>
              <a:t>(d) produce high levels of novelty and </a:t>
            </a:r>
          </a:p>
          <a:p>
            <a:r>
              <a:rPr lang="en-GB" dirty="0"/>
              <a:t>(e) experience high risks due to demand uncertainty.’ </a:t>
            </a:r>
            <a:r>
              <a:rPr lang="en-GB" sz="2600" dirty="0"/>
              <a:t>(</a:t>
            </a:r>
            <a:r>
              <a:rPr lang="en-GB" sz="2600" dirty="0">
                <a:hlinkClick r:id="rId2"/>
              </a:rPr>
              <a:t>Lavanga &amp; Rozentale</a:t>
            </a:r>
            <a:r>
              <a:rPr lang="en-GB" sz="2600" dirty="0"/>
              <a:t>, 2014)</a:t>
            </a:r>
            <a:endParaRPr lang="en-US" sz="2600" dirty="0"/>
          </a:p>
          <a:p>
            <a:endParaRPr lang="en-US" dirty="0"/>
          </a:p>
          <a:p>
            <a:endParaRPr lang="en-US" dirty="0"/>
          </a:p>
        </p:txBody>
      </p:sp>
    </p:spTree>
    <p:extLst>
      <p:ext uri="{BB962C8B-B14F-4D97-AF65-F5344CB8AC3E}">
        <p14:creationId xmlns:p14="http://schemas.microsoft.com/office/powerpoint/2010/main" val="3586711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does that mean for you as the practitioner?</a:t>
            </a:r>
          </a:p>
        </p:txBody>
      </p:sp>
      <p:sp>
        <p:nvSpPr>
          <p:cNvPr id="3" name="Content Placeholder 2"/>
          <p:cNvSpPr>
            <a:spLocks noGrp="1"/>
          </p:cNvSpPr>
          <p:nvPr>
            <p:ph idx="1"/>
          </p:nvPr>
        </p:nvSpPr>
        <p:spPr/>
        <p:txBody>
          <a:bodyPr>
            <a:normAutofit lnSpcReduction="10000"/>
          </a:bodyPr>
          <a:lstStyle/>
          <a:p>
            <a:r>
              <a:rPr lang="en-US" dirty="0"/>
              <a:t>So, is this saying that:</a:t>
            </a:r>
          </a:p>
          <a:p>
            <a:r>
              <a:rPr lang="en-US" dirty="0"/>
              <a:t>You might not need to:</a:t>
            </a:r>
          </a:p>
          <a:p>
            <a:r>
              <a:rPr lang="en-US" dirty="0"/>
              <a:t>be a creative producer to produce creative industry output, learn new skills, really think about your craft, be innovative, or adapt to respond to a changing market</a:t>
            </a:r>
            <a:r>
              <a:rPr lang="mr-IN" dirty="0"/>
              <a:t>…</a:t>
            </a:r>
            <a:r>
              <a:rPr lang="en-GB" dirty="0"/>
              <a:t>?</a:t>
            </a:r>
          </a:p>
          <a:p>
            <a:endParaRPr lang="en-GB" dirty="0"/>
          </a:p>
          <a:p>
            <a:r>
              <a:rPr lang="en-GB" dirty="0"/>
              <a:t>? Hang on</a:t>
            </a:r>
            <a:r>
              <a:rPr lang="mr-IN" dirty="0"/>
              <a:t>…</a:t>
            </a:r>
            <a:r>
              <a:rPr lang="en-GB" dirty="0"/>
              <a:t>? This seems ‘anti-agile’ from a learning to create perspective. </a:t>
            </a:r>
            <a:endParaRPr lang="en-US" dirty="0"/>
          </a:p>
        </p:txBody>
      </p:sp>
    </p:spTree>
    <p:extLst>
      <p:ext uri="{BB962C8B-B14F-4D97-AF65-F5344CB8AC3E}">
        <p14:creationId xmlns:p14="http://schemas.microsoft.com/office/powerpoint/2010/main" val="3154795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Learning Outcomes</a:t>
            </a:r>
          </a:p>
        </p:txBody>
      </p:sp>
      <p:sp>
        <p:nvSpPr>
          <p:cNvPr id="3" name="Content Placeholder 2"/>
          <p:cNvSpPr>
            <a:spLocks noGrp="1"/>
          </p:cNvSpPr>
          <p:nvPr>
            <p:ph idx="1"/>
          </p:nvPr>
        </p:nvSpPr>
        <p:spPr/>
        <p:txBody>
          <a:bodyPr>
            <a:normAutofit/>
          </a:bodyPr>
          <a:lstStyle/>
          <a:p>
            <a:pPr lvl="0"/>
            <a:r>
              <a:rPr lang="en-GB" dirty="0"/>
              <a:t>Demonstrate the foundational skills required to be a resilient and healthy independent learner.</a:t>
            </a:r>
          </a:p>
          <a:p>
            <a:r>
              <a:rPr lang="en-GB" dirty="0"/>
              <a:t>Practise the principles of learning agility. </a:t>
            </a:r>
          </a:p>
          <a:p>
            <a:pPr lvl="0"/>
            <a:r>
              <a:rPr lang="en-GB" dirty="0"/>
              <a:t>Use suitable technology to support and enhance their learning experience within the discipline area</a:t>
            </a:r>
          </a:p>
          <a:p>
            <a:endParaRPr lang="en-US" dirty="0"/>
          </a:p>
        </p:txBody>
      </p:sp>
    </p:spTree>
    <p:extLst>
      <p:ext uri="{BB962C8B-B14F-4D97-AF65-F5344CB8AC3E}">
        <p14:creationId xmlns:p14="http://schemas.microsoft.com/office/powerpoint/2010/main" val="4183049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idx="1"/>
          </p:nvPr>
        </p:nvSpPr>
        <p:spPr/>
        <p:txBody>
          <a:bodyPr/>
          <a:lstStyle/>
          <a:p>
            <a:r>
              <a:rPr lang="en-US" dirty="0"/>
              <a:t>What might the </a:t>
            </a:r>
            <a:r>
              <a:rPr lang="en-US" dirty="0" err="1"/>
              <a:t>Lavanga</a:t>
            </a:r>
            <a:r>
              <a:rPr lang="en-US" dirty="0"/>
              <a:t> and </a:t>
            </a:r>
            <a:r>
              <a:rPr lang="en-US" dirty="0" err="1"/>
              <a:t>Rozentale</a:t>
            </a:r>
            <a:r>
              <a:rPr lang="en-US" dirty="0"/>
              <a:t> paper mean to your and your practice?</a:t>
            </a:r>
          </a:p>
          <a:p>
            <a:endParaRPr lang="en-US" dirty="0"/>
          </a:p>
          <a:p>
            <a:r>
              <a:rPr lang="en-US" dirty="0"/>
              <a:t>How have you ‘got here’?</a:t>
            </a:r>
          </a:p>
          <a:p>
            <a:endParaRPr lang="en-US" dirty="0"/>
          </a:p>
          <a:p>
            <a:r>
              <a:rPr lang="en-US" dirty="0"/>
              <a:t>Are you designing your learning to match your own goals?</a:t>
            </a:r>
          </a:p>
        </p:txBody>
      </p:sp>
    </p:spTree>
    <p:extLst>
      <p:ext uri="{BB962C8B-B14F-4D97-AF65-F5344CB8AC3E}">
        <p14:creationId xmlns:p14="http://schemas.microsoft.com/office/powerpoint/2010/main" val="4036704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Video </a:t>
            </a:r>
            <a:r>
              <a:rPr lang="mr-IN" dirty="0"/>
              <a:t>–</a:t>
            </a:r>
            <a:r>
              <a:rPr lang="en-US" dirty="0"/>
              <a:t> session task</a:t>
            </a:r>
          </a:p>
        </p:txBody>
      </p:sp>
      <p:sp>
        <p:nvSpPr>
          <p:cNvPr id="3" name="Content Placeholder 2"/>
          <p:cNvSpPr>
            <a:spLocks noGrp="1"/>
          </p:cNvSpPr>
          <p:nvPr>
            <p:ph idx="1"/>
          </p:nvPr>
        </p:nvSpPr>
        <p:spPr/>
        <p:txBody>
          <a:bodyPr/>
          <a:lstStyle/>
          <a:p>
            <a:r>
              <a:rPr lang="en-US" dirty="0"/>
              <a:t>Watch the video ‘What is identity?’ on page 3/41, Unit 2, Topic 1, Session 1.</a:t>
            </a:r>
            <a:endParaRPr lang="en-GB" dirty="0"/>
          </a:p>
          <a:p>
            <a:endParaRPr lang="en-GB" dirty="0"/>
          </a:p>
          <a:p>
            <a:r>
              <a:rPr lang="en-US" dirty="0"/>
              <a:t>Make notes that respond to the content of the video (also available as a downloadable transcript) from your own point of view.</a:t>
            </a:r>
          </a:p>
          <a:p>
            <a:endParaRPr lang="en-US" dirty="0"/>
          </a:p>
        </p:txBody>
      </p:sp>
    </p:spTree>
    <p:extLst>
      <p:ext uri="{BB962C8B-B14F-4D97-AF65-F5344CB8AC3E}">
        <p14:creationId xmlns:p14="http://schemas.microsoft.com/office/powerpoint/2010/main" val="901689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Video </a:t>
            </a:r>
            <a:r>
              <a:rPr lang="mr-IN" dirty="0"/>
              <a:t>–</a:t>
            </a:r>
            <a:r>
              <a:rPr lang="en-US" dirty="0"/>
              <a:t> session task</a:t>
            </a:r>
          </a:p>
        </p:txBody>
      </p:sp>
      <p:sp>
        <p:nvSpPr>
          <p:cNvPr id="3" name="Content Placeholder 2"/>
          <p:cNvSpPr>
            <a:spLocks noGrp="1"/>
          </p:cNvSpPr>
          <p:nvPr>
            <p:ph idx="1"/>
          </p:nvPr>
        </p:nvSpPr>
        <p:spPr/>
        <p:txBody>
          <a:bodyPr/>
          <a:lstStyle/>
          <a:p>
            <a:r>
              <a:rPr lang="en-US" dirty="0"/>
              <a:t>Watch the video ‘What is identity?’ on page 3/41, Unit 2, Topic 1, Session 1.</a:t>
            </a:r>
            <a:endParaRPr lang="en-GB" dirty="0"/>
          </a:p>
          <a:p>
            <a:endParaRPr lang="en-GB" dirty="0"/>
          </a:p>
          <a:p>
            <a:r>
              <a:rPr lang="en-GB" dirty="0"/>
              <a:t>‘In order to change or reshape your identity, you must first practise self-awareness and you must begin to understand what serves you and what doesn't serve you.’ (From video)</a:t>
            </a:r>
          </a:p>
          <a:p>
            <a:endParaRPr lang="en-US" dirty="0"/>
          </a:p>
        </p:txBody>
      </p:sp>
    </p:spTree>
    <p:extLst>
      <p:ext uri="{BB962C8B-B14F-4D97-AF65-F5344CB8AC3E}">
        <p14:creationId xmlns:p14="http://schemas.microsoft.com/office/powerpoint/2010/main" val="206410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Video </a:t>
            </a:r>
            <a:r>
              <a:rPr lang="mr-IN" dirty="0"/>
              <a:t>–</a:t>
            </a:r>
            <a:r>
              <a:rPr lang="en-US" dirty="0"/>
              <a:t> session task</a:t>
            </a:r>
          </a:p>
        </p:txBody>
      </p:sp>
      <p:sp>
        <p:nvSpPr>
          <p:cNvPr id="3" name="Content Placeholder 2"/>
          <p:cNvSpPr>
            <a:spLocks noGrp="1"/>
          </p:cNvSpPr>
          <p:nvPr>
            <p:ph idx="1"/>
          </p:nvPr>
        </p:nvSpPr>
        <p:spPr/>
        <p:txBody>
          <a:bodyPr/>
          <a:lstStyle/>
          <a:p>
            <a:r>
              <a:rPr lang="en-US" dirty="0"/>
              <a:t>In a small group, discuss what drove you and drives you to want to succeed in your creative discipline.</a:t>
            </a:r>
          </a:p>
          <a:p>
            <a:endParaRPr lang="en-US" dirty="0"/>
          </a:p>
          <a:p>
            <a:r>
              <a:rPr lang="en-US" sz="2400" dirty="0"/>
              <a:t>Please don’t feel that you need to ‘over-share’ </a:t>
            </a:r>
            <a:r>
              <a:rPr lang="mr-IN" sz="2400" dirty="0"/>
              <a:t>–</a:t>
            </a:r>
            <a:r>
              <a:rPr lang="en-US" sz="2400" dirty="0"/>
              <a:t> this is a task to discuss your approach to your craft and to open a conversation about learner agility.</a:t>
            </a:r>
          </a:p>
        </p:txBody>
      </p:sp>
    </p:spTree>
    <p:extLst>
      <p:ext uri="{BB962C8B-B14F-4D97-AF65-F5344CB8AC3E}">
        <p14:creationId xmlns:p14="http://schemas.microsoft.com/office/powerpoint/2010/main" val="1929183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Unit 2, Topic 1, Session 1, slide 3/41 </a:t>
            </a:r>
          </a:p>
        </p:txBody>
      </p:sp>
      <p:pic>
        <p:nvPicPr>
          <p:cNvPr id="4" name="Content Placeholder 3" descr="Screen Shot 2022-10-24 at 11.48.05.png"/>
          <p:cNvPicPr>
            <a:picLocks noGrp="1" noChangeAspect="1"/>
          </p:cNvPicPr>
          <p:nvPr>
            <p:ph idx="1"/>
          </p:nvPr>
        </p:nvPicPr>
        <p:blipFill rotWithShape="1">
          <a:blip r:embed="rId2">
            <a:extLst>
              <a:ext uri="{28A0092B-C50C-407E-A947-70E740481C1C}">
                <a14:useLocalDpi xmlns:a14="http://schemas.microsoft.com/office/drawing/2010/main" val="0"/>
              </a:ext>
            </a:extLst>
          </a:blip>
          <a:srcRect l="4287" t="10316" r="3335" b="14541"/>
          <a:stretch/>
        </p:blipFill>
        <p:spPr>
          <a:xfrm>
            <a:off x="809936" y="1822053"/>
            <a:ext cx="7602359" cy="3864958"/>
          </a:xfrm>
        </p:spPr>
      </p:pic>
    </p:spTree>
    <p:extLst>
      <p:ext uri="{BB962C8B-B14F-4D97-AF65-F5344CB8AC3E}">
        <p14:creationId xmlns:p14="http://schemas.microsoft.com/office/powerpoint/2010/main" val="29380710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2 of 4 - to be submitted by 7th November, on </a:t>
            </a:r>
            <a:r>
              <a:rPr lang="en-GB" b="1" dirty="0" err="1"/>
              <a:t>Turnitin</a:t>
            </a:r>
            <a:r>
              <a:rPr lang="en-GB" b="1" dirty="0"/>
              <a:t>.</a:t>
            </a:r>
            <a:endParaRPr lang="en-US" dirty="0"/>
          </a:p>
        </p:txBody>
      </p:sp>
      <p:sp>
        <p:nvSpPr>
          <p:cNvPr id="3" name="Content Placeholder 2"/>
          <p:cNvSpPr>
            <a:spLocks noGrp="1"/>
          </p:cNvSpPr>
          <p:nvPr>
            <p:ph idx="1"/>
          </p:nvPr>
        </p:nvSpPr>
        <p:spPr/>
        <p:txBody>
          <a:bodyPr>
            <a:normAutofit fontScale="92500" lnSpcReduction="10000"/>
          </a:bodyPr>
          <a:lstStyle/>
          <a:p>
            <a:r>
              <a:rPr lang="en-GB" dirty="0"/>
              <a:t>Watch a film, live stage production, livestreamed / recorded production, or visit an art gallery and consider </a:t>
            </a:r>
            <a:r>
              <a:rPr lang="en-GB" b="1" dirty="0"/>
              <a:t>critically</a:t>
            </a:r>
            <a:r>
              <a:rPr lang="en-GB" dirty="0"/>
              <a:t> the message that you take away from the work. </a:t>
            </a:r>
          </a:p>
          <a:p>
            <a:r>
              <a:rPr lang="en-GB" dirty="0"/>
              <a:t>Consider the content of Unit 2 and connect the content to your observations about the production that your viewed. </a:t>
            </a:r>
          </a:p>
          <a:p>
            <a:r>
              <a:rPr lang="en-GB" dirty="0"/>
              <a:t>Your might want to consider your ideas about self, nationality, philosophy, and other people in your response.</a:t>
            </a:r>
          </a:p>
          <a:p>
            <a:pPr marL="0" indent="0">
              <a:buNone/>
            </a:pPr>
            <a:endParaRPr lang="en-US" dirty="0"/>
          </a:p>
        </p:txBody>
      </p:sp>
    </p:spTree>
    <p:extLst>
      <p:ext uri="{BB962C8B-B14F-4D97-AF65-F5344CB8AC3E}">
        <p14:creationId xmlns:p14="http://schemas.microsoft.com/office/powerpoint/2010/main" val="11443040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2 of 4 - to be submitted by 7th November, on </a:t>
            </a:r>
            <a:r>
              <a:rPr lang="en-GB" b="1" dirty="0" err="1"/>
              <a:t>Turnitin</a:t>
            </a:r>
            <a:r>
              <a:rPr lang="en-GB" b="1" dirty="0"/>
              <a:t>.</a:t>
            </a:r>
            <a:endParaRPr lang="en-US" dirty="0"/>
          </a:p>
        </p:txBody>
      </p:sp>
      <p:sp>
        <p:nvSpPr>
          <p:cNvPr id="3" name="Content Placeholder 2"/>
          <p:cNvSpPr>
            <a:spLocks noGrp="1"/>
          </p:cNvSpPr>
          <p:nvPr>
            <p:ph idx="1"/>
          </p:nvPr>
        </p:nvSpPr>
        <p:spPr/>
        <p:txBody>
          <a:bodyPr>
            <a:normAutofit fontScale="92500"/>
          </a:bodyPr>
          <a:lstStyle/>
          <a:p>
            <a:r>
              <a:rPr lang="en-GB" dirty="0"/>
              <a:t>Then create a mind map that demonstrates how the main themes from the production you viewed, and concepts covered in Unit Two: 'Becoming a team player' of the online module are interconnected - both to your personal beliefs and attitudes, and to your programme of study.</a:t>
            </a:r>
          </a:p>
          <a:p>
            <a:r>
              <a:rPr lang="en-GB" dirty="0"/>
              <a:t>How do your personal attitudes contribute to your preparation work in a collaborative discipline?</a:t>
            </a:r>
          </a:p>
          <a:p>
            <a:pPr marL="0" indent="0">
              <a:buNone/>
            </a:pPr>
            <a:endParaRPr lang="en-US" dirty="0"/>
          </a:p>
        </p:txBody>
      </p:sp>
    </p:spTree>
    <p:extLst>
      <p:ext uri="{BB962C8B-B14F-4D97-AF65-F5344CB8AC3E}">
        <p14:creationId xmlns:p14="http://schemas.microsoft.com/office/powerpoint/2010/main" val="2606662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2 of 4 - to be submitted by 7th November, on </a:t>
            </a:r>
            <a:r>
              <a:rPr lang="en-GB" b="1" dirty="0" err="1"/>
              <a:t>Turnitin</a:t>
            </a:r>
            <a:r>
              <a:rPr lang="en-GB" b="1" dirty="0"/>
              <a:t>.</a:t>
            </a:r>
            <a:endParaRPr lang="en-US" dirty="0"/>
          </a:p>
        </p:txBody>
      </p:sp>
      <p:sp>
        <p:nvSpPr>
          <p:cNvPr id="3" name="Content Placeholder 2"/>
          <p:cNvSpPr>
            <a:spLocks noGrp="1"/>
          </p:cNvSpPr>
          <p:nvPr>
            <p:ph idx="1"/>
          </p:nvPr>
        </p:nvSpPr>
        <p:spPr/>
        <p:txBody>
          <a:bodyPr>
            <a:normAutofit fontScale="85000" lnSpcReduction="20000"/>
          </a:bodyPr>
          <a:lstStyle/>
          <a:p>
            <a:r>
              <a:rPr lang="en-GB" dirty="0"/>
              <a:t>Your mind map should be no more than 250 words, and can be hand drawn or produced using MS Word, PowerPoint or an appropriate technology such as Mind Meister available at: </a:t>
            </a:r>
            <a:r>
              <a:rPr lang="en-GB" u="sng" dirty="0">
                <a:hlinkClick r:id="rId2"/>
              </a:rPr>
              <a:t>www.mindmeister.com/</a:t>
            </a:r>
            <a:endParaRPr lang="en-GB" u="sng" dirty="0"/>
          </a:p>
          <a:p>
            <a:pPr marL="0" indent="0">
              <a:buNone/>
            </a:pPr>
            <a:r>
              <a:rPr lang="en-GB" dirty="0"/>
              <a:t> </a:t>
            </a:r>
          </a:p>
          <a:p>
            <a:r>
              <a:rPr lang="en-GB" dirty="0"/>
              <a:t>For more information about the benefits of mind-mapping, check out these links:</a:t>
            </a:r>
          </a:p>
          <a:p>
            <a:r>
              <a:rPr lang="en-GB" dirty="0">
                <a:hlinkClick r:id="rId3"/>
              </a:rPr>
              <a:t>AYOA </a:t>
            </a:r>
            <a:r>
              <a:rPr lang="en-GB" dirty="0"/>
              <a:t>Website</a:t>
            </a:r>
          </a:p>
          <a:p>
            <a:r>
              <a:rPr lang="en-GB" dirty="0"/>
              <a:t>YouTube: </a:t>
            </a:r>
            <a:r>
              <a:rPr lang="en-GB" dirty="0">
                <a:hlinkClick r:id="rId4"/>
              </a:rPr>
              <a:t>Tony Buzan</a:t>
            </a:r>
            <a:endParaRPr lang="en-GB" dirty="0"/>
          </a:p>
          <a:p>
            <a:pPr marL="0" indent="0">
              <a:buNone/>
            </a:pPr>
            <a:endParaRPr lang="en-GB" dirty="0"/>
          </a:p>
          <a:p>
            <a:r>
              <a:rPr lang="en-GB" sz="2400" dirty="0"/>
              <a:t>The resources covered in Unit Two of this module will help you to complete this task. </a:t>
            </a:r>
          </a:p>
          <a:p>
            <a:endParaRPr lang="en-US" dirty="0"/>
          </a:p>
        </p:txBody>
      </p:sp>
    </p:spTree>
    <p:extLst>
      <p:ext uri="{BB962C8B-B14F-4D97-AF65-F5344CB8AC3E}">
        <p14:creationId xmlns:p14="http://schemas.microsoft.com/office/powerpoint/2010/main" val="2119383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2 of 4 - to be submitted by 7th November, on </a:t>
            </a:r>
            <a:r>
              <a:rPr lang="en-GB" b="1" dirty="0" err="1"/>
              <a:t>Turnitin</a:t>
            </a:r>
            <a:r>
              <a:rPr lang="en-GB" b="1" dirty="0"/>
              <a:t>.</a:t>
            </a:r>
            <a:endParaRPr lang="en-US" dirty="0"/>
          </a:p>
        </p:txBody>
      </p:sp>
      <p:sp>
        <p:nvSpPr>
          <p:cNvPr id="3" name="Content Placeholder 2"/>
          <p:cNvSpPr>
            <a:spLocks noGrp="1"/>
          </p:cNvSpPr>
          <p:nvPr>
            <p:ph idx="1"/>
          </p:nvPr>
        </p:nvSpPr>
        <p:spPr/>
        <p:txBody>
          <a:bodyPr>
            <a:normAutofit fontScale="77500" lnSpcReduction="20000"/>
          </a:bodyPr>
          <a:lstStyle/>
          <a:p>
            <a:r>
              <a:rPr lang="en-GB" dirty="0"/>
              <a:t>This task allows you to consider the impact of creative representation of concept and context through an individualised lens.</a:t>
            </a:r>
          </a:p>
          <a:p>
            <a:r>
              <a:rPr lang="en-GB" dirty="0"/>
              <a:t>As you think about the reasons ‘why’ you enjoyed (e.g.) a film, you may find that you align ideologically with your understanding of the message of the film (heroic identities, positive representation, accessibility without simplification etc may support social ideals.)</a:t>
            </a:r>
          </a:p>
          <a:p>
            <a:r>
              <a:rPr lang="en-GB" dirty="0"/>
              <a:t>You may also dislike the content of a (e.g.) film and still use your response to underpin your identity positively via your mind-map (calling out anti-social message, prejudice driven dialogue, overly complex plots etc might represent your intention to spread positive messages through your art).</a:t>
            </a:r>
          </a:p>
          <a:p>
            <a:endParaRPr lang="en-US" dirty="0"/>
          </a:p>
        </p:txBody>
      </p:sp>
    </p:spTree>
    <p:extLst>
      <p:ext uri="{BB962C8B-B14F-4D97-AF65-F5344CB8AC3E}">
        <p14:creationId xmlns:p14="http://schemas.microsoft.com/office/powerpoint/2010/main" val="41154566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8519D-3CFB-154F-82DF-65277F85BFEC}"/>
              </a:ext>
            </a:extLst>
          </p:cNvPr>
          <p:cNvSpPr>
            <a:spLocks noGrp="1"/>
          </p:cNvSpPr>
          <p:nvPr>
            <p:ph type="title"/>
          </p:nvPr>
        </p:nvSpPr>
        <p:spPr/>
        <p:txBody>
          <a:bodyPr/>
          <a:lstStyle/>
          <a:p>
            <a:r>
              <a:rPr lang="en-US" dirty="0"/>
              <a:t>Remember: You can be yourself</a:t>
            </a:r>
          </a:p>
        </p:txBody>
      </p:sp>
      <p:sp>
        <p:nvSpPr>
          <p:cNvPr id="3" name="Content Placeholder 2">
            <a:extLst>
              <a:ext uri="{FF2B5EF4-FFF2-40B4-BE49-F238E27FC236}">
                <a16:creationId xmlns:a16="http://schemas.microsoft.com/office/drawing/2014/main" id="{47A4F56A-5B91-FF4C-9A22-65019DBA7697}"/>
              </a:ext>
            </a:extLst>
          </p:cNvPr>
          <p:cNvSpPr>
            <a:spLocks noGrp="1"/>
          </p:cNvSpPr>
          <p:nvPr>
            <p:ph idx="1"/>
          </p:nvPr>
        </p:nvSpPr>
        <p:spPr/>
        <p:txBody>
          <a:bodyPr/>
          <a:lstStyle/>
          <a:p>
            <a:endParaRPr lang="en-US" dirty="0"/>
          </a:p>
          <a:p>
            <a:r>
              <a:rPr lang="en-US" dirty="0"/>
              <a:t>The way you interact with culture, language, climate, religion, wellbeing, food, drink, sleep (</a:t>
            </a:r>
            <a:r>
              <a:rPr lang="en-US" dirty="0" err="1"/>
              <a:t>etc</a:t>
            </a:r>
            <a:r>
              <a:rPr lang="en-US" dirty="0"/>
              <a:t>) contributes to ‘who’ you are and how you operate; as a team player or as an individual.</a:t>
            </a:r>
          </a:p>
          <a:p>
            <a:endParaRPr lang="en-US" dirty="0"/>
          </a:p>
          <a:p>
            <a:endParaRPr lang="en-US" dirty="0"/>
          </a:p>
        </p:txBody>
      </p:sp>
    </p:spTree>
    <p:extLst>
      <p:ext uri="{BB962C8B-B14F-4D97-AF65-F5344CB8AC3E}">
        <p14:creationId xmlns:p14="http://schemas.microsoft.com/office/powerpoint/2010/main" val="3483487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Find out more about Social Identity Theory in Topic 3</a:t>
            </a:r>
          </a:p>
        </p:txBody>
      </p:sp>
      <p:sp>
        <p:nvSpPr>
          <p:cNvPr id="3" name="Content Placeholder 2"/>
          <p:cNvSpPr>
            <a:spLocks noGrp="1"/>
          </p:cNvSpPr>
          <p:nvPr>
            <p:ph idx="1"/>
          </p:nvPr>
        </p:nvSpPr>
        <p:spPr/>
        <p:txBody>
          <a:bodyPr/>
          <a:lstStyle/>
          <a:p>
            <a:endParaRPr lang="en-US" dirty="0"/>
          </a:p>
          <a:p>
            <a:r>
              <a:rPr lang="en-US" dirty="0"/>
              <a:t>The feeling or perception of group membership gives people a sense of belonging and social identity.</a:t>
            </a:r>
          </a:p>
          <a:p>
            <a:pPr marL="0" indent="0">
              <a:buNone/>
            </a:pPr>
            <a:endParaRPr lang="en-US" dirty="0"/>
          </a:p>
          <a:p>
            <a:r>
              <a:rPr lang="en-US" dirty="0"/>
              <a:t>How to operate as a team: Commitment, Contribution, Culture</a:t>
            </a:r>
          </a:p>
          <a:p>
            <a:endParaRPr lang="en-US" dirty="0"/>
          </a:p>
        </p:txBody>
      </p:sp>
    </p:spTree>
    <p:extLst>
      <p:ext uri="{BB962C8B-B14F-4D97-AF65-F5344CB8AC3E}">
        <p14:creationId xmlns:p14="http://schemas.microsoft.com/office/powerpoint/2010/main" val="3002068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All about you</a:t>
            </a:r>
          </a:p>
        </p:txBody>
      </p:sp>
      <p:pic>
        <p:nvPicPr>
          <p:cNvPr id="4" name="Content Placeholder 3" descr="Screen Shot 2022-10-24 at 13.48.05.png"/>
          <p:cNvPicPr>
            <a:picLocks noGrp="1" noChangeAspect="1"/>
          </p:cNvPicPr>
          <p:nvPr>
            <p:ph idx="1"/>
          </p:nvPr>
        </p:nvPicPr>
        <p:blipFill rotWithShape="1">
          <a:blip r:embed="rId2">
            <a:extLst>
              <a:ext uri="{28A0092B-C50C-407E-A947-70E740481C1C}">
                <a14:useLocalDpi xmlns:a14="http://schemas.microsoft.com/office/drawing/2010/main" val="0"/>
              </a:ext>
            </a:extLst>
          </a:blip>
          <a:srcRect l="5628" t="29997" r="3559" b="6003"/>
          <a:stretch/>
        </p:blipFill>
        <p:spPr>
          <a:xfrm>
            <a:off x="-425502" y="1417638"/>
            <a:ext cx="9813403" cy="5440361"/>
          </a:xfrm>
        </p:spPr>
      </p:pic>
    </p:spTree>
    <p:extLst>
      <p:ext uri="{BB962C8B-B14F-4D97-AF65-F5344CB8AC3E}">
        <p14:creationId xmlns:p14="http://schemas.microsoft.com/office/powerpoint/2010/main" val="589307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26179-98DD-3247-B18F-E328B96F3CF4}"/>
              </a:ext>
            </a:extLst>
          </p:cNvPr>
          <p:cNvSpPr>
            <a:spLocks noGrp="1"/>
          </p:cNvSpPr>
          <p:nvPr>
            <p:ph type="title"/>
          </p:nvPr>
        </p:nvSpPr>
        <p:spPr/>
        <p:txBody>
          <a:bodyPr>
            <a:normAutofit fontScale="90000"/>
          </a:bodyPr>
          <a:lstStyle/>
          <a:p>
            <a:r>
              <a:rPr lang="en-US" dirty="0"/>
              <a:t>Section 3</a:t>
            </a:r>
            <a:br>
              <a:rPr lang="en-US" dirty="0"/>
            </a:br>
            <a:r>
              <a:rPr lang="en-US" dirty="0"/>
              <a:t>Identifying as a learner at UWTSD </a:t>
            </a:r>
          </a:p>
        </p:txBody>
      </p:sp>
      <p:sp>
        <p:nvSpPr>
          <p:cNvPr id="3" name="Content Placeholder 2">
            <a:extLst>
              <a:ext uri="{FF2B5EF4-FFF2-40B4-BE49-F238E27FC236}">
                <a16:creationId xmlns:a16="http://schemas.microsoft.com/office/drawing/2014/main" id="{99181076-7D43-9F40-AAEF-200772111718}"/>
              </a:ext>
            </a:extLst>
          </p:cNvPr>
          <p:cNvSpPr>
            <a:spLocks noGrp="1"/>
          </p:cNvSpPr>
          <p:nvPr>
            <p:ph idx="1"/>
          </p:nvPr>
        </p:nvSpPr>
        <p:spPr/>
        <p:txBody>
          <a:bodyPr/>
          <a:lstStyle/>
          <a:p>
            <a:r>
              <a:rPr lang="en-US" dirty="0"/>
              <a:t>Learning to learn – what does this mean to you?</a:t>
            </a:r>
          </a:p>
          <a:p>
            <a:endParaRPr lang="en-US" dirty="0"/>
          </a:p>
          <a:p>
            <a:r>
              <a:rPr lang="en-US" dirty="0"/>
              <a:t>Linking future goals to current activity.</a:t>
            </a:r>
          </a:p>
          <a:p>
            <a:endParaRPr lang="en-US" dirty="0"/>
          </a:p>
          <a:p>
            <a:r>
              <a:rPr lang="en-US" dirty="0"/>
              <a:t>Constructivism – is it linked to relativism?</a:t>
            </a:r>
          </a:p>
          <a:p>
            <a:endParaRPr lang="en-US" dirty="0"/>
          </a:p>
          <a:p>
            <a:endParaRPr lang="en-US" dirty="0"/>
          </a:p>
        </p:txBody>
      </p:sp>
    </p:spTree>
    <p:extLst>
      <p:ext uri="{BB962C8B-B14F-4D97-AF65-F5344CB8AC3E}">
        <p14:creationId xmlns:p14="http://schemas.microsoft.com/office/powerpoint/2010/main" val="29726963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11AC8-5EBF-F642-A7DD-78AC7300FF03}"/>
              </a:ext>
            </a:extLst>
          </p:cNvPr>
          <p:cNvSpPr>
            <a:spLocks noGrp="1"/>
          </p:cNvSpPr>
          <p:nvPr>
            <p:ph type="title"/>
          </p:nvPr>
        </p:nvSpPr>
        <p:spPr/>
        <p:txBody>
          <a:bodyPr/>
          <a:lstStyle/>
          <a:p>
            <a:r>
              <a:rPr lang="en-US" dirty="0"/>
              <a:t>Welsh module</a:t>
            </a:r>
          </a:p>
        </p:txBody>
      </p:sp>
      <p:sp>
        <p:nvSpPr>
          <p:cNvPr id="3" name="Content Placeholder 2">
            <a:extLst>
              <a:ext uri="{FF2B5EF4-FFF2-40B4-BE49-F238E27FC236}">
                <a16:creationId xmlns:a16="http://schemas.microsoft.com/office/drawing/2014/main" id="{2458667E-A6A5-6946-B023-AE30084BE694}"/>
              </a:ext>
            </a:extLst>
          </p:cNvPr>
          <p:cNvSpPr>
            <a:spLocks noGrp="1"/>
          </p:cNvSpPr>
          <p:nvPr>
            <p:ph idx="1"/>
          </p:nvPr>
        </p:nvSpPr>
        <p:spPr/>
        <p:txBody>
          <a:bodyPr/>
          <a:lstStyle/>
          <a:p>
            <a:endParaRPr lang="en-US" dirty="0"/>
          </a:p>
          <a:p>
            <a:r>
              <a:rPr lang="en-US" dirty="0"/>
              <a:t>Part of this Unit requires you to follow the Welsh information module.</a:t>
            </a:r>
          </a:p>
          <a:p>
            <a:endParaRPr lang="en-US" dirty="0"/>
          </a:p>
          <a:p>
            <a:r>
              <a:rPr lang="en-US" dirty="0"/>
              <a:t>It’s an interesting and potentially challenging mini-module that considers history, identity and contemporary Wales.</a:t>
            </a:r>
          </a:p>
          <a:p>
            <a:endParaRPr lang="en-US" dirty="0"/>
          </a:p>
          <a:p>
            <a:endParaRPr lang="en-US" dirty="0"/>
          </a:p>
        </p:txBody>
      </p:sp>
    </p:spTree>
    <p:extLst>
      <p:ext uri="{BB962C8B-B14F-4D97-AF65-F5344CB8AC3E}">
        <p14:creationId xmlns:p14="http://schemas.microsoft.com/office/powerpoint/2010/main" val="26676677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19A17-F5BD-964B-8F92-30E45D2B39A8}"/>
              </a:ext>
            </a:extLst>
          </p:cNvPr>
          <p:cNvSpPr>
            <a:spLocks noGrp="1"/>
          </p:cNvSpPr>
          <p:nvPr>
            <p:ph type="title"/>
          </p:nvPr>
        </p:nvSpPr>
        <p:spPr/>
        <p:txBody>
          <a:bodyPr/>
          <a:lstStyle/>
          <a:p>
            <a:r>
              <a:rPr lang="en-US" dirty="0"/>
              <a:t>Next week is Reading Week</a:t>
            </a:r>
          </a:p>
        </p:txBody>
      </p:sp>
      <p:sp>
        <p:nvSpPr>
          <p:cNvPr id="3" name="Content Placeholder 2">
            <a:extLst>
              <a:ext uri="{FF2B5EF4-FFF2-40B4-BE49-F238E27FC236}">
                <a16:creationId xmlns:a16="http://schemas.microsoft.com/office/drawing/2014/main" id="{FC4B4887-C1E7-BB4B-BEDC-0E56BF1F7751}"/>
              </a:ext>
            </a:extLst>
          </p:cNvPr>
          <p:cNvSpPr>
            <a:spLocks noGrp="1"/>
          </p:cNvSpPr>
          <p:nvPr>
            <p:ph idx="1"/>
          </p:nvPr>
        </p:nvSpPr>
        <p:spPr/>
        <p:txBody>
          <a:bodyPr/>
          <a:lstStyle/>
          <a:p>
            <a:endParaRPr lang="en-US" dirty="0"/>
          </a:p>
          <a:p>
            <a:pPr marL="0" indent="0">
              <a:buNone/>
            </a:pPr>
            <a:endParaRPr lang="en-US" dirty="0"/>
          </a:p>
          <a:p>
            <a:r>
              <a:rPr lang="en-US" dirty="0"/>
              <a:t>No session w/c 31/10/22.</a:t>
            </a:r>
          </a:p>
          <a:p>
            <a:r>
              <a:rPr lang="en-US" dirty="0"/>
              <a:t>Keep chipping away at the online content and ask ‘how will this benefit me as an artist?’ your answers are yet to be written…</a:t>
            </a:r>
          </a:p>
        </p:txBody>
      </p:sp>
    </p:spTree>
    <p:extLst>
      <p:ext uri="{BB962C8B-B14F-4D97-AF65-F5344CB8AC3E}">
        <p14:creationId xmlns:p14="http://schemas.microsoft.com/office/powerpoint/2010/main" val="4047607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383</TotalTime>
  <Words>1687</Words>
  <Application>Microsoft Macintosh PowerPoint</Application>
  <PresentationFormat>On-screen Show (4:3)</PresentationFormat>
  <Paragraphs>138</Paragraphs>
  <Slides>30</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Office Theme</vt:lpstr>
      <vt:lpstr>Learning in the Digital Era</vt:lpstr>
      <vt:lpstr>PowerPoint Presentation</vt:lpstr>
      <vt:lpstr>PowerPoint Presentation</vt:lpstr>
      <vt:lpstr>Changes in you</vt:lpstr>
      <vt:lpstr>Changes in you</vt:lpstr>
      <vt:lpstr>From ‘who are you’ to ‘what are you doing?’</vt:lpstr>
      <vt:lpstr>From ‘who are you’ to ‘what are you doing?’</vt:lpstr>
      <vt:lpstr>From ‘who are you’ to ‘what are you doing?’</vt:lpstr>
      <vt:lpstr>Crash Course Philosophy video</vt:lpstr>
      <vt:lpstr>A link to you (from the video)</vt:lpstr>
      <vt:lpstr>Back to Riga</vt:lpstr>
      <vt:lpstr>Back to Riga</vt:lpstr>
      <vt:lpstr>Back to Riga - continued</vt:lpstr>
      <vt:lpstr>What does that mean for you as the practitioner?</vt:lpstr>
      <vt:lpstr>Learning Outcomes</vt:lpstr>
      <vt:lpstr>Learning Outcomes</vt:lpstr>
      <vt:lpstr>Video – session task</vt:lpstr>
      <vt:lpstr>Video – session task</vt:lpstr>
      <vt:lpstr>Video – session task</vt:lpstr>
      <vt:lpstr>Unit 2, Topic 1, Session 1, slide 3/41 </vt:lpstr>
      <vt:lpstr>Task 2 of 4 - to be submitted by 7th November, on Turnitin.</vt:lpstr>
      <vt:lpstr>Task 2 of 4 - to be submitted by 7th November, on Turnitin.</vt:lpstr>
      <vt:lpstr>Task 2 of 4 - to be submitted by 7th November, on Turnitin.</vt:lpstr>
      <vt:lpstr>Task 2 of 4 - to be submitted by 7th November, on Turnitin.</vt:lpstr>
      <vt:lpstr>Remember: You can be yourself</vt:lpstr>
      <vt:lpstr>Find out more about Social Identity Theory in Topic 3</vt:lpstr>
      <vt:lpstr>All about you</vt:lpstr>
      <vt:lpstr>Section 3 Identifying as a learner at UWTSD </vt:lpstr>
      <vt:lpstr>Welsh module</vt:lpstr>
      <vt:lpstr>Next week is Reading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22</cp:revision>
  <dcterms:created xsi:type="dcterms:W3CDTF">2022-10-24T10:26:31Z</dcterms:created>
  <dcterms:modified xsi:type="dcterms:W3CDTF">2022-10-25T10:17:13Z</dcterms:modified>
</cp:coreProperties>
</file>