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D5B238-7FA2-49DB-A7D7-80D0011A8FB0}" v="125" dt="2025-10-22T19:40:46.3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737" autoAdjust="0"/>
  </p:normalViewPr>
  <p:slideViewPr>
    <p:cSldViewPr snapToGrid="0">
      <p:cViewPr varScale="1">
        <p:scale>
          <a:sx n="82" d="100"/>
          <a:sy n="82" d="100"/>
        </p:scale>
        <p:origin x="66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C0AE1566-9E08-470F-BC39-2BC8BFC50941}"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E4522322-E370-4A8B-861D-45ECD74A2DE6}">
      <dgm:prSet/>
      <dgm:spPr/>
      <dgm:t>
        <a:bodyPr/>
        <a:lstStyle/>
        <a:p>
          <a:r>
            <a:rPr lang="en-US" dirty="0"/>
            <a:t>I appreciate respectful and polite interactions of service.</a:t>
          </a:r>
        </a:p>
      </dgm:t>
    </dgm:pt>
    <dgm:pt modelId="{47A6B92E-7509-414A-A18F-5C15053690E1}" type="parTrans" cxnId="{B55B3246-17AA-47A5-9147-C196171DD8B5}">
      <dgm:prSet/>
      <dgm:spPr/>
      <dgm:t>
        <a:bodyPr/>
        <a:lstStyle/>
        <a:p>
          <a:endParaRPr lang="en-US"/>
        </a:p>
      </dgm:t>
    </dgm:pt>
    <dgm:pt modelId="{8B00FA99-C70A-4C34-A769-AF723DA97248}" type="sibTrans" cxnId="{B55B3246-17AA-47A5-9147-C196171DD8B5}">
      <dgm:prSet/>
      <dgm:spPr/>
      <dgm:t>
        <a:bodyPr/>
        <a:lstStyle/>
        <a:p>
          <a:endParaRPr lang="en-US"/>
        </a:p>
      </dgm:t>
    </dgm:pt>
    <dgm:pt modelId="{731A7F6C-A078-42D4-83E8-67F6BF778A37}">
      <dgm:prSet/>
      <dgm:spPr/>
      <dgm:t>
        <a:bodyPr/>
        <a:lstStyle/>
        <a:p>
          <a:r>
            <a:rPr lang="en-US" dirty="0"/>
            <a:t>Cultural awareness and personal concern adds comfort.</a:t>
          </a:r>
        </a:p>
      </dgm:t>
    </dgm:pt>
    <dgm:pt modelId="{74DB0DF8-04B6-4B07-91A7-2C66CCF72027}" type="parTrans" cxnId="{4C29CFDB-E7B5-4EAE-96A0-AD83E4B13F6E}">
      <dgm:prSet/>
      <dgm:spPr/>
      <dgm:t>
        <a:bodyPr/>
        <a:lstStyle/>
        <a:p>
          <a:endParaRPr lang="en-US"/>
        </a:p>
      </dgm:t>
    </dgm:pt>
    <dgm:pt modelId="{A6BF85DE-A835-4115-BCD0-8FBF06E74136}" type="sibTrans" cxnId="{4C29CFDB-E7B5-4EAE-96A0-AD83E4B13F6E}">
      <dgm:prSet/>
      <dgm:spPr/>
      <dgm:t>
        <a:bodyPr/>
        <a:lstStyle/>
        <a:p>
          <a:endParaRPr lang="en-US"/>
        </a:p>
      </dgm:t>
    </dgm:pt>
    <dgm:pt modelId="{09E2C7F1-F622-430A-B5C2-665EEDC63CA5}">
      <dgm:prSet/>
      <dgm:spPr/>
      <dgm:t>
        <a:bodyPr/>
        <a:lstStyle/>
        <a:p>
          <a:r>
            <a:rPr lang="en-US" dirty="0"/>
            <a:t>The impression is good due to cleanliness, punctuality and warm welcome.</a:t>
          </a:r>
        </a:p>
      </dgm:t>
    </dgm:pt>
    <dgm:pt modelId="{C4FE2100-401E-49B2-8BD7-A492D7616E68}" type="parTrans" cxnId="{E29EDD28-0DA1-4628-9264-587A0F272334}">
      <dgm:prSet/>
      <dgm:spPr/>
      <dgm:t>
        <a:bodyPr/>
        <a:lstStyle/>
        <a:p>
          <a:endParaRPr lang="en-US"/>
        </a:p>
      </dgm:t>
    </dgm:pt>
    <dgm:pt modelId="{B89A9C28-E038-4F97-BC9A-8F3279CFAE98}" type="sibTrans" cxnId="{E29EDD28-0DA1-4628-9264-587A0F272334}">
      <dgm:prSet/>
      <dgm:spPr/>
      <dgm:t>
        <a:bodyPr/>
        <a:lstStyle/>
        <a:p>
          <a:endParaRPr lang="en-US"/>
        </a:p>
      </dgm:t>
    </dgm:pt>
    <dgm:pt modelId="{CD5A723A-A6AD-4D4B-AD7C-330A70941F67}">
      <dgm:prSet/>
      <dgm:spPr/>
      <dgm:t>
        <a:bodyPr/>
        <a:lstStyle/>
        <a:p>
          <a:r>
            <a:rPr lang="en-US" dirty="0"/>
            <a:t>I like it when employees consider my preferences and change the style of communication to suit me.</a:t>
          </a:r>
        </a:p>
      </dgm:t>
    </dgm:pt>
    <dgm:pt modelId="{1B17F6E0-270D-4E80-B49B-80383B1EC444}" type="parTrans" cxnId="{573F1572-FEBF-4F83-BFF5-ADCA71A55E7D}">
      <dgm:prSet/>
      <dgm:spPr/>
      <dgm:t>
        <a:bodyPr/>
        <a:lstStyle/>
        <a:p>
          <a:endParaRPr lang="en-US"/>
        </a:p>
      </dgm:t>
    </dgm:pt>
    <dgm:pt modelId="{8D1687E0-334D-46D7-93D2-BDF0A9FC4D00}" type="sibTrans" cxnId="{573F1572-FEBF-4F83-BFF5-ADCA71A55E7D}">
      <dgm:prSet/>
      <dgm:spPr/>
      <dgm:t>
        <a:bodyPr/>
        <a:lstStyle/>
        <a:p>
          <a:endParaRPr lang="en-US"/>
        </a:p>
      </dgm:t>
    </dgm:pt>
    <dgm:pt modelId="{22F71FF0-94D1-4AE2-8B01-56FE7CCD3F55}" type="pres">
      <dgm:prSet presAssocID="{C0AE1566-9E08-470F-BC39-2BC8BFC50941}" presName="root" presStyleCnt="0">
        <dgm:presLayoutVars>
          <dgm:dir/>
          <dgm:resizeHandles val="exact"/>
        </dgm:presLayoutVars>
      </dgm:prSet>
      <dgm:spPr/>
    </dgm:pt>
    <dgm:pt modelId="{BBD74E45-AD10-470F-BDE1-E213D7672FBB}" type="pres">
      <dgm:prSet presAssocID="{C0AE1566-9E08-470F-BC39-2BC8BFC50941}" presName="container" presStyleCnt="0">
        <dgm:presLayoutVars>
          <dgm:dir/>
          <dgm:resizeHandles val="exact"/>
        </dgm:presLayoutVars>
      </dgm:prSet>
      <dgm:spPr/>
    </dgm:pt>
    <dgm:pt modelId="{7B48452E-E4A5-4926-90B5-8E7311EAA90F}" type="pres">
      <dgm:prSet presAssocID="{E4522322-E370-4A8B-861D-45ECD74A2DE6}" presName="compNode" presStyleCnt="0"/>
      <dgm:spPr/>
    </dgm:pt>
    <dgm:pt modelId="{BF640A7B-C03E-48A0-AEAA-7B4064A21296}" type="pres">
      <dgm:prSet presAssocID="{E4522322-E370-4A8B-861D-45ECD74A2DE6}" presName="iconBgRect" presStyleLbl="bgShp" presStyleIdx="0" presStyleCnt="4"/>
      <dgm:spPr/>
    </dgm:pt>
    <dgm:pt modelId="{F4B3576F-44F8-456E-A03F-DE16B1210EA2}" type="pres">
      <dgm:prSet presAssocID="{E4522322-E370-4A8B-861D-45ECD74A2DE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67913BD6-73B5-43EC-9C96-4A5BF388B7D0}" type="pres">
      <dgm:prSet presAssocID="{E4522322-E370-4A8B-861D-45ECD74A2DE6}" presName="spaceRect" presStyleCnt="0"/>
      <dgm:spPr/>
    </dgm:pt>
    <dgm:pt modelId="{6AAA6FCD-5D5B-4234-90B2-855C2E291C42}" type="pres">
      <dgm:prSet presAssocID="{E4522322-E370-4A8B-861D-45ECD74A2DE6}" presName="textRect" presStyleLbl="revTx" presStyleIdx="0" presStyleCnt="4">
        <dgm:presLayoutVars>
          <dgm:chMax val="1"/>
          <dgm:chPref val="1"/>
        </dgm:presLayoutVars>
      </dgm:prSet>
      <dgm:spPr/>
    </dgm:pt>
    <dgm:pt modelId="{84268CA7-42D6-4FEB-A7B7-B9B5F4C807B5}" type="pres">
      <dgm:prSet presAssocID="{8B00FA99-C70A-4C34-A769-AF723DA97248}" presName="sibTrans" presStyleLbl="sibTrans2D1" presStyleIdx="0" presStyleCnt="0"/>
      <dgm:spPr/>
    </dgm:pt>
    <dgm:pt modelId="{76B86E37-34B8-4FC7-BB3E-26849514646E}" type="pres">
      <dgm:prSet presAssocID="{731A7F6C-A078-42D4-83E8-67F6BF778A37}" presName="compNode" presStyleCnt="0"/>
      <dgm:spPr/>
    </dgm:pt>
    <dgm:pt modelId="{87A1BB50-F0D9-49D6-8245-7427E26BA78A}" type="pres">
      <dgm:prSet presAssocID="{731A7F6C-A078-42D4-83E8-67F6BF778A37}" presName="iconBgRect" presStyleLbl="bgShp" presStyleIdx="1" presStyleCnt="4"/>
      <dgm:spPr/>
    </dgm:pt>
    <dgm:pt modelId="{094EA71E-62F9-4DFF-94D7-14B7621C2EEB}" type="pres">
      <dgm:prSet presAssocID="{731A7F6C-A078-42D4-83E8-67F6BF778A3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Bubble"/>
        </a:ext>
      </dgm:extLst>
    </dgm:pt>
    <dgm:pt modelId="{93FF904D-34A1-48CB-A513-C4AB5FFB1753}" type="pres">
      <dgm:prSet presAssocID="{731A7F6C-A078-42D4-83E8-67F6BF778A37}" presName="spaceRect" presStyleCnt="0"/>
      <dgm:spPr/>
    </dgm:pt>
    <dgm:pt modelId="{8DCB675D-7D3C-409A-A78E-A9E83FB4AD02}" type="pres">
      <dgm:prSet presAssocID="{731A7F6C-A078-42D4-83E8-67F6BF778A37}" presName="textRect" presStyleLbl="revTx" presStyleIdx="1" presStyleCnt="4">
        <dgm:presLayoutVars>
          <dgm:chMax val="1"/>
          <dgm:chPref val="1"/>
        </dgm:presLayoutVars>
      </dgm:prSet>
      <dgm:spPr/>
    </dgm:pt>
    <dgm:pt modelId="{4A8C56E6-7C18-4CAA-BC56-4B83CE86AC29}" type="pres">
      <dgm:prSet presAssocID="{A6BF85DE-A835-4115-BCD0-8FBF06E74136}" presName="sibTrans" presStyleLbl="sibTrans2D1" presStyleIdx="0" presStyleCnt="0"/>
      <dgm:spPr/>
    </dgm:pt>
    <dgm:pt modelId="{7B4CE8A3-1013-45ED-9ED5-065B79994659}" type="pres">
      <dgm:prSet presAssocID="{09E2C7F1-F622-430A-B5C2-665EEDC63CA5}" presName="compNode" presStyleCnt="0"/>
      <dgm:spPr/>
    </dgm:pt>
    <dgm:pt modelId="{B47CC99A-0F7E-4937-B2C6-E0A995DB4285}" type="pres">
      <dgm:prSet presAssocID="{09E2C7F1-F622-430A-B5C2-665EEDC63CA5}" presName="iconBgRect" presStyleLbl="bgShp" presStyleIdx="2" presStyleCnt="4"/>
      <dgm:spPr/>
    </dgm:pt>
    <dgm:pt modelId="{F15E23FF-7E69-4F83-8FE6-0206C78DD192}" type="pres">
      <dgm:prSet presAssocID="{09E2C7F1-F622-430A-B5C2-665EEDC63CA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D88F14E0-9DC0-4F3A-9009-39429DF272A2}" type="pres">
      <dgm:prSet presAssocID="{09E2C7F1-F622-430A-B5C2-665EEDC63CA5}" presName="spaceRect" presStyleCnt="0"/>
      <dgm:spPr/>
    </dgm:pt>
    <dgm:pt modelId="{95D3ADC3-1F0A-4B7A-B33C-7CF7E12F148D}" type="pres">
      <dgm:prSet presAssocID="{09E2C7F1-F622-430A-B5C2-665EEDC63CA5}" presName="textRect" presStyleLbl="revTx" presStyleIdx="2" presStyleCnt="4">
        <dgm:presLayoutVars>
          <dgm:chMax val="1"/>
          <dgm:chPref val="1"/>
        </dgm:presLayoutVars>
      </dgm:prSet>
      <dgm:spPr/>
    </dgm:pt>
    <dgm:pt modelId="{3ADABB8F-B80E-4053-A4E9-F748AB65E614}" type="pres">
      <dgm:prSet presAssocID="{B89A9C28-E038-4F97-BC9A-8F3279CFAE98}" presName="sibTrans" presStyleLbl="sibTrans2D1" presStyleIdx="0" presStyleCnt="0"/>
      <dgm:spPr/>
    </dgm:pt>
    <dgm:pt modelId="{1525D8B6-17B1-427D-BC42-66A52A2ACF0C}" type="pres">
      <dgm:prSet presAssocID="{CD5A723A-A6AD-4D4B-AD7C-330A70941F67}" presName="compNode" presStyleCnt="0"/>
      <dgm:spPr/>
    </dgm:pt>
    <dgm:pt modelId="{DDBB2D8E-CB16-42EA-A694-03A6CFDA4911}" type="pres">
      <dgm:prSet presAssocID="{CD5A723A-A6AD-4D4B-AD7C-330A70941F67}" presName="iconBgRect" presStyleLbl="bgShp" presStyleIdx="3" presStyleCnt="4"/>
      <dgm:spPr/>
    </dgm:pt>
    <dgm:pt modelId="{3B2D2E38-4D8C-409F-AA1A-EB514908F44A}" type="pres">
      <dgm:prSet presAssocID="{CD5A723A-A6AD-4D4B-AD7C-330A70941F6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24808B81-00EA-473C-AF9F-6BF4A4E08182}" type="pres">
      <dgm:prSet presAssocID="{CD5A723A-A6AD-4D4B-AD7C-330A70941F67}" presName="spaceRect" presStyleCnt="0"/>
      <dgm:spPr/>
    </dgm:pt>
    <dgm:pt modelId="{F1F9D85A-F3DD-4519-9C26-A60265DF3C2D}" type="pres">
      <dgm:prSet presAssocID="{CD5A723A-A6AD-4D4B-AD7C-330A70941F67}" presName="textRect" presStyleLbl="revTx" presStyleIdx="3" presStyleCnt="4">
        <dgm:presLayoutVars>
          <dgm:chMax val="1"/>
          <dgm:chPref val="1"/>
        </dgm:presLayoutVars>
      </dgm:prSet>
      <dgm:spPr/>
    </dgm:pt>
  </dgm:ptLst>
  <dgm:cxnLst>
    <dgm:cxn modelId="{781C3909-28CE-4E87-A531-A9DCD09432C8}" type="presOf" srcId="{E4522322-E370-4A8B-861D-45ECD74A2DE6}" destId="{6AAA6FCD-5D5B-4234-90B2-855C2E291C42}" srcOrd="0" destOrd="0" presId="urn:microsoft.com/office/officeart/2018/2/layout/IconCircleList"/>
    <dgm:cxn modelId="{E29EDD28-0DA1-4628-9264-587A0F272334}" srcId="{C0AE1566-9E08-470F-BC39-2BC8BFC50941}" destId="{09E2C7F1-F622-430A-B5C2-665EEDC63CA5}" srcOrd="2" destOrd="0" parTransId="{C4FE2100-401E-49B2-8BD7-A492D7616E68}" sibTransId="{B89A9C28-E038-4F97-BC9A-8F3279CFAE98}"/>
    <dgm:cxn modelId="{057B5F38-AD6A-4044-92AE-54116E7302ED}" type="presOf" srcId="{A6BF85DE-A835-4115-BCD0-8FBF06E74136}" destId="{4A8C56E6-7C18-4CAA-BC56-4B83CE86AC29}" srcOrd="0" destOrd="0" presId="urn:microsoft.com/office/officeart/2018/2/layout/IconCircleList"/>
    <dgm:cxn modelId="{B55B3246-17AA-47A5-9147-C196171DD8B5}" srcId="{C0AE1566-9E08-470F-BC39-2BC8BFC50941}" destId="{E4522322-E370-4A8B-861D-45ECD74A2DE6}" srcOrd="0" destOrd="0" parTransId="{47A6B92E-7509-414A-A18F-5C15053690E1}" sibTransId="{8B00FA99-C70A-4C34-A769-AF723DA97248}"/>
    <dgm:cxn modelId="{8094EA66-10AB-48E1-9758-52689C8DCE51}" type="presOf" srcId="{B89A9C28-E038-4F97-BC9A-8F3279CFAE98}" destId="{3ADABB8F-B80E-4053-A4E9-F748AB65E614}" srcOrd="0" destOrd="0" presId="urn:microsoft.com/office/officeart/2018/2/layout/IconCircleList"/>
    <dgm:cxn modelId="{573F1572-FEBF-4F83-BFF5-ADCA71A55E7D}" srcId="{C0AE1566-9E08-470F-BC39-2BC8BFC50941}" destId="{CD5A723A-A6AD-4D4B-AD7C-330A70941F67}" srcOrd="3" destOrd="0" parTransId="{1B17F6E0-270D-4E80-B49B-80383B1EC444}" sibTransId="{8D1687E0-334D-46D7-93D2-BDF0A9FC4D00}"/>
    <dgm:cxn modelId="{5870B9A5-6938-486A-9704-AD8E25DDF900}" type="presOf" srcId="{CD5A723A-A6AD-4D4B-AD7C-330A70941F67}" destId="{F1F9D85A-F3DD-4519-9C26-A60265DF3C2D}" srcOrd="0" destOrd="0" presId="urn:microsoft.com/office/officeart/2018/2/layout/IconCircleList"/>
    <dgm:cxn modelId="{E16011AA-EA62-44BF-A7F9-B42C80119850}" type="presOf" srcId="{C0AE1566-9E08-470F-BC39-2BC8BFC50941}" destId="{22F71FF0-94D1-4AE2-8B01-56FE7CCD3F55}" srcOrd="0" destOrd="0" presId="urn:microsoft.com/office/officeart/2018/2/layout/IconCircleList"/>
    <dgm:cxn modelId="{064BF2B4-2A64-4F58-9E6A-F9B786C19C4C}" type="presOf" srcId="{09E2C7F1-F622-430A-B5C2-665EEDC63CA5}" destId="{95D3ADC3-1F0A-4B7A-B33C-7CF7E12F148D}" srcOrd="0" destOrd="0" presId="urn:microsoft.com/office/officeart/2018/2/layout/IconCircleList"/>
    <dgm:cxn modelId="{F8F504CE-1663-4ADE-A7BF-A66ACC453807}" type="presOf" srcId="{8B00FA99-C70A-4C34-A769-AF723DA97248}" destId="{84268CA7-42D6-4FEB-A7B7-B9B5F4C807B5}" srcOrd="0" destOrd="0" presId="urn:microsoft.com/office/officeart/2018/2/layout/IconCircleList"/>
    <dgm:cxn modelId="{24A7CADA-AF05-4E50-9D1D-6F5330887DE4}" type="presOf" srcId="{731A7F6C-A078-42D4-83E8-67F6BF778A37}" destId="{8DCB675D-7D3C-409A-A78E-A9E83FB4AD02}" srcOrd="0" destOrd="0" presId="urn:microsoft.com/office/officeart/2018/2/layout/IconCircleList"/>
    <dgm:cxn modelId="{4C29CFDB-E7B5-4EAE-96A0-AD83E4B13F6E}" srcId="{C0AE1566-9E08-470F-BC39-2BC8BFC50941}" destId="{731A7F6C-A078-42D4-83E8-67F6BF778A37}" srcOrd="1" destOrd="0" parTransId="{74DB0DF8-04B6-4B07-91A7-2C66CCF72027}" sibTransId="{A6BF85DE-A835-4115-BCD0-8FBF06E74136}"/>
    <dgm:cxn modelId="{84C46039-DC3D-4EF4-8FC4-89FB4AC3967F}" type="presParOf" srcId="{22F71FF0-94D1-4AE2-8B01-56FE7CCD3F55}" destId="{BBD74E45-AD10-470F-BDE1-E213D7672FBB}" srcOrd="0" destOrd="0" presId="urn:microsoft.com/office/officeart/2018/2/layout/IconCircleList"/>
    <dgm:cxn modelId="{50625BAB-F4C2-4E51-99FD-74FE22383F31}" type="presParOf" srcId="{BBD74E45-AD10-470F-BDE1-E213D7672FBB}" destId="{7B48452E-E4A5-4926-90B5-8E7311EAA90F}" srcOrd="0" destOrd="0" presId="urn:microsoft.com/office/officeart/2018/2/layout/IconCircleList"/>
    <dgm:cxn modelId="{491ECB12-1C02-446F-A457-89320898C7D3}" type="presParOf" srcId="{7B48452E-E4A5-4926-90B5-8E7311EAA90F}" destId="{BF640A7B-C03E-48A0-AEAA-7B4064A21296}" srcOrd="0" destOrd="0" presId="urn:microsoft.com/office/officeart/2018/2/layout/IconCircleList"/>
    <dgm:cxn modelId="{2D173881-1621-4EA8-8350-4C31522FE7B4}" type="presParOf" srcId="{7B48452E-E4A5-4926-90B5-8E7311EAA90F}" destId="{F4B3576F-44F8-456E-A03F-DE16B1210EA2}" srcOrd="1" destOrd="0" presId="urn:microsoft.com/office/officeart/2018/2/layout/IconCircleList"/>
    <dgm:cxn modelId="{F26DF562-98A6-4949-8072-F538BB03EBA6}" type="presParOf" srcId="{7B48452E-E4A5-4926-90B5-8E7311EAA90F}" destId="{67913BD6-73B5-43EC-9C96-4A5BF388B7D0}" srcOrd="2" destOrd="0" presId="urn:microsoft.com/office/officeart/2018/2/layout/IconCircleList"/>
    <dgm:cxn modelId="{63E27E94-CD72-40CB-B916-77D9C4F905DD}" type="presParOf" srcId="{7B48452E-E4A5-4926-90B5-8E7311EAA90F}" destId="{6AAA6FCD-5D5B-4234-90B2-855C2E291C42}" srcOrd="3" destOrd="0" presId="urn:microsoft.com/office/officeart/2018/2/layout/IconCircleList"/>
    <dgm:cxn modelId="{B50A9E6F-33BD-4780-8E27-8758D1C20891}" type="presParOf" srcId="{BBD74E45-AD10-470F-BDE1-E213D7672FBB}" destId="{84268CA7-42D6-4FEB-A7B7-B9B5F4C807B5}" srcOrd="1" destOrd="0" presId="urn:microsoft.com/office/officeart/2018/2/layout/IconCircleList"/>
    <dgm:cxn modelId="{1F79CDA9-1976-4BD7-B764-6597485CF9E9}" type="presParOf" srcId="{BBD74E45-AD10-470F-BDE1-E213D7672FBB}" destId="{76B86E37-34B8-4FC7-BB3E-26849514646E}" srcOrd="2" destOrd="0" presId="urn:microsoft.com/office/officeart/2018/2/layout/IconCircleList"/>
    <dgm:cxn modelId="{28677051-8A39-411A-89D0-1062AFF25754}" type="presParOf" srcId="{76B86E37-34B8-4FC7-BB3E-26849514646E}" destId="{87A1BB50-F0D9-49D6-8245-7427E26BA78A}" srcOrd="0" destOrd="0" presId="urn:microsoft.com/office/officeart/2018/2/layout/IconCircleList"/>
    <dgm:cxn modelId="{884D418C-42A0-4378-BFBF-2CC2E7BD53A9}" type="presParOf" srcId="{76B86E37-34B8-4FC7-BB3E-26849514646E}" destId="{094EA71E-62F9-4DFF-94D7-14B7621C2EEB}" srcOrd="1" destOrd="0" presId="urn:microsoft.com/office/officeart/2018/2/layout/IconCircleList"/>
    <dgm:cxn modelId="{5FB65E2C-3735-4D61-9C83-256712DC4337}" type="presParOf" srcId="{76B86E37-34B8-4FC7-BB3E-26849514646E}" destId="{93FF904D-34A1-48CB-A513-C4AB5FFB1753}" srcOrd="2" destOrd="0" presId="urn:microsoft.com/office/officeart/2018/2/layout/IconCircleList"/>
    <dgm:cxn modelId="{049D781D-2C1C-4320-9F30-CB0CEC52C06D}" type="presParOf" srcId="{76B86E37-34B8-4FC7-BB3E-26849514646E}" destId="{8DCB675D-7D3C-409A-A78E-A9E83FB4AD02}" srcOrd="3" destOrd="0" presId="urn:microsoft.com/office/officeart/2018/2/layout/IconCircleList"/>
    <dgm:cxn modelId="{035DB88C-ADA1-45A7-BFEA-E6C7040D4F18}" type="presParOf" srcId="{BBD74E45-AD10-470F-BDE1-E213D7672FBB}" destId="{4A8C56E6-7C18-4CAA-BC56-4B83CE86AC29}" srcOrd="3" destOrd="0" presId="urn:microsoft.com/office/officeart/2018/2/layout/IconCircleList"/>
    <dgm:cxn modelId="{A493D82F-6704-4096-A9FB-7C2CB8A62AE1}" type="presParOf" srcId="{BBD74E45-AD10-470F-BDE1-E213D7672FBB}" destId="{7B4CE8A3-1013-45ED-9ED5-065B79994659}" srcOrd="4" destOrd="0" presId="urn:microsoft.com/office/officeart/2018/2/layout/IconCircleList"/>
    <dgm:cxn modelId="{482C7AC0-AD97-4740-B452-F2EFD27EC3EC}" type="presParOf" srcId="{7B4CE8A3-1013-45ED-9ED5-065B79994659}" destId="{B47CC99A-0F7E-4937-B2C6-E0A995DB4285}" srcOrd="0" destOrd="0" presId="urn:microsoft.com/office/officeart/2018/2/layout/IconCircleList"/>
    <dgm:cxn modelId="{92F8B186-83A7-404C-B622-A01614D169A6}" type="presParOf" srcId="{7B4CE8A3-1013-45ED-9ED5-065B79994659}" destId="{F15E23FF-7E69-4F83-8FE6-0206C78DD192}" srcOrd="1" destOrd="0" presId="urn:microsoft.com/office/officeart/2018/2/layout/IconCircleList"/>
    <dgm:cxn modelId="{F314F88A-985E-48AB-A186-8CA7E310C687}" type="presParOf" srcId="{7B4CE8A3-1013-45ED-9ED5-065B79994659}" destId="{D88F14E0-9DC0-4F3A-9009-39429DF272A2}" srcOrd="2" destOrd="0" presId="urn:microsoft.com/office/officeart/2018/2/layout/IconCircleList"/>
    <dgm:cxn modelId="{D43D6BB0-8FEA-47C1-AEF2-08E9DAEC9697}" type="presParOf" srcId="{7B4CE8A3-1013-45ED-9ED5-065B79994659}" destId="{95D3ADC3-1F0A-4B7A-B33C-7CF7E12F148D}" srcOrd="3" destOrd="0" presId="urn:microsoft.com/office/officeart/2018/2/layout/IconCircleList"/>
    <dgm:cxn modelId="{0908188E-FE28-457A-B91C-724F5838D7F1}" type="presParOf" srcId="{BBD74E45-AD10-470F-BDE1-E213D7672FBB}" destId="{3ADABB8F-B80E-4053-A4E9-F748AB65E614}" srcOrd="5" destOrd="0" presId="urn:microsoft.com/office/officeart/2018/2/layout/IconCircleList"/>
    <dgm:cxn modelId="{C8E6C858-0212-4CB2-AB4E-3888F2BEEA44}" type="presParOf" srcId="{BBD74E45-AD10-470F-BDE1-E213D7672FBB}" destId="{1525D8B6-17B1-427D-BC42-66A52A2ACF0C}" srcOrd="6" destOrd="0" presId="urn:microsoft.com/office/officeart/2018/2/layout/IconCircleList"/>
    <dgm:cxn modelId="{9B6F1E3C-DEB1-40E6-BCDF-698BD50B3F8D}" type="presParOf" srcId="{1525D8B6-17B1-427D-BC42-66A52A2ACF0C}" destId="{DDBB2D8E-CB16-42EA-A694-03A6CFDA4911}" srcOrd="0" destOrd="0" presId="urn:microsoft.com/office/officeart/2018/2/layout/IconCircleList"/>
    <dgm:cxn modelId="{30F348B2-F1D2-4A4E-B441-8F65AD94C03B}" type="presParOf" srcId="{1525D8B6-17B1-427D-BC42-66A52A2ACF0C}" destId="{3B2D2E38-4D8C-409F-AA1A-EB514908F44A}" srcOrd="1" destOrd="0" presId="urn:microsoft.com/office/officeart/2018/2/layout/IconCircleList"/>
    <dgm:cxn modelId="{F4B2C99F-FD15-4F7C-8125-D9E8E85E3B4A}" type="presParOf" srcId="{1525D8B6-17B1-427D-BC42-66A52A2ACF0C}" destId="{24808B81-00EA-473C-AF9F-6BF4A4E08182}" srcOrd="2" destOrd="0" presId="urn:microsoft.com/office/officeart/2018/2/layout/IconCircleList"/>
    <dgm:cxn modelId="{47F3E77D-93E2-4309-8DF9-8C521F9396C7}" type="presParOf" srcId="{1525D8B6-17B1-427D-BC42-66A52A2ACF0C}" destId="{F1F9D85A-F3DD-4519-9C26-A60265DF3C2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5D68A6-A42B-4AC8-8BCF-247461CCE09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D2DA8EB-13F0-47E7-B57C-C3E4377551B7}">
      <dgm:prSet/>
      <dgm:spPr/>
      <dgm:t>
        <a:bodyPr/>
        <a:lstStyle/>
        <a:p>
          <a:r>
            <a:rPr lang="en-US" dirty="0"/>
            <a:t>The knowledge of various practices eliminates misinterpretations.</a:t>
          </a:r>
        </a:p>
      </dgm:t>
    </dgm:pt>
    <dgm:pt modelId="{2E26EF93-9F47-4FA0-9D44-B2185BD8AF35}" type="parTrans" cxnId="{2AEB9242-FC88-4ED8-8065-83899B907315}">
      <dgm:prSet/>
      <dgm:spPr/>
      <dgm:t>
        <a:bodyPr/>
        <a:lstStyle/>
        <a:p>
          <a:endParaRPr lang="en-US"/>
        </a:p>
      </dgm:t>
    </dgm:pt>
    <dgm:pt modelId="{0599D99B-A2F6-4C2F-983F-3F523553ED2B}" type="sibTrans" cxnId="{2AEB9242-FC88-4ED8-8065-83899B907315}">
      <dgm:prSet/>
      <dgm:spPr/>
      <dgm:t>
        <a:bodyPr/>
        <a:lstStyle/>
        <a:p>
          <a:endParaRPr lang="en-US"/>
        </a:p>
      </dgm:t>
    </dgm:pt>
    <dgm:pt modelId="{730233B7-F853-44A9-BAFB-8A78744359E2}">
      <dgm:prSet/>
      <dgm:spPr/>
      <dgm:t>
        <a:bodyPr/>
        <a:lstStyle/>
        <a:p>
          <a:r>
            <a:rPr lang="en-US" dirty="0"/>
            <a:t>Empathy and respect are developed through cultural training.</a:t>
          </a:r>
        </a:p>
      </dgm:t>
    </dgm:pt>
    <dgm:pt modelId="{9C946E51-5CE0-445C-A91C-2EA8358BF957}" type="parTrans" cxnId="{8AAB0337-AB46-487E-9831-C18A1DB41791}">
      <dgm:prSet/>
      <dgm:spPr/>
      <dgm:t>
        <a:bodyPr/>
        <a:lstStyle/>
        <a:p>
          <a:endParaRPr lang="en-US"/>
        </a:p>
      </dgm:t>
    </dgm:pt>
    <dgm:pt modelId="{337DB2EF-B5E5-4ED0-A0A8-FE45D46FCE57}" type="sibTrans" cxnId="{8AAB0337-AB46-487E-9831-C18A1DB41791}">
      <dgm:prSet/>
      <dgm:spPr/>
      <dgm:t>
        <a:bodyPr/>
        <a:lstStyle/>
        <a:p>
          <a:endParaRPr lang="en-US"/>
        </a:p>
      </dgm:t>
    </dgm:pt>
    <dgm:pt modelId="{E68F686D-EB4B-41A9-A4C2-80B82C999E3F}">
      <dgm:prSet/>
      <dgm:spPr/>
      <dgm:t>
        <a:bodyPr/>
        <a:lstStyle/>
        <a:p>
          <a:r>
            <a:rPr lang="en-US" dirty="0"/>
            <a:t>Diverse language as well as behavior improves guest satisfaction (Ilieva, 2024).</a:t>
          </a:r>
        </a:p>
      </dgm:t>
    </dgm:pt>
    <dgm:pt modelId="{AD28A3FC-4E05-494E-87C7-4E099BC45861}" type="parTrans" cxnId="{2507DEBE-8739-4D56-8A46-FD90521597BB}">
      <dgm:prSet/>
      <dgm:spPr/>
      <dgm:t>
        <a:bodyPr/>
        <a:lstStyle/>
        <a:p>
          <a:endParaRPr lang="en-US"/>
        </a:p>
      </dgm:t>
    </dgm:pt>
    <dgm:pt modelId="{891EF437-934F-48B9-95FE-A30636EC4CC3}" type="sibTrans" cxnId="{2507DEBE-8739-4D56-8A46-FD90521597BB}">
      <dgm:prSet/>
      <dgm:spPr/>
      <dgm:t>
        <a:bodyPr/>
        <a:lstStyle/>
        <a:p>
          <a:endParaRPr lang="en-US"/>
        </a:p>
      </dgm:t>
    </dgm:pt>
    <dgm:pt modelId="{2BC21ACE-016A-4B64-829A-B2AA999999E0}">
      <dgm:prSet/>
      <dgm:spPr/>
      <dgm:t>
        <a:bodyPr/>
        <a:lstStyle/>
        <a:p>
          <a:r>
            <a:rPr lang="en-US" dirty="0"/>
            <a:t>Sensitivity spreads equality and builds brand reputation.</a:t>
          </a:r>
        </a:p>
      </dgm:t>
    </dgm:pt>
    <dgm:pt modelId="{F7AE4766-9915-41AF-8E07-AE435D93957C}" type="parTrans" cxnId="{183B26FA-7AE9-4814-B6A7-8F6FC83DFFD1}">
      <dgm:prSet/>
      <dgm:spPr/>
      <dgm:t>
        <a:bodyPr/>
        <a:lstStyle/>
        <a:p>
          <a:endParaRPr lang="en-US"/>
        </a:p>
      </dgm:t>
    </dgm:pt>
    <dgm:pt modelId="{3262F2BE-A46A-4D11-B6DF-8D60B844917B}" type="sibTrans" cxnId="{183B26FA-7AE9-4814-B6A7-8F6FC83DFFD1}">
      <dgm:prSet/>
      <dgm:spPr/>
      <dgm:t>
        <a:bodyPr/>
        <a:lstStyle/>
        <a:p>
          <a:endParaRPr lang="en-US"/>
        </a:p>
      </dgm:t>
    </dgm:pt>
    <dgm:pt modelId="{B715E77C-2FC9-4F5D-8331-BA1C14A425D2}" type="pres">
      <dgm:prSet presAssocID="{985D68A6-A42B-4AC8-8BCF-247461CCE096}" presName="root" presStyleCnt="0">
        <dgm:presLayoutVars>
          <dgm:dir/>
          <dgm:resizeHandles val="exact"/>
        </dgm:presLayoutVars>
      </dgm:prSet>
      <dgm:spPr/>
    </dgm:pt>
    <dgm:pt modelId="{F2D23919-68D2-4AD1-9617-79704DEBAF8D}" type="pres">
      <dgm:prSet presAssocID="{8D2DA8EB-13F0-47E7-B57C-C3E4377551B7}" presName="compNode" presStyleCnt="0"/>
      <dgm:spPr/>
    </dgm:pt>
    <dgm:pt modelId="{33F3D9F1-46AF-4D40-BEFB-F73E9C851B53}" type="pres">
      <dgm:prSet presAssocID="{8D2DA8EB-13F0-47E7-B57C-C3E4377551B7}" presName="bgRect" presStyleLbl="bgShp" presStyleIdx="0" presStyleCnt="4"/>
      <dgm:spPr/>
    </dgm:pt>
    <dgm:pt modelId="{CEEB3F6D-DC0A-43B8-92F8-2EA319D5A3A2}" type="pres">
      <dgm:prSet presAssocID="{8D2DA8EB-13F0-47E7-B57C-C3E4377551B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C020F687-6A10-4444-922B-85802553F126}" type="pres">
      <dgm:prSet presAssocID="{8D2DA8EB-13F0-47E7-B57C-C3E4377551B7}" presName="spaceRect" presStyleCnt="0"/>
      <dgm:spPr/>
    </dgm:pt>
    <dgm:pt modelId="{A0A306BE-66C8-4F57-9564-5D8D7BEB0666}" type="pres">
      <dgm:prSet presAssocID="{8D2DA8EB-13F0-47E7-B57C-C3E4377551B7}" presName="parTx" presStyleLbl="revTx" presStyleIdx="0" presStyleCnt="4">
        <dgm:presLayoutVars>
          <dgm:chMax val="0"/>
          <dgm:chPref val="0"/>
        </dgm:presLayoutVars>
      </dgm:prSet>
      <dgm:spPr/>
    </dgm:pt>
    <dgm:pt modelId="{57749F70-D5B4-4F54-8C5A-F0A191F6642A}" type="pres">
      <dgm:prSet presAssocID="{0599D99B-A2F6-4C2F-983F-3F523553ED2B}" presName="sibTrans" presStyleCnt="0"/>
      <dgm:spPr/>
    </dgm:pt>
    <dgm:pt modelId="{5582B1E3-D56A-45D3-A628-E9C44625CC45}" type="pres">
      <dgm:prSet presAssocID="{730233B7-F853-44A9-BAFB-8A78744359E2}" presName="compNode" presStyleCnt="0"/>
      <dgm:spPr/>
    </dgm:pt>
    <dgm:pt modelId="{0BBB2B88-6556-49F1-AB03-6626A2E9DE63}" type="pres">
      <dgm:prSet presAssocID="{730233B7-F853-44A9-BAFB-8A78744359E2}" presName="bgRect" presStyleLbl="bgShp" presStyleIdx="1" presStyleCnt="4"/>
      <dgm:spPr/>
    </dgm:pt>
    <dgm:pt modelId="{7B68D0AC-1E52-4C61-9859-7DD9B78BC3EC}" type="pres">
      <dgm:prSet presAssocID="{730233B7-F853-44A9-BAFB-8A78744359E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3C53F3A0-9BCF-4FB7-AE57-048F2E8D3086}" type="pres">
      <dgm:prSet presAssocID="{730233B7-F853-44A9-BAFB-8A78744359E2}" presName="spaceRect" presStyleCnt="0"/>
      <dgm:spPr/>
    </dgm:pt>
    <dgm:pt modelId="{78D9B467-701B-43D5-9C1E-9B6042E39AA9}" type="pres">
      <dgm:prSet presAssocID="{730233B7-F853-44A9-BAFB-8A78744359E2}" presName="parTx" presStyleLbl="revTx" presStyleIdx="1" presStyleCnt="4">
        <dgm:presLayoutVars>
          <dgm:chMax val="0"/>
          <dgm:chPref val="0"/>
        </dgm:presLayoutVars>
      </dgm:prSet>
      <dgm:spPr/>
    </dgm:pt>
    <dgm:pt modelId="{3D0D2495-F263-4FA5-A6E8-B7486FE9BC4F}" type="pres">
      <dgm:prSet presAssocID="{337DB2EF-B5E5-4ED0-A0A8-FE45D46FCE57}" presName="sibTrans" presStyleCnt="0"/>
      <dgm:spPr/>
    </dgm:pt>
    <dgm:pt modelId="{F50A6F4D-9B78-4712-96C1-E2BE8EFE7DEE}" type="pres">
      <dgm:prSet presAssocID="{E68F686D-EB4B-41A9-A4C2-80B82C999E3F}" presName="compNode" presStyleCnt="0"/>
      <dgm:spPr/>
    </dgm:pt>
    <dgm:pt modelId="{957801F9-A469-4AFC-A11D-DF8957290ED5}" type="pres">
      <dgm:prSet presAssocID="{E68F686D-EB4B-41A9-A4C2-80B82C999E3F}" presName="bgRect" presStyleLbl="bgShp" presStyleIdx="2" presStyleCnt="4"/>
      <dgm:spPr/>
    </dgm:pt>
    <dgm:pt modelId="{2AB89801-1551-4A90-8120-039FD8EC139A}" type="pres">
      <dgm:prSet presAssocID="{E68F686D-EB4B-41A9-A4C2-80B82C999E3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ustomer Review"/>
        </a:ext>
      </dgm:extLst>
    </dgm:pt>
    <dgm:pt modelId="{121A8625-C07D-4A0D-9DA1-0C6769C84164}" type="pres">
      <dgm:prSet presAssocID="{E68F686D-EB4B-41A9-A4C2-80B82C999E3F}" presName="spaceRect" presStyleCnt="0"/>
      <dgm:spPr/>
    </dgm:pt>
    <dgm:pt modelId="{AD05F620-7A49-4DC5-9931-E9FE8BB33191}" type="pres">
      <dgm:prSet presAssocID="{E68F686D-EB4B-41A9-A4C2-80B82C999E3F}" presName="parTx" presStyleLbl="revTx" presStyleIdx="2" presStyleCnt="4">
        <dgm:presLayoutVars>
          <dgm:chMax val="0"/>
          <dgm:chPref val="0"/>
        </dgm:presLayoutVars>
      </dgm:prSet>
      <dgm:spPr/>
    </dgm:pt>
    <dgm:pt modelId="{EE2044A3-470B-4870-8309-2A565741050E}" type="pres">
      <dgm:prSet presAssocID="{891EF437-934F-48B9-95FE-A30636EC4CC3}" presName="sibTrans" presStyleCnt="0"/>
      <dgm:spPr/>
    </dgm:pt>
    <dgm:pt modelId="{3FB7402C-0A70-45BB-B4A3-9DC83C320290}" type="pres">
      <dgm:prSet presAssocID="{2BC21ACE-016A-4B64-829A-B2AA999999E0}" presName="compNode" presStyleCnt="0"/>
      <dgm:spPr/>
    </dgm:pt>
    <dgm:pt modelId="{C17BB8A7-E626-476A-BB90-BF80E2F6C11F}" type="pres">
      <dgm:prSet presAssocID="{2BC21ACE-016A-4B64-829A-B2AA999999E0}" presName="bgRect" presStyleLbl="bgShp" presStyleIdx="3" presStyleCnt="4"/>
      <dgm:spPr/>
    </dgm:pt>
    <dgm:pt modelId="{55E05180-5B8A-4D61-BE7F-0D8C8F62F8FF}" type="pres">
      <dgm:prSet presAssocID="{2BC21ACE-016A-4B64-829A-B2AA999999E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ignal"/>
        </a:ext>
      </dgm:extLst>
    </dgm:pt>
    <dgm:pt modelId="{CE235D73-AD8F-4591-B3C7-6A156843715A}" type="pres">
      <dgm:prSet presAssocID="{2BC21ACE-016A-4B64-829A-B2AA999999E0}" presName="spaceRect" presStyleCnt="0"/>
      <dgm:spPr/>
    </dgm:pt>
    <dgm:pt modelId="{3C477290-D52D-4FCD-8603-22E2C54950D4}" type="pres">
      <dgm:prSet presAssocID="{2BC21ACE-016A-4B64-829A-B2AA999999E0}" presName="parTx" presStyleLbl="revTx" presStyleIdx="3" presStyleCnt="4">
        <dgm:presLayoutVars>
          <dgm:chMax val="0"/>
          <dgm:chPref val="0"/>
        </dgm:presLayoutVars>
      </dgm:prSet>
      <dgm:spPr/>
    </dgm:pt>
  </dgm:ptLst>
  <dgm:cxnLst>
    <dgm:cxn modelId="{C484B120-83E4-485F-8C71-8042C6CC4F21}" type="presOf" srcId="{E68F686D-EB4B-41A9-A4C2-80B82C999E3F}" destId="{AD05F620-7A49-4DC5-9931-E9FE8BB33191}" srcOrd="0" destOrd="0" presId="urn:microsoft.com/office/officeart/2018/2/layout/IconVerticalSolidList"/>
    <dgm:cxn modelId="{8AAB0337-AB46-487E-9831-C18A1DB41791}" srcId="{985D68A6-A42B-4AC8-8BCF-247461CCE096}" destId="{730233B7-F853-44A9-BAFB-8A78744359E2}" srcOrd="1" destOrd="0" parTransId="{9C946E51-5CE0-445C-A91C-2EA8358BF957}" sibTransId="{337DB2EF-B5E5-4ED0-A0A8-FE45D46FCE57}"/>
    <dgm:cxn modelId="{2AEB9242-FC88-4ED8-8065-83899B907315}" srcId="{985D68A6-A42B-4AC8-8BCF-247461CCE096}" destId="{8D2DA8EB-13F0-47E7-B57C-C3E4377551B7}" srcOrd="0" destOrd="0" parTransId="{2E26EF93-9F47-4FA0-9D44-B2185BD8AF35}" sibTransId="{0599D99B-A2F6-4C2F-983F-3F523553ED2B}"/>
    <dgm:cxn modelId="{93F3CD7E-2F86-4FB1-B645-2E556A854FD8}" type="presOf" srcId="{985D68A6-A42B-4AC8-8BCF-247461CCE096}" destId="{B715E77C-2FC9-4F5D-8331-BA1C14A425D2}" srcOrd="0" destOrd="0" presId="urn:microsoft.com/office/officeart/2018/2/layout/IconVerticalSolidList"/>
    <dgm:cxn modelId="{3DDDC6A5-47E2-4661-8BE1-183941DE07B1}" type="presOf" srcId="{2BC21ACE-016A-4B64-829A-B2AA999999E0}" destId="{3C477290-D52D-4FCD-8603-22E2C54950D4}" srcOrd="0" destOrd="0" presId="urn:microsoft.com/office/officeart/2018/2/layout/IconVerticalSolidList"/>
    <dgm:cxn modelId="{2507DEBE-8739-4D56-8A46-FD90521597BB}" srcId="{985D68A6-A42B-4AC8-8BCF-247461CCE096}" destId="{E68F686D-EB4B-41A9-A4C2-80B82C999E3F}" srcOrd="2" destOrd="0" parTransId="{AD28A3FC-4E05-494E-87C7-4E099BC45861}" sibTransId="{891EF437-934F-48B9-95FE-A30636EC4CC3}"/>
    <dgm:cxn modelId="{09D808BF-9830-430A-940C-667EF03A99C0}" type="presOf" srcId="{730233B7-F853-44A9-BAFB-8A78744359E2}" destId="{78D9B467-701B-43D5-9C1E-9B6042E39AA9}" srcOrd="0" destOrd="0" presId="urn:microsoft.com/office/officeart/2018/2/layout/IconVerticalSolidList"/>
    <dgm:cxn modelId="{5B33BBD3-D0A8-4EC8-AE68-D245EBB5284D}" type="presOf" srcId="{8D2DA8EB-13F0-47E7-B57C-C3E4377551B7}" destId="{A0A306BE-66C8-4F57-9564-5D8D7BEB0666}" srcOrd="0" destOrd="0" presId="urn:microsoft.com/office/officeart/2018/2/layout/IconVerticalSolidList"/>
    <dgm:cxn modelId="{183B26FA-7AE9-4814-B6A7-8F6FC83DFFD1}" srcId="{985D68A6-A42B-4AC8-8BCF-247461CCE096}" destId="{2BC21ACE-016A-4B64-829A-B2AA999999E0}" srcOrd="3" destOrd="0" parTransId="{F7AE4766-9915-41AF-8E07-AE435D93957C}" sibTransId="{3262F2BE-A46A-4D11-B6DF-8D60B844917B}"/>
    <dgm:cxn modelId="{4D074CBC-4307-468A-B3C1-19C9C5DA707F}" type="presParOf" srcId="{B715E77C-2FC9-4F5D-8331-BA1C14A425D2}" destId="{F2D23919-68D2-4AD1-9617-79704DEBAF8D}" srcOrd="0" destOrd="0" presId="urn:microsoft.com/office/officeart/2018/2/layout/IconVerticalSolidList"/>
    <dgm:cxn modelId="{ADCC215A-5E98-4FDB-91BE-549C2B9EF4B3}" type="presParOf" srcId="{F2D23919-68D2-4AD1-9617-79704DEBAF8D}" destId="{33F3D9F1-46AF-4D40-BEFB-F73E9C851B53}" srcOrd="0" destOrd="0" presId="urn:microsoft.com/office/officeart/2018/2/layout/IconVerticalSolidList"/>
    <dgm:cxn modelId="{C3476FE2-3B41-440D-A232-68592019164E}" type="presParOf" srcId="{F2D23919-68D2-4AD1-9617-79704DEBAF8D}" destId="{CEEB3F6D-DC0A-43B8-92F8-2EA319D5A3A2}" srcOrd="1" destOrd="0" presId="urn:microsoft.com/office/officeart/2018/2/layout/IconVerticalSolidList"/>
    <dgm:cxn modelId="{82BC40E0-BF58-41FD-99AA-3391FF1905CC}" type="presParOf" srcId="{F2D23919-68D2-4AD1-9617-79704DEBAF8D}" destId="{C020F687-6A10-4444-922B-85802553F126}" srcOrd="2" destOrd="0" presId="urn:microsoft.com/office/officeart/2018/2/layout/IconVerticalSolidList"/>
    <dgm:cxn modelId="{5EFCDA32-512D-47EB-AB01-C71B86B1C236}" type="presParOf" srcId="{F2D23919-68D2-4AD1-9617-79704DEBAF8D}" destId="{A0A306BE-66C8-4F57-9564-5D8D7BEB0666}" srcOrd="3" destOrd="0" presId="urn:microsoft.com/office/officeart/2018/2/layout/IconVerticalSolidList"/>
    <dgm:cxn modelId="{E35DAFB0-0584-4B54-A819-CB01A45A4DCD}" type="presParOf" srcId="{B715E77C-2FC9-4F5D-8331-BA1C14A425D2}" destId="{57749F70-D5B4-4F54-8C5A-F0A191F6642A}" srcOrd="1" destOrd="0" presId="urn:microsoft.com/office/officeart/2018/2/layout/IconVerticalSolidList"/>
    <dgm:cxn modelId="{B44C6839-5F36-4884-8187-BA84806C8270}" type="presParOf" srcId="{B715E77C-2FC9-4F5D-8331-BA1C14A425D2}" destId="{5582B1E3-D56A-45D3-A628-E9C44625CC45}" srcOrd="2" destOrd="0" presId="urn:microsoft.com/office/officeart/2018/2/layout/IconVerticalSolidList"/>
    <dgm:cxn modelId="{C1B54BB0-10D5-4DC7-97BD-DD74E483F0F8}" type="presParOf" srcId="{5582B1E3-D56A-45D3-A628-E9C44625CC45}" destId="{0BBB2B88-6556-49F1-AB03-6626A2E9DE63}" srcOrd="0" destOrd="0" presId="urn:microsoft.com/office/officeart/2018/2/layout/IconVerticalSolidList"/>
    <dgm:cxn modelId="{BADB672A-4F46-4778-BC01-96F82322532D}" type="presParOf" srcId="{5582B1E3-D56A-45D3-A628-E9C44625CC45}" destId="{7B68D0AC-1E52-4C61-9859-7DD9B78BC3EC}" srcOrd="1" destOrd="0" presId="urn:microsoft.com/office/officeart/2018/2/layout/IconVerticalSolidList"/>
    <dgm:cxn modelId="{7F11ADA2-05E1-4D99-9B57-40D05C1DCB65}" type="presParOf" srcId="{5582B1E3-D56A-45D3-A628-E9C44625CC45}" destId="{3C53F3A0-9BCF-4FB7-AE57-048F2E8D3086}" srcOrd="2" destOrd="0" presId="urn:microsoft.com/office/officeart/2018/2/layout/IconVerticalSolidList"/>
    <dgm:cxn modelId="{97031DBB-28DD-4A76-AD97-70DEA807C3B2}" type="presParOf" srcId="{5582B1E3-D56A-45D3-A628-E9C44625CC45}" destId="{78D9B467-701B-43D5-9C1E-9B6042E39AA9}" srcOrd="3" destOrd="0" presId="urn:microsoft.com/office/officeart/2018/2/layout/IconVerticalSolidList"/>
    <dgm:cxn modelId="{81E4E546-9B16-4463-8E81-3253A1C1A3F5}" type="presParOf" srcId="{B715E77C-2FC9-4F5D-8331-BA1C14A425D2}" destId="{3D0D2495-F263-4FA5-A6E8-B7486FE9BC4F}" srcOrd="3" destOrd="0" presId="urn:microsoft.com/office/officeart/2018/2/layout/IconVerticalSolidList"/>
    <dgm:cxn modelId="{DA89F6FE-134F-4DD0-90C7-B681B5A512A1}" type="presParOf" srcId="{B715E77C-2FC9-4F5D-8331-BA1C14A425D2}" destId="{F50A6F4D-9B78-4712-96C1-E2BE8EFE7DEE}" srcOrd="4" destOrd="0" presId="urn:microsoft.com/office/officeart/2018/2/layout/IconVerticalSolidList"/>
    <dgm:cxn modelId="{06E94A7C-0A52-4C32-8F38-3F2E30305381}" type="presParOf" srcId="{F50A6F4D-9B78-4712-96C1-E2BE8EFE7DEE}" destId="{957801F9-A469-4AFC-A11D-DF8957290ED5}" srcOrd="0" destOrd="0" presId="urn:microsoft.com/office/officeart/2018/2/layout/IconVerticalSolidList"/>
    <dgm:cxn modelId="{97113D53-C107-4087-AE4C-9FE4F315709B}" type="presParOf" srcId="{F50A6F4D-9B78-4712-96C1-E2BE8EFE7DEE}" destId="{2AB89801-1551-4A90-8120-039FD8EC139A}" srcOrd="1" destOrd="0" presId="urn:microsoft.com/office/officeart/2018/2/layout/IconVerticalSolidList"/>
    <dgm:cxn modelId="{B924C15E-C06A-4CE5-9CD7-5EF9A531531B}" type="presParOf" srcId="{F50A6F4D-9B78-4712-96C1-E2BE8EFE7DEE}" destId="{121A8625-C07D-4A0D-9DA1-0C6769C84164}" srcOrd="2" destOrd="0" presId="urn:microsoft.com/office/officeart/2018/2/layout/IconVerticalSolidList"/>
    <dgm:cxn modelId="{19193098-ACED-4747-BA59-00BC7FC6E3E7}" type="presParOf" srcId="{F50A6F4D-9B78-4712-96C1-E2BE8EFE7DEE}" destId="{AD05F620-7A49-4DC5-9931-E9FE8BB33191}" srcOrd="3" destOrd="0" presId="urn:microsoft.com/office/officeart/2018/2/layout/IconVerticalSolidList"/>
    <dgm:cxn modelId="{907026BB-17E7-4D31-85A9-2C88A4A0E061}" type="presParOf" srcId="{B715E77C-2FC9-4F5D-8331-BA1C14A425D2}" destId="{EE2044A3-470B-4870-8309-2A565741050E}" srcOrd="5" destOrd="0" presId="urn:microsoft.com/office/officeart/2018/2/layout/IconVerticalSolidList"/>
    <dgm:cxn modelId="{0C83C6F8-9B12-4DE8-8495-5CA2718209CB}" type="presParOf" srcId="{B715E77C-2FC9-4F5D-8331-BA1C14A425D2}" destId="{3FB7402C-0A70-45BB-B4A3-9DC83C320290}" srcOrd="6" destOrd="0" presId="urn:microsoft.com/office/officeart/2018/2/layout/IconVerticalSolidList"/>
    <dgm:cxn modelId="{DB603547-A1DE-4B9A-B3E2-EC71D2FB4155}" type="presParOf" srcId="{3FB7402C-0A70-45BB-B4A3-9DC83C320290}" destId="{C17BB8A7-E626-476A-BB90-BF80E2F6C11F}" srcOrd="0" destOrd="0" presId="urn:microsoft.com/office/officeart/2018/2/layout/IconVerticalSolidList"/>
    <dgm:cxn modelId="{50898895-03C3-49EB-883B-F1F976E224BD}" type="presParOf" srcId="{3FB7402C-0A70-45BB-B4A3-9DC83C320290}" destId="{55E05180-5B8A-4D61-BE7F-0D8C8F62F8FF}" srcOrd="1" destOrd="0" presId="urn:microsoft.com/office/officeart/2018/2/layout/IconVerticalSolidList"/>
    <dgm:cxn modelId="{4A9B33FC-BBB5-47C8-B772-F63CD5D07B63}" type="presParOf" srcId="{3FB7402C-0A70-45BB-B4A3-9DC83C320290}" destId="{CE235D73-AD8F-4591-B3C7-6A156843715A}" srcOrd="2" destOrd="0" presId="urn:microsoft.com/office/officeart/2018/2/layout/IconVerticalSolidList"/>
    <dgm:cxn modelId="{893B1C4C-3FB5-46F7-9C46-81CB1ACD0841}" type="presParOf" srcId="{3FB7402C-0A70-45BB-B4A3-9DC83C320290}" destId="{3C477290-D52D-4FCD-8603-22E2C54950D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D01FE72-C781-48E4-8FD2-AB30B9CAD204}"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951188A-2DCB-4478-BAC4-61299AFF8F6F}">
      <dgm:prSet/>
      <dgm:spPr/>
      <dgm:t>
        <a:bodyPr/>
        <a:lstStyle/>
        <a:p>
          <a:r>
            <a:rPr lang="en-US" dirty="0"/>
            <a:t>I gained self-confidence in intercultural communication.</a:t>
          </a:r>
        </a:p>
      </dgm:t>
    </dgm:pt>
    <dgm:pt modelId="{80EF42DF-889B-43CF-986F-C52810131F87}" type="parTrans" cxnId="{FDF708BF-F09A-4624-B07B-B06B138C68BD}">
      <dgm:prSet/>
      <dgm:spPr/>
      <dgm:t>
        <a:bodyPr/>
        <a:lstStyle/>
        <a:p>
          <a:endParaRPr lang="en-US"/>
        </a:p>
      </dgm:t>
    </dgm:pt>
    <dgm:pt modelId="{F4BDA392-F512-43A7-9ECF-B86CC77EDF83}" type="sibTrans" cxnId="{FDF708BF-F09A-4624-B07B-B06B138C68BD}">
      <dgm:prSet/>
      <dgm:spPr/>
      <dgm:t>
        <a:bodyPr/>
        <a:lstStyle/>
        <a:p>
          <a:endParaRPr lang="en-US"/>
        </a:p>
      </dgm:t>
    </dgm:pt>
    <dgm:pt modelId="{6251EB3E-B27A-44FC-B47F-444D21ED32EE}">
      <dgm:prSet/>
      <dgm:spPr/>
      <dgm:t>
        <a:bodyPr/>
        <a:lstStyle/>
        <a:p>
          <a:r>
            <a:rPr lang="en-US" dirty="0"/>
            <a:t>The practical awareness was improved by knowledge of theory.</a:t>
          </a:r>
        </a:p>
      </dgm:t>
    </dgm:pt>
    <dgm:pt modelId="{6D7F9656-09E6-4793-863A-F488EDEE63BD}" type="parTrans" cxnId="{FEAA9962-39C1-4EE9-802F-3510E9A6F595}">
      <dgm:prSet/>
      <dgm:spPr/>
      <dgm:t>
        <a:bodyPr/>
        <a:lstStyle/>
        <a:p>
          <a:endParaRPr lang="en-US"/>
        </a:p>
      </dgm:t>
    </dgm:pt>
    <dgm:pt modelId="{5EC2B3B4-C195-462E-A550-F112E9F016AF}" type="sibTrans" cxnId="{FEAA9962-39C1-4EE9-802F-3510E9A6F595}">
      <dgm:prSet/>
      <dgm:spPr/>
      <dgm:t>
        <a:bodyPr/>
        <a:lstStyle/>
        <a:p>
          <a:endParaRPr lang="en-US"/>
        </a:p>
      </dgm:t>
    </dgm:pt>
    <dgm:pt modelId="{A81FF17F-C72A-4C6F-899D-D14299ECE8FC}">
      <dgm:prSet/>
      <dgm:spPr/>
      <dgm:t>
        <a:bodyPr/>
        <a:lstStyle/>
        <a:p>
          <a:r>
            <a:rPr lang="en-US" dirty="0"/>
            <a:t>My service approach was enhanced by emotional intelligence (Moscardo, 2019).</a:t>
          </a:r>
        </a:p>
      </dgm:t>
    </dgm:pt>
    <dgm:pt modelId="{581560A4-D0E9-4760-97AC-890A282D1530}" type="parTrans" cxnId="{A5ABC816-1FEA-4F51-B703-C6ED6344A7A9}">
      <dgm:prSet/>
      <dgm:spPr/>
      <dgm:t>
        <a:bodyPr/>
        <a:lstStyle/>
        <a:p>
          <a:endParaRPr lang="en-US"/>
        </a:p>
      </dgm:t>
    </dgm:pt>
    <dgm:pt modelId="{4FB07D11-B24B-415E-BEF2-9E28EB7A63C6}" type="sibTrans" cxnId="{A5ABC816-1FEA-4F51-B703-C6ED6344A7A9}">
      <dgm:prSet/>
      <dgm:spPr/>
      <dgm:t>
        <a:bodyPr/>
        <a:lstStyle/>
        <a:p>
          <a:endParaRPr lang="en-US"/>
        </a:p>
      </dgm:t>
    </dgm:pt>
    <dgm:pt modelId="{8BA0F2F9-2506-41C6-91AD-8B97984DD001}">
      <dgm:prSet/>
      <dgm:spPr/>
      <dgm:t>
        <a:bodyPr/>
        <a:lstStyle/>
        <a:p>
          <a:r>
            <a:rPr lang="en-US" dirty="0"/>
            <a:t>The reflection was used to determine areas that would be continuously improved.</a:t>
          </a:r>
        </a:p>
      </dgm:t>
    </dgm:pt>
    <dgm:pt modelId="{566CCE9D-E970-4760-BFAC-AF3AB3A704F0}" type="parTrans" cxnId="{DE6209C8-BE3D-4CB3-89B3-147BB67FC55E}">
      <dgm:prSet/>
      <dgm:spPr/>
      <dgm:t>
        <a:bodyPr/>
        <a:lstStyle/>
        <a:p>
          <a:endParaRPr lang="en-US"/>
        </a:p>
      </dgm:t>
    </dgm:pt>
    <dgm:pt modelId="{1343EE0C-3BDE-4D11-B8B2-CAC82CC5849B}" type="sibTrans" cxnId="{DE6209C8-BE3D-4CB3-89B3-147BB67FC55E}">
      <dgm:prSet/>
      <dgm:spPr/>
      <dgm:t>
        <a:bodyPr/>
        <a:lstStyle/>
        <a:p>
          <a:endParaRPr lang="en-US"/>
        </a:p>
      </dgm:t>
    </dgm:pt>
    <dgm:pt modelId="{7115DF54-DDC6-44C7-A26F-9F7A2128F53E}" type="pres">
      <dgm:prSet presAssocID="{8D01FE72-C781-48E4-8FD2-AB30B9CAD204}" presName="linear" presStyleCnt="0">
        <dgm:presLayoutVars>
          <dgm:animLvl val="lvl"/>
          <dgm:resizeHandles val="exact"/>
        </dgm:presLayoutVars>
      </dgm:prSet>
      <dgm:spPr/>
    </dgm:pt>
    <dgm:pt modelId="{AF0F93C2-6999-4361-9A13-7374AC584F2C}" type="pres">
      <dgm:prSet presAssocID="{5951188A-2DCB-4478-BAC4-61299AFF8F6F}" presName="parentText" presStyleLbl="node1" presStyleIdx="0" presStyleCnt="4">
        <dgm:presLayoutVars>
          <dgm:chMax val="0"/>
          <dgm:bulletEnabled val="1"/>
        </dgm:presLayoutVars>
      </dgm:prSet>
      <dgm:spPr/>
    </dgm:pt>
    <dgm:pt modelId="{8A0A23DF-F534-415C-8BD6-FDD1BC75C9B2}" type="pres">
      <dgm:prSet presAssocID="{F4BDA392-F512-43A7-9ECF-B86CC77EDF83}" presName="spacer" presStyleCnt="0"/>
      <dgm:spPr/>
    </dgm:pt>
    <dgm:pt modelId="{14772129-11B5-41BD-B0A9-4C71959DB3A6}" type="pres">
      <dgm:prSet presAssocID="{6251EB3E-B27A-44FC-B47F-444D21ED32EE}" presName="parentText" presStyleLbl="node1" presStyleIdx="1" presStyleCnt="4">
        <dgm:presLayoutVars>
          <dgm:chMax val="0"/>
          <dgm:bulletEnabled val="1"/>
        </dgm:presLayoutVars>
      </dgm:prSet>
      <dgm:spPr/>
    </dgm:pt>
    <dgm:pt modelId="{F44DBC3E-B000-4004-B4BE-C905C8C644D9}" type="pres">
      <dgm:prSet presAssocID="{5EC2B3B4-C195-462E-A550-F112E9F016AF}" presName="spacer" presStyleCnt="0"/>
      <dgm:spPr/>
    </dgm:pt>
    <dgm:pt modelId="{3DC9DE7B-9E02-451B-A597-821C86763B68}" type="pres">
      <dgm:prSet presAssocID="{A81FF17F-C72A-4C6F-899D-D14299ECE8FC}" presName="parentText" presStyleLbl="node1" presStyleIdx="2" presStyleCnt="4">
        <dgm:presLayoutVars>
          <dgm:chMax val="0"/>
          <dgm:bulletEnabled val="1"/>
        </dgm:presLayoutVars>
      </dgm:prSet>
      <dgm:spPr/>
    </dgm:pt>
    <dgm:pt modelId="{A4074F35-78BF-4A1A-9D04-C9325EB5D950}" type="pres">
      <dgm:prSet presAssocID="{4FB07D11-B24B-415E-BEF2-9E28EB7A63C6}" presName="spacer" presStyleCnt="0"/>
      <dgm:spPr/>
    </dgm:pt>
    <dgm:pt modelId="{5E3CBC22-B795-4901-9E7E-DAD10BD864CB}" type="pres">
      <dgm:prSet presAssocID="{8BA0F2F9-2506-41C6-91AD-8B97984DD001}" presName="parentText" presStyleLbl="node1" presStyleIdx="3" presStyleCnt="4">
        <dgm:presLayoutVars>
          <dgm:chMax val="0"/>
          <dgm:bulletEnabled val="1"/>
        </dgm:presLayoutVars>
      </dgm:prSet>
      <dgm:spPr/>
    </dgm:pt>
  </dgm:ptLst>
  <dgm:cxnLst>
    <dgm:cxn modelId="{FD599501-9801-4E51-8FEF-34D0C9515007}" type="presOf" srcId="{5951188A-2DCB-4478-BAC4-61299AFF8F6F}" destId="{AF0F93C2-6999-4361-9A13-7374AC584F2C}" srcOrd="0" destOrd="0" presId="urn:microsoft.com/office/officeart/2005/8/layout/vList2"/>
    <dgm:cxn modelId="{A5ABC816-1FEA-4F51-B703-C6ED6344A7A9}" srcId="{8D01FE72-C781-48E4-8FD2-AB30B9CAD204}" destId="{A81FF17F-C72A-4C6F-899D-D14299ECE8FC}" srcOrd="2" destOrd="0" parTransId="{581560A4-D0E9-4760-97AC-890A282D1530}" sibTransId="{4FB07D11-B24B-415E-BEF2-9E28EB7A63C6}"/>
    <dgm:cxn modelId="{FEAA9962-39C1-4EE9-802F-3510E9A6F595}" srcId="{8D01FE72-C781-48E4-8FD2-AB30B9CAD204}" destId="{6251EB3E-B27A-44FC-B47F-444D21ED32EE}" srcOrd="1" destOrd="0" parTransId="{6D7F9656-09E6-4793-863A-F488EDEE63BD}" sibTransId="{5EC2B3B4-C195-462E-A550-F112E9F016AF}"/>
    <dgm:cxn modelId="{67A5D853-A974-490F-8EDC-94C7018DE3AD}" type="presOf" srcId="{A81FF17F-C72A-4C6F-899D-D14299ECE8FC}" destId="{3DC9DE7B-9E02-451B-A597-821C86763B68}" srcOrd="0" destOrd="0" presId="urn:microsoft.com/office/officeart/2005/8/layout/vList2"/>
    <dgm:cxn modelId="{20BE9D81-8B10-4821-AC8A-A493FA106C24}" type="presOf" srcId="{8D01FE72-C781-48E4-8FD2-AB30B9CAD204}" destId="{7115DF54-DDC6-44C7-A26F-9F7A2128F53E}" srcOrd="0" destOrd="0" presId="urn:microsoft.com/office/officeart/2005/8/layout/vList2"/>
    <dgm:cxn modelId="{4FD7C1A9-028B-4396-A6C5-65E94BB0FF1F}" type="presOf" srcId="{8BA0F2F9-2506-41C6-91AD-8B97984DD001}" destId="{5E3CBC22-B795-4901-9E7E-DAD10BD864CB}" srcOrd="0" destOrd="0" presId="urn:microsoft.com/office/officeart/2005/8/layout/vList2"/>
    <dgm:cxn modelId="{FDF708BF-F09A-4624-B07B-B06B138C68BD}" srcId="{8D01FE72-C781-48E4-8FD2-AB30B9CAD204}" destId="{5951188A-2DCB-4478-BAC4-61299AFF8F6F}" srcOrd="0" destOrd="0" parTransId="{80EF42DF-889B-43CF-986F-C52810131F87}" sibTransId="{F4BDA392-F512-43A7-9ECF-B86CC77EDF83}"/>
    <dgm:cxn modelId="{DE6209C8-BE3D-4CB3-89B3-147BB67FC55E}" srcId="{8D01FE72-C781-48E4-8FD2-AB30B9CAD204}" destId="{8BA0F2F9-2506-41C6-91AD-8B97984DD001}" srcOrd="3" destOrd="0" parTransId="{566CCE9D-E970-4760-BFAC-AF3AB3A704F0}" sibTransId="{1343EE0C-3BDE-4D11-B8B2-CAC82CC5849B}"/>
    <dgm:cxn modelId="{4E8F89E8-04AF-4E6D-8DB0-C1ABF562862B}" type="presOf" srcId="{6251EB3E-B27A-44FC-B47F-444D21ED32EE}" destId="{14772129-11B5-41BD-B0A9-4C71959DB3A6}" srcOrd="0" destOrd="0" presId="urn:microsoft.com/office/officeart/2005/8/layout/vList2"/>
    <dgm:cxn modelId="{87A11F6A-6C93-449D-9EA0-1AFCE056D57F}" type="presParOf" srcId="{7115DF54-DDC6-44C7-A26F-9F7A2128F53E}" destId="{AF0F93C2-6999-4361-9A13-7374AC584F2C}" srcOrd="0" destOrd="0" presId="urn:microsoft.com/office/officeart/2005/8/layout/vList2"/>
    <dgm:cxn modelId="{9AF919D5-FCD7-4CD7-A235-9280CCE19BFE}" type="presParOf" srcId="{7115DF54-DDC6-44C7-A26F-9F7A2128F53E}" destId="{8A0A23DF-F534-415C-8BD6-FDD1BC75C9B2}" srcOrd="1" destOrd="0" presId="urn:microsoft.com/office/officeart/2005/8/layout/vList2"/>
    <dgm:cxn modelId="{110998EB-1C86-48FD-9D27-0BC8AE36FACA}" type="presParOf" srcId="{7115DF54-DDC6-44C7-A26F-9F7A2128F53E}" destId="{14772129-11B5-41BD-B0A9-4C71959DB3A6}" srcOrd="2" destOrd="0" presId="urn:microsoft.com/office/officeart/2005/8/layout/vList2"/>
    <dgm:cxn modelId="{4D4C8FD6-D128-4D64-8A1B-000B34EC38F7}" type="presParOf" srcId="{7115DF54-DDC6-44C7-A26F-9F7A2128F53E}" destId="{F44DBC3E-B000-4004-B4BE-C905C8C644D9}" srcOrd="3" destOrd="0" presId="urn:microsoft.com/office/officeart/2005/8/layout/vList2"/>
    <dgm:cxn modelId="{7C451483-1F07-4FBB-9324-57B55F2FADCA}" type="presParOf" srcId="{7115DF54-DDC6-44C7-A26F-9F7A2128F53E}" destId="{3DC9DE7B-9E02-451B-A597-821C86763B68}" srcOrd="4" destOrd="0" presId="urn:microsoft.com/office/officeart/2005/8/layout/vList2"/>
    <dgm:cxn modelId="{DB0D7C40-DC6A-43C0-AB4F-BC1C8CF95973}" type="presParOf" srcId="{7115DF54-DDC6-44C7-A26F-9F7A2128F53E}" destId="{A4074F35-78BF-4A1A-9D04-C9325EB5D950}" srcOrd="5" destOrd="0" presId="urn:microsoft.com/office/officeart/2005/8/layout/vList2"/>
    <dgm:cxn modelId="{E012FB17-A971-46EE-BA90-70042C71F029}" type="presParOf" srcId="{7115DF54-DDC6-44C7-A26F-9F7A2128F53E}" destId="{5E3CBC22-B795-4901-9E7E-DAD10BD864CB}"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62997A-BF51-4D43-B962-19C1FE35A9C4}"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8E60DC98-8536-4989-A554-F29833760C8F}">
      <dgm:prSet/>
      <dgm:spPr/>
      <dgm:t>
        <a:bodyPr/>
        <a:lstStyle/>
        <a:p>
          <a:r>
            <a:rPr lang="en-US" dirty="0"/>
            <a:t>Service changes to connection through cultural awareness.</a:t>
          </a:r>
        </a:p>
      </dgm:t>
    </dgm:pt>
    <dgm:pt modelId="{13A49B8E-5D92-4FD4-BA6F-32AD1D8A3B03}" type="parTrans" cxnId="{BB4FB496-C568-452E-8D31-1F8730CF40C8}">
      <dgm:prSet/>
      <dgm:spPr/>
      <dgm:t>
        <a:bodyPr/>
        <a:lstStyle/>
        <a:p>
          <a:endParaRPr lang="en-US"/>
        </a:p>
      </dgm:t>
    </dgm:pt>
    <dgm:pt modelId="{563855A3-D204-4F84-BA85-DC498797D2ED}" type="sibTrans" cxnId="{BB4FB496-C568-452E-8D31-1F8730CF40C8}">
      <dgm:prSet/>
      <dgm:spPr/>
      <dgm:t>
        <a:bodyPr/>
        <a:lstStyle/>
        <a:p>
          <a:endParaRPr lang="en-US"/>
        </a:p>
      </dgm:t>
    </dgm:pt>
    <dgm:pt modelId="{2FCAD0D7-75B1-4BC2-BE4B-0B8DE7BB642A}">
      <dgm:prSet/>
      <dgm:spPr/>
      <dgm:t>
        <a:bodyPr/>
        <a:lstStyle/>
        <a:p>
          <a:r>
            <a:rPr lang="en-US" dirty="0"/>
            <a:t>Courtesy and flexibility develop international hospitality excellence.</a:t>
          </a:r>
        </a:p>
      </dgm:t>
    </dgm:pt>
    <dgm:pt modelId="{EC8939C7-9349-4ABF-BA8D-009A91CFB5FC}" type="parTrans" cxnId="{5311E5E5-75C6-46B9-A83C-B02631A10022}">
      <dgm:prSet/>
      <dgm:spPr/>
      <dgm:t>
        <a:bodyPr/>
        <a:lstStyle/>
        <a:p>
          <a:endParaRPr lang="en-US"/>
        </a:p>
      </dgm:t>
    </dgm:pt>
    <dgm:pt modelId="{78008961-949C-4AC8-A397-B4F9CB5282E7}" type="sibTrans" cxnId="{5311E5E5-75C6-46B9-A83C-B02631A10022}">
      <dgm:prSet/>
      <dgm:spPr/>
      <dgm:t>
        <a:bodyPr/>
        <a:lstStyle/>
        <a:p>
          <a:endParaRPr lang="en-US"/>
        </a:p>
      </dgm:t>
    </dgm:pt>
    <dgm:pt modelId="{DB49B90E-0A15-4E2E-82D1-23F4FBD3B72B}">
      <dgm:prSet/>
      <dgm:spPr/>
      <dgm:t>
        <a:bodyPr/>
        <a:lstStyle/>
        <a:p>
          <a:r>
            <a:rPr lang="en-US" dirty="0"/>
            <a:t>The reflection promotes growth and development on a personal and professional level.</a:t>
          </a:r>
        </a:p>
      </dgm:t>
    </dgm:pt>
    <dgm:pt modelId="{DA4DCA0C-9363-4EDE-B0D6-796563605DBC}" type="parTrans" cxnId="{48EF32D8-7C15-4F9C-AAD1-B940CC05513D}">
      <dgm:prSet/>
      <dgm:spPr/>
      <dgm:t>
        <a:bodyPr/>
        <a:lstStyle/>
        <a:p>
          <a:endParaRPr lang="en-US"/>
        </a:p>
      </dgm:t>
    </dgm:pt>
    <dgm:pt modelId="{FB520D87-C662-443C-A427-7BF8939FC6F3}" type="sibTrans" cxnId="{48EF32D8-7C15-4F9C-AAD1-B940CC05513D}">
      <dgm:prSet/>
      <dgm:spPr/>
      <dgm:t>
        <a:bodyPr/>
        <a:lstStyle/>
        <a:p>
          <a:endParaRPr lang="en-US"/>
        </a:p>
      </dgm:t>
    </dgm:pt>
    <dgm:pt modelId="{2D5EDFDC-D71D-4021-A27E-8D8CA79B3300}">
      <dgm:prSet/>
      <dgm:spPr/>
      <dgm:t>
        <a:bodyPr/>
        <a:lstStyle/>
        <a:p>
          <a:r>
            <a:rPr lang="en-US" dirty="0"/>
            <a:t>The adoption of diversity guarantees ad hoc, guest-centered service provision.</a:t>
          </a:r>
        </a:p>
      </dgm:t>
    </dgm:pt>
    <dgm:pt modelId="{8B60CF70-C10E-4071-9076-5D09BAC360C4}" type="parTrans" cxnId="{19CB33F8-0DAC-4EC6-A594-218DF07851A4}">
      <dgm:prSet/>
      <dgm:spPr/>
      <dgm:t>
        <a:bodyPr/>
        <a:lstStyle/>
        <a:p>
          <a:endParaRPr lang="en-US"/>
        </a:p>
      </dgm:t>
    </dgm:pt>
    <dgm:pt modelId="{2CD2A124-367E-4C3F-93FB-5F620B40B520}" type="sibTrans" cxnId="{19CB33F8-0DAC-4EC6-A594-218DF07851A4}">
      <dgm:prSet/>
      <dgm:spPr/>
      <dgm:t>
        <a:bodyPr/>
        <a:lstStyle/>
        <a:p>
          <a:endParaRPr lang="en-US"/>
        </a:p>
      </dgm:t>
    </dgm:pt>
    <dgm:pt modelId="{BA866221-56B2-4BCA-94AD-68E5654A9C65}" type="pres">
      <dgm:prSet presAssocID="{7562997A-BF51-4D43-B962-19C1FE35A9C4}" presName="root" presStyleCnt="0">
        <dgm:presLayoutVars>
          <dgm:dir/>
          <dgm:resizeHandles val="exact"/>
        </dgm:presLayoutVars>
      </dgm:prSet>
      <dgm:spPr/>
    </dgm:pt>
    <dgm:pt modelId="{92248F3E-1E43-4927-BEFA-CA6BCF72B130}" type="pres">
      <dgm:prSet presAssocID="{7562997A-BF51-4D43-B962-19C1FE35A9C4}" presName="container" presStyleCnt="0">
        <dgm:presLayoutVars>
          <dgm:dir/>
          <dgm:resizeHandles val="exact"/>
        </dgm:presLayoutVars>
      </dgm:prSet>
      <dgm:spPr/>
    </dgm:pt>
    <dgm:pt modelId="{19154C22-00A4-4FBC-BE30-BF1B010D6C26}" type="pres">
      <dgm:prSet presAssocID="{8E60DC98-8536-4989-A554-F29833760C8F}" presName="compNode" presStyleCnt="0"/>
      <dgm:spPr/>
    </dgm:pt>
    <dgm:pt modelId="{B9546A5D-B621-4E73-9F2E-45A4F5E91E98}" type="pres">
      <dgm:prSet presAssocID="{8E60DC98-8536-4989-A554-F29833760C8F}" presName="iconBgRect" presStyleLbl="bgShp" presStyleIdx="0" presStyleCnt="4"/>
      <dgm:spPr/>
    </dgm:pt>
    <dgm:pt modelId="{39E6EBEF-D666-4F3F-AA0F-6D1CF19F01CE}" type="pres">
      <dgm:prSet presAssocID="{8E60DC98-8536-4989-A554-F29833760C8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94C83988-7081-4BC5-81AB-B71AD4C71F43}" type="pres">
      <dgm:prSet presAssocID="{8E60DC98-8536-4989-A554-F29833760C8F}" presName="spaceRect" presStyleCnt="0"/>
      <dgm:spPr/>
    </dgm:pt>
    <dgm:pt modelId="{5A97A160-C602-4DC9-B625-8F07956421C3}" type="pres">
      <dgm:prSet presAssocID="{8E60DC98-8536-4989-A554-F29833760C8F}" presName="textRect" presStyleLbl="revTx" presStyleIdx="0" presStyleCnt="4">
        <dgm:presLayoutVars>
          <dgm:chMax val="1"/>
          <dgm:chPref val="1"/>
        </dgm:presLayoutVars>
      </dgm:prSet>
      <dgm:spPr/>
    </dgm:pt>
    <dgm:pt modelId="{611559EB-3B09-4410-A32F-889D8F57C91A}" type="pres">
      <dgm:prSet presAssocID="{563855A3-D204-4F84-BA85-DC498797D2ED}" presName="sibTrans" presStyleLbl="sibTrans2D1" presStyleIdx="0" presStyleCnt="0"/>
      <dgm:spPr/>
    </dgm:pt>
    <dgm:pt modelId="{254E61A5-B19F-4012-9FD9-9FF15EBE7658}" type="pres">
      <dgm:prSet presAssocID="{2FCAD0D7-75B1-4BC2-BE4B-0B8DE7BB642A}" presName="compNode" presStyleCnt="0"/>
      <dgm:spPr/>
    </dgm:pt>
    <dgm:pt modelId="{91112ECB-8733-4C81-A26D-56EC18016C59}" type="pres">
      <dgm:prSet presAssocID="{2FCAD0D7-75B1-4BC2-BE4B-0B8DE7BB642A}" presName="iconBgRect" presStyleLbl="bgShp" presStyleIdx="1" presStyleCnt="4"/>
      <dgm:spPr/>
    </dgm:pt>
    <dgm:pt modelId="{6C633BEF-670E-40F4-8575-F2C7CA06D094}" type="pres">
      <dgm:prSet presAssocID="{2FCAD0D7-75B1-4BC2-BE4B-0B8DE7BB642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9C9BD585-7F64-4BDB-AE37-453C18CEB510}" type="pres">
      <dgm:prSet presAssocID="{2FCAD0D7-75B1-4BC2-BE4B-0B8DE7BB642A}" presName="spaceRect" presStyleCnt="0"/>
      <dgm:spPr/>
    </dgm:pt>
    <dgm:pt modelId="{217D9464-D3F1-4628-8959-6F20B9D7EBFF}" type="pres">
      <dgm:prSet presAssocID="{2FCAD0D7-75B1-4BC2-BE4B-0B8DE7BB642A}" presName="textRect" presStyleLbl="revTx" presStyleIdx="1" presStyleCnt="4">
        <dgm:presLayoutVars>
          <dgm:chMax val="1"/>
          <dgm:chPref val="1"/>
        </dgm:presLayoutVars>
      </dgm:prSet>
      <dgm:spPr/>
    </dgm:pt>
    <dgm:pt modelId="{02DB7366-C052-4B69-B6FC-63FDDAC025A0}" type="pres">
      <dgm:prSet presAssocID="{78008961-949C-4AC8-A397-B4F9CB5282E7}" presName="sibTrans" presStyleLbl="sibTrans2D1" presStyleIdx="0" presStyleCnt="0"/>
      <dgm:spPr/>
    </dgm:pt>
    <dgm:pt modelId="{D23F581D-CAC2-429A-8176-B8C35A43E103}" type="pres">
      <dgm:prSet presAssocID="{DB49B90E-0A15-4E2E-82D1-23F4FBD3B72B}" presName="compNode" presStyleCnt="0"/>
      <dgm:spPr/>
    </dgm:pt>
    <dgm:pt modelId="{CA0612F8-38D6-4D1C-879B-BC601F81B888}" type="pres">
      <dgm:prSet presAssocID="{DB49B90E-0A15-4E2E-82D1-23F4FBD3B72B}" presName="iconBgRect" presStyleLbl="bgShp" presStyleIdx="2" presStyleCnt="4"/>
      <dgm:spPr/>
    </dgm:pt>
    <dgm:pt modelId="{E0A8D53B-62DB-4106-ACE4-84041B6099C5}" type="pres">
      <dgm:prSet presAssocID="{DB49B90E-0A15-4E2E-82D1-23F4FBD3B72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B7BF84D4-4927-416A-A7BA-8B7E8D20920E}" type="pres">
      <dgm:prSet presAssocID="{DB49B90E-0A15-4E2E-82D1-23F4FBD3B72B}" presName="spaceRect" presStyleCnt="0"/>
      <dgm:spPr/>
    </dgm:pt>
    <dgm:pt modelId="{84C13977-2622-4C15-B5CF-9420BAC9E26E}" type="pres">
      <dgm:prSet presAssocID="{DB49B90E-0A15-4E2E-82D1-23F4FBD3B72B}" presName="textRect" presStyleLbl="revTx" presStyleIdx="2" presStyleCnt="4">
        <dgm:presLayoutVars>
          <dgm:chMax val="1"/>
          <dgm:chPref val="1"/>
        </dgm:presLayoutVars>
      </dgm:prSet>
      <dgm:spPr/>
    </dgm:pt>
    <dgm:pt modelId="{47D15470-303D-42FD-BF03-AD5FBA102786}" type="pres">
      <dgm:prSet presAssocID="{FB520D87-C662-443C-A427-7BF8939FC6F3}" presName="sibTrans" presStyleLbl="sibTrans2D1" presStyleIdx="0" presStyleCnt="0"/>
      <dgm:spPr/>
    </dgm:pt>
    <dgm:pt modelId="{A0C1BBA7-4F1A-40C7-A7A5-13B534FCB7A8}" type="pres">
      <dgm:prSet presAssocID="{2D5EDFDC-D71D-4021-A27E-8D8CA79B3300}" presName="compNode" presStyleCnt="0"/>
      <dgm:spPr/>
    </dgm:pt>
    <dgm:pt modelId="{76D2B33B-22F6-4EFC-AC62-C583D44D1C8D}" type="pres">
      <dgm:prSet presAssocID="{2D5EDFDC-D71D-4021-A27E-8D8CA79B3300}" presName="iconBgRect" presStyleLbl="bgShp" presStyleIdx="3" presStyleCnt="4"/>
      <dgm:spPr/>
    </dgm:pt>
    <dgm:pt modelId="{279C5CBB-34DE-43F2-BC3B-34A91A3DAF08}" type="pres">
      <dgm:prSet presAssocID="{2D5EDFDC-D71D-4021-A27E-8D8CA79B330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hare With Person"/>
        </a:ext>
      </dgm:extLst>
    </dgm:pt>
    <dgm:pt modelId="{6622B011-14AB-4666-AD1A-317109DA3B89}" type="pres">
      <dgm:prSet presAssocID="{2D5EDFDC-D71D-4021-A27E-8D8CA79B3300}" presName="spaceRect" presStyleCnt="0"/>
      <dgm:spPr/>
    </dgm:pt>
    <dgm:pt modelId="{BD6D01FE-3701-47FE-A19D-B14D39486CE4}" type="pres">
      <dgm:prSet presAssocID="{2D5EDFDC-D71D-4021-A27E-8D8CA79B3300}" presName="textRect" presStyleLbl="revTx" presStyleIdx="3" presStyleCnt="4">
        <dgm:presLayoutVars>
          <dgm:chMax val="1"/>
          <dgm:chPref val="1"/>
        </dgm:presLayoutVars>
      </dgm:prSet>
      <dgm:spPr/>
    </dgm:pt>
  </dgm:ptLst>
  <dgm:cxnLst>
    <dgm:cxn modelId="{176DD21B-E936-4F70-AF13-386EF437676F}" type="presOf" srcId="{563855A3-D204-4F84-BA85-DC498797D2ED}" destId="{611559EB-3B09-4410-A32F-889D8F57C91A}" srcOrd="0" destOrd="0" presId="urn:microsoft.com/office/officeart/2018/2/layout/IconCircleList"/>
    <dgm:cxn modelId="{4D9E663D-F298-45CD-B665-AB94CACD5C27}" type="presOf" srcId="{7562997A-BF51-4D43-B962-19C1FE35A9C4}" destId="{BA866221-56B2-4BCA-94AD-68E5654A9C65}" srcOrd="0" destOrd="0" presId="urn:microsoft.com/office/officeart/2018/2/layout/IconCircleList"/>
    <dgm:cxn modelId="{ED37A548-4037-48DC-B106-58C2B4E8B3B8}" type="presOf" srcId="{2D5EDFDC-D71D-4021-A27E-8D8CA79B3300}" destId="{BD6D01FE-3701-47FE-A19D-B14D39486CE4}" srcOrd="0" destOrd="0" presId="urn:microsoft.com/office/officeart/2018/2/layout/IconCircleList"/>
    <dgm:cxn modelId="{CC3CC849-E1E7-4635-BF46-EA141CD5DC3A}" type="presOf" srcId="{FB520D87-C662-443C-A427-7BF8939FC6F3}" destId="{47D15470-303D-42FD-BF03-AD5FBA102786}" srcOrd="0" destOrd="0" presId="urn:microsoft.com/office/officeart/2018/2/layout/IconCircleList"/>
    <dgm:cxn modelId="{FFE73F7E-0655-416F-A955-E6BC7F55D204}" type="presOf" srcId="{DB49B90E-0A15-4E2E-82D1-23F4FBD3B72B}" destId="{84C13977-2622-4C15-B5CF-9420BAC9E26E}" srcOrd="0" destOrd="0" presId="urn:microsoft.com/office/officeart/2018/2/layout/IconCircleList"/>
    <dgm:cxn modelId="{15E3B494-64D8-4A93-B3B2-92E06630BC06}" type="presOf" srcId="{8E60DC98-8536-4989-A554-F29833760C8F}" destId="{5A97A160-C602-4DC9-B625-8F07956421C3}" srcOrd="0" destOrd="0" presId="urn:microsoft.com/office/officeart/2018/2/layout/IconCircleList"/>
    <dgm:cxn modelId="{BB4FB496-C568-452E-8D31-1F8730CF40C8}" srcId="{7562997A-BF51-4D43-B962-19C1FE35A9C4}" destId="{8E60DC98-8536-4989-A554-F29833760C8F}" srcOrd="0" destOrd="0" parTransId="{13A49B8E-5D92-4FD4-BA6F-32AD1D8A3B03}" sibTransId="{563855A3-D204-4F84-BA85-DC498797D2ED}"/>
    <dgm:cxn modelId="{48EF32D8-7C15-4F9C-AAD1-B940CC05513D}" srcId="{7562997A-BF51-4D43-B962-19C1FE35A9C4}" destId="{DB49B90E-0A15-4E2E-82D1-23F4FBD3B72B}" srcOrd="2" destOrd="0" parTransId="{DA4DCA0C-9363-4EDE-B0D6-796563605DBC}" sibTransId="{FB520D87-C662-443C-A427-7BF8939FC6F3}"/>
    <dgm:cxn modelId="{0235FDDD-4FCE-4499-BE7D-59FE3E62BA69}" type="presOf" srcId="{78008961-949C-4AC8-A397-B4F9CB5282E7}" destId="{02DB7366-C052-4B69-B6FC-63FDDAC025A0}" srcOrd="0" destOrd="0" presId="urn:microsoft.com/office/officeart/2018/2/layout/IconCircleList"/>
    <dgm:cxn modelId="{5311E5E5-75C6-46B9-A83C-B02631A10022}" srcId="{7562997A-BF51-4D43-B962-19C1FE35A9C4}" destId="{2FCAD0D7-75B1-4BC2-BE4B-0B8DE7BB642A}" srcOrd="1" destOrd="0" parTransId="{EC8939C7-9349-4ABF-BA8D-009A91CFB5FC}" sibTransId="{78008961-949C-4AC8-A397-B4F9CB5282E7}"/>
    <dgm:cxn modelId="{8AFBCEE9-9261-4D0A-A7C6-E31A707A3AF0}" type="presOf" srcId="{2FCAD0D7-75B1-4BC2-BE4B-0B8DE7BB642A}" destId="{217D9464-D3F1-4628-8959-6F20B9D7EBFF}" srcOrd="0" destOrd="0" presId="urn:microsoft.com/office/officeart/2018/2/layout/IconCircleList"/>
    <dgm:cxn modelId="{19CB33F8-0DAC-4EC6-A594-218DF07851A4}" srcId="{7562997A-BF51-4D43-B962-19C1FE35A9C4}" destId="{2D5EDFDC-D71D-4021-A27E-8D8CA79B3300}" srcOrd="3" destOrd="0" parTransId="{8B60CF70-C10E-4071-9076-5D09BAC360C4}" sibTransId="{2CD2A124-367E-4C3F-93FB-5F620B40B520}"/>
    <dgm:cxn modelId="{5B049EAA-7EE0-4995-9D21-8D2FDDF2E61D}" type="presParOf" srcId="{BA866221-56B2-4BCA-94AD-68E5654A9C65}" destId="{92248F3E-1E43-4927-BEFA-CA6BCF72B130}" srcOrd="0" destOrd="0" presId="urn:microsoft.com/office/officeart/2018/2/layout/IconCircleList"/>
    <dgm:cxn modelId="{463DC52D-3BFC-4239-829F-657D92A664FB}" type="presParOf" srcId="{92248F3E-1E43-4927-BEFA-CA6BCF72B130}" destId="{19154C22-00A4-4FBC-BE30-BF1B010D6C26}" srcOrd="0" destOrd="0" presId="urn:microsoft.com/office/officeart/2018/2/layout/IconCircleList"/>
    <dgm:cxn modelId="{574963B6-1F25-44C3-B0A8-746566A2813D}" type="presParOf" srcId="{19154C22-00A4-4FBC-BE30-BF1B010D6C26}" destId="{B9546A5D-B621-4E73-9F2E-45A4F5E91E98}" srcOrd="0" destOrd="0" presId="urn:microsoft.com/office/officeart/2018/2/layout/IconCircleList"/>
    <dgm:cxn modelId="{28BA08E0-CD5B-4826-ACA5-A4A0FF33F952}" type="presParOf" srcId="{19154C22-00A4-4FBC-BE30-BF1B010D6C26}" destId="{39E6EBEF-D666-4F3F-AA0F-6D1CF19F01CE}" srcOrd="1" destOrd="0" presId="urn:microsoft.com/office/officeart/2018/2/layout/IconCircleList"/>
    <dgm:cxn modelId="{236B9295-405C-40ED-BDC2-66F244E0B588}" type="presParOf" srcId="{19154C22-00A4-4FBC-BE30-BF1B010D6C26}" destId="{94C83988-7081-4BC5-81AB-B71AD4C71F43}" srcOrd="2" destOrd="0" presId="urn:microsoft.com/office/officeart/2018/2/layout/IconCircleList"/>
    <dgm:cxn modelId="{5991BF45-1F6F-4C22-BE39-15E24DE3B54E}" type="presParOf" srcId="{19154C22-00A4-4FBC-BE30-BF1B010D6C26}" destId="{5A97A160-C602-4DC9-B625-8F07956421C3}" srcOrd="3" destOrd="0" presId="urn:microsoft.com/office/officeart/2018/2/layout/IconCircleList"/>
    <dgm:cxn modelId="{41BD5FEB-42EC-4314-B0CE-1A2123091EDA}" type="presParOf" srcId="{92248F3E-1E43-4927-BEFA-CA6BCF72B130}" destId="{611559EB-3B09-4410-A32F-889D8F57C91A}" srcOrd="1" destOrd="0" presId="urn:microsoft.com/office/officeart/2018/2/layout/IconCircleList"/>
    <dgm:cxn modelId="{CF34AFA7-9867-4350-B3EF-743597D42595}" type="presParOf" srcId="{92248F3E-1E43-4927-BEFA-CA6BCF72B130}" destId="{254E61A5-B19F-4012-9FD9-9FF15EBE7658}" srcOrd="2" destOrd="0" presId="urn:microsoft.com/office/officeart/2018/2/layout/IconCircleList"/>
    <dgm:cxn modelId="{1C0B25BC-35AB-4134-BE4C-A1DB839A497D}" type="presParOf" srcId="{254E61A5-B19F-4012-9FD9-9FF15EBE7658}" destId="{91112ECB-8733-4C81-A26D-56EC18016C59}" srcOrd="0" destOrd="0" presId="urn:microsoft.com/office/officeart/2018/2/layout/IconCircleList"/>
    <dgm:cxn modelId="{BDF38AA7-9D57-49E1-ADAD-DFD2A229DA68}" type="presParOf" srcId="{254E61A5-B19F-4012-9FD9-9FF15EBE7658}" destId="{6C633BEF-670E-40F4-8575-F2C7CA06D094}" srcOrd="1" destOrd="0" presId="urn:microsoft.com/office/officeart/2018/2/layout/IconCircleList"/>
    <dgm:cxn modelId="{0BD6E40E-262F-4CD5-A5D0-B3EBA6A2FA8B}" type="presParOf" srcId="{254E61A5-B19F-4012-9FD9-9FF15EBE7658}" destId="{9C9BD585-7F64-4BDB-AE37-453C18CEB510}" srcOrd="2" destOrd="0" presId="urn:microsoft.com/office/officeart/2018/2/layout/IconCircleList"/>
    <dgm:cxn modelId="{BE7605C2-2BCE-4342-8008-2879E6B56CD9}" type="presParOf" srcId="{254E61A5-B19F-4012-9FD9-9FF15EBE7658}" destId="{217D9464-D3F1-4628-8959-6F20B9D7EBFF}" srcOrd="3" destOrd="0" presId="urn:microsoft.com/office/officeart/2018/2/layout/IconCircleList"/>
    <dgm:cxn modelId="{2BEFC9A8-51CD-4B76-8541-0D3D9551FD3A}" type="presParOf" srcId="{92248F3E-1E43-4927-BEFA-CA6BCF72B130}" destId="{02DB7366-C052-4B69-B6FC-63FDDAC025A0}" srcOrd="3" destOrd="0" presId="urn:microsoft.com/office/officeart/2018/2/layout/IconCircleList"/>
    <dgm:cxn modelId="{A194E146-058E-4B77-BBEA-0C00E5208B06}" type="presParOf" srcId="{92248F3E-1E43-4927-BEFA-CA6BCF72B130}" destId="{D23F581D-CAC2-429A-8176-B8C35A43E103}" srcOrd="4" destOrd="0" presId="urn:microsoft.com/office/officeart/2018/2/layout/IconCircleList"/>
    <dgm:cxn modelId="{13052B69-9BAC-4805-8DBF-D5090C2F4B64}" type="presParOf" srcId="{D23F581D-CAC2-429A-8176-B8C35A43E103}" destId="{CA0612F8-38D6-4D1C-879B-BC601F81B888}" srcOrd="0" destOrd="0" presId="urn:microsoft.com/office/officeart/2018/2/layout/IconCircleList"/>
    <dgm:cxn modelId="{D6190ED1-5090-4739-B7C5-324D06301F62}" type="presParOf" srcId="{D23F581D-CAC2-429A-8176-B8C35A43E103}" destId="{E0A8D53B-62DB-4106-ACE4-84041B6099C5}" srcOrd="1" destOrd="0" presId="urn:microsoft.com/office/officeart/2018/2/layout/IconCircleList"/>
    <dgm:cxn modelId="{83B5F418-B5C5-429F-8C02-585038D7D861}" type="presParOf" srcId="{D23F581D-CAC2-429A-8176-B8C35A43E103}" destId="{B7BF84D4-4927-416A-A7BA-8B7E8D20920E}" srcOrd="2" destOrd="0" presId="urn:microsoft.com/office/officeart/2018/2/layout/IconCircleList"/>
    <dgm:cxn modelId="{49065A74-4498-44E3-86EF-EC01DAF01E64}" type="presParOf" srcId="{D23F581D-CAC2-429A-8176-B8C35A43E103}" destId="{84C13977-2622-4C15-B5CF-9420BAC9E26E}" srcOrd="3" destOrd="0" presId="urn:microsoft.com/office/officeart/2018/2/layout/IconCircleList"/>
    <dgm:cxn modelId="{54410050-BD77-4624-9D0C-23211BC0D037}" type="presParOf" srcId="{92248F3E-1E43-4927-BEFA-CA6BCF72B130}" destId="{47D15470-303D-42FD-BF03-AD5FBA102786}" srcOrd="5" destOrd="0" presId="urn:microsoft.com/office/officeart/2018/2/layout/IconCircleList"/>
    <dgm:cxn modelId="{C6610B98-9A03-41E6-9CC2-9803C961B17F}" type="presParOf" srcId="{92248F3E-1E43-4927-BEFA-CA6BCF72B130}" destId="{A0C1BBA7-4F1A-40C7-A7A5-13B534FCB7A8}" srcOrd="6" destOrd="0" presId="urn:microsoft.com/office/officeart/2018/2/layout/IconCircleList"/>
    <dgm:cxn modelId="{4D6B4A3F-45EB-4E51-9CA6-48AD7E1E0B17}" type="presParOf" srcId="{A0C1BBA7-4F1A-40C7-A7A5-13B534FCB7A8}" destId="{76D2B33B-22F6-4EFC-AC62-C583D44D1C8D}" srcOrd="0" destOrd="0" presId="urn:microsoft.com/office/officeart/2018/2/layout/IconCircleList"/>
    <dgm:cxn modelId="{F1FEFF02-C9D5-4AD6-8BA2-5B94E4041970}" type="presParOf" srcId="{A0C1BBA7-4F1A-40C7-A7A5-13B534FCB7A8}" destId="{279C5CBB-34DE-43F2-BC3B-34A91A3DAF08}" srcOrd="1" destOrd="0" presId="urn:microsoft.com/office/officeart/2018/2/layout/IconCircleList"/>
    <dgm:cxn modelId="{F7166A18-49F9-4200-A527-9661E476BB78}" type="presParOf" srcId="{A0C1BBA7-4F1A-40C7-A7A5-13B534FCB7A8}" destId="{6622B011-14AB-4666-AD1A-317109DA3B89}" srcOrd="2" destOrd="0" presId="urn:microsoft.com/office/officeart/2018/2/layout/IconCircleList"/>
    <dgm:cxn modelId="{C1984E89-5B49-47A6-84BA-7B540BE2BC33}" type="presParOf" srcId="{A0C1BBA7-4F1A-40C7-A7A5-13B534FCB7A8}" destId="{BD6D01FE-3701-47FE-A19D-B14D39486CE4}"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640A7B-C03E-48A0-AEAA-7B4064A21296}">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B3576F-44F8-456E-A03F-DE16B1210EA2}">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AA6FCD-5D5B-4234-90B2-855C2E291C42}">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dirty="0"/>
            <a:t>I appreciate respectful and polite interactions of service.</a:t>
          </a:r>
        </a:p>
      </dsp:txBody>
      <dsp:txXfrm>
        <a:off x="1948202" y="368029"/>
        <a:ext cx="3233964" cy="1371985"/>
      </dsp:txXfrm>
    </dsp:sp>
    <dsp:sp modelId="{87A1BB50-F0D9-49D6-8245-7427E26BA78A}">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4EA71E-62F9-4DFF-94D7-14B7621C2EEB}">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CB675D-7D3C-409A-A78E-A9E83FB4AD02}">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dirty="0"/>
            <a:t>Cultural awareness and personal concern adds comfort.</a:t>
          </a:r>
        </a:p>
      </dsp:txBody>
      <dsp:txXfrm>
        <a:off x="7411643" y="368029"/>
        <a:ext cx="3233964" cy="1371985"/>
      </dsp:txXfrm>
    </dsp:sp>
    <dsp:sp modelId="{B47CC99A-0F7E-4937-B2C6-E0A995DB4285}">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5E23FF-7E69-4F83-8FE6-0206C78DD192}">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D3ADC3-1F0A-4B7A-B33C-7CF7E12F148D}">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dirty="0"/>
            <a:t>The impression is good due to cleanliness, punctuality and warm welcome.</a:t>
          </a:r>
        </a:p>
      </dsp:txBody>
      <dsp:txXfrm>
        <a:off x="1948202" y="2452790"/>
        <a:ext cx="3233964" cy="1371985"/>
      </dsp:txXfrm>
    </dsp:sp>
    <dsp:sp modelId="{DDBB2D8E-CB16-42EA-A694-03A6CFDA4911}">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2D2E38-4D8C-409F-AA1A-EB514908F44A}">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F9D85A-F3DD-4519-9C26-A60265DF3C2D}">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dirty="0"/>
            <a:t>I like it when employees consider my preferences and change the style of communication to suit me.</a:t>
          </a:r>
        </a:p>
      </dsp:txBody>
      <dsp:txXfrm>
        <a:off x="7411643" y="2452790"/>
        <a:ext cx="3233964" cy="13719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3D9F1-46AF-4D40-BEFB-F73E9C851B53}">
      <dsp:nvSpPr>
        <dsp:cNvPr id="0" name=""/>
        <dsp:cNvSpPr/>
      </dsp:nvSpPr>
      <dsp:spPr>
        <a:xfrm>
          <a:off x="0" y="2288"/>
          <a:ext cx="6364224" cy="115984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EB3F6D-DC0A-43B8-92F8-2EA319D5A3A2}">
      <dsp:nvSpPr>
        <dsp:cNvPr id="0" name=""/>
        <dsp:cNvSpPr/>
      </dsp:nvSpPr>
      <dsp:spPr>
        <a:xfrm>
          <a:off x="350852" y="263253"/>
          <a:ext cx="637913" cy="637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A306BE-66C8-4F57-9564-5D8D7BEB0666}">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dirty="0"/>
            <a:t>The knowledge of various practices eliminates misinterpretations.</a:t>
          </a:r>
        </a:p>
      </dsp:txBody>
      <dsp:txXfrm>
        <a:off x="1339618" y="2288"/>
        <a:ext cx="5024605" cy="1159843"/>
      </dsp:txXfrm>
    </dsp:sp>
    <dsp:sp modelId="{0BBB2B88-6556-49F1-AB03-6626A2E9DE63}">
      <dsp:nvSpPr>
        <dsp:cNvPr id="0" name=""/>
        <dsp:cNvSpPr/>
      </dsp:nvSpPr>
      <dsp:spPr>
        <a:xfrm>
          <a:off x="0" y="1452092"/>
          <a:ext cx="6364224" cy="115984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68D0AC-1E52-4C61-9859-7DD9B78BC3EC}">
      <dsp:nvSpPr>
        <dsp:cNvPr id="0" name=""/>
        <dsp:cNvSpPr/>
      </dsp:nvSpPr>
      <dsp:spPr>
        <a:xfrm>
          <a:off x="350852" y="1713057"/>
          <a:ext cx="637913" cy="637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D9B467-701B-43D5-9C1E-9B6042E39AA9}">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dirty="0"/>
            <a:t>Empathy and respect are developed through cultural training.</a:t>
          </a:r>
        </a:p>
      </dsp:txBody>
      <dsp:txXfrm>
        <a:off x="1339618" y="1452092"/>
        <a:ext cx="5024605" cy="1159843"/>
      </dsp:txXfrm>
    </dsp:sp>
    <dsp:sp modelId="{957801F9-A469-4AFC-A11D-DF8957290ED5}">
      <dsp:nvSpPr>
        <dsp:cNvPr id="0" name=""/>
        <dsp:cNvSpPr/>
      </dsp:nvSpPr>
      <dsp:spPr>
        <a:xfrm>
          <a:off x="0" y="2901896"/>
          <a:ext cx="6364224" cy="115984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B89801-1551-4A90-8120-039FD8EC139A}">
      <dsp:nvSpPr>
        <dsp:cNvPr id="0" name=""/>
        <dsp:cNvSpPr/>
      </dsp:nvSpPr>
      <dsp:spPr>
        <a:xfrm>
          <a:off x="350852" y="3162861"/>
          <a:ext cx="637913" cy="637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05F620-7A49-4DC5-9931-E9FE8BB33191}">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dirty="0"/>
            <a:t>Diverse language as well as behavior improves guest satisfaction (Ilieva, 2024).</a:t>
          </a:r>
        </a:p>
      </dsp:txBody>
      <dsp:txXfrm>
        <a:off x="1339618" y="2901896"/>
        <a:ext cx="5024605" cy="1159843"/>
      </dsp:txXfrm>
    </dsp:sp>
    <dsp:sp modelId="{C17BB8A7-E626-476A-BB90-BF80E2F6C11F}">
      <dsp:nvSpPr>
        <dsp:cNvPr id="0" name=""/>
        <dsp:cNvSpPr/>
      </dsp:nvSpPr>
      <dsp:spPr>
        <a:xfrm>
          <a:off x="0" y="4351700"/>
          <a:ext cx="6364224" cy="115984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E05180-5B8A-4D61-BE7F-0D8C8F62F8FF}">
      <dsp:nvSpPr>
        <dsp:cNvPr id="0" name=""/>
        <dsp:cNvSpPr/>
      </dsp:nvSpPr>
      <dsp:spPr>
        <a:xfrm>
          <a:off x="350852" y="4612665"/>
          <a:ext cx="637913" cy="637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477290-D52D-4FCD-8603-22E2C54950D4}">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US" sz="2100" kern="1200" dirty="0"/>
            <a:t>Sensitivity spreads equality and builds brand reputation.</a:t>
          </a:r>
        </a:p>
      </dsp:txBody>
      <dsp:txXfrm>
        <a:off x="1339618" y="4351700"/>
        <a:ext cx="5024605" cy="11598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F93C2-6999-4361-9A13-7374AC584F2C}">
      <dsp:nvSpPr>
        <dsp:cNvPr id="0" name=""/>
        <dsp:cNvSpPr/>
      </dsp:nvSpPr>
      <dsp:spPr>
        <a:xfrm>
          <a:off x="0" y="462200"/>
          <a:ext cx="6666833" cy="10740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I gained self-confidence in intercultural communication.</a:t>
          </a:r>
        </a:p>
      </dsp:txBody>
      <dsp:txXfrm>
        <a:off x="52431" y="514631"/>
        <a:ext cx="6561971" cy="969198"/>
      </dsp:txXfrm>
    </dsp:sp>
    <dsp:sp modelId="{14772129-11B5-41BD-B0A9-4C71959DB3A6}">
      <dsp:nvSpPr>
        <dsp:cNvPr id="0" name=""/>
        <dsp:cNvSpPr/>
      </dsp:nvSpPr>
      <dsp:spPr>
        <a:xfrm>
          <a:off x="0" y="1614020"/>
          <a:ext cx="6666833" cy="1074060"/>
        </a:xfrm>
        <a:prstGeom prst="round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The practical awareness was improved by knowledge of theory.</a:t>
          </a:r>
        </a:p>
      </dsp:txBody>
      <dsp:txXfrm>
        <a:off x="52431" y="1666451"/>
        <a:ext cx="6561971" cy="969198"/>
      </dsp:txXfrm>
    </dsp:sp>
    <dsp:sp modelId="{3DC9DE7B-9E02-451B-A597-821C86763B68}">
      <dsp:nvSpPr>
        <dsp:cNvPr id="0" name=""/>
        <dsp:cNvSpPr/>
      </dsp:nvSpPr>
      <dsp:spPr>
        <a:xfrm>
          <a:off x="0" y="2765839"/>
          <a:ext cx="6666833" cy="1074060"/>
        </a:xfrm>
        <a:prstGeom prst="round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My service approach was enhanced by emotional intelligence (Moscardo, 2019).</a:t>
          </a:r>
        </a:p>
      </dsp:txBody>
      <dsp:txXfrm>
        <a:off x="52431" y="2818270"/>
        <a:ext cx="6561971" cy="969198"/>
      </dsp:txXfrm>
    </dsp:sp>
    <dsp:sp modelId="{5E3CBC22-B795-4901-9E7E-DAD10BD864CB}">
      <dsp:nvSpPr>
        <dsp:cNvPr id="0" name=""/>
        <dsp:cNvSpPr/>
      </dsp:nvSpPr>
      <dsp:spPr>
        <a:xfrm>
          <a:off x="0" y="3917660"/>
          <a:ext cx="6666833" cy="107406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t>The reflection was used to determine areas that would be continuously improved.</a:t>
          </a:r>
        </a:p>
      </dsp:txBody>
      <dsp:txXfrm>
        <a:off x="52431" y="3970091"/>
        <a:ext cx="6561971" cy="9691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46A5D-B621-4E73-9F2E-45A4F5E91E98}">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E6EBEF-D666-4F3F-AA0F-6D1CF19F01CE}">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97A160-C602-4DC9-B625-8F07956421C3}">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US" sz="2300" kern="1200" dirty="0"/>
            <a:t>Service changes to connection through cultural awareness.</a:t>
          </a:r>
        </a:p>
      </dsp:txBody>
      <dsp:txXfrm>
        <a:off x="1948202" y="368029"/>
        <a:ext cx="3233964" cy="1371985"/>
      </dsp:txXfrm>
    </dsp:sp>
    <dsp:sp modelId="{91112ECB-8733-4C81-A26D-56EC18016C59}">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633BEF-670E-40F4-8575-F2C7CA06D094}">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7D9464-D3F1-4628-8959-6F20B9D7EBFF}">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US" sz="2300" kern="1200" dirty="0"/>
            <a:t>Courtesy and flexibility develop international hospitality excellence.</a:t>
          </a:r>
        </a:p>
      </dsp:txBody>
      <dsp:txXfrm>
        <a:off x="7411643" y="368029"/>
        <a:ext cx="3233964" cy="1371985"/>
      </dsp:txXfrm>
    </dsp:sp>
    <dsp:sp modelId="{CA0612F8-38D6-4D1C-879B-BC601F81B888}">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A8D53B-62DB-4106-ACE4-84041B6099C5}">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C13977-2622-4C15-B5CF-9420BAC9E26E}">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US" sz="2300" kern="1200" dirty="0"/>
            <a:t>The reflection promotes growth and development on a personal and professional level.</a:t>
          </a:r>
        </a:p>
      </dsp:txBody>
      <dsp:txXfrm>
        <a:off x="1948202" y="2452790"/>
        <a:ext cx="3233964" cy="1371985"/>
      </dsp:txXfrm>
    </dsp:sp>
    <dsp:sp modelId="{76D2B33B-22F6-4EFC-AC62-C583D44D1C8D}">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9C5CBB-34DE-43F2-BC3B-34A91A3DAF08}">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6D01FE-3701-47FE-A19D-B14D39486CE4}">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US" sz="2300" kern="1200" dirty="0"/>
            <a:t>The adoption of diversity guarantees ad hoc, guest-centered service provision.</a:t>
          </a:r>
        </a:p>
      </dsp:txBody>
      <dsp:txXfrm>
        <a:off x="7411643" y="2452790"/>
        <a:ext cx="3233964" cy="137198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29050B-08CB-42F5-8A30-C08FDD36B290}" type="datetimeFigureOut">
              <a:t>11/19/2025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3A9784-2FA2-4171-A7A6-092E0F25D4FD}" type="slidenum">
              <a:t>‹#›</a:t>
            </a:fld>
            <a:endParaRPr lang="en-US" dirty="0"/>
          </a:p>
        </p:txBody>
      </p:sp>
    </p:spTree>
    <p:extLst>
      <p:ext uri="{BB962C8B-B14F-4D97-AF65-F5344CB8AC3E}">
        <p14:creationId xmlns:p14="http://schemas.microsoft.com/office/powerpoint/2010/main" val="636041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everyone. I will be giving some knowledge about my cultural background and how it influences my attitude towards hospitality. Cultural awareness assists the professionals in relating well with people of other regions staying at their hotels. Through self-cultural reflection, I have gained empathy and flexibility - core values of establishing an inclusive and respectful relationship with guests.</a:t>
            </a:r>
          </a:p>
        </p:txBody>
      </p:sp>
      <p:sp>
        <p:nvSpPr>
          <p:cNvPr id="4" name="Slide Number Placeholder 3"/>
          <p:cNvSpPr>
            <a:spLocks noGrp="1"/>
          </p:cNvSpPr>
          <p:nvPr>
            <p:ph type="sldNum" sz="quarter" idx="5"/>
          </p:nvPr>
        </p:nvSpPr>
        <p:spPr/>
        <p:txBody>
          <a:bodyPr/>
          <a:lstStyle/>
          <a:p>
            <a:fld id="{FA3A9784-2FA2-4171-A7A6-092E0F25D4FD}" type="slidenum">
              <a:t>2</a:t>
            </a:fld>
            <a:endParaRPr lang="en-US" dirty="0"/>
          </a:p>
        </p:txBody>
      </p:sp>
    </p:spTree>
    <p:extLst>
      <p:ext uri="{BB962C8B-B14F-4D97-AF65-F5344CB8AC3E}">
        <p14:creationId xmlns:p14="http://schemas.microsoft.com/office/powerpoint/2010/main" val="647993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been living in England, and I was exposed to cultural richness, festivals, traditions, and multilingual communication. These experiences helped me to value the difference and establish a common ground with others. The nature of my life in such diversity trained my skill in communicating in a respectful way hence it became easy to approach guests of various cultural backgrounds when working in hospitality.</a:t>
            </a:r>
          </a:p>
        </p:txBody>
      </p:sp>
      <p:sp>
        <p:nvSpPr>
          <p:cNvPr id="4" name="Slide Number Placeholder 3"/>
          <p:cNvSpPr>
            <a:spLocks noGrp="1"/>
          </p:cNvSpPr>
          <p:nvPr>
            <p:ph type="sldNum" sz="quarter" idx="5"/>
          </p:nvPr>
        </p:nvSpPr>
        <p:spPr/>
        <p:txBody>
          <a:bodyPr/>
          <a:lstStyle/>
          <a:p>
            <a:fld id="{FA3A9784-2FA2-4171-A7A6-092E0F25D4FD}" type="slidenum">
              <a:t>3</a:t>
            </a:fld>
            <a:endParaRPr lang="en-US" dirty="0"/>
          </a:p>
        </p:txBody>
      </p:sp>
    </p:spTree>
    <p:extLst>
      <p:ext uri="{BB962C8B-B14F-4D97-AF65-F5344CB8AC3E}">
        <p14:creationId xmlns:p14="http://schemas.microsoft.com/office/powerpoint/2010/main" val="3665377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British culture touches on kindness and respect. As an illustration, serving drinks in a pre-discussion to the visitors is a symbol of good hospitality (Schmalz et al., 2020). These traditions affect my interactions with people in the workplace setting - any guest should feel appreciated. Learning the customs of others will also enable me to provide services in a respectful way that builds culture and emotional bonding in the hospitality settings.</a:t>
            </a:r>
          </a:p>
        </p:txBody>
      </p:sp>
      <p:sp>
        <p:nvSpPr>
          <p:cNvPr id="4" name="Slide Number Placeholder 3"/>
          <p:cNvSpPr>
            <a:spLocks noGrp="1"/>
          </p:cNvSpPr>
          <p:nvPr>
            <p:ph type="sldNum" sz="quarter" idx="5"/>
          </p:nvPr>
        </p:nvSpPr>
        <p:spPr/>
        <p:txBody>
          <a:bodyPr/>
          <a:lstStyle/>
          <a:p>
            <a:fld id="{FA3A9784-2FA2-4171-A7A6-092E0F25D4FD}" type="slidenum">
              <a:t>4</a:t>
            </a:fld>
            <a:endParaRPr lang="en-US" dirty="0"/>
          </a:p>
        </p:txBody>
      </p:sp>
    </p:spTree>
    <p:extLst>
      <p:ext uri="{BB962C8B-B14F-4D97-AF65-F5344CB8AC3E}">
        <p14:creationId xmlns:p14="http://schemas.microsoft.com/office/powerpoint/2010/main" val="29221932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my society, communication is expected to shun conflict. Words are as nothing to do with politeness and tone. I have also learnt how to interpret non-verbal communication, and it proves to be helpful when working with international visitors. As I learn more about the ways emotions or requests are expressed in various cultures, I am able to communicate effectively and in a respectful way, contributing to the satisfaction of guests and the positive effectiveness of my team.</a:t>
            </a:r>
          </a:p>
        </p:txBody>
      </p:sp>
      <p:sp>
        <p:nvSpPr>
          <p:cNvPr id="4" name="Slide Number Placeholder 3"/>
          <p:cNvSpPr>
            <a:spLocks noGrp="1"/>
          </p:cNvSpPr>
          <p:nvPr>
            <p:ph type="sldNum" sz="quarter" idx="5"/>
          </p:nvPr>
        </p:nvSpPr>
        <p:spPr/>
        <p:txBody>
          <a:bodyPr/>
          <a:lstStyle/>
          <a:p>
            <a:fld id="{FA3A9784-2FA2-4171-A7A6-092E0F25D4FD}" type="slidenum">
              <a:t>5</a:t>
            </a:fld>
            <a:endParaRPr lang="en-US" dirty="0"/>
          </a:p>
        </p:txBody>
      </p:sp>
    </p:spTree>
    <p:extLst>
      <p:ext uri="{BB962C8B-B14F-4D97-AF65-F5344CB8AC3E}">
        <p14:creationId xmlns:p14="http://schemas.microsoft.com/office/powerpoint/2010/main" val="2782340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Cultural values of mine inform me to be useful to others and to be in harmony in relationships (Schnitker et al., 2017). These value systems are reflected in the form of polite service and sincere concern of the guests in hospitality. Compassion and teamwork do not only improve the quality of services but also provide a respectful workplace where diversity is admired and honored.</a:t>
            </a:r>
          </a:p>
        </p:txBody>
      </p:sp>
      <p:sp>
        <p:nvSpPr>
          <p:cNvPr id="4" name="Slide Number Placeholder 3"/>
          <p:cNvSpPr>
            <a:spLocks noGrp="1"/>
          </p:cNvSpPr>
          <p:nvPr>
            <p:ph type="sldNum" sz="quarter" idx="5"/>
          </p:nvPr>
        </p:nvSpPr>
        <p:spPr/>
        <p:txBody>
          <a:bodyPr/>
          <a:lstStyle/>
          <a:p>
            <a:fld id="{FA3A9784-2FA2-4171-A7A6-092E0F25D4FD}" type="slidenum">
              <a:t>6</a:t>
            </a:fld>
            <a:endParaRPr lang="en-US" dirty="0"/>
          </a:p>
        </p:txBody>
      </p:sp>
    </p:spTree>
    <p:extLst>
      <p:ext uri="{BB962C8B-B14F-4D97-AF65-F5344CB8AC3E}">
        <p14:creationId xmlns:p14="http://schemas.microsoft.com/office/powerpoint/2010/main" val="1893939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Being a guest, I would demand professionalism and honest care. I feel respected by being treated politely, served in time and recognised by culture. Recalling preferences (dietary needs or style of communication) when hotel personnel remember them is a sign of emotional intelligence. Such a high level of attention makes a mere stay look more meaningful and personalised.</a:t>
            </a:r>
          </a:p>
        </p:txBody>
      </p:sp>
      <p:sp>
        <p:nvSpPr>
          <p:cNvPr id="4" name="Slide Number Placeholder 3"/>
          <p:cNvSpPr>
            <a:spLocks noGrp="1"/>
          </p:cNvSpPr>
          <p:nvPr>
            <p:ph type="sldNum" sz="quarter" idx="5"/>
          </p:nvPr>
        </p:nvSpPr>
        <p:spPr/>
        <p:txBody>
          <a:bodyPr/>
          <a:lstStyle/>
          <a:p>
            <a:fld id="{FA3A9784-2FA2-4171-A7A6-092E0F25D4FD}" type="slidenum">
              <a:t>7</a:t>
            </a:fld>
            <a:endParaRPr lang="en-US" dirty="0"/>
          </a:p>
        </p:txBody>
      </p:sp>
    </p:spTree>
    <p:extLst>
      <p:ext uri="{BB962C8B-B14F-4D97-AF65-F5344CB8AC3E}">
        <p14:creationId xmlns:p14="http://schemas.microsoft.com/office/powerpoint/2010/main" val="1200795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Cultural sensitivity implies the understanding that each of the guests has his or her own traditions and expectations. Trust can be achieved when hospitality employees change their strategy, such as learning about religious demands or etiquette. Comfort and a sense of belonging are produced by sensitivity and all guests, no matter their culture, would feel fairness, respect and the warmth of the true hospitality service (Ilieva, 2024).</a:t>
            </a:r>
          </a:p>
        </p:txBody>
      </p:sp>
      <p:sp>
        <p:nvSpPr>
          <p:cNvPr id="4" name="Slide Number Placeholder 3"/>
          <p:cNvSpPr>
            <a:spLocks noGrp="1"/>
          </p:cNvSpPr>
          <p:nvPr>
            <p:ph type="sldNum" sz="quarter" idx="5"/>
          </p:nvPr>
        </p:nvSpPr>
        <p:spPr/>
        <p:txBody>
          <a:bodyPr/>
          <a:lstStyle/>
          <a:p>
            <a:fld id="{FA3A9784-2FA2-4171-A7A6-092E0F25D4FD}" type="slidenum">
              <a:t>8</a:t>
            </a:fld>
            <a:endParaRPr lang="en-US" dirty="0"/>
          </a:p>
        </p:txBody>
      </p:sp>
    </p:spTree>
    <p:extLst>
      <p:ext uri="{BB962C8B-B14F-4D97-AF65-F5344CB8AC3E}">
        <p14:creationId xmlns:p14="http://schemas.microsoft.com/office/powerpoint/2010/main" val="3684867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was witnessing the interaction with classmates of different cultural backgrounds. We exchanged experiences, compared cultures, and realised that common values such as respect and kindness make people similar (Baker, 2015). These experiences made me learn to accept differences as positives. Team learning was a learning experience that did not only enhance my communication but also trained me on teamwork, which is important in the context of hospitality.</a:t>
            </a:r>
          </a:p>
        </p:txBody>
      </p:sp>
      <p:sp>
        <p:nvSpPr>
          <p:cNvPr id="4" name="Slide Number Placeholder 3"/>
          <p:cNvSpPr>
            <a:spLocks noGrp="1"/>
          </p:cNvSpPr>
          <p:nvPr>
            <p:ph type="sldNum" sz="quarter" idx="5"/>
          </p:nvPr>
        </p:nvSpPr>
        <p:spPr/>
        <p:txBody>
          <a:bodyPr/>
          <a:lstStyle/>
          <a:p>
            <a:fld id="{FA3A9784-2FA2-4171-A7A6-092E0F25D4FD}" type="slidenum">
              <a:t>9</a:t>
            </a:fld>
            <a:endParaRPr lang="en-US" dirty="0"/>
          </a:p>
        </p:txBody>
      </p:sp>
    </p:spTree>
    <p:extLst>
      <p:ext uri="{BB962C8B-B14F-4D97-AF65-F5344CB8AC3E}">
        <p14:creationId xmlns:p14="http://schemas.microsoft.com/office/powerpoint/2010/main" val="4059408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module taught me to be more considerate when it comes to communication. The analysis of cultural theories will allow me to change my behavior to fit various guests and colleagues (Moscardo, 2019). The reflection has made me realise that professionalism in hospitality does not consist of service delivery alone- it is empathy, being flexible and ensuring that there are good interpersonal relationships.</a:t>
            </a:r>
          </a:p>
        </p:txBody>
      </p:sp>
      <p:sp>
        <p:nvSpPr>
          <p:cNvPr id="4" name="Slide Number Placeholder 3"/>
          <p:cNvSpPr>
            <a:spLocks noGrp="1"/>
          </p:cNvSpPr>
          <p:nvPr>
            <p:ph type="sldNum" sz="quarter" idx="5"/>
          </p:nvPr>
        </p:nvSpPr>
        <p:spPr/>
        <p:txBody>
          <a:bodyPr/>
          <a:lstStyle/>
          <a:p>
            <a:fld id="{FA3A9784-2FA2-4171-A7A6-092E0F25D4FD}" type="slidenum">
              <a:t>10</a:t>
            </a:fld>
            <a:endParaRPr lang="en-US" dirty="0"/>
          </a:p>
        </p:txBody>
      </p:sp>
    </p:spTree>
    <p:extLst>
      <p:ext uri="{BB962C8B-B14F-4D97-AF65-F5344CB8AC3E}">
        <p14:creationId xmlns:p14="http://schemas.microsoft.com/office/powerpoint/2010/main" val="6061309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cultural diversity is best understood and respected in order to constitute modern hospitality. Any encounter is a learning and bonding experience. The professionals should remain open, reflective, and empathetic to ensure they provide guests with memorable experiences and to encourage equality and respect at the workplace, which is the key to the global hospitality success.</a:t>
            </a:r>
          </a:p>
        </p:txBody>
      </p:sp>
      <p:sp>
        <p:nvSpPr>
          <p:cNvPr id="4" name="Slide Number Placeholder 3"/>
          <p:cNvSpPr>
            <a:spLocks noGrp="1"/>
          </p:cNvSpPr>
          <p:nvPr>
            <p:ph type="sldNum" sz="quarter" idx="5"/>
          </p:nvPr>
        </p:nvSpPr>
        <p:spPr/>
        <p:txBody>
          <a:bodyPr/>
          <a:lstStyle/>
          <a:p>
            <a:fld id="{FA3A9784-2FA2-4171-A7A6-092E0F25D4FD}" type="slidenum">
              <a:t>11</a:t>
            </a:fld>
            <a:endParaRPr lang="en-US" dirty="0"/>
          </a:p>
        </p:txBody>
      </p:sp>
    </p:spTree>
    <p:extLst>
      <p:ext uri="{BB962C8B-B14F-4D97-AF65-F5344CB8AC3E}">
        <p14:creationId xmlns:p14="http://schemas.microsoft.com/office/powerpoint/2010/main" val="2903888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dirty="0"/>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11/19/2025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dirty="0"/>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bcounties.com/counties/county-profiles/Yorkshire/"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reativecommons.org/licenses/by-nc-nd/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71ACCF-7D40-041F-BB9C-CAC9D46456D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0264" b="10264"/>
          <a:stretch/>
        </p:blipFill>
        <p:spPr>
          <a:xfrm>
            <a:off x="20" y="33463"/>
            <a:ext cx="12191979" cy="6857990"/>
          </a:xfrm>
          <a:prstGeom prst="rect">
            <a:avLst/>
          </a:prstGeom>
        </p:spPr>
      </p:pic>
      <p:sp>
        <p:nvSpPr>
          <p:cNvPr id="9" name="Rectangle 8">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526200" y="645554"/>
            <a:ext cx="7800660" cy="1520987"/>
          </a:xfrm>
        </p:spPr>
        <p:txBody>
          <a:bodyPr anchor="t">
            <a:normAutofit/>
          </a:bodyPr>
          <a:lstStyle/>
          <a:p>
            <a:pPr algn="l"/>
            <a:r>
              <a:rPr lang="en-US" sz="3400" dirty="0">
                <a:solidFill>
                  <a:srgbClr val="FFFF00"/>
                </a:solidFill>
                <a:ea typeface="+mj-lt"/>
                <a:cs typeface="+mj-lt"/>
              </a:rPr>
              <a:t>Foreign Languages and Cultural Awareness</a:t>
            </a:r>
          </a:p>
          <a:p>
            <a:pPr algn="l"/>
            <a:r>
              <a:rPr lang="en-US" sz="3400" dirty="0">
                <a:solidFill>
                  <a:srgbClr val="FFFF00"/>
                </a:solidFill>
                <a:ea typeface="+mj-lt"/>
                <a:cs typeface="+mj-lt"/>
              </a:rPr>
              <a:t>BMIH5009 </a:t>
            </a:r>
          </a:p>
        </p:txBody>
      </p:sp>
      <p:sp>
        <p:nvSpPr>
          <p:cNvPr id="11" name="Rectangle 10">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5414994" y="4319686"/>
            <a:ext cx="6295332" cy="1588514"/>
          </a:xfrm>
        </p:spPr>
        <p:txBody>
          <a:bodyPr vert="horz" lIns="91440" tIns="45720" rIns="91440" bIns="45720" rtlCol="0" anchor="b">
            <a:normAutofit/>
          </a:bodyPr>
          <a:lstStyle/>
          <a:p>
            <a:pPr algn="l"/>
            <a:r>
              <a:rPr lang="en-US" sz="1800" b="1" dirty="0">
                <a:solidFill>
                  <a:schemeClr val="tx2"/>
                </a:solidFill>
              </a:rPr>
              <a:t>LECTURER: LISA BASSLER</a:t>
            </a:r>
          </a:p>
          <a:p>
            <a:pPr algn="l"/>
            <a:r>
              <a:rPr lang="en-US" sz="1800" b="1" dirty="0">
                <a:solidFill>
                  <a:schemeClr val="tx2"/>
                </a:solidFill>
              </a:rPr>
              <a:t>AUTHOR: NICOLETA ANDREEA ROSCA</a:t>
            </a:r>
          </a:p>
          <a:p>
            <a:pPr algn="l"/>
            <a:r>
              <a:rPr lang="en-US" sz="1800" b="1" dirty="0">
                <a:solidFill>
                  <a:schemeClr val="tx2"/>
                </a:solidFill>
              </a:rPr>
              <a:t>STUDENT NUMBER: 2009573</a:t>
            </a:r>
          </a:p>
          <a:p>
            <a:pPr algn="l"/>
            <a:endParaRPr lang="en-US" sz="1800" dirty="0">
              <a:solidFill>
                <a:srgbClr val="FFFFFF"/>
              </a:solidFill>
            </a:endParaRPr>
          </a:p>
        </p:txBody>
      </p:sp>
      <p:cxnSp>
        <p:nvCxnSpPr>
          <p:cNvPr id="13" name="Straight Connector 12">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5003FAE-4852-F142-1D89-E71BAA56B142}"/>
              </a:ext>
            </a:extLst>
          </p:cNvPr>
          <p:cNvSpPr txBox="1"/>
          <p:nvPr/>
        </p:nvSpPr>
        <p:spPr>
          <a:xfrm>
            <a:off x="4344758" y="3189102"/>
            <a:ext cx="8792308" cy="646331"/>
          </a:xfrm>
          <a:prstGeom prst="rect">
            <a:avLst/>
          </a:prstGeom>
          <a:noFill/>
        </p:spPr>
        <p:txBody>
          <a:bodyPr wrap="square" rtlCol="0">
            <a:spAutoFit/>
          </a:bodyPr>
          <a:lstStyle/>
          <a:p>
            <a:r>
              <a:rPr lang="en-GB" sz="3600" b="1" dirty="0">
                <a:solidFill>
                  <a:schemeClr val="tx2"/>
                </a:solidFill>
              </a:rPr>
              <a:t>ELEMENT FIVE-PRESENTATION</a:t>
            </a:r>
          </a:p>
        </p:txBody>
      </p:sp>
      <p:sp>
        <p:nvSpPr>
          <p:cNvPr id="10" name="TextBox 9">
            <a:extLst>
              <a:ext uri="{FF2B5EF4-FFF2-40B4-BE49-F238E27FC236}">
                <a16:creationId xmlns:a16="http://schemas.microsoft.com/office/drawing/2014/main" id="{5A6070DB-FAEF-2566-19E2-78919F20B844}"/>
              </a:ext>
            </a:extLst>
          </p:cNvPr>
          <p:cNvSpPr txBox="1"/>
          <p:nvPr/>
        </p:nvSpPr>
        <p:spPr>
          <a:xfrm>
            <a:off x="20" y="6891453"/>
            <a:ext cx="12191979" cy="230832"/>
          </a:xfrm>
          <a:prstGeom prst="rect">
            <a:avLst/>
          </a:prstGeom>
          <a:noFill/>
        </p:spPr>
        <p:txBody>
          <a:bodyPr wrap="square" rtlCol="0">
            <a:spAutoFit/>
          </a:bodyPr>
          <a:lstStyle/>
          <a:p>
            <a:r>
              <a:rPr lang="en-GB" sz="900">
                <a:hlinkClick r:id="rId3" tooltip="https://abcounties.com/counties/county-profiles/Yorkshire/"/>
              </a:rPr>
              <a:t>This Photo</a:t>
            </a:r>
            <a:r>
              <a:rPr lang="en-GB" sz="900"/>
              <a:t> by Unknown Author is licensed under </a:t>
            </a:r>
            <a:r>
              <a:rPr lang="en-GB" sz="900">
                <a:hlinkClick r:id="rId4" tooltip="https://creativecommons.org/licenses/by-nc-nd/3.0/"/>
              </a:rPr>
              <a:t>CC BY-NC-ND</a:t>
            </a:r>
            <a:endParaRPr lang="en-GB" sz="9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BCFB2E-14F1-EC45-1C54-AB260814EA8F}"/>
              </a:ext>
            </a:extLst>
          </p:cNvPr>
          <p:cNvSpPr>
            <a:spLocks noGrp="1"/>
          </p:cNvSpPr>
          <p:nvPr>
            <p:ph type="title"/>
          </p:nvPr>
        </p:nvSpPr>
        <p:spPr>
          <a:xfrm>
            <a:off x="640080" y="325369"/>
            <a:ext cx="4368602" cy="1956841"/>
          </a:xfrm>
        </p:spPr>
        <p:txBody>
          <a:bodyPr anchor="b">
            <a:normAutofit/>
          </a:bodyPr>
          <a:lstStyle/>
          <a:p>
            <a:r>
              <a:rPr lang="en-US" sz="5400" dirty="0">
                <a:ea typeface="+mj-lt"/>
                <a:cs typeface="+mj-lt"/>
              </a:rPr>
              <a:t>Introduction</a:t>
            </a:r>
            <a:endParaRPr lang="en-US" sz="54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A00B720-0D53-821F-843D-980872155D0C}"/>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1700" dirty="0">
                <a:ea typeface="+mn-lt"/>
                <a:cs typeface="+mn-lt"/>
              </a:rPr>
              <a:t>The success of hospitality is based on cultural awareness.</a:t>
            </a:r>
            <a:endParaRPr lang="en-US" sz="1700" dirty="0"/>
          </a:p>
          <a:p>
            <a:r>
              <a:rPr lang="en-US" sz="1700" dirty="0">
                <a:ea typeface="+mn-lt"/>
                <a:cs typeface="+mn-lt"/>
              </a:rPr>
              <a:t>My culture has influenced who I am, how I behave as well as my worldview.</a:t>
            </a:r>
            <a:endParaRPr lang="en-US" sz="1700" dirty="0"/>
          </a:p>
          <a:p>
            <a:r>
              <a:rPr lang="en-US" sz="1700" dirty="0">
                <a:ea typeface="+mn-lt"/>
                <a:cs typeface="+mn-lt"/>
              </a:rPr>
              <a:t>Recognition of cultural diversity enhances satisfaction by guests.</a:t>
            </a:r>
            <a:endParaRPr lang="en-US" sz="1700" dirty="0"/>
          </a:p>
          <a:p>
            <a:pPr marL="0" indent="0">
              <a:buNone/>
            </a:pPr>
            <a:endParaRPr lang="en-US" sz="1700" dirty="0"/>
          </a:p>
        </p:txBody>
      </p:sp>
      <p:pic>
        <p:nvPicPr>
          <p:cNvPr id="4" name="Picture 3" descr="The Importance of Hospitality | PI Hospitality Academy">
            <a:extLst>
              <a:ext uri="{FF2B5EF4-FFF2-40B4-BE49-F238E27FC236}">
                <a16:creationId xmlns:a16="http://schemas.microsoft.com/office/drawing/2014/main" id="{6F77FC8C-AB39-DABB-07F4-7F04C859BCD0}"/>
              </a:ext>
            </a:extLst>
          </p:cNvPr>
          <p:cNvPicPr>
            <a:picLocks noChangeAspect="1"/>
          </p:cNvPicPr>
          <p:nvPr/>
        </p:nvPicPr>
        <p:blipFill>
          <a:blip r:embed="rId3"/>
          <a:srcRect l="22469" r="10578"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81410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Dive Into British Culture: Traditions, Festivals, Customs">
            <a:extLst>
              <a:ext uri="{FF2B5EF4-FFF2-40B4-BE49-F238E27FC236}">
                <a16:creationId xmlns:a16="http://schemas.microsoft.com/office/drawing/2014/main" id="{BEAB38F4-AF61-2F5B-BE42-509099CA0015}"/>
              </a:ext>
            </a:extLst>
          </p:cNvPr>
          <p:cNvPicPr>
            <a:picLocks noChangeAspect="1"/>
          </p:cNvPicPr>
          <p:nvPr/>
        </p:nvPicPr>
        <p:blipFill>
          <a:blip r:embed="rId3"/>
          <a:srcRect l="17859" r="21127" b="1"/>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C205BB8-D7EB-A0B2-38C2-3B4C80273D11}"/>
              </a:ext>
            </a:extLst>
          </p:cNvPr>
          <p:cNvSpPr>
            <a:spLocks noGrp="1"/>
          </p:cNvSpPr>
          <p:nvPr>
            <p:ph type="title"/>
          </p:nvPr>
        </p:nvSpPr>
        <p:spPr>
          <a:xfrm>
            <a:off x="374904" y="856488"/>
            <a:ext cx="4992624" cy="1243584"/>
          </a:xfrm>
        </p:spPr>
        <p:txBody>
          <a:bodyPr anchor="ctr">
            <a:normAutofit/>
          </a:bodyPr>
          <a:lstStyle/>
          <a:p>
            <a:r>
              <a:rPr lang="en-US" sz="3400" dirty="0">
                <a:ea typeface="+mj-lt"/>
                <a:cs typeface="+mj-lt"/>
              </a:rPr>
              <a:t>My Cultural Background</a:t>
            </a:r>
            <a:endParaRPr lang="en-US" sz="3400" dirty="0"/>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C8E3E7C-C659-6E8E-A853-3FCB5DA20763}"/>
              </a:ext>
            </a:extLst>
          </p:cNvPr>
          <p:cNvSpPr>
            <a:spLocks noGrp="1"/>
          </p:cNvSpPr>
          <p:nvPr>
            <p:ph idx="1"/>
          </p:nvPr>
        </p:nvSpPr>
        <p:spPr>
          <a:xfrm>
            <a:off x="374904" y="2522949"/>
            <a:ext cx="5065776" cy="3402363"/>
          </a:xfrm>
        </p:spPr>
        <p:txBody>
          <a:bodyPr vert="horz" lIns="91440" tIns="45720" rIns="91440" bIns="45720" rtlCol="0" anchor="t">
            <a:normAutofit lnSpcReduction="10000"/>
          </a:bodyPr>
          <a:lstStyle/>
          <a:p>
            <a:r>
              <a:rPr lang="en-US" sz="2000" dirty="0">
                <a:ea typeface="+mn-lt"/>
                <a:cs typeface="+mn-lt"/>
              </a:rPr>
              <a:t>I was born in Romania but due to a long time living in England I started to feel part of the  British people that are a multicultural country and have different languages and religions.</a:t>
            </a:r>
            <a:endParaRPr lang="en-US" sz="2000" dirty="0"/>
          </a:p>
          <a:p>
            <a:r>
              <a:rPr lang="en-US" sz="2000" dirty="0">
                <a:ea typeface="+mn-lt"/>
                <a:cs typeface="+mn-lt"/>
              </a:rPr>
              <a:t>Community and family are the key areas that influence identity.</a:t>
            </a:r>
            <a:endParaRPr lang="en-US" sz="2000" dirty="0"/>
          </a:p>
          <a:p>
            <a:r>
              <a:rPr lang="en-US" sz="2000" dirty="0">
                <a:ea typeface="+mn-lt"/>
                <a:cs typeface="+mn-lt"/>
              </a:rPr>
              <a:t>Hospitality and respect for the aged are social values.</a:t>
            </a:r>
            <a:endParaRPr lang="en-US" sz="2000" dirty="0"/>
          </a:p>
          <a:p>
            <a:r>
              <a:rPr lang="en-US" sz="2000" dirty="0">
                <a:ea typeface="+mn-lt"/>
                <a:cs typeface="+mn-lt"/>
              </a:rPr>
              <a:t>Cultural diversity helps to be open-minded and flexible in daily interactions.</a:t>
            </a:r>
            <a:endParaRPr lang="en-US" sz="2000" dirty="0"/>
          </a:p>
        </p:txBody>
      </p:sp>
    </p:spTree>
    <p:extLst>
      <p:ext uri="{BB962C8B-B14F-4D97-AF65-F5344CB8AC3E}">
        <p14:creationId xmlns:p14="http://schemas.microsoft.com/office/powerpoint/2010/main" val="1834247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FE5324D-80DE-66F5-455B-9126E76C8C66}"/>
              </a:ext>
            </a:extLst>
          </p:cNvPr>
          <p:cNvSpPr>
            <a:spLocks noGrp="1"/>
          </p:cNvSpPr>
          <p:nvPr>
            <p:ph type="title"/>
          </p:nvPr>
        </p:nvSpPr>
        <p:spPr>
          <a:xfrm>
            <a:off x="761803" y="350196"/>
            <a:ext cx="4646904" cy="1624520"/>
          </a:xfrm>
        </p:spPr>
        <p:txBody>
          <a:bodyPr anchor="ctr">
            <a:normAutofit/>
          </a:bodyPr>
          <a:lstStyle/>
          <a:p>
            <a:r>
              <a:rPr lang="en-US" sz="4000" dirty="0">
                <a:ea typeface="+mj-lt"/>
                <a:cs typeface="+mj-lt"/>
              </a:rPr>
              <a:t>Traditions and Customs</a:t>
            </a:r>
            <a:endParaRPr lang="en-US" sz="4000" dirty="0"/>
          </a:p>
        </p:txBody>
      </p:sp>
      <p:sp>
        <p:nvSpPr>
          <p:cNvPr id="3" name="Content Placeholder 2">
            <a:extLst>
              <a:ext uri="{FF2B5EF4-FFF2-40B4-BE49-F238E27FC236}">
                <a16:creationId xmlns:a16="http://schemas.microsoft.com/office/drawing/2014/main" id="{BA82F5BA-6FB1-96ED-817C-2655C93D0E47}"/>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2000" dirty="0">
                <a:ea typeface="+mn-lt"/>
                <a:cs typeface="+mn-lt"/>
              </a:rPr>
              <a:t>Both Christmas and New Year are festivals that involve unity, color and light.</a:t>
            </a:r>
            <a:endParaRPr lang="en-US" sz="2000" dirty="0"/>
          </a:p>
          <a:p>
            <a:r>
              <a:rPr lang="en-US" sz="2000" dirty="0">
                <a:ea typeface="+mn-lt"/>
                <a:cs typeface="+mn-lt"/>
              </a:rPr>
              <a:t>Socialising food is a sign of unity and hospitality (Schmalz et al., 2020).</a:t>
            </a:r>
            <a:endParaRPr lang="en-US" sz="2000" dirty="0"/>
          </a:p>
          <a:p>
            <a:r>
              <a:rPr lang="en-US" sz="2000" dirty="0">
                <a:ea typeface="+mn-lt"/>
                <a:cs typeface="+mn-lt"/>
              </a:rPr>
              <a:t>Meetings are also characterised by shaking hands with respect.</a:t>
            </a:r>
            <a:endParaRPr lang="en-US" sz="2000" dirty="0"/>
          </a:p>
          <a:p>
            <a:r>
              <a:rPr lang="en-US" sz="2000" dirty="0">
                <a:ea typeface="+mn-lt"/>
                <a:cs typeface="+mn-lt"/>
              </a:rPr>
              <a:t>In traditional hospitality, warmth, care, and attitude towards the guest like a member of the family are considered.</a:t>
            </a:r>
            <a:endParaRPr lang="en-US" sz="2000" dirty="0"/>
          </a:p>
        </p:txBody>
      </p:sp>
      <p:pic>
        <p:nvPicPr>
          <p:cNvPr id="5" name="Picture 4" descr="A back of a person wearing a jacket and helmet surrounded by colored lights">
            <a:extLst>
              <a:ext uri="{FF2B5EF4-FFF2-40B4-BE49-F238E27FC236}">
                <a16:creationId xmlns:a16="http://schemas.microsoft.com/office/drawing/2014/main" id="{A696DB51-3923-56F0-0917-AEEED973AA2B}"/>
              </a:ext>
            </a:extLst>
          </p:cNvPr>
          <p:cNvPicPr>
            <a:picLocks noChangeAspect="1"/>
          </p:cNvPicPr>
          <p:nvPr/>
        </p:nvPicPr>
        <p:blipFill>
          <a:blip r:embed="rId3"/>
          <a:srcRect l="17549" r="23138" b="-3"/>
          <a:stretch>
            <a:fillRect/>
          </a:stretch>
        </p:blipFill>
        <p:spPr>
          <a:xfrm>
            <a:off x="6096000" y="1"/>
            <a:ext cx="6102825" cy="6858000"/>
          </a:xfrm>
          <a:prstGeom prst="rect">
            <a:avLst/>
          </a:prstGeom>
        </p:spPr>
      </p:pic>
    </p:spTree>
    <p:extLst>
      <p:ext uri="{BB962C8B-B14F-4D97-AF65-F5344CB8AC3E}">
        <p14:creationId xmlns:p14="http://schemas.microsoft.com/office/powerpoint/2010/main" val="160689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5ED4D-3A84-35AC-3EBF-C6D89AC9C222}"/>
              </a:ext>
            </a:extLst>
          </p:cNvPr>
          <p:cNvSpPr>
            <a:spLocks noGrp="1"/>
          </p:cNvSpPr>
          <p:nvPr>
            <p:ph type="title"/>
          </p:nvPr>
        </p:nvSpPr>
        <p:spPr>
          <a:xfrm>
            <a:off x="876693" y="741391"/>
            <a:ext cx="4597747" cy="1616203"/>
          </a:xfrm>
        </p:spPr>
        <p:txBody>
          <a:bodyPr anchor="b">
            <a:normAutofit/>
          </a:bodyPr>
          <a:lstStyle/>
          <a:p>
            <a:r>
              <a:rPr lang="en-US" sz="3200" dirty="0">
                <a:ea typeface="+mj-lt"/>
                <a:cs typeface="+mj-lt"/>
              </a:rPr>
              <a:t>Communication Styles</a:t>
            </a:r>
            <a:endParaRPr lang="en-US" sz="3200" dirty="0"/>
          </a:p>
        </p:txBody>
      </p:sp>
      <p:sp>
        <p:nvSpPr>
          <p:cNvPr id="3" name="Content Placeholder 2">
            <a:extLst>
              <a:ext uri="{FF2B5EF4-FFF2-40B4-BE49-F238E27FC236}">
                <a16:creationId xmlns:a16="http://schemas.microsoft.com/office/drawing/2014/main" id="{3ECD1A23-22FF-C7AE-1171-D63538F5CF4A}"/>
              </a:ext>
            </a:extLst>
          </p:cNvPr>
          <p:cNvSpPr>
            <a:spLocks noGrp="1"/>
          </p:cNvSpPr>
          <p:nvPr>
            <p:ph idx="1"/>
          </p:nvPr>
        </p:nvSpPr>
        <p:spPr>
          <a:xfrm>
            <a:off x="876693" y="2533476"/>
            <a:ext cx="4597746" cy="3447832"/>
          </a:xfrm>
        </p:spPr>
        <p:txBody>
          <a:bodyPr vert="horz" lIns="91440" tIns="45720" rIns="91440" bIns="45720" rtlCol="0" anchor="t">
            <a:normAutofit/>
          </a:bodyPr>
          <a:lstStyle/>
          <a:p>
            <a:r>
              <a:rPr lang="en-US" sz="2000" dirty="0">
                <a:ea typeface="+mn-lt"/>
                <a:cs typeface="+mn-lt"/>
              </a:rPr>
              <a:t>Communication is also oblique and respectful to ensure harmony.</a:t>
            </a:r>
            <a:endParaRPr lang="en-US" sz="2000" dirty="0"/>
          </a:p>
          <a:p>
            <a:r>
              <a:rPr lang="en-US" sz="2000" dirty="0">
                <a:ea typeface="+mn-lt"/>
                <a:cs typeface="+mn-lt"/>
              </a:rPr>
              <a:t>The use of tone and gestures is done with dignity.</a:t>
            </a:r>
            <a:endParaRPr lang="en-US" sz="2000" dirty="0"/>
          </a:p>
          <a:p>
            <a:r>
              <a:rPr lang="en-US" sz="2000" dirty="0">
                <a:ea typeface="+mn-lt"/>
                <a:cs typeface="+mn-lt"/>
              </a:rPr>
              <a:t>The eye contact and personal space are relative.</a:t>
            </a:r>
            <a:endParaRPr lang="en-US" sz="2000" dirty="0"/>
          </a:p>
          <a:p>
            <a:r>
              <a:rPr lang="en-US" sz="2000" dirty="0">
                <a:ea typeface="+mn-lt"/>
                <a:cs typeface="+mn-lt"/>
              </a:rPr>
              <a:t>Active listening and empathy play an important role in cross-cultural communication.</a:t>
            </a:r>
            <a:endParaRPr lang="en-US" sz="2000" dirty="0"/>
          </a:p>
        </p:txBody>
      </p:sp>
      <p:pic>
        <p:nvPicPr>
          <p:cNvPr id="4" name="Picture 3" descr="Communication styles and how they affect the workplace">
            <a:extLst>
              <a:ext uri="{FF2B5EF4-FFF2-40B4-BE49-F238E27FC236}">
                <a16:creationId xmlns:a16="http://schemas.microsoft.com/office/drawing/2014/main" id="{63508C1A-CA14-FF39-7969-1149597A44C5}"/>
              </a:ext>
            </a:extLst>
          </p:cNvPr>
          <p:cNvPicPr>
            <a:picLocks noChangeAspect="1"/>
          </p:cNvPicPr>
          <p:nvPr/>
        </p:nvPicPr>
        <p:blipFill>
          <a:blip r:embed="rId3"/>
          <a:stretch>
            <a:fillRect/>
          </a:stretch>
        </p:blipFill>
        <p:spPr>
          <a:xfrm>
            <a:off x="6096001" y="1899965"/>
            <a:ext cx="5319062" cy="2982987"/>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944137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23F06C-C7D9-DBCB-2E80-ADE5B4FF4FCC}"/>
              </a:ext>
            </a:extLst>
          </p:cNvPr>
          <p:cNvSpPr>
            <a:spLocks noGrp="1"/>
          </p:cNvSpPr>
          <p:nvPr>
            <p:ph type="title"/>
          </p:nvPr>
        </p:nvSpPr>
        <p:spPr>
          <a:xfrm>
            <a:off x="761800" y="762001"/>
            <a:ext cx="5334197" cy="1708242"/>
          </a:xfrm>
        </p:spPr>
        <p:txBody>
          <a:bodyPr anchor="ctr">
            <a:normAutofit/>
          </a:bodyPr>
          <a:lstStyle/>
          <a:p>
            <a:r>
              <a:rPr lang="en-US" sz="4000" dirty="0">
                <a:ea typeface="+mj-lt"/>
                <a:cs typeface="+mj-lt"/>
              </a:rPr>
              <a:t>Core Values and Beliefs</a:t>
            </a:r>
            <a:endParaRPr lang="en-US" sz="4000" dirty="0"/>
          </a:p>
        </p:txBody>
      </p:sp>
      <p:sp>
        <p:nvSpPr>
          <p:cNvPr id="3" name="Content Placeholder 2">
            <a:extLst>
              <a:ext uri="{FF2B5EF4-FFF2-40B4-BE49-F238E27FC236}">
                <a16:creationId xmlns:a16="http://schemas.microsoft.com/office/drawing/2014/main" id="{3E9A33DF-FDA7-42F2-F338-888CF1A915F1}"/>
              </a:ext>
            </a:extLst>
          </p:cNvPr>
          <p:cNvSpPr>
            <a:spLocks noGrp="1"/>
          </p:cNvSpPr>
          <p:nvPr>
            <p:ph idx="1"/>
          </p:nvPr>
        </p:nvSpPr>
        <p:spPr>
          <a:xfrm>
            <a:off x="761800" y="2470244"/>
            <a:ext cx="5334197" cy="3769835"/>
          </a:xfrm>
        </p:spPr>
        <p:txBody>
          <a:bodyPr vert="horz" lIns="91440" tIns="45720" rIns="91440" bIns="45720" rtlCol="0" anchor="ctr">
            <a:normAutofit/>
          </a:bodyPr>
          <a:lstStyle/>
          <a:p>
            <a:r>
              <a:rPr lang="en-US" sz="2000" dirty="0">
                <a:ea typeface="+mn-lt"/>
                <a:cs typeface="+mn-lt"/>
              </a:rPr>
              <a:t>Guiding values are respect, humility, and compassion.</a:t>
            </a:r>
            <a:endParaRPr lang="en-US" sz="2000" dirty="0"/>
          </a:p>
          <a:p>
            <a:r>
              <a:rPr lang="en-US" sz="2000" dirty="0">
                <a:ea typeface="+mn-lt"/>
                <a:cs typeface="+mn-lt"/>
              </a:rPr>
              <a:t>Collectivism encourages teamwork and corporate good.</a:t>
            </a:r>
            <a:endParaRPr lang="en-US" sz="2000" dirty="0"/>
          </a:p>
          <a:p>
            <a:r>
              <a:rPr lang="en-US" sz="2000" dirty="0">
                <a:ea typeface="+mn-lt"/>
                <a:cs typeface="+mn-lt"/>
              </a:rPr>
              <a:t>Mindfulness and patience are formed through spirituality (Schnitker et al., 2017).</a:t>
            </a:r>
            <a:endParaRPr lang="en-US" sz="2000" dirty="0"/>
          </a:p>
          <a:p>
            <a:r>
              <a:rPr lang="en-US" sz="2000" dirty="0">
                <a:ea typeface="+mn-lt"/>
                <a:cs typeface="+mn-lt"/>
              </a:rPr>
              <a:t>Professional and personal behavior is characterised by integrity and sympathetic behavior.</a:t>
            </a:r>
            <a:endParaRPr lang="en-US" sz="2000" dirty="0"/>
          </a:p>
        </p:txBody>
      </p:sp>
      <p:pic>
        <p:nvPicPr>
          <p:cNvPr id="5" name="Picture 4" descr="Hands holding each other's wrists and interlinked to form a circle">
            <a:extLst>
              <a:ext uri="{FF2B5EF4-FFF2-40B4-BE49-F238E27FC236}">
                <a16:creationId xmlns:a16="http://schemas.microsoft.com/office/drawing/2014/main" id="{CB290F4D-04DA-2C89-7DCB-94D8CE7B6896}"/>
              </a:ext>
            </a:extLst>
          </p:cNvPr>
          <p:cNvPicPr>
            <a:picLocks noChangeAspect="1"/>
          </p:cNvPicPr>
          <p:nvPr/>
        </p:nvPicPr>
        <p:blipFill>
          <a:blip r:embed="rId3"/>
          <a:srcRect l="23424" r="24815" b="-3"/>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417210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BA4989D-7E32-3654-9196-6EEDBDBF3818}"/>
              </a:ext>
            </a:extLst>
          </p:cNvPr>
          <p:cNvSpPr>
            <a:spLocks noGrp="1"/>
          </p:cNvSpPr>
          <p:nvPr>
            <p:ph type="title"/>
          </p:nvPr>
        </p:nvSpPr>
        <p:spPr>
          <a:xfrm>
            <a:off x="1371597" y="348865"/>
            <a:ext cx="10044023" cy="877729"/>
          </a:xfrm>
        </p:spPr>
        <p:txBody>
          <a:bodyPr anchor="ctr">
            <a:normAutofit/>
          </a:bodyPr>
          <a:lstStyle/>
          <a:p>
            <a:r>
              <a:rPr lang="en-US" sz="4000" dirty="0">
                <a:solidFill>
                  <a:srgbClr val="FFFFFF"/>
                </a:solidFill>
                <a:ea typeface="+mj-lt"/>
                <a:cs typeface="+mj-lt"/>
              </a:rPr>
              <a:t>Expectations as a Guest</a:t>
            </a:r>
            <a:endParaRPr lang="en-US" sz="4000" dirty="0">
              <a:solidFill>
                <a:srgbClr val="FFFFFF"/>
              </a:solidFill>
            </a:endParaRPr>
          </a:p>
        </p:txBody>
      </p:sp>
      <p:graphicFrame>
        <p:nvGraphicFramePr>
          <p:cNvPr id="21" name="Content Placeholder 2">
            <a:extLst>
              <a:ext uri="{FF2B5EF4-FFF2-40B4-BE49-F238E27FC236}">
                <a16:creationId xmlns:a16="http://schemas.microsoft.com/office/drawing/2014/main" id="{3007C46E-79D4-67CA-ED41-78FEF7AA7551}"/>
              </a:ext>
            </a:extLst>
          </p:cNvPr>
          <p:cNvGraphicFramePr>
            <a:graphicFrameLocks noGrp="1"/>
          </p:cNvGraphicFramePr>
          <p:nvPr>
            <p:ph idx="1"/>
            <p:extLst>
              <p:ext uri="{D42A27DB-BD31-4B8C-83A1-F6EECF244321}">
                <p14:modId xmlns:p14="http://schemas.microsoft.com/office/powerpoint/2010/main" val="91705987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09211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E44CB9-CA87-C477-C21C-61FAA32899C7}"/>
              </a:ext>
            </a:extLst>
          </p:cNvPr>
          <p:cNvSpPr>
            <a:spLocks noGrp="1"/>
          </p:cNvSpPr>
          <p:nvPr>
            <p:ph type="title"/>
          </p:nvPr>
        </p:nvSpPr>
        <p:spPr>
          <a:xfrm>
            <a:off x="621792" y="1161288"/>
            <a:ext cx="3602736" cy="4526280"/>
          </a:xfrm>
        </p:spPr>
        <p:txBody>
          <a:bodyPr>
            <a:normAutofit/>
          </a:bodyPr>
          <a:lstStyle/>
          <a:p>
            <a:r>
              <a:rPr lang="en-US" sz="4000" dirty="0">
                <a:ea typeface="+mj-lt"/>
                <a:cs typeface="+mj-lt"/>
              </a:rPr>
              <a:t>Cultural Sensitivity in Hospitality</a:t>
            </a:r>
            <a:endParaRPr lang="en-US" sz="4000" dirty="0"/>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EDA26F5-F199-0329-9382-0580363F0374}"/>
              </a:ext>
            </a:extLst>
          </p:cNvPr>
          <p:cNvGraphicFramePr>
            <a:graphicFrameLocks noGrp="1"/>
          </p:cNvGraphicFramePr>
          <p:nvPr>
            <p:ph idx="1"/>
            <p:extLst>
              <p:ext uri="{D42A27DB-BD31-4B8C-83A1-F6EECF244321}">
                <p14:modId xmlns:p14="http://schemas.microsoft.com/office/powerpoint/2010/main" val="2940640117"/>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1634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F6A658-DC80-8B36-1544-44D9442FF9A9}"/>
              </a:ext>
            </a:extLst>
          </p:cNvPr>
          <p:cNvSpPr>
            <a:spLocks noGrp="1"/>
          </p:cNvSpPr>
          <p:nvPr>
            <p:ph type="title"/>
          </p:nvPr>
        </p:nvSpPr>
        <p:spPr>
          <a:xfrm>
            <a:off x="630936" y="640080"/>
            <a:ext cx="4818888" cy="1481328"/>
          </a:xfrm>
        </p:spPr>
        <p:txBody>
          <a:bodyPr anchor="b">
            <a:normAutofit/>
          </a:bodyPr>
          <a:lstStyle/>
          <a:p>
            <a:r>
              <a:rPr lang="en-US" sz="4200" dirty="0">
                <a:ea typeface="+mj-lt"/>
                <a:cs typeface="+mj-lt"/>
              </a:rPr>
              <a:t>Shared Experiences and Learning</a:t>
            </a:r>
            <a:endParaRPr lang="en-US" sz="4200" dirty="0"/>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66CB6A6-D000-C475-AA83-2293D8385ED8}"/>
              </a:ext>
            </a:extLst>
          </p:cNvPr>
          <p:cNvSpPr>
            <a:spLocks noGrp="1"/>
          </p:cNvSpPr>
          <p:nvPr>
            <p:ph idx="1"/>
          </p:nvPr>
        </p:nvSpPr>
        <p:spPr>
          <a:xfrm>
            <a:off x="630936" y="2660904"/>
            <a:ext cx="4818888" cy="3547872"/>
          </a:xfrm>
        </p:spPr>
        <p:txBody>
          <a:bodyPr vert="horz" lIns="91440" tIns="45720" rIns="91440" bIns="45720" rtlCol="0" anchor="t">
            <a:normAutofit/>
          </a:bodyPr>
          <a:lstStyle/>
          <a:p>
            <a:r>
              <a:rPr lang="en-US" sz="2200" dirty="0">
                <a:ea typeface="+mn-lt"/>
                <a:cs typeface="+mn-lt"/>
              </a:rPr>
              <a:t>The interaction with multicultural peers helped me to communicate better.</a:t>
            </a:r>
            <a:endParaRPr lang="en-US" sz="2200" dirty="0"/>
          </a:p>
          <a:p>
            <a:r>
              <a:rPr lang="en-US" sz="2200" dirty="0">
                <a:ea typeface="+mn-lt"/>
                <a:cs typeface="+mn-lt"/>
              </a:rPr>
              <a:t>The collaboration created mutual understanding in learning (Baker, 2015).</a:t>
            </a:r>
            <a:endParaRPr lang="en-US" sz="2200" dirty="0"/>
          </a:p>
          <a:p>
            <a:r>
              <a:rPr lang="en-US" sz="2200" dirty="0">
                <a:ea typeface="+mn-lt"/>
                <a:cs typeface="+mn-lt"/>
              </a:rPr>
              <a:t>Experiences that were shared proved to be similar across cultures.</a:t>
            </a:r>
            <a:endParaRPr lang="en-US" sz="2200" dirty="0"/>
          </a:p>
          <a:p>
            <a:r>
              <a:rPr lang="en-US" sz="2200" dirty="0">
                <a:ea typeface="+mn-lt"/>
                <a:cs typeface="+mn-lt"/>
              </a:rPr>
              <a:t>Feedback would enhance culture flexibility and group work.</a:t>
            </a:r>
            <a:endParaRPr lang="en-US" sz="2200" dirty="0"/>
          </a:p>
        </p:txBody>
      </p:sp>
      <p:pic>
        <p:nvPicPr>
          <p:cNvPr id="4" name="Picture 3" descr="A group of people with different poses&#10;&#10;AI-generated content may be incorrect.">
            <a:extLst>
              <a:ext uri="{FF2B5EF4-FFF2-40B4-BE49-F238E27FC236}">
                <a16:creationId xmlns:a16="http://schemas.microsoft.com/office/drawing/2014/main" id="{CE66988E-231E-FAFF-9C59-715F80153CB7}"/>
              </a:ext>
            </a:extLst>
          </p:cNvPr>
          <p:cNvPicPr>
            <a:picLocks noChangeAspect="1"/>
          </p:cNvPicPr>
          <p:nvPr/>
        </p:nvPicPr>
        <p:blipFill>
          <a:blip r:embed="rId3"/>
          <a:stretch>
            <a:fillRect/>
          </a:stretch>
        </p:blipFill>
        <p:spPr>
          <a:xfrm>
            <a:off x="6099048" y="1184000"/>
            <a:ext cx="5458968" cy="4490000"/>
          </a:xfrm>
          <a:prstGeom prst="rect">
            <a:avLst/>
          </a:prstGeom>
        </p:spPr>
      </p:pic>
    </p:spTree>
    <p:extLst>
      <p:ext uri="{BB962C8B-B14F-4D97-AF65-F5344CB8AC3E}">
        <p14:creationId xmlns:p14="http://schemas.microsoft.com/office/powerpoint/2010/main" val="599110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AC058B-7835-8EF2-05B6-87FF97766625}"/>
              </a:ext>
            </a:extLst>
          </p:cNvPr>
          <p:cNvSpPr>
            <a:spLocks noGrp="1"/>
          </p:cNvSpPr>
          <p:nvPr>
            <p:ph type="title"/>
          </p:nvPr>
        </p:nvSpPr>
        <p:spPr>
          <a:xfrm>
            <a:off x="586478" y="1683756"/>
            <a:ext cx="3115265" cy="2396359"/>
          </a:xfrm>
        </p:spPr>
        <p:txBody>
          <a:bodyPr anchor="b">
            <a:normAutofit/>
          </a:bodyPr>
          <a:lstStyle/>
          <a:p>
            <a:pPr algn="r"/>
            <a:r>
              <a:rPr lang="en-US" sz="4000" dirty="0">
                <a:solidFill>
                  <a:srgbClr val="FFFFFF"/>
                </a:solidFill>
                <a:ea typeface="+mj-lt"/>
                <a:cs typeface="+mj-lt"/>
              </a:rPr>
              <a:t>Professional Reflection</a:t>
            </a:r>
            <a:endParaRPr lang="en-US" sz="4000" dirty="0">
              <a:solidFill>
                <a:srgbClr val="FFFFFF"/>
              </a:solidFill>
            </a:endParaRPr>
          </a:p>
        </p:txBody>
      </p:sp>
      <p:graphicFrame>
        <p:nvGraphicFramePr>
          <p:cNvPr id="5" name="Content Placeholder 2">
            <a:extLst>
              <a:ext uri="{FF2B5EF4-FFF2-40B4-BE49-F238E27FC236}">
                <a16:creationId xmlns:a16="http://schemas.microsoft.com/office/drawing/2014/main" id="{622A3F21-7DA2-5EDC-5F7A-DF9B9EFF5BC8}"/>
              </a:ext>
            </a:extLst>
          </p:cNvPr>
          <p:cNvGraphicFramePr>
            <a:graphicFrameLocks noGrp="1"/>
          </p:cNvGraphicFramePr>
          <p:nvPr>
            <p:ph idx="1"/>
            <p:extLst>
              <p:ext uri="{D42A27DB-BD31-4B8C-83A1-F6EECF244321}">
                <p14:modId xmlns:p14="http://schemas.microsoft.com/office/powerpoint/2010/main" val="328039482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1602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EE33385-7CBD-DED0-C522-BF609D51FDB0}"/>
              </a:ext>
            </a:extLst>
          </p:cNvPr>
          <p:cNvSpPr>
            <a:spLocks noGrp="1"/>
          </p:cNvSpPr>
          <p:nvPr>
            <p:ph type="title"/>
          </p:nvPr>
        </p:nvSpPr>
        <p:spPr>
          <a:xfrm>
            <a:off x="1371597" y="348865"/>
            <a:ext cx="10044023" cy="877729"/>
          </a:xfrm>
        </p:spPr>
        <p:txBody>
          <a:bodyPr anchor="ctr">
            <a:normAutofit/>
          </a:bodyPr>
          <a:lstStyle/>
          <a:p>
            <a:r>
              <a:rPr lang="en-US" sz="4000" dirty="0">
                <a:solidFill>
                  <a:srgbClr val="FFFFFF"/>
                </a:solidFill>
                <a:ea typeface="+mj-lt"/>
                <a:cs typeface="+mj-lt"/>
              </a:rPr>
              <a:t>Conclusion</a:t>
            </a:r>
          </a:p>
        </p:txBody>
      </p:sp>
      <p:graphicFrame>
        <p:nvGraphicFramePr>
          <p:cNvPr id="6" name="Content Placeholder 2">
            <a:extLst>
              <a:ext uri="{FF2B5EF4-FFF2-40B4-BE49-F238E27FC236}">
                <a16:creationId xmlns:a16="http://schemas.microsoft.com/office/drawing/2014/main" id="{6B3D9380-BD04-67AC-3312-24E274B1381E}"/>
              </a:ext>
            </a:extLst>
          </p:cNvPr>
          <p:cNvGraphicFramePr>
            <a:graphicFrameLocks noGrp="1"/>
          </p:cNvGraphicFramePr>
          <p:nvPr>
            <p:ph idx="1"/>
            <p:extLst>
              <p:ext uri="{D42A27DB-BD31-4B8C-83A1-F6EECF244321}">
                <p14:modId xmlns:p14="http://schemas.microsoft.com/office/powerpoint/2010/main" val="109360492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8092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708357-E78F-3317-0D33-8BCF105F112A}"/>
              </a:ext>
            </a:extLst>
          </p:cNvPr>
          <p:cNvSpPr>
            <a:spLocks noGrp="1"/>
          </p:cNvSpPr>
          <p:nvPr>
            <p:ph type="title"/>
          </p:nvPr>
        </p:nvSpPr>
        <p:spPr>
          <a:xfrm>
            <a:off x="1156851" y="637762"/>
            <a:ext cx="9888496" cy="900131"/>
          </a:xfrm>
        </p:spPr>
        <p:txBody>
          <a:bodyPr anchor="t">
            <a:normAutofit/>
          </a:bodyPr>
          <a:lstStyle/>
          <a:p>
            <a:r>
              <a:rPr lang="en-US" sz="4000" dirty="0">
                <a:solidFill>
                  <a:schemeClr val="bg1"/>
                </a:solidFill>
              </a:rPr>
              <a:t>References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C78AC97-A024-2EFC-D41D-1D412297A183}"/>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1700" dirty="0">
                <a:ea typeface="+mn-lt"/>
                <a:cs typeface="+mn-lt"/>
              </a:rPr>
              <a:t>Baker, M.J., (2015) ‘Collaboration in collaborative learning’, </a:t>
            </a:r>
            <a:r>
              <a:rPr lang="en-US" sz="1700" i="1" dirty="0">
                <a:ea typeface="+mn-lt"/>
                <a:cs typeface="+mn-lt"/>
              </a:rPr>
              <a:t>Interaction studies</a:t>
            </a:r>
            <a:r>
              <a:rPr lang="en-US" sz="1700" dirty="0">
                <a:ea typeface="+mn-lt"/>
                <a:cs typeface="+mn-lt"/>
              </a:rPr>
              <a:t>, 16(3), pp.451-473.</a:t>
            </a:r>
            <a:endParaRPr lang="en-US" sz="1700" dirty="0"/>
          </a:p>
          <a:p>
            <a:r>
              <a:rPr lang="en-US" sz="1700" dirty="0">
                <a:ea typeface="+mn-lt"/>
                <a:cs typeface="+mn-lt"/>
              </a:rPr>
              <a:t>Ilieva, G., (2024). ‘The effect of culture on guest experience</a:t>
            </a:r>
            <a:r>
              <a:rPr lang="en-US" sz="1700" i="1" dirty="0">
                <a:ea typeface="+mn-lt"/>
                <a:cs typeface="+mn-lt"/>
              </a:rPr>
              <a:t>’. Известия на Съюза на учените-Варна. Серия Икономически науки, </a:t>
            </a:r>
            <a:r>
              <a:rPr lang="en-US" sz="1700" dirty="0">
                <a:ea typeface="+mn-lt"/>
                <a:cs typeface="+mn-lt"/>
              </a:rPr>
              <a:t>13(1), pp.242-252.</a:t>
            </a:r>
            <a:endParaRPr lang="en-US" sz="1700" dirty="0"/>
          </a:p>
          <a:p>
            <a:r>
              <a:rPr lang="en-US" sz="1700" dirty="0">
                <a:ea typeface="+mn-lt"/>
                <a:cs typeface="+mn-lt"/>
              </a:rPr>
              <a:t>Moscardo, G., (2019). ‘Encouraging hospitality guest engagement in responsible action: Building comprehensive theoretical models to support effective action (invited paper for ‘luminaries’ special issue of International Journal of Hospitality Management)’. </a:t>
            </a:r>
            <a:r>
              <a:rPr lang="en-US" sz="1700" i="1" dirty="0">
                <a:ea typeface="+mn-lt"/>
                <a:cs typeface="+mn-lt"/>
              </a:rPr>
              <a:t>International Journal of Hospitality Management,</a:t>
            </a:r>
            <a:r>
              <a:rPr lang="en-US" sz="1700" dirty="0">
                <a:ea typeface="+mn-lt"/>
                <a:cs typeface="+mn-lt"/>
              </a:rPr>
              <a:t> 76, pp.61-69.</a:t>
            </a:r>
            <a:endParaRPr lang="en-US" sz="1700" dirty="0"/>
          </a:p>
          <a:p>
            <a:r>
              <a:rPr lang="en-US" sz="1700" dirty="0">
                <a:ea typeface="+mn-lt"/>
                <a:cs typeface="+mn-lt"/>
              </a:rPr>
              <a:t>Schmalz, D.L., Joyner, L., Duffy, L.N., Bricker, K.S. and Blomquist, K.K., (2020).’ The cycle of food socialization’: Leisure as resistance</a:t>
            </a:r>
            <a:r>
              <a:rPr lang="en-US" sz="1700" i="1" dirty="0">
                <a:ea typeface="+mn-lt"/>
                <a:cs typeface="+mn-lt"/>
              </a:rPr>
              <a:t>. Annals of leisure research</a:t>
            </a:r>
            <a:r>
              <a:rPr lang="en-US" sz="1700" dirty="0">
                <a:ea typeface="+mn-lt"/>
                <a:cs typeface="+mn-lt"/>
              </a:rPr>
              <a:t>, 23(4), pp.510-529.</a:t>
            </a:r>
            <a:endParaRPr lang="en-US" sz="1700" dirty="0"/>
          </a:p>
          <a:p>
            <a:r>
              <a:rPr lang="en-US" sz="1700" dirty="0">
                <a:ea typeface="+mn-lt"/>
                <a:cs typeface="+mn-lt"/>
              </a:rPr>
              <a:t>Schnitker, S.A., Houltberg, B., Dyrness, W. and Redmond, N., (2017). ‘The virtue of patience, spirituality, and suffering: Integrating lessons from positive psychology, psychology of religion, and Christian theology</a:t>
            </a:r>
            <a:r>
              <a:rPr lang="en-US" sz="1700" i="1" dirty="0">
                <a:ea typeface="+mn-lt"/>
                <a:cs typeface="+mn-lt"/>
              </a:rPr>
              <a:t>’. Psychology of Religion and Spirituality</a:t>
            </a:r>
            <a:r>
              <a:rPr lang="en-US" sz="1700" dirty="0">
                <a:ea typeface="+mn-lt"/>
                <a:cs typeface="+mn-lt"/>
              </a:rPr>
              <a:t>, 9(3), p.264.</a:t>
            </a:r>
            <a:endParaRPr lang="en-US" sz="1700" dirty="0"/>
          </a:p>
        </p:txBody>
      </p:sp>
    </p:spTree>
    <p:extLst>
      <p:ext uri="{BB962C8B-B14F-4D97-AF65-F5344CB8AC3E}">
        <p14:creationId xmlns:p14="http://schemas.microsoft.com/office/powerpoint/2010/main" val="2486755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TotalTime>
  <Words>1480</Words>
  <Application>Microsoft Office PowerPoint</Application>
  <PresentationFormat>Widescreen</PresentationFormat>
  <Paragraphs>82</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Foreign Languages and Cultural Awareness BMIH5009 </vt:lpstr>
      <vt:lpstr>Introduction</vt:lpstr>
      <vt:lpstr>My Cultural Background</vt:lpstr>
      <vt:lpstr>Traditions and Customs</vt:lpstr>
      <vt:lpstr>Communication Styles</vt:lpstr>
      <vt:lpstr>Core Values and Beliefs</vt:lpstr>
      <vt:lpstr>Expectations as a Guest</vt:lpstr>
      <vt:lpstr>Cultural Sensitivity in Hospitality</vt:lpstr>
      <vt:lpstr>Shared Experiences and Learning</vt:lpstr>
      <vt:lpstr>Professional Reflection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Nicoleta Andreea Rosca (2009573)</cp:lastModifiedBy>
  <cp:revision>52</cp:revision>
  <dcterms:created xsi:type="dcterms:W3CDTF">2025-10-22T19:23:31Z</dcterms:created>
  <dcterms:modified xsi:type="dcterms:W3CDTF">2025-11-19T19:49:01Z</dcterms:modified>
</cp:coreProperties>
</file>