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96" r:id="rId3"/>
    <p:sldId id="297" r:id="rId4"/>
    <p:sldId id="282" r:id="rId5"/>
    <p:sldId id="287" r:id="rId6"/>
    <p:sldId id="286" r:id="rId7"/>
    <p:sldId id="298" r:id="rId8"/>
    <p:sldId id="299" r:id="rId9"/>
    <p:sldId id="300" r:id="rId10"/>
    <p:sldId id="301" r:id="rId11"/>
    <p:sldId id="302" r:id="rId12"/>
    <p:sldId id="303" r:id="rId13"/>
    <p:sldId id="304" r:id="rId14"/>
    <p:sldId id="305" r:id="rId15"/>
    <p:sldId id="306" r:id="rId16"/>
    <p:sldId id="293" r:id="rId17"/>
    <p:sldId id="294" r:id="rId18"/>
    <p:sldId id="307" r:id="rId19"/>
    <p:sldId id="308" r:id="rId20"/>
    <p:sldId id="309" r:id="rId21"/>
    <p:sldId id="310" r:id="rId22"/>
    <p:sldId id="311" r:id="rId23"/>
    <p:sldId id="312" r:id="rId24"/>
    <p:sldId id="313" r:id="rId25"/>
    <p:sldId id="314" r:id="rId26"/>
    <p:sldId id="315" r:id="rId27"/>
    <p:sldId id="316" r:id="rId28"/>
    <p:sldId id="317" r:id="rId29"/>
    <p:sldId id="318" r:id="rId30"/>
    <p:sldId id="319" r:id="rId31"/>
    <p:sldId id="320" r:id="rId32"/>
    <p:sldId id="321" r:id="rId33"/>
    <p:sldId id="322" r:id="rId34"/>
    <p:sldId id="324" r:id="rId35"/>
    <p:sldId id="295" r:id="rId36"/>
    <p:sldId id="323"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p:cViewPr varScale="1">
        <p:scale>
          <a:sx n="114" d="100"/>
          <a:sy n="114" d="100"/>
        </p:scale>
        <p:origin x="139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25/01/2024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25/01/2024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25/01/2024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ascymru.org.u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gov.wales/sites/default/files/publications/2019-06/delivering-the-independent-mental-health-advocacy-service-in-wales.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gov.uk/government/organisations/office-of-the-public-guardian"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pthb.nhs.wales/services/adult-and-older-peoples-mental-health-services/advocacy-services/" TargetMode="External"/><Relationship Id="rId2" Type="http://schemas.openxmlformats.org/officeDocument/2006/relationships/hyperlink" Target="https://www.ascymru.org.uk/type-of-support/community-advocacy"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5.xml.rels><?xml version="1.0" encoding="UTF-8" standalone="yes"?>
<Relationships xmlns="http://schemas.openxmlformats.org/package/2006/relationships"><Relationship Id="rId3" Type="http://schemas.openxmlformats.org/officeDocument/2006/relationships/hyperlink" Target="https://www.legislation.gov.uk/ukpga/2005/9/contents" TargetMode="External"/><Relationship Id="rId7" Type="http://schemas.openxmlformats.org/officeDocument/2006/relationships/hyperlink" Target="https://pthb.nhs.wales/services/adult-and-older-peoples-mental-health-services/advocacy-services/" TargetMode="External"/><Relationship Id="rId2" Type="http://schemas.openxmlformats.org/officeDocument/2006/relationships/hyperlink" Target="https://www.ascymru.org.uk/" TargetMode="External"/><Relationship Id="rId1" Type="http://schemas.openxmlformats.org/officeDocument/2006/relationships/slideLayout" Target="../slideLayouts/slideLayout7.xml"/><Relationship Id="rId6" Type="http://schemas.openxmlformats.org/officeDocument/2006/relationships/hyperlink" Target="https://assets.publishing.service.gov.uk/government/uploads/system/uploads/attachment_data/file/365629/making-decisions-opg606-1207.pdf" TargetMode="External"/><Relationship Id="rId5" Type="http://schemas.openxmlformats.org/officeDocument/2006/relationships/hyperlink" Target="https://www.justice.gov.uk/courts/procedure-rules/civil/rules/part21#21.3" TargetMode="External"/><Relationship Id="rId4" Type="http://schemas.openxmlformats.org/officeDocument/2006/relationships/hyperlink" Target="https://www.legislation.gov.uk/ukpga/1983/20/contents"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sciencedirect-com.ezproxy.uwtsd.ac.uk/science/article/pii/S0277953617304471" TargetMode="External"/><Relationship Id="rId2" Type="http://schemas.openxmlformats.org/officeDocument/2006/relationships/hyperlink" Target="https://www.scie.org.uk/publications/guides/guide32/imcarole.asp" TargetMode="External"/><Relationship Id="rId1" Type="http://schemas.openxmlformats.org/officeDocument/2006/relationships/slideLayout" Target="../slideLayouts/slideLayout7.xml"/><Relationship Id="rId4" Type="http://schemas.openxmlformats.org/officeDocument/2006/relationships/hyperlink" Target="https://www.gov.wales/sites/default/files/publications/2019-06/delivering-the-independent-mental-health-advocacy-service-in-wal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4932040" y="332656"/>
            <a:ext cx="2952328"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1916832"/>
            <a:ext cx="2232248" cy="26642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2987824" y="2996952"/>
            <a:ext cx="1190222"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55976" y="1916832"/>
            <a:ext cx="2016224" cy="158417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Rectangle 12"/>
          <p:cNvSpPr/>
          <p:nvPr/>
        </p:nvSpPr>
        <p:spPr>
          <a:xfrm>
            <a:off x="3641479" y="1124744"/>
            <a:ext cx="1154218" cy="64807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645024"/>
            <a:ext cx="2016224" cy="936104"/>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30887"/>
          </a:xfrm>
          <a:prstGeom prst="rect">
            <a:avLst/>
          </a:prstGeom>
          <a:noFill/>
        </p:spPr>
        <p:txBody>
          <a:bodyPr wrap="square" rtlCol="0">
            <a:spAutoFit/>
          </a:bodyPr>
          <a:lstStyle/>
          <a:p>
            <a:r>
              <a:rPr lang="en-GB" sz="2200" b="1" dirty="0"/>
              <a:t>ECAY6003: Advocacy: Maintaining Independence in Service Provision</a:t>
            </a:r>
          </a:p>
        </p:txBody>
      </p:sp>
      <p:sp>
        <p:nvSpPr>
          <p:cNvPr id="18" name="TextBox 17"/>
          <p:cNvSpPr txBox="1"/>
          <p:nvPr/>
        </p:nvSpPr>
        <p:spPr>
          <a:xfrm>
            <a:off x="251520" y="5343599"/>
            <a:ext cx="8496944" cy="430887"/>
          </a:xfrm>
          <a:prstGeom prst="rect">
            <a:avLst/>
          </a:prstGeom>
          <a:noFill/>
        </p:spPr>
        <p:txBody>
          <a:bodyPr wrap="square" rtlCol="0">
            <a:spAutoFit/>
          </a:bodyPr>
          <a:lstStyle/>
          <a:p>
            <a:r>
              <a:rPr lang="en-GB" sz="2200" b="1" dirty="0"/>
              <a:t>Theme 2: Independence in Advocacy (Part 2) The Mental Health Sector</a:t>
            </a:r>
          </a:p>
        </p:txBody>
      </p:sp>
      <p:pic>
        <p:nvPicPr>
          <p:cNvPr id="3" name="Picture 2">
            <a:extLst>
              <a:ext uri="{FF2B5EF4-FFF2-40B4-BE49-F238E27FC236}">
                <a16:creationId xmlns:a16="http://schemas.microsoft.com/office/drawing/2014/main" id="{0F03E1D7-5D3A-994A-8C99-8E6A778C41F8}"/>
              </a:ext>
            </a:extLst>
          </p:cNvPr>
          <p:cNvPicPr>
            <a:picLocks noChangeAspect="1"/>
          </p:cNvPicPr>
          <p:nvPr/>
        </p:nvPicPr>
        <p:blipFill>
          <a:blip r:embed="rId2"/>
          <a:stretch>
            <a:fillRect/>
          </a:stretch>
        </p:blipFill>
        <p:spPr>
          <a:xfrm>
            <a:off x="6808998" y="1972630"/>
            <a:ext cx="1790700" cy="2552700"/>
          </a:xfrm>
          <a:prstGeom prst="rect">
            <a:avLst/>
          </a:prstGeom>
        </p:spPr>
      </p:pic>
      <p:pic>
        <p:nvPicPr>
          <p:cNvPr id="11" name="Picture 10">
            <a:extLst>
              <a:ext uri="{FF2B5EF4-FFF2-40B4-BE49-F238E27FC236}">
                <a16:creationId xmlns:a16="http://schemas.microsoft.com/office/drawing/2014/main" id="{2F53FC39-06F9-8AB1-B79D-3823B0C11ADD}"/>
              </a:ext>
            </a:extLst>
          </p:cNvPr>
          <p:cNvPicPr>
            <a:picLocks noChangeAspect="1"/>
          </p:cNvPicPr>
          <p:nvPr/>
        </p:nvPicPr>
        <p:blipFill>
          <a:blip r:embed="rId3"/>
          <a:stretch>
            <a:fillRect/>
          </a:stretch>
        </p:blipFill>
        <p:spPr>
          <a:xfrm>
            <a:off x="4606764" y="1960741"/>
            <a:ext cx="1518828" cy="1518828"/>
          </a:xfrm>
          <a:prstGeom prst="rect">
            <a:avLst/>
          </a:prstGeom>
        </p:spPr>
      </p:pic>
      <p:pic>
        <p:nvPicPr>
          <p:cNvPr id="12" name="Picture 11">
            <a:extLst>
              <a:ext uri="{FF2B5EF4-FFF2-40B4-BE49-F238E27FC236}">
                <a16:creationId xmlns:a16="http://schemas.microsoft.com/office/drawing/2014/main" id="{DE9842FC-BC39-BD81-7B9B-A6478E471B7E}"/>
              </a:ext>
            </a:extLst>
          </p:cNvPr>
          <p:cNvPicPr>
            <a:picLocks noChangeAspect="1"/>
          </p:cNvPicPr>
          <p:nvPr/>
        </p:nvPicPr>
        <p:blipFill>
          <a:blip r:embed="rId4"/>
          <a:stretch>
            <a:fillRect/>
          </a:stretch>
        </p:blipFill>
        <p:spPr>
          <a:xfrm>
            <a:off x="565274" y="381518"/>
            <a:ext cx="1714842" cy="2422555"/>
          </a:xfrm>
          <a:prstGeom prst="rect">
            <a:avLst/>
          </a:prstGeom>
        </p:spPr>
      </p:pic>
      <p:pic>
        <p:nvPicPr>
          <p:cNvPr id="16" name="Picture 15">
            <a:extLst>
              <a:ext uri="{FF2B5EF4-FFF2-40B4-BE49-F238E27FC236}">
                <a16:creationId xmlns:a16="http://schemas.microsoft.com/office/drawing/2014/main" id="{BE0E83BF-1C47-96DA-0FB4-42FC5ABB4A64}"/>
              </a:ext>
            </a:extLst>
          </p:cNvPr>
          <p:cNvPicPr>
            <a:picLocks noChangeAspect="1"/>
          </p:cNvPicPr>
          <p:nvPr/>
        </p:nvPicPr>
        <p:blipFill>
          <a:blip r:embed="rId5"/>
          <a:stretch>
            <a:fillRect/>
          </a:stretch>
        </p:blipFill>
        <p:spPr>
          <a:xfrm>
            <a:off x="3056532" y="3068960"/>
            <a:ext cx="1052836" cy="1368152"/>
          </a:xfrm>
          <a:prstGeom prst="rect">
            <a:avLst/>
          </a:prstGeom>
        </p:spPr>
      </p:pic>
      <p:pic>
        <p:nvPicPr>
          <p:cNvPr id="19" name="Picture 18">
            <a:extLst>
              <a:ext uri="{FF2B5EF4-FFF2-40B4-BE49-F238E27FC236}">
                <a16:creationId xmlns:a16="http://schemas.microsoft.com/office/drawing/2014/main" id="{9A0F9D89-5471-5D87-D38C-F67D61E70C6F}"/>
              </a:ext>
            </a:extLst>
          </p:cNvPr>
          <p:cNvPicPr>
            <a:picLocks noChangeAspect="1"/>
          </p:cNvPicPr>
          <p:nvPr/>
        </p:nvPicPr>
        <p:blipFill>
          <a:blip r:embed="rId6"/>
          <a:stretch>
            <a:fillRect/>
          </a:stretch>
        </p:blipFill>
        <p:spPr>
          <a:xfrm>
            <a:off x="5004048" y="414487"/>
            <a:ext cx="2830321" cy="1283419"/>
          </a:xfrm>
          <a:prstGeom prst="rect">
            <a:avLst/>
          </a:prstGeom>
        </p:spPr>
      </p:pic>
      <p:sp>
        <p:nvSpPr>
          <p:cNvPr id="20" name="Rectangle 19">
            <a:extLst>
              <a:ext uri="{FF2B5EF4-FFF2-40B4-BE49-F238E27FC236}">
                <a16:creationId xmlns:a16="http://schemas.microsoft.com/office/drawing/2014/main" id="{6A4FCAEF-A757-FC5B-D336-251C0181F6EF}"/>
              </a:ext>
            </a:extLst>
          </p:cNvPr>
          <p:cNvSpPr/>
          <p:nvPr/>
        </p:nvSpPr>
        <p:spPr>
          <a:xfrm>
            <a:off x="323528" y="2996952"/>
            <a:ext cx="2520280" cy="15533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1A7193E-48F7-33A9-207C-F3D5BF1AD4EF}"/>
              </a:ext>
            </a:extLst>
          </p:cNvPr>
          <p:cNvSpPr/>
          <p:nvPr/>
        </p:nvSpPr>
        <p:spPr>
          <a:xfrm>
            <a:off x="7956376" y="332656"/>
            <a:ext cx="864096" cy="139317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8B82F-D79E-49F9-A049-F7D4C6A12EDD}"/>
              </a:ext>
            </a:extLst>
          </p:cNvPr>
          <p:cNvSpPr>
            <a:spLocks noGrp="1"/>
          </p:cNvSpPr>
          <p:nvPr>
            <p:ph type="title"/>
          </p:nvPr>
        </p:nvSpPr>
        <p:spPr/>
        <p:txBody>
          <a:bodyPr>
            <a:noAutofit/>
          </a:bodyPr>
          <a:lstStyle/>
          <a:p>
            <a:r>
              <a:rPr lang="en-GB" sz="3600" b="1" dirty="0"/>
              <a:t>Mental Health &amp; Independent Advocacy In Wales</a:t>
            </a:r>
          </a:p>
        </p:txBody>
      </p:sp>
      <p:sp>
        <p:nvSpPr>
          <p:cNvPr id="3" name="TextBox 2">
            <a:extLst>
              <a:ext uri="{FF2B5EF4-FFF2-40B4-BE49-F238E27FC236}">
                <a16:creationId xmlns:a16="http://schemas.microsoft.com/office/drawing/2014/main" id="{6B128FE0-56CB-EE05-4254-F0268AD3834B}"/>
              </a:ext>
            </a:extLst>
          </p:cNvPr>
          <p:cNvSpPr txBox="1"/>
          <p:nvPr/>
        </p:nvSpPr>
        <p:spPr>
          <a:xfrm>
            <a:off x="251520" y="1484784"/>
            <a:ext cx="7920880" cy="830997"/>
          </a:xfrm>
          <a:prstGeom prst="rect">
            <a:avLst/>
          </a:prstGeom>
          <a:noFill/>
        </p:spPr>
        <p:txBody>
          <a:bodyPr wrap="square" rtlCol="0">
            <a:spAutoFit/>
          </a:bodyPr>
          <a:lstStyle/>
          <a:p>
            <a:r>
              <a:rPr lang="en-GB" sz="2400" dirty="0"/>
              <a:t>In the field of Mental Health Care in Wales there three forms of Advocacy provided by </a:t>
            </a:r>
            <a:r>
              <a:rPr lang="en-GB" sz="2400" i="1" u="sng" dirty="0"/>
              <a:t>independent organisations</a:t>
            </a:r>
            <a:r>
              <a:rPr lang="en-GB" sz="2400" dirty="0"/>
              <a:t>, namely:</a:t>
            </a:r>
          </a:p>
        </p:txBody>
      </p:sp>
      <p:sp>
        <p:nvSpPr>
          <p:cNvPr id="7" name="Rectangle: Rounded Corners 6">
            <a:extLst>
              <a:ext uri="{FF2B5EF4-FFF2-40B4-BE49-F238E27FC236}">
                <a16:creationId xmlns:a16="http://schemas.microsoft.com/office/drawing/2014/main" id="{382E7EC3-2ED4-95F7-8DDA-C92E020CCDF1}"/>
              </a:ext>
            </a:extLst>
          </p:cNvPr>
          <p:cNvSpPr/>
          <p:nvPr/>
        </p:nvSpPr>
        <p:spPr>
          <a:xfrm>
            <a:off x="336873" y="2492896"/>
            <a:ext cx="2664296" cy="1656184"/>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b="1" dirty="0"/>
              <a:t>Independent Mental Health Advocacy</a:t>
            </a:r>
          </a:p>
          <a:p>
            <a:pPr algn="ctr"/>
            <a:r>
              <a:rPr lang="en-GB" sz="2400" b="1" dirty="0"/>
              <a:t>(IMHA) </a:t>
            </a:r>
          </a:p>
        </p:txBody>
      </p:sp>
      <p:sp>
        <p:nvSpPr>
          <p:cNvPr id="8" name="Rectangle: Rounded Corners 7">
            <a:extLst>
              <a:ext uri="{FF2B5EF4-FFF2-40B4-BE49-F238E27FC236}">
                <a16:creationId xmlns:a16="http://schemas.microsoft.com/office/drawing/2014/main" id="{5E6FE601-CFA6-9793-7F61-F0316B0028A4}"/>
              </a:ext>
            </a:extLst>
          </p:cNvPr>
          <p:cNvSpPr/>
          <p:nvPr/>
        </p:nvSpPr>
        <p:spPr>
          <a:xfrm>
            <a:off x="3217193" y="2492896"/>
            <a:ext cx="2664296" cy="1656184"/>
          </a:xfrm>
          <a:prstGeom prst="roundRect">
            <a:avLst/>
          </a:prstGeom>
          <a:solidFill>
            <a:schemeClr val="accent3">
              <a:lumMod val="75000"/>
            </a:schemeClr>
          </a:solidFill>
          <a:ln>
            <a:solidFill>
              <a:schemeClr val="accent3">
                <a:lumMod val="50000"/>
              </a:schemeClr>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b="1" dirty="0"/>
              <a:t>Independent Mental Capacity Advocacy</a:t>
            </a:r>
          </a:p>
          <a:p>
            <a:pPr algn="ctr"/>
            <a:r>
              <a:rPr lang="en-GB" sz="2400" b="1" dirty="0"/>
              <a:t>(IMCA) </a:t>
            </a:r>
          </a:p>
        </p:txBody>
      </p:sp>
      <p:sp>
        <p:nvSpPr>
          <p:cNvPr id="9" name="Rectangle: Rounded Corners 8">
            <a:extLst>
              <a:ext uri="{FF2B5EF4-FFF2-40B4-BE49-F238E27FC236}">
                <a16:creationId xmlns:a16="http://schemas.microsoft.com/office/drawing/2014/main" id="{DC3980FE-938B-732A-641E-64565AC39519}"/>
              </a:ext>
            </a:extLst>
          </p:cNvPr>
          <p:cNvSpPr/>
          <p:nvPr/>
        </p:nvSpPr>
        <p:spPr>
          <a:xfrm>
            <a:off x="6084168" y="2492896"/>
            <a:ext cx="2664296" cy="1656184"/>
          </a:xfrm>
          <a:prstGeom prst="roundRect">
            <a:avLst/>
          </a:prstGeom>
          <a:solidFill>
            <a:schemeClr val="accent6">
              <a:lumMod val="75000"/>
            </a:schemeClr>
          </a:solidFill>
          <a:ln>
            <a:solidFill>
              <a:schemeClr val="accent6">
                <a:lumMod val="50000"/>
              </a:schemeClr>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b="1" dirty="0"/>
              <a:t>Community Advocacy</a:t>
            </a:r>
          </a:p>
        </p:txBody>
      </p:sp>
      <p:sp>
        <p:nvSpPr>
          <p:cNvPr id="10" name="TextBox 9">
            <a:extLst>
              <a:ext uri="{FF2B5EF4-FFF2-40B4-BE49-F238E27FC236}">
                <a16:creationId xmlns:a16="http://schemas.microsoft.com/office/drawing/2014/main" id="{E1FDFE2B-BD83-46C2-FF99-24530541A38A}"/>
              </a:ext>
            </a:extLst>
          </p:cNvPr>
          <p:cNvSpPr txBox="1"/>
          <p:nvPr/>
        </p:nvSpPr>
        <p:spPr>
          <a:xfrm>
            <a:off x="336872" y="4520598"/>
            <a:ext cx="8555607" cy="984885"/>
          </a:xfrm>
          <a:prstGeom prst="rect">
            <a:avLst/>
          </a:prstGeom>
          <a:noFill/>
        </p:spPr>
        <p:txBody>
          <a:bodyPr wrap="square" rtlCol="0">
            <a:spAutoFit/>
          </a:bodyPr>
          <a:lstStyle/>
          <a:p>
            <a:pPr>
              <a:spcBef>
                <a:spcPts val="600"/>
              </a:spcBef>
              <a:spcAft>
                <a:spcPts val="600"/>
              </a:spcAft>
            </a:pPr>
            <a:r>
              <a:rPr lang="en-GB" sz="2400" dirty="0"/>
              <a:t>What do you understand the differences between these to be?</a:t>
            </a:r>
          </a:p>
          <a:p>
            <a:pPr>
              <a:spcBef>
                <a:spcPts val="600"/>
              </a:spcBef>
              <a:spcAft>
                <a:spcPts val="600"/>
              </a:spcAft>
            </a:pPr>
            <a:r>
              <a:rPr lang="en-GB" sz="2400" dirty="0"/>
              <a:t>Who provides these services in your Health Board area?</a:t>
            </a:r>
          </a:p>
        </p:txBody>
      </p:sp>
    </p:spTree>
    <p:extLst>
      <p:ext uri="{BB962C8B-B14F-4D97-AF65-F5344CB8AC3E}">
        <p14:creationId xmlns:p14="http://schemas.microsoft.com/office/powerpoint/2010/main" val="140702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animBg="1"/>
      <p:bldP spid="8" grpId="0" animBg="1"/>
      <p:bldP spid="9" grpId="0" animBg="1"/>
      <p:bldP spid="10"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p:txBody>
          <a:bodyPr>
            <a:normAutofit fontScale="90000"/>
          </a:bodyPr>
          <a:lstStyle/>
          <a:p>
            <a:r>
              <a:rPr lang="en-GB" b="1" dirty="0"/>
              <a:t>Group Research Activity: Advocacy in Mental Health</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107504" y="1700808"/>
            <a:ext cx="8784976" cy="3744416"/>
          </a:xfrm>
        </p:spPr>
        <p:txBody>
          <a:bodyPr>
            <a:noAutofit/>
          </a:bodyPr>
          <a:lstStyle/>
          <a:p>
            <a:r>
              <a:rPr lang="en-GB" sz="2800" dirty="0"/>
              <a:t>Over the course of this Theme we consider and critically evaluate the three forms of independent advocacy provision on the previous slides</a:t>
            </a:r>
          </a:p>
          <a:p>
            <a:r>
              <a:rPr lang="en-GB" sz="2800" dirty="0"/>
              <a:t>Questions we will ask will include the two on the previous slide, namely:</a:t>
            </a:r>
          </a:p>
          <a:p>
            <a:pPr>
              <a:spcBef>
                <a:spcPts val="600"/>
              </a:spcBef>
              <a:spcAft>
                <a:spcPts val="600"/>
              </a:spcAft>
            </a:pPr>
            <a:r>
              <a:rPr lang="en-GB" sz="2800" dirty="0"/>
              <a:t>What do you understand the differences between these to be?</a:t>
            </a:r>
          </a:p>
          <a:p>
            <a:pPr>
              <a:spcBef>
                <a:spcPts val="600"/>
              </a:spcBef>
              <a:spcAft>
                <a:spcPts val="600"/>
              </a:spcAft>
            </a:pPr>
            <a:r>
              <a:rPr lang="en-GB" sz="2800" dirty="0"/>
              <a:t>Who provides these services in your Health Board area?</a:t>
            </a:r>
          </a:p>
          <a:p>
            <a:endParaRPr lang="en-GB" sz="2800" dirty="0"/>
          </a:p>
        </p:txBody>
      </p:sp>
    </p:spTree>
    <p:extLst>
      <p:ext uri="{BB962C8B-B14F-4D97-AF65-F5344CB8AC3E}">
        <p14:creationId xmlns:p14="http://schemas.microsoft.com/office/powerpoint/2010/main" val="2715302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p:txBody>
          <a:bodyPr>
            <a:normAutofit fontScale="90000"/>
          </a:bodyPr>
          <a:lstStyle/>
          <a:p>
            <a:r>
              <a:rPr lang="en-GB" b="1" dirty="0"/>
              <a:t>Group Research Activity: Advocacy in Mental Health</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107504" y="1700808"/>
            <a:ext cx="8784976" cy="2736304"/>
          </a:xfrm>
        </p:spPr>
        <p:txBody>
          <a:bodyPr>
            <a:noAutofit/>
          </a:bodyPr>
          <a:lstStyle/>
          <a:p>
            <a:pPr>
              <a:spcBef>
                <a:spcPts val="1200"/>
              </a:spcBef>
              <a:spcAft>
                <a:spcPts val="600"/>
              </a:spcAft>
            </a:pPr>
            <a:r>
              <a:rPr lang="en-GB" sz="2600" dirty="0"/>
              <a:t>Further questions we will consider are:</a:t>
            </a:r>
          </a:p>
          <a:p>
            <a:pPr>
              <a:spcBef>
                <a:spcPts val="1200"/>
              </a:spcBef>
              <a:spcAft>
                <a:spcPts val="600"/>
              </a:spcAft>
            </a:pPr>
            <a:r>
              <a:rPr lang="en-GB" sz="2600" dirty="0"/>
              <a:t>Do they support the opinion that true independence exists?</a:t>
            </a:r>
          </a:p>
          <a:p>
            <a:pPr>
              <a:spcBef>
                <a:spcPts val="1200"/>
              </a:spcBef>
              <a:spcAft>
                <a:spcPts val="600"/>
              </a:spcAft>
            </a:pPr>
            <a:r>
              <a:rPr lang="en-GB" sz="2600" dirty="0"/>
              <a:t>Do they support the opinion that true independence is designed into legislation and systems of care and support?</a:t>
            </a:r>
          </a:p>
          <a:p>
            <a:pPr>
              <a:spcBef>
                <a:spcPts val="1200"/>
              </a:spcBef>
              <a:spcAft>
                <a:spcPts val="600"/>
              </a:spcAft>
            </a:pPr>
            <a:r>
              <a:rPr lang="en-GB" sz="2600" dirty="0"/>
              <a:t>Do they support the opinion that true independence is sustainable within current mental health frameworks?</a:t>
            </a:r>
          </a:p>
          <a:p>
            <a:pPr>
              <a:spcBef>
                <a:spcPts val="1200"/>
              </a:spcBef>
              <a:spcAft>
                <a:spcPts val="600"/>
              </a:spcAft>
            </a:pPr>
            <a:r>
              <a:rPr lang="en-GB" sz="2600" dirty="0"/>
              <a:t>Can we define what we mean by ‘true’ independence?</a:t>
            </a:r>
          </a:p>
          <a:p>
            <a:pPr>
              <a:spcBef>
                <a:spcPts val="1200"/>
              </a:spcBef>
              <a:spcAft>
                <a:spcPts val="600"/>
              </a:spcAft>
            </a:pPr>
            <a:endParaRPr lang="en-GB" sz="2600" dirty="0"/>
          </a:p>
        </p:txBody>
      </p:sp>
      <p:sp>
        <p:nvSpPr>
          <p:cNvPr id="4" name="TextBox 3">
            <a:extLst>
              <a:ext uri="{FF2B5EF4-FFF2-40B4-BE49-F238E27FC236}">
                <a16:creationId xmlns:a16="http://schemas.microsoft.com/office/drawing/2014/main" id="{44DA0B33-EFBE-F1B8-B8F5-9C167813C13B}"/>
              </a:ext>
            </a:extLst>
          </p:cNvPr>
          <p:cNvSpPr txBox="1"/>
          <p:nvPr/>
        </p:nvSpPr>
        <p:spPr>
          <a:xfrm>
            <a:off x="755576" y="5517232"/>
            <a:ext cx="8435280" cy="523220"/>
          </a:xfrm>
          <a:prstGeom prst="rect">
            <a:avLst/>
          </a:prstGeom>
          <a:noFill/>
        </p:spPr>
        <p:txBody>
          <a:bodyPr wrap="square" rtlCol="0">
            <a:spAutoFit/>
          </a:bodyPr>
          <a:lstStyle/>
          <a:p>
            <a:r>
              <a:rPr lang="en-GB" sz="2800" b="1" i="1" dirty="0"/>
              <a:t>Do you have any initial thoughts on these questions?</a:t>
            </a:r>
          </a:p>
        </p:txBody>
      </p:sp>
    </p:spTree>
    <p:extLst>
      <p:ext uri="{BB962C8B-B14F-4D97-AF65-F5344CB8AC3E}">
        <p14:creationId xmlns:p14="http://schemas.microsoft.com/office/powerpoint/2010/main" val="3062370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BBB46-E573-46FB-9EC3-6DA4BA24FA94}"/>
              </a:ext>
            </a:extLst>
          </p:cNvPr>
          <p:cNvSpPr>
            <a:spLocks noGrp="1"/>
          </p:cNvSpPr>
          <p:nvPr>
            <p:ph type="title"/>
          </p:nvPr>
        </p:nvSpPr>
        <p:spPr>
          <a:xfrm>
            <a:off x="107504" y="274638"/>
            <a:ext cx="8928992" cy="1143000"/>
          </a:xfrm>
        </p:spPr>
        <p:txBody>
          <a:bodyPr>
            <a:noAutofit/>
          </a:bodyPr>
          <a:lstStyle/>
          <a:p>
            <a:r>
              <a:rPr lang="en-GB" sz="3600" b="1" dirty="0"/>
              <a:t>Qualifying for Mental Health Advocacy Services</a:t>
            </a:r>
          </a:p>
        </p:txBody>
      </p:sp>
      <p:sp>
        <p:nvSpPr>
          <p:cNvPr id="6" name="TextBox 5">
            <a:extLst>
              <a:ext uri="{FF2B5EF4-FFF2-40B4-BE49-F238E27FC236}">
                <a16:creationId xmlns:a16="http://schemas.microsoft.com/office/drawing/2014/main" id="{FEE5250B-02E0-E2B5-1E27-1CA67EE7C216}"/>
              </a:ext>
            </a:extLst>
          </p:cNvPr>
          <p:cNvSpPr txBox="1"/>
          <p:nvPr/>
        </p:nvSpPr>
        <p:spPr>
          <a:xfrm>
            <a:off x="323528" y="1700808"/>
            <a:ext cx="7560840"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Statutory ‘rights-based’ Advocacy</a:t>
            </a:r>
          </a:p>
        </p:txBody>
      </p:sp>
      <p:pic>
        <p:nvPicPr>
          <p:cNvPr id="8" name="Picture 7">
            <a:extLst>
              <a:ext uri="{FF2B5EF4-FFF2-40B4-BE49-F238E27FC236}">
                <a16:creationId xmlns:a16="http://schemas.microsoft.com/office/drawing/2014/main" id="{C4BDC839-7228-419D-7F07-2D783F77F1D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40352" y="1700808"/>
            <a:ext cx="461665" cy="461665"/>
          </a:xfrm>
          <a:prstGeom prst="rect">
            <a:avLst/>
          </a:prstGeom>
        </p:spPr>
      </p:pic>
      <p:sp>
        <p:nvSpPr>
          <p:cNvPr id="16" name="TextBox 15">
            <a:extLst>
              <a:ext uri="{FF2B5EF4-FFF2-40B4-BE49-F238E27FC236}">
                <a16:creationId xmlns:a16="http://schemas.microsoft.com/office/drawing/2014/main" id="{BE5BFC76-6292-CFA1-F015-7E5E6328A16E}"/>
              </a:ext>
            </a:extLst>
          </p:cNvPr>
          <p:cNvSpPr txBox="1"/>
          <p:nvPr/>
        </p:nvSpPr>
        <p:spPr>
          <a:xfrm>
            <a:off x="395536" y="2492896"/>
            <a:ext cx="7272808"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Rights established by the Mental Health Act 1983 and the Mental Capacity Act 2005</a:t>
            </a:r>
          </a:p>
        </p:txBody>
      </p:sp>
      <p:sp>
        <p:nvSpPr>
          <p:cNvPr id="19" name="TextBox 18">
            <a:extLst>
              <a:ext uri="{FF2B5EF4-FFF2-40B4-BE49-F238E27FC236}">
                <a16:creationId xmlns:a16="http://schemas.microsoft.com/office/drawing/2014/main" id="{2156D519-8ECE-4031-BE4F-AD0873826AE1}"/>
              </a:ext>
            </a:extLst>
          </p:cNvPr>
          <p:cNvSpPr txBox="1"/>
          <p:nvPr/>
        </p:nvSpPr>
        <p:spPr>
          <a:xfrm>
            <a:off x="323528" y="3534107"/>
            <a:ext cx="7560840"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Advocacy Providers funded and guided by contract for provision linked to Government Funding</a:t>
            </a:r>
          </a:p>
        </p:txBody>
      </p:sp>
      <p:pic>
        <p:nvPicPr>
          <p:cNvPr id="20" name="Picture 19">
            <a:extLst>
              <a:ext uri="{FF2B5EF4-FFF2-40B4-BE49-F238E27FC236}">
                <a16:creationId xmlns:a16="http://schemas.microsoft.com/office/drawing/2014/main" id="{6572C572-0A2F-07A3-F9D2-10D03984E5F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40351" y="3686467"/>
            <a:ext cx="461665" cy="461665"/>
          </a:xfrm>
          <a:prstGeom prst="rect">
            <a:avLst/>
          </a:prstGeom>
        </p:spPr>
      </p:pic>
      <p:sp>
        <p:nvSpPr>
          <p:cNvPr id="21" name="TextBox 20">
            <a:extLst>
              <a:ext uri="{FF2B5EF4-FFF2-40B4-BE49-F238E27FC236}">
                <a16:creationId xmlns:a16="http://schemas.microsoft.com/office/drawing/2014/main" id="{75698DE8-14F0-670C-DD9D-2FC0E71BBA61}"/>
              </a:ext>
            </a:extLst>
          </p:cNvPr>
          <p:cNvSpPr txBox="1"/>
          <p:nvPr/>
        </p:nvSpPr>
        <p:spPr>
          <a:xfrm>
            <a:off x="354934" y="4594989"/>
            <a:ext cx="7560840"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Controlled by Service Level Agreements</a:t>
            </a:r>
          </a:p>
        </p:txBody>
      </p:sp>
      <p:pic>
        <p:nvPicPr>
          <p:cNvPr id="22" name="Picture 21">
            <a:extLst>
              <a:ext uri="{FF2B5EF4-FFF2-40B4-BE49-F238E27FC236}">
                <a16:creationId xmlns:a16="http://schemas.microsoft.com/office/drawing/2014/main" id="{065734AF-DD3F-285D-C6D4-B01572A800E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40351" y="4581128"/>
            <a:ext cx="461665" cy="461665"/>
          </a:xfrm>
          <a:prstGeom prst="rect">
            <a:avLst/>
          </a:prstGeom>
        </p:spPr>
      </p:pic>
      <p:sp>
        <p:nvSpPr>
          <p:cNvPr id="23" name="TextBox 22">
            <a:extLst>
              <a:ext uri="{FF2B5EF4-FFF2-40B4-BE49-F238E27FC236}">
                <a16:creationId xmlns:a16="http://schemas.microsoft.com/office/drawing/2014/main" id="{17F4081B-D24E-A0EF-036F-0474A6B928D5}"/>
              </a:ext>
            </a:extLst>
          </p:cNvPr>
          <p:cNvSpPr txBox="1"/>
          <p:nvPr/>
        </p:nvSpPr>
        <p:spPr>
          <a:xfrm>
            <a:off x="354338" y="5271591"/>
            <a:ext cx="7560840"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Tender bidding process for contracts</a:t>
            </a:r>
          </a:p>
        </p:txBody>
      </p:sp>
      <p:pic>
        <p:nvPicPr>
          <p:cNvPr id="24" name="Picture 23">
            <a:extLst>
              <a:ext uri="{FF2B5EF4-FFF2-40B4-BE49-F238E27FC236}">
                <a16:creationId xmlns:a16="http://schemas.microsoft.com/office/drawing/2014/main" id="{59D9DA9C-0CFA-8D23-15D3-A9C05944D7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39755" y="5257730"/>
            <a:ext cx="461665" cy="461665"/>
          </a:xfrm>
          <a:prstGeom prst="rect">
            <a:avLst/>
          </a:prstGeom>
        </p:spPr>
      </p:pic>
    </p:spTree>
    <p:extLst>
      <p:ext uri="{BB962C8B-B14F-4D97-AF65-F5344CB8AC3E}">
        <p14:creationId xmlns:p14="http://schemas.microsoft.com/office/powerpoint/2010/main" val="2335275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6" grpId="0"/>
      <p:bldP spid="19" grpId="0"/>
      <p:bldP spid="21" grpId="0"/>
      <p:bldP spid="2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FA463-5B07-41B0-B8EB-3E09DBFEDB30}"/>
              </a:ext>
            </a:extLst>
          </p:cNvPr>
          <p:cNvSpPr>
            <a:spLocks noGrp="1"/>
          </p:cNvSpPr>
          <p:nvPr>
            <p:ph type="title"/>
          </p:nvPr>
        </p:nvSpPr>
        <p:spPr>
          <a:xfrm>
            <a:off x="457200" y="274638"/>
            <a:ext cx="8229600" cy="706090"/>
          </a:xfrm>
        </p:spPr>
        <p:txBody>
          <a:bodyPr>
            <a:normAutofit fontScale="90000"/>
          </a:bodyPr>
          <a:lstStyle/>
          <a:p>
            <a:pPr algn="ctr"/>
            <a:r>
              <a:rPr lang="en-GB" b="1" dirty="0"/>
              <a:t>An Advocacy Provider’s view</a:t>
            </a:r>
          </a:p>
        </p:txBody>
      </p:sp>
      <p:sp>
        <p:nvSpPr>
          <p:cNvPr id="3" name="Content Placeholder 2">
            <a:extLst>
              <a:ext uri="{FF2B5EF4-FFF2-40B4-BE49-F238E27FC236}">
                <a16:creationId xmlns:a16="http://schemas.microsoft.com/office/drawing/2014/main" id="{4F332A4B-57E7-4ABA-940C-5A0F0F9BEADA}"/>
              </a:ext>
            </a:extLst>
          </p:cNvPr>
          <p:cNvSpPr>
            <a:spLocks noGrp="1"/>
          </p:cNvSpPr>
          <p:nvPr>
            <p:ph idx="1"/>
          </p:nvPr>
        </p:nvSpPr>
        <p:spPr>
          <a:xfrm>
            <a:off x="395536" y="1391434"/>
            <a:ext cx="8229600" cy="2434480"/>
          </a:xfrm>
        </p:spPr>
        <p:txBody>
          <a:bodyPr>
            <a:normAutofit/>
          </a:bodyPr>
          <a:lstStyle/>
          <a:p>
            <a:pPr marL="0" indent="0" algn="ctr">
              <a:buNone/>
            </a:pPr>
            <a:r>
              <a:rPr lang="en-GB" sz="2800" b="0" i="1" dirty="0">
                <a:solidFill>
                  <a:srgbClr val="000000"/>
                </a:solidFill>
                <a:effectLst/>
                <a:latin typeface="myriad-pro"/>
              </a:rPr>
              <a:t>‘Although we would like our advocacy to be available to as many people as possible, our services have certain limits which prevent us from working with all those who may want or need an advocate’.</a:t>
            </a:r>
          </a:p>
          <a:p>
            <a:pPr marL="0" indent="0" algn="r">
              <a:buNone/>
            </a:pPr>
            <a:r>
              <a:rPr lang="en-GB" sz="2800" i="1" dirty="0">
                <a:solidFill>
                  <a:srgbClr val="000000"/>
                </a:solidFill>
                <a:latin typeface="myriad-pro"/>
              </a:rPr>
              <a:t>(</a:t>
            </a:r>
            <a:r>
              <a:rPr lang="en-GB" sz="2800" i="1" dirty="0">
                <a:solidFill>
                  <a:srgbClr val="000000"/>
                </a:solidFill>
                <a:latin typeface="myriad-pro"/>
                <a:hlinkClick r:id="rId2"/>
              </a:rPr>
              <a:t>Advocacy Support Cymru, 2021</a:t>
            </a:r>
            <a:r>
              <a:rPr lang="en-GB" sz="2800" i="1" dirty="0">
                <a:solidFill>
                  <a:srgbClr val="000000"/>
                </a:solidFill>
                <a:latin typeface="myriad-pro"/>
              </a:rPr>
              <a:t>)</a:t>
            </a:r>
            <a:endParaRPr lang="en-GB" sz="2800" i="1" dirty="0"/>
          </a:p>
        </p:txBody>
      </p:sp>
      <p:sp>
        <p:nvSpPr>
          <p:cNvPr id="5" name="TextBox 4">
            <a:extLst>
              <a:ext uri="{FF2B5EF4-FFF2-40B4-BE49-F238E27FC236}">
                <a16:creationId xmlns:a16="http://schemas.microsoft.com/office/drawing/2014/main" id="{D60335DB-94C5-5D38-1499-D3EFF4BFEAAC}"/>
              </a:ext>
            </a:extLst>
          </p:cNvPr>
          <p:cNvSpPr txBox="1"/>
          <p:nvPr/>
        </p:nvSpPr>
        <p:spPr>
          <a:xfrm>
            <a:off x="492129" y="4149080"/>
            <a:ext cx="7560840"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Who are Advocacy Support Cymru?</a:t>
            </a:r>
          </a:p>
        </p:txBody>
      </p:sp>
      <p:pic>
        <p:nvPicPr>
          <p:cNvPr id="6" name="Picture 5">
            <a:extLst>
              <a:ext uri="{FF2B5EF4-FFF2-40B4-BE49-F238E27FC236}">
                <a16:creationId xmlns:a16="http://schemas.microsoft.com/office/drawing/2014/main" id="{D31B6A2C-F7D8-419A-8062-3F29B9230F3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08953" y="4149080"/>
            <a:ext cx="461665" cy="461665"/>
          </a:xfrm>
          <a:prstGeom prst="rect">
            <a:avLst/>
          </a:prstGeom>
        </p:spPr>
      </p:pic>
      <p:sp>
        <p:nvSpPr>
          <p:cNvPr id="9" name="TextBox 8">
            <a:extLst>
              <a:ext uri="{FF2B5EF4-FFF2-40B4-BE49-F238E27FC236}">
                <a16:creationId xmlns:a16="http://schemas.microsoft.com/office/drawing/2014/main" id="{77C1D3BA-11F8-F336-BC20-A74C17880ED1}"/>
              </a:ext>
            </a:extLst>
          </p:cNvPr>
          <p:cNvSpPr txBox="1"/>
          <p:nvPr/>
        </p:nvSpPr>
        <p:spPr>
          <a:xfrm>
            <a:off x="471888" y="4681735"/>
            <a:ext cx="7560840"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What do we need to take into consideration when using them as a source?</a:t>
            </a:r>
          </a:p>
        </p:txBody>
      </p:sp>
      <p:pic>
        <p:nvPicPr>
          <p:cNvPr id="10" name="Picture 9">
            <a:extLst>
              <a:ext uri="{FF2B5EF4-FFF2-40B4-BE49-F238E27FC236}">
                <a16:creationId xmlns:a16="http://schemas.microsoft.com/office/drawing/2014/main" id="{7231E15C-80B2-DD41-A55C-481D6EF35C3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08952" y="4681735"/>
            <a:ext cx="461665" cy="461665"/>
          </a:xfrm>
          <a:prstGeom prst="rect">
            <a:avLst/>
          </a:prstGeom>
        </p:spPr>
      </p:pic>
      <p:sp>
        <p:nvSpPr>
          <p:cNvPr id="11" name="TextBox 10">
            <a:extLst>
              <a:ext uri="{FF2B5EF4-FFF2-40B4-BE49-F238E27FC236}">
                <a16:creationId xmlns:a16="http://schemas.microsoft.com/office/drawing/2014/main" id="{6CB66444-A5CF-36AB-2305-A8B20EA15E46}"/>
              </a:ext>
            </a:extLst>
          </p:cNvPr>
          <p:cNvSpPr txBox="1"/>
          <p:nvPr/>
        </p:nvSpPr>
        <p:spPr>
          <a:xfrm>
            <a:off x="463469" y="5466566"/>
            <a:ext cx="7560840"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What limits might they be talking about?</a:t>
            </a:r>
          </a:p>
        </p:txBody>
      </p:sp>
      <p:pic>
        <p:nvPicPr>
          <p:cNvPr id="12" name="Picture 11">
            <a:extLst>
              <a:ext uri="{FF2B5EF4-FFF2-40B4-BE49-F238E27FC236}">
                <a16:creationId xmlns:a16="http://schemas.microsoft.com/office/drawing/2014/main" id="{10939C42-0287-B59C-7F02-D17B4542EAF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08952" y="5395576"/>
            <a:ext cx="461665" cy="461665"/>
          </a:xfrm>
          <a:prstGeom prst="rect">
            <a:avLst/>
          </a:prstGeom>
        </p:spPr>
      </p:pic>
    </p:spTree>
    <p:extLst>
      <p:ext uri="{BB962C8B-B14F-4D97-AF65-F5344CB8AC3E}">
        <p14:creationId xmlns:p14="http://schemas.microsoft.com/office/powerpoint/2010/main" val="3015275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9" grpId="0"/>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2">
                    <a:lumMod val="75000"/>
                  </a:schemeClr>
                </a:solidFill>
              </a:rPr>
              <a:t>Independent Mental Health Advocacy (IMHA): </a:t>
            </a:r>
            <a:r>
              <a:rPr lang="en-GB" sz="2800" b="1" dirty="0"/>
              <a:t>Government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179512" y="1259632"/>
            <a:ext cx="8784976" cy="3744416"/>
          </a:xfrm>
        </p:spPr>
        <p:txBody>
          <a:bodyPr>
            <a:noAutofit/>
          </a:bodyPr>
          <a:lstStyle/>
          <a:p>
            <a:pPr>
              <a:spcBef>
                <a:spcPts val="600"/>
              </a:spcBef>
              <a:spcAft>
                <a:spcPts val="600"/>
              </a:spcAft>
            </a:pPr>
            <a:r>
              <a:rPr lang="en-GB" sz="2200" dirty="0"/>
              <a:t>Users of mental health services can experience difficulty negotiating with mental health professionals and ensuring that their own point of view is acknowledged. </a:t>
            </a:r>
          </a:p>
          <a:p>
            <a:pPr>
              <a:spcBef>
                <a:spcPts val="600"/>
              </a:spcBef>
              <a:spcAft>
                <a:spcPts val="600"/>
              </a:spcAft>
            </a:pPr>
            <a:r>
              <a:rPr lang="en-GB" sz="2200" dirty="0"/>
              <a:t>These difficulties apply both to the practical activities of daily life as well as help with their mental health problems. </a:t>
            </a:r>
          </a:p>
          <a:p>
            <a:pPr>
              <a:spcBef>
                <a:spcPts val="600"/>
              </a:spcBef>
              <a:spcAft>
                <a:spcPts val="600"/>
              </a:spcAft>
            </a:pPr>
            <a:r>
              <a:rPr lang="en-GB" sz="2200" dirty="0"/>
              <a:t>Service users sometimes have insufficient information about their mental ill-health and the various alternatives which may be available to them in relation to their treatment and care. </a:t>
            </a:r>
          </a:p>
          <a:p>
            <a:pPr>
              <a:spcBef>
                <a:spcPts val="600"/>
              </a:spcBef>
              <a:spcAft>
                <a:spcPts val="600"/>
              </a:spcAft>
            </a:pPr>
            <a:r>
              <a:rPr lang="en-GB" sz="2200" dirty="0"/>
              <a:t>Advocacy seeks to address this imbalance by ensuring that the service user’s voice is heard, that they are able to make informed choices, and that their rights are safeguarded. </a:t>
            </a:r>
          </a:p>
          <a:p>
            <a:pPr marL="0" indent="0" algn="r">
              <a:spcBef>
                <a:spcPts val="600"/>
              </a:spcBef>
              <a:spcAft>
                <a:spcPts val="600"/>
              </a:spcAft>
              <a:buNone/>
            </a:pPr>
            <a:r>
              <a:rPr lang="en-GB" sz="2200" dirty="0"/>
              <a:t>(</a:t>
            </a:r>
            <a:r>
              <a:rPr lang="en-GB" sz="2200" dirty="0">
                <a:hlinkClick r:id="rId2"/>
              </a:rPr>
              <a:t>Welsh Government. 2011, p.3</a:t>
            </a:r>
            <a:r>
              <a:rPr lang="en-GB" sz="2200" dirty="0"/>
              <a:t>)</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02128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93908" y="6021288"/>
            <a:ext cx="461665" cy="461665"/>
          </a:xfrm>
          <a:prstGeom prst="rect">
            <a:avLst/>
          </a:prstGeom>
        </p:spPr>
      </p:pic>
    </p:spTree>
    <p:extLst>
      <p:ext uri="{BB962C8B-B14F-4D97-AF65-F5344CB8AC3E}">
        <p14:creationId xmlns:p14="http://schemas.microsoft.com/office/powerpoint/2010/main" val="3379894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2">
                    <a:lumMod val="75000"/>
                  </a:schemeClr>
                </a:solidFill>
              </a:rPr>
              <a:t>Independent Mental Health Advocacy (IMHA): </a:t>
            </a:r>
            <a:r>
              <a:rPr lang="en-GB" sz="2800" b="1" dirty="0"/>
              <a:t>Government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179512" y="1844824"/>
            <a:ext cx="8784976" cy="3744416"/>
          </a:xfrm>
        </p:spPr>
        <p:txBody>
          <a:bodyPr>
            <a:noAutofit/>
          </a:bodyPr>
          <a:lstStyle/>
          <a:p>
            <a:r>
              <a:rPr lang="en-GB" sz="2200" dirty="0"/>
              <a:t>The model of advocacy discussed in relation to independent mental health advocacy services is that of independent professional or representational advocacy. </a:t>
            </a:r>
          </a:p>
          <a:p>
            <a:r>
              <a:rPr lang="en-GB" sz="2200" dirty="0"/>
              <a:t>In this model, advocates have paid employment with an independent advocacy service. </a:t>
            </a:r>
          </a:p>
          <a:p>
            <a:r>
              <a:rPr lang="en-GB" sz="2200" dirty="0"/>
              <a:t>Advocates may support individuals or groups, but their support will be time-limited and focused on dealing with specific issues or problems. </a:t>
            </a:r>
          </a:p>
          <a:p>
            <a:r>
              <a:rPr lang="en-GB" sz="2200" dirty="0"/>
              <a:t>Wherever possible, advocates will support individuals to develop the skills and confidence to advocate for themselves, but when asked to do so, advocates will represent the views of those they are supporting.</a:t>
            </a:r>
          </a:p>
          <a:p>
            <a:pPr marL="0" indent="0" algn="r">
              <a:buNone/>
            </a:pPr>
            <a:r>
              <a:rPr lang="en-GB" sz="2200" dirty="0"/>
              <a:t>(Welsh Government. 2011, p.4)</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02128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021288"/>
            <a:ext cx="461665" cy="461665"/>
          </a:xfrm>
          <a:prstGeom prst="rect">
            <a:avLst/>
          </a:prstGeom>
        </p:spPr>
      </p:pic>
      <p:sp>
        <p:nvSpPr>
          <p:cNvPr id="6" name="TextBox 5">
            <a:extLst>
              <a:ext uri="{FF2B5EF4-FFF2-40B4-BE49-F238E27FC236}">
                <a16:creationId xmlns:a16="http://schemas.microsoft.com/office/drawing/2014/main" id="{F3CEAD4E-AB77-4A04-C2C9-059196ECCFEA}"/>
              </a:ext>
            </a:extLst>
          </p:cNvPr>
          <p:cNvSpPr txBox="1"/>
          <p:nvPr/>
        </p:nvSpPr>
        <p:spPr>
          <a:xfrm>
            <a:off x="168347" y="1268760"/>
            <a:ext cx="5976664" cy="461665"/>
          </a:xfrm>
          <a:prstGeom prst="rect">
            <a:avLst/>
          </a:prstGeom>
          <a:noFill/>
        </p:spPr>
        <p:txBody>
          <a:bodyPr wrap="square" rtlCol="0">
            <a:spAutoFit/>
          </a:bodyPr>
          <a:lstStyle/>
          <a:p>
            <a:r>
              <a:rPr lang="en-GB" sz="2400" b="1" dirty="0"/>
              <a:t>Professional or representational advocacy</a:t>
            </a:r>
          </a:p>
        </p:txBody>
      </p:sp>
      <p:pic>
        <p:nvPicPr>
          <p:cNvPr id="7" name="Picture 6" descr="Icon&#10;&#10;Description automatically generated">
            <a:extLst>
              <a:ext uri="{FF2B5EF4-FFF2-40B4-BE49-F238E27FC236}">
                <a16:creationId xmlns:a16="http://schemas.microsoft.com/office/drawing/2014/main" id="{E6BE8F6C-0D29-F89D-ED0A-9688ADB22D9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24128" y="1296430"/>
            <a:ext cx="468113" cy="468113"/>
          </a:xfrm>
          <a:prstGeom prst="rect">
            <a:avLst/>
          </a:prstGeom>
        </p:spPr>
      </p:pic>
    </p:spTree>
    <p:extLst>
      <p:ext uri="{BB962C8B-B14F-4D97-AF65-F5344CB8AC3E}">
        <p14:creationId xmlns:p14="http://schemas.microsoft.com/office/powerpoint/2010/main" val="629455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EE5250B-02E0-E2B5-1E27-1CA67EE7C216}"/>
              </a:ext>
            </a:extLst>
          </p:cNvPr>
          <p:cNvSpPr txBox="1"/>
          <p:nvPr/>
        </p:nvSpPr>
        <p:spPr>
          <a:xfrm>
            <a:off x="42482" y="2348880"/>
            <a:ext cx="7560840" cy="430887"/>
          </a:xfrm>
          <a:prstGeom prst="rect">
            <a:avLst/>
          </a:prstGeom>
          <a:noFill/>
        </p:spPr>
        <p:txBody>
          <a:bodyPr wrap="square" rtlCol="0">
            <a:spAutoFit/>
          </a:bodyPr>
          <a:lstStyle/>
          <a:p>
            <a:pPr marL="342900" indent="-342900">
              <a:buFont typeface="Arial" panose="020B0604020202020204" pitchFamily="34" charset="0"/>
              <a:buChar char="•"/>
            </a:pPr>
            <a:r>
              <a:rPr lang="en-GB" sz="2200" dirty="0"/>
              <a:t>Advocates will be paid employees;</a:t>
            </a:r>
          </a:p>
        </p:txBody>
      </p:sp>
      <p:pic>
        <p:nvPicPr>
          <p:cNvPr id="8" name="Picture 7">
            <a:extLst>
              <a:ext uri="{FF2B5EF4-FFF2-40B4-BE49-F238E27FC236}">
                <a16:creationId xmlns:a16="http://schemas.microsoft.com/office/drawing/2014/main" id="{C4BDC839-7228-419D-7F07-2D783F77F1D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82204" y="2348880"/>
            <a:ext cx="461665" cy="461665"/>
          </a:xfrm>
          <a:prstGeom prst="rect">
            <a:avLst/>
          </a:prstGeom>
        </p:spPr>
      </p:pic>
      <p:sp>
        <p:nvSpPr>
          <p:cNvPr id="16" name="TextBox 15">
            <a:extLst>
              <a:ext uri="{FF2B5EF4-FFF2-40B4-BE49-F238E27FC236}">
                <a16:creationId xmlns:a16="http://schemas.microsoft.com/office/drawing/2014/main" id="{BE5BFC76-6292-CFA1-F015-7E5E6328A16E}"/>
              </a:ext>
            </a:extLst>
          </p:cNvPr>
          <p:cNvSpPr txBox="1"/>
          <p:nvPr/>
        </p:nvSpPr>
        <p:spPr>
          <a:xfrm>
            <a:off x="42482" y="2862882"/>
            <a:ext cx="7667060" cy="769441"/>
          </a:xfrm>
          <a:prstGeom prst="rect">
            <a:avLst/>
          </a:prstGeom>
          <a:noFill/>
        </p:spPr>
        <p:txBody>
          <a:bodyPr wrap="square" rtlCol="0">
            <a:spAutoFit/>
          </a:bodyPr>
          <a:lstStyle/>
          <a:p>
            <a:pPr marL="342900" indent="-342900">
              <a:buFont typeface="Arial" panose="020B0604020202020204" pitchFamily="34" charset="0"/>
              <a:buChar char="•"/>
            </a:pPr>
            <a:r>
              <a:rPr lang="en-GB" sz="2200" dirty="0"/>
              <a:t>Advocates will be required to complete specified training and undertake continuous professional development;</a:t>
            </a:r>
          </a:p>
        </p:txBody>
      </p:sp>
      <p:sp>
        <p:nvSpPr>
          <p:cNvPr id="19" name="TextBox 18">
            <a:extLst>
              <a:ext uri="{FF2B5EF4-FFF2-40B4-BE49-F238E27FC236}">
                <a16:creationId xmlns:a16="http://schemas.microsoft.com/office/drawing/2014/main" id="{2156D519-8ECE-4031-BE4F-AD0873826AE1}"/>
              </a:ext>
            </a:extLst>
          </p:cNvPr>
          <p:cNvSpPr txBox="1"/>
          <p:nvPr/>
        </p:nvSpPr>
        <p:spPr>
          <a:xfrm>
            <a:off x="42482" y="3693879"/>
            <a:ext cx="7560840" cy="430887"/>
          </a:xfrm>
          <a:prstGeom prst="rect">
            <a:avLst/>
          </a:prstGeom>
          <a:noFill/>
        </p:spPr>
        <p:txBody>
          <a:bodyPr wrap="square" rtlCol="0">
            <a:spAutoFit/>
          </a:bodyPr>
          <a:lstStyle/>
          <a:p>
            <a:pPr marL="342900" indent="-342900">
              <a:buFont typeface="Arial" panose="020B0604020202020204" pitchFamily="34" charset="0"/>
              <a:buChar char="•"/>
            </a:pPr>
            <a:r>
              <a:rPr lang="en-GB" sz="2200" dirty="0"/>
              <a:t>Advocates will maintain a clear focus on the advocacy task;</a:t>
            </a:r>
          </a:p>
        </p:txBody>
      </p:sp>
      <p:pic>
        <p:nvPicPr>
          <p:cNvPr id="20" name="Picture 19">
            <a:extLst>
              <a:ext uri="{FF2B5EF4-FFF2-40B4-BE49-F238E27FC236}">
                <a16:creationId xmlns:a16="http://schemas.microsoft.com/office/drawing/2014/main" id="{6572C572-0A2F-07A3-F9D2-10D03984E5F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82204" y="3725102"/>
            <a:ext cx="461665" cy="461665"/>
          </a:xfrm>
          <a:prstGeom prst="rect">
            <a:avLst/>
          </a:prstGeom>
        </p:spPr>
      </p:pic>
      <p:sp>
        <p:nvSpPr>
          <p:cNvPr id="21" name="TextBox 20">
            <a:extLst>
              <a:ext uri="{FF2B5EF4-FFF2-40B4-BE49-F238E27FC236}">
                <a16:creationId xmlns:a16="http://schemas.microsoft.com/office/drawing/2014/main" id="{75698DE8-14F0-670C-DD9D-2FC0E71BBA61}"/>
              </a:ext>
            </a:extLst>
          </p:cNvPr>
          <p:cNvSpPr txBox="1"/>
          <p:nvPr/>
        </p:nvSpPr>
        <p:spPr>
          <a:xfrm>
            <a:off x="-8239" y="4240700"/>
            <a:ext cx="7560840" cy="1107996"/>
          </a:xfrm>
          <a:prstGeom prst="rect">
            <a:avLst/>
          </a:prstGeom>
          <a:noFill/>
        </p:spPr>
        <p:txBody>
          <a:bodyPr wrap="square" rtlCol="0">
            <a:spAutoFit/>
          </a:bodyPr>
          <a:lstStyle/>
          <a:p>
            <a:pPr marL="342900" indent="-342900">
              <a:buFont typeface="Arial" panose="020B0604020202020204" pitchFamily="34" charset="0"/>
              <a:buChar char="•"/>
            </a:pPr>
            <a:r>
              <a:rPr lang="en-GB" sz="2200" dirty="0"/>
              <a:t>Advocates will be held accountable to their manager for delivering advocacy to agreed policies and procedures and to an agreed code of practice (if one is in place);</a:t>
            </a:r>
          </a:p>
        </p:txBody>
      </p:sp>
      <p:pic>
        <p:nvPicPr>
          <p:cNvPr id="22" name="Picture 21">
            <a:extLst>
              <a:ext uri="{FF2B5EF4-FFF2-40B4-BE49-F238E27FC236}">
                <a16:creationId xmlns:a16="http://schemas.microsoft.com/office/drawing/2014/main" id="{065734AF-DD3F-285D-C6D4-B01572A800E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82204" y="4475165"/>
            <a:ext cx="461665" cy="461665"/>
          </a:xfrm>
          <a:prstGeom prst="rect">
            <a:avLst/>
          </a:prstGeom>
        </p:spPr>
      </p:pic>
      <p:sp>
        <p:nvSpPr>
          <p:cNvPr id="23" name="TextBox 22">
            <a:extLst>
              <a:ext uri="{FF2B5EF4-FFF2-40B4-BE49-F238E27FC236}">
                <a16:creationId xmlns:a16="http://schemas.microsoft.com/office/drawing/2014/main" id="{17F4081B-D24E-A0EF-036F-0474A6B928D5}"/>
              </a:ext>
            </a:extLst>
          </p:cNvPr>
          <p:cNvSpPr txBox="1"/>
          <p:nvPr/>
        </p:nvSpPr>
        <p:spPr>
          <a:xfrm>
            <a:off x="21464" y="5370255"/>
            <a:ext cx="8078927" cy="769441"/>
          </a:xfrm>
          <a:prstGeom prst="rect">
            <a:avLst/>
          </a:prstGeom>
          <a:noFill/>
        </p:spPr>
        <p:txBody>
          <a:bodyPr wrap="square" rtlCol="0">
            <a:spAutoFit/>
          </a:bodyPr>
          <a:lstStyle/>
          <a:p>
            <a:pPr marL="342900" indent="-342900">
              <a:buFont typeface="Arial" panose="020B0604020202020204" pitchFamily="34" charset="0"/>
              <a:buChar char="•"/>
            </a:pPr>
            <a:r>
              <a:rPr lang="en-GB" sz="2200" dirty="0"/>
              <a:t>Advocates will be required to attend supervision and undergo regular appraisal. (Welsh Government, 2011, p.4)</a:t>
            </a:r>
          </a:p>
        </p:txBody>
      </p:sp>
      <p:pic>
        <p:nvPicPr>
          <p:cNvPr id="24" name="Picture 23">
            <a:extLst>
              <a:ext uri="{FF2B5EF4-FFF2-40B4-BE49-F238E27FC236}">
                <a16:creationId xmlns:a16="http://schemas.microsoft.com/office/drawing/2014/main" id="{59D9DA9C-0CFA-8D23-15D3-A9C05944D7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43811" y="5235817"/>
            <a:ext cx="461665" cy="461665"/>
          </a:xfrm>
          <a:prstGeom prst="rect">
            <a:avLst/>
          </a:prstGeom>
        </p:spPr>
      </p:pic>
      <p:sp>
        <p:nvSpPr>
          <p:cNvPr id="9" name="Title 1">
            <a:extLst>
              <a:ext uri="{FF2B5EF4-FFF2-40B4-BE49-F238E27FC236}">
                <a16:creationId xmlns:a16="http://schemas.microsoft.com/office/drawing/2014/main" id="{04A42033-8D67-7B30-D35E-3CC8D478DB55}"/>
              </a:ext>
            </a:extLst>
          </p:cNvPr>
          <p:cNvSpPr>
            <a:spLocks noGrp="1"/>
          </p:cNvSpPr>
          <p:nvPr>
            <p:ph type="title"/>
          </p:nvPr>
        </p:nvSpPr>
        <p:spPr>
          <a:xfrm>
            <a:off x="457200" y="116632"/>
            <a:ext cx="8229600" cy="1143000"/>
          </a:xfrm>
        </p:spPr>
        <p:txBody>
          <a:bodyPr>
            <a:normAutofit/>
          </a:bodyPr>
          <a:lstStyle/>
          <a:p>
            <a:r>
              <a:rPr lang="en-GB" sz="2800" b="1" dirty="0">
                <a:solidFill>
                  <a:schemeClr val="accent2">
                    <a:lumMod val="75000"/>
                  </a:schemeClr>
                </a:solidFill>
              </a:rPr>
              <a:t>Independent Mental Health Advocacy (IMHA): </a:t>
            </a:r>
            <a:r>
              <a:rPr lang="en-GB" sz="2800" b="1" dirty="0"/>
              <a:t>Government Guidance</a:t>
            </a:r>
          </a:p>
        </p:txBody>
      </p:sp>
      <p:sp>
        <p:nvSpPr>
          <p:cNvPr id="10" name="TextBox 9">
            <a:extLst>
              <a:ext uri="{FF2B5EF4-FFF2-40B4-BE49-F238E27FC236}">
                <a16:creationId xmlns:a16="http://schemas.microsoft.com/office/drawing/2014/main" id="{932DFC7F-FF24-F45C-ED2C-9D49BF5CE23D}"/>
              </a:ext>
            </a:extLst>
          </p:cNvPr>
          <p:cNvSpPr txBox="1"/>
          <p:nvPr/>
        </p:nvSpPr>
        <p:spPr>
          <a:xfrm>
            <a:off x="168347" y="1192580"/>
            <a:ext cx="5976664" cy="461665"/>
          </a:xfrm>
          <a:prstGeom prst="rect">
            <a:avLst/>
          </a:prstGeom>
          <a:noFill/>
        </p:spPr>
        <p:txBody>
          <a:bodyPr wrap="square" rtlCol="0">
            <a:spAutoFit/>
          </a:bodyPr>
          <a:lstStyle/>
          <a:p>
            <a:r>
              <a:rPr lang="en-GB" sz="2400" b="1" dirty="0"/>
              <a:t>Professional or representational advocacy</a:t>
            </a:r>
          </a:p>
        </p:txBody>
      </p:sp>
      <p:sp>
        <p:nvSpPr>
          <p:cNvPr id="11" name="TextBox 10">
            <a:extLst>
              <a:ext uri="{FF2B5EF4-FFF2-40B4-BE49-F238E27FC236}">
                <a16:creationId xmlns:a16="http://schemas.microsoft.com/office/drawing/2014/main" id="{5C50F20F-416F-BB81-CC91-41E30D8D3758}"/>
              </a:ext>
            </a:extLst>
          </p:cNvPr>
          <p:cNvSpPr txBox="1"/>
          <p:nvPr/>
        </p:nvSpPr>
        <p:spPr>
          <a:xfrm>
            <a:off x="137925" y="1629434"/>
            <a:ext cx="8868149" cy="769441"/>
          </a:xfrm>
          <a:prstGeom prst="rect">
            <a:avLst/>
          </a:prstGeom>
          <a:noFill/>
        </p:spPr>
        <p:txBody>
          <a:bodyPr wrap="square" rtlCol="0">
            <a:spAutoFit/>
          </a:bodyPr>
          <a:lstStyle/>
          <a:p>
            <a:r>
              <a:rPr lang="en-GB" sz="2200" b="1" dirty="0"/>
              <a:t>The reasons why this model of advocacy is appropriate for independent mental health advocacy provision are:</a:t>
            </a:r>
          </a:p>
        </p:txBody>
      </p:sp>
      <p:pic>
        <p:nvPicPr>
          <p:cNvPr id="12" name="Picture 11">
            <a:extLst>
              <a:ext uri="{FF2B5EF4-FFF2-40B4-BE49-F238E27FC236}">
                <a16:creationId xmlns:a16="http://schemas.microsoft.com/office/drawing/2014/main" id="{044C8B48-702F-1592-DB61-896E5570F4F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86799" y="2975039"/>
            <a:ext cx="461665" cy="461665"/>
          </a:xfrm>
          <a:prstGeom prst="rect">
            <a:avLst/>
          </a:prstGeom>
        </p:spPr>
      </p:pic>
      <p:sp>
        <p:nvSpPr>
          <p:cNvPr id="13" name="TextBox 12">
            <a:extLst>
              <a:ext uri="{FF2B5EF4-FFF2-40B4-BE49-F238E27FC236}">
                <a16:creationId xmlns:a16="http://schemas.microsoft.com/office/drawing/2014/main" id="{2FC96FD6-51BB-8421-7F27-7B53FA20A713}"/>
              </a:ext>
            </a:extLst>
          </p:cNvPr>
          <p:cNvSpPr txBox="1"/>
          <p:nvPr/>
        </p:nvSpPr>
        <p:spPr>
          <a:xfrm>
            <a:off x="3068547" y="6135687"/>
            <a:ext cx="3960440" cy="400110"/>
          </a:xfrm>
          <a:prstGeom prst="rect">
            <a:avLst/>
          </a:prstGeom>
          <a:noFill/>
        </p:spPr>
        <p:txBody>
          <a:bodyPr wrap="square" rtlCol="0">
            <a:spAutoFit/>
          </a:bodyPr>
          <a:lstStyle/>
          <a:p>
            <a:r>
              <a:rPr lang="en-GB" sz="2000" b="1" i="1" dirty="0"/>
              <a:t>Any thoughts on these statements?</a:t>
            </a:r>
          </a:p>
        </p:txBody>
      </p:sp>
      <p:pic>
        <p:nvPicPr>
          <p:cNvPr id="14" name="Picture 13">
            <a:extLst>
              <a:ext uri="{FF2B5EF4-FFF2-40B4-BE49-F238E27FC236}">
                <a16:creationId xmlns:a16="http://schemas.microsoft.com/office/drawing/2014/main" id="{BAF75251-7647-8B0B-EF00-B4C730EF5A6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62663" y="6135687"/>
            <a:ext cx="461665" cy="461665"/>
          </a:xfrm>
          <a:prstGeom prst="rect">
            <a:avLst/>
          </a:prstGeom>
        </p:spPr>
      </p:pic>
    </p:spTree>
    <p:extLst>
      <p:ext uri="{BB962C8B-B14F-4D97-AF65-F5344CB8AC3E}">
        <p14:creationId xmlns:p14="http://schemas.microsoft.com/office/powerpoint/2010/main" val="445262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1"/>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4"/>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3"/>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6" grpId="0"/>
      <p:bldP spid="19" grpId="0"/>
      <p:bldP spid="21" grpId="0"/>
      <p:bldP spid="23" grpId="0"/>
      <p:bldP spid="11" grpId="0"/>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2">
                    <a:lumMod val="75000"/>
                  </a:schemeClr>
                </a:solidFill>
              </a:rPr>
              <a:t>Independent Mental Health Advocacy (IMHA): </a:t>
            </a:r>
            <a:r>
              <a:rPr lang="en-GB" sz="2800" b="1" dirty="0"/>
              <a:t>Government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179512" y="1844824"/>
            <a:ext cx="8784976" cy="3744416"/>
          </a:xfrm>
        </p:spPr>
        <p:txBody>
          <a:bodyPr>
            <a:noAutofit/>
          </a:bodyPr>
          <a:lstStyle/>
          <a:p>
            <a:pPr marL="0" indent="0">
              <a:spcBef>
                <a:spcPts val="600"/>
              </a:spcBef>
              <a:spcAft>
                <a:spcPts val="600"/>
              </a:spcAft>
              <a:buNone/>
            </a:pPr>
            <a:r>
              <a:rPr lang="en-GB" sz="2200" b="1" dirty="0"/>
              <a:t>Instructed advocacy</a:t>
            </a:r>
          </a:p>
          <a:p>
            <a:pPr>
              <a:spcBef>
                <a:spcPts val="600"/>
              </a:spcBef>
              <a:spcAft>
                <a:spcPts val="600"/>
              </a:spcAft>
            </a:pPr>
            <a:r>
              <a:rPr lang="en-GB" sz="2200" dirty="0"/>
              <a:t>Wherever possible, advocates will take instruction from the person that they are supporting. </a:t>
            </a:r>
          </a:p>
          <a:p>
            <a:pPr>
              <a:spcBef>
                <a:spcPts val="600"/>
              </a:spcBef>
              <a:spcAft>
                <a:spcPts val="600"/>
              </a:spcAft>
            </a:pPr>
            <a:r>
              <a:rPr lang="en-GB" sz="2200" dirty="0"/>
              <a:t>An advocate may help an individual to obtain information, explore options and carry out action but, throughout this process, the advocate will be directed by the individual and only act on their behalf. </a:t>
            </a:r>
          </a:p>
          <a:p>
            <a:pPr>
              <a:spcBef>
                <a:spcPts val="600"/>
              </a:spcBef>
              <a:spcAft>
                <a:spcPts val="600"/>
              </a:spcAft>
            </a:pPr>
            <a:r>
              <a:rPr lang="en-GB" sz="2200" dirty="0"/>
              <a:t>The advocate’s role is to make sure the wishes of the individual are expressed and heard.</a:t>
            </a:r>
          </a:p>
          <a:p>
            <a:pPr marL="0" indent="0" algn="r">
              <a:spcBef>
                <a:spcPts val="600"/>
              </a:spcBef>
              <a:spcAft>
                <a:spcPts val="600"/>
              </a:spcAft>
              <a:buNone/>
            </a:pPr>
            <a:r>
              <a:rPr lang="en-GB" sz="2200" dirty="0"/>
              <a:t>(Welsh Government. 2011, p.4)</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02128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021288"/>
            <a:ext cx="461665" cy="461665"/>
          </a:xfrm>
          <a:prstGeom prst="rect">
            <a:avLst/>
          </a:prstGeom>
        </p:spPr>
      </p:pic>
      <p:sp>
        <p:nvSpPr>
          <p:cNvPr id="6" name="TextBox 5">
            <a:extLst>
              <a:ext uri="{FF2B5EF4-FFF2-40B4-BE49-F238E27FC236}">
                <a16:creationId xmlns:a16="http://schemas.microsoft.com/office/drawing/2014/main" id="{F3CEAD4E-AB77-4A04-C2C9-059196ECCFEA}"/>
              </a:ext>
            </a:extLst>
          </p:cNvPr>
          <p:cNvSpPr txBox="1"/>
          <p:nvPr/>
        </p:nvSpPr>
        <p:spPr>
          <a:xfrm>
            <a:off x="168347" y="1268760"/>
            <a:ext cx="5976664" cy="461665"/>
          </a:xfrm>
          <a:prstGeom prst="rect">
            <a:avLst/>
          </a:prstGeom>
          <a:noFill/>
        </p:spPr>
        <p:txBody>
          <a:bodyPr wrap="square" rtlCol="0">
            <a:spAutoFit/>
          </a:bodyPr>
          <a:lstStyle/>
          <a:p>
            <a:r>
              <a:rPr lang="en-GB" sz="2400" b="1" dirty="0"/>
              <a:t>Instructed and non-instructed advocacy</a:t>
            </a:r>
          </a:p>
        </p:txBody>
      </p:sp>
      <p:pic>
        <p:nvPicPr>
          <p:cNvPr id="7" name="Picture 6" descr="Icon&#10;&#10;Description automatically generated">
            <a:extLst>
              <a:ext uri="{FF2B5EF4-FFF2-40B4-BE49-F238E27FC236}">
                <a16:creationId xmlns:a16="http://schemas.microsoft.com/office/drawing/2014/main" id="{F72847FA-0762-096C-4DDD-E0BBDA498B5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36096" y="1291644"/>
            <a:ext cx="468113" cy="468113"/>
          </a:xfrm>
          <a:prstGeom prst="rect">
            <a:avLst/>
          </a:prstGeom>
        </p:spPr>
      </p:pic>
    </p:spTree>
    <p:extLst>
      <p:ext uri="{BB962C8B-B14F-4D97-AF65-F5344CB8AC3E}">
        <p14:creationId xmlns:p14="http://schemas.microsoft.com/office/powerpoint/2010/main" val="1301289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2">
                    <a:lumMod val="75000"/>
                  </a:schemeClr>
                </a:solidFill>
              </a:rPr>
              <a:t>Independent Mental Health Advocacy (IMHA):</a:t>
            </a:r>
            <a:r>
              <a:rPr lang="en-GB" sz="2800" b="1" dirty="0"/>
              <a:t> Government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179512" y="1844824"/>
            <a:ext cx="8784976" cy="3744416"/>
          </a:xfrm>
        </p:spPr>
        <p:txBody>
          <a:bodyPr>
            <a:noAutofit/>
          </a:bodyPr>
          <a:lstStyle/>
          <a:p>
            <a:pPr marL="0" indent="0">
              <a:buNone/>
            </a:pPr>
            <a:r>
              <a:rPr lang="en-GB" sz="2200" b="1" dirty="0"/>
              <a:t>Non-instructed advocacy</a:t>
            </a:r>
          </a:p>
          <a:p>
            <a:r>
              <a:rPr lang="en-GB" sz="2200" dirty="0"/>
              <a:t>However, advocates also work with people who are unable to express their wishes clearly, or at all, because of a lack of mental capacity to instruct, or communication difficulties of some kind. </a:t>
            </a:r>
          </a:p>
          <a:p>
            <a:r>
              <a:rPr lang="en-GB" sz="2200" dirty="0"/>
              <a:t>These people are often very vulnerable and in need of an independent presence in decision-making, to safeguard the wishes and feelings that they are unable to express. </a:t>
            </a:r>
          </a:p>
          <a:p>
            <a:r>
              <a:rPr lang="en-GB" sz="2200" dirty="0"/>
              <a:t>Historically, other people tend to make decisions on the behalf of such individuals, and although they may be surrounded by very skilled and caring professionals and members of their family, there is a risk that the individual’s wishes and preferences will be overlooked.</a:t>
            </a:r>
          </a:p>
          <a:p>
            <a:pPr marL="0" indent="0" algn="r">
              <a:buNone/>
            </a:pPr>
            <a:r>
              <a:rPr lang="en-GB" sz="2200" dirty="0"/>
              <a:t>(Welsh Government. 2011, p.4)</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6" name="TextBox 5">
            <a:extLst>
              <a:ext uri="{FF2B5EF4-FFF2-40B4-BE49-F238E27FC236}">
                <a16:creationId xmlns:a16="http://schemas.microsoft.com/office/drawing/2014/main" id="{F3CEAD4E-AB77-4A04-C2C9-059196ECCFEA}"/>
              </a:ext>
            </a:extLst>
          </p:cNvPr>
          <p:cNvSpPr txBox="1"/>
          <p:nvPr/>
        </p:nvSpPr>
        <p:spPr>
          <a:xfrm>
            <a:off x="168347" y="1268760"/>
            <a:ext cx="5976664" cy="461665"/>
          </a:xfrm>
          <a:prstGeom prst="rect">
            <a:avLst/>
          </a:prstGeom>
          <a:noFill/>
        </p:spPr>
        <p:txBody>
          <a:bodyPr wrap="square" rtlCol="0">
            <a:spAutoFit/>
          </a:bodyPr>
          <a:lstStyle/>
          <a:p>
            <a:r>
              <a:rPr lang="en-GB" sz="2400" b="1" dirty="0"/>
              <a:t>Instructed and non-instructed advocacy</a:t>
            </a:r>
          </a:p>
        </p:txBody>
      </p:sp>
      <p:pic>
        <p:nvPicPr>
          <p:cNvPr id="7" name="Picture 6" descr="Icon&#10;&#10;Description automatically generated">
            <a:extLst>
              <a:ext uri="{FF2B5EF4-FFF2-40B4-BE49-F238E27FC236}">
                <a16:creationId xmlns:a16="http://schemas.microsoft.com/office/drawing/2014/main" id="{F72847FA-0762-096C-4DDD-E0BBDA498B5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36096" y="1291644"/>
            <a:ext cx="468113" cy="468113"/>
          </a:xfrm>
          <a:prstGeom prst="rect">
            <a:avLst/>
          </a:prstGeom>
        </p:spPr>
      </p:pic>
    </p:spTree>
    <p:extLst>
      <p:ext uri="{BB962C8B-B14F-4D97-AF65-F5344CB8AC3E}">
        <p14:creationId xmlns:p14="http://schemas.microsoft.com/office/powerpoint/2010/main" val="554765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2">
                    <a:lumMod val="75000"/>
                  </a:schemeClr>
                </a:solidFill>
              </a:rPr>
              <a:t>Independent Mental Health Advocacy (IMHA): </a:t>
            </a:r>
            <a:r>
              <a:rPr lang="en-GB" sz="2800" b="1" dirty="0"/>
              <a:t>Government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179512" y="1844824"/>
            <a:ext cx="8784976" cy="3744416"/>
          </a:xfrm>
        </p:spPr>
        <p:txBody>
          <a:bodyPr>
            <a:noAutofit/>
          </a:bodyPr>
          <a:lstStyle/>
          <a:p>
            <a:pPr marL="0" indent="0">
              <a:buNone/>
            </a:pPr>
            <a:r>
              <a:rPr lang="en-GB" sz="2200" dirty="0"/>
              <a:t>When in receipt of care and treatment, people who lack capacity can experience significant disadvantage. For example, they may lack the ability to:</a:t>
            </a:r>
          </a:p>
          <a:p>
            <a:r>
              <a:rPr lang="en-GB" sz="2200" dirty="0"/>
              <a:t>Refuse treatment;</a:t>
            </a:r>
          </a:p>
          <a:p>
            <a:r>
              <a:rPr lang="en-GB" sz="2200" dirty="0"/>
              <a:t>Engage with the development of their care plans;</a:t>
            </a:r>
          </a:p>
          <a:p>
            <a:r>
              <a:rPr lang="en-GB" sz="2200" dirty="0"/>
              <a:t>Decide who will be involved in delivering their care;</a:t>
            </a:r>
          </a:p>
          <a:p>
            <a:r>
              <a:rPr lang="en-GB" sz="2200" dirty="0"/>
              <a:t>Decide where and with whom they will live;</a:t>
            </a:r>
          </a:p>
          <a:p>
            <a:r>
              <a:rPr lang="en-GB" sz="2200" dirty="0"/>
              <a:t>Instruct other parties such as advocates, next of kin, solicitors etc in making decisions that affect them.</a:t>
            </a:r>
          </a:p>
          <a:p>
            <a:pPr marL="0" indent="0" algn="r">
              <a:buNone/>
            </a:pPr>
            <a:r>
              <a:rPr lang="en-GB" sz="2200" dirty="0"/>
              <a:t>(Welsh Government. 2011, pp.4-5)</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6" name="TextBox 5">
            <a:extLst>
              <a:ext uri="{FF2B5EF4-FFF2-40B4-BE49-F238E27FC236}">
                <a16:creationId xmlns:a16="http://schemas.microsoft.com/office/drawing/2014/main" id="{F3CEAD4E-AB77-4A04-C2C9-059196ECCFEA}"/>
              </a:ext>
            </a:extLst>
          </p:cNvPr>
          <p:cNvSpPr txBox="1"/>
          <p:nvPr/>
        </p:nvSpPr>
        <p:spPr>
          <a:xfrm>
            <a:off x="168347" y="1268760"/>
            <a:ext cx="5976664" cy="461665"/>
          </a:xfrm>
          <a:prstGeom prst="rect">
            <a:avLst/>
          </a:prstGeom>
          <a:noFill/>
        </p:spPr>
        <p:txBody>
          <a:bodyPr wrap="square" rtlCol="0">
            <a:spAutoFit/>
          </a:bodyPr>
          <a:lstStyle/>
          <a:p>
            <a:r>
              <a:rPr lang="en-GB" sz="2400" b="1" dirty="0"/>
              <a:t>Non-instructed advocacy (contd.)</a:t>
            </a:r>
          </a:p>
        </p:txBody>
      </p:sp>
    </p:spTree>
    <p:extLst>
      <p:ext uri="{BB962C8B-B14F-4D97-AF65-F5344CB8AC3E}">
        <p14:creationId xmlns:p14="http://schemas.microsoft.com/office/powerpoint/2010/main" val="2647146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2">
                    <a:lumMod val="75000"/>
                  </a:schemeClr>
                </a:solidFill>
              </a:rPr>
              <a:t>Independent Mental Health Advocacy (IMHA): </a:t>
            </a:r>
            <a:r>
              <a:rPr lang="en-GB" sz="2800" b="1" dirty="0"/>
              <a:t>Government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187245" y="2165365"/>
            <a:ext cx="8784976" cy="3744416"/>
          </a:xfrm>
        </p:spPr>
        <p:txBody>
          <a:bodyPr>
            <a:noAutofit/>
          </a:bodyPr>
          <a:lstStyle/>
          <a:p>
            <a:pPr marL="0" indent="0">
              <a:spcBef>
                <a:spcPts val="600"/>
              </a:spcBef>
              <a:spcAft>
                <a:spcPts val="600"/>
              </a:spcAft>
              <a:buNone/>
            </a:pPr>
            <a:r>
              <a:rPr lang="en-GB" sz="2400" dirty="0"/>
              <a:t>Some of the benefits of non-instructed advocacy are:</a:t>
            </a:r>
          </a:p>
          <a:p>
            <a:pPr>
              <a:spcBef>
                <a:spcPts val="600"/>
              </a:spcBef>
              <a:spcAft>
                <a:spcPts val="600"/>
              </a:spcAft>
            </a:pPr>
            <a:r>
              <a:rPr lang="en-GB" sz="2400" dirty="0"/>
              <a:t>Providing a safeguard against abuse of rights;</a:t>
            </a:r>
          </a:p>
          <a:p>
            <a:pPr>
              <a:spcBef>
                <a:spcPts val="600"/>
              </a:spcBef>
              <a:spcAft>
                <a:spcPts val="600"/>
              </a:spcAft>
            </a:pPr>
            <a:r>
              <a:rPr lang="en-GB" sz="2400" dirty="0"/>
              <a:t>Ensuring that services address every aspect of the person’s care and treatment;</a:t>
            </a:r>
          </a:p>
          <a:p>
            <a:pPr>
              <a:spcBef>
                <a:spcPts val="600"/>
              </a:spcBef>
              <a:spcAft>
                <a:spcPts val="600"/>
              </a:spcAft>
            </a:pPr>
            <a:r>
              <a:rPr lang="en-GB" sz="2400" dirty="0"/>
              <a:t>Ensuring parity between people who can instruct advocates and those who cannot;</a:t>
            </a:r>
          </a:p>
          <a:p>
            <a:pPr marL="0" indent="0" algn="r">
              <a:spcBef>
                <a:spcPts val="600"/>
              </a:spcBef>
              <a:spcAft>
                <a:spcPts val="600"/>
              </a:spcAft>
              <a:buNone/>
            </a:pPr>
            <a:r>
              <a:rPr lang="en-GB" sz="2400" dirty="0"/>
              <a:t>(Welsh Government. 2011, p. 5)</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6" name="TextBox 5">
            <a:extLst>
              <a:ext uri="{FF2B5EF4-FFF2-40B4-BE49-F238E27FC236}">
                <a16:creationId xmlns:a16="http://schemas.microsoft.com/office/drawing/2014/main" id="{F3CEAD4E-AB77-4A04-C2C9-059196ECCFEA}"/>
              </a:ext>
            </a:extLst>
          </p:cNvPr>
          <p:cNvSpPr txBox="1"/>
          <p:nvPr/>
        </p:nvSpPr>
        <p:spPr>
          <a:xfrm>
            <a:off x="168347" y="1268760"/>
            <a:ext cx="5976664" cy="461665"/>
          </a:xfrm>
          <a:prstGeom prst="rect">
            <a:avLst/>
          </a:prstGeom>
          <a:noFill/>
        </p:spPr>
        <p:txBody>
          <a:bodyPr wrap="square" rtlCol="0">
            <a:spAutoFit/>
          </a:bodyPr>
          <a:lstStyle/>
          <a:p>
            <a:r>
              <a:rPr lang="en-GB" sz="2400" b="1" dirty="0"/>
              <a:t>Non-instructed advocacy (contd.)</a:t>
            </a:r>
          </a:p>
        </p:txBody>
      </p:sp>
    </p:spTree>
    <p:extLst>
      <p:ext uri="{BB962C8B-B14F-4D97-AF65-F5344CB8AC3E}">
        <p14:creationId xmlns:p14="http://schemas.microsoft.com/office/powerpoint/2010/main" val="2762152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2">
                    <a:lumMod val="75000"/>
                  </a:schemeClr>
                </a:solidFill>
              </a:rPr>
              <a:t>Independent Mental Health Advocacy (IMHA): </a:t>
            </a:r>
            <a:r>
              <a:rPr lang="en-GB" sz="2800" b="1" dirty="0"/>
              <a:t>Government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87524" y="1821709"/>
            <a:ext cx="8784976" cy="3744416"/>
          </a:xfrm>
        </p:spPr>
        <p:txBody>
          <a:bodyPr>
            <a:noAutofit/>
          </a:bodyPr>
          <a:lstStyle/>
          <a:p>
            <a:pPr marL="0" indent="0">
              <a:spcBef>
                <a:spcPts val="600"/>
              </a:spcBef>
              <a:spcAft>
                <a:spcPts val="600"/>
              </a:spcAft>
              <a:buNone/>
            </a:pPr>
            <a:r>
              <a:rPr lang="en-GB" sz="2400" dirty="0"/>
              <a:t>Advocates have developed a range of approaches to providing this non-instructed support which may involve:</a:t>
            </a:r>
          </a:p>
          <a:p>
            <a:pPr>
              <a:spcBef>
                <a:spcPts val="600"/>
              </a:spcBef>
              <a:spcAft>
                <a:spcPts val="600"/>
              </a:spcAft>
            </a:pPr>
            <a:r>
              <a:rPr lang="en-GB" sz="2400" dirty="0"/>
              <a:t>getting to know the individual over time and learning how to communicate with them;</a:t>
            </a:r>
          </a:p>
          <a:p>
            <a:pPr>
              <a:spcBef>
                <a:spcPts val="600"/>
              </a:spcBef>
              <a:spcAft>
                <a:spcPts val="600"/>
              </a:spcAft>
            </a:pPr>
            <a:r>
              <a:rPr lang="en-GB" sz="2400" dirty="0"/>
              <a:t>learning about their past;</a:t>
            </a:r>
          </a:p>
          <a:p>
            <a:pPr>
              <a:spcBef>
                <a:spcPts val="600"/>
              </a:spcBef>
              <a:spcAft>
                <a:spcPts val="600"/>
              </a:spcAft>
            </a:pPr>
            <a:r>
              <a:rPr lang="en-GB" sz="2400" dirty="0"/>
              <a:t>observation;</a:t>
            </a:r>
          </a:p>
          <a:p>
            <a:pPr>
              <a:spcBef>
                <a:spcPts val="600"/>
              </a:spcBef>
              <a:spcAft>
                <a:spcPts val="600"/>
              </a:spcAft>
            </a:pPr>
            <a:r>
              <a:rPr lang="en-GB" sz="2400" dirty="0"/>
              <a:t>scrutiny of case notes;</a:t>
            </a:r>
          </a:p>
          <a:p>
            <a:pPr>
              <a:spcBef>
                <a:spcPts val="600"/>
              </a:spcBef>
              <a:spcAft>
                <a:spcPts val="600"/>
              </a:spcAft>
            </a:pPr>
            <a:r>
              <a:rPr lang="en-GB" sz="2400" dirty="0"/>
              <a:t>talking with paid carers, families and friends</a:t>
            </a:r>
          </a:p>
          <a:p>
            <a:pPr marL="0" indent="0" algn="r">
              <a:spcBef>
                <a:spcPts val="600"/>
              </a:spcBef>
              <a:spcAft>
                <a:spcPts val="600"/>
              </a:spcAft>
              <a:buNone/>
            </a:pPr>
            <a:r>
              <a:rPr lang="en-GB" sz="2400" dirty="0"/>
              <a:t>(Welsh Government. 2011, p. 5)</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6" name="TextBox 5">
            <a:extLst>
              <a:ext uri="{FF2B5EF4-FFF2-40B4-BE49-F238E27FC236}">
                <a16:creationId xmlns:a16="http://schemas.microsoft.com/office/drawing/2014/main" id="{F3CEAD4E-AB77-4A04-C2C9-059196ECCFEA}"/>
              </a:ext>
            </a:extLst>
          </p:cNvPr>
          <p:cNvSpPr txBox="1"/>
          <p:nvPr/>
        </p:nvSpPr>
        <p:spPr>
          <a:xfrm>
            <a:off x="168347" y="1268760"/>
            <a:ext cx="5976664" cy="461665"/>
          </a:xfrm>
          <a:prstGeom prst="rect">
            <a:avLst/>
          </a:prstGeom>
          <a:noFill/>
        </p:spPr>
        <p:txBody>
          <a:bodyPr wrap="square" rtlCol="0">
            <a:spAutoFit/>
          </a:bodyPr>
          <a:lstStyle/>
          <a:p>
            <a:r>
              <a:rPr lang="en-GB" sz="2400" b="1" dirty="0"/>
              <a:t>Non-instructed advocacy (contd.)</a:t>
            </a:r>
          </a:p>
        </p:txBody>
      </p:sp>
    </p:spTree>
    <p:extLst>
      <p:ext uri="{BB962C8B-B14F-4D97-AF65-F5344CB8AC3E}">
        <p14:creationId xmlns:p14="http://schemas.microsoft.com/office/powerpoint/2010/main" val="1064369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2">
                    <a:lumMod val="75000"/>
                  </a:schemeClr>
                </a:solidFill>
              </a:rPr>
              <a:t>Independent Mental Health Advocacy (IMHA): </a:t>
            </a:r>
            <a:r>
              <a:rPr lang="en-GB" sz="2800" b="1" dirty="0"/>
              <a:t>Government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87524" y="2166119"/>
            <a:ext cx="8784976" cy="3744416"/>
          </a:xfrm>
        </p:spPr>
        <p:txBody>
          <a:bodyPr>
            <a:noAutofit/>
          </a:bodyPr>
          <a:lstStyle/>
          <a:p>
            <a:pPr>
              <a:spcBef>
                <a:spcPts val="600"/>
              </a:spcBef>
              <a:spcAft>
                <a:spcPts val="600"/>
              </a:spcAft>
            </a:pPr>
            <a:r>
              <a:rPr lang="en-GB" sz="2400" dirty="0"/>
              <a:t>The Independent Mental Capacity Advocate (IMCA) created by the Mental Capacity Act 2005, is another form of statutory advocacy which protects people who lack capacity in specific situations. </a:t>
            </a:r>
          </a:p>
          <a:p>
            <a:pPr>
              <a:spcBef>
                <a:spcPts val="600"/>
              </a:spcBef>
              <a:spcAft>
                <a:spcPts val="600"/>
              </a:spcAft>
            </a:pPr>
            <a:r>
              <a:rPr lang="en-GB" sz="2400" dirty="0"/>
              <a:t>Importantly, not all qualifying patients with mental health problems who lack capacity will qualify for the IMCA service. </a:t>
            </a:r>
          </a:p>
          <a:p>
            <a:pPr>
              <a:spcBef>
                <a:spcPts val="600"/>
              </a:spcBef>
              <a:spcAft>
                <a:spcPts val="600"/>
              </a:spcAft>
            </a:pPr>
            <a:r>
              <a:rPr lang="en-GB" sz="2400" dirty="0"/>
              <a:t>Therefore, knowledge of the interface between the Mental Health Act 1983 and the Mental Capacity Act 2005 will be important both for IMCAs and IMHAs.</a:t>
            </a:r>
          </a:p>
          <a:p>
            <a:pPr marL="0" indent="0" algn="r">
              <a:spcBef>
                <a:spcPts val="600"/>
              </a:spcBef>
              <a:spcAft>
                <a:spcPts val="600"/>
              </a:spcAft>
              <a:buNone/>
            </a:pPr>
            <a:r>
              <a:rPr lang="en-GB" sz="2400" dirty="0"/>
              <a:t>(Welsh Government. 2011, p. 5)</a:t>
            </a:r>
          </a:p>
        </p:txBody>
      </p:sp>
      <p:sp>
        <p:nvSpPr>
          <p:cNvPr id="6" name="TextBox 5">
            <a:extLst>
              <a:ext uri="{FF2B5EF4-FFF2-40B4-BE49-F238E27FC236}">
                <a16:creationId xmlns:a16="http://schemas.microsoft.com/office/drawing/2014/main" id="{F3CEAD4E-AB77-4A04-C2C9-059196ECCFEA}"/>
              </a:ext>
            </a:extLst>
          </p:cNvPr>
          <p:cNvSpPr txBox="1"/>
          <p:nvPr/>
        </p:nvSpPr>
        <p:spPr>
          <a:xfrm>
            <a:off x="168346" y="1268760"/>
            <a:ext cx="8229599" cy="461665"/>
          </a:xfrm>
          <a:prstGeom prst="rect">
            <a:avLst/>
          </a:prstGeom>
          <a:noFill/>
        </p:spPr>
        <p:txBody>
          <a:bodyPr wrap="square" rtlCol="0">
            <a:spAutoFit/>
          </a:bodyPr>
          <a:lstStyle/>
          <a:p>
            <a:r>
              <a:rPr lang="en-GB" sz="2400" b="1" dirty="0"/>
              <a:t>Potential Conflict between the role of an IMHA and an IMCA</a:t>
            </a:r>
          </a:p>
        </p:txBody>
      </p:sp>
    </p:spTree>
    <p:extLst>
      <p:ext uri="{BB962C8B-B14F-4D97-AF65-F5344CB8AC3E}">
        <p14:creationId xmlns:p14="http://schemas.microsoft.com/office/powerpoint/2010/main" val="479472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323FAA-BDAA-4701-91AD-49853A5C7AB0}"/>
              </a:ext>
            </a:extLst>
          </p:cNvPr>
          <p:cNvSpPr>
            <a:spLocks noGrp="1"/>
          </p:cNvSpPr>
          <p:nvPr>
            <p:ph idx="1"/>
          </p:nvPr>
        </p:nvSpPr>
        <p:spPr>
          <a:xfrm>
            <a:off x="457200" y="1556792"/>
            <a:ext cx="8229600" cy="4525963"/>
          </a:xfrm>
        </p:spPr>
        <p:txBody>
          <a:bodyPr>
            <a:normAutofit fontScale="92500" lnSpcReduction="10000"/>
          </a:bodyPr>
          <a:lstStyle/>
          <a:p>
            <a:pPr>
              <a:spcBef>
                <a:spcPts val="600"/>
              </a:spcBef>
              <a:spcAft>
                <a:spcPts val="600"/>
              </a:spcAft>
            </a:pPr>
            <a:r>
              <a:rPr lang="en-GB" sz="2400" dirty="0"/>
              <a:t>Instruction less complicated where the person has capacity</a:t>
            </a:r>
          </a:p>
          <a:p>
            <a:pPr>
              <a:spcBef>
                <a:spcPts val="600"/>
              </a:spcBef>
              <a:spcAft>
                <a:spcPts val="600"/>
              </a:spcAft>
            </a:pPr>
            <a:r>
              <a:rPr lang="en-GB" sz="2400" dirty="0"/>
              <a:t>Civil Procedure Rules (CPR) exist for those lacking the ‘capacity to instruct’</a:t>
            </a:r>
          </a:p>
          <a:p>
            <a:pPr>
              <a:spcBef>
                <a:spcPts val="600"/>
              </a:spcBef>
              <a:spcAft>
                <a:spcPts val="600"/>
              </a:spcAft>
            </a:pPr>
            <a:r>
              <a:rPr lang="en-GB" sz="2400" dirty="0"/>
              <a:t>They allow an IMHA to provide ‘Non-Instructed Advocacy’ which can include</a:t>
            </a:r>
          </a:p>
          <a:p>
            <a:pPr lvl="1">
              <a:spcBef>
                <a:spcPts val="600"/>
              </a:spcBef>
              <a:spcAft>
                <a:spcPts val="600"/>
              </a:spcAft>
            </a:pPr>
            <a:r>
              <a:rPr lang="en-GB" sz="2400" dirty="0"/>
              <a:t>Communicating their wishes (as </a:t>
            </a:r>
            <a:r>
              <a:rPr lang="en-GB" sz="2400" u="sng" dirty="0"/>
              <a:t>interpreted</a:t>
            </a:r>
            <a:r>
              <a:rPr lang="en-GB" sz="2400" dirty="0"/>
              <a:t> as being in their best interests)</a:t>
            </a:r>
          </a:p>
          <a:p>
            <a:pPr lvl="1">
              <a:spcBef>
                <a:spcPts val="600"/>
              </a:spcBef>
              <a:spcAft>
                <a:spcPts val="600"/>
              </a:spcAft>
            </a:pPr>
            <a:r>
              <a:rPr lang="en-GB" sz="2400" dirty="0"/>
              <a:t>Representing the individual’s Rights (can be based on past wishes)</a:t>
            </a:r>
          </a:p>
          <a:p>
            <a:pPr lvl="1">
              <a:spcBef>
                <a:spcPts val="600"/>
              </a:spcBef>
              <a:spcAft>
                <a:spcPts val="600"/>
              </a:spcAft>
            </a:pPr>
            <a:r>
              <a:rPr lang="en-GB" sz="2400" dirty="0"/>
              <a:t>IMHA can make ‘Best Interests’ recommendations </a:t>
            </a:r>
          </a:p>
          <a:p>
            <a:pPr marL="0" indent="0" algn="r">
              <a:spcBef>
                <a:spcPts val="600"/>
              </a:spcBef>
              <a:spcAft>
                <a:spcPts val="600"/>
              </a:spcAft>
              <a:buNone/>
            </a:pPr>
            <a:r>
              <a:rPr lang="en-GB" sz="2400" dirty="0"/>
              <a:t>(Ministry of Justice, 2021)</a:t>
            </a:r>
          </a:p>
        </p:txBody>
      </p:sp>
      <p:sp>
        <p:nvSpPr>
          <p:cNvPr id="6" name="Title 1">
            <a:extLst>
              <a:ext uri="{FF2B5EF4-FFF2-40B4-BE49-F238E27FC236}">
                <a16:creationId xmlns:a16="http://schemas.microsoft.com/office/drawing/2014/main" id="{E85E002E-3D77-9ABB-9B29-EDC63093BF95}"/>
              </a:ext>
            </a:extLst>
          </p:cNvPr>
          <p:cNvSpPr>
            <a:spLocks noGrp="1"/>
          </p:cNvSpPr>
          <p:nvPr>
            <p:ph type="title"/>
          </p:nvPr>
        </p:nvSpPr>
        <p:spPr>
          <a:xfrm>
            <a:off x="457200" y="116632"/>
            <a:ext cx="8229600" cy="1143000"/>
          </a:xfrm>
        </p:spPr>
        <p:txBody>
          <a:bodyPr>
            <a:normAutofit/>
          </a:bodyPr>
          <a:lstStyle/>
          <a:p>
            <a:r>
              <a:rPr lang="en-GB" sz="2800" b="1" dirty="0">
                <a:solidFill>
                  <a:schemeClr val="accent2">
                    <a:lumMod val="75000"/>
                  </a:schemeClr>
                </a:solidFill>
              </a:rPr>
              <a:t>Independent Mental Health Advocacy (IMHA):</a:t>
            </a:r>
            <a:br>
              <a:rPr lang="en-GB" sz="2800" b="1" dirty="0">
                <a:solidFill>
                  <a:schemeClr val="accent2">
                    <a:lumMod val="75000"/>
                  </a:schemeClr>
                </a:solidFill>
              </a:rPr>
            </a:br>
            <a:r>
              <a:rPr lang="en-GB" sz="2800" b="1" dirty="0"/>
              <a:t>Capacity and Instruction</a:t>
            </a:r>
          </a:p>
        </p:txBody>
      </p:sp>
    </p:spTree>
    <p:extLst>
      <p:ext uri="{BB962C8B-B14F-4D97-AF65-F5344CB8AC3E}">
        <p14:creationId xmlns:p14="http://schemas.microsoft.com/office/powerpoint/2010/main" val="1911958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E0F982-2C1D-4C4B-9C91-8C3E620855EA}"/>
              </a:ext>
            </a:extLst>
          </p:cNvPr>
          <p:cNvSpPr>
            <a:spLocks noGrp="1"/>
          </p:cNvSpPr>
          <p:nvPr>
            <p:ph idx="1"/>
          </p:nvPr>
        </p:nvSpPr>
        <p:spPr>
          <a:xfrm>
            <a:off x="539552" y="1628800"/>
            <a:ext cx="8229600" cy="4104456"/>
          </a:xfrm>
        </p:spPr>
        <p:txBody>
          <a:bodyPr>
            <a:normAutofit/>
          </a:bodyPr>
          <a:lstStyle/>
          <a:p>
            <a:pPr>
              <a:spcBef>
                <a:spcPts val="1200"/>
              </a:spcBef>
              <a:spcAft>
                <a:spcPts val="600"/>
              </a:spcAft>
            </a:pPr>
            <a:r>
              <a:rPr lang="en-GB" dirty="0"/>
              <a:t>Patient Unsettled, trying to leave and or refusing to engage</a:t>
            </a:r>
          </a:p>
          <a:p>
            <a:pPr>
              <a:spcBef>
                <a:spcPts val="1200"/>
              </a:spcBef>
              <a:spcAft>
                <a:spcPts val="600"/>
              </a:spcAft>
            </a:pPr>
            <a:r>
              <a:rPr lang="en-GB" dirty="0"/>
              <a:t>No change for CPR over a prolonged period</a:t>
            </a:r>
          </a:p>
          <a:p>
            <a:pPr>
              <a:spcBef>
                <a:spcPts val="1200"/>
              </a:spcBef>
              <a:spcAft>
                <a:spcPts val="600"/>
              </a:spcAft>
            </a:pPr>
            <a:r>
              <a:rPr lang="en-GB" dirty="0"/>
              <a:t>Mental Health worsening</a:t>
            </a:r>
          </a:p>
          <a:p>
            <a:pPr>
              <a:spcBef>
                <a:spcPts val="1200"/>
              </a:spcBef>
              <a:spcAft>
                <a:spcPts val="600"/>
              </a:spcAft>
            </a:pPr>
            <a:r>
              <a:rPr lang="en-GB" dirty="0"/>
              <a:t>Change in treatment</a:t>
            </a:r>
          </a:p>
          <a:p>
            <a:pPr>
              <a:spcBef>
                <a:spcPts val="1200"/>
              </a:spcBef>
              <a:spcAft>
                <a:spcPts val="600"/>
              </a:spcAft>
            </a:pPr>
            <a:r>
              <a:rPr lang="en-GB" dirty="0"/>
              <a:t>Family conflicts or disagreements</a:t>
            </a:r>
          </a:p>
        </p:txBody>
      </p:sp>
      <p:sp>
        <p:nvSpPr>
          <p:cNvPr id="6" name="Title 1">
            <a:extLst>
              <a:ext uri="{FF2B5EF4-FFF2-40B4-BE49-F238E27FC236}">
                <a16:creationId xmlns:a16="http://schemas.microsoft.com/office/drawing/2014/main" id="{788F48B5-F067-B88E-7E6C-527C16DCFF9D}"/>
              </a:ext>
            </a:extLst>
          </p:cNvPr>
          <p:cNvSpPr txBox="1">
            <a:spLocks/>
          </p:cNvSpPr>
          <p:nvPr/>
        </p:nvSpPr>
        <p:spPr>
          <a:xfrm>
            <a:off x="251520" y="160337"/>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800" b="1" dirty="0">
                <a:solidFill>
                  <a:schemeClr val="accent2">
                    <a:lumMod val="75000"/>
                  </a:schemeClr>
                </a:solidFill>
              </a:rPr>
              <a:t>Independent Mental Health Advocacy (IMHA):</a:t>
            </a:r>
            <a:br>
              <a:rPr lang="en-GB" sz="2800" b="1" dirty="0">
                <a:solidFill>
                  <a:schemeClr val="accent2">
                    <a:lumMod val="75000"/>
                  </a:schemeClr>
                </a:solidFill>
              </a:rPr>
            </a:br>
            <a:r>
              <a:rPr lang="en-GB" sz="2800" b="1" dirty="0"/>
              <a:t>Triggers for a ‘non-instructed’ approach</a:t>
            </a:r>
          </a:p>
        </p:txBody>
      </p:sp>
    </p:spTree>
    <p:extLst>
      <p:ext uri="{BB962C8B-B14F-4D97-AF65-F5344CB8AC3E}">
        <p14:creationId xmlns:p14="http://schemas.microsoft.com/office/powerpoint/2010/main" val="264538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3">
                    <a:lumMod val="50000"/>
                  </a:schemeClr>
                </a:solidFill>
              </a:rPr>
              <a:t>Independent Mental Capacity Advocacy (IMCA): </a:t>
            </a:r>
            <a:r>
              <a:rPr lang="en-GB" sz="2800" b="1" dirty="0"/>
              <a:t>Government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87524" y="1948272"/>
            <a:ext cx="8784976" cy="3744416"/>
          </a:xfrm>
        </p:spPr>
        <p:txBody>
          <a:bodyPr>
            <a:noAutofit/>
          </a:bodyPr>
          <a:lstStyle/>
          <a:p>
            <a:pPr>
              <a:spcBef>
                <a:spcPts val="600"/>
              </a:spcBef>
              <a:spcAft>
                <a:spcPts val="600"/>
              </a:spcAft>
            </a:pPr>
            <a:r>
              <a:rPr lang="en-GB" sz="2400" dirty="0"/>
              <a:t>The majority of service users who access the IMCA service are people with learning disabilities, older people with dementia, people who have an acquired brain injury or people with mental health problems. </a:t>
            </a:r>
          </a:p>
          <a:p>
            <a:pPr>
              <a:spcBef>
                <a:spcPts val="600"/>
              </a:spcBef>
              <a:spcAft>
                <a:spcPts val="600"/>
              </a:spcAft>
            </a:pPr>
            <a:r>
              <a:rPr lang="en-GB" sz="2400" dirty="0"/>
              <a:t>But IMCAs also act when people have a temporary </a:t>
            </a:r>
            <a:r>
              <a:rPr lang="en-GB" sz="2400" b="1" dirty="0"/>
              <a:t>lack of capacity </a:t>
            </a:r>
            <a:r>
              <a:rPr lang="en-GB" sz="2400" dirty="0"/>
              <a:t>because they are unconscious or barely conscious whether due to an accident, being under anaesthetic or as a result of other conditions.</a:t>
            </a:r>
          </a:p>
          <a:p>
            <a:pPr marL="0" indent="0" algn="r">
              <a:spcBef>
                <a:spcPts val="600"/>
              </a:spcBef>
              <a:spcAft>
                <a:spcPts val="600"/>
              </a:spcAft>
              <a:buNone/>
            </a:pPr>
            <a:r>
              <a:rPr lang="en-GB" sz="2000" dirty="0"/>
              <a:t>(</a:t>
            </a:r>
            <a:r>
              <a:rPr lang="en-GB" sz="2000" dirty="0">
                <a:hlinkClick r:id="rId2"/>
              </a:rPr>
              <a:t>Office of the Public Guardian </a:t>
            </a:r>
            <a:r>
              <a:rPr lang="en-GB" sz="2000" dirty="0"/>
              <a:t>[OPG], 2007, p.8)</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7" name="TextBox 6">
            <a:extLst>
              <a:ext uri="{FF2B5EF4-FFF2-40B4-BE49-F238E27FC236}">
                <a16:creationId xmlns:a16="http://schemas.microsoft.com/office/drawing/2014/main" id="{95AECA56-3ECD-E00B-B45F-E38A823B7692}"/>
              </a:ext>
            </a:extLst>
          </p:cNvPr>
          <p:cNvSpPr txBox="1"/>
          <p:nvPr/>
        </p:nvSpPr>
        <p:spPr>
          <a:xfrm>
            <a:off x="287524" y="1340768"/>
            <a:ext cx="5976664" cy="461665"/>
          </a:xfrm>
          <a:prstGeom prst="rect">
            <a:avLst/>
          </a:prstGeom>
          <a:noFill/>
        </p:spPr>
        <p:txBody>
          <a:bodyPr wrap="square" rtlCol="0">
            <a:spAutoFit/>
          </a:bodyPr>
          <a:lstStyle/>
          <a:p>
            <a:r>
              <a:rPr lang="en-GB" sz="2400" b="1" dirty="0"/>
              <a:t>Non-instructed advocacy</a:t>
            </a:r>
          </a:p>
        </p:txBody>
      </p:sp>
    </p:spTree>
    <p:extLst>
      <p:ext uri="{BB962C8B-B14F-4D97-AF65-F5344CB8AC3E}">
        <p14:creationId xmlns:p14="http://schemas.microsoft.com/office/powerpoint/2010/main" val="723944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3">
                    <a:lumMod val="50000"/>
                  </a:schemeClr>
                </a:solidFill>
              </a:rPr>
              <a:t>Independent Mental Capacity Advocacy (IMCA): </a:t>
            </a:r>
            <a:r>
              <a:rPr lang="en-GB" sz="2800" b="1" dirty="0"/>
              <a:t>Government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87524" y="1948272"/>
            <a:ext cx="8784976" cy="3744416"/>
          </a:xfrm>
        </p:spPr>
        <p:txBody>
          <a:bodyPr>
            <a:noAutofit/>
          </a:bodyPr>
          <a:lstStyle/>
          <a:p>
            <a:pPr>
              <a:spcBef>
                <a:spcPts val="600"/>
              </a:spcBef>
              <a:spcAft>
                <a:spcPts val="600"/>
              </a:spcAft>
            </a:pPr>
            <a:r>
              <a:rPr lang="en-GB" sz="2400" dirty="0"/>
              <a:t>Many have significant barriers to communication and are unable to instruct the advocate themselves. In addition, many people using the service will be unable to express a view about the proposed decision.</a:t>
            </a:r>
          </a:p>
          <a:p>
            <a:pPr>
              <a:spcBef>
                <a:spcPts val="600"/>
              </a:spcBef>
              <a:spcAft>
                <a:spcPts val="600"/>
              </a:spcAft>
            </a:pPr>
            <a:r>
              <a:rPr lang="en-GB" sz="2400" dirty="0"/>
              <a:t>A non-instructed advocate will always attempt to get to know the person’s preferred method of communication and spends time finding out if a person is able to express a view and how they communicate. IMCAs are experienced at working with people who have difficulties with communication.</a:t>
            </a:r>
          </a:p>
          <a:p>
            <a:pPr marL="0" indent="0" algn="r">
              <a:spcBef>
                <a:spcPts val="600"/>
              </a:spcBef>
              <a:spcAft>
                <a:spcPts val="600"/>
              </a:spcAft>
              <a:buNone/>
            </a:pPr>
            <a:r>
              <a:rPr lang="en-GB" sz="2000" dirty="0"/>
              <a:t>(OPG, 2007, p.8)</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7" name="TextBox 6">
            <a:extLst>
              <a:ext uri="{FF2B5EF4-FFF2-40B4-BE49-F238E27FC236}">
                <a16:creationId xmlns:a16="http://schemas.microsoft.com/office/drawing/2014/main" id="{95AECA56-3ECD-E00B-B45F-E38A823B7692}"/>
              </a:ext>
            </a:extLst>
          </p:cNvPr>
          <p:cNvSpPr txBox="1"/>
          <p:nvPr/>
        </p:nvSpPr>
        <p:spPr>
          <a:xfrm>
            <a:off x="287524" y="1340768"/>
            <a:ext cx="5976664" cy="461665"/>
          </a:xfrm>
          <a:prstGeom prst="rect">
            <a:avLst/>
          </a:prstGeom>
          <a:noFill/>
        </p:spPr>
        <p:txBody>
          <a:bodyPr wrap="square" rtlCol="0">
            <a:spAutoFit/>
          </a:bodyPr>
          <a:lstStyle/>
          <a:p>
            <a:r>
              <a:rPr lang="en-GB" sz="2400" b="1" dirty="0"/>
              <a:t>Non-instructed advocacy</a:t>
            </a:r>
          </a:p>
        </p:txBody>
      </p:sp>
    </p:spTree>
    <p:extLst>
      <p:ext uri="{BB962C8B-B14F-4D97-AF65-F5344CB8AC3E}">
        <p14:creationId xmlns:p14="http://schemas.microsoft.com/office/powerpoint/2010/main" val="3990389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3">
                    <a:lumMod val="50000"/>
                  </a:schemeClr>
                </a:solidFill>
              </a:rPr>
              <a:t>Independent Mental Capacity Advocacy (IMCA): </a:t>
            </a:r>
            <a:r>
              <a:rPr lang="en-GB" sz="2800" b="1" dirty="0"/>
              <a:t>Government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87524" y="1948272"/>
            <a:ext cx="8784976" cy="3744416"/>
          </a:xfrm>
        </p:spPr>
        <p:txBody>
          <a:bodyPr>
            <a:noAutofit/>
          </a:bodyPr>
          <a:lstStyle/>
          <a:p>
            <a:pPr>
              <a:spcBef>
                <a:spcPts val="600"/>
              </a:spcBef>
              <a:spcAft>
                <a:spcPts val="600"/>
              </a:spcAft>
            </a:pPr>
            <a:r>
              <a:rPr lang="en-GB" sz="2400" dirty="0"/>
              <a:t>“Non-instructed advocacy is taking affirmative action with or on behalf of a person who is unable to give a clear indication of their views or wishes in a specific situation. The non-instructed advocate seeks to uphold the person’s rights; ensure fair and equal treatment and access to services; and make certain that decisions are taken with due consideration for their unique preferences and perspectives” Action for Advocacy 2006</a:t>
            </a:r>
          </a:p>
          <a:p>
            <a:pPr marL="0" indent="0" algn="r">
              <a:spcBef>
                <a:spcPts val="600"/>
              </a:spcBef>
              <a:spcAft>
                <a:spcPts val="600"/>
              </a:spcAft>
              <a:buNone/>
            </a:pPr>
            <a:r>
              <a:rPr lang="en-GB" sz="2000" dirty="0"/>
              <a:t>(Action for Advocacy, 2006 </a:t>
            </a:r>
            <a:r>
              <a:rPr lang="en-GB" sz="2000" i="1" dirty="0"/>
              <a:t>cited in </a:t>
            </a:r>
            <a:r>
              <a:rPr lang="en-GB" sz="2000" dirty="0"/>
              <a:t>OPG, 2007, p.9)</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7" name="TextBox 6">
            <a:extLst>
              <a:ext uri="{FF2B5EF4-FFF2-40B4-BE49-F238E27FC236}">
                <a16:creationId xmlns:a16="http://schemas.microsoft.com/office/drawing/2014/main" id="{95AECA56-3ECD-E00B-B45F-E38A823B7692}"/>
              </a:ext>
            </a:extLst>
          </p:cNvPr>
          <p:cNvSpPr txBox="1"/>
          <p:nvPr/>
        </p:nvSpPr>
        <p:spPr>
          <a:xfrm>
            <a:off x="287524" y="1340768"/>
            <a:ext cx="5976664" cy="461665"/>
          </a:xfrm>
          <a:prstGeom prst="rect">
            <a:avLst/>
          </a:prstGeom>
          <a:noFill/>
        </p:spPr>
        <p:txBody>
          <a:bodyPr wrap="square" rtlCol="0">
            <a:spAutoFit/>
          </a:bodyPr>
          <a:lstStyle/>
          <a:p>
            <a:r>
              <a:rPr lang="en-GB" sz="2400" b="1" dirty="0"/>
              <a:t>Non-instructed advocacy</a:t>
            </a:r>
          </a:p>
        </p:txBody>
      </p:sp>
    </p:spTree>
    <p:extLst>
      <p:ext uri="{BB962C8B-B14F-4D97-AF65-F5344CB8AC3E}">
        <p14:creationId xmlns:p14="http://schemas.microsoft.com/office/powerpoint/2010/main" val="1308773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3">
                    <a:lumMod val="50000"/>
                  </a:schemeClr>
                </a:solidFill>
              </a:rPr>
              <a:t>Independent Mental Capacity Advocacy (IMCA): </a:t>
            </a:r>
            <a:r>
              <a:rPr lang="en-GB" sz="2800" b="1" dirty="0"/>
              <a:t>Government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87524" y="1948272"/>
            <a:ext cx="8784976" cy="3744416"/>
          </a:xfrm>
        </p:spPr>
        <p:txBody>
          <a:bodyPr>
            <a:noAutofit/>
          </a:bodyPr>
          <a:lstStyle/>
          <a:p>
            <a:pPr marL="0" indent="0">
              <a:spcBef>
                <a:spcPts val="600"/>
              </a:spcBef>
              <a:spcAft>
                <a:spcPts val="600"/>
              </a:spcAft>
              <a:buNone/>
            </a:pPr>
            <a:r>
              <a:rPr lang="en-GB" sz="2400" dirty="0"/>
              <a:t>The key principles of non-instructed advocacy</a:t>
            </a:r>
          </a:p>
          <a:p>
            <a:pPr>
              <a:spcBef>
                <a:spcPts val="600"/>
              </a:spcBef>
              <a:spcAft>
                <a:spcPts val="600"/>
              </a:spcAft>
            </a:pPr>
            <a:r>
              <a:rPr lang="en-GB" sz="2400" dirty="0"/>
              <a:t>The client does not instruct the advocate.</a:t>
            </a:r>
          </a:p>
          <a:p>
            <a:pPr>
              <a:spcBef>
                <a:spcPts val="600"/>
              </a:spcBef>
              <a:spcAft>
                <a:spcPts val="600"/>
              </a:spcAft>
            </a:pPr>
            <a:r>
              <a:rPr lang="en-GB" sz="2400" dirty="0"/>
              <a:t>The advocacy is independent and objective.</a:t>
            </a:r>
          </a:p>
          <a:p>
            <a:pPr>
              <a:spcBef>
                <a:spcPts val="600"/>
              </a:spcBef>
              <a:spcAft>
                <a:spcPts val="600"/>
              </a:spcAft>
            </a:pPr>
            <a:r>
              <a:rPr lang="en-GB" sz="2400" dirty="0"/>
              <a:t>People who experience difficulties in communication have a right to be represented in decisions that affect their lives.</a:t>
            </a:r>
          </a:p>
          <a:p>
            <a:pPr>
              <a:spcBef>
                <a:spcPts val="600"/>
              </a:spcBef>
              <a:spcAft>
                <a:spcPts val="600"/>
              </a:spcAft>
            </a:pPr>
            <a:r>
              <a:rPr lang="en-GB" sz="2400" dirty="0"/>
              <a:t>The advocate protects the principles underpinning ordinary living which assumes that every person has a right to a quality life.</a:t>
            </a:r>
          </a:p>
          <a:p>
            <a:pPr marL="0" indent="0" algn="r">
              <a:spcBef>
                <a:spcPts val="600"/>
              </a:spcBef>
              <a:spcAft>
                <a:spcPts val="600"/>
              </a:spcAft>
              <a:buNone/>
            </a:pPr>
            <a:r>
              <a:rPr lang="en-GB" sz="2000" dirty="0"/>
              <a:t>(OPG, 2007, p.9)</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7" name="TextBox 6">
            <a:extLst>
              <a:ext uri="{FF2B5EF4-FFF2-40B4-BE49-F238E27FC236}">
                <a16:creationId xmlns:a16="http://schemas.microsoft.com/office/drawing/2014/main" id="{95AECA56-3ECD-E00B-B45F-E38A823B7692}"/>
              </a:ext>
            </a:extLst>
          </p:cNvPr>
          <p:cNvSpPr txBox="1"/>
          <p:nvPr/>
        </p:nvSpPr>
        <p:spPr>
          <a:xfrm>
            <a:off x="287524" y="1340768"/>
            <a:ext cx="5976664" cy="461665"/>
          </a:xfrm>
          <a:prstGeom prst="rect">
            <a:avLst/>
          </a:prstGeom>
          <a:noFill/>
        </p:spPr>
        <p:txBody>
          <a:bodyPr wrap="square" rtlCol="0">
            <a:spAutoFit/>
          </a:bodyPr>
          <a:lstStyle/>
          <a:p>
            <a:r>
              <a:rPr lang="en-GB" sz="2400" b="1" dirty="0"/>
              <a:t>Non-instructed advocacy</a:t>
            </a:r>
          </a:p>
        </p:txBody>
      </p:sp>
    </p:spTree>
    <p:extLst>
      <p:ext uri="{BB962C8B-B14F-4D97-AF65-F5344CB8AC3E}">
        <p14:creationId xmlns:p14="http://schemas.microsoft.com/office/powerpoint/2010/main" val="3519909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3">
                    <a:lumMod val="50000"/>
                  </a:schemeClr>
                </a:solidFill>
              </a:rPr>
              <a:t>Independent Mental Capacity Advocacy (IMCA): </a:t>
            </a:r>
            <a:r>
              <a:rPr lang="en-GB" sz="2800" b="1" dirty="0"/>
              <a:t>Government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87524" y="1948272"/>
            <a:ext cx="8784976" cy="3744416"/>
          </a:xfrm>
        </p:spPr>
        <p:txBody>
          <a:bodyPr>
            <a:noAutofit/>
          </a:bodyPr>
          <a:lstStyle/>
          <a:p>
            <a:pPr>
              <a:spcBef>
                <a:spcPts val="1200"/>
              </a:spcBef>
              <a:spcAft>
                <a:spcPts val="600"/>
              </a:spcAft>
            </a:pPr>
            <a:r>
              <a:rPr lang="en-GB" sz="2400" dirty="0"/>
              <a:t>The Mental Capacity Act (2005) requires ‘decision-specific’ assessments of capacity.</a:t>
            </a:r>
          </a:p>
          <a:p>
            <a:pPr>
              <a:spcBef>
                <a:spcPts val="1200"/>
              </a:spcBef>
              <a:spcAft>
                <a:spcPts val="600"/>
              </a:spcAft>
            </a:pPr>
            <a:r>
              <a:rPr lang="en-GB" sz="2400" dirty="0"/>
              <a:t>All staff and all unpaid carers can and should make assessments of capacity for simple decisions - such as whether someone can decide what to wear or eat. </a:t>
            </a:r>
          </a:p>
          <a:p>
            <a:pPr>
              <a:spcBef>
                <a:spcPts val="1200"/>
              </a:spcBef>
              <a:spcAft>
                <a:spcPts val="600"/>
              </a:spcAft>
            </a:pPr>
            <a:r>
              <a:rPr lang="en-GB" sz="2400" dirty="0"/>
              <a:t>Of course the more serious the decision, the more formal the assessment of capacity should be.</a:t>
            </a:r>
          </a:p>
          <a:p>
            <a:pPr marL="0" indent="0" algn="r">
              <a:spcBef>
                <a:spcPts val="1200"/>
              </a:spcBef>
              <a:spcAft>
                <a:spcPts val="600"/>
              </a:spcAft>
              <a:buNone/>
            </a:pPr>
            <a:r>
              <a:rPr lang="en-GB" sz="2000" dirty="0"/>
              <a:t>(OPG, 2007, p.12)</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7" name="TextBox 6">
            <a:extLst>
              <a:ext uri="{FF2B5EF4-FFF2-40B4-BE49-F238E27FC236}">
                <a16:creationId xmlns:a16="http://schemas.microsoft.com/office/drawing/2014/main" id="{95AECA56-3ECD-E00B-B45F-E38A823B7692}"/>
              </a:ext>
            </a:extLst>
          </p:cNvPr>
          <p:cNvSpPr txBox="1"/>
          <p:nvPr/>
        </p:nvSpPr>
        <p:spPr>
          <a:xfrm>
            <a:off x="287524" y="1340768"/>
            <a:ext cx="5976664" cy="461665"/>
          </a:xfrm>
          <a:prstGeom prst="rect">
            <a:avLst/>
          </a:prstGeom>
          <a:noFill/>
        </p:spPr>
        <p:txBody>
          <a:bodyPr wrap="square" rtlCol="0">
            <a:spAutoFit/>
          </a:bodyPr>
          <a:lstStyle/>
          <a:p>
            <a:r>
              <a:rPr lang="en-GB" sz="2400" b="1" dirty="0"/>
              <a:t>Lack of Capacity</a:t>
            </a:r>
          </a:p>
        </p:txBody>
      </p:sp>
    </p:spTree>
    <p:extLst>
      <p:ext uri="{BB962C8B-B14F-4D97-AF65-F5344CB8AC3E}">
        <p14:creationId xmlns:p14="http://schemas.microsoft.com/office/powerpoint/2010/main" val="2078173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3">
                    <a:lumMod val="50000"/>
                  </a:schemeClr>
                </a:solidFill>
              </a:rPr>
              <a:t>Independent Mental Capacity Advocacy (IMCA): </a:t>
            </a:r>
            <a:r>
              <a:rPr lang="en-GB" sz="2800" b="1" dirty="0"/>
              <a:t>Government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87524" y="1948272"/>
            <a:ext cx="8784976" cy="3744416"/>
          </a:xfrm>
        </p:spPr>
        <p:txBody>
          <a:bodyPr>
            <a:noAutofit/>
          </a:bodyPr>
          <a:lstStyle/>
          <a:p>
            <a:pPr>
              <a:spcBef>
                <a:spcPts val="600"/>
              </a:spcBef>
              <a:spcAft>
                <a:spcPts val="600"/>
              </a:spcAft>
            </a:pPr>
            <a:r>
              <a:rPr lang="en-GB" sz="2400" dirty="0"/>
              <a:t>A person is assessed as lacking the ability to make a decision, and needing an IMCA, if they cannot do one or more of the following:</a:t>
            </a:r>
          </a:p>
          <a:p>
            <a:pPr>
              <a:spcBef>
                <a:spcPts val="600"/>
              </a:spcBef>
              <a:spcAft>
                <a:spcPts val="600"/>
              </a:spcAft>
            </a:pPr>
            <a:r>
              <a:rPr lang="en-GB" sz="2400" dirty="0"/>
              <a:t>understand information given to them about the decision;</a:t>
            </a:r>
          </a:p>
          <a:p>
            <a:pPr>
              <a:spcBef>
                <a:spcPts val="600"/>
              </a:spcBef>
              <a:spcAft>
                <a:spcPts val="600"/>
              </a:spcAft>
            </a:pPr>
            <a:r>
              <a:rPr lang="en-GB" sz="2400" dirty="0"/>
              <a:t>retain the information for long enough to make the decision;</a:t>
            </a:r>
          </a:p>
          <a:p>
            <a:pPr>
              <a:spcBef>
                <a:spcPts val="600"/>
              </a:spcBef>
              <a:spcAft>
                <a:spcPts val="600"/>
              </a:spcAft>
            </a:pPr>
            <a:r>
              <a:rPr lang="en-GB" sz="2400" dirty="0"/>
              <a:t>use or weigh up the information as part of the decision making process; and</a:t>
            </a:r>
          </a:p>
          <a:p>
            <a:pPr>
              <a:spcBef>
                <a:spcPts val="600"/>
              </a:spcBef>
              <a:spcAft>
                <a:spcPts val="600"/>
              </a:spcAft>
            </a:pPr>
            <a:r>
              <a:rPr lang="en-GB" sz="2400" dirty="0"/>
              <a:t>communicate their decision (by any means, e.g. talking, sign language or blinking).</a:t>
            </a:r>
          </a:p>
          <a:p>
            <a:pPr marL="0" indent="0" algn="r">
              <a:spcBef>
                <a:spcPts val="600"/>
              </a:spcBef>
              <a:spcAft>
                <a:spcPts val="600"/>
              </a:spcAft>
              <a:buNone/>
            </a:pPr>
            <a:r>
              <a:rPr lang="en-GB" sz="2000" dirty="0"/>
              <a:t>(OPG, 2007, p.12)</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7" name="TextBox 6">
            <a:extLst>
              <a:ext uri="{FF2B5EF4-FFF2-40B4-BE49-F238E27FC236}">
                <a16:creationId xmlns:a16="http://schemas.microsoft.com/office/drawing/2014/main" id="{95AECA56-3ECD-E00B-B45F-E38A823B7692}"/>
              </a:ext>
            </a:extLst>
          </p:cNvPr>
          <p:cNvSpPr txBox="1"/>
          <p:nvPr/>
        </p:nvSpPr>
        <p:spPr>
          <a:xfrm>
            <a:off x="287524" y="1340768"/>
            <a:ext cx="5976664" cy="461665"/>
          </a:xfrm>
          <a:prstGeom prst="rect">
            <a:avLst/>
          </a:prstGeom>
          <a:noFill/>
        </p:spPr>
        <p:txBody>
          <a:bodyPr wrap="square" rtlCol="0">
            <a:spAutoFit/>
          </a:bodyPr>
          <a:lstStyle/>
          <a:p>
            <a:r>
              <a:rPr lang="en-GB" sz="2400" b="1" dirty="0"/>
              <a:t>Lack of Capacity</a:t>
            </a:r>
          </a:p>
        </p:txBody>
      </p:sp>
    </p:spTree>
    <p:extLst>
      <p:ext uri="{BB962C8B-B14F-4D97-AF65-F5344CB8AC3E}">
        <p14:creationId xmlns:p14="http://schemas.microsoft.com/office/powerpoint/2010/main" val="1378592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3">
                    <a:lumMod val="50000"/>
                  </a:schemeClr>
                </a:solidFill>
              </a:rPr>
              <a:t>Independent Mental Capacity Advocacy (IMCA): </a:t>
            </a:r>
            <a:r>
              <a:rPr lang="en-GB" sz="2800" b="1" dirty="0"/>
              <a:t>Government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87524" y="1948272"/>
            <a:ext cx="8784976" cy="3568960"/>
          </a:xfrm>
        </p:spPr>
        <p:txBody>
          <a:bodyPr>
            <a:noAutofit/>
          </a:bodyPr>
          <a:lstStyle/>
          <a:p>
            <a:pPr>
              <a:spcBef>
                <a:spcPts val="1200"/>
              </a:spcBef>
              <a:spcAft>
                <a:spcPts val="1200"/>
              </a:spcAft>
            </a:pPr>
            <a:r>
              <a:rPr lang="en-GB" sz="2800" dirty="0"/>
              <a:t>The assessment must be </a:t>
            </a:r>
            <a:r>
              <a:rPr lang="en-GB" sz="2800" u="sng" dirty="0"/>
              <a:t>specific to the decision which needs to be made</a:t>
            </a:r>
            <a:r>
              <a:rPr lang="en-GB" sz="2800" dirty="0"/>
              <a:t>, for example, not a generic test of capacity. Whether and how such assessments are recorded may vary according to the seriousness of the decision made. </a:t>
            </a:r>
          </a:p>
          <a:p>
            <a:pPr>
              <a:spcBef>
                <a:spcPts val="1200"/>
              </a:spcBef>
              <a:spcAft>
                <a:spcPts val="1200"/>
              </a:spcAft>
            </a:pPr>
            <a:r>
              <a:rPr lang="en-GB" sz="2800" dirty="0"/>
              <a:t>An IMCA should be instructed for the specific decisions outlined on the next slide.</a:t>
            </a:r>
          </a:p>
          <a:p>
            <a:pPr marL="0" indent="0" algn="r">
              <a:spcBef>
                <a:spcPts val="1200"/>
              </a:spcBef>
              <a:spcAft>
                <a:spcPts val="1200"/>
              </a:spcAft>
              <a:buNone/>
            </a:pPr>
            <a:r>
              <a:rPr lang="en-GB" sz="2800" dirty="0"/>
              <a:t>(OPG, 2007, p.12)</a:t>
            </a:r>
          </a:p>
        </p:txBody>
      </p:sp>
      <p:sp>
        <p:nvSpPr>
          <p:cNvPr id="7" name="TextBox 6">
            <a:extLst>
              <a:ext uri="{FF2B5EF4-FFF2-40B4-BE49-F238E27FC236}">
                <a16:creationId xmlns:a16="http://schemas.microsoft.com/office/drawing/2014/main" id="{95AECA56-3ECD-E00B-B45F-E38A823B7692}"/>
              </a:ext>
            </a:extLst>
          </p:cNvPr>
          <p:cNvSpPr txBox="1"/>
          <p:nvPr/>
        </p:nvSpPr>
        <p:spPr>
          <a:xfrm>
            <a:off x="287524" y="1340768"/>
            <a:ext cx="5976664" cy="461665"/>
          </a:xfrm>
          <a:prstGeom prst="rect">
            <a:avLst/>
          </a:prstGeom>
          <a:noFill/>
        </p:spPr>
        <p:txBody>
          <a:bodyPr wrap="square" rtlCol="0">
            <a:spAutoFit/>
          </a:bodyPr>
          <a:lstStyle/>
          <a:p>
            <a:r>
              <a:rPr lang="en-GB" sz="2400" b="1" dirty="0"/>
              <a:t>Lack of Capacity</a:t>
            </a:r>
          </a:p>
        </p:txBody>
      </p:sp>
      <p:sp>
        <p:nvSpPr>
          <p:cNvPr id="6" name="TextBox 5">
            <a:extLst>
              <a:ext uri="{FF2B5EF4-FFF2-40B4-BE49-F238E27FC236}">
                <a16:creationId xmlns:a16="http://schemas.microsoft.com/office/drawing/2014/main" id="{3DF46149-8A9A-D038-6A9A-9A5B8C60C50F}"/>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8" name="Picture 7">
            <a:extLst>
              <a:ext uri="{FF2B5EF4-FFF2-40B4-BE49-F238E27FC236}">
                <a16:creationId xmlns:a16="http://schemas.microsoft.com/office/drawing/2014/main" id="{ADDB4AFC-6A26-4C38-34BA-6A777F670BF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Tree>
    <p:extLst>
      <p:ext uri="{BB962C8B-B14F-4D97-AF65-F5344CB8AC3E}">
        <p14:creationId xmlns:p14="http://schemas.microsoft.com/office/powerpoint/2010/main" val="1381153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3">
                    <a:lumMod val="50000"/>
                  </a:schemeClr>
                </a:solidFill>
              </a:rPr>
              <a:t>Independent Mental Capacity Advocacy (IMCA): </a:t>
            </a:r>
            <a:r>
              <a:rPr lang="en-GB" sz="2800" b="1" dirty="0"/>
              <a:t>Government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87524" y="1948272"/>
            <a:ext cx="8784976" cy="3744416"/>
          </a:xfrm>
        </p:spPr>
        <p:txBody>
          <a:bodyPr>
            <a:noAutofit/>
          </a:bodyPr>
          <a:lstStyle/>
          <a:p>
            <a:pPr marL="0" indent="0">
              <a:spcBef>
                <a:spcPts val="600"/>
              </a:spcBef>
              <a:spcAft>
                <a:spcPts val="600"/>
              </a:spcAft>
              <a:buNone/>
            </a:pPr>
            <a:r>
              <a:rPr lang="en-GB" sz="2400" dirty="0"/>
              <a:t>An IMCA safeguards the rights of people who:</a:t>
            </a:r>
          </a:p>
          <a:p>
            <a:pPr>
              <a:spcBef>
                <a:spcPts val="600"/>
              </a:spcBef>
              <a:spcAft>
                <a:spcPts val="600"/>
              </a:spcAft>
            </a:pPr>
            <a:r>
              <a:rPr lang="en-GB" sz="2400" dirty="0"/>
              <a:t>are facing a decision about a long-term move or about serious medical treatment;</a:t>
            </a:r>
          </a:p>
          <a:p>
            <a:pPr>
              <a:spcBef>
                <a:spcPts val="600"/>
              </a:spcBef>
              <a:spcAft>
                <a:spcPts val="600"/>
              </a:spcAft>
            </a:pPr>
            <a:r>
              <a:rPr lang="en-GB" sz="2400" dirty="0"/>
              <a:t>lack capacity to make a specified decision at the time it needs to be made; and</a:t>
            </a:r>
          </a:p>
          <a:p>
            <a:pPr>
              <a:spcBef>
                <a:spcPts val="600"/>
              </a:spcBef>
              <a:spcAft>
                <a:spcPts val="600"/>
              </a:spcAft>
            </a:pPr>
            <a:r>
              <a:rPr lang="en-GB" sz="2400" dirty="0"/>
              <a:t>have nobody else who is willing and able to represent them or be consulted in the process of working out their best interests, other than paid staff</a:t>
            </a:r>
            <a:r>
              <a:rPr lang="en-GB" sz="2400"/>
              <a:t>. </a:t>
            </a:r>
          </a:p>
          <a:p>
            <a:pPr marL="0" indent="0" algn="r">
              <a:spcBef>
                <a:spcPts val="600"/>
              </a:spcBef>
              <a:spcAft>
                <a:spcPts val="600"/>
              </a:spcAft>
              <a:buNone/>
            </a:pPr>
            <a:r>
              <a:rPr lang="en-GB" sz="2000"/>
              <a:t>(</a:t>
            </a:r>
            <a:r>
              <a:rPr lang="en-GB" sz="2000" dirty="0"/>
              <a:t>OPG, 2007, p.12)</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7" name="TextBox 6">
            <a:extLst>
              <a:ext uri="{FF2B5EF4-FFF2-40B4-BE49-F238E27FC236}">
                <a16:creationId xmlns:a16="http://schemas.microsoft.com/office/drawing/2014/main" id="{95AECA56-3ECD-E00B-B45F-E38A823B7692}"/>
              </a:ext>
            </a:extLst>
          </p:cNvPr>
          <p:cNvSpPr txBox="1"/>
          <p:nvPr/>
        </p:nvSpPr>
        <p:spPr>
          <a:xfrm>
            <a:off x="287524" y="1340768"/>
            <a:ext cx="5976664" cy="461665"/>
          </a:xfrm>
          <a:prstGeom prst="rect">
            <a:avLst/>
          </a:prstGeom>
          <a:noFill/>
        </p:spPr>
        <p:txBody>
          <a:bodyPr wrap="square" rtlCol="0">
            <a:spAutoFit/>
          </a:bodyPr>
          <a:lstStyle/>
          <a:p>
            <a:r>
              <a:rPr lang="en-GB" sz="2400" b="1" dirty="0"/>
              <a:t>Lack of Capacity</a:t>
            </a:r>
          </a:p>
        </p:txBody>
      </p:sp>
    </p:spTree>
    <p:extLst>
      <p:ext uri="{BB962C8B-B14F-4D97-AF65-F5344CB8AC3E}">
        <p14:creationId xmlns:p14="http://schemas.microsoft.com/office/powerpoint/2010/main" val="560151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3">
                    <a:lumMod val="50000"/>
                  </a:schemeClr>
                </a:solidFill>
              </a:rPr>
              <a:t>Independent Mental Capacity Advocacy (IMCA): </a:t>
            </a:r>
            <a:r>
              <a:rPr lang="en-GB" sz="2800" b="1" dirty="0"/>
              <a:t> Social Care institute for Excellence (SCIE)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87524" y="1948272"/>
            <a:ext cx="8784976" cy="3744416"/>
          </a:xfrm>
        </p:spPr>
        <p:txBody>
          <a:bodyPr>
            <a:noAutofit/>
          </a:bodyPr>
          <a:lstStyle/>
          <a:p>
            <a:pPr>
              <a:spcBef>
                <a:spcPts val="600"/>
              </a:spcBef>
              <a:spcAft>
                <a:spcPts val="600"/>
              </a:spcAft>
            </a:pPr>
            <a:r>
              <a:rPr lang="en-GB" sz="2800" dirty="0"/>
              <a:t>The primary foci of IMCAs in safeguarding adults proceedings are the decisions concerning protective measures (including decisions not to take protective measures). </a:t>
            </a:r>
          </a:p>
          <a:p>
            <a:pPr>
              <a:spcBef>
                <a:spcPts val="600"/>
              </a:spcBef>
              <a:spcAft>
                <a:spcPts val="600"/>
              </a:spcAft>
            </a:pPr>
            <a:r>
              <a:rPr lang="en-GB" sz="2800" dirty="0"/>
              <a:t>IMCAs have a statutory role to represent and support the person at risk in relation to these decisions which must comply with the Mental Capacity Act (2005).</a:t>
            </a:r>
          </a:p>
          <a:p>
            <a:pPr marL="0" indent="0" algn="r">
              <a:spcBef>
                <a:spcPts val="600"/>
              </a:spcBef>
              <a:spcAft>
                <a:spcPts val="600"/>
              </a:spcAft>
              <a:buNone/>
            </a:pPr>
            <a:r>
              <a:rPr lang="en-GB" sz="2800" dirty="0"/>
              <a:t>(SCIE, 2009)</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7" name="TextBox 6">
            <a:extLst>
              <a:ext uri="{FF2B5EF4-FFF2-40B4-BE49-F238E27FC236}">
                <a16:creationId xmlns:a16="http://schemas.microsoft.com/office/drawing/2014/main" id="{95AECA56-3ECD-E00B-B45F-E38A823B7692}"/>
              </a:ext>
            </a:extLst>
          </p:cNvPr>
          <p:cNvSpPr txBox="1"/>
          <p:nvPr/>
        </p:nvSpPr>
        <p:spPr>
          <a:xfrm>
            <a:off x="287524" y="1340768"/>
            <a:ext cx="5976664" cy="461665"/>
          </a:xfrm>
          <a:prstGeom prst="rect">
            <a:avLst/>
          </a:prstGeom>
          <a:noFill/>
        </p:spPr>
        <p:txBody>
          <a:bodyPr wrap="square" rtlCol="0">
            <a:spAutoFit/>
          </a:bodyPr>
          <a:lstStyle/>
          <a:p>
            <a:r>
              <a:rPr lang="en-GB" sz="2400" b="1" dirty="0"/>
              <a:t>The Role of the IMCA</a:t>
            </a:r>
          </a:p>
        </p:txBody>
      </p:sp>
    </p:spTree>
    <p:extLst>
      <p:ext uri="{BB962C8B-B14F-4D97-AF65-F5344CB8AC3E}">
        <p14:creationId xmlns:p14="http://schemas.microsoft.com/office/powerpoint/2010/main" val="642676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3">
                    <a:lumMod val="50000"/>
                  </a:schemeClr>
                </a:solidFill>
              </a:rPr>
              <a:t>Independent Mental Capacity Advocacy (IMCA): </a:t>
            </a:r>
            <a:r>
              <a:rPr lang="en-GB" sz="2800" b="1" dirty="0"/>
              <a:t> Social Care institute for Excellence (SCIE)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87524" y="2708920"/>
            <a:ext cx="8784976" cy="3064904"/>
          </a:xfrm>
        </p:spPr>
        <p:txBody>
          <a:bodyPr>
            <a:noAutofit/>
          </a:bodyPr>
          <a:lstStyle/>
          <a:p>
            <a:pPr>
              <a:spcBef>
                <a:spcPts val="600"/>
              </a:spcBef>
              <a:spcAft>
                <a:spcPts val="600"/>
              </a:spcAft>
            </a:pPr>
            <a:r>
              <a:rPr lang="en-GB" sz="2400" dirty="0"/>
              <a:t>interview or meet the person if possible (see ‘The IMCA ’s contact with the person at risk’)</a:t>
            </a:r>
          </a:p>
          <a:p>
            <a:pPr>
              <a:spcBef>
                <a:spcPts val="600"/>
              </a:spcBef>
              <a:spcAft>
                <a:spcPts val="600"/>
              </a:spcAft>
            </a:pPr>
            <a:r>
              <a:rPr lang="en-GB" sz="2400" dirty="0"/>
              <a:t>talk to professionals–  paid carers and other people who can give information about the person's wishes and feelings, beliefs and values (see ‘The IMCAs contact with family, friends and others’).</a:t>
            </a:r>
          </a:p>
          <a:p>
            <a:pPr>
              <a:spcBef>
                <a:spcPts val="600"/>
              </a:spcBef>
              <a:spcAft>
                <a:spcPts val="600"/>
              </a:spcAft>
            </a:pPr>
            <a:r>
              <a:rPr lang="en-GB" sz="2400" dirty="0"/>
              <a:t>access relevant records (see ‘Access to information’).</a:t>
            </a:r>
          </a:p>
          <a:p>
            <a:pPr marL="0" indent="0" algn="r">
              <a:spcBef>
                <a:spcPts val="600"/>
              </a:spcBef>
              <a:spcAft>
                <a:spcPts val="600"/>
              </a:spcAft>
              <a:buNone/>
            </a:pPr>
            <a:r>
              <a:rPr lang="en-GB" sz="2400" dirty="0"/>
              <a:t>(SCIE, 2009)</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7" name="TextBox 6">
            <a:extLst>
              <a:ext uri="{FF2B5EF4-FFF2-40B4-BE49-F238E27FC236}">
                <a16:creationId xmlns:a16="http://schemas.microsoft.com/office/drawing/2014/main" id="{95AECA56-3ECD-E00B-B45F-E38A823B7692}"/>
              </a:ext>
            </a:extLst>
          </p:cNvPr>
          <p:cNvSpPr txBox="1"/>
          <p:nvPr/>
        </p:nvSpPr>
        <p:spPr>
          <a:xfrm>
            <a:off x="287524" y="1340768"/>
            <a:ext cx="8568952" cy="1200329"/>
          </a:xfrm>
          <a:prstGeom prst="rect">
            <a:avLst/>
          </a:prstGeom>
          <a:noFill/>
        </p:spPr>
        <p:txBody>
          <a:bodyPr wrap="square" rtlCol="0">
            <a:spAutoFit/>
          </a:bodyPr>
          <a:lstStyle/>
          <a:p>
            <a:pPr>
              <a:spcBef>
                <a:spcPts val="600"/>
              </a:spcBef>
              <a:spcAft>
                <a:spcPts val="600"/>
              </a:spcAft>
            </a:pPr>
            <a:r>
              <a:rPr lang="en-GB" sz="2400" b="1" dirty="0"/>
              <a:t>IMCAs have a particular responsibility to ensure that the person's feelings and wishes are represented in discussions concerning the protective measures. To do this they will need to:</a:t>
            </a:r>
          </a:p>
        </p:txBody>
      </p:sp>
    </p:spTree>
    <p:extLst>
      <p:ext uri="{BB962C8B-B14F-4D97-AF65-F5344CB8AC3E}">
        <p14:creationId xmlns:p14="http://schemas.microsoft.com/office/powerpoint/2010/main" val="4161423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3">
                    <a:lumMod val="50000"/>
                  </a:schemeClr>
                </a:solidFill>
              </a:rPr>
              <a:t>Independent Mental Capacity Advocacy (IMCA): </a:t>
            </a:r>
            <a:r>
              <a:rPr lang="en-GB" sz="2800" b="1" dirty="0"/>
              <a:t> Social Care institute for Excellence (SCIE)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87524" y="2708920"/>
            <a:ext cx="8784976" cy="3064904"/>
          </a:xfrm>
        </p:spPr>
        <p:txBody>
          <a:bodyPr>
            <a:noAutofit/>
          </a:bodyPr>
          <a:lstStyle/>
          <a:p>
            <a:pPr>
              <a:spcBef>
                <a:spcPts val="1200"/>
              </a:spcBef>
              <a:spcAft>
                <a:spcPts val="600"/>
              </a:spcAft>
            </a:pPr>
            <a:r>
              <a:rPr lang="en-GB" sz="2400" dirty="0"/>
              <a:t>interview or meet the person if possible</a:t>
            </a:r>
            <a:endParaRPr lang="en-GB" sz="2400" dirty="0">
              <a:solidFill>
                <a:srgbClr val="FF0000"/>
              </a:solidFill>
            </a:endParaRPr>
          </a:p>
          <a:p>
            <a:pPr>
              <a:spcBef>
                <a:spcPts val="1200"/>
              </a:spcBef>
              <a:spcAft>
                <a:spcPts val="600"/>
              </a:spcAft>
            </a:pPr>
            <a:r>
              <a:rPr lang="en-GB" sz="2400" dirty="0"/>
              <a:t>talk to professionals–  paid carers and other people who can give information about the person's wishes and feelings, beliefs and values </a:t>
            </a:r>
          </a:p>
          <a:p>
            <a:pPr>
              <a:spcBef>
                <a:spcPts val="1200"/>
              </a:spcBef>
              <a:spcAft>
                <a:spcPts val="600"/>
              </a:spcAft>
            </a:pPr>
            <a:r>
              <a:rPr lang="en-GB" sz="2400" dirty="0"/>
              <a:t>access relevant records </a:t>
            </a:r>
            <a:r>
              <a:rPr lang="en-GB" sz="2400" dirty="0">
                <a:solidFill>
                  <a:srgbClr val="FF0000"/>
                </a:solidFill>
              </a:rPr>
              <a:t>(see ‘Access to information’).</a:t>
            </a:r>
          </a:p>
          <a:p>
            <a:pPr marL="0" indent="0" algn="r">
              <a:spcBef>
                <a:spcPts val="1200"/>
              </a:spcBef>
              <a:spcAft>
                <a:spcPts val="600"/>
              </a:spcAft>
              <a:buNone/>
            </a:pPr>
            <a:r>
              <a:rPr lang="en-GB" sz="2400" dirty="0"/>
              <a:t>(SCIE, 2009)</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7" name="TextBox 6">
            <a:extLst>
              <a:ext uri="{FF2B5EF4-FFF2-40B4-BE49-F238E27FC236}">
                <a16:creationId xmlns:a16="http://schemas.microsoft.com/office/drawing/2014/main" id="{95AECA56-3ECD-E00B-B45F-E38A823B7692}"/>
              </a:ext>
            </a:extLst>
          </p:cNvPr>
          <p:cNvSpPr txBox="1"/>
          <p:nvPr/>
        </p:nvSpPr>
        <p:spPr>
          <a:xfrm>
            <a:off x="287524" y="1340768"/>
            <a:ext cx="8568952" cy="1200329"/>
          </a:xfrm>
          <a:prstGeom prst="rect">
            <a:avLst/>
          </a:prstGeom>
          <a:noFill/>
        </p:spPr>
        <p:txBody>
          <a:bodyPr wrap="square" rtlCol="0">
            <a:spAutoFit/>
          </a:bodyPr>
          <a:lstStyle/>
          <a:p>
            <a:pPr>
              <a:spcBef>
                <a:spcPts val="600"/>
              </a:spcBef>
              <a:spcAft>
                <a:spcPts val="600"/>
              </a:spcAft>
            </a:pPr>
            <a:r>
              <a:rPr lang="en-GB" sz="2400" b="1" dirty="0"/>
              <a:t>IMCAs have a particular responsibility to ensure that the person's feelings and wishes are represented in discussions concerning the protective measures. To do this they will need to:</a:t>
            </a:r>
          </a:p>
        </p:txBody>
      </p:sp>
    </p:spTree>
    <p:extLst>
      <p:ext uri="{BB962C8B-B14F-4D97-AF65-F5344CB8AC3E}">
        <p14:creationId xmlns:p14="http://schemas.microsoft.com/office/powerpoint/2010/main" val="2451488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3">
                    <a:lumMod val="50000"/>
                  </a:schemeClr>
                </a:solidFill>
              </a:rPr>
              <a:t>Independent Mental Capacity Advocacy (IMCA): </a:t>
            </a:r>
            <a:r>
              <a:rPr lang="en-GB" sz="2800" b="1" dirty="0"/>
              <a:t> Social Care institute for Excellence (SCIE)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58834" y="2060848"/>
            <a:ext cx="8784976" cy="3064904"/>
          </a:xfrm>
        </p:spPr>
        <p:txBody>
          <a:bodyPr>
            <a:noAutofit/>
          </a:bodyPr>
          <a:lstStyle/>
          <a:p>
            <a:pPr marL="0" indent="0">
              <a:spcBef>
                <a:spcPts val="600"/>
              </a:spcBef>
              <a:spcAft>
                <a:spcPts val="600"/>
              </a:spcAft>
              <a:buNone/>
            </a:pPr>
            <a:r>
              <a:rPr lang="en-GB" sz="2400" dirty="0"/>
              <a:t>One of the statutory rights of IMCAs is to meet the person where ‘practical and appropriate’. When instructed for a person at risk there are a number of reasons why it may not be practical or appropriate to meet the person. These include:</a:t>
            </a:r>
          </a:p>
          <a:p>
            <a:pPr>
              <a:spcBef>
                <a:spcPts val="600"/>
              </a:spcBef>
              <a:spcAft>
                <a:spcPts val="600"/>
              </a:spcAft>
            </a:pPr>
            <a:r>
              <a:rPr lang="en-GB" sz="2400" dirty="0"/>
              <a:t>meeting the person could jeopardise any criminal investigations</a:t>
            </a:r>
          </a:p>
          <a:p>
            <a:pPr>
              <a:spcBef>
                <a:spcPts val="600"/>
              </a:spcBef>
              <a:spcAft>
                <a:spcPts val="600"/>
              </a:spcAft>
            </a:pPr>
            <a:r>
              <a:rPr lang="en-GB" sz="2400" dirty="0"/>
              <a:t>access to the person at risk may be denied by those people accused of abusing or neglecting them</a:t>
            </a:r>
          </a:p>
          <a:p>
            <a:pPr>
              <a:spcBef>
                <a:spcPts val="600"/>
              </a:spcBef>
              <a:spcAft>
                <a:spcPts val="600"/>
              </a:spcAft>
            </a:pPr>
            <a:r>
              <a:rPr lang="en-GB" sz="2400" dirty="0"/>
              <a:t>the IMCA may be putting himself or herself at risk by entering what may be an abusive environment.</a:t>
            </a:r>
          </a:p>
          <a:p>
            <a:pPr marL="0" indent="0" algn="r">
              <a:spcBef>
                <a:spcPts val="600"/>
              </a:spcBef>
              <a:spcAft>
                <a:spcPts val="600"/>
              </a:spcAft>
              <a:buNone/>
            </a:pPr>
            <a:r>
              <a:rPr lang="en-GB" sz="2400" dirty="0"/>
              <a:t>(SCIE, 2009)</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7" name="TextBox 6">
            <a:extLst>
              <a:ext uri="{FF2B5EF4-FFF2-40B4-BE49-F238E27FC236}">
                <a16:creationId xmlns:a16="http://schemas.microsoft.com/office/drawing/2014/main" id="{95AECA56-3ECD-E00B-B45F-E38A823B7692}"/>
              </a:ext>
            </a:extLst>
          </p:cNvPr>
          <p:cNvSpPr txBox="1"/>
          <p:nvPr/>
        </p:nvSpPr>
        <p:spPr>
          <a:xfrm>
            <a:off x="287524" y="1340768"/>
            <a:ext cx="8568952" cy="461665"/>
          </a:xfrm>
          <a:prstGeom prst="rect">
            <a:avLst/>
          </a:prstGeom>
          <a:noFill/>
        </p:spPr>
        <p:txBody>
          <a:bodyPr wrap="square" rtlCol="0">
            <a:spAutoFit/>
          </a:bodyPr>
          <a:lstStyle/>
          <a:p>
            <a:pPr>
              <a:spcBef>
                <a:spcPts val="600"/>
              </a:spcBef>
              <a:spcAft>
                <a:spcPts val="600"/>
              </a:spcAft>
            </a:pPr>
            <a:r>
              <a:rPr lang="en-GB" sz="2400" b="1" dirty="0"/>
              <a:t>The IMCA's contact with the person at risk</a:t>
            </a:r>
          </a:p>
        </p:txBody>
      </p:sp>
    </p:spTree>
    <p:extLst>
      <p:ext uri="{BB962C8B-B14F-4D97-AF65-F5344CB8AC3E}">
        <p14:creationId xmlns:p14="http://schemas.microsoft.com/office/powerpoint/2010/main" val="1048278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3">
                    <a:lumMod val="50000"/>
                  </a:schemeClr>
                </a:solidFill>
              </a:rPr>
              <a:t>Independent Mental Capacity Advocacy (IMCA): </a:t>
            </a:r>
            <a:r>
              <a:rPr lang="en-GB" sz="2800" b="1" dirty="0"/>
              <a:t> Social Care institute for Excellence (SCIE)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72059" y="1883569"/>
            <a:ext cx="8784976" cy="3064904"/>
          </a:xfrm>
        </p:spPr>
        <p:txBody>
          <a:bodyPr>
            <a:noAutofit/>
          </a:bodyPr>
          <a:lstStyle/>
          <a:p>
            <a:pPr>
              <a:spcBef>
                <a:spcPts val="600"/>
              </a:spcBef>
              <a:spcAft>
                <a:spcPts val="600"/>
              </a:spcAft>
            </a:pPr>
            <a:r>
              <a:rPr lang="en-GB" sz="2200" dirty="0"/>
              <a:t>The IMCA will want to speak to people who are not part of the safeguarding adults meetings to help identify what the person's views and wishes might be. This includes any family and friends, but also health and social care workers and other professionals.</a:t>
            </a:r>
          </a:p>
          <a:p>
            <a:pPr>
              <a:spcBef>
                <a:spcPts val="600"/>
              </a:spcBef>
              <a:spcAft>
                <a:spcPts val="600"/>
              </a:spcAft>
            </a:pPr>
            <a:r>
              <a:rPr lang="en-GB" sz="2200" dirty="0"/>
              <a:t>The MCA code of practice gives the responsibility of informing relevant people that an IMCA has been instructed to decision-makers. Good practice is for the safeguarding manager to communicate to anyone who needs to be aware of the safeguarding adults proceedings that an IMCA has been instructed to independently represent the person at risk. This may include family or friends.</a:t>
            </a:r>
          </a:p>
          <a:p>
            <a:pPr marL="0" indent="0" algn="r">
              <a:spcBef>
                <a:spcPts val="600"/>
              </a:spcBef>
              <a:spcAft>
                <a:spcPts val="600"/>
              </a:spcAft>
              <a:buNone/>
            </a:pPr>
            <a:r>
              <a:rPr lang="en-GB" sz="2200" dirty="0"/>
              <a:t>(SCIE, 2009)</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7" name="TextBox 6">
            <a:extLst>
              <a:ext uri="{FF2B5EF4-FFF2-40B4-BE49-F238E27FC236}">
                <a16:creationId xmlns:a16="http://schemas.microsoft.com/office/drawing/2014/main" id="{95AECA56-3ECD-E00B-B45F-E38A823B7692}"/>
              </a:ext>
            </a:extLst>
          </p:cNvPr>
          <p:cNvSpPr txBox="1"/>
          <p:nvPr/>
        </p:nvSpPr>
        <p:spPr>
          <a:xfrm>
            <a:off x="287524" y="1340768"/>
            <a:ext cx="8568952" cy="461665"/>
          </a:xfrm>
          <a:prstGeom prst="rect">
            <a:avLst/>
          </a:prstGeom>
          <a:noFill/>
        </p:spPr>
        <p:txBody>
          <a:bodyPr wrap="square" rtlCol="0">
            <a:spAutoFit/>
          </a:bodyPr>
          <a:lstStyle/>
          <a:p>
            <a:pPr>
              <a:spcBef>
                <a:spcPts val="600"/>
              </a:spcBef>
              <a:spcAft>
                <a:spcPts val="600"/>
              </a:spcAft>
            </a:pPr>
            <a:r>
              <a:rPr lang="en-GB" sz="2400" b="1" dirty="0"/>
              <a:t>The IMCA's contact with family, friends and others</a:t>
            </a:r>
          </a:p>
        </p:txBody>
      </p:sp>
    </p:spTree>
    <p:extLst>
      <p:ext uri="{BB962C8B-B14F-4D97-AF65-F5344CB8AC3E}">
        <p14:creationId xmlns:p14="http://schemas.microsoft.com/office/powerpoint/2010/main" val="1833110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3">
                    <a:lumMod val="50000"/>
                  </a:schemeClr>
                </a:solidFill>
              </a:rPr>
              <a:t>Independent Mental Capacity Advocacy (IMCA): </a:t>
            </a:r>
            <a:r>
              <a:rPr lang="en-GB" sz="2800" b="1" dirty="0"/>
              <a:t> Social Care institute for Excellence (SCIE) Guidance</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72059" y="1883569"/>
            <a:ext cx="8784976" cy="3064904"/>
          </a:xfrm>
        </p:spPr>
        <p:txBody>
          <a:bodyPr>
            <a:noAutofit/>
          </a:bodyPr>
          <a:lstStyle/>
          <a:p>
            <a:pPr>
              <a:spcBef>
                <a:spcPts val="600"/>
              </a:spcBef>
              <a:spcAft>
                <a:spcPts val="600"/>
              </a:spcAft>
            </a:pPr>
            <a:r>
              <a:rPr lang="en-GB" sz="2200" dirty="0"/>
              <a:t>IMCAs have a right to see, and take copies of, relevant records. This covers all health records, any record of, or held by, a local authority and compiled in connection with a social services function, and any record held by a person registered under Part 2 of the Care Standards Act 2000 (MCA Section 35(6)). It is for the person who holds the records to determine whether they may be relevant to the IMCAs role.</a:t>
            </a:r>
          </a:p>
          <a:p>
            <a:pPr>
              <a:spcBef>
                <a:spcPts val="600"/>
              </a:spcBef>
              <a:spcAft>
                <a:spcPts val="600"/>
              </a:spcAft>
            </a:pPr>
            <a:r>
              <a:rPr lang="en-GB" sz="2200" dirty="0"/>
              <a:t>For safeguarding adults instructions the IMCA will expect to be provided with copies of the alert form, strategy meeting minutes and reports produced as part of the safeguarding adults proceedings.</a:t>
            </a:r>
          </a:p>
          <a:p>
            <a:pPr marL="0" indent="0" algn="r">
              <a:spcBef>
                <a:spcPts val="600"/>
              </a:spcBef>
              <a:spcAft>
                <a:spcPts val="600"/>
              </a:spcAft>
              <a:buNone/>
            </a:pPr>
            <a:r>
              <a:rPr lang="en-GB" sz="2200" dirty="0"/>
              <a:t>(SCIE, 2009)</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7" name="TextBox 6">
            <a:extLst>
              <a:ext uri="{FF2B5EF4-FFF2-40B4-BE49-F238E27FC236}">
                <a16:creationId xmlns:a16="http://schemas.microsoft.com/office/drawing/2014/main" id="{95AECA56-3ECD-E00B-B45F-E38A823B7692}"/>
              </a:ext>
            </a:extLst>
          </p:cNvPr>
          <p:cNvSpPr txBox="1"/>
          <p:nvPr/>
        </p:nvSpPr>
        <p:spPr>
          <a:xfrm>
            <a:off x="287524" y="1340768"/>
            <a:ext cx="8568952" cy="461665"/>
          </a:xfrm>
          <a:prstGeom prst="rect">
            <a:avLst/>
          </a:prstGeom>
          <a:noFill/>
        </p:spPr>
        <p:txBody>
          <a:bodyPr wrap="square" rtlCol="0">
            <a:spAutoFit/>
          </a:bodyPr>
          <a:lstStyle/>
          <a:p>
            <a:pPr>
              <a:spcBef>
                <a:spcPts val="600"/>
              </a:spcBef>
              <a:spcAft>
                <a:spcPts val="600"/>
              </a:spcAft>
            </a:pPr>
            <a:r>
              <a:rPr lang="en-GB" sz="2400" b="1" dirty="0"/>
              <a:t>The IMCA and Access to information</a:t>
            </a:r>
          </a:p>
        </p:txBody>
      </p:sp>
    </p:spTree>
    <p:extLst>
      <p:ext uri="{BB962C8B-B14F-4D97-AF65-F5344CB8AC3E}">
        <p14:creationId xmlns:p14="http://schemas.microsoft.com/office/powerpoint/2010/main" val="280172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563D2-AE24-8883-FCF4-E2D6453E7EAF}"/>
              </a:ext>
            </a:extLst>
          </p:cNvPr>
          <p:cNvSpPr>
            <a:spLocks noGrp="1"/>
          </p:cNvSpPr>
          <p:nvPr>
            <p:ph type="title"/>
          </p:nvPr>
        </p:nvSpPr>
        <p:spPr>
          <a:xfrm>
            <a:off x="251520" y="1124744"/>
            <a:ext cx="8229600" cy="1143000"/>
          </a:xfrm>
        </p:spPr>
        <p:txBody>
          <a:bodyPr>
            <a:normAutofit/>
          </a:bodyPr>
          <a:lstStyle/>
          <a:p>
            <a:r>
              <a:rPr lang="en-GB" sz="3600" b="1" dirty="0"/>
              <a:t>Discussion Point</a:t>
            </a:r>
          </a:p>
        </p:txBody>
      </p:sp>
      <p:sp>
        <p:nvSpPr>
          <p:cNvPr id="3" name="TextBox 2">
            <a:extLst>
              <a:ext uri="{FF2B5EF4-FFF2-40B4-BE49-F238E27FC236}">
                <a16:creationId xmlns:a16="http://schemas.microsoft.com/office/drawing/2014/main" id="{F9EF8F69-22A1-8FCA-F113-99E663D7FBDF}"/>
              </a:ext>
            </a:extLst>
          </p:cNvPr>
          <p:cNvSpPr txBox="1"/>
          <p:nvPr/>
        </p:nvSpPr>
        <p:spPr>
          <a:xfrm>
            <a:off x="519251" y="2799382"/>
            <a:ext cx="7992888" cy="1384995"/>
          </a:xfrm>
          <a:prstGeom prst="rect">
            <a:avLst/>
          </a:prstGeom>
          <a:noFill/>
        </p:spPr>
        <p:txBody>
          <a:bodyPr wrap="square" rtlCol="0">
            <a:spAutoFit/>
          </a:bodyPr>
          <a:lstStyle/>
          <a:p>
            <a:pPr algn="ctr"/>
            <a:r>
              <a:rPr lang="en-GB" sz="2800" i="1" dirty="0"/>
              <a:t>If a person lacks capacity, how easy is it for an independent advocate to know what is in their ‘best interests’?</a:t>
            </a:r>
          </a:p>
        </p:txBody>
      </p:sp>
      <p:pic>
        <p:nvPicPr>
          <p:cNvPr id="5" name="Picture 4" descr="A yellow and red question mark&#10;&#10;Description automatically generated">
            <a:extLst>
              <a:ext uri="{FF2B5EF4-FFF2-40B4-BE49-F238E27FC236}">
                <a16:creationId xmlns:a16="http://schemas.microsoft.com/office/drawing/2014/main" id="{05895724-0349-A3EB-154E-1E20FE27A4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23197" y="4362971"/>
            <a:ext cx="1384996" cy="1384996"/>
          </a:xfrm>
          <a:prstGeom prst="rect">
            <a:avLst/>
          </a:prstGeom>
        </p:spPr>
      </p:pic>
    </p:spTree>
    <p:extLst>
      <p:ext uri="{BB962C8B-B14F-4D97-AF65-F5344CB8AC3E}">
        <p14:creationId xmlns:p14="http://schemas.microsoft.com/office/powerpoint/2010/main" val="4809690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3">
                    <a:lumMod val="50000"/>
                  </a:schemeClr>
                </a:solidFill>
              </a:rPr>
              <a:t>Community Advocacy</a:t>
            </a:r>
            <a:br>
              <a:rPr lang="en-GB" sz="2800" b="1" dirty="0">
                <a:solidFill>
                  <a:schemeClr val="accent3">
                    <a:lumMod val="50000"/>
                  </a:schemeClr>
                </a:solidFill>
              </a:rPr>
            </a:br>
            <a:r>
              <a:rPr lang="en-GB" sz="2800" b="1" dirty="0"/>
              <a:t>Powys Teaching Health Board (PTHB)</a:t>
            </a:r>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72059" y="1883569"/>
            <a:ext cx="8784976" cy="3064904"/>
          </a:xfrm>
        </p:spPr>
        <p:txBody>
          <a:bodyPr>
            <a:noAutofit/>
          </a:bodyPr>
          <a:lstStyle/>
          <a:p>
            <a:pPr marL="0" indent="0">
              <a:spcBef>
                <a:spcPts val="600"/>
              </a:spcBef>
              <a:spcAft>
                <a:spcPts val="600"/>
              </a:spcAft>
              <a:buNone/>
            </a:pPr>
            <a:r>
              <a:rPr lang="en-GB" sz="2000" dirty="0"/>
              <a:t>If you receive a secondary mental health service in Powys (e.g. Community Mental Health Services or Crisis Resolution Home Treatment Team Services) you can access the Powys Community Mental Health Service.</a:t>
            </a:r>
          </a:p>
          <a:p>
            <a:pPr marL="0" indent="0">
              <a:spcBef>
                <a:spcPts val="600"/>
              </a:spcBef>
              <a:spcAft>
                <a:spcPts val="600"/>
              </a:spcAft>
              <a:buNone/>
            </a:pPr>
            <a:r>
              <a:rPr lang="en-GB" sz="2000" dirty="0"/>
              <a:t>A Community Mental Health Advocate will:</a:t>
            </a:r>
          </a:p>
          <a:p>
            <a:pPr>
              <a:spcBef>
                <a:spcPts val="0"/>
              </a:spcBef>
            </a:pPr>
            <a:r>
              <a:rPr lang="en-GB" sz="2000" dirty="0"/>
              <a:t>Assist with access to information</a:t>
            </a:r>
          </a:p>
          <a:p>
            <a:pPr>
              <a:spcBef>
                <a:spcPts val="0"/>
              </a:spcBef>
            </a:pPr>
            <a:r>
              <a:rPr lang="en-GB" sz="2000" dirty="0"/>
              <a:t>Help you to understand policies and procedures</a:t>
            </a:r>
          </a:p>
          <a:p>
            <a:pPr>
              <a:spcBef>
                <a:spcPts val="0"/>
              </a:spcBef>
            </a:pPr>
            <a:r>
              <a:rPr lang="en-GB" sz="2000" dirty="0"/>
              <a:t>Give support and representation with your issue</a:t>
            </a:r>
          </a:p>
          <a:p>
            <a:pPr>
              <a:spcBef>
                <a:spcPts val="0"/>
              </a:spcBef>
            </a:pPr>
            <a:r>
              <a:rPr lang="en-GB" sz="2000" dirty="0"/>
              <a:t>Ensure your voice is heard</a:t>
            </a:r>
          </a:p>
          <a:p>
            <a:pPr>
              <a:spcBef>
                <a:spcPts val="0"/>
              </a:spcBef>
            </a:pPr>
            <a:r>
              <a:rPr lang="en-GB" sz="2000" dirty="0"/>
              <a:t>Counteract inequality and discrimination</a:t>
            </a:r>
          </a:p>
          <a:p>
            <a:pPr>
              <a:spcBef>
                <a:spcPts val="0"/>
              </a:spcBef>
            </a:pPr>
            <a:r>
              <a:rPr lang="en-GB" sz="2000" dirty="0"/>
              <a:t>Treat you with respect and fairness</a:t>
            </a:r>
          </a:p>
          <a:p>
            <a:pPr>
              <a:spcBef>
                <a:spcPts val="0"/>
              </a:spcBef>
            </a:pPr>
            <a:r>
              <a:rPr lang="en-GB" sz="2000" dirty="0"/>
              <a:t>Listen to your concerns</a:t>
            </a:r>
          </a:p>
          <a:p>
            <a:pPr>
              <a:spcBef>
                <a:spcPts val="0"/>
              </a:spcBef>
            </a:pPr>
            <a:r>
              <a:rPr lang="en-GB" sz="2000" dirty="0"/>
              <a:t>Signpost you to local and national organisations for assistance and advice</a:t>
            </a:r>
          </a:p>
          <a:p>
            <a:pPr marL="0" indent="0" algn="r">
              <a:spcBef>
                <a:spcPts val="0"/>
              </a:spcBef>
              <a:buNone/>
            </a:pPr>
            <a:r>
              <a:rPr lang="en-GB" sz="2000" dirty="0"/>
              <a:t>(PTHB, No Date)</a:t>
            </a:r>
          </a:p>
        </p:txBody>
      </p:sp>
      <p:sp>
        <p:nvSpPr>
          <p:cNvPr id="4" name="TextBox 3">
            <a:extLst>
              <a:ext uri="{FF2B5EF4-FFF2-40B4-BE49-F238E27FC236}">
                <a16:creationId xmlns:a16="http://schemas.microsoft.com/office/drawing/2014/main" id="{65B222B6-56EC-E0DC-20D1-EAE63304EC20}"/>
              </a:ext>
            </a:extLst>
          </p:cNvPr>
          <p:cNvSpPr txBox="1"/>
          <p:nvPr/>
        </p:nvSpPr>
        <p:spPr>
          <a:xfrm>
            <a:off x="2699792" y="6381328"/>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93908" y="6381328"/>
            <a:ext cx="461665" cy="461665"/>
          </a:xfrm>
          <a:prstGeom prst="rect">
            <a:avLst/>
          </a:prstGeom>
        </p:spPr>
      </p:pic>
      <p:sp>
        <p:nvSpPr>
          <p:cNvPr id="7" name="TextBox 6">
            <a:extLst>
              <a:ext uri="{FF2B5EF4-FFF2-40B4-BE49-F238E27FC236}">
                <a16:creationId xmlns:a16="http://schemas.microsoft.com/office/drawing/2014/main" id="{95AECA56-3ECD-E00B-B45F-E38A823B7692}"/>
              </a:ext>
            </a:extLst>
          </p:cNvPr>
          <p:cNvSpPr txBox="1"/>
          <p:nvPr/>
        </p:nvSpPr>
        <p:spPr>
          <a:xfrm>
            <a:off x="287524" y="1340768"/>
            <a:ext cx="8568952" cy="461665"/>
          </a:xfrm>
          <a:prstGeom prst="rect">
            <a:avLst/>
          </a:prstGeom>
          <a:noFill/>
        </p:spPr>
        <p:txBody>
          <a:bodyPr wrap="square" rtlCol="0">
            <a:spAutoFit/>
          </a:bodyPr>
          <a:lstStyle/>
          <a:p>
            <a:pPr>
              <a:spcBef>
                <a:spcPts val="600"/>
              </a:spcBef>
              <a:spcAft>
                <a:spcPts val="600"/>
              </a:spcAft>
            </a:pPr>
            <a:r>
              <a:rPr lang="en-GB" sz="2400" b="1" dirty="0"/>
              <a:t>Community Mental Health Advocates</a:t>
            </a:r>
          </a:p>
        </p:txBody>
      </p:sp>
    </p:spTree>
    <p:extLst>
      <p:ext uri="{BB962C8B-B14F-4D97-AF65-F5344CB8AC3E}">
        <p14:creationId xmlns:p14="http://schemas.microsoft.com/office/powerpoint/2010/main" val="895049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6363-5A6B-457E-83F2-8D73F242D590}"/>
              </a:ext>
            </a:extLst>
          </p:cNvPr>
          <p:cNvSpPr>
            <a:spLocks noGrp="1"/>
          </p:cNvSpPr>
          <p:nvPr>
            <p:ph type="title"/>
          </p:nvPr>
        </p:nvSpPr>
        <p:spPr>
          <a:xfrm>
            <a:off x="457200" y="116632"/>
            <a:ext cx="8229600" cy="1143000"/>
          </a:xfrm>
        </p:spPr>
        <p:txBody>
          <a:bodyPr>
            <a:normAutofit/>
          </a:bodyPr>
          <a:lstStyle/>
          <a:p>
            <a:r>
              <a:rPr lang="en-GB" sz="2800" b="1" dirty="0">
                <a:solidFill>
                  <a:schemeClr val="accent3">
                    <a:lumMod val="50000"/>
                  </a:schemeClr>
                </a:solidFill>
              </a:rPr>
              <a:t>Community Advocacy</a:t>
            </a:r>
            <a:endParaRPr lang="en-GB" sz="2800" b="1" dirty="0"/>
          </a:p>
        </p:txBody>
      </p:sp>
      <p:sp>
        <p:nvSpPr>
          <p:cNvPr id="3" name="Content Placeholder 2">
            <a:extLst>
              <a:ext uri="{FF2B5EF4-FFF2-40B4-BE49-F238E27FC236}">
                <a16:creationId xmlns:a16="http://schemas.microsoft.com/office/drawing/2014/main" id="{05529A32-23E9-40E9-9CC0-0B57D1A0AB4E}"/>
              </a:ext>
            </a:extLst>
          </p:cNvPr>
          <p:cNvSpPr>
            <a:spLocks noGrp="1"/>
          </p:cNvSpPr>
          <p:nvPr>
            <p:ph idx="1"/>
          </p:nvPr>
        </p:nvSpPr>
        <p:spPr>
          <a:xfrm>
            <a:off x="208829" y="1988840"/>
            <a:ext cx="8784976" cy="3064904"/>
          </a:xfrm>
        </p:spPr>
        <p:txBody>
          <a:bodyPr>
            <a:noAutofit/>
          </a:bodyPr>
          <a:lstStyle/>
          <a:p>
            <a:pPr>
              <a:spcBef>
                <a:spcPts val="600"/>
              </a:spcBef>
              <a:spcAft>
                <a:spcPts val="600"/>
              </a:spcAft>
            </a:pPr>
            <a:r>
              <a:rPr lang="en-GB" sz="2200" dirty="0"/>
              <a:t>This form of Advocacy is probably the most complex of the three in this Theme.</a:t>
            </a:r>
          </a:p>
          <a:p>
            <a:pPr>
              <a:spcBef>
                <a:spcPts val="600"/>
              </a:spcBef>
              <a:spcAft>
                <a:spcPts val="600"/>
              </a:spcAft>
            </a:pPr>
            <a:r>
              <a:rPr lang="en-GB" sz="2200" dirty="0"/>
              <a:t>In some Health Board areas this service is contracted out to independent advocacy organisations (for example </a:t>
            </a:r>
            <a:r>
              <a:rPr lang="en-GB" sz="2200" dirty="0">
                <a:hlinkClick r:id="rId2"/>
              </a:rPr>
              <a:t>Advocacy Support Cymru</a:t>
            </a:r>
            <a:r>
              <a:rPr lang="en-GB" sz="2200" dirty="0"/>
              <a:t>) </a:t>
            </a:r>
          </a:p>
          <a:p>
            <a:pPr marL="0" indent="0" algn="r">
              <a:spcBef>
                <a:spcPts val="0"/>
              </a:spcBef>
              <a:buNone/>
            </a:pPr>
            <a:r>
              <a:rPr lang="en-GB" sz="2200" dirty="0"/>
              <a:t>(ASC, No Date)</a:t>
            </a:r>
          </a:p>
          <a:p>
            <a:pPr>
              <a:spcBef>
                <a:spcPts val="600"/>
              </a:spcBef>
              <a:spcAft>
                <a:spcPts val="600"/>
              </a:spcAft>
            </a:pPr>
            <a:r>
              <a:rPr lang="en-GB" sz="2200" dirty="0"/>
              <a:t>However, in some Health Board areas it would </a:t>
            </a:r>
            <a:r>
              <a:rPr lang="en-GB" sz="2200" u="sng" dirty="0"/>
              <a:t>appear</a:t>
            </a:r>
            <a:r>
              <a:rPr lang="en-GB" sz="2200" dirty="0"/>
              <a:t> that the services are provided by staff within the Health Board itself (for example </a:t>
            </a:r>
            <a:r>
              <a:rPr lang="en-GB" sz="2200" dirty="0">
                <a:hlinkClick r:id="rId3"/>
              </a:rPr>
              <a:t>Powys Teaching Health Board</a:t>
            </a:r>
            <a:r>
              <a:rPr lang="en-GB" sz="2200" dirty="0"/>
              <a:t>)</a:t>
            </a:r>
          </a:p>
          <a:p>
            <a:pPr marL="0" indent="0" algn="r">
              <a:spcBef>
                <a:spcPts val="600"/>
              </a:spcBef>
              <a:spcAft>
                <a:spcPts val="600"/>
              </a:spcAft>
              <a:buNone/>
            </a:pPr>
            <a:r>
              <a:rPr lang="en-GB" sz="2200" dirty="0"/>
              <a:t>(PTHB, No Date)</a:t>
            </a:r>
          </a:p>
        </p:txBody>
      </p:sp>
      <p:sp>
        <p:nvSpPr>
          <p:cNvPr id="4" name="TextBox 3">
            <a:extLst>
              <a:ext uri="{FF2B5EF4-FFF2-40B4-BE49-F238E27FC236}">
                <a16:creationId xmlns:a16="http://schemas.microsoft.com/office/drawing/2014/main" id="{65B222B6-56EC-E0DC-20D1-EAE63304EC20}"/>
              </a:ext>
            </a:extLst>
          </p:cNvPr>
          <p:cNvSpPr txBox="1"/>
          <p:nvPr/>
        </p:nvSpPr>
        <p:spPr>
          <a:xfrm>
            <a:off x="2666116" y="5829201"/>
            <a:ext cx="3960440" cy="400110"/>
          </a:xfrm>
          <a:prstGeom prst="rect">
            <a:avLst/>
          </a:prstGeom>
          <a:noFill/>
        </p:spPr>
        <p:txBody>
          <a:bodyPr wrap="square" rtlCol="0">
            <a:spAutoFit/>
          </a:bodyPr>
          <a:lstStyle/>
          <a:p>
            <a:r>
              <a:rPr lang="en-GB" sz="2000" b="1" i="1" dirty="0"/>
              <a:t>Any thoughts on these statements?</a:t>
            </a:r>
          </a:p>
        </p:txBody>
      </p:sp>
      <p:pic>
        <p:nvPicPr>
          <p:cNvPr id="5" name="Picture 4">
            <a:extLst>
              <a:ext uri="{FF2B5EF4-FFF2-40B4-BE49-F238E27FC236}">
                <a16:creationId xmlns:a16="http://schemas.microsoft.com/office/drawing/2014/main" id="{1645B074-3873-B2F1-7A14-4D3A1C36A2E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660232" y="5829201"/>
            <a:ext cx="461665" cy="461665"/>
          </a:xfrm>
          <a:prstGeom prst="rect">
            <a:avLst/>
          </a:prstGeom>
        </p:spPr>
      </p:pic>
      <p:sp>
        <p:nvSpPr>
          <p:cNvPr id="7" name="TextBox 6">
            <a:extLst>
              <a:ext uri="{FF2B5EF4-FFF2-40B4-BE49-F238E27FC236}">
                <a16:creationId xmlns:a16="http://schemas.microsoft.com/office/drawing/2014/main" id="{95AECA56-3ECD-E00B-B45F-E38A823B7692}"/>
              </a:ext>
            </a:extLst>
          </p:cNvPr>
          <p:cNvSpPr txBox="1"/>
          <p:nvPr/>
        </p:nvSpPr>
        <p:spPr>
          <a:xfrm>
            <a:off x="179512" y="1028799"/>
            <a:ext cx="8568952" cy="461665"/>
          </a:xfrm>
          <a:prstGeom prst="rect">
            <a:avLst/>
          </a:prstGeom>
          <a:noFill/>
        </p:spPr>
        <p:txBody>
          <a:bodyPr wrap="square" rtlCol="0">
            <a:spAutoFit/>
          </a:bodyPr>
          <a:lstStyle/>
          <a:p>
            <a:pPr>
              <a:spcBef>
                <a:spcPts val="600"/>
              </a:spcBef>
              <a:spcAft>
                <a:spcPts val="600"/>
              </a:spcAft>
            </a:pPr>
            <a:r>
              <a:rPr lang="en-GB" sz="2400" b="1" dirty="0"/>
              <a:t>Community Mental Health Advocates</a:t>
            </a:r>
          </a:p>
        </p:txBody>
      </p:sp>
    </p:spTree>
    <p:extLst>
      <p:ext uri="{BB962C8B-B14F-4D97-AF65-F5344CB8AC3E}">
        <p14:creationId xmlns:p14="http://schemas.microsoft.com/office/powerpoint/2010/main" val="45587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51C7FF-2C5C-455F-9C3D-8A83C76304AD}"/>
              </a:ext>
            </a:extLst>
          </p:cNvPr>
          <p:cNvSpPr txBox="1"/>
          <p:nvPr/>
        </p:nvSpPr>
        <p:spPr>
          <a:xfrm>
            <a:off x="179512" y="692696"/>
            <a:ext cx="8712968" cy="4878259"/>
          </a:xfrm>
          <a:prstGeom prst="rect">
            <a:avLst/>
          </a:prstGeom>
          <a:noFill/>
        </p:spPr>
        <p:txBody>
          <a:bodyPr wrap="square" rtlCol="0">
            <a:spAutoFit/>
          </a:bodyPr>
          <a:lstStyle/>
          <a:p>
            <a:pPr>
              <a:spcBef>
                <a:spcPts val="600"/>
              </a:spcBef>
              <a:spcAft>
                <a:spcPts val="600"/>
              </a:spcAft>
            </a:pPr>
            <a:r>
              <a:rPr lang="en-GB" sz="1600" dirty="0"/>
              <a:t>Advocacy Support Cymru (2021) Empowering People to Speak out. Available at: </a:t>
            </a:r>
            <a:r>
              <a:rPr lang="en-GB" sz="1600" dirty="0">
                <a:hlinkClick r:id="rId2"/>
              </a:rPr>
              <a:t>https://www.ascymru.org.uk/</a:t>
            </a:r>
            <a:r>
              <a:rPr lang="en-GB" sz="1600" dirty="0"/>
              <a:t> [Accessed 25/01/2024]</a:t>
            </a:r>
          </a:p>
          <a:p>
            <a:pPr>
              <a:spcBef>
                <a:spcPts val="600"/>
              </a:spcBef>
              <a:spcAft>
                <a:spcPts val="600"/>
              </a:spcAft>
            </a:pPr>
            <a:r>
              <a:rPr lang="en-GB" sz="1600" i="1" dirty="0"/>
              <a:t>Mental Capacity Act</a:t>
            </a:r>
            <a:r>
              <a:rPr lang="en-GB" sz="1600" dirty="0"/>
              <a:t> (2005) Available at: </a:t>
            </a:r>
            <a:r>
              <a:rPr lang="en-GB" sz="1600" dirty="0">
                <a:hlinkClick r:id="rId3"/>
              </a:rPr>
              <a:t>https://www.legislation.gov.uk/ukpga/2005/9/contents</a:t>
            </a:r>
            <a:r>
              <a:rPr lang="en-GB" sz="1600" dirty="0"/>
              <a:t>   [Accessed 25/01/2024]</a:t>
            </a:r>
            <a:endParaRPr lang="en-GB" sz="1600" i="1" dirty="0"/>
          </a:p>
          <a:p>
            <a:pPr>
              <a:spcBef>
                <a:spcPts val="600"/>
              </a:spcBef>
              <a:spcAft>
                <a:spcPts val="600"/>
              </a:spcAft>
            </a:pPr>
            <a:r>
              <a:rPr lang="en-GB" sz="1600" i="1" dirty="0"/>
              <a:t>Mental Health Act</a:t>
            </a:r>
            <a:r>
              <a:rPr lang="en-GB" sz="1600" dirty="0"/>
              <a:t> (1983) Available at: </a:t>
            </a:r>
            <a:r>
              <a:rPr lang="en-GB" sz="1600" dirty="0">
                <a:hlinkClick r:id="rId4"/>
              </a:rPr>
              <a:t>https://www.legislation.gov.uk/ukpga/1983/20/contents</a:t>
            </a:r>
            <a:r>
              <a:rPr lang="en-GB" sz="1600" dirty="0"/>
              <a:t>    [Accessed 25/01/2024]</a:t>
            </a:r>
          </a:p>
          <a:p>
            <a:pPr>
              <a:spcBef>
                <a:spcPts val="600"/>
              </a:spcBef>
              <a:spcAft>
                <a:spcPts val="600"/>
              </a:spcAft>
            </a:pPr>
            <a:r>
              <a:rPr lang="en-GB" sz="1600" dirty="0"/>
              <a:t>Ministry of Justice (2021) </a:t>
            </a:r>
            <a:r>
              <a:rPr lang="en-GB" sz="1600" i="1" dirty="0"/>
              <a:t>Civil Procedure Rules: PART 21 - CHILDREN AND PROTECTED PARTIES</a:t>
            </a:r>
            <a:r>
              <a:rPr lang="en-GB" sz="1600" dirty="0"/>
              <a:t> Available at: </a:t>
            </a:r>
            <a:r>
              <a:rPr lang="en-GB" sz="1600" dirty="0">
                <a:hlinkClick r:id="rId5"/>
              </a:rPr>
              <a:t>https://www.justice.gov.uk/courts/procedure-rules/civil/rules/part21#21.3</a:t>
            </a:r>
            <a:r>
              <a:rPr lang="en-GB" sz="1600" dirty="0"/>
              <a:t> [Accessed 25/01/2024]</a:t>
            </a:r>
          </a:p>
          <a:p>
            <a:pPr>
              <a:spcBef>
                <a:spcPts val="600"/>
              </a:spcBef>
              <a:spcAft>
                <a:spcPts val="600"/>
              </a:spcAft>
            </a:pPr>
            <a:r>
              <a:rPr lang="en-GB" sz="1600" dirty="0"/>
              <a:t>Office of the Public Guardian (2007) </a:t>
            </a:r>
            <a:r>
              <a:rPr lang="en-GB" sz="1600" i="1" dirty="0"/>
              <a:t>Making decisions: The Independent Mental Capacity Advocate (IMCA) service</a:t>
            </a:r>
            <a:r>
              <a:rPr lang="en-GB" sz="1600" dirty="0"/>
              <a:t> Available at: </a:t>
            </a:r>
            <a:r>
              <a:rPr lang="en-GB" sz="1600" dirty="0">
                <a:hlinkClick r:id="rId6"/>
              </a:rPr>
              <a:t>https://assets.publishing.service.gov.uk/government/uploads/system/uploads/attachment_data/file/365629/making-decisions-opg606-1207.pdf</a:t>
            </a:r>
            <a:r>
              <a:rPr lang="en-GB" sz="1600" dirty="0"/>
              <a:t> [Accessed 25/01/2024]</a:t>
            </a:r>
          </a:p>
          <a:p>
            <a:pPr>
              <a:spcBef>
                <a:spcPts val="600"/>
              </a:spcBef>
              <a:spcAft>
                <a:spcPts val="600"/>
              </a:spcAft>
            </a:pPr>
            <a:r>
              <a:rPr lang="en-GB" sz="1600" dirty="0"/>
              <a:t>Powys Teaching Health Board (No Date) </a:t>
            </a:r>
            <a:r>
              <a:rPr lang="en-GB" sz="1600" i="1" dirty="0"/>
              <a:t>Community Mental Health Advocacy Services</a:t>
            </a:r>
            <a:r>
              <a:rPr lang="en-GB" sz="1600" dirty="0"/>
              <a:t> Available at: </a:t>
            </a:r>
            <a:r>
              <a:rPr lang="en-GB" sz="1600" dirty="0">
                <a:hlinkClick r:id="rId7"/>
              </a:rPr>
              <a:t>https://pthb.nhs.wales/services/adult-and-older-peoples-mental-health-services/advocacy-services/</a:t>
            </a:r>
            <a:r>
              <a:rPr lang="en-GB" sz="1600" dirty="0"/>
              <a:t> [Accessed 25/01/2024]</a:t>
            </a:r>
            <a:endParaRPr lang="en-GB" sz="1600" i="1" dirty="0"/>
          </a:p>
          <a:p>
            <a:endParaRPr lang="en-GB" sz="1600" dirty="0"/>
          </a:p>
        </p:txBody>
      </p:sp>
      <p:sp>
        <p:nvSpPr>
          <p:cNvPr id="3" name="TextBox 2">
            <a:extLst>
              <a:ext uri="{FF2B5EF4-FFF2-40B4-BE49-F238E27FC236}">
                <a16:creationId xmlns:a16="http://schemas.microsoft.com/office/drawing/2014/main" id="{EA89F65A-6174-CAC6-EE8F-E49EFACB07F7}"/>
              </a:ext>
            </a:extLst>
          </p:cNvPr>
          <p:cNvSpPr txBox="1"/>
          <p:nvPr/>
        </p:nvSpPr>
        <p:spPr>
          <a:xfrm>
            <a:off x="1403648" y="116632"/>
            <a:ext cx="5904656" cy="461665"/>
          </a:xfrm>
          <a:prstGeom prst="rect">
            <a:avLst/>
          </a:prstGeom>
          <a:noFill/>
        </p:spPr>
        <p:txBody>
          <a:bodyPr wrap="square" rtlCol="0">
            <a:spAutoFit/>
          </a:bodyPr>
          <a:lstStyle/>
          <a:p>
            <a:pPr algn="ctr"/>
            <a:r>
              <a:rPr lang="en-GB" sz="2400" b="1" dirty="0"/>
              <a:t>References</a:t>
            </a:r>
          </a:p>
        </p:txBody>
      </p:sp>
    </p:spTree>
    <p:extLst>
      <p:ext uri="{BB962C8B-B14F-4D97-AF65-F5344CB8AC3E}">
        <p14:creationId xmlns:p14="http://schemas.microsoft.com/office/powerpoint/2010/main" val="18111444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51C7FF-2C5C-455F-9C3D-8A83C76304AD}"/>
              </a:ext>
            </a:extLst>
          </p:cNvPr>
          <p:cNvSpPr txBox="1"/>
          <p:nvPr/>
        </p:nvSpPr>
        <p:spPr>
          <a:xfrm>
            <a:off x="179512" y="692696"/>
            <a:ext cx="8712968" cy="3431709"/>
          </a:xfrm>
          <a:prstGeom prst="rect">
            <a:avLst/>
          </a:prstGeom>
          <a:noFill/>
        </p:spPr>
        <p:txBody>
          <a:bodyPr wrap="square" rtlCol="0">
            <a:spAutoFit/>
          </a:bodyPr>
          <a:lstStyle/>
          <a:p>
            <a:pPr>
              <a:spcBef>
                <a:spcPts val="600"/>
              </a:spcBef>
              <a:spcAft>
                <a:spcPts val="600"/>
              </a:spcAft>
            </a:pPr>
            <a:r>
              <a:rPr lang="en-GB" sz="1600" dirty="0"/>
              <a:t>Social Care Institute for Excellence (2009) </a:t>
            </a:r>
            <a:r>
              <a:rPr lang="en-GB" sz="1600" i="1" dirty="0"/>
              <a:t>Practice guidance on the involvement of Independent Mental Capacity Advocates (IMCAs) in safeguarding adults </a:t>
            </a:r>
            <a:r>
              <a:rPr lang="en-GB" sz="1600" dirty="0"/>
              <a:t>Available at: </a:t>
            </a:r>
            <a:r>
              <a:rPr lang="en-GB" sz="1600" dirty="0">
                <a:hlinkClick r:id="rId2"/>
              </a:rPr>
              <a:t>https://www.scie.org.uk/publications/guides/guide32/imcarole.asp</a:t>
            </a:r>
            <a:r>
              <a:rPr lang="en-GB" sz="1600" dirty="0"/>
              <a:t> [Accessed 25/01/2024]</a:t>
            </a:r>
          </a:p>
          <a:p>
            <a:pPr>
              <a:spcBef>
                <a:spcPts val="600"/>
              </a:spcBef>
              <a:spcAft>
                <a:spcPts val="600"/>
              </a:spcAft>
            </a:pPr>
            <a:r>
              <a:rPr lang="en-GB" sz="1600" b="0" i="0" dirty="0">
                <a:solidFill>
                  <a:srgbClr val="3A3A3A"/>
                </a:solidFill>
                <a:effectLst/>
                <a:latin typeface="Source Sans Pro" panose="020B0503030403020204" pitchFamily="34" charset="0"/>
              </a:rPr>
              <a:t>Smith, K.E. and Stewart, E.A. (2017) ‘Academic advocacy in public health: Disciplinary “duty” or political “propaganda”?’, </a:t>
            </a:r>
            <a:r>
              <a:rPr lang="en-GB" sz="1600" b="0" i="1" dirty="0">
                <a:solidFill>
                  <a:srgbClr val="3A3A3A"/>
                </a:solidFill>
                <a:effectLst/>
                <a:latin typeface="Source Sans Pro" panose="020B0503030403020204" pitchFamily="34" charset="0"/>
              </a:rPr>
              <a:t>Social science &amp; medicine (1982)</a:t>
            </a:r>
            <a:r>
              <a:rPr lang="en-GB" sz="1600" b="0" i="0" dirty="0">
                <a:solidFill>
                  <a:srgbClr val="3A3A3A"/>
                </a:solidFill>
                <a:effectLst/>
                <a:latin typeface="Source Sans Pro" panose="020B0503030403020204" pitchFamily="34" charset="0"/>
              </a:rPr>
              <a:t>, 189, pp. 35–43. Available at: </a:t>
            </a:r>
            <a:r>
              <a:rPr lang="en-GB" sz="1600" b="0" i="0" dirty="0">
                <a:solidFill>
                  <a:srgbClr val="3A3A3A"/>
                </a:solidFill>
                <a:effectLst/>
                <a:latin typeface="Source Sans Pro" panose="020B0503030403020204" pitchFamily="34" charset="0"/>
                <a:hlinkClick r:id="rId3"/>
              </a:rPr>
              <a:t>https://www-sciencedirect-com.ezproxy.uwtsd.ac.uk/science/article/pii/S0277953617304471</a:t>
            </a:r>
            <a:r>
              <a:rPr lang="en-GB" sz="1600" b="0" i="0" dirty="0">
                <a:solidFill>
                  <a:srgbClr val="3A3A3A"/>
                </a:solidFill>
                <a:effectLst/>
                <a:latin typeface="Source Sans Pro" panose="020B0503030403020204" pitchFamily="34" charset="0"/>
              </a:rPr>
              <a:t> [Accessed </a:t>
            </a:r>
            <a:r>
              <a:rPr lang="en-GB" sz="1600" dirty="0"/>
              <a:t>25/01/2024</a:t>
            </a:r>
            <a:r>
              <a:rPr lang="en-GB" sz="1600" b="0" i="0" dirty="0">
                <a:solidFill>
                  <a:srgbClr val="3A3A3A"/>
                </a:solidFill>
                <a:effectLst/>
                <a:latin typeface="Source Sans Pro" panose="020B0503030403020204" pitchFamily="34" charset="0"/>
              </a:rPr>
              <a:t>] </a:t>
            </a:r>
          </a:p>
          <a:p>
            <a:pPr>
              <a:spcBef>
                <a:spcPts val="600"/>
              </a:spcBef>
              <a:spcAft>
                <a:spcPts val="600"/>
              </a:spcAft>
            </a:pPr>
            <a:r>
              <a:rPr lang="en-GB" sz="1600" dirty="0"/>
              <a:t>Welsh Government (2011) </a:t>
            </a:r>
            <a:r>
              <a:rPr lang="en-GB" sz="1600" i="1" dirty="0"/>
              <a:t>Delivering the Independent Mental Health Advocacy Service in Wales: Guidance for Independent Mental Health Advocacy Providers and Local Health Board Advocacy Service Planners                          </a:t>
            </a:r>
            <a:r>
              <a:rPr lang="en-GB" sz="1600" dirty="0"/>
              <a:t>Available at: </a:t>
            </a:r>
            <a:r>
              <a:rPr lang="en-GB" sz="1600" dirty="0">
                <a:hlinkClick r:id="rId4"/>
              </a:rPr>
              <a:t>https://www.gov.wales/sites/default/files/publications/2019-06/delivering-the-independent-mental-health-advocacy-service-in-wales.pdf</a:t>
            </a:r>
            <a:r>
              <a:rPr lang="en-GB" sz="1600" dirty="0"/>
              <a:t> [</a:t>
            </a:r>
            <a:r>
              <a:rPr lang="en-GB" sz="1600"/>
              <a:t>Accessed 25/01/2024]</a:t>
            </a:r>
            <a:endParaRPr lang="en-GB" sz="1600" dirty="0"/>
          </a:p>
          <a:p>
            <a:endParaRPr lang="en-GB" sz="1600" dirty="0"/>
          </a:p>
        </p:txBody>
      </p:sp>
      <p:sp>
        <p:nvSpPr>
          <p:cNvPr id="3" name="TextBox 2">
            <a:extLst>
              <a:ext uri="{FF2B5EF4-FFF2-40B4-BE49-F238E27FC236}">
                <a16:creationId xmlns:a16="http://schemas.microsoft.com/office/drawing/2014/main" id="{EA89F65A-6174-CAC6-EE8F-E49EFACB07F7}"/>
              </a:ext>
            </a:extLst>
          </p:cNvPr>
          <p:cNvSpPr txBox="1"/>
          <p:nvPr/>
        </p:nvSpPr>
        <p:spPr>
          <a:xfrm>
            <a:off x="1403648" y="116632"/>
            <a:ext cx="5904656" cy="461665"/>
          </a:xfrm>
          <a:prstGeom prst="rect">
            <a:avLst/>
          </a:prstGeom>
          <a:noFill/>
        </p:spPr>
        <p:txBody>
          <a:bodyPr wrap="square" rtlCol="0">
            <a:spAutoFit/>
          </a:bodyPr>
          <a:lstStyle/>
          <a:p>
            <a:pPr algn="ctr"/>
            <a:r>
              <a:rPr lang="en-GB" sz="2400" b="1" dirty="0"/>
              <a:t>References</a:t>
            </a:r>
          </a:p>
        </p:txBody>
      </p:sp>
    </p:spTree>
    <p:extLst>
      <p:ext uri="{BB962C8B-B14F-4D97-AF65-F5344CB8AC3E}">
        <p14:creationId xmlns:p14="http://schemas.microsoft.com/office/powerpoint/2010/main" val="3631231745"/>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ECAY6003 Template (lecture front page)" id="{B4A250D1-EAD2-4D52-AC00-70E1C61F9B4B}" vid="{206E1402-A30D-4517-B100-B07D6AFEBBB1}"/>
    </a:ext>
  </a:extLst>
</a:theme>
</file>

<file path=docProps/app.xml><?xml version="1.0" encoding="utf-8"?>
<Properties xmlns="http://schemas.openxmlformats.org/officeDocument/2006/extended-properties" xmlns:vt="http://schemas.openxmlformats.org/officeDocument/2006/docPropsVTypes">
  <Template>ECAY6003 Template (lecture front page)</Template>
  <TotalTime>821</TotalTime>
  <Words>3630</Words>
  <Application>Microsoft Office PowerPoint</Application>
  <PresentationFormat>On-screen Show (4:3)</PresentationFormat>
  <Paragraphs>254</Paragraphs>
  <Slides>36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myriad-pro</vt:lpstr>
      <vt:lpstr>Arial</vt:lpstr>
      <vt:lpstr>Calibri</vt:lpstr>
      <vt:lpstr>Source Sans Pro</vt:lpstr>
      <vt:lpstr>UWTSD blue background</vt:lpstr>
      <vt:lpstr>PowerPoint Presentation</vt:lpstr>
      <vt:lpstr>Mental Health &amp; Independent Advocacy In Wales</vt:lpstr>
      <vt:lpstr>Group Research Activity: Advocacy in Mental Health</vt:lpstr>
      <vt:lpstr>Group Research Activity: Advocacy in Mental Health</vt:lpstr>
      <vt:lpstr>Qualifying for Mental Health Advocacy Services</vt:lpstr>
      <vt:lpstr>An Advocacy Provider’s view</vt:lpstr>
      <vt:lpstr>Independent Mental Health Advocacy (IMHA): Government Guidance</vt:lpstr>
      <vt:lpstr>Independent Mental Health Advocacy (IMHA): Government Guidance</vt:lpstr>
      <vt:lpstr>Independent Mental Health Advocacy (IMHA): Government Guidance</vt:lpstr>
      <vt:lpstr>Independent Mental Health Advocacy (IMHA): Government Guidance</vt:lpstr>
      <vt:lpstr>Independent Mental Health Advocacy (IMHA): Government Guidance</vt:lpstr>
      <vt:lpstr>Independent Mental Health Advocacy (IMHA): Government Guidance</vt:lpstr>
      <vt:lpstr>Independent Mental Health Advocacy (IMHA): Government Guidance</vt:lpstr>
      <vt:lpstr>Independent Mental Health Advocacy (IMHA): Government Guidance</vt:lpstr>
      <vt:lpstr>Independent Mental Health Advocacy (IMHA): Government Guidance</vt:lpstr>
      <vt:lpstr>Independent Mental Health Advocacy (IMHA): Capacity and Instruction</vt:lpstr>
      <vt:lpstr>PowerPoint Presentation</vt:lpstr>
      <vt:lpstr>Independent Mental Capacity Advocacy (IMCA): Government Guidance</vt:lpstr>
      <vt:lpstr>Independent Mental Capacity Advocacy (IMCA): Government Guidance</vt:lpstr>
      <vt:lpstr>Independent Mental Capacity Advocacy (IMCA): Government Guidance</vt:lpstr>
      <vt:lpstr>Independent Mental Capacity Advocacy (IMCA): Government Guidance</vt:lpstr>
      <vt:lpstr>Independent Mental Capacity Advocacy (IMCA): Government Guidance</vt:lpstr>
      <vt:lpstr>Independent Mental Capacity Advocacy (IMCA): Government Guidance</vt:lpstr>
      <vt:lpstr>Independent Mental Capacity Advocacy (IMCA): Government Guidance</vt:lpstr>
      <vt:lpstr>Independent Mental Capacity Advocacy (IMCA): Government Guidance</vt:lpstr>
      <vt:lpstr>Independent Mental Capacity Advocacy (IMCA):  Social Care institute for Excellence (SCIE) Guidance</vt:lpstr>
      <vt:lpstr>Independent Mental Capacity Advocacy (IMCA):  Social Care institute for Excellence (SCIE) Guidance</vt:lpstr>
      <vt:lpstr>Independent Mental Capacity Advocacy (IMCA):  Social Care institute for Excellence (SCIE) Guidance</vt:lpstr>
      <vt:lpstr>Independent Mental Capacity Advocacy (IMCA):  Social Care institute for Excellence (SCIE) Guidance</vt:lpstr>
      <vt:lpstr>Independent Mental Capacity Advocacy (IMCA):  Social Care institute for Excellence (SCIE) Guidance</vt:lpstr>
      <vt:lpstr>Independent Mental Capacity Advocacy (IMCA):  Social Care institute for Excellence (SCIE) Guidance</vt:lpstr>
      <vt:lpstr>Discussion Point</vt:lpstr>
      <vt:lpstr>Community Advocacy Powys Teaching Health Board (PTHB)</vt:lpstr>
      <vt:lpstr>Community Advocacy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24</cp:revision>
  <dcterms:created xsi:type="dcterms:W3CDTF">2023-01-27T09:46:36Z</dcterms:created>
  <dcterms:modified xsi:type="dcterms:W3CDTF">2024-01-25T16:31:21Z</dcterms:modified>
</cp:coreProperties>
</file>