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9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2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15"/>
  </p:normalViewPr>
  <p:slideViewPr>
    <p:cSldViewPr snapToGrid="0">
      <p:cViewPr varScale="1">
        <p:scale>
          <a:sx n="106" d="100"/>
          <a:sy n="106" d="100"/>
        </p:scale>
        <p:origin x="7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FAF7E-822A-5041-9F3B-3545C58FFC16}" type="datetimeFigureOut">
              <a:rPr lang="en-US" smtClean="0"/>
              <a:t>1/16/25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12D6-A36E-EE47-AAE1-B7474F825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825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FAF7E-822A-5041-9F3B-3545C58FFC16}" type="datetimeFigureOut">
              <a:rPr lang="en-US" smtClean="0"/>
              <a:t>1/16/25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12D6-A36E-EE47-AAE1-B7474F825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143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FAF7E-822A-5041-9F3B-3545C58FFC16}" type="datetimeFigureOut">
              <a:rPr lang="en-US" smtClean="0"/>
              <a:t>1/16/25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12D6-A36E-EE47-AAE1-B7474F825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358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FAF7E-822A-5041-9F3B-3545C58FFC16}" type="datetimeFigureOut">
              <a:rPr lang="en-US" smtClean="0"/>
              <a:t>1/16/25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12D6-A36E-EE47-AAE1-B7474F825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699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FAF7E-822A-5041-9F3B-3545C58FFC16}" type="datetimeFigureOut">
              <a:rPr lang="en-US" smtClean="0"/>
              <a:t>1/16/25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12D6-A36E-EE47-AAE1-B7474F825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634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FAF7E-822A-5041-9F3B-3545C58FFC16}" type="datetimeFigureOut">
              <a:rPr lang="en-US" smtClean="0"/>
              <a:t>1/16/25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12D6-A36E-EE47-AAE1-B7474F825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00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FAF7E-822A-5041-9F3B-3545C58FFC16}" type="datetimeFigureOut">
              <a:rPr lang="en-US" smtClean="0"/>
              <a:t>1/16/25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12D6-A36E-EE47-AAE1-B7474F825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038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FAF7E-822A-5041-9F3B-3545C58FFC16}" type="datetimeFigureOut">
              <a:rPr lang="en-US" smtClean="0"/>
              <a:t>1/16/25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12D6-A36E-EE47-AAE1-B7474F825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01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FAF7E-822A-5041-9F3B-3545C58FFC16}" type="datetimeFigureOut">
              <a:rPr lang="en-US" smtClean="0"/>
              <a:t>1/16/25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12D6-A36E-EE47-AAE1-B7474F825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856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FAF7E-822A-5041-9F3B-3545C58FFC16}" type="datetimeFigureOut">
              <a:rPr lang="en-US" smtClean="0"/>
              <a:t>1/16/25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12D6-A36E-EE47-AAE1-B7474F825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345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FAF7E-822A-5041-9F3B-3545C58FFC16}" type="datetimeFigureOut">
              <a:rPr lang="en-US" smtClean="0"/>
              <a:t>1/16/25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12D6-A36E-EE47-AAE1-B7474F825C90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706830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FAF7E-822A-5041-9F3B-3545C58FFC16}" type="datetimeFigureOut">
              <a:rPr lang="en-US" smtClean="0"/>
              <a:t>1/16/25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12D6-A36E-EE47-AAE1-B7474F825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1653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FAF7E-822A-5041-9F3B-3545C58FFC16}" type="datetimeFigureOut">
              <a:rPr lang="en-US" smtClean="0"/>
              <a:t>1/16/25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12D6-A36E-EE47-AAE1-B7474F825C90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854543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FAF7E-822A-5041-9F3B-3545C58FFC16}" type="datetimeFigureOut">
              <a:rPr lang="en-US" smtClean="0"/>
              <a:t>1/16/25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12D6-A36E-EE47-AAE1-B7474F825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4779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FAF7E-822A-5041-9F3B-3545C58FFC16}" type="datetimeFigureOut">
              <a:rPr lang="en-US" smtClean="0"/>
              <a:t>1/16/25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12D6-A36E-EE47-AAE1-B7474F825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0691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FAF7E-822A-5041-9F3B-3545C58FFC16}" type="datetimeFigureOut">
              <a:rPr lang="en-US" smtClean="0"/>
              <a:t>1/16/25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12D6-A36E-EE47-AAE1-B7474F825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703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EFAF7E-822A-5041-9F3B-3545C58FFC16}" type="datetimeFigureOut">
              <a:rPr lang="en-US" smtClean="0"/>
              <a:t>1/16/25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B4612D6-A36E-EE47-AAE1-B7474F825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485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1" r:id="rId1"/>
    <p:sldLayoutId id="2147484092" r:id="rId2"/>
    <p:sldLayoutId id="2147484093" r:id="rId3"/>
    <p:sldLayoutId id="2147484094" r:id="rId4"/>
    <p:sldLayoutId id="2147484095" r:id="rId5"/>
    <p:sldLayoutId id="2147484096" r:id="rId6"/>
    <p:sldLayoutId id="2147484097" r:id="rId7"/>
    <p:sldLayoutId id="2147484098" r:id="rId8"/>
    <p:sldLayoutId id="2147484099" r:id="rId9"/>
    <p:sldLayoutId id="2147484100" r:id="rId10"/>
    <p:sldLayoutId id="2147484101" r:id="rId11"/>
    <p:sldLayoutId id="2147484102" r:id="rId12"/>
    <p:sldLayoutId id="2147484103" r:id="rId13"/>
    <p:sldLayoutId id="2147484104" r:id="rId14"/>
    <p:sldLayoutId id="2147484105" r:id="rId15"/>
    <p:sldLayoutId id="214748410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EDE16-D8E7-0FC3-8847-5633789BD1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6436" y="1160865"/>
            <a:ext cx="7766936" cy="1646302"/>
          </a:xfrm>
        </p:spPr>
        <p:txBody>
          <a:bodyPr/>
          <a:lstStyle/>
          <a:p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Cyflwyniad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: </a:t>
            </a:r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Asesu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ar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gyfer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Dysgu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(</a:t>
            </a:r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AagD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) </a:t>
            </a:r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a'i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Ddefnydd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Mewn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Cyd-destun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Cwricwlwm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i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Gymru</a:t>
            </a:r>
            <a:endParaRPr lang="en-US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549182-63EA-1B25-74C5-E40C1AF2D3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3320" y="3405828"/>
            <a:ext cx="7766936" cy="1096899"/>
          </a:xfrm>
        </p:spPr>
        <p:txBody>
          <a:bodyPr>
            <a:normAutofit/>
          </a:bodyPr>
          <a:lstStyle/>
          <a:p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Gwella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Dilyniant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Dysgwyr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trwy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Asesu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ar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gyfer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Dysgu</a:t>
            </a:r>
            <a:endParaRPr lang="en-US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EB23EF-A6DE-B443-6432-1136C5C58CB0}"/>
              </a:ext>
            </a:extLst>
          </p:cNvPr>
          <p:cNvSpPr txBox="1"/>
          <p:nvPr/>
        </p:nvSpPr>
        <p:spPr>
          <a:xfrm>
            <a:off x="1603320" y="4596063"/>
            <a:ext cx="7528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Rhys Cassell, 2300862</a:t>
            </a:r>
          </a:p>
          <a:p>
            <a:pPr algn="ctr"/>
            <a:r>
              <a:rPr lang="en-US" dirty="0"/>
              <a:t>5012</a:t>
            </a:r>
          </a:p>
          <a:p>
            <a:pPr algn="ctr"/>
            <a:r>
              <a:rPr lang="en-US" dirty="0"/>
              <a:t>17/01/25</a:t>
            </a:r>
          </a:p>
        </p:txBody>
      </p:sp>
    </p:spTree>
    <p:extLst>
      <p:ext uri="{BB962C8B-B14F-4D97-AF65-F5344CB8AC3E}">
        <p14:creationId xmlns:p14="http://schemas.microsoft.com/office/powerpoint/2010/main" val="38965796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D363B-74D4-A8B9-E53E-13E193E39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729916"/>
            <a:ext cx="8596668" cy="1320800"/>
          </a:xfrm>
        </p:spPr>
        <p:txBody>
          <a:bodyPr/>
          <a:lstStyle/>
          <a:p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Cyflwyniad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A6F5C-2823-1801-1A98-ED8C091B28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Bore da, </a:t>
            </a:r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pawb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. </a:t>
            </a:r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Diolch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am </a:t>
            </a:r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fod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yma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!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 err="1"/>
              <a:t>Pwnc</a:t>
            </a:r>
            <a:r>
              <a:rPr lang="en-GB" sz="2400" b="1" dirty="0"/>
              <a:t> y </a:t>
            </a:r>
            <a:r>
              <a:rPr lang="en-GB" sz="2400" b="1" dirty="0" err="1"/>
              <a:t>Cyflwyniad</a:t>
            </a:r>
            <a:r>
              <a:rPr lang="en-GB" sz="2400" b="1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err="1"/>
              <a:t>Asesu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(</a:t>
            </a:r>
            <a:r>
              <a:rPr lang="en-GB" sz="2400" dirty="0" err="1"/>
              <a:t>AagD</a:t>
            </a:r>
            <a:r>
              <a:rPr lang="en-GB" sz="2400" dirty="0"/>
              <a:t>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err="1"/>
              <a:t>Gwella</a:t>
            </a:r>
            <a:r>
              <a:rPr lang="en-GB" sz="2400" dirty="0"/>
              <a:t> </a:t>
            </a:r>
            <a:r>
              <a:rPr lang="en-GB" sz="2400" dirty="0" err="1"/>
              <a:t>dilyniant</a:t>
            </a:r>
            <a:r>
              <a:rPr lang="en-GB" sz="2400" dirty="0"/>
              <a:t> </a:t>
            </a:r>
            <a:r>
              <a:rPr lang="en-GB" sz="2400" dirty="0" err="1"/>
              <a:t>dysgwyr</a:t>
            </a:r>
            <a:r>
              <a:rPr lang="en-GB" sz="2400" dirty="0"/>
              <a:t> o </a:t>
            </a:r>
            <a:r>
              <a:rPr lang="en-GB" sz="2400" dirty="0" err="1"/>
              <a:t>fewn</a:t>
            </a:r>
            <a:r>
              <a:rPr lang="en-GB" sz="2400" dirty="0"/>
              <a:t> </a:t>
            </a:r>
            <a:r>
              <a:rPr lang="en-GB" sz="2400" dirty="0" err="1"/>
              <a:t>Cyd-destun</a:t>
            </a:r>
            <a:r>
              <a:rPr lang="en-GB" sz="2400" dirty="0"/>
              <a:t>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Gymru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err="1"/>
              <a:t>Aliniad</a:t>
            </a:r>
            <a:r>
              <a:rPr lang="en-GB" sz="2400" dirty="0"/>
              <a:t> </a:t>
            </a:r>
            <a:r>
              <a:rPr lang="en-GB" sz="2400" dirty="0" err="1"/>
              <a:t>â</a:t>
            </a:r>
            <a:r>
              <a:rPr lang="en-GB" sz="2400" dirty="0"/>
              <a:t> </a:t>
            </a:r>
            <a:r>
              <a:rPr lang="en-GB" sz="2400" dirty="0" err="1"/>
              <a:t>Safonau</a:t>
            </a:r>
            <a:r>
              <a:rPr lang="en-GB" sz="2400" dirty="0"/>
              <a:t> </a:t>
            </a:r>
            <a:r>
              <a:rPr lang="en-GB" sz="2400" dirty="0" err="1"/>
              <a:t>Statws</a:t>
            </a:r>
            <a:r>
              <a:rPr lang="en-GB" sz="2400" dirty="0"/>
              <a:t> </a:t>
            </a:r>
            <a:r>
              <a:rPr lang="en-GB" sz="2400" dirty="0" err="1"/>
              <a:t>Athro</a:t>
            </a:r>
            <a:r>
              <a:rPr lang="en-GB" sz="2400" dirty="0"/>
              <a:t> </a:t>
            </a:r>
            <a:r>
              <a:rPr lang="en-GB" sz="2400" dirty="0" err="1"/>
              <a:t>Cymwysedig</a:t>
            </a:r>
            <a:r>
              <a:rPr lang="en-GB" sz="2400" dirty="0"/>
              <a:t> (SAC)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Nod y </a:t>
            </a:r>
            <a:r>
              <a:rPr lang="en-GB" sz="2400" b="1" dirty="0" err="1"/>
              <a:t>Cyflwyniad</a:t>
            </a:r>
            <a:r>
              <a:rPr lang="en-GB" sz="2400" b="1" dirty="0"/>
              <a:t>: </a:t>
            </a:r>
            <a:r>
              <a:rPr lang="en-GB" sz="2400" dirty="0" err="1"/>
              <a:t>Dadansoddi</a:t>
            </a:r>
            <a:r>
              <a:rPr lang="en-GB" sz="2400" dirty="0"/>
              <a:t> </a:t>
            </a:r>
            <a:r>
              <a:rPr lang="en-GB" sz="2400" dirty="0" err="1"/>
              <a:t>egwyddorion</a:t>
            </a:r>
            <a:r>
              <a:rPr lang="en-GB" sz="2400" dirty="0"/>
              <a:t> </a:t>
            </a:r>
            <a:r>
              <a:rPr lang="en-GB" sz="2400" dirty="0" err="1"/>
              <a:t>AagD</a:t>
            </a:r>
            <a:r>
              <a:rPr lang="en-GB" sz="2400" dirty="0"/>
              <a:t>, </a:t>
            </a:r>
            <a:r>
              <a:rPr lang="en-GB" sz="2400" dirty="0" err="1"/>
              <a:t>cymwysiadau</a:t>
            </a:r>
            <a:r>
              <a:rPr lang="en-GB" sz="2400" dirty="0"/>
              <a:t> </a:t>
            </a:r>
            <a:r>
              <a:rPr lang="en-GB" sz="2400" dirty="0" err="1"/>
              <a:t>ymarferol</a:t>
            </a:r>
            <a:r>
              <a:rPr lang="en-GB" sz="2400" dirty="0"/>
              <a:t>, ac </a:t>
            </a:r>
            <a:r>
              <a:rPr lang="en-GB" sz="2400" dirty="0" err="1"/>
              <a:t>aliniad</a:t>
            </a:r>
            <a:r>
              <a:rPr lang="en-GB" sz="2400" dirty="0"/>
              <a:t> </a:t>
            </a:r>
            <a:r>
              <a:rPr lang="en-GB" sz="2400" dirty="0" err="1"/>
              <a:t>gyda</a:t>
            </a:r>
            <a:r>
              <a:rPr lang="en-GB" sz="2400" dirty="0"/>
              <a:t> </a:t>
            </a:r>
            <a:r>
              <a:rPr lang="en-GB" sz="2400" dirty="0" err="1"/>
              <a:t>safonau</a:t>
            </a:r>
            <a:r>
              <a:rPr lang="en-GB" sz="2400" dirty="0"/>
              <a:t> SAC.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8856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DF77A-5A75-4791-E2D4-2C29AD2AE0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Pam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Mae’r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Pwnc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Hwn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Bwysig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8104D-9FF0-24F2-CFA3-CFA54D47F8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 err="1"/>
              <a:t>Asesu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</a:t>
            </a:r>
            <a:r>
              <a:rPr lang="en-GB" sz="2400" b="1" dirty="0" err="1"/>
              <a:t>gyfer</a:t>
            </a:r>
            <a:r>
              <a:rPr lang="en-GB" sz="2400" b="1" dirty="0"/>
              <a:t> </a:t>
            </a:r>
            <a:r>
              <a:rPr lang="en-GB" sz="2400" b="1" dirty="0" err="1"/>
              <a:t>Dysgu</a:t>
            </a:r>
            <a:r>
              <a:rPr lang="en-GB" sz="2400" dirty="0"/>
              <a:t> </a:t>
            </a:r>
            <a:r>
              <a:rPr lang="en-GB" sz="2400" dirty="0" err="1"/>
              <a:t>nid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unig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dull </a:t>
            </a:r>
            <a:r>
              <a:rPr lang="en-GB" sz="2400" dirty="0" err="1"/>
              <a:t>ond</a:t>
            </a:r>
            <a:r>
              <a:rPr lang="en-GB" sz="2400" dirty="0"/>
              <a:t> </a:t>
            </a:r>
            <a:r>
              <a:rPr lang="en-GB" sz="2400" b="1" dirty="0" err="1"/>
              <a:t>meddylfryd</a:t>
            </a:r>
            <a:r>
              <a:rPr lang="en-GB" sz="2400" dirty="0"/>
              <a:t> 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meithrin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gweithredol</a:t>
            </a:r>
            <a:r>
              <a:rPr lang="en-GB" sz="2400" dirty="0"/>
              <a:t>.</a:t>
            </a:r>
          </a:p>
          <a:p>
            <a:r>
              <a:rPr lang="en-GB" sz="2400" b="1" dirty="0" err="1"/>
              <a:t>Cefnogi</a:t>
            </a:r>
            <a:r>
              <a:rPr lang="en-GB" sz="2400" b="1" dirty="0"/>
              <a:t> </a:t>
            </a:r>
            <a:r>
              <a:rPr lang="en-GB" sz="2400" b="1" dirty="0" err="1"/>
              <a:t>Gwahaniaethu</a:t>
            </a:r>
            <a:r>
              <a:rPr lang="en-GB" sz="2400" dirty="0"/>
              <a:t> a </a:t>
            </a:r>
            <a:r>
              <a:rPr lang="en-GB" sz="2400" dirty="0" err="1"/>
              <a:t>meithrin</a:t>
            </a:r>
            <a:r>
              <a:rPr lang="en-GB" sz="2400" dirty="0"/>
              <a:t> </a:t>
            </a:r>
            <a:r>
              <a:rPr lang="en-GB" sz="2400" b="1" dirty="0" err="1"/>
              <a:t>meddylfryd</a:t>
            </a:r>
            <a:r>
              <a:rPr lang="en-GB" sz="2400" b="1" dirty="0"/>
              <a:t> </a:t>
            </a:r>
            <a:r>
              <a:rPr lang="en-GB" sz="2400" b="1" dirty="0" err="1"/>
              <a:t>twf</a:t>
            </a:r>
            <a:r>
              <a:rPr lang="en-GB" sz="2400" dirty="0"/>
              <a:t> 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ystafell</a:t>
            </a:r>
            <a:r>
              <a:rPr lang="en-GB" sz="2400" dirty="0"/>
              <a:t> </a:t>
            </a:r>
            <a:r>
              <a:rPr lang="en-GB" sz="2400" dirty="0" err="1"/>
              <a:t>ddosbarth</a:t>
            </a:r>
            <a:r>
              <a:rPr lang="en-GB" sz="2400" dirty="0"/>
              <a:t>.</a:t>
            </a:r>
          </a:p>
          <a:p>
            <a:r>
              <a:rPr lang="en-GB" sz="2400" b="1" dirty="0" err="1"/>
              <a:t>Ystafell</a:t>
            </a:r>
            <a:r>
              <a:rPr lang="en-GB" sz="2400" b="1" dirty="0"/>
              <a:t> </a:t>
            </a:r>
            <a:r>
              <a:rPr lang="en-GB" sz="2400" b="1" dirty="0" err="1"/>
              <a:t>ddosbarth</a:t>
            </a:r>
            <a:r>
              <a:rPr lang="en-GB" sz="2400" dirty="0"/>
              <a:t> </a:t>
            </a:r>
            <a:r>
              <a:rPr lang="en-GB" sz="2400" dirty="0" err="1"/>
              <a:t>lle</a:t>
            </a:r>
            <a:r>
              <a:rPr lang="en-GB" sz="2400" dirty="0"/>
              <a:t>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pob</a:t>
            </a:r>
            <a:r>
              <a:rPr lang="en-GB" sz="2400" dirty="0"/>
              <a:t> </a:t>
            </a:r>
            <a:r>
              <a:rPr lang="en-GB" sz="2400" dirty="0" err="1"/>
              <a:t>dysgwr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gefnogi</a:t>
            </a:r>
            <a:r>
              <a:rPr lang="en-GB" sz="2400" dirty="0"/>
              <a:t> </a:t>
            </a:r>
            <a:r>
              <a:rPr lang="en-GB" sz="2400" dirty="0" err="1"/>
              <a:t>a’i</a:t>
            </a:r>
            <a:r>
              <a:rPr lang="en-GB" sz="2400" dirty="0"/>
              <a:t> </a:t>
            </a:r>
            <a:r>
              <a:rPr lang="en-GB" sz="2400" dirty="0" err="1"/>
              <a:t>herio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gyrraedd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botensial</a:t>
            </a:r>
            <a:r>
              <a:rPr lang="en-GB" sz="2400" dirty="0"/>
              <a:t> </a:t>
            </a:r>
            <a:r>
              <a:rPr lang="en-GB" sz="2400" dirty="0" err="1"/>
              <a:t>llawn</a:t>
            </a:r>
            <a:r>
              <a:rPr lang="en-GB" sz="2400" dirty="0"/>
              <a:t>.</a:t>
            </a:r>
          </a:p>
          <a:p>
            <a:r>
              <a:rPr lang="en-GB" sz="2400" dirty="0" err="1"/>
              <a:t>Mae’n</a:t>
            </a:r>
            <a:r>
              <a:rPr lang="en-GB" sz="2400" dirty="0"/>
              <a:t> </a:t>
            </a:r>
            <a:r>
              <a:rPr lang="en-GB" sz="2400" dirty="0" err="1"/>
              <a:t>allweddol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 </a:t>
            </a:r>
            <a:r>
              <a:rPr lang="en-GB" sz="2400" b="1" dirty="0" err="1"/>
              <a:t>cyflawni</a:t>
            </a:r>
            <a:r>
              <a:rPr lang="en-GB" sz="2400" b="1" dirty="0"/>
              <a:t> </a:t>
            </a:r>
            <a:r>
              <a:rPr lang="en-GB" sz="2400" b="1" dirty="0" err="1"/>
              <a:t>addysg</a:t>
            </a:r>
            <a:r>
              <a:rPr lang="en-GB" sz="2400" b="1" dirty="0"/>
              <a:t> o </a:t>
            </a:r>
            <a:r>
              <a:rPr lang="en-GB" sz="2400" b="1" dirty="0" err="1"/>
              <a:t>safon</a:t>
            </a:r>
            <a:r>
              <a:rPr lang="en-GB" sz="2400" dirty="0"/>
              <a:t> </a:t>
            </a:r>
            <a:r>
              <a:rPr lang="en-GB" sz="2400" dirty="0" err="1"/>
              <a:t>drwy</a:t>
            </a:r>
            <a:r>
              <a:rPr lang="en-GB" sz="2400" dirty="0"/>
              <a:t> </a:t>
            </a:r>
            <a:r>
              <a:rPr lang="en-GB" sz="2400" dirty="0" err="1"/>
              <a:t>gynnwys</a:t>
            </a:r>
            <a:r>
              <a:rPr lang="en-GB" sz="2400" dirty="0"/>
              <a:t> </a:t>
            </a:r>
            <a:r>
              <a:rPr lang="en-GB" sz="2400" dirty="0" err="1"/>
              <a:t>pob</a:t>
            </a:r>
            <a:r>
              <a:rPr lang="en-GB" sz="2400" dirty="0"/>
              <a:t> </a:t>
            </a:r>
            <a:r>
              <a:rPr lang="en-GB" sz="2400" dirty="0" err="1"/>
              <a:t>dysgwr</a:t>
            </a:r>
            <a:r>
              <a:rPr lang="en-GB" sz="2400" dirty="0"/>
              <a:t>,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sicrhau</a:t>
            </a:r>
            <a:r>
              <a:rPr lang="en-GB" sz="2400" dirty="0"/>
              <a:t> bod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hanghenion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diwallu</a:t>
            </a:r>
            <a:r>
              <a:rPr lang="en-GB" sz="2400" dirty="0"/>
              <a:t>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1153300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C3D3C-9006-C516-A1C2-792109748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Cyd-destun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y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Dysgwyr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B1D9D-CB63-AF34-E525-534E2B45E9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Dosbarth </a:t>
            </a:r>
            <a:r>
              <a:rPr lang="en-GB" sz="2400" b="1" dirty="0" err="1"/>
              <a:t>Blwyddyn</a:t>
            </a:r>
            <a:r>
              <a:rPr lang="en-GB" sz="2400" b="1" dirty="0"/>
              <a:t> 5/6Amrediad o </a:t>
            </a:r>
            <a:r>
              <a:rPr lang="en-GB" sz="2400" b="1" dirty="0" err="1"/>
              <a:t>Alluoedd</a:t>
            </a:r>
            <a:r>
              <a:rPr lang="en-GB" sz="2400" b="1" dirty="0"/>
              <a:t>: </a:t>
            </a:r>
            <a:r>
              <a:rPr lang="en-GB" sz="2400" dirty="0" err="1"/>
              <a:t>Dysgwyr</a:t>
            </a:r>
            <a:r>
              <a:rPr lang="en-GB" sz="2400" dirty="0"/>
              <a:t> </a:t>
            </a:r>
            <a:r>
              <a:rPr lang="en-GB" sz="2400" dirty="0" err="1"/>
              <a:t>â</a:t>
            </a:r>
            <a:r>
              <a:rPr lang="en-GB" sz="2400" dirty="0"/>
              <a:t> </a:t>
            </a:r>
            <a:r>
              <a:rPr lang="en-GB" sz="2400" b="1" dirty="0" err="1"/>
              <a:t>Anghenion</a:t>
            </a:r>
            <a:r>
              <a:rPr lang="en-GB" sz="2400" b="1" dirty="0"/>
              <a:t> </a:t>
            </a:r>
            <a:r>
              <a:rPr lang="en-GB" sz="2400" b="1" dirty="0" err="1"/>
              <a:t>Dysgu</a:t>
            </a:r>
            <a:r>
              <a:rPr lang="en-GB" sz="2400" b="1" dirty="0"/>
              <a:t> </a:t>
            </a:r>
            <a:r>
              <a:rPr lang="en-GB" sz="2400" b="1" dirty="0" err="1"/>
              <a:t>Ychwanegol</a:t>
            </a:r>
            <a:r>
              <a:rPr lang="en-GB" sz="2400" b="1" dirty="0"/>
              <a:t> (ADY)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err="1"/>
              <a:t>Dysgwyr</a:t>
            </a:r>
            <a:r>
              <a:rPr lang="en-GB" sz="2400" dirty="0"/>
              <a:t> </a:t>
            </a:r>
            <a:r>
              <a:rPr lang="en-GB" sz="2400" b="1" dirty="0" err="1"/>
              <a:t>Mwy</a:t>
            </a:r>
            <a:r>
              <a:rPr lang="en-GB" sz="2400" b="1" dirty="0"/>
              <a:t> </a:t>
            </a:r>
            <a:r>
              <a:rPr lang="en-GB" sz="2400" b="1" dirty="0" err="1"/>
              <a:t>Abl</a:t>
            </a:r>
            <a:r>
              <a:rPr lang="en-GB" sz="2400" b="1" dirty="0"/>
              <a:t> a </a:t>
            </a:r>
            <a:r>
              <a:rPr lang="en-GB" sz="2400" b="1" dirty="0" err="1"/>
              <a:t>Thalentog</a:t>
            </a:r>
            <a:r>
              <a:rPr lang="en-GB" sz="2400" b="1" dirty="0"/>
              <a:t> (MAT)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err="1"/>
              <a:t>Canolbwyntio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b="1" dirty="0"/>
              <a:t>: </a:t>
            </a:r>
            <a:r>
              <a:rPr lang="en-GB" sz="2400" b="1" dirty="0" err="1"/>
              <a:t>Ieithoedd</a:t>
            </a:r>
            <a:r>
              <a:rPr lang="en-GB" sz="2400" b="1" dirty="0"/>
              <a:t>, </a:t>
            </a:r>
            <a:r>
              <a:rPr lang="en-GB" sz="2400" b="1" dirty="0" err="1"/>
              <a:t>Llythrennedd</a:t>
            </a:r>
            <a:r>
              <a:rPr lang="en-GB" sz="2400" b="1" dirty="0"/>
              <a:t> a </a:t>
            </a:r>
            <a:r>
              <a:rPr lang="en-GB" sz="2400" b="1" dirty="0" err="1"/>
              <a:t>Chyfathrebu</a:t>
            </a:r>
            <a:r>
              <a:rPr lang="en-GB" sz="2400" b="1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err="1"/>
              <a:t>Ysgrifennu</a:t>
            </a:r>
            <a:r>
              <a:rPr lang="en-GB" sz="2400" dirty="0"/>
              <a:t> </a:t>
            </a:r>
            <a:r>
              <a:rPr lang="en-GB" sz="2400" dirty="0" err="1"/>
              <a:t>disgrifiadol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 </a:t>
            </a:r>
            <a:r>
              <a:rPr lang="en-GB" sz="2400" b="1" dirty="0"/>
              <a:t>person </a:t>
            </a:r>
            <a:r>
              <a:rPr lang="en-GB" sz="2400" b="1" dirty="0" err="1"/>
              <a:t>cyntaf</a:t>
            </a:r>
            <a:r>
              <a:rPr lang="en-GB" sz="2400" dirty="0"/>
              <a:t>,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ddatblygu</a:t>
            </a:r>
            <a:r>
              <a:rPr lang="en-GB" sz="2400" dirty="0"/>
              <a:t> </a:t>
            </a:r>
            <a:r>
              <a:rPr lang="en-GB" sz="2400" dirty="0" err="1"/>
              <a:t>ymateb</a:t>
            </a:r>
            <a:r>
              <a:rPr lang="en-GB" sz="2400" dirty="0"/>
              <a:t> </a:t>
            </a:r>
            <a:r>
              <a:rPr lang="en-GB" sz="2400" dirty="0" err="1"/>
              <a:t>empathetig</a:t>
            </a:r>
            <a:r>
              <a:rPr lang="en-GB" sz="2400" dirty="0"/>
              <a:t> 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brofiadau</a:t>
            </a:r>
            <a:r>
              <a:rPr lang="en-GB" sz="2400" dirty="0"/>
              <a:t> </a:t>
            </a:r>
            <a:r>
              <a:rPr lang="en-GB" sz="2400" dirty="0" err="1"/>
              <a:t>ffoaduriaid</a:t>
            </a:r>
            <a:r>
              <a:rPr lang="en-GB" sz="2400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4447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1E612-9A8E-4B6A-18E8-F5D867C41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Adolygiad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o’r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Llenyddiaeth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6516B5-FD75-EC1D-213D-0C59FA5DEC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453" y="1744579"/>
            <a:ext cx="9781673" cy="4644189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dirty="0" err="1"/>
              <a:t>Egwyddorion</a:t>
            </a:r>
            <a:r>
              <a:rPr lang="en-GB" sz="2400" b="1" dirty="0"/>
              <a:t> </a:t>
            </a:r>
            <a:r>
              <a:rPr lang="en-GB" sz="2400" b="1" dirty="0" err="1"/>
              <a:t>AagD</a:t>
            </a:r>
            <a:r>
              <a:rPr lang="en-GB" sz="2400" b="1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err="1"/>
              <a:t>Gosod</a:t>
            </a:r>
            <a:r>
              <a:rPr lang="en-GB" sz="2400" dirty="0"/>
              <a:t> </a:t>
            </a:r>
            <a:r>
              <a:rPr lang="en-GB" sz="2400" b="1" dirty="0" err="1"/>
              <a:t>amcanion</a:t>
            </a:r>
            <a:r>
              <a:rPr lang="en-GB" sz="2400" b="1" dirty="0"/>
              <a:t> </a:t>
            </a:r>
            <a:r>
              <a:rPr lang="en-GB" sz="2400" b="1" dirty="0" err="1"/>
              <a:t>dysgu</a:t>
            </a:r>
            <a:r>
              <a:rPr lang="en-GB" sz="2400" b="1" dirty="0"/>
              <a:t> </a:t>
            </a:r>
            <a:r>
              <a:rPr lang="en-GB" sz="2400" b="1" dirty="0" err="1"/>
              <a:t>clir</a:t>
            </a:r>
            <a:r>
              <a:rPr lang="en-GB" sz="2400" dirty="0"/>
              <a:t> a </a:t>
            </a:r>
            <a:r>
              <a:rPr lang="en-GB" sz="2400" b="1" dirty="0" err="1"/>
              <a:t>cyraeddadwy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err="1"/>
              <a:t>Darparu</a:t>
            </a:r>
            <a:r>
              <a:rPr lang="en-GB" sz="2400" dirty="0"/>
              <a:t> </a:t>
            </a:r>
            <a:r>
              <a:rPr lang="en-GB" sz="2400" b="1" dirty="0" err="1"/>
              <a:t>adborth</a:t>
            </a:r>
            <a:r>
              <a:rPr lang="en-GB" sz="2400" b="1" dirty="0"/>
              <a:t> </a:t>
            </a:r>
            <a:r>
              <a:rPr lang="en-GB" sz="2400" b="1" dirty="0" err="1"/>
              <a:t>adeiladol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err="1"/>
              <a:t>Annog</a:t>
            </a:r>
            <a:r>
              <a:rPr lang="en-GB" sz="2400" dirty="0"/>
              <a:t> </a:t>
            </a:r>
            <a:r>
              <a:rPr lang="en-GB" sz="2400" b="1" dirty="0" err="1"/>
              <a:t>asesu</a:t>
            </a:r>
            <a:r>
              <a:rPr lang="en-GB" sz="2400" b="1" dirty="0"/>
              <a:t> </a:t>
            </a:r>
            <a:r>
              <a:rPr lang="en-GB" sz="2400" b="1" dirty="0" err="1"/>
              <a:t>cyfoedion</a:t>
            </a:r>
            <a:r>
              <a:rPr lang="en-GB" sz="2400" b="1" dirty="0"/>
              <a:t> a </a:t>
            </a:r>
            <a:r>
              <a:rPr lang="en-GB" sz="2400" b="1" dirty="0" err="1"/>
              <a:t>hunanasesu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 err="1"/>
              <a:t>Cefnogaeth</a:t>
            </a:r>
            <a:r>
              <a:rPr lang="en-GB" sz="2400" b="1" dirty="0"/>
              <a:t> </a:t>
            </a:r>
            <a:r>
              <a:rPr lang="en-GB" sz="2400" b="1" dirty="0" err="1"/>
              <a:t>Damcaniaethol</a:t>
            </a:r>
            <a:r>
              <a:rPr lang="en-GB" sz="2400" b="1" dirty="0"/>
              <a:t>: </a:t>
            </a:r>
            <a:r>
              <a:rPr lang="en-GB" sz="2400" dirty="0"/>
              <a:t>Black a </a:t>
            </a:r>
            <a:r>
              <a:rPr lang="en-GB" sz="2400" dirty="0" err="1"/>
              <a:t>Wiliam</a:t>
            </a:r>
            <a:r>
              <a:rPr lang="en-GB" sz="2400" dirty="0"/>
              <a:t> (1998) - </a:t>
            </a:r>
            <a:r>
              <a:rPr lang="en-GB" sz="2400" dirty="0" err="1"/>
              <a:t>Asesu</a:t>
            </a:r>
            <a:r>
              <a:rPr lang="en-GB" sz="2400" dirty="0"/>
              <a:t> </a:t>
            </a:r>
            <a:r>
              <a:rPr lang="en-GB" sz="2400" dirty="0" err="1"/>
              <a:t>ffurfiannol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gwella</a:t>
            </a:r>
            <a:r>
              <a:rPr lang="en-GB" sz="2400" dirty="0"/>
              <a:t> </a:t>
            </a:r>
            <a:r>
              <a:rPr lang="en-GB" sz="2400" dirty="0" err="1"/>
              <a:t>canlyniadau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drwy</a:t>
            </a:r>
            <a:r>
              <a:rPr lang="en-GB" sz="2400" dirty="0"/>
              <a:t> </a:t>
            </a:r>
            <a:r>
              <a:rPr lang="en-GB" sz="2400" b="1" dirty="0" err="1"/>
              <a:t>adborth</a:t>
            </a:r>
            <a:r>
              <a:rPr lang="en-GB" sz="2400" b="1" dirty="0"/>
              <a:t> </a:t>
            </a:r>
            <a:r>
              <a:rPr lang="en-GB" sz="2400" b="1" dirty="0" err="1"/>
              <a:t>amserol</a:t>
            </a:r>
            <a:r>
              <a:rPr lang="en-GB" sz="2400" dirty="0"/>
              <a:t> a 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 </a:t>
            </a:r>
            <a:r>
              <a:rPr lang="en-GB" sz="2400" b="1" dirty="0" err="1"/>
              <a:t>addasu</a:t>
            </a:r>
            <a:r>
              <a:rPr lang="en-GB" sz="24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Hattie (2008) - </a:t>
            </a:r>
            <a:r>
              <a:rPr lang="en-GB" sz="2400" b="1" dirty="0" err="1"/>
              <a:t>Ffactor</a:t>
            </a:r>
            <a:r>
              <a:rPr lang="en-GB" sz="2400" b="1" dirty="0"/>
              <a:t> </a:t>
            </a:r>
            <a:r>
              <a:rPr lang="en-GB" sz="2400" b="1" dirty="0" err="1"/>
              <a:t>pwysig</a:t>
            </a:r>
            <a:r>
              <a:rPr lang="en-GB" sz="2400" dirty="0"/>
              <a:t> 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cynyddu</a:t>
            </a:r>
            <a:r>
              <a:rPr lang="en-GB" sz="2400" dirty="0"/>
              <a:t> </a:t>
            </a:r>
            <a:r>
              <a:rPr lang="en-GB" sz="2400" dirty="0" err="1"/>
              <a:t>cyflawniad</a:t>
            </a:r>
            <a:r>
              <a:rPr lang="en-GB" sz="2400" dirty="0"/>
              <a:t> </a:t>
            </a:r>
            <a:r>
              <a:rPr lang="en-GB" sz="2400" dirty="0" err="1"/>
              <a:t>myfyrwyr</a:t>
            </a:r>
            <a:r>
              <a:rPr lang="en-GB" sz="2400" dirty="0"/>
              <a:t> </a:t>
            </a:r>
            <a:r>
              <a:rPr lang="en-GB" sz="2400" dirty="0" err="1"/>
              <a:t>yw</a:t>
            </a:r>
            <a:r>
              <a:rPr lang="en-GB" sz="2400" dirty="0"/>
              <a:t> </a:t>
            </a:r>
            <a:r>
              <a:rPr lang="en-GB" sz="2400" b="1" dirty="0" err="1"/>
              <a:t>adborth</a:t>
            </a:r>
            <a:r>
              <a:rPr lang="en-GB" sz="2400" b="1" dirty="0"/>
              <a:t> </a:t>
            </a:r>
            <a:r>
              <a:rPr lang="en-GB" sz="2400" b="1" dirty="0" err="1"/>
              <a:t>effeithiol</a:t>
            </a:r>
            <a:r>
              <a:rPr lang="en-GB" sz="24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err="1"/>
              <a:t>Mae'n</a:t>
            </a:r>
            <a:r>
              <a:rPr lang="en-GB" sz="2400" dirty="0"/>
              <a:t> </a:t>
            </a:r>
            <a:r>
              <a:rPr lang="en-GB" sz="2400" b="1" dirty="0" err="1"/>
              <a:t>ateb</a:t>
            </a:r>
            <a:r>
              <a:rPr lang="en-GB" sz="2400" b="1" dirty="0"/>
              <a:t> tri </a:t>
            </a:r>
            <a:r>
              <a:rPr lang="en-GB" sz="2400" b="1" dirty="0" err="1"/>
              <a:t>chwestiwn</a:t>
            </a:r>
            <a:r>
              <a:rPr lang="en-GB" sz="24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“</a:t>
            </a:r>
            <a:r>
              <a:rPr lang="en-GB" sz="2400" dirty="0" err="1"/>
              <a:t>Ble</a:t>
            </a:r>
            <a:r>
              <a:rPr lang="en-GB" sz="2400" dirty="0"/>
              <a:t> </a:t>
            </a:r>
            <a:r>
              <a:rPr lang="en-GB" sz="2400" dirty="0" err="1"/>
              <a:t>ydw</a:t>
            </a:r>
            <a:r>
              <a:rPr lang="en-GB" sz="2400" dirty="0"/>
              <a:t> </a:t>
            </a:r>
            <a:r>
              <a:rPr lang="en-GB" sz="2400" dirty="0" err="1"/>
              <a:t>i’n</a:t>
            </a:r>
            <a:r>
              <a:rPr lang="en-GB" sz="2400" dirty="0"/>
              <a:t> </a:t>
            </a:r>
            <a:r>
              <a:rPr lang="en-GB" sz="2400" dirty="0" err="1"/>
              <a:t>mynd</a:t>
            </a:r>
            <a:r>
              <a:rPr lang="en-GB" sz="2400" dirty="0"/>
              <a:t>?”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“Sut </a:t>
            </a:r>
            <a:r>
              <a:rPr lang="en-GB" sz="2400" dirty="0" err="1"/>
              <a:t>ydw</a:t>
            </a:r>
            <a:r>
              <a:rPr lang="en-GB" sz="2400" dirty="0"/>
              <a:t> </a:t>
            </a:r>
            <a:r>
              <a:rPr lang="en-GB" sz="2400" dirty="0" err="1"/>
              <a:t>i’n</a:t>
            </a:r>
            <a:r>
              <a:rPr lang="en-GB" sz="2400" dirty="0"/>
              <a:t> </a:t>
            </a:r>
            <a:r>
              <a:rPr lang="en-GB" sz="2400" dirty="0" err="1"/>
              <a:t>mynd</a:t>
            </a:r>
            <a:r>
              <a:rPr lang="en-GB" sz="2400" dirty="0"/>
              <a:t>?”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“Beth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nesaf</a:t>
            </a:r>
            <a:r>
              <a:rPr lang="en-GB" sz="2400" dirty="0"/>
              <a:t>?”</a:t>
            </a:r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0257567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746F6-BB9D-01AF-811B-3F2EC57F2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Heriau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o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Asesu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ar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gyfer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Dysgu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8E243-F709-C5E8-1D2D-263F6FE8B2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137" y="1636295"/>
            <a:ext cx="8840865" cy="4405067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dirty="0" err="1"/>
              <a:t>Heriau</a:t>
            </a:r>
            <a:r>
              <a:rPr lang="en-GB" sz="24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 err="1"/>
              <a:t>Anhyblygrwydd</a:t>
            </a:r>
            <a:r>
              <a:rPr lang="en-GB" sz="2400" b="1" dirty="0"/>
              <a:t> </a:t>
            </a:r>
            <a:r>
              <a:rPr lang="en-GB" sz="2400" b="1" dirty="0" err="1"/>
              <a:t>mewn</a:t>
            </a:r>
            <a:r>
              <a:rPr lang="en-GB" sz="2400" b="1" dirty="0"/>
              <a:t> offer </a:t>
            </a:r>
            <a:r>
              <a:rPr lang="en-GB" sz="2400" b="1" dirty="0" err="1"/>
              <a:t>asesu</a:t>
            </a:r>
            <a:r>
              <a:rPr lang="en-GB" sz="2400" dirty="0"/>
              <a:t> – 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leihau</a:t>
            </a:r>
            <a:r>
              <a:rPr lang="en-GB" sz="2400" dirty="0"/>
              <a:t> </a:t>
            </a:r>
            <a:r>
              <a:rPr lang="en-GB" sz="2400" dirty="0" err="1"/>
              <a:t>effeithiolrwydd</a:t>
            </a:r>
            <a:r>
              <a:rPr lang="en-GB" sz="2400" dirty="0"/>
              <a:t> </a:t>
            </a:r>
            <a:r>
              <a:rPr lang="en-GB" sz="2400" dirty="0" err="1"/>
              <a:t>AagD</a:t>
            </a:r>
            <a:r>
              <a:rPr lang="en-GB" sz="2400" dirty="0"/>
              <a:t> (Torrance a Pryor, 1998).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Mae </a:t>
            </a:r>
            <a:r>
              <a:rPr lang="en-GB" sz="2400" b="1" dirty="0" err="1"/>
              <a:t>datblygiad</a:t>
            </a:r>
            <a:r>
              <a:rPr lang="en-GB" sz="2400" b="1" dirty="0"/>
              <a:t> </a:t>
            </a:r>
            <a:r>
              <a:rPr lang="en-GB" sz="2400" b="1" dirty="0" err="1"/>
              <a:t>proffesiynol</a:t>
            </a:r>
            <a:r>
              <a:rPr lang="en-GB" sz="2400" dirty="0"/>
              <a:t> 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hanfodol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sicrhau</a:t>
            </a:r>
            <a:r>
              <a:rPr lang="en-GB" sz="2400" dirty="0"/>
              <a:t> </a:t>
            </a:r>
            <a:r>
              <a:rPr lang="en-GB" sz="2400" b="1" dirty="0" err="1"/>
              <a:t>gweithredu</a:t>
            </a:r>
            <a:r>
              <a:rPr lang="en-GB" sz="2400" b="1" dirty="0"/>
              <a:t> </a:t>
            </a:r>
            <a:r>
              <a:rPr lang="en-GB" sz="2400" b="1" dirty="0" err="1"/>
              <a:t>effeithiol</a:t>
            </a:r>
            <a:r>
              <a:rPr lang="en-GB" sz="24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 err="1"/>
              <a:t>Aliniad</a:t>
            </a:r>
            <a:r>
              <a:rPr lang="en-GB" sz="2400" b="1" dirty="0"/>
              <a:t> </a:t>
            </a:r>
            <a:r>
              <a:rPr lang="en-GB" sz="2400" b="1" dirty="0" err="1"/>
              <a:t>â</a:t>
            </a:r>
            <a:r>
              <a:rPr lang="en-GB" sz="2400" b="1" dirty="0"/>
              <a:t> </a:t>
            </a:r>
            <a:r>
              <a:rPr lang="en-GB" sz="2400" b="1" dirty="0" err="1"/>
              <a:t>Chwricwlwm</a:t>
            </a:r>
            <a:r>
              <a:rPr lang="en-GB" sz="2400" b="1" dirty="0"/>
              <a:t> Cymru: </a:t>
            </a:r>
            <a:r>
              <a:rPr lang="en-GB" sz="2400" dirty="0" err="1"/>
              <a:t>Hyrwyddo’r</a:t>
            </a:r>
            <a:r>
              <a:rPr lang="en-GB" sz="2400" dirty="0"/>
              <a:t> </a:t>
            </a:r>
            <a:r>
              <a:rPr lang="en-GB" sz="2400" dirty="0" err="1"/>
              <a:t>pedwar</a:t>
            </a:r>
            <a:r>
              <a:rPr lang="en-GB" sz="2400" dirty="0"/>
              <a:t> </a:t>
            </a:r>
            <a:r>
              <a:rPr lang="en-GB" sz="2400" dirty="0" err="1"/>
              <a:t>diben</a:t>
            </a:r>
            <a:r>
              <a:rPr lang="en-GB" sz="24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Dysgwyr</a:t>
            </a:r>
            <a:r>
              <a:rPr lang="en-GB" sz="2000" dirty="0"/>
              <a:t> </a:t>
            </a:r>
            <a:r>
              <a:rPr lang="en-GB" sz="2000" dirty="0" err="1"/>
              <a:t>uchelgeisiol</a:t>
            </a:r>
            <a:endParaRPr lang="en-GB" sz="20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Dinasyddion</a:t>
            </a:r>
            <a:r>
              <a:rPr lang="en-GB" sz="2000" dirty="0"/>
              <a:t> </a:t>
            </a:r>
            <a:r>
              <a:rPr lang="en-GB" sz="2000" dirty="0" err="1"/>
              <a:t>moesegol</a:t>
            </a:r>
            <a:endParaRPr lang="en-GB" sz="20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Unigolion</a:t>
            </a:r>
            <a:r>
              <a:rPr lang="en-GB" sz="2000" dirty="0"/>
              <a:t> </a:t>
            </a:r>
            <a:r>
              <a:rPr lang="en-GB" sz="2000" dirty="0" err="1"/>
              <a:t>iach</a:t>
            </a:r>
            <a:endParaRPr lang="en-GB" sz="20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Cyfranwyr</a:t>
            </a:r>
            <a:r>
              <a:rPr lang="en-GB" sz="2000" dirty="0"/>
              <a:t> </a:t>
            </a:r>
            <a:r>
              <a:rPr lang="en-GB" sz="2000" dirty="0" err="1"/>
              <a:t>hyderus</a:t>
            </a:r>
            <a:endParaRPr lang="en-GB" sz="2000" dirty="0"/>
          </a:p>
          <a:p>
            <a:r>
              <a:rPr lang="en-GB" sz="2400" b="1" dirty="0" err="1"/>
              <a:t>Sefydlu</a:t>
            </a:r>
            <a:r>
              <a:rPr lang="en-GB" sz="2400" b="1" dirty="0"/>
              <a:t> </a:t>
            </a:r>
            <a:r>
              <a:rPr lang="en-GB" sz="2400" b="1" dirty="0" err="1"/>
              <a:t>Asesu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</a:t>
            </a:r>
            <a:r>
              <a:rPr lang="en-GB" sz="2400" b="1" dirty="0" err="1"/>
              <a:t>Gyfer</a:t>
            </a:r>
            <a:r>
              <a:rPr lang="en-GB" sz="2400" b="1" dirty="0"/>
              <a:t> </a:t>
            </a:r>
            <a:r>
              <a:rPr lang="en-GB" sz="2400" b="1" dirty="0" err="1"/>
              <a:t>Dysgu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Gymwys</a:t>
            </a:r>
            <a:r>
              <a:rPr lang="en-GB" sz="2400" b="1" dirty="0"/>
              <a:t> </a:t>
            </a:r>
            <a:r>
              <a:rPr lang="en-GB" sz="2400" b="1" dirty="0" err="1"/>
              <a:t>gyda</a:t>
            </a:r>
            <a:r>
              <a:rPr lang="en-GB" sz="2400" b="1" dirty="0"/>
              <a:t> SAC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9280429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57D3A-D393-C8AE-5BBB-9829569992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tx1"/>
                </a:solidFill>
              </a:rPr>
              <a:t>Cynllun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gwers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431B326-4F9E-1CE4-F2EE-C6D654AD19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912" y="1264654"/>
            <a:ext cx="4087174" cy="28882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9FBF787-ABE3-824C-3A0F-952281F6B8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4984" y="1264654"/>
            <a:ext cx="4086726" cy="255420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36F9FF3-FE94-19E9-A34B-BCD8CDDBCC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482" y="3877181"/>
            <a:ext cx="3619000" cy="22618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E54BDB9-3345-99CA-C780-E5B7FE30D5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500" y="3877181"/>
            <a:ext cx="3619000" cy="2261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3054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68F31-175B-2F54-19B7-2E42CA9E6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Penderfyniadau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Cynllunio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Gwersi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BE623-161E-C0E6-EECA-BB659EA850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en-GB" sz="2400" b="1" dirty="0" err="1"/>
              <a:t>Canolbwyntio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</a:t>
            </a:r>
            <a:r>
              <a:rPr lang="en-GB" sz="2400" b="1" dirty="0" err="1"/>
              <a:t>Ysgrifennu</a:t>
            </a:r>
            <a:r>
              <a:rPr lang="en-GB" sz="2400" b="1" dirty="0"/>
              <a:t> </a:t>
            </a:r>
            <a:r>
              <a:rPr lang="en-GB" sz="2400" b="1" dirty="0" err="1"/>
              <a:t>Disgrifiadol</a:t>
            </a:r>
            <a:r>
              <a:rPr lang="en-GB" sz="2400" dirty="0"/>
              <a:t> </a:t>
            </a:r>
            <a:r>
              <a:rPr lang="en-GB" sz="2400" dirty="0" err="1"/>
              <a:t>mewn</a:t>
            </a:r>
            <a:r>
              <a:rPr lang="en-GB" sz="2400" dirty="0"/>
              <a:t> </a:t>
            </a:r>
            <a:r>
              <a:rPr lang="en-GB" sz="2400" b="1" dirty="0"/>
              <a:t>person </a:t>
            </a:r>
            <a:r>
              <a:rPr lang="en-GB" sz="2400" b="1" dirty="0" err="1"/>
              <a:t>cyntaf</a:t>
            </a:r>
            <a:endParaRPr lang="en-GB" sz="2400" b="1" dirty="0"/>
          </a:p>
          <a:p>
            <a:pPr>
              <a:buFont typeface="Wingdings" pitchFamily="2" charset="2"/>
              <a:buChar char="Ø"/>
            </a:pPr>
            <a:r>
              <a:rPr lang="en-GB" sz="2400" b="1" dirty="0" err="1"/>
              <a:t>Cysylltu</a:t>
            </a:r>
            <a:r>
              <a:rPr lang="en-GB" sz="2400" b="1" dirty="0"/>
              <a:t> </a:t>
            </a:r>
            <a:r>
              <a:rPr lang="en-GB" sz="2400" b="1" dirty="0" err="1"/>
              <a:t>â</a:t>
            </a:r>
            <a:r>
              <a:rPr lang="en-GB" sz="2400" b="1" dirty="0"/>
              <a:t> </a:t>
            </a:r>
            <a:r>
              <a:rPr lang="en-GB" sz="2400" b="1" dirty="0" err="1"/>
              <a:t>Datganiadau</a:t>
            </a:r>
            <a:r>
              <a:rPr lang="en-GB" sz="2400" b="1" dirty="0"/>
              <a:t> </a:t>
            </a:r>
            <a:r>
              <a:rPr lang="en-GB" sz="2400" b="1" dirty="0" err="1"/>
              <a:t>Ieithoedd</a:t>
            </a:r>
            <a:r>
              <a:rPr lang="en-GB" sz="2400" b="1" dirty="0"/>
              <a:t>, </a:t>
            </a:r>
            <a:r>
              <a:rPr lang="en-GB" sz="2400" b="1" dirty="0" err="1"/>
              <a:t>Llythrennedd</a:t>
            </a:r>
            <a:r>
              <a:rPr lang="en-GB" sz="2400" b="1" dirty="0"/>
              <a:t> a </a:t>
            </a:r>
            <a:r>
              <a:rPr lang="en-GB" sz="2400" b="1" dirty="0" err="1"/>
              <a:t>Chyfathrebu</a:t>
            </a:r>
            <a:r>
              <a:rPr lang="en-GB" sz="2400" b="1" dirty="0"/>
              <a:t>:</a:t>
            </a:r>
          </a:p>
          <a:p>
            <a:pPr marL="0" indent="0">
              <a:buNone/>
            </a:pPr>
            <a:r>
              <a:rPr lang="en-GB" sz="2400" b="1" dirty="0"/>
              <a:t> </a:t>
            </a:r>
            <a:r>
              <a:rPr lang="en-GB" sz="2400" dirty="0"/>
              <a:t>“Mae </a:t>
            </a:r>
            <a:r>
              <a:rPr lang="en-GB" sz="2400" dirty="0" err="1"/>
              <a:t>ieithoedd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ein</a:t>
            </a:r>
            <a:r>
              <a:rPr lang="en-GB" sz="2400" dirty="0"/>
              <a:t> </a:t>
            </a:r>
            <a:r>
              <a:rPr lang="en-GB" sz="2400" dirty="0" err="1"/>
              <a:t>cysylltu</a:t>
            </a:r>
            <a:r>
              <a:rPr lang="en-GB" sz="2400" dirty="0"/>
              <a:t>” – </a:t>
            </a:r>
            <a:r>
              <a:rPr lang="en-GB" sz="2400" dirty="0" err="1"/>
              <a:t>defnyddio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fynegi</a:t>
            </a:r>
            <a:r>
              <a:rPr lang="en-GB" sz="2400" dirty="0"/>
              <a:t> </a:t>
            </a:r>
            <a:r>
              <a:rPr lang="en-GB" sz="2400" b="1" dirty="0" err="1"/>
              <a:t>emosiynau</a:t>
            </a:r>
            <a:r>
              <a:rPr lang="en-GB" sz="2400" dirty="0"/>
              <a:t> a </a:t>
            </a:r>
            <a:r>
              <a:rPr lang="en-GB" sz="2400" b="1" dirty="0" err="1"/>
              <a:t>syniadau</a:t>
            </a:r>
            <a:r>
              <a:rPr lang="en-GB" sz="2400" b="1" dirty="0"/>
              <a:t> </a:t>
            </a:r>
            <a:r>
              <a:rPr lang="en-GB" sz="2400" b="1" dirty="0" err="1"/>
              <a:t>cymhleth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r>
              <a:rPr lang="en-GB" sz="2400" dirty="0"/>
              <a:t>“Mae </a:t>
            </a:r>
            <a:r>
              <a:rPr lang="en-GB" sz="2400" dirty="0" err="1"/>
              <a:t>deall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gwella</a:t>
            </a:r>
            <a:r>
              <a:rPr lang="en-GB" sz="2400" dirty="0"/>
              <a:t> </a:t>
            </a:r>
            <a:r>
              <a:rPr lang="en-GB" sz="2400" dirty="0" err="1"/>
              <a:t>creadigrwydd</a:t>
            </a:r>
            <a:r>
              <a:rPr lang="en-GB" sz="2400" dirty="0"/>
              <a:t>” – </a:t>
            </a:r>
            <a:r>
              <a:rPr lang="en-GB" sz="2400" dirty="0" err="1"/>
              <a:t>iaith</a:t>
            </a:r>
            <a:r>
              <a:rPr lang="en-GB" sz="2400" dirty="0"/>
              <a:t> </a:t>
            </a:r>
            <a:r>
              <a:rPr lang="en-GB" sz="2400" dirty="0" err="1"/>
              <a:t>fel</a:t>
            </a:r>
            <a:r>
              <a:rPr lang="en-GB" sz="2400" dirty="0"/>
              <a:t> </a:t>
            </a:r>
            <a:r>
              <a:rPr lang="en-GB" sz="2400" dirty="0" err="1"/>
              <a:t>offeryn</a:t>
            </a:r>
            <a:r>
              <a:rPr lang="en-GB" sz="2400" dirty="0"/>
              <a:t> </a:t>
            </a:r>
            <a:r>
              <a:rPr lang="en-GB" sz="2400" b="1" dirty="0" err="1"/>
              <a:t>mynegiant</a:t>
            </a:r>
            <a:r>
              <a:rPr lang="en-GB" sz="2400" b="1" dirty="0"/>
              <a:t> </a:t>
            </a:r>
            <a:r>
              <a:rPr lang="en-GB" sz="2400" b="1" dirty="0" err="1"/>
              <a:t>dychymyg</a:t>
            </a:r>
            <a:r>
              <a:rPr lang="en-GB" sz="2400" dirty="0"/>
              <a:t> ac </a:t>
            </a:r>
            <a:r>
              <a:rPr lang="en-GB" sz="2400" dirty="0" err="1"/>
              <a:t>empathetig</a:t>
            </a:r>
            <a:r>
              <a:rPr lang="en-GB" sz="2400" dirty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en-GB" sz="2400" b="1" dirty="0"/>
              <a:t>Dull </a:t>
            </a:r>
            <a:r>
              <a:rPr lang="en-GB" sz="2400" b="1" dirty="0" err="1"/>
              <a:t>datblygiad</a:t>
            </a:r>
            <a:r>
              <a:rPr lang="en-GB" sz="2400" b="1" dirty="0"/>
              <a:t> </a:t>
            </a:r>
            <a:r>
              <a:rPr lang="en-GB" sz="2400" b="1" dirty="0" err="1"/>
              <a:t>i</a:t>
            </a:r>
            <a:r>
              <a:rPr lang="en-GB" sz="2400" b="1" dirty="0"/>
              <a:t> Cham </a:t>
            </a:r>
            <a:r>
              <a:rPr lang="en-GB" sz="2400" b="1" dirty="0" err="1"/>
              <a:t>Cynnydd</a:t>
            </a:r>
            <a:r>
              <a:rPr lang="en-GB" sz="2400" b="1" dirty="0"/>
              <a:t> 3 - </a:t>
            </a:r>
            <a:r>
              <a:rPr lang="en-GB" sz="2400" dirty="0" err="1"/>
              <a:t>Datblygu</a:t>
            </a:r>
            <a:r>
              <a:rPr lang="en-GB" sz="2400" dirty="0"/>
              <a:t> </a:t>
            </a:r>
            <a:r>
              <a:rPr lang="en-GB" sz="2400" dirty="0" err="1"/>
              <a:t>sgiliau</a:t>
            </a:r>
            <a:r>
              <a:rPr lang="en-GB" sz="2400" dirty="0"/>
              <a:t> </a:t>
            </a:r>
            <a:r>
              <a:rPr lang="en-GB" sz="2400" dirty="0" err="1"/>
              <a:t>ysgrifennu</a:t>
            </a:r>
            <a:r>
              <a:rPr lang="en-GB" sz="2400" dirty="0"/>
              <a:t> </a:t>
            </a:r>
            <a:r>
              <a:rPr lang="en-GB" sz="2400" b="1" dirty="0" err="1"/>
              <a:t>mynegiannol</a:t>
            </a:r>
            <a:endParaRPr lang="en-GB" sz="2400" dirty="0"/>
          </a:p>
          <a:p>
            <a:pPr>
              <a:buFont typeface="Wingdings" pitchFamily="2" charset="2"/>
              <a:buChar char="Ø"/>
            </a:pPr>
            <a:r>
              <a:rPr lang="en-GB" sz="2400" dirty="0" err="1"/>
              <a:t>Annog</a:t>
            </a:r>
            <a:r>
              <a:rPr lang="en-GB" sz="2400" dirty="0"/>
              <a:t> </a:t>
            </a:r>
            <a:r>
              <a:rPr lang="en-GB" sz="2400" b="1" dirty="0" err="1"/>
              <a:t>myfyrio</a:t>
            </a:r>
            <a:r>
              <a:rPr lang="en-GB" sz="2400" dirty="0"/>
              <a:t> a </a:t>
            </a:r>
            <a:r>
              <a:rPr lang="en-GB" sz="2400" b="1" dirty="0" err="1"/>
              <a:t>gwelliannau</a:t>
            </a:r>
            <a:endParaRPr lang="en-GB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3510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FD3C5-2167-26CB-0A03-1FE57834E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u="none" strike="noStrike" dirty="0" err="1">
                <a:solidFill>
                  <a:srgbClr val="000000"/>
                </a:solidFill>
                <a:effectLst/>
              </a:rPr>
              <a:t>Dolenni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1" i="0" u="none" strike="noStrike" dirty="0" err="1">
                <a:solidFill>
                  <a:srgbClr val="000000"/>
                </a:solidFill>
                <a:effectLst/>
              </a:rPr>
              <a:t>Adborth</a:t>
            </a:r>
            <a:br>
              <a:rPr lang="en-GB" b="1" i="0" u="none" strike="noStrike" dirty="0">
                <a:solidFill>
                  <a:srgbClr val="000000"/>
                </a:solidFill>
                <a:effectLst/>
              </a:rPr>
            </a:b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EF0CD-56EB-31C0-ECB5-0D61F3B6BA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dirty="0" err="1"/>
              <a:t>Arweiniad</a:t>
            </a:r>
            <a:r>
              <a:rPr lang="en-GB" sz="2400" b="1" dirty="0"/>
              <a:t> </a:t>
            </a:r>
            <a:r>
              <a:rPr lang="en-GB" sz="2400" b="1" dirty="0" err="1"/>
              <a:t>amserol</a:t>
            </a:r>
            <a:r>
              <a:rPr lang="en-GB" sz="2400" dirty="0"/>
              <a:t> a </a:t>
            </a:r>
            <a:r>
              <a:rPr lang="en-GB" sz="2400" b="1" dirty="0" err="1"/>
              <a:t>penodol</a:t>
            </a:r>
            <a:r>
              <a:rPr lang="en-GB" sz="2400" dirty="0"/>
              <a:t> </a:t>
            </a:r>
            <a:r>
              <a:rPr lang="en-GB" sz="2400" dirty="0" err="1"/>
              <a:t>sy'n</a:t>
            </a:r>
            <a:r>
              <a:rPr lang="en-GB" sz="2400" dirty="0"/>
              <a:t> </a:t>
            </a:r>
            <a:r>
              <a:rPr lang="en-GB" sz="2400" dirty="0" err="1"/>
              <a:t>helpu</a:t>
            </a:r>
            <a:r>
              <a:rPr lang="en-GB" sz="2400" dirty="0"/>
              <a:t> </a:t>
            </a:r>
            <a:r>
              <a:rPr lang="en-GB" sz="2400" dirty="0" err="1"/>
              <a:t>myfyrwyr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wella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dealltwriaeth</a:t>
            </a:r>
            <a:r>
              <a:rPr lang="en-GB" sz="24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Nicol a Macfarlane-Dick (2006)</a:t>
            </a:r>
            <a:r>
              <a:rPr lang="en-GB" sz="2400" dirty="0"/>
              <a:t> - </a:t>
            </a:r>
            <a:r>
              <a:rPr lang="en-GB" sz="2400" dirty="0" err="1"/>
              <a:t>Adborth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fwyaf</a:t>
            </a:r>
            <a:r>
              <a:rPr lang="en-GB" sz="2400" dirty="0"/>
              <a:t> </a:t>
            </a:r>
            <a:r>
              <a:rPr lang="en-GB" sz="2400" dirty="0" err="1"/>
              <a:t>effeithiol</a:t>
            </a:r>
            <a:r>
              <a:rPr lang="en-GB" sz="2400" dirty="0"/>
              <a:t> pan </a:t>
            </a:r>
            <a:r>
              <a:rPr lang="en-GB" sz="2400" dirty="0" err="1"/>
              <a:t>mae’n</a:t>
            </a:r>
            <a:r>
              <a:rPr lang="en-GB" sz="2400" dirty="0"/>
              <a:t> </a:t>
            </a:r>
            <a:r>
              <a:rPr lang="en-GB" sz="2400" dirty="0" err="1"/>
              <a:t>gwella</a:t>
            </a:r>
            <a:r>
              <a:rPr lang="en-GB" sz="2400" dirty="0"/>
              <a:t> </a:t>
            </a:r>
            <a:r>
              <a:rPr lang="en-GB" sz="2400" b="1" dirty="0" err="1"/>
              <a:t>hunanreoleiddio</a:t>
            </a:r>
            <a:r>
              <a:rPr lang="en-GB" sz="2400" dirty="0"/>
              <a:t> a </a:t>
            </a:r>
            <a:r>
              <a:rPr lang="en-GB" sz="2400" b="1" dirty="0" err="1"/>
              <a:t>metawybyddiaeth</a:t>
            </a:r>
            <a:r>
              <a:rPr lang="en-GB" sz="24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 err="1"/>
              <a:t>Enw</a:t>
            </a:r>
            <a:r>
              <a:rPr lang="en-GB" sz="2400" b="1" dirty="0"/>
              <a:t> </a:t>
            </a:r>
            <a:r>
              <a:rPr lang="en-GB" sz="2400" b="1" dirty="0" err="1"/>
              <a:t>Achos</a:t>
            </a:r>
            <a:r>
              <a:rPr lang="en-GB" sz="2400" b="1" dirty="0"/>
              <a:t>:</a:t>
            </a:r>
            <a:r>
              <a:rPr lang="en-GB" sz="2400" dirty="0"/>
              <a:t>“</a:t>
            </a:r>
            <a:r>
              <a:rPr lang="en-GB" sz="2400" dirty="0" err="1"/>
              <a:t>Roeddwn</a:t>
            </a:r>
            <a:r>
              <a:rPr lang="en-GB" sz="2400" dirty="0"/>
              <a:t> </a:t>
            </a:r>
            <a:r>
              <a:rPr lang="en-GB" sz="2400" dirty="0" err="1"/>
              <a:t>i’n</a:t>
            </a:r>
            <a:r>
              <a:rPr lang="en-GB" sz="2400" dirty="0"/>
              <a:t> </a:t>
            </a:r>
            <a:r>
              <a:rPr lang="en-GB" sz="2400" dirty="0" err="1"/>
              <a:t>teimlo’n</a:t>
            </a:r>
            <a:r>
              <a:rPr lang="en-GB" sz="2400" dirty="0"/>
              <a:t> </a:t>
            </a:r>
            <a:r>
              <a:rPr lang="en-GB" sz="2400" dirty="0" err="1"/>
              <a:t>gaeth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storm o </a:t>
            </a:r>
            <a:r>
              <a:rPr lang="en-GB" sz="2400" dirty="0" err="1"/>
              <a:t>ofn</a:t>
            </a:r>
            <a:r>
              <a:rPr lang="en-GB" sz="2400" dirty="0"/>
              <a:t>.”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 err="1"/>
              <a:t>Canmolwyd</a:t>
            </a:r>
            <a:r>
              <a:rPr lang="en-GB" sz="2400" dirty="0"/>
              <a:t> am </a:t>
            </a:r>
            <a:r>
              <a:rPr lang="en-GB" sz="2400" dirty="0" err="1"/>
              <a:t>ddyfnder</a:t>
            </a:r>
            <a:r>
              <a:rPr lang="en-GB" sz="2400" dirty="0"/>
              <a:t> </a:t>
            </a:r>
            <a:r>
              <a:rPr lang="en-GB" sz="2400" dirty="0" err="1"/>
              <a:t>emosiynol</a:t>
            </a:r>
            <a:r>
              <a:rPr lang="en-GB" sz="2400" dirty="0"/>
              <a:t>, </a:t>
            </a:r>
            <a:r>
              <a:rPr lang="en-GB" sz="2400" dirty="0" err="1"/>
              <a:t>ond</a:t>
            </a:r>
            <a:r>
              <a:rPr lang="en-GB" sz="2400" dirty="0"/>
              <a:t> </a:t>
            </a:r>
            <a:r>
              <a:rPr lang="en-GB" sz="2400" dirty="0" err="1"/>
              <a:t>gofynnwyd</a:t>
            </a:r>
            <a:r>
              <a:rPr lang="en-GB" sz="2400" dirty="0"/>
              <a:t> am </a:t>
            </a:r>
            <a:r>
              <a:rPr lang="en-GB" sz="2400" b="1" dirty="0" err="1"/>
              <a:t>ymhelaethu</a:t>
            </a:r>
            <a:r>
              <a:rPr lang="en-GB" sz="2400" dirty="0"/>
              <a:t> 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fanylion</a:t>
            </a:r>
            <a:r>
              <a:rPr lang="en-GB" sz="2400" dirty="0"/>
              <a:t> </a:t>
            </a:r>
            <a:r>
              <a:rPr lang="en-GB" sz="2400" dirty="0" err="1"/>
              <a:t>synhwyraidd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wella’r</a:t>
            </a:r>
            <a:r>
              <a:rPr lang="en-GB" sz="2400" dirty="0"/>
              <a:t> </a:t>
            </a:r>
            <a:r>
              <a:rPr lang="en-GB" sz="2400" dirty="0" err="1"/>
              <a:t>naratif</a:t>
            </a:r>
            <a:r>
              <a:rPr lang="en-GB" sz="2400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55828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5A04A-5BB7-E3EE-8C3E-BC1E9BA10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Asesu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Cyfoedion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a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Hunanasesu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F25BB-466C-CD60-DF91-F9E284CC3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dirty="0" err="1"/>
              <a:t>Rhannu</a:t>
            </a:r>
            <a:r>
              <a:rPr lang="en-GB" sz="2400" b="1" dirty="0"/>
              <a:t> </a:t>
            </a:r>
            <a:r>
              <a:rPr lang="en-GB" sz="2400" b="1" dirty="0" err="1"/>
              <a:t>Asesiadau</a:t>
            </a:r>
            <a:r>
              <a:rPr lang="en-GB" sz="2400" dirty="0" err="1"/>
              <a:t>:Restrau</a:t>
            </a:r>
            <a:r>
              <a:rPr lang="en-GB" sz="2400" dirty="0"/>
              <a:t> </a:t>
            </a:r>
            <a:r>
              <a:rPr lang="en-GB" sz="2400" dirty="0" err="1"/>
              <a:t>gwirio</a:t>
            </a:r>
            <a:r>
              <a:rPr lang="en-GB" sz="2400" dirty="0"/>
              <a:t> </a:t>
            </a:r>
            <a:r>
              <a:rPr lang="en-GB" sz="2400" dirty="0" err="1"/>
              <a:t>strwythuredig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helpu</a:t>
            </a:r>
            <a:r>
              <a:rPr lang="en-GB" sz="2400" dirty="0"/>
              <a:t> </a:t>
            </a:r>
            <a:r>
              <a:rPr lang="en-GB" sz="2400" dirty="0" err="1"/>
              <a:t>disgyblion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werthuso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gwaith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erbyn</a:t>
            </a:r>
            <a:r>
              <a:rPr lang="en-GB" sz="2400" dirty="0"/>
              <a:t> </a:t>
            </a:r>
            <a:r>
              <a:rPr lang="en-GB" sz="2400" b="1" dirty="0" err="1"/>
              <a:t>meini</a:t>
            </a:r>
            <a:r>
              <a:rPr lang="en-GB" sz="2400" b="1" dirty="0"/>
              <a:t> </a:t>
            </a:r>
            <a:r>
              <a:rPr lang="en-GB" sz="2400" b="1" dirty="0" err="1"/>
              <a:t>prawf</a:t>
            </a:r>
            <a:r>
              <a:rPr lang="en-GB" sz="2400" b="1" dirty="0"/>
              <a:t> </a:t>
            </a:r>
            <a:r>
              <a:rPr lang="en-GB" sz="2400" b="1" dirty="0" err="1"/>
              <a:t>llwyddiant</a:t>
            </a:r>
            <a:r>
              <a:rPr lang="en-GB" sz="24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 err="1"/>
              <a:t>Gweithgareddau</a:t>
            </a:r>
            <a:r>
              <a:rPr lang="en-GB" sz="2400" b="1" dirty="0"/>
              <a:t> </a:t>
            </a:r>
            <a:r>
              <a:rPr lang="en-GB" sz="2400" b="1" dirty="0" err="1"/>
              <a:t>Gwerthuso</a:t>
            </a:r>
            <a:r>
              <a:rPr lang="en-GB" sz="2400" b="1" dirty="0"/>
              <a:t> Gyda </a:t>
            </a:r>
            <a:r>
              <a:rPr lang="en-GB" sz="2400" b="1" dirty="0" err="1"/>
              <a:t>Cyfoedion</a:t>
            </a:r>
            <a:r>
              <a:rPr lang="en-GB" sz="24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Rhannu</a:t>
            </a:r>
            <a:r>
              <a:rPr lang="en-GB" sz="2000" dirty="0"/>
              <a:t> </a:t>
            </a:r>
            <a:r>
              <a:rPr lang="en-GB" sz="2000" dirty="0" err="1"/>
              <a:t>cryfderau</a:t>
            </a:r>
            <a:r>
              <a:rPr lang="en-GB" sz="2000" dirty="0"/>
              <a:t> a </a:t>
            </a:r>
            <a:r>
              <a:rPr lang="en-GB" sz="2000" dirty="0" err="1"/>
              <a:t>meysydd</a:t>
            </a:r>
            <a:r>
              <a:rPr lang="en-GB" sz="2000" dirty="0"/>
              <a:t> </a:t>
            </a:r>
            <a:r>
              <a:rPr lang="en-GB" sz="2000" dirty="0" err="1"/>
              <a:t>i’w</a:t>
            </a:r>
            <a:r>
              <a:rPr lang="en-GB" sz="2000" dirty="0"/>
              <a:t> </a:t>
            </a:r>
            <a:r>
              <a:rPr lang="en-GB" sz="2000" dirty="0" err="1"/>
              <a:t>gwella</a:t>
            </a:r>
            <a:r>
              <a:rPr lang="en-GB" sz="2000" dirty="0"/>
              <a:t>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phartner</a:t>
            </a:r>
            <a:r>
              <a:rPr lang="en-GB" sz="20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 err="1"/>
              <a:t>Cefnogaeth</a:t>
            </a:r>
            <a:r>
              <a:rPr lang="en-GB" sz="2400" b="1" dirty="0"/>
              <a:t> </a:t>
            </a:r>
            <a:r>
              <a:rPr lang="en-GB" sz="2400" b="1" dirty="0" err="1"/>
              <a:t>Damcaniaethol:Boud</a:t>
            </a:r>
            <a:r>
              <a:rPr lang="en-GB" sz="2400" b="1" dirty="0"/>
              <a:t> (1995)</a:t>
            </a:r>
            <a:r>
              <a:rPr lang="en-GB" sz="2400" dirty="0"/>
              <a:t> – </a:t>
            </a:r>
            <a:r>
              <a:rPr lang="en-GB" sz="2400" dirty="0" err="1"/>
              <a:t>Hunanasesu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allweddol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ddatblygu</a:t>
            </a:r>
            <a:r>
              <a:rPr lang="en-GB" sz="2400" dirty="0"/>
              <a:t> </a:t>
            </a:r>
            <a:r>
              <a:rPr lang="en-GB" sz="2400" dirty="0" err="1"/>
              <a:t>dysgwyr</a:t>
            </a:r>
            <a:r>
              <a:rPr lang="en-GB" sz="2400" dirty="0"/>
              <a:t> </a:t>
            </a:r>
            <a:r>
              <a:rPr lang="en-GB" sz="2400" dirty="0" err="1"/>
              <a:t>adfyfyriol</a:t>
            </a:r>
            <a:r>
              <a:rPr lang="en-GB" sz="24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Vygotsky (1978)</a:t>
            </a:r>
            <a:r>
              <a:rPr lang="en-GB" sz="2400" dirty="0"/>
              <a:t> – </a:t>
            </a:r>
            <a:r>
              <a:rPr lang="en-GB" sz="2400" b="1" dirty="0" err="1"/>
              <a:t>Cydweithio</a:t>
            </a:r>
            <a:r>
              <a:rPr lang="en-GB" sz="2400" b="1" dirty="0"/>
              <a:t> </a:t>
            </a:r>
            <a:r>
              <a:rPr lang="en-GB" sz="2400" b="1" dirty="0" err="1"/>
              <a:t>efo</a:t>
            </a:r>
            <a:r>
              <a:rPr lang="en-GB" sz="2400" b="1" dirty="0"/>
              <a:t> </a:t>
            </a:r>
            <a:r>
              <a:rPr lang="en-GB" sz="2400" b="1" dirty="0" err="1"/>
              <a:t>cyfoedion</a:t>
            </a:r>
            <a:r>
              <a:rPr lang="en-GB" sz="2400" dirty="0"/>
              <a:t> 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helpu</a:t>
            </a:r>
            <a:r>
              <a:rPr lang="en-GB" sz="2400" dirty="0"/>
              <a:t> </a:t>
            </a:r>
            <a:r>
              <a:rPr lang="en-GB" sz="2400" dirty="0" err="1"/>
              <a:t>dysgwyr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ddysgu</a:t>
            </a:r>
            <a:r>
              <a:rPr lang="en-GB" sz="2400" dirty="0"/>
              <a:t>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roi</a:t>
            </a:r>
            <a:r>
              <a:rPr lang="en-GB" sz="2400" dirty="0"/>
              <a:t> </a:t>
            </a:r>
            <a:r>
              <a:rPr lang="en-GB" sz="2400" dirty="0" err="1"/>
              <a:t>mewnwelediadau</a:t>
            </a:r>
            <a:r>
              <a:rPr lang="en-GB" sz="2400" dirty="0"/>
              <a:t> </a:t>
            </a:r>
            <a:r>
              <a:rPr lang="en-GB" sz="2400" dirty="0" err="1"/>
              <a:t>i’w</a:t>
            </a:r>
            <a:r>
              <a:rPr lang="en-GB" sz="2400" dirty="0"/>
              <a:t> </a:t>
            </a:r>
            <a:r>
              <a:rPr lang="en-GB" sz="2400" dirty="0" err="1"/>
              <a:t>gilydd</a:t>
            </a:r>
            <a:r>
              <a:rPr lang="en-GB" sz="2400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75459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D795E-5A71-B8DA-08F5-A4922A2FCE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Cwestiynau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Gwahaniaethol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9D84B-D02E-06BC-447A-16364B417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b="1" dirty="0" err="1"/>
              <a:t>Strategaethau</a:t>
            </a:r>
            <a:r>
              <a:rPr lang="en-GB" sz="2800" b="1" dirty="0"/>
              <a:t> </a:t>
            </a:r>
            <a:r>
              <a:rPr lang="en-GB" sz="2800" b="1" dirty="0" err="1"/>
              <a:t>Cwestiynau</a:t>
            </a:r>
            <a:r>
              <a:rPr lang="en-GB" sz="2800" b="1" dirty="0"/>
              <a:t> </a:t>
            </a:r>
            <a:r>
              <a:rPr lang="en-GB" sz="2800" b="1" dirty="0" err="1"/>
              <a:t>Gwahaniaethol</a:t>
            </a:r>
            <a:r>
              <a:rPr lang="en-GB" sz="2800" dirty="0"/>
              <a:t>: </a:t>
            </a:r>
            <a:r>
              <a:rPr lang="en-GB" sz="2800" b="1" dirty="0"/>
              <a:t>ADY</a:t>
            </a:r>
            <a:r>
              <a:rPr lang="en-GB" sz="2800" dirty="0"/>
              <a:t>: </a:t>
            </a:r>
            <a:r>
              <a:rPr lang="en-GB" sz="2800" dirty="0" err="1"/>
              <a:t>Ysgogiadau</a:t>
            </a:r>
            <a:r>
              <a:rPr lang="en-GB" sz="2800" dirty="0"/>
              <a:t> </a:t>
            </a:r>
            <a:r>
              <a:rPr lang="en-GB" sz="2800" dirty="0" err="1"/>
              <a:t>sgaffaldiau</a:t>
            </a:r>
            <a:r>
              <a:rPr lang="en-GB" sz="2800" dirty="0"/>
              <a:t>, </a:t>
            </a:r>
            <a:r>
              <a:rPr lang="en-GB" sz="2800" dirty="0" err="1"/>
              <a:t>e.e.</a:t>
            </a:r>
            <a:r>
              <a:rPr lang="en-GB" sz="2800" dirty="0"/>
              <a:t>, “</a:t>
            </a:r>
            <a:r>
              <a:rPr lang="en-GB" sz="2800" dirty="0" err="1"/>
              <a:t>Allwch</a:t>
            </a:r>
            <a:r>
              <a:rPr lang="en-GB" sz="2800" dirty="0"/>
              <a:t> chi </a:t>
            </a:r>
            <a:r>
              <a:rPr lang="en-GB" sz="2800" dirty="0" err="1"/>
              <a:t>ddisgrifio</a:t>
            </a:r>
            <a:r>
              <a:rPr lang="en-GB" sz="2800" dirty="0"/>
              <a:t> </a:t>
            </a:r>
            <a:r>
              <a:rPr lang="en-GB" sz="2800" dirty="0" err="1"/>
              <a:t>beth</a:t>
            </a:r>
            <a:r>
              <a:rPr lang="en-GB" sz="2800" dirty="0"/>
              <a:t> </a:t>
            </a:r>
            <a:r>
              <a:rPr lang="en-GB" sz="2800" dirty="0" err="1"/>
              <a:t>mae’r</a:t>
            </a:r>
            <a:r>
              <a:rPr lang="en-GB" sz="2800" dirty="0"/>
              <a:t> </a:t>
            </a:r>
            <a:r>
              <a:rPr lang="en-GB" sz="2800" dirty="0" err="1"/>
              <a:t>cymeriad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teimlo</a:t>
            </a:r>
            <a:r>
              <a:rPr lang="en-GB" sz="2800" dirty="0"/>
              <a:t>?”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/>
              <a:t>MAT</a:t>
            </a:r>
            <a:r>
              <a:rPr lang="en-GB" sz="2800" dirty="0"/>
              <a:t>: </a:t>
            </a:r>
            <a:r>
              <a:rPr lang="en-GB" sz="2800" dirty="0" err="1"/>
              <a:t>Cwestiynau</a:t>
            </a:r>
            <a:r>
              <a:rPr lang="en-GB" sz="2800" dirty="0"/>
              <a:t> </a:t>
            </a:r>
            <a:r>
              <a:rPr lang="en-GB" sz="2800" dirty="0" err="1"/>
              <a:t>penagored</a:t>
            </a:r>
            <a:r>
              <a:rPr lang="en-GB" sz="2800" dirty="0"/>
              <a:t>, </a:t>
            </a:r>
            <a:r>
              <a:rPr lang="en-GB" sz="2800" dirty="0" err="1"/>
              <a:t>e.e.</a:t>
            </a:r>
            <a:r>
              <a:rPr lang="en-GB" sz="2800" dirty="0"/>
              <a:t>, “Sut </a:t>
            </a:r>
            <a:r>
              <a:rPr lang="en-GB" sz="2800" dirty="0" err="1"/>
              <a:t>gallai</a:t>
            </a:r>
            <a:r>
              <a:rPr lang="en-GB" sz="2800" dirty="0"/>
              <a:t> </a:t>
            </a:r>
            <a:r>
              <a:rPr lang="en-GB" sz="2800" dirty="0" err="1"/>
              <a:t>profiad</a:t>
            </a:r>
            <a:r>
              <a:rPr lang="en-GB" sz="2800" dirty="0"/>
              <a:t> y </a:t>
            </a:r>
            <a:r>
              <a:rPr lang="en-GB" sz="2800" dirty="0" err="1"/>
              <a:t>ffoadur</a:t>
            </a:r>
            <a:r>
              <a:rPr lang="en-GB" sz="2800" dirty="0"/>
              <a:t> </a:t>
            </a:r>
            <a:r>
              <a:rPr lang="en-GB" sz="2800" dirty="0" err="1"/>
              <a:t>newid</a:t>
            </a:r>
            <a:r>
              <a:rPr lang="en-GB" sz="2800" dirty="0"/>
              <a:t> pe </a:t>
            </a:r>
            <a:r>
              <a:rPr lang="en-GB" sz="2800" dirty="0" err="1"/>
              <a:t>bai’r</a:t>
            </a:r>
            <a:r>
              <a:rPr lang="en-GB" sz="2800" dirty="0"/>
              <a:t> </a:t>
            </a:r>
            <a:r>
              <a:rPr lang="en-GB" sz="2800" dirty="0" err="1"/>
              <a:t>lleoliad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wahanol</a:t>
            </a:r>
            <a:r>
              <a:rPr lang="en-GB" sz="2800" dirty="0"/>
              <a:t>?”</a:t>
            </a:r>
          </a:p>
          <a:p>
            <a:r>
              <a:rPr lang="en-GB" sz="2800" b="1" dirty="0" err="1"/>
              <a:t>Damcaniaeth</a:t>
            </a:r>
            <a:r>
              <a:rPr lang="en-GB" sz="2800" b="1" dirty="0"/>
              <a:t> Bloom (1956)</a:t>
            </a:r>
            <a:r>
              <a:rPr lang="en-GB" sz="2800" dirty="0"/>
              <a:t> - </a:t>
            </a:r>
            <a:r>
              <a:rPr lang="en-GB" sz="2800" dirty="0" err="1"/>
              <a:t>Cynyddu</a:t>
            </a:r>
            <a:r>
              <a:rPr lang="en-GB" sz="2800" dirty="0"/>
              <a:t> </a:t>
            </a:r>
            <a:r>
              <a:rPr lang="en-GB" sz="2800" dirty="0" err="1"/>
              <a:t>medrau</a:t>
            </a:r>
            <a:r>
              <a:rPr lang="en-GB" sz="2800" dirty="0"/>
              <a:t> </a:t>
            </a:r>
            <a:r>
              <a:rPr lang="en-GB" sz="2800" dirty="0" err="1"/>
              <a:t>myfyrio</a:t>
            </a:r>
            <a:r>
              <a:rPr lang="en-GB" sz="2800" dirty="0"/>
              <a:t> </a:t>
            </a:r>
            <a:r>
              <a:rPr lang="en-GB" sz="2800" dirty="0" err="1"/>
              <a:t>beirniadol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wahanol</a:t>
            </a:r>
            <a:r>
              <a:rPr lang="en-GB" sz="2800" dirty="0"/>
              <a:t> </a:t>
            </a:r>
            <a:r>
              <a:rPr lang="en-GB" sz="2800" dirty="0" err="1"/>
              <a:t>lefelau</a:t>
            </a:r>
            <a:r>
              <a:rPr lang="en-GB" sz="2800" dirty="0"/>
              <a:t>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823102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F019A-5EE0-2E32-22CF-89ED29351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Pam y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Strategaethau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Hyn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F91B8-5DBF-EAE7-F0E5-C964411A84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err="1"/>
              <a:t>Cyd-fynd</a:t>
            </a:r>
            <a:r>
              <a:rPr lang="en-GB" sz="2800" b="1" dirty="0"/>
              <a:t> </a:t>
            </a:r>
            <a:r>
              <a:rPr lang="en-GB" sz="2800" b="1" dirty="0" err="1"/>
              <a:t>â</a:t>
            </a:r>
            <a:r>
              <a:rPr lang="en-GB" sz="2800" b="1" dirty="0"/>
              <a:t> </a:t>
            </a:r>
            <a:r>
              <a:rPr lang="en-GB" sz="2800" b="1" dirty="0" err="1"/>
              <a:t>Chwricwlwm</a:t>
            </a:r>
            <a:r>
              <a:rPr lang="en-GB" sz="2800" b="1" dirty="0"/>
              <a:t> </a:t>
            </a:r>
            <a:r>
              <a:rPr lang="en-GB" sz="2800" b="1" dirty="0" err="1"/>
              <a:t>i</a:t>
            </a:r>
            <a:r>
              <a:rPr lang="en-GB" sz="2800" b="1" dirty="0"/>
              <a:t> </a:t>
            </a:r>
            <a:r>
              <a:rPr lang="en-GB" sz="2800" b="1" dirty="0" err="1"/>
              <a:t>Gymru</a:t>
            </a:r>
            <a:r>
              <a:rPr lang="en-GB" sz="2800" dirty="0"/>
              <a:t> 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egwyddorion</a:t>
            </a:r>
            <a:r>
              <a:rPr lang="en-GB" sz="2800" dirty="0"/>
              <a:t> o </a:t>
            </a:r>
            <a:r>
              <a:rPr lang="en-GB" sz="2800" dirty="0" err="1"/>
              <a:t>AagD</a:t>
            </a:r>
            <a:r>
              <a:rPr lang="en-GB" sz="2800" dirty="0"/>
              <a:t>.</a:t>
            </a:r>
          </a:p>
          <a:p>
            <a:r>
              <a:rPr lang="en-GB" sz="2800" b="1" dirty="0" err="1"/>
              <a:t>Addysgeg</a:t>
            </a:r>
            <a:r>
              <a:rPr lang="en-GB" sz="2800" b="1" dirty="0"/>
              <a:t> </a:t>
            </a:r>
            <a:r>
              <a:rPr lang="en-GB" sz="2800" b="1" dirty="0" err="1"/>
              <a:t>Effeithiol</a:t>
            </a:r>
            <a:r>
              <a:rPr lang="en-GB" sz="2800" dirty="0"/>
              <a:t> - </a:t>
            </a:r>
            <a:r>
              <a:rPr lang="en-GB" sz="2800" b="1" dirty="0" err="1"/>
              <a:t>Adborth</a:t>
            </a:r>
            <a:r>
              <a:rPr lang="en-GB" sz="2800" dirty="0"/>
              <a:t>, </a:t>
            </a:r>
            <a:r>
              <a:rPr lang="en-GB" sz="2800" b="1" dirty="0" err="1"/>
              <a:t>hunanasesu</a:t>
            </a:r>
            <a:r>
              <a:rPr lang="en-GB" sz="2800" dirty="0"/>
              <a:t>, a </a:t>
            </a:r>
            <a:r>
              <a:rPr lang="en-GB" sz="2800" b="1" dirty="0" err="1"/>
              <a:t>cwestiynu</a:t>
            </a:r>
            <a:r>
              <a:rPr lang="en-GB" sz="2800" b="1" dirty="0"/>
              <a:t> </a:t>
            </a:r>
            <a:r>
              <a:rPr lang="en-GB" sz="2800" b="1" dirty="0" err="1"/>
              <a:t>gwahaniaethol</a:t>
            </a:r>
            <a:r>
              <a:rPr lang="en-GB" sz="2800" dirty="0"/>
              <a:t> 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gwella</a:t>
            </a:r>
            <a:r>
              <a:rPr lang="en-GB" sz="2800" dirty="0"/>
              <a:t> </a:t>
            </a:r>
            <a:r>
              <a:rPr lang="en-GB" sz="2800" dirty="0" err="1"/>
              <a:t>dilyniant</a:t>
            </a:r>
            <a:r>
              <a:rPr lang="en-GB" sz="2800" dirty="0"/>
              <a:t> </a:t>
            </a:r>
            <a:r>
              <a:rPr lang="en-GB" sz="2800" dirty="0" err="1"/>
              <a:t>dysgwyr</a:t>
            </a:r>
            <a:r>
              <a:rPr lang="en-GB" sz="2800" dirty="0"/>
              <a:t>.</a:t>
            </a:r>
          </a:p>
          <a:p>
            <a:r>
              <a:rPr lang="en-GB" sz="2800" b="1" dirty="0" err="1"/>
              <a:t>Annog</a:t>
            </a:r>
            <a:r>
              <a:rPr lang="en-GB" sz="2800" b="1" dirty="0"/>
              <a:t> </a:t>
            </a:r>
            <a:r>
              <a:rPr lang="en-GB" sz="2800" b="1" dirty="0" err="1"/>
              <a:t>perchnogaeth</a:t>
            </a:r>
            <a:r>
              <a:rPr lang="en-GB" sz="2800" dirty="0"/>
              <a:t> </a:t>
            </a:r>
            <a:r>
              <a:rPr lang="en-GB" sz="2800" dirty="0" err="1"/>
              <a:t>dysgwyr</a:t>
            </a:r>
            <a:r>
              <a:rPr lang="en-GB" sz="2800" dirty="0"/>
              <a:t> </a:t>
            </a:r>
            <a:r>
              <a:rPr lang="en-GB" sz="2800" dirty="0" err="1"/>
              <a:t>wrth</a:t>
            </a:r>
            <a:r>
              <a:rPr lang="en-GB" sz="2800" dirty="0"/>
              <a:t> </a:t>
            </a:r>
            <a:r>
              <a:rPr lang="en-GB" sz="2800" dirty="0" err="1"/>
              <a:t>fynd</a:t>
            </a:r>
            <a:r>
              <a:rPr lang="en-GB" sz="2800" dirty="0"/>
              <a:t> </a:t>
            </a:r>
            <a:r>
              <a:rPr lang="en-GB" sz="2800" dirty="0" err="1"/>
              <a:t>ymlaen</a:t>
            </a:r>
            <a:r>
              <a:rPr lang="en-GB" sz="2800" dirty="0"/>
              <a:t> </a:t>
            </a:r>
            <a:r>
              <a:rPr lang="en-GB" sz="2800" dirty="0" err="1"/>
              <a:t>gyda’u</a:t>
            </a:r>
            <a:r>
              <a:rPr lang="en-GB" sz="2800" dirty="0"/>
              <a:t> </a:t>
            </a:r>
            <a:r>
              <a:rPr lang="en-GB" sz="2800" b="1" dirty="0" err="1"/>
              <a:t>dysgu</a:t>
            </a:r>
            <a:r>
              <a:rPr lang="en-GB" sz="2800" dirty="0"/>
              <a:t>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442164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A7050-B90B-84CD-E158-D240FE55C0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Adnoddau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a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Grwpio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917312-679A-9289-C1C7-592C38EA5F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b="1" dirty="0" err="1"/>
              <a:t>Defnyddio</a:t>
            </a:r>
            <a:r>
              <a:rPr lang="en-GB" sz="2800" b="1" dirty="0"/>
              <a:t> </a:t>
            </a:r>
            <a:r>
              <a:rPr lang="en-GB" sz="2800" b="1" dirty="0" err="1"/>
              <a:t>Adnoddau</a:t>
            </a:r>
            <a:r>
              <a:rPr lang="en-GB" sz="2800" b="1" dirty="0"/>
              <a:t> </a:t>
            </a:r>
            <a:r>
              <a:rPr lang="en-GB" sz="2800" b="1" dirty="0" err="1"/>
              <a:t>Mewn</a:t>
            </a:r>
            <a:r>
              <a:rPr lang="en-GB" sz="2800" b="1" dirty="0"/>
              <a:t> </a:t>
            </a:r>
            <a:r>
              <a:rPr lang="en-GB" sz="2800" b="1" dirty="0" err="1"/>
              <a:t>Fideo</a:t>
            </a:r>
            <a:r>
              <a:rPr lang="en-GB" sz="2800" dirty="0"/>
              <a:t> 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adeiladu</a:t>
            </a:r>
            <a:r>
              <a:rPr lang="en-GB" sz="2800" dirty="0"/>
              <a:t> </a:t>
            </a:r>
            <a:r>
              <a:rPr lang="en-GB" sz="2800" dirty="0" err="1"/>
              <a:t>empathi</a:t>
            </a:r>
            <a:r>
              <a:rPr lang="en-GB" sz="2800" dirty="0"/>
              <a:t> a </a:t>
            </a:r>
            <a:r>
              <a:rPr lang="en-GB" sz="2800" dirty="0" err="1"/>
              <a:t>dealltwriaeth</a:t>
            </a:r>
            <a:r>
              <a:rPr lang="en-GB" sz="2800" dirty="0"/>
              <a:t> am </a:t>
            </a:r>
            <a:r>
              <a:rPr lang="en-GB" sz="2800" dirty="0" err="1"/>
              <a:t>ffoaduriaid</a:t>
            </a:r>
            <a:r>
              <a:rPr lang="en-GB" sz="28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 err="1"/>
              <a:t>Grwpio</a:t>
            </a:r>
            <a:r>
              <a:rPr lang="en-GB" sz="2800" b="1" dirty="0"/>
              <a:t> </a:t>
            </a:r>
            <a:r>
              <a:rPr lang="en-GB" sz="2800" b="1" dirty="0" err="1"/>
              <a:t>Abl</a:t>
            </a:r>
            <a:r>
              <a:rPr lang="en-GB" sz="2800" b="1" dirty="0"/>
              <a:t> </a:t>
            </a:r>
            <a:r>
              <a:rPr lang="en-GB" sz="2800" b="1" dirty="0" err="1"/>
              <a:t>Cymysg</a:t>
            </a:r>
            <a:r>
              <a:rPr lang="en-GB" sz="2800" dirty="0"/>
              <a:t>: </a:t>
            </a:r>
            <a:r>
              <a:rPr lang="en-GB" sz="2800" b="1" dirty="0" err="1"/>
              <a:t>Parth</a:t>
            </a:r>
            <a:r>
              <a:rPr lang="en-GB" sz="2800" b="1" dirty="0"/>
              <a:t> </a:t>
            </a:r>
            <a:r>
              <a:rPr lang="en-GB" sz="2800" b="1" dirty="0" err="1"/>
              <a:t>Datblygiad</a:t>
            </a:r>
            <a:r>
              <a:rPr lang="en-GB" sz="2800" b="1" dirty="0"/>
              <a:t> </a:t>
            </a:r>
            <a:r>
              <a:rPr lang="en-GB" sz="2800" b="1" dirty="0" err="1"/>
              <a:t>Procsimol</a:t>
            </a:r>
            <a:r>
              <a:rPr lang="en-GB" sz="2800" dirty="0"/>
              <a:t> Vygotsky (1978) - </a:t>
            </a:r>
            <a:r>
              <a:rPr lang="en-GB" sz="2800" dirty="0" err="1"/>
              <a:t>Dysgwyr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elwa</a:t>
            </a:r>
            <a:r>
              <a:rPr lang="en-GB" sz="2800" dirty="0"/>
              <a:t> o </a:t>
            </a:r>
            <a:r>
              <a:rPr lang="en-GB" sz="2800" dirty="0" err="1"/>
              <a:t>weithio</a:t>
            </a:r>
            <a:r>
              <a:rPr lang="en-GB" sz="2800" dirty="0"/>
              <a:t> </a:t>
            </a:r>
            <a:r>
              <a:rPr lang="en-GB" sz="2800" dirty="0" err="1"/>
              <a:t>gyda</a:t>
            </a:r>
            <a:r>
              <a:rPr lang="en-GB" sz="2800" dirty="0"/>
              <a:t> </a:t>
            </a:r>
            <a:r>
              <a:rPr lang="en-GB" sz="2800" dirty="0" err="1"/>
              <a:t>chyfoedion</a:t>
            </a:r>
            <a:r>
              <a:rPr lang="en-GB" sz="2800" dirty="0"/>
              <a:t> </a:t>
            </a:r>
            <a:r>
              <a:rPr lang="en-GB" sz="2800" dirty="0" err="1"/>
              <a:t>mwy</a:t>
            </a:r>
            <a:r>
              <a:rPr lang="en-GB" sz="2800" dirty="0"/>
              <a:t> </a:t>
            </a:r>
            <a:r>
              <a:rPr lang="en-GB" sz="2800" dirty="0" err="1"/>
              <a:t>galluog</a:t>
            </a:r>
            <a:r>
              <a:rPr lang="en-GB" sz="28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 err="1"/>
              <a:t>Sgaffaldiau</a:t>
            </a:r>
            <a:r>
              <a:rPr lang="en-GB" sz="2800" dirty="0"/>
              <a:t> 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gefnogi</a:t>
            </a:r>
            <a:r>
              <a:rPr lang="en-GB" sz="2800" dirty="0"/>
              <a:t> ADY: </a:t>
            </a:r>
            <a:r>
              <a:rPr lang="en-GB" sz="2800" dirty="0" err="1"/>
              <a:t>banciau</a:t>
            </a:r>
            <a:r>
              <a:rPr lang="en-GB" sz="2800" dirty="0"/>
              <a:t> </a:t>
            </a:r>
            <a:r>
              <a:rPr lang="en-GB" sz="2800" dirty="0" err="1"/>
              <a:t>geiriau</a:t>
            </a:r>
            <a:r>
              <a:rPr lang="en-GB" sz="2800" dirty="0"/>
              <a:t> a </a:t>
            </a:r>
            <a:r>
              <a:rPr lang="en-GB" sz="2800" dirty="0" err="1"/>
              <a:t>dechreuadau</a:t>
            </a:r>
            <a:r>
              <a:rPr lang="en-GB" sz="2800" dirty="0"/>
              <a:t> </a:t>
            </a:r>
            <a:r>
              <a:rPr lang="en-GB" sz="2800" dirty="0" err="1"/>
              <a:t>brawddegau</a:t>
            </a:r>
            <a:r>
              <a:rPr lang="en-GB" sz="2800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85822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37FED-064E-315F-8043-C73BEC60DD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Heriau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ac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Atebion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2B828-E548-6D3B-D676-CDC8E9F320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800" b="1" dirty="0" err="1"/>
              <a:t>Cyfyngiadau</a:t>
            </a:r>
            <a:r>
              <a:rPr lang="en-GB" sz="2800" b="1" dirty="0"/>
              <a:t> </a:t>
            </a:r>
            <a:r>
              <a:rPr lang="en-GB" sz="2800" b="1" dirty="0" err="1"/>
              <a:t>Amser</a:t>
            </a:r>
            <a:r>
              <a:rPr lang="en-GB" sz="2800" dirty="0"/>
              <a:t>: </a:t>
            </a:r>
            <a:r>
              <a:rPr lang="en-GB" sz="2800" dirty="0" err="1"/>
              <a:t>Defnyddio</a:t>
            </a:r>
            <a:r>
              <a:rPr lang="en-GB" sz="2800" dirty="0"/>
              <a:t> </a:t>
            </a:r>
            <a:r>
              <a:rPr lang="en-GB" sz="2800" dirty="0" err="1"/>
              <a:t>systemau</a:t>
            </a:r>
            <a:r>
              <a:rPr lang="en-GB" sz="2800" dirty="0"/>
              <a:t> </a:t>
            </a:r>
            <a:r>
              <a:rPr lang="en-GB" sz="2800" dirty="0" err="1"/>
              <a:t>fel</a:t>
            </a:r>
            <a:r>
              <a:rPr lang="en-GB" sz="2800" dirty="0"/>
              <a:t> </a:t>
            </a:r>
            <a:r>
              <a:rPr lang="en-GB" sz="2800" b="1" dirty="0" err="1"/>
              <a:t>goleuadau</a:t>
            </a:r>
            <a:r>
              <a:rPr lang="en-GB" sz="2800" b="1" dirty="0"/>
              <a:t> </a:t>
            </a:r>
            <a:r>
              <a:rPr lang="en-GB" sz="2800" b="1" dirty="0" err="1"/>
              <a:t>traffig</a:t>
            </a:r>
            <a:r>
              <a:rPr lang="en-GB" sz="2800" dirty="0"/>
              <a:t> a </a:t>
            </a:r>
            <a:r>
              <a:rPr lang="en-GB" sz="2800" b="1" dirty="0" err="1"/>
              <a:t>tocynnau</a:t>
            </a:r>
            <a:r>
              <a:rPr lang="en-GB" sz="2800" b="1" dirty="0"/>
              <a:t> </a:t>
            </a:r>
            <a:r>
              <a:rPr lang="en-GB" sz="2800" b="1" dirty="0" err="1"/>
              <a:t>ymadael</a:t>
            </a:r>
            <a:r>
              <a:rPr lang="en-GB" sz="2800" dirty="0"/>
              <a:t> 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fesur</a:t>
            </a:r>
            <a:r>
              <a:rPr lang="en-GB" sz="2800" dirty="0"/>
              <a:t> </a:t>
            </a:r>
            <a:r>
              <a:rPr lang="en-GB" sz="2800" dirty="0" err="1"/>
              <a:t>dealltwriaeth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gyflym</a:t>
            </a:r>
            <a:r>
              <a:rPr lang="en-GB" sz="2800" dirty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en-GB" sz="2800" b="1" dirty="0" err="1"/>
              <a:t>Gwella</a:t>
            </a:r>
            <a:r>
              <a:rPr lang="en-GB" sz="2800" b="1" dirty="0"/>
              <a:t> </a:t>
            </a:r>
            <a:r>
              <a:rPr lang="en-GB" sz="2800" b="1" dirty="0" err="1"/>
              <a:t>Adborth</a:t>
            </a:r>
            <a:r>
              <a:rPr lang="en-GB" sz="2800" b="1" dirty="0"/>
              <a:t> </a:t>
            </a:r>
            <a:r>
              <a:rPr lang="en-GB" sz="2800" b="1" dirty="0" err="1"/>
              <a:t>Amserol</a:t>
            </a:r>
            <a:r>
              <a:rPr lang="en-GB" sz="2800" dirty="0"/>
              <a:t> 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gadw</a:t>
            </a:r>
            <a:r>
              <a:rPr lang="en-GB" sz="2800" dirty="0"/>
              <a:t> </a:t>
            </a:r>
            <a:r>
              <a:rPr lang="en-GB" sz="2800" dirty="0" err="1"/>
              <a:t>disgyblion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y </a:t>
            </a:r>
            <a:r>
              <a:rPr lang="en-GB" sz="2800" dirty="0" err="1"/>
              <a:t>trywydd</a:t>
            </a:r>
            <a:r>
              <a:rPr lang="en-GB" sz="2800" dirty="0"/>
              <a:t> </a:t>
            </a:r>
            <a:r>
              <a:rPr lang="en-GB" sz="2800" dirty="0" err="1"/>
              <a:t>iawn</a:t>
            </a:r>
            <a:r>
              <a:rPr lang="en-GB" sz="2800" dirty="0"/>
              <a:t>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8473377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08CD7-985D-B589-53EA-2EE82CC46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Casgliad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EAB61-FAE6-610D-1CB6-9657436A0C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en-GB" sz="2800" b="1" dirty="0" err="1"/>
              <a:t>Asesu</a:t>
            </a:r>
            <a:r>
              <a:rPr lang="en-GB" sz="2800" b="1" dirty="0"/>
              <a:t> </a:t>
            </a:r>
            <a:r>
              <a:rPr lang="en-GB" sz="2800" b="1" dirty="0" err="1"/>
              <a:t>ar</a:t>
            </a:r>
            <a:r>
              <a:rPr lang="en-GB" sz="2800" b="1" dirty="0"/>
              <a:t> </a:t>
            </a:r>
            <a:r>
              <a:rPr lang="en-GB" sz="2800" b="1" dirty="0" err="1"/>
              <a:t>gyfer</a:t>
            </a:r>
            <a:r>
              <a:rPr lang="en-GB" sz="2800" b="1" dirty="0"/>
              <a:t> </a:t>
            </a:r>
            <a:r>
              <a:rPr lang="en-GB" sz="2800" b="1" dirty="0" err="1"/>
              <a:t>Dysgu</a:t>
            </a:r>
            <a:r>
              <a:rPr lang="en-GB" sz="2800" dirty="0"/>
              <a:t> 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arf</a:t>
            </a:r>
            <a:r>
              <a:rPr lang="en-GB" sz="2800" dirty="0"/>
              <a:t> </a:t>
            </a:r>
            <a:r>
              <a:rPr lang="en-GB" sz="2800" dirty="0" err="1"/>
              <a:t>pwysig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gryfhau</a:t>
            </a:r>
            <a:r>
              <a:rPr lang="en-GB" sz="2800" dirty="0"/>
              <a:t> </a:t>
            </a:r>
            <a:r>
              <a:rPr lang="en-GB" sz="2800" dirty="0" err="1"/>
              <a:t>dysgwyr</a:t>
            </a:r>
            <a:r>
              <a:rPr lang="en-GB" sz="2800" dirty="0"/>
              <a:t> </a:t>
            </a:r>
            <a:r>
              <a:rPr lang="en-GB" sz="2800" dirty="0" err="1"/>
              <a:t>annibynnol</a:t>
            </a:r>
            <a:r>
              <a:rPr lang="en-GB" sz="2800" dirty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en-GB" sz="2800" b="1" dirty="0" err="1"/>
              <a:t>Cyd-fynd</a:t>
            </a:r>
            <a:r>
              <a:rPr lang="en-GB" sz="2800" b="1" dirty="0"/>
              <a:t> </a:t>
            </a:r>
            <a:r>
              <a:rPr lang="en-GB" sz="2800" b="1" dirty="0" err="1"/>
              <a:t>â</a:t>
            </a:r>
            <a:r>
              <a:rPr lang="en-GB" sz="2800" b="1" dirty="0"/>
              <a:t> </a:t>
            </a:r>
            <a:r>
              <a:rPr lang="en-GB" sz="2800" b="1" dirty="0" err="1"/>
              <a:t>Cwricwlwm</a:t>
            </a:r>
            <a:r>
              <a:rPr lang="en-GB" sz="2800" b="1" dirty="0"/>
              <a:t> Cymru</a:t>
            </a:r>
            <a:r>
              <a:rPr lang="en-GB" sz="2800" dirty="0"/>
              <a:t> a </a:t>
            </a:r>
            <a:r>
              <a:rPr lang="en-GB" sz="2800" dirty="0" err="1"/>
              <a:t>safonau</a:t>
            </a:r>
            <a:r>
              <a:rPr lang="en-GB" sz="2800" dirty="0"/>
              <a:t> SAC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gwneud</a:t>
            </a:r>
            <a:r>
              <a:rPr lang="en-GB" sz="2800" dirty="0"/>
              <a:t> </a:t>
            </a:r>
            <a:r>
              <a:rPr lang="en-GB" sz="2800" dirty="0" err="1"/>
              <a:t>AagD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hanfodol</a:t>
            </a:r>
            <a:r>
              <a:rPr lang="en-GB" sz="2800" dirty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en-GB" sz="2800" b="1" dirty="0" err="1"/>
              <a:t>Strategaethau</a:t>
            </a:r>
            <a:r>
              <a:rPr lang="en-GB" sz="2800" dirty="0"/>
              <a:t>: </a:t>
            </a:r>
            <a:r>
              <a:rPr lang="en-GB" sz="2800" dirty="0" err="1"/>
              <a:t>Dolenni</a:t>
            </a:r>
            <a:r>
              <a:rPr lang="en-GB" sz="2800" dirty="0"/>
              <a:t> </a:t>
            </a:r>
            <a:r>
              <a:rPr lang="en-GB" sz="2800" dirty="0" err="1"/>
              <a:t>adborth</a:t>
            </a:r>
            <a:endParaRPr lang="en-GB" sz="2800" dirty="0"/>
          </a:p>
          <a:p>
            <a:pPr>
              <a:buFont typeface="Wingdings" pitchFamily="2" charset="2"/>
              <a:buChar char="Ø"/>
            </a:pPr>
            <a:r>
              <a:rPr lang="en-GB" sz="2800" dirty="0" err="1"/>
              <a:t>Hunanasesu</a:t>
            </a:r>
            <a:endParaRPr lang="en-GB" sz="2800" dirty="0"/>
          </a:p>
          <a:p>
            <a:pPr>
              <a:buFont typeface="Wingdings" pitchFamily="2" charset="2"/>
              <a:buChar char="Ø"/>
            </a:pPr>
            <a:r>
              <a:rPr lang="en-GB" sz="2800" dirty="0" err="1"/>
              <a:t>Cwestiynau</a:t>
            </a:r>
            <a:r>
              <a:rPr lang="en-GB" sz="2800" dirty="0"/>
              <a:t> </a:t>
            </a:r>
            <a:r>
              <a:rPr lang="en-GB" sz="2800" dirty="0" err="1"/>
              <a:t>gwahaniaethol</a:t>
            </a:r>
            <a:endParaRPr lang="en-GB" sz="2800" dirty="0"/>
          </a:p>
          <a:p>
            <a:pPr>
              <a:buFont typeface="Wingdings" pitchFamily="2" charset="2"/>
              <a:buChar char="Ø"/>
            </a:pPr>
            <a:r>
              <a:rPr lang="en-GB" sz="2800" b="1" dirty="0" err="1"/>
              <a:t>Argymell</a:t>
            </a:r>
            <a:r>
              <a:rPr lang="en-GB" sz="2800" b="1" dirty="0"/>
              <a:t> </a:t>
            </a:r>
            <a:r>
              <a:rPr lang="en-GB" sz="2800" b="1" dirty="0" err="1"/>
              <a:t>ehangu</a:t>
            </a:r>
            <a:r>
              <a:rPr lang="en-GB" sz="2800" b="1" dirty="0"/>
              <a:t> </a:t>
            </a:r>
            <a:r>
              <a:rPr lang="en-GB" sz="2800" b="1" dirty="0" err="1"/>
              <a:t>arferion</a:t>
            </a:r>
            <a:r>
              <a:rPr lang="en-GB" sz="2800" b="1" dirty="0"/>
              <a:t> </a:t>
            </a:r>
            <a:r>
              <a:rPr lang="en-GB" sz="2800" b="1" dirty="0" err="1"/>
              <a:t>AagD</a:t>
            </a:r>
            <a:r>
              <a:rPr lang="en-GB" sz="2800" dirty="0"/>
              <a:t> 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ysgolion</a:t>
            </a:r>
            <a:r>
              <a:rPr lang="en-GB" sz="2800" dirty="0"/>
              <a:t> </a:t>
            </a:r>
            <a:r>
              <a:rPr lang="en-GB" sz="2800" dirty="0" err="1"/>
              <a:t>drwy</a:t>
            </a:r>
            <a:r>
              <a:rPr lang="en-GB" sz="2800" dirty="0"/>
              <a:t> </a:t>
            </a:r>
            <a:r>
              <a:rPr lang="en-GB" sz="2800" dirty="0" err="1"/>
              <a:t>ddatblygiad</a:t>
            </a:r>
            <a:r>
              <a:rPr lang="en-GB" sz="2800" dirty="0"/>
              <a:t> </a:t>
            </a:r>
            <a:r>
              <a:rPr lang="en-GB" sz="2800" dirty="0" err="1"/>
              <a:t>proffesiynol</a:t>
            </a:r>
            <a:r>
              <a:rPr lang="en-GB" sz="2800" dirty="0"/>
              <a:t>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7942021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E31B44-5C5B-CAFC-A585-021314425A7D}"/>
              </a:ext>
            </a:extLst>
          </p:cNvPr>
          <p:cNvSpPr txBox="1"/>
          <p:nvPr/>
        </p:nvSpPr>
        <p:spPr>
          <a:xfrm>
            <a:off x="938463" y="1648327"/>
            <a:ext cx="776036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 err="1"/>
              <a:t>Diolch</a:t>
            </a:r>
            <a:r>
              <a:rPr lang="en-US" sz="6600" dirty="0"/>
              <a:t> am </a:t>
            </a:r>
            <a:r>
              <a:rPr lang="en-US" sz="6600" dirty="0" err="1"/>
              <a:t>wrando</a:t>
            </a:r>
            <a:r>
              <a:rPr lang="en-US" sz="6600" dirty="0"/>
              <a:t>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7D79B6-17C1-5DA8-F547-01228BB78FEC}"/>
              </a:ext>
            </a:extLst>
          </p:cNvPr>
          <p:cNvSpPr txBox="1"/>
          <p:nvPr/>
        </p:nvSpPr>
        <p:spPr>
          <a:xfrm>
            <a:off x="1034716" y="3597442"/>
            <a:ext cx="79649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/>
              <a:t>Oes</a:t>
            </a:r>
            <a:r>
              <a:rPr lang="en-US" sz="5400" dirty="0"/>
              <a:t> </a:t>
            </a:r>
            <a:r>
              <a:rPr lang="en-US" sz="5400" dirty="0" err="1"/>
              <a:t>unrhyw</a:t>
            </a:r>
            <a:r>
              <a:rPr lang="en-US" sz="5400" dirty="0"/>
              <a:t> </a:t>
            </a:r>
            <a:r>
              <a:rPr lang="en-US" sz="5400" dirty="0" err="1"/>
              <a:t>cwestiynau</a:t>
            </a:r>
            <a:r>
              <a:rPr lang="en-US" sz="54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5070132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DBE6A-B531-EF7A-256B-04760FAE3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tx1"/>
                </a:solidFill>
              </a:rPr>
              <a:t>Cyfeiriadau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80C36B-B849-00EC-876B-62B62CD7B3E4}"/>
              </a:ext>
            </a:extLst>
          </p:cNvPr>
          <p:cNvSpPr txBox="1"/>
          <p:nvPr/>
        </p:nvSpPr>
        <p:spPr>
          <a:xfrm>
            <a:off x="505326" y="1672389"/>
            <a:ext cx="876867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Black, P. and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Wiliam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D., 1998.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Inside the Black Box: Raising Standards Through Classroom Assessment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London: King’s College.</a:t>
            </a: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Bloom, B., 1956.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Taxonomy of Educational Objectives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New York: Longman.</a:t>
            </a: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Boud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D., 1995.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Enhancing Learning Through Self-Assessment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London: Kogan Page.</a:t>
            </a: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Hattie, J., 2008.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Visible Learning: A Synthesis of Over 800 Meta-Analyses Relating to Achievement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Abingdon: Routledge.</a:t>
            </a: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Mayer, R.E., 2005.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Cambridge Handbook of Multimedia Learning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Cambridge: Cambridge University Press.</a:t>
            </a: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Nicol, D.J. and Macfarlane-Dick, D., 2006. Formative assessment and self‐regulated learning: A model and seven principles of good feedback practice.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Studies in Higher Education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31(2), pp.199-218.</a:t>
            </a: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Shute, V.J., 2008. Focus on formative feedback.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Review of Educational Research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78(1), pp.153-189.</a:t>
            </a: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Torrance, H. and Pryor, J., 1998.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Investigating Formative Assessment: Teaching, Learning and Assessment in the Classroom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Buckingham: Open University Press.</a:t>
            </a: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Vygotsky, L.S., 1978.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Mind in Society: The Development of Higher Psychological Processes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Cambridge, MA: Harvard University Press.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65442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{6C10BCBE-AAF3-5A48-96E1-1D5E5EF7F969}tf10001060_mac</Template>
  <TotalTime>570</TotalTime>
  <Words>1012</Words>
  <Application>Microsoft Macintosh PowerPoint</Application>
  <PresentationFormat>Widescreen</PresentationFormat>
  <Paragraphs>96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-webkit-standard</vt:lpstr>
      <vt:lpstr>Arial</vt:lpstr>
      <vt:lpstr>Symbol</vt:lpstr>
      <vt:lpstr>Times New Roman</vt:lpstr>
      <vt:lpstr>Trebuchet MS</vt:lpstr>
      <vt:lpstr>Wingdings</vt:lpstr>
      <vt:lpstr>Wingdings 3</vt:lpstr>
      <vt:lpstr>Facet</vt:lpstr>
      <vt:lpstr>Cyflwyniad: Asesu ar gyfer Dysgu (AagD) a'i Ddefnydd Mewn Cyd-destun Cwricwlwm i Gymru</vt:lpstr>
      <vt:lpstr>Cyflwyniad</vt:lpstr>
      <vt:lpstr>Pam Mae’r Pwnc Hwn yn Bwysig?</vt:lpstr>
      <vt:lpstr>Cyd-destun y Dysgwyr</vt:lpstr>
      <vt:lpstr>Adolygiad o’r Llenyddiaeth</vt:lpstr>
      <vt:lpstr>Heriau o Asesu ar gyfer Dysgu</vt:lpstr>
      <vt:lpstr>Cynllun gwers</vt:lpstr>
      <vt:lpstr>Penderfyniadau Cynllunio Gwersi</vt:lpstr>
      <vt:lpstr>Dolenni Adborth  </vt:lpstr>
      <vt:lpstr>Asesu Cyfoedion a Hunanasesu</vt:lpstr>
      <vt:lpstr>Cwestiynau Gwahaniaethol</vt:lpstr>
      <vt:lpstr>Pam y Strategaethau Hyn?</vt:lpstr>
      <vt:lpstr>Adnoddau a Grwpio</vt:lpstr>
      <vt:lpstr>Heriau ac Atebion</vt:lpstr>
      <vt:lpstr>Casgliad</vt:lpstr>
      <vt:lpstr>PowerPoint Presentation</vt:lpstr>
      <vt:lpstr>Cyfeiriadau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Cyflwyniad: Asesu ar gyfer Dysgu (AagD) a'i Ddefnydd Mewn Cyd-destun Cwricwlwm i Gymru</dc:title>
  <dc:creator>rhys cassell</dc:creator>
  <cp:lastModifiedBy>rhys cassell</cp:lastModifiedBy>
  <cp:revision>2</cp:revision>
  <dcterms:created xsi:type="dcterms:W3CDTF">2025-01-16T13:53:36Z</dcterms:created>
  <dcterms:modified xsi:type="dcterms:W3CDTF">2025-01-16T23:23:55Z</dcterms:modified>
</cp:coreProperties>
</file>