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sldIdLst>
    <p:sldId id="256" r:id="rId2"/>
    <p:sldId id="258" r:id="rId3"/>
    <p:sldId id="259" r:id="rId4"/>
    <p:sldId id="260" r:id="rId5"/>
    <p:sldId id="261" r:id="rId6"/>
    <p:sldId id="262" r:id="rId7"/>
    <p:sldId id="263" r:id="rId8"/>
    <p:sldId id="264" r:id="rId9"/>
    <p:sldId id="25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73699"/>
  </p:normalViewPr>
  <p:slideViewPr>
    <p:cSldViewPr snapToGrid="0">
      <p:cViewPr varScale="1">
        <p:scale>
          <a:sx n="92" d="100"/>
          <a:sy n="92" d="100"/>
        </p:scale>
        <p:origin x="186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587431-C56C-7A45-A20F-01BBCE06E88A}"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0FB564-3A8A-ED46-A6FC-09881F5139F3}" type="slidenum">
              <a:rPr lang="en-GB" smtClean="0"/>
              <a:t>‹#›</a:t>
            </a:fld>
            <a:endParaRPr lang="en-GB"/>
          </a:p>
        </p:txBody>
      </p:sp>
    </p:spTree>
    <p:extLst>
      <p:ext uri="{BB962C8B-B14F-4D97-AF65-F5344CB8AC3E}">
        <p14:creationId xmlns:p14="http://schemas.microsoft.com/office/powerpoint/2010/main" val="987898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Today, I will present an analysis of Basil’s Bakery, an independent bakery established in Coventry in 2015. The business experienced significant sales difficulties during the COVID-19 pandemic. However, sales have not fully recovered and remain around 25% below the 2019 level. The pandemic also affected small businesses across the UK. In this presentation, I will examine the main problems and use PESTEL and Fishbone analysis to investigate their possible causes.</a:t>
            </a:r>
            <a:endParaRPr lang="en-GB" dirty="0"/>
          </a:p>
        </p:txBody>
      </p:sp>
      <p:sp>
        <p:nvSpPr>
          <p:cNvPr id="4" name="Slide Number Placeholder 3"/>
          <p:cNvSpPr>
            <a:spLocks noGrp="1"/>
          </p:cNvSpPr>
          <p:nvPr>
            <p:ph type="sldNum" sz="quarter" idx="5"/>
          </p:nvPr>
        </p:nvSpPr>
        <p:spPr/>
        <p:txBody>
          <a:bodyPr/>
          <a:lstStyle/>
          <a:p>
            <a:fld id="{C80FB564-3A8A-ED46-A6FC-09881F5139F3}" type="slidenum">
              <a:rPr lang="en-GB" smtClean="0"/>
              <a:t>2</a:t>
            </a:fld>
            <a:endParaRPr lang="en-GB"/>
          </a:p>
        </p:txBody>
      </p:sp>
    </p:spTree>
    <p:extLst>
      <p:ext uri="{BB962C8B-B14F-4D97-AF65-F5344CB8AC3E}">
        <p14:creationId xmlns:p14="http://schemas.microsoft.com/office/powerpoint/2010/main" val="3350612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Basil's Bakery has three major issues. First, client demand has dropped as fewer individuals visit the retail park and more employees work from home. Second, the bakery has restricted ordering options because it does not provide delivery and cannot usually accommodate pre-orders. Finally, operating costs have risen, particularly for rent, energy, and organic ingredients. These issues have an impact on both sales and profitability, thus it is critical to identify the root reasons.</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C80FB564-3A8A-ED46-A6FC-09881F5139F3}" type="slidenum">
              <a:rPr lang="en-GB" smtClean="0"/>
              <a:t>3</a:t>
            </a:fld>
            <a:endParaRPr lang="en-GB"/>
          </a:p>
        </p:txBody>
      </p:sp>
    </p:spTree>
    <p:extLst>
      <p:ext uri="{BB962C8B-B14F-4D97-AF65-F5344CB8AC3E}">
        <p14:creationId xmlns:p14="http://schemas.microsoft.com/office/powerpoint/2010/main" val="24153977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PESTEL is a tool for </a:t>
            </a:r>
            <a:r>
              <a:rPr lang="en-GB" sz="1200" b="0" i="0" u="none" strike="noStrike" kern="1200" dirty="0" err="1">
                <a:solidFill>
                  <a:schemeClr val="tx1"/>
                </a:solidFill>
                <a:effectLst/>
                <a:latin typeface="+mn-lt"/>
                <a:ea typeface="+mn-ea"/>
                <a:cs typeface="+mn-cs"/>
              </a:rPr>
              <a:t>analyzing</a:t>
            </a:r>
            <a:r>
              <a:rPr lang="en-GB" sz="1200" b="0" i="0" u="none" strike="noStrike" kern="1200" dirty="0">
                <a:solidFill>
                  <a:schemeClr val="tx1"/>
                </a:solidFill>
                <a:effectLst/>
                <a:latin typeface="+mn-lt"/>
                <a:ea typeface="+mn-ea"/>
                <a:cs typeface="+mn-cs"/>
              </a:rPr>
              <a:t> a business's external environment. It looks at six factors: political, economic, social, technological, environmental, and legal. These elements aid firms in identifying external opportunities and risks. In Basil's instance, the framework can help explain how changes in working patterns, increased costs, and organic supply issues can impact sales. However, PESTEL has limitations because it just identifies potential variables and does not show which elements have the most impact.</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C80FB564-3A8A-ED46-A6FC-09881F5139F3}" type="slidenum">
              <a:rPr lang="en-GB" smtClean="0"/>
              <a:t>4</a:t>
            </a:fld>
            <a:endParaRPr lang="en-GB"/>
          </a:p>
        </p:txBody>
      </p:sp>
    </p:spTree>
    <p:extLst>
      <p:ext uri="{BB962C8B-B14F-4D97-AF65-F5344CB8AC3E}">
        <p14:creationId xmlns:p14="http://schemas.microsoft.com/office/powerpoint/2010/main" val="4004120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PESTEL analysis identifies various external factors that influence Basil's Bakery. Economically, rising operating costs and volatile ingredient prices put financial strain on businesses. Customer visits have decreased as a result of social changes such as hybrid working arrangements and job losses. Technologically, the absence of internet ordering may restrict sales potential. Environmental considerations influence the availability and pricing of organic ingredients. Finally, political and legal restrictions, such as business rates and food safety standards, have an impact on the bakery's operational costs and daily activities.</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C80FB564-3A8A-ED46-A6FC-09881F5139F3}" type="slidenum">
              <a:rPr lang="en-GB" smtClean="0"/>
              <a:t>5</a:t>
            </a:fld>
            <a:endParaRPr lang="en-GB"/>
          </a:p>
        </p:txBody>
      </p:sp>
    </p:spTree>
    <p:extLst>
      <p:ext uri="{BB962C8B-B14F-4D97-AF65-F5344CB8AC3E}">
        <p14:creationId xmlns:p14="http://schemas.microsoft.com/office/powerpoint/2010/main" val="3037557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Fishbone Diagram is a technique for identifying and organizing the potential sources of a specific problem. It is often referred to as a Cause and Effect Diagram. Basil's Bakery's biggest issue is diminishing sales. The graphic aids in organizing potential causes, such as client demand, operating costs, and service restrictions. The primary advantage is that it makes difficult problems easy to understand. However, without more examination, it is impossible to determine which reasons are responsible.</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C80FB564-3A8A-ED46-A6FC-09881F5139F3}" type="slidenum">
              <a:rPr lang="en-GB" smtClean="0"/>
              <a:t>6</a:t>
            </a:fld>
            <a:endParaRPr lang="en-GB"/>
          </a:p>
        </p:txBody>
      </p:sp>
    </p:spTree>
    <p:extLst>
      <p:ext uri="{BB962C8B-B14F-4D97-AF65-F5344CB8AC3E}">
        <p14:creationId xmlns:p14="http://schemas.microsoft.com/office/powerpoint/2010/main" val="137169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Fishbone Diagram applies these categories to Basil’s Bakery. Reduced footfall and hybrid working may explain the decline in customer demand. Limited staff capacity and the lack of delivery or reliable pre-orders may also lead to missed sales. In addition, rising operating costs and unpredictable organic ingredients create financial difficulties. These factors may contribute to the problem, but further investigation using sales figures and customer feedback is needed to confirm their impact.</a:t>
            </a:r>
            <a:endParaRPr lang="en-GB" dirty="0"/>
          </a:p>
        </p:txBody>
      </p:sp>
      <p:sp>
        <p:nvSpPr>
          <p:cNvPr id="4" name="Slide Number Placeholder 3"/>
          <p:cNvSpPr>
            <a:spLocks noGrp="1"/>
          </p:cNvSpPr>
          <p:nvPr>
            <p:ph type="sldNum" sz="quarter" idx="5"/>
          </p:nvPr>
        </p:nvSpPr>
        <p:spPr/>
        <p:txBody>
          <a:bodyPr/>
          <a:lstStyle/>
          <a:p>
            <a:fld id="{C80FB564-3A8A-ED46-A6FC-09881F5139F3}" type="slidenum">
              <a:rPr lang="en-GB" smtClean="0"/>
              <a:t>7</a:t>
            </a:fld>
            <a:endParaRPr lang="en-GB"/>
          </a:p>
        </p:txBody>
      </p:sp>
    </p:spTree>
    <p:extLst>
      <p:ext uri="{BB962C8B-B14F-4D97-AF65-F5344CB8AC3E}">
        <p14:creationId xmlns:p14="http://schemas.microsoft.com/office/powerpoint/2010/main" val="3252073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conclusion, Basil’s Bakery faces several challenges that have affected its sales and profitability. The main issues include reduced customer demand, limited ordering options and increasing operating costs. The PESTEL analysis helped identify external factors affecting the business, while the Fishbone Diagram organised the possible causes of declining sales. However, these tools cannot confirm the exact causes. Basil should investigate sales figures, customer feedback and operating costs to better understand the situation before making important business decisions.</a:t>
            </a:r>
            <a:endParaRPr lang="en-GB" dirty="0"/>
          </a:p>
        </p:txBody>
      </p:sp>
      <p:sp>
        <p:nvSpPr>
          <p:cNvPr id="4" name="Slide Number Placeholder 3"/>
          <p:cNvSpPr>
            <a:spLocks noGrp="1"/>
          </p:cNvSpPr>
          <p:nvPr>
            <p:ph type="sldNum" sz="quarter" idx="5"/>
          </p:nvPr>
        </p:nvSpPr>
        <p:spPr/>
        <p:txBody>
          <a:bodyPr/>
          <a:lstStyle/>
          <a:p>
            <a:fld id="{C80FB564-3A8A-ED46-A6FC-09881F5139F3}" type="slidenum">
              <a:rPr lang="en-GB" smtClean="0"/>
              <a:t>8</a:t>
            </a:fld>
            <a:endParaRPr lang="en-GB"/>
          </a:p>
        </p:txBody>
      </p:sp>
    </p:spTree>
    <p:extLst>
      <p:ext uri="{BB962C8B-B14F-4D97-AF65-F5344CB8AC3E}">
        <p14:creationId xmlns:p14="http://schemas.microsoft.com/office/powerpoint/2010/main" val="424546026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4ADD44F-D6F9-954F-B455-A9D3DE867E17}"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A4DA7B9-5617-A648-8038-D1F386C81991}" type="slidenum">
              <a:rPr lang="en-GB" smtClean="0"/>
              <a:t>‹#›</a:t>
            </a:fld>
            <a:endParaRPr lang="en-GB"/>
          </a:p>
        </p:txBody>
      </p:sp>
    </p:spTree>
    <p:extLst>
      <p:ext uri="{BB962C8B-B14F-4D97-AF65-F5344CB8AC3E}">
        <p14:creationId xmlns:p14="http://schemas.microsoft.com/office/powerpoint/2010/main" val="3712155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4ADD44F-D6F9-954F-B455-A9D3DE867E17}"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DA7B9-5617-A648-8038-D1F386C81991}" type="slidenum">
              <a:rPr lang="en-GB" smtClean="0"/>
              <a:t>‹#›</a:t>
            </a:fld>
            <a:endParaRPr lang="en-GB"/>
          </a:p>
        </p:txBody>
      </p:sp>
    </p:spTree>
    <p:extLst>
      <p:ext uri="{BB962C8B-B14F-4D97-AF65-F5344CB8AC3E}">
        <p14:creationId xmlns:p14="http://schemas.microsoft.com/office/powerpoint/2010/main" val="912740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54ADD44F-D6F9-954F-B455-A9D3DE867E17}" type="datetimeFigureOut">
              <a:rPr lang="en-GB" smtClean="0"/>
              <a:t>29/09/2026</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A4DA7B9-5617-A648-8038-D1F386C81991}" type="slidenum">
              <a:rPr lang="en-GB" smtClean="0"/>
              <a:t>‹#›</a:t>
            </a:fld>
            <a:endParaRPr lang="en-GB"/>
          </a:p>
        </p:txBody>
      </p:sp>
    </p:spTree>
    <p:extLst>
      <p:ext uri="{BB962C8B-B14F-4D97-AF65-F5344CB8AC3E}">
        <p14:creationId xmlns:p14="http://schemas.microsoft.com/office/powerpoint/2010/main" val="482098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4ADD44F-D6F9-954F-B455-A9D3DE867E17}"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4DA7B9-5617-A648-8038-D1F386C81991}" type="slidenum">
              <a:rPr lang="en-GB" smtClean="0"/>
              <a:t>‹#›</a:t>
            </a:fld>
            <a:endParaRPr lang="en-GB"/>
          </a:p>
        </p:txBody>
      </p:sp>
    </p:spTree>
    <p:extLst>
      <p:ext uri="{BB962C8B-B14F-4D97-AF65-F5344CB8AC3E}">
        <p14:creationId xmlns:p14="http://schemas.microsoft.com/office/powerpoint/2010/main" val="3490688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4ADD44F-D6F9-954F-B455-A9D3DE867E17}" type="datetimeFigureOut">
              <a:rPr lang="en-GB" smtClean="0"/>
              <a:t>29/09/2026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4DA7B9-5617-A648-8038-D1F386C81991}"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603987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4ADD44F-D6F9-954F-B455-A9D3DE867E17}" type="datetimeFigureOut">
              <a:rPr lang="en-GB" smtClean="0"/>
              <a:t>29/09/2026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4DA7B9-5617-A648-8038-D1F386C81991}" type="slidenum">
              <a:rPr lang="en-GB" smtClean="0"/>
              <a:t>‹#›</a:t>
            </a:fld>
            <a:endParaRPr lang="en-GB"/>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95754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ADD44F-D6F9-954F-B455-A9D3DE867E17}" type="datetimeFigureOut">
              <a:rPr lang="en-GB" smtClean="0"/>
              <a:t>29/09/2026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4DA7B9-5617-A648-8038-D1F386C81991}" type="slidenum">
              <a:rPr lang="en-GB" smtClean="0"/>
              <a:t>‹#›</a:t>
            </a:fld>
            <a:endParaRPr lang="en-GB"/>
          </a:p>
        </p:txBody>
      </p:sp>
    </p:spTree>
    <p:extLst>
      <p:ext uri="{BB962C8B-B14F-4D97-AF65-F5344CB8AC3E}">
        <p14:creationId xmlns:p14="http://schemas.microsoft.com/office/powerpoint/2010/main" val="213046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4ADD44F-D6F9-954F-B455-A9D3DE867E17}"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A4DA7B9-5617-A648-8038-D1F386C81991}" type="slidenum">
              <a:rPr lang="en-GB" smtClean="0"/>
              <a:t>‹#›</a:t>
            </a:fld>
            <a:endParaRPr lang="en-GB"/>
          </a:p>
        </p:txBody>
      </p:sp>
    </p:spTree>
    <p:extLst>
      <p:ext uri="{BB962C8B-B14F-4D97-AF65-F5344CB8AC3E}">
        <p14:creationId xmlns:p14="http://schemas.microsoft.com/office/powerpoint/2010/main" val="348270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4ADD44F-D6F9-954F-B455-A9D3DE867E17}" type="datetimeFigureOut">
              <a:rPr lang="en-GB" smtClean="0"/>
              <a:t>29/09/2026</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A4DA7B9-5617-A648-8038-D1F386C81991}" type="slidenum">
              <a:rPr lang="en-GB" smtClean="0"/>
              <a:t>‹#›</a:t>
            </a:fld>
            <a:endParaRPr lang="en-GB"/>
          </a:p>
        </p:txBody>
      </p:sp>
    </p:spTree>
    <p:extLst>
      <p:ext uri="{BB962C8B-B14F-4D97-AF65-F5344CB8AC3E}">
        <p14:creationId xmlns:p14="http://schemas.microsoft.com/office/powerpoint/2010/main" val="154029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4ADD44F-D6F9-954F-B455-A9D3DE867E17}"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DA7B9-5617-A648-8038-D1F386C81991}" type="slidenum">
              <a:rPr lang="en-GB" smtClean="0"/>
              <a:t>‹#›</a:t>
            </a:fld>
            <a:endParaRPr lang="en-GB"/>
          </a:p>
        </p:txBody>
      </p:sp>
    </p:spTree>
    <p:extLst>
      <p:ext uri="{BB962C8B-B14F-4D97-AF65-F5344CB8AC3E}">
        <p14:creationId xmlns:p14="http://schemas.microsoft.com/office/powerpoint/2010/main" val="110898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4ADD44F-D6F9-954F-B455-A9D3DE867E17}"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DA7B9-5617-A648-8038-D1F386C81991}" type="slidenum">
              <a:rPr lang="en-GB" smtClean="0"/>
              <a:t>‹#›</a:t>
            </a:fld>
            <a:endParaRPr lang="en-GB"/>
          </a:p>
        </p:txBody>
      </p:sp>
    </p:spTree>
    <p:extLst>
      <p:ext uri="{BB962C8B-B14F-4D97-AF65-F5344CB8AC3E}">
        <p14:creationId xmlns:p14="http://schemas.microsoft.com/office/powerpoint/2010/main" val="3894857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54ADD44F-D6F9-954F-B455-A9D3DE867E17}" type="datetimeFigureOut">
              <a:rPr lang="en-GB" smtClean="0"/>
              <a:t>29/09/2026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A4DA7B9-5617-A648-8038-D1F386C81991}" type="slidenum">
              <a:rPr lang="en-GB" smtClean="0"/>
              <a:t>‹#›</a:t>
            </a:fld>
            <a:endParaRPr lang="en-GB"/>
          </a:p>
        </p:txBody>
      </p:sp>
    </p:spTree>
    <p:extLst>
      <p:ext uri="{BB962C8B-B14F-4D97-AF65-F5344CB8AC3E}">
        <p14:creationId xmlns:p14="http://schemas.microsoft.com/office/powerpoint/2010/main" val="38641658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16/j.jbusres.2022.06.048&#160;" TargetMode="External"/><Relationship Id="rId2" Type="http://schemas.openxmlformats.org/officeDocument/2006/relationships/hyperlink" Target="https://doi.org/10.4135/9781483346366.n74&#160;" TargetMode="External"/><Relationship Id="rId1" Type="http://schemas.openxmlformats.org/officeDocument/2006/relationships/slideLayout" Target="../slideLayouts/slideLayout2.xml"/><Relationship Id="rId5" Type="http://schemas.openxmlformats.org/officeDocument/2006/relationships/hyperlink" Target="https://www.ons.gov.uk/businessindustryandtrade/business/businessservices/bulletins/businessinsightsandimpactontheukeconomy/22may2025" TargetMode="External"/><Relationship Id="rId4" Type="http://schemas.openxmlformats.org/officeDocument/2006/relationships/hyperlink" Target="https://doi.org/10.1002/9781119519638.ch3&#1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8C93D-AA0C-CEE8-40D5-9185384A87D7}"/>
              </a:ext>
            </a:extLst>
          </p:cNvPr>
          <p:cNvSpPr>
            <a:spLocks noGrp="1"/>
          </p:cNvSpPr>
          <p:nvPr>
            <p:ph type="ctrTitle"/>
          </p:nvPr>
        </p:nvSpPr>
        <p:spPr>
          <a:xfrm>
            <a:off x="1524000" y="1722619"/>
            <a:ext cx="9144000" cy="2387600"/>
          </a:xfrm>
        </p:spPr>
        <p:txBody>
          <a:bodyPr>
            <a:normAutofit fontScale="90000"/>
          </a:bodyPr>
          <a:lstStyle/>
          <a:p>
            <a:r>
              <a:rPr lang="en-GB" sz="4900" b="1" dirty="0"/>
              <a:t>Basil’s Bakery</a:t>
            </a:r>
            <a:br>
              <a:rPr lang="en-GB" sz="4900" b="1" dirty="0"/>
            </a:br>
            <a:r>
              <a:rPr lang="en-GB" sz="4900" dirty="0"/>
              <a:t>An analysis of declining sales and business challenges</a:t>
            </a:r>
            <a:br>
              <a:rPr lang="en-GB" dirty="0"/>
            </a:br>
            <a:endParaRPr lang="en-GB" dirty="0"/>
          </a:p>
        </p:txBody>
      </p:sp>
      <p:sp>
        <p:nvSpPr>
          <p:cNvPr id="3" name="Subtitle 2">
            <a:extLst>
              <a:ext uri="{FF2B5EF4-FFF2-40B4-BE49-F238E27FC236}">
                <a16:creationId xmlns:a16="http://schemas.microsoft.com/office/drawing/2014/main" id="{B76EF0D4-FC6E-EC7B-ABB9-338C33E432A4}"/>
              </a:ext>
            </a:extLst>
          </p:cNvPr>
          <p:cNvSpPr>
            <a:spLocks noGrp="1"/>
          </p:cNvSpPr>
          <p:nvPr>
            <p:ph type="subTitle" idx="1"/>
          </p:nvPr>
        </p:nvSpPr>
        <p:spPr/>
        <p:txBody>
          <a:bodyPr>
            <a:normAutofit fontScale="85000" lnSpcReduction="10000"/>
          </a:bodyPr>
          <a:lstStyle/>
          <a:p>
            <a:r>
              <a:rPr lang="en-GB" dirty="0"/>
              <a:t>Full Name and Student ID: Adnan Tahir - 2536540</a:t>
            </a:r>
            <a:br>
              <a:rPr lang="en-GB" dirty="0"/>
            </a:br>
            <a:r>
              <a:rPr lang="en-GB" dirty="0"/>
              <a:t>Module Name: Problem Solving and Decision Making</a:t>
            </a:r>
            <a:br>
              <a:rPr lang="en-GB" dirty="0"/>
            </a:br>
            <a:r>
              <a:rPr lang="en-GB" dirty="0"/>
              <a:t>Module Code: LCLM4004</a:t>
            </a:r>
            <a:br>
              <a:rPr lang="en-GB" dirty="0"/>
            </a:br>
            <a:r>
              <a:rPr lang="en-GB" dirty="0"/>
              <a:t>Assignment Title: Component 1: Individual Presentation Basil’s Bakery</a:t>
            </a:r>
          </a:p>
          <a:p>
            <a:endParaRPr lang="en-GB" dirty="0"/>
          </a:p>
        </p:txBody>
      </p:sp>
    </p:spTree>
    <p:extLst>
      <p:ext uri="{BB962C8B-B14F-4D97-AF65-F5344CB8AC3E}">
        <p14:creationId xmlns:p14="http://schemas.microsoft.com/office/powerpoint/2010/main" val="2453847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8196C-AAEF-EF98-B84D-23A45E417E03}"/>
              </a:ext>
            </a:extLst>
          </p:cNvPr>
          <p:cNvSpPr>
            <a:spLocks noGrp="1"/>
          </p:cNvSpPr>
          <p:nvPr>
            <p:ph type="title"/>
          </p:nvPr>
        </p:nvSpPr>
        <p:spPr/>
        <p:txBody>
          <a:bodyPr/>
          <a:lstStyle/>
          <a:p>
            <a:r>
              <a:rPr lang="en-GB" dirty="0"/>
              <a:t>Introduction and business context</a:t>
            </a:r>
          </a:p>
        </p:txBody>
      </p:sp>
      <p:sp>
        <p:nvSpPr>
          <p:cNvPr id="3" name="Content Placeholder 2">
            <a:extLst>
              <a:ext uri="{FF2B5EF4-FFF2-40B4-BE49-F238E27FC236}">
                <a16:creationId xmlns:a16="http://schemas.microsoft.com/office/drawing/2014/main" id="{FD929671-B96A-C4E0-EF15-FFB65152C454}"/>
              </a:ext>
            </a:extLst>
          </p:cNvPr>
          <p:cNvSpPr>
            <a:spLocks noGrp="1"/>
          </p:cNvSpPr>
          <p:nvPr>
            <p:ph idx="1"/>
          </p:nvPr>
        </p:nvSpPr>
        <p:spPr>
          <a:xfrm>
            <a:off x="489097" y="1833083"/>
            <a:ext cx="11029506" cy="4351338"/>
          </a:xfrm>
        </p:spPr>
        <p:txBody>
          <a:bodyPr>
            <a:normAutofit/>
          </a:bodyPr>
          <a:lstStyle/>
          <a:p>
            <a:r>
              <a:rPr lang="en-GB" dirty="0"/>
              <a:t>Independent bakery established in 2015 in Coventry, West Midlands.</a:t>
            </a:r>
          </a:p>
          <a:p>
            <a:r>
              <a:rPr lang="en-GB" dirty="0"/>
              <a:t>Produces cakes, pastries and bread using high-quality organic ingredients.</a:t>
            </a:r>
          </a:p>
          <a:p>
            <a:r>
              <a:rPr lang="en-GB" dirty="0"/>
              <a:t>Sales declined significantly during the COVID-19 pandemic, which also disrupted small businesses across the UK (Hurley and Walker, 2021).</a:t>
            </a:r>
          </a:p>
          <a:p>
            <a:r>
              <a:rPr lang="en-GB" dirty="0"/>
              <a:t>Between 2023 and 2025, sales remained approximately 25% below the 2019 level</a:t>
            </a:r>
          </a:p>
          <a:p>
            <a:pPr marL="0" indent="0">
              <a:buNone/>
            </a:pPr>
            <a:endParaRPr lang="en-GB" dirty="0"/>
          </a:p>
          <a:p>
            <a:endParaRPr lang="en-GB" dirty="0"/>
          </a:p>
        </p:txBody>
      </p:sp>
      <p:sp>
        <p:nvSpPr>
          <p:cNvPr id="4" name="Content Placeholder 2">
            <a:extLst>
              <a:ext uri="{FF2B5EF4-FFF2-40B4-BE49-F238E27FC236}">
                <a16:creationId xmlns:a16="http://schemas.microsoft.com/office/drawing/2014/main" id="{215C1E9A-FF77-A5F4-DC27-E8087763DE71}"/>
              </a:ext>
            </a:extLst>
          </p:cNvPr>
          <p:cNvSpPr txBox="1">
            <a:spLocks/>
          </p:cNvSpPr>
          <p:nvPr/>
        </p:nvSpPr>
        <p:spPr>
          <a:xfrm>
            <a:off x="6274981" y="1825625"/>
            <a:ext cx="553779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5" name="Content Placeholder 2">
            <a:extLst>
              <a:ext uri="{FF2B5EF4-FFF2-40B4-BE49-F238E27FC236}">
                <a16:creationId xmlns:a16="http://schemas.microsoft.com/office/drawing/2014/main" id="{9B8ACCBF-7B08-9062-2A7E-98CD4FFFF1BC}"/>
              </a:ext>
            </a:extLst>
          </p:cNvPr>
          <p:cNvSpPr txBox="1">
            <a:spLocks/>
          </p:cNvSpPr>
          <p:nvPr/>
        </p:nvSpPr>
        <p:spPr>
          <a:xfrm>
            <a:off x="6191692" y="1825625"/>
            <a:ext cx="532691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1900011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F6BBC-4D41-3ABC-126A-569D08670F4B}"/>
              </a:ext>
            </a:extLst>
          </p:cNvPr>
          <p:cNvSpPr>
            <a:spLocks noGrp="1"/>
          </p:cNvSpPr>
          <p:nvPr>
            <p:ph type="title"/>
          </p:nvPr>
        </p:nvSpPr>
        <p:spPr/>
        <p:txBody>
          <a:bodyPr/>
          <a:lstStyle/>
          <a:p>
            <a:r>
              <a:rPr lang="en-GB" dirty="0"/>
              <a:t>Nature and scope of the issues</a:t>
            </a:r>
          </a:p>
        </p:txBody>
      </p:sp>
      <p:sp>
        <p:nvSpPr>
          <p:cNvPr id="3" name="Content Placeholder 2">
            <a:extLst>
              <a:ext uri="{FF2B5EF4-FFF2-40B4-BE49-F238E27FC236}">
                <a16:creationId xmlns:a16="http://schemas.microsoft.com/office/drawing/2014/main" id="{B33B720A-1EC4-9A7A-09F1-1D8396B4E33C}"/>
              </a:ext>
            </a:extLst>
          </p:cNvPr>
          <p:cNvSpPr>
            <a:spLocks noGrp="1"/>
          </p:cNvSpPr>
          <p:nvPr>
            <p:ph idx="1"/>
          </p:nvPr>
        </p:nvSpPr>
        <p:spPr/>
        <p:txBody>
          <a:bodyPr>
            <a:normAutofit/>
          </a:bodyPr>
          <a:lstStyle/>
          <a:p>
            <a:pPr marL="0" indent="0">
              <a:buNone/>
            </a:pPr>
            <a:r>
              <a:rPr lang="en-GB" b="1" dirty="0"/>
              <a:t>1. Declining customer demand</a:t>
            </a:r>
          </a:p>
          <a:p>
            <a:r>
              <a:rPr lang="en-GB" dirty="0"/>
              <a:t>Fewer people visit the retail park, and there are fewer local businesses.</a:t>
            </a:r>
          </a:p>
          <a:p>
            <a:r>
              <a:rPr lang="en-GB" dirty="0"/>
              <a:t>Hybrid working and job losses have lowered the number of regular clients.</a:t>
            </a:r>
            <a:br>
              <a:rPr lang="en-GB" dirty="0"/>
            </a:br>
            <a:br>
              <a:rPr lang="en-GB" dirty="0"/>
            </a:br>
            <a:r>
              <a:rPr lang="en-GB" b="1" dirty="0"/>
              <a:t>2. Limited customer services</a:t>
            </a:r>
          </a:p>
          <a:p>
            <a:r>
              <a:rPr lang="en-GB" dirty="0"/>
              <a:t>There is no delivery service to reach clients beyond the retail park.</a:t>
            </a:r>
          </a:p>
          <a:p>
            <a:r>
              <a:rPr lang="en-GB" dirty="0"/>
              <a:t>Pre-ordering is tough because Basil does not always answer the phone.</a:t>
            </a:r>
            <a:br>
              <a:rPr lang="en-GB" dirty="0"/>
            </a:br>
            <a:br>
              <a:rPr lang="en-GB" dirty="0"/>
            </a:br>
            <a:r>
              <a:rPr lang="en-GB" b="1" dirty="0"/>
              <a:t>3. Increasing operating costs</a:t>
            </a:r>
          </a:p>
          <a:p>
            <a:r>
              <a:rPr lang="en-GB" dirty="0"/>
              <a:t>Rent, utilities, business charges, and insurance costs have all increased.</a:t>
            </a:r>
          </a:p>
          <a:p>
            <a:r>
              <a:rPr lang="en-GB" dirty="0"/>
              <a:t>Organic components have unpredictable pricing.</a:t>
            </a:r>
          </a:p>
        </p:txBody>
      </p:sp>
    </p:spTree>
    <p:extLst>
      <p:ext uri="{BB962C8B-B14F-4D97-AF65-F5344CB8AC3E}">
        <p14:creationId xmlns:p14="http://schemas.microsoft.com/office/powerpoint/2010/main" val="1649278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B4B46-4EA9-674D-B97A-A93C68A30358}"/>
              </a:ext>
            </a:extLst>
          </p:cNvPr>
          <p:cNvSpPr>
            <a:spLocks noGrp="1"/>
          </p:cNvSpPr>
          <p:nvPr>
            <p:ph type="title"/>
          </p:nvPr>
        </p:nvSpPr>
        <p:spPr/>
        <p:txBody>
          <a:bodyPr/>
          <a:lstStyle/>
          <a:p>
            <a:r>
              <a:rPr lang="en-GB" dirty="0"/>
              <a:t>PESTEL framework</a:t>
            </a:r>
          </a:p>
        </p:txBody>
      </p:sp>
      <p:sp>
        <p:nvSpPr>
          <p:cNvPr id="3" name="Content Placeholder 2">
            <a:extLst>
              <a:ext uri="{FF2B5EF4-FFF2-40B4-BE49-F238E27FC236}">
                <a16:creationId xmlns:a16="http://schemas.microsoft.com/office/drawing/2014/main" id="{CA054BA4-FB0B-B4D0-D440-47EF245507F1}"/>
              </a:ext>
            </a:extLst>
          </p:cNvPr>
          <p:cNvSpPr>
            <a:spLocks noGrp="1"/>
          </p:cNvSpPr>
          <p:nvPr>
            <p:ph idx="1"/>
          </p:nvPr>
        </p:nvSpPr>
        <p:spPr/>
        <p:txBody>
          <a:bodyPr>
            <a:normAutofit/>
          </a:bodyPr>
          <a:lstStyle/>
          <a:p>
            <a:pPr marL="0" indent="0">
              <a:buNone/>
            </a:pPr>
            <a:r>
              <a:rPr lang="en-GB" dirty="0"/>
              <a:t>PESTEL is a strategic tool used to analyse the external factors that can influence a business (Kunc, 2019).</a:t>
            </a:r>
          </a:p>
          <a:p>
            <a:r>
              <a:rPr lang="en-GB" b="1" dirty="0"/>
              <a:t>Political</a:t>
            </a:r>
            <a:r>
              <a:rPr lang="en-GB" dirty="0"/>
              <a:t>: Government policies and business rates.</a:t>
            </a:r>
          </a:p>
          <a:p>
            <a:r>
              <a:rPr lang="en-GB" b="1" dirty="0"/>
              <a:t>Economic</a:t>
            </a:r>
            <a:r>
              <a:rPr lang="en-GB" dirty="0"/>
              <a:t>: Inflation, operating costs and consumer spending.</a:t>
            </a:r>
          </a:p>
          <a:p>
            <a:r>
              <a:rPr lang="en-GB" b="1" dirty="0"/>
              <a:t>Social</a:t>
            </a:r>
            <a:r>
              <a:rPr lang="en-GB" dirty="0"/>
              <a:t>: Lifestyle changes, hybrid working and customer preferences.</a:t>
            </a:r>
          </a:p>
          <a:p>
            <a:r>
              <a:rPr lang="en-GB" b="1" dirty="0"/>
              <a:t>Technological</a:t>
            </a:r>
            <a:r>
              <a:rPr lang="en-GB" dirty="0"/>
              <a:t>: Digital ordering, online payments and delivery services.</a:t>
            </a:r>
          </a:p>
          <a:p>
            <a:r>
              <a:rPr lang="en-GB" b="1" dirty="0"/>
              <a:t>Environmental</a:t>
            </a:r>
            <a:r>
              <a:rPr lang="en-GB" dirty="0"/>
              <a:t>: Organic sourcing, sustainability and crop availability.</a:t>
            </a:r>
          </a:p>
          <a:p>
            <a:r>
              <a:rPr lang="en-GB" b="1" dirty="0"/>
              <a:t>Legal</a:t>
            </a:r>
            <a:r>
              <a:rPr lang="en-GB" dirty="0"/>
              <a:t>: Food safety, employment laws and business regulations.</a:t>
            </a:r>
          </a:p>
          <a:p>
            <a:endParaRPr lang="en-GB" dirty="0"/>
          </a:p>
        </p:txBody>
      </p:sp>
    </p:spTree>
    <p:extLst>
      <p:ext uri="{BB962C8B-B14F-4D97-AF65-F5344CB8AC3E}">
        <p14:creationId xmlns:p14="http://schemas.microsoft.com/office/powerpoint/2010/main" val="1139110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95E6C-CE98-4205-44B8-96535706B0B6}"/>
              </a:ext>
            </a:extLst>
          </p:cNvPr>
          <p:cNvSpPr>
            <a:spLocks noGrp="1"/>
          </p:cNvSpPr>
          <p:nvPr>
            <p:ph type="title"/>
          </p:nvPr>
        </p:nvSpPr>
        <p:spPr>
          <a:xfrm>
            <a:off x="76200" y="0"/>
            <a:ext cx="12039600" cy="1609344"/>
          </a:xfrm>
        </p:spPr>
        <p:txBody>
          <a:bodyPr/>
          <a:lstStyle/>
          <a:p>
            <a:r>
              <a:rPr lang="en-GB" dirty="0"/>
              <a:t>PESTEL Analysis: Application to Basil’s Bakery</a:t>
            </a:r>
          </a:p>
        </p:txBody>
      </p:sp>
      <p:sp>
        <p:nvSpPr>
          <p:cNvPr id="3" name="Content Placeholder 2">
            <a:extLst>
              <a:ext uri="{FF2B5EF4-FFF2-40B4-BE49-F238E27FC236}">
                <a16:creationId xmlns:a16="http://schemas.microsoft.com/office/drawing/2014/main" id="{9958D5F7-B9C9-7FEF-A840-3AE5558180FA}"/>
              </a:ext>
            </a:extLst>
          </p:cNvPr>
          <p:cNvSpPr>
            <a:spLocks noGrp="1"/>
          </p:cNvSpPr>
          <p:nvPr>
            <p:ph idx="1"/>
          </p:nvPr>
        </p:nvSpPr>
        <p:spPr>
          <a:xfrm>
            <a:off x="838200" y="1825625"/>
            <a:ext cx="5257800" cy="4351338"/>
          </a:xfrm>
        </p:spPr>
        <p:txBody>
          <a:bodyPr>
            <a:normAutofit fontScale="92500" lnSpcReduction="10000"/>
          </a:bodyPr>
          <a:lstStyle/>
          <a:p>
            <a:pPr marL="0" indent="0" algn="ctr">
              <a:buNone/>
            </a:pPr>
            <a:r>
              <a:rPr lang="en-GB" b="1" dirty="0"/>
              <a:t>Political</a:t>
            </a:r>
          </a:p>
          <a:p>
            <a:r>
              <a:rPr lang="en-GB" dirty="0"/>
              <a:t> Increased business rates may raise operating costs.</a:t>
            </a:r>
          </a:p>
          <a:p>
            <a:pPr marL="0" indent="0" algn="ctr">
              <a:buNone/>
            </a:pPr>
            <a:r>
              <a:rPr lang="en-GB" b="1" dirty="0"/>
              <a:t>Economic</a:t>
            </a:r>
          </a:p>
          <a:p>
            <a:r>
              <a:rPr lang="en-GB" dirty="0"/>
              <a:t>Rising rent, energy and ingredient prices reduce profit margins.</a:t>
            </a:r>
          </a:p>
          <a:p>
            <a:r>
              <a:rPr lang="en-GB" dirty="0"/>
              <a:t>Unpredictable organic ingredient costs make budgeting difficult.</a:t>
            </a:r>
          </a:p>
          <a:p>
            <a:pPr marL="0" indent="0" algn="ctr">
              <a:buNone/>
            </a:pPr>
            <a:r>
              <a:rPr lang="en-GB" b="1" dirty="0"/>
              <a:t>Social</a:t>
            </a:r>
          </a:p>
          <a:p>
            <a:r>
              <a:rPr lang="en-GB" dirty="0"/>
              <a:t>Hybrid working and local job losses reduce customer visits.</a:t>
            </a:r>
          </a:p>
          <a:p>
            <a:r>
              <a:rPr lang="en-GB" dirty="0"/>
              <a:t>Customers increasingly demand convenient ordering services.</a:t>
            </a:r>
          </a:p>
          <a:p>
            <a:endParaRPr lang="en-GB" dirty="0"/>
          </a:p>
        </p:txBody>
      </p:sp>
      <p:sp>
        <p:nvSpPr>
          <p:cNvPr id="4" name="Content Placeholder 2">
            <a:extLst>
              <a:ext uri="{FF2B5EF4-FFF2-40B4-BE49-F238E27FC236}">
                <a16:creationId xmlns:a16="http://schemas.microsoft.com/office/drawing/2014/main" id="{784882D8-740F-255A-1C40-B98FC77CC90A}"/>
              </a:ext>
            </a:extLst>
          </p:cNvPr>
          <p:cNvSpPr txBox="1">
            <a:spLocks/>
          </p:cNvSpPr>
          <p:nvPr/>
        </p:nvSpPr>
        <p:spPr>
          <a:xfrm>
            <a:off x="6096000" y="1825625"/>
            <a:ext cx="5257800" cy="4351338"/>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t>Technological</a:t>
            </a:r>
          </a:p>
          <a:p>
            <a:r>
              <a:rPr lang="en-GB" dirty="0"/>
              <a:t>The absence of online ordering may lead to lost sales.</a:t>
            </a:r>
          </a:p>
          <a:p>
            <a:r>
              <a:rPr lang="en-GB" dirty="0"/>
              <a:t>Digital ordering could improve customer convenience.</a:t>
            </a:r>
          </a:p>
          <a:p>
            <a:pPr marL="0" indent="0" algn="ctr">
              <a:buNone/>
            </a:pPr>
            <a:r>
              <a:rPr lang="en-GB" b="1" dirty="0"/>
              <a:t>Environmental</a:t>
            </a:r>
          </a:p>
          <a:p>
            <a:r>
              <a:rPr lang="en-GB" dirty="0"/>
              <a:t>Organic sourcing supports the bakery's product identity.</a:t>
            </a:r>
          </a:p>
          <a:p>
            <a:r>
              <a:rPr lang="en-GB" dirty="0"/>
              <a:t>Crop failures can cause supply shortages and price increases.</a:t>
            </a:r>
          </a:p>
          <a:p>
            <a:pPr marL="0" indent="0" algn="ctr">
              <a:buNone/>
            </a:pPr>
            <a:r>
              <a:rPr lang="en-GB" b="1" dirty="0"/>
              <a:t>Legal</a:t>
            </a:r>
          </a:p>
          <a:p>
            <a:r>
              <a:rPr lang="en-GB" dirty="0"/>
              <a:t>Food hygiene and allergen regulations must be followed.</a:t>
            </a:r>
          </a:p>
          <a:p>
            <a:r>
              <a:rPr lang="en-GB" dirty="0"/>
              <a:t>Delivery services require compliance with food safety rules.</a:t>
            </a:r>
          </a:p>
          <a:p>
            <a:endParaRPr lang="en-GB" dirty="0"/>
          </a:p>
        </p:txBody>
      </p:sp>
    </p:spTree>
    <p:extLst>
      <p:ext uri="{BB962C8B-B14F-4D97-AF65-F5344CB8AC3E}">
        <p14:creationId xmlns:p14="http://schemas.microsoft.com/office/powerpoint/2010/main" val="3304302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37F65-D8B2-88A8-699C-29E01D6EFFDF}"/>
              </a:ext>
            </a:extLst>
          </p:cNvPr>
          <p:cNvSpPr>
            <a:spLocks noGrp="1"/>
          </p:cNvSpPr>
          <p:nvPr>
            <p:ph type="title"/>
          </p:nvPr>
        </p:nvSpPr>
        <p:spPr>
          <a:xfrm>
            <a:off x="598793" y="304523"/>
            <a:ext cx="11593207" cy="1609344"/>
          </a:xfrm>
        </p:spPr>
        <p:txBody>
          <a:bodyPr/>
          <a:lstStyle/>
          <a:p>
            <a:r>
              <a:rPr lang="en-GB" dirty="0"/>
              <a:t>Fishbone Diagram: Purpose and Application</a:t>
            </a:r>
          </a:p>
        </p:txBody>
      </p:sp>
      <p:sp>
        <p:nvSpPr>
          <p:cNvPr id="3" name="Content Placeholder 2">
            <a:extLst>
              <a:ext uri="{FF2B5EF4-FFF2-40B4-BE49-F238E27FC236}">
                <a16:creationId xmlns:a16="http://schemas.microsoft.com/office/drawing/2014/main" id="{11271569-5CD8-0EDA-F635-E2144487C52B}"/>
              </a:ext>
            </a:extLst>
          </p:cNvPr>
          <p:cNvSpPr>
            <a:spLocks noGrp="1"/>
          </p:cNvSpPr>
          <p:nvPr>
            <p:ph idx="1"/>
          </p:nvPr>
        </p:nvSpPr>
        <p:spPr>
          <a:xfrm>
            <a:off x="838200" y="1746106"/>
            <a:ext cx="10515600" cy="1191058"/>
          </a:xfrm>
        </p:spPr>
        <p:txBody>
          <a:bodyPr>
            <a:noAutofit/>
          </a:bodyPr>
          <a:lstStyle/>
          <a:p>
            <a:pPr marL="0" indent="0">
              <a:buNone/>
            </a:pPr>
            <a:r>
              <a:rPr lang="en-GB" sz="2300" b="1" dirty="0"/>
              <a:t>Purpose</a:t>
            </a:r>
          </a:p>
          <a:p>
            <a:pPr marL="0" indent="0">
              <a:buNone/>
            </a:pPr>
            <a:r>
              <a:rPr lang="en-GB" sz="2300" dirty="0"/>
              <a:t>The Fishbone Diagram, also known as the Cause-and-Effect Diagram, is a tool used to identify and organise the possible causes of a problem (Dahlgaard-Park, 2015).</a:t>
            </a:r>
          </a:p>
        </p:txBody>
      </p:sp>
      <p:sp>
        <p:nvSpPr>
          <p:cNvPr id="4" name="Content Placeholder 2">
            <a:extLst>
              <a:ext uri="{FF2B5EF4-FFF2-40B4-BE49-F238E27FC236}">
                <a16:creationId xmlns:a16="http://schemas.microsoft.com/office/drawing/2014/main" id="{9C6651AB-EE28-8F08-A827-31C5BD362202}"/>
              </a:ext>
            </a:extLst>
          </p:cNvPr>
          <p:cNvSpPr txBox="1">
            <a:spLocks/>
          </p:cNvSpPr>
          <p:nvPr/>
        </p:nvSpPr>
        <p:spPr>
          <a:xfrm>
            <a:off x="838200" y="3429000"/>
            <a:ext cx="5160818" cy="336665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Benefits</a:t>
            </a:r>
          </a:p>
          <a:p>
            <a:pPr marL="0" indent="0">
              <a:buNone/>
            </a:pPr>
            <a:r>
              <a:rPr lang="en-GB" sz="2400" dirty="0"/>
              <a:t>• Organises possible causes clearly.</a:t>
            </a:r>
          </a:p>
          <a:p>
            <a:pPr marL="0" indent="0">
              <a:buNone/>
            </a:pPr>
            <a:r>
              <a:rPr lang="en-GB" sz="2400" dirty="0"/>
              <a:t>• Helps identify relationships between problems.</a:t>
            </a:r>
          </a:p>
        </p:txBody>
      </p:sp>
      <p:sp>
        <p:nvSpPr>
          <p:cNvPr id="5" name="Content Placeholder 2">
            <a:extLst>
              <a:ext uri="{FF2B5EF4-FFF2-40B4-BE49-F238E27FC236}">
                <a16:creationId xmlns:a16="http://schemas.microsoft.com/office/drawing/2014/main" id="{6D3CA454-BE9D-CC46-164C-D3313EC3D194}"/>
              </a:ext>
            </a:extLst>
          </p:cNvPr>
          <p:cNvSpPr txBox="1">
            <a:spLocks/>
          </p:cNvSpPr>
          <p:nvPr/>
        </p:nvSpPr>
        <p:spPr>
          <a:xfrm>
            <a:off x="6192984" y="3429000"/>
            <a:ext cx="5160815" cy="336665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300" b="1" dirty="0"/>
              <a:t>Limitations</a:t>
            </a:r>
          </a:p>
          <a:p>
            <a:pPr marL="0" indent="0">
              <a:buNone/>
            </a:pPr>
            <a:r>
              <a:rPr lang="en-GB" sz="2300" dirty="0"/>
              <a:t>• Does not prove the actual causes.</a:t>
            </a:r>
          </a:p>
          <a:p>
            <a:pPr marL="0" indent="0">
              <a:buNone/>
            </a:pPr>
            <a:r>
              <a:rPr lang="en-GB" sz="2300" dirty="0"/>
              <a:t>• Depends on the quality of the information collected (O’Donohue and Maragakis, 2024).</a:t>
            </a:r>
          </a:p>
        </p:txBody>
      </p:sp>
    </p:spTree>
    <p:extLst>
      <p:ext uri="{BB962C8B-B14F-4D97-AF65-F5344CB8AC3E}">
        <p14:creationId xmlns:p14="http://schemas.microsoft.com/office/powerpoint/2010/main" val="3584458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F85E6-3D7C-21A4-D633-DB476D226562}"/>
              </a:ext>
            </a:extLst>
          </p:cNvPr>
          <p:cNvSpPr>
            <a:spLocks noGrp="1"/>
          </p:cNvSpPr>
          <p:nvPr>
            <p:ph type="title"/>
          </p:nvPr>
        </p:nvSpPr>
        <p:spPr/>
        <p:txBody>
          <a:bodyPr/>
          <a:lstStyle/>
          <a:p>
            <a:r>
              <a:rPr lang="en-GB" dirty="0"/>
              <a:t>Fishbone Diagram: Basil’s Bakery</a:t>
            </a:r>
          </a:p>
        </p:txBody>
      </p:sp>
      <p:pic>
        <p:nvPicPr>
          <p:cNvPr id="4" name="Content Placeholder 3" descr="Fishbone Analysis of Declining Sales">
            <a:extLst>
              <a:ext uri="{FF2B5EF4-FFF2-40B4-BE49-F238E27FC236}">
                <a16:creationId xmlns:a16="http://schemas.microsoft.com/office/drawing/2014/main" id="{A1AC3F61-6F66-8ED8-A128-620593631218}"/>
              </a:ext>
            </a:extLst>
          </p:cNvPr>
          <p:cNvPicPr>
            <a:picLocks noGrp="1" noChangeAspect="1"/>
          </p:cNvPicPr>
          <p:nvPr>
            <p:ph idx="1"/>
          </p:nvPr>
        </p:nvPicPr>
        <p:blipFill>
          <a:blip r:embed="rId3"/>
          <a:stretch>
            <a:fillRect/>
          </a:stretch>
        </p:blipFill>
        <p:spPr>
          <a:xfrm>
            <a:off x="2043302" y="2120900"/>
            <a:ext cx="8111745" cy="4051300"/>
          </a:xfrm>
          <a:prstGeom prst="rect">
            <a:avLst/>
          </a:prstGeom>
        </p:spPr>
      </p:pic>
    </p:spTree>
    <p:extLst>
      <p:ext uri="{BB962C8B-B14F-4D97-AF65-F5344CB8AC3E}">
        <p14:creationId xmlns:p14="http://schemas.microsoft.com/office/powerpoint/2010/main" val="1239530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DB7D2-8DEC-7293-0FC4-CB303454A4F8}"/>
              </a:ext>
            </a:extLst>
          </p:cNvPr>
          <p:cNvSpPr>
            <a:spLocks noGrp="1"/>
          </p:cNvSpPr>
          <p:nvPr>
            <p:ph type="title"/>
          </p:nvPr>
        </p:nvSpPr>
        <p:spPr>
          <a:xfrm>
            <a:off x="598794" y="-19246"/>
            <a:ext cx="10058400" cy="1609344"/>
          </a:xfrm>
        </p:spPr>
        <p:txBody>
          <a:bodyPr/>
          <a:lstStyle/>
          <a:p>
            <a:r>
              <a:rPr lang="en-GB" dirty="0"/>
              <a:t>Conclusion</a:t>
            </a:r>
          </a:p>
        </p:txBody>
      </p:sp>
      <p:sp>
        <p:nvSpPr>
          <p:cNvPr id="3" name="Content Placeholder 2">
            <a:extLst>
              <a:ext uri="{FF2B5EF4-FFF2-40B4-BE49-F238E27FC236}">
                <a16:creationId xmlns:a16="http://schemas.microsoft.com/office/drawing/2014/main" id="{7C77639A-016D-E399-6F49-211B6CD8C9C8}"/>
              </a:ext>
            </a:extLst>
          </p:cNvPr>
          <p:cNvSpPr>
            <a:spLocks noGrp="1"/>
          </p:cNvSpPr>
          <p:nvPr>
            <p:ph idx="1"/>
          </p:nvPr>
        </p:nvSpPr>
        <p:spPr>
          <a:xfrm>
            <a:off x="598794" y="1146752"/>
            <a:ext cx="10515600" cy="5212484"/>
          </a:xfrm>
        </p:spPr>
        <p:txBody>
          <a:bodyPr>
            <a:noAutofit/>
          </a:bodyPr>
          <a:lstStyle/>
          <a:p>
            <a:pPr marL="0" indent="0">
              <a:buNone/>
            </a:pPr>
            <a:r>
              <a:rPr lang="en-GB" sz="2200" b="1" dirty="0"/>
              <a:t>Key Findings</a:t>
            </a:r>
          </a:p>
          <a:p>
            <a:r>
              <a:rPr lang="en-GB" sz="2200" dirty="0"/>
              <a:t>Sales are still about 25% lower than they were in 2019.</a:t>
            </a:r>
          </a:p>
          <a:p>
            <a:r>
              <a:rPr lang="en-GB" sz="2200" dirty="0"/>
              <a:t>Customer demand has been impacted by employment losses, reduced foot traffic, and hybrid working.</a:t>
            </a:r>
          </a:p>
          <a:p>
            <a:r>
              <a:rPr lang="en-GB" sz="2200" dirty="0"/>
              <a:t>Sales may be lost due to limited delivery and pre-order alternatives (Khurana et al., 2022).</a:t>
            </a:r>
          </a:p>
          <a:p>
            <a:r>
              <a:rPr lang="en-GB" sz="2200" dirty="0"/>
              <a:t>Financial strain is brought on by rising operating expenses and erratic ingredient prices.</a:t>
            </a:r>
          </a:p>
          <a:p>
            <a:r>
              <a:rPr lang="en-GB" sz="2200" dirty="0"/>
              <a:t>The primary challenges are identified and arranged with the aid of PESTEL and Fishbone analysis.</a:t>
            </a:r>
          </a:p>
          <a:p>
            <a:pPr marL="0" indent="0">
              <a:buNone/>
            </a:pPr>
            <a:r>
              <a:rPr lang="en-GB" sz="2200" b="1" dirty="0"/>
              <a:t>Final Recommendation</a:t>
            </a:r>
          </a:p>
          <a:p>
            <a:r>
              <a:rPr lang="en-GB" sz="2200" dirty="0"/>
              <a:t>Before making significant business decisions, more research employing cost analysis, sales statistics, and consumer input is required.</a:t>
            </a:r>
            <a:br>
              <a:rPr lang="en-GB" sz="2200" dirty="0"/>
            </a:br>
            <a:br>
              <a:rPr lang="en-GB" sz="2200" dirty="0"/>
            </a:br>
            <a:endParaRPr lang="en-GB" sz="2200" dirty="0"/>
          </a:p>
        </p:txBody>
      </p:sp>
    </p:spTree>
    <p:extLst>
      <p:ext uri="{BB962C8B-B14F-4D97-AF65-F5344CB8AC3E}">
        <p14:creationId xmlns:p14="http://schemas.microsoft.com/office/powerpoint/2010/main" val="673260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04A3F-44D0-9410-5CC5-169A5474F0C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7188EC7-DF48-AEDE-AAB1-73D8729B6CDD}"/>
              </a:ext>
            </a:extLst>
          </p:cNvPr>
          <p:cNvSpPr>
            <a:spLocks noGrp="1"/>
          </p:cNvSpPr>
          <p:nvPr>
            <p:ph idx="1"/>
          </p:nvPr>
        </p:nvSpPr>
        <p:spPr/>
        <p:txBody>
          <a:bodyPr>
            <a:normAutofit fontScale="70000" lnSpcReduction="20000"/>
          </a:bodyPr>
          <a:lstStyle/>
          <a:p>
            <a:r>
              <a:rPr lang="en-GB" dirty="0"/>
              <a:t>Andersen, B. (2007) Business Process Improvement Toolbox. 2nd </a:t>
            </a:r>
            <a:r>
              <a:rPr lang="en-GB" dirty="0" err="1"/>
              <a:t>edn</a:t>
            </a:r>
            <a:r>
              <a:rPr lang="en-GB" dirty="0"/>
              <a:t>. Milwaukee, WI: ASQ Quality Press.</a:t>
            </a:r>
          </a:p>
          <a:p>
            <a:r>
              <a:rPr lang="en-GB" dirty="0"/>
              <a:t>Dahlgaard-Park, S.M. (2015) ‘Fishbone diagram’, in The SAGE </a:t>
            </a:r>
            <a:r>
              <a:rPr lang="en-GB" dirty="0" err="1"/>
              <a:t>Encyclopedia</a:t>
            </a:r>
            <a:r>
              <a:rPr lang="en-GB" dirty="0"/>
              <a:t> of Quality and the Service Economy. Thousand Oaks, CA: SAGE Publications, pp. 238–240. </a:t>
            </a:r>
            <a:r>
              <a:rPr lang="en-GB" dirty="0">
                <a:hlinkClick r:id="rId2"/>
              </a:rPr>
              <a:t>https://doi.org/10.4135/9781483346366.n74 </a:t>
            </a:r>
            <a:endParaRPr lang="en-GB" dirty="0"/>
          </a:p>
          <a:p>
            <a:r>
              <a:rPr lang="en-GB" dirty="0"/>
              <a:t>Hurley, J. and Walker, D. (2021) Did the Covid-19 local lockdowns reduce business activity? Evidence from UK SMEs. Staff Working Paper No. 943. London: Bank of England.</a:t>
            </a:r>
          </a:p>
          <a:p>
            <a:r>
              <a:rPr lang="en-GB" dirty="0"/>
              <a:t>Khurana, I., Dutta, D.K. and </a:t>
            </a:r>
            <a:r>
              <a:rPr lang="en-GB" dirty="0" err="1"/>
              <a:t>Ghura</a:t>
            </a:r>
            <a:r>
              <a:rPr lang="en-GB" dirty="0"/>
              <a:t>, A.S. (2022) ‘SMEs and digital transformation during a crisis: The emergence of resilience as a second-order dynamic capability in an entrepreneurial ecosystem’, Journal of Business Research, 150, pp. 623–641. </a:t>
            </a:r>
            <a:r>
              <a:rPr lang="en-GB" dirty="0">
                <a:hlinkClick r:id="rId3"/>
              </a:rPr>
              <a:t>https://doi.org/10.1016/j.jbusres.2022.06.048 </a:t>
            </a:r>
            <a:r>
              <a:rPr lang="en-GB" dirty="0"/>
              <a:t>.</a:t>
            </a:r>
          </a:p>
          <a:p>
            <a:r>
              <a:rPr lang="en-GB" dirty="0"/>
              <a:t>Kunc, M. (2019) ‘External environment: Political, economic, societal, technological and environmental factors’, in Strategic Analytics. Hoboken, NJ: Wiley. </a:t>
            </a:r>
            <a:r>
              <a:rPr lang="en-GB" dirty="0">
                <a:hlinkClick r:id="rId4"/>
              </a:rPr>
              <a:t>https://doi.org/10.1002/9781119519638.ch3 </a:t>
            </a:r>
            <a:r>
              <a:rPr lang="en-GB" dirty="0"/>
              <a:t>.</a:t>
            </a:r>
          </a:p>
          <a:p>
            <a:r>
              <a:rPr lang="en-GB" dirty="0"/>
              <a:t>Office for National Statistics (2025) Business insights and impact on the UK economy: 22 May 2025. Available at:  </a:t>
            </a:r>
            <a:r>
              <a:rPr lang="en-GB" dirty="0">
                <a:hlinkClick r:id="rId5"/>
              </a:rPr>
              <a:t>https://www.ons.gov.uk/businessindustryandtrade/business/businessservices/bulletins/businessinsightsandimpactontheukeconomy/22may2025</a:t>
            </a:r>
            <a:r>
              <a:rPr lang="en-GB" dirty="0"/>
              <a:t> </a:t>
            </a:r>
          </a:p>
          <a:p>
            <a:r>
              <a:rPr lang="en-GB" dirty="0"/>
              <a:t>O’Donohue, M. and Maragakis, A. (2024) </a:t>
            </a:r>
            <a:r>
              <a:rPr lang="en-GB" dirty="0" err="1"/>
              <a:t>‘Cause</a:t>
            </a:r>
            <a:r>
              <a:rPr lang="en-GB" dirty="0"/>
              <a:t>-and-effect (fishbone) diagram: A tool for generating and organizing quality improvement ideas’, Global Journal on Quality and Safety in Healthcare, 7(2), pp. 85–89.</a:t>
            </a:r>
          </a:p>
          <a:p>
            <a:pPr marL="0" indent="0">
              <a:buNone/>
            </a:pPr>
            <a:endParaRPr lang="en-GB" dirty="0"/>
          </a:p>
        </p:txBody>
      </p:sp>
    </p:spTree>
    <p:extLst>
      <p:ext uri="{BB962C8B-B14F-4D97-AF65-F5344CB8AC3E}">
        <p14:creationId xmlns:p14="http://schemas.microsoft.com/office/powerpoint/2010/main" val="10723392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Wood Type</Template>
  <TotalTime>49</TotalTime>
  <Words>1515</Words>
  <Application>Microsoft Macintosh PowerPoint</Application>
  <PresentationFormat>Widescreen</PresentationFormat>
  <Paragraphs>82</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Calibri</vt:lpstr>
      <vt:lpstr>Rockwell</vt:lpstr>
      <vt:lpstr>Rockwell Condensed</vt:lpstr>
      <vt:lpstr>Rockwell Extra Bold</vt:lpstr>
      <vt:lpstr>Wingdings</vt:lpstr>
      <vt:lpstr>Wood Type</vt:lpstr>
      <vt:lpstr>Basil’s Bakery An analysis of declining sales and business challenges </vt:lpstr>
      <vt:lpstr>Introduction and business context</vt:lpstr>
      <vt:lpstr>Nature and scope of the issues</vt:lpstr>
      <vt:lpstr>PESTEL framework</vt:lpstr>
      <vt:lpstr>PESTEL Analysis: Application to Basil’s Bakery</vt:lpstr>
      <vt:lpstr>Fishbone Diagram: Purpose and Application</vt:lpstr>
      <vt:lpstr>Fishbone Diagram: Basil’s Bakery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Giuliano Catania (2242264)</dc:creator>
  <cp:lastModifiedBy>Giuliano Catania (2242264)</cp:lastModifiedBy>
  <cp:revision>4</cp:revision>
  <dcterms:created xsi:type="dcterms:W3CDTF">2026-09-29T13:57:35Z</dcterms:created>
  <dcterms:modified xsi:type="dcterms:W3CDTF">2026-09-29T16:46:23Z</dcterms:modified>
</cp:coreProperties>
</file>