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257" r:id="rId3"/>
    <p:sldId id="258" r:id="rId4"/>
    <p:sldId id="259" r:id="rId5"/>
    <p:sldId id="260" r:id="rId6"/>
    <p:sldId id="261" r:id="rId7"/>
    <p:sldId id="280" r:id="rId8"/>
    <p:sldId id="262" r:id="rId9"/>
    <p:sldId id="281"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3A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4CFAC-15E1-4A97-98B4-A4539369C183}" v="47" dt="2026-06-15T14:46:00.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0"/>
  </p:normalViewPr>
  <p:slideViewPr>
    <p:cSldViewPr snapToGrid="0" snapToObjects="1">
      <p:cViewPr varScale="1">
        <p:scale>
          <a:sx n="103" d="100"/>
          <a:sy n="103" d="100"/>
        </p:scale>
        <p:origin x="902" y="9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ara Bi" userId="cc30de07dba9775b" providerId="LiveId" clId="{E8D66CF5-7222-4579-A77D-6355161F2884}"/>
    <pc:docChg chg="undo custSel modSld">
      <pc:chgData name="Thara Bi" userId="cc30de07dba9775b" providerId="LiveId" clId="{E8D66CF5-7222-4579-A77D-6355161F2884}" dt="2026-06-15T14:34:21.286" v="240" actId="1076"/>
      <pc:docMkLst>
        <pc:docMk/>
      </pc:docMkLst>
      <pc:sldChg chg="modSp mod modNotesTx">
        <pc:chgData name="Thara Bi" userId="cc30de07dba9775b" providerId="LiveId" clId="{E8D66CF5-7222-4579-A77D-6355161F2884}" dt="2026-06-15T14:34:21.286" v="240" actId="1076"/>
        <pc:sldMkLst>
          <pc:docMk/>
          <pc:sldMk cId="0" sldId="256"/>
        </pc:sldMkLst>
        <pc:picChg chg="mod">
          <ac:chgData name="Thara Bi" userId="cc30de07dba9775b" providerId="LiveId" clId="{E8D66CF5-7222-4579-A77D-6355161F2884}" dt="2026-06-15T14:34:21.286" v="240" actId="1076"/>
          <ac:picMkLst>
            <pc:docMk/>
            <pc:sldMk cId="0" sldId="256"/>
            <ac:picMk id="20" creationId="{074E2F7A-6821-6DAC-713C-E6DF1AAAACD2}"/>
          </ac:picMkLst>
        </pc:picChg>
      </pc:sldChg>
      <pc:sldChg chg="modSp mod modNotesTx">
        <pc:chgData name="Thara Bi" userId="cc30de07dba9775b" providerId="LiveId" clId="{E8D66CF5-7222-4579-A77D-6355161F2884}" dt="2026-06-15T14:34:17.208" v="239" actId="1076"/>
        <pc:sldMkLst>
          <pc:docMk/>
          <pc:sldMk cId="0" sldId="257"/>
        </pc:sldMkLst>
        <pc:picChg chg="mod">
          <ac:chgData name="Thara Bi" userId="cc30de07dba9775b" providerId="LiveId" clId="{E8D66CF5-7222-4579-A77D-6355161F2884}" dt="2026-06-15T14:34:17.208" v="239" actId="1076"/>
          <ac:picMkLst>
            <pc:docMk/>
            <pc:sldMk cId="0" sldId="257"/>
            <ac:picMk id="38" creationId="{700E6A5A-B6FB-6CBC-E712-85F263B4AA70}"/>
          </ac:picMkLst>
        </pc:picChg>
      </pc:sldChg>
      <pc:sldChg chg="modSp mod modNotesTx">
        <pc:chgData name="Thara Bi" userId="cc30de07dba9775b" providerId="LiveId" clId="{E8D66CF5-7222-4579-A77D-6355161F2884}" dt="2026-06-15T14:34:12.665" v="238" actId="1076"/>
        <pc:sldMkLst>
          <pc:docMk/>
          <pc:sldMk cId="0" sldId="258"/>
        </pc:sldMkLst>
        <pc:picChg chg="mod">
          <ac:chgData name="Thara Bi" userId="cc30de07dba9775b" providerId="LiveId" clId="{E8D66CF5-7222-4579-A77D-6355161F2884}" dt="2026-06-15T14:34:12.665" v="238" actId="1076"/>
          <ac:picMkLst>
            <pc:docMk/>
            <pc:sldMk cId="0" sldId="258"/>
            <ac:picMk id="19" creationId="{BBE6BA5F-2F64-FC57-9956-681D171E864C}"/>
          </ac:picMkLst>
        </pc:picChg>
      </pc:sldChg>
      <pc:sldChg chg="modSp mod modNotesTx">
        <pc:chgData name="Thara Bi" userId="cc30de07dba9775b" providerId="LiveId" clId="{E8D66CF5-7222-4579-A77D-6355161F2884}" dt="2026-06-15T14:34:05.575" v="237" actId="1076"/>
        <pc:sldMkLst>
          <pc:docMk/>
          <pc:sldMk cId="0" sldId="259"/>
        </pc:sldMkLst>
        <pc:spChg chg="mod">
          <ac:chgData name="Thara Bi" userId="cc30de07dba9775b" providerId="LiveId" clId="{E8D66CF5-7222-4579-A77D-6355161F2884}" dt="2026-06-14T15:43:24.614" v="165" actId="20577"/>
          <ac:spMkLst>
            <pc:docMk/>
            <pc:sldMk cId="0" sldId="259"/>
            <ac:spMk id="27" creationId="{00000000-0000-0000-0000-000000000000}"/>
          </ac:spMkLst>
        </pc:spChg>
        <pc:picChg chg="mod">
          <ac:chgData name="Thara Bi" userId="cc30de07dba9775b" providerId="LiveId" clId="{E8D66CF5-7222-4579-A77D-6355161F2884}" dt="2026-06-15T14:34:05.575" v="237" actId="1076"/>
          <ac:picMkLst>
            <pc:docMk/>
            <pc:sldMk cId="0" sldId="259"/>
            <ac:picMk id="28" creationId="{582D22F8-BCED-ADE5-E52A-9C9DF1D6394C}"/>
          </ac:picMkLst>
        </pc:picChg>
      </pc:sldChg>
      <pc:sldChg chg="modSp mod modTransition modNotesTx">
        <pc:chgData name="Thara Bi" userId="cc30de07dba9775b" providerId="LiveId" clId="{E8D66CF5-7222-4579-A77D-6355161F2884}" dt="2026-06-15T14:34:00.406" v="236" actId="1076"/>
        <pc:sldMkLst>
          <pc:docMk/>
          <pc:sldMk cId="0" sldId="260"/>
        </pc:sldMkLst>
        <pc:picChg chg="mod">
          <ac:chgData name="Thara Bi" userId="cc30de07dba9775b" providerId="LiveId" clId="{E8D66CF5-7222-4579-A77D-6355161F2884}" dt="2026-06-15T14:34:00.406" v="236" actId="1076"/>
          <ac:picMkLst>
            <pc:docMk/>
            <pc:sldMk cId="0" sldId="260"/>
            <ac:picMk id="43" creationId="{8E048E70-81C8-85E8-C39D-D0F35D28AC6D}"/>
          </ac:picMkLst>
        </pc:picChg>
      </pc:sldChg>
      <pc:sldChg chg="modSp mod modNotesTx">
        <pc:chgData name="Thara Bi" userId="cc30de07dba9775b" providerId="LiveId" clId="{E8D66CF5-7222-4579-A77D-6355161F2884}" dt="2026-06-15T14:33:56.399" v="235" actId="1076"/>
        <pc:sldMkLst>
          <pc:docMk/>
          <pc:sldMk cId="0" sldId="261"/>
        </pc:sldMkLst>
        <pc:picChg chg="mod">
          <ac:chgData name="Thara Bi" userId="cc30de07dba9775b" providerId="LiveId" clId="{E8D66CF5-7222-4579-A77D-6355161F2884}" dt="2026-06-15T14:33:56.399" v="235" actId="1076"/>
          <ac:picMkLst>
            <pc:docMk/>
            <pc:sldMk cId="0" sldId="261"/>
            <ac:picMk id="25" creationId="{E7340FC3-7444-AED1-7A02-E2439C479ED3}"/>
          </ac:picMkLst>
        </pc:picChg>
      </pc:sldChg>
      <pc:sldChg chg="modSp mod modTransition modNotesTx">
        <pc:chgData name="Thara Bi" userId="cc30de07dba9775b" providerId="LiveId" clId="{E8D66CF5-7222-4579-A77D-6355161F2884}" dt="2026-06-15T14:33:45.802" v="233" actId="1076"/>
        <pc:sldMkLst>
          <pc:docMk/>
          <pc:sldMk cId="0" sldId="262"/>
        </pc:sldMkLst>
        <pc:picChg chg="mod">
          <ac:chgData name="Thara Bi" userId="cc30de07dba9775b" providerId="LiveId" clId="{E8D66CF5-7222-4579-A77D-6355161F2884}" dt="2026-06-15T14:33:45.802" v="233" actId="1076"/>
          <ac:picMkLst>
            <pc:docMk/>
            <pc:sldMk cId="0" sldId="262"/>
            <ac:picMk id="23" creationId="{19D19622-D345-E696-2708-C1814208F667}"/>
          </ac:picMkLst>
        </pc:picChg>
      </pc:sldChg>
      <pc:sldChg chg="delSp modSp mod modTransition delAnim modNotesTx">
        <pc:chgData name="Thara Bi" userId="cc30de07dba9775b" providerId="LiveId" clId="{E8D66CF5-7222-4579-A77D-6355161F2884}" dt="2026-06-15T14:33:31.273" v="231" actId="1076"/>
        <pc:sldMkLst>
          <pc:docMk/>
          <pc:sldMk cId="0" sldId="263"/>
        </pc:sldMkLst>
        <pc:picChg chg="del">
          <ac:chgData name="Thara Bi" userId="cc30de07dba9775b" providerId="LiveId" clId="{E8D66CF5-7222-4579-A77D-6355161F2884}" dt="2026-06-15T13:55:39.309" v="218" actId="478"/>
          <ac:picMkLst>
            <pc:docMk/>
            <pc:sldMk cId="0" sldId="263"/>
            <ac:picMk id="7" creationId="{E544A489-7AEC-D663-66D7-EC7B5DF18454}"/>
          </ac:picMkLst>
        </pc:picChg>
        <pc:picChg chg="del">
          <ac:chgData name="Thara Bi" userId="cc30de07dba9775b" providerId="LiveId" clId="{E8D66CF5-7222-4579-A77D-6355161F2884}" dt="2026-06-15T13:55:36.746" v="217" actId="478"/>
          <ac:picMkLst>
            <pc:docMk/>
            <pc:sldMk cId="0" sldId="263"/>
            <ac:picMk id="8" creationId="{CC36735A-95F5-4CB3-679A-7C32642F3336}"/>
          </ac:picMkLst>
        </pc:picChg>
        <pc:picChg chg="mod">
          <ac:chgData name="Thara Bi" userId="cc30de07dba9775b" providerId="LiveId" clId="{E8D66CF5-7222-4579-A77D-6355161F2884}" dt="2026-06-15T14:33:31.273" v="231" actId="1076"/>
          <ac:picMkLst>
            <pc:docMk/>
            <pc:sldMk cId="0" sldId="263"/>
            <ac:picMk id="9" creationId="{02266D61-81C2-2DDD-7EF0-6C136D4492B9}"/>
          </ac:picMkLst>
        </pc:picChg>
      </pc:sldChg>
      <pc:sldChg chg="delSp modSp mod delAnim modNotesTx">
        <pc:chgData name="Thara Bi" userId="cc30de07dba9775b" providerId="LiveId" clId="{E8D66CF5-7222-4579-A77D-6355161F2884}" dt="2026-06-15T14:33:26.739" v="230" actId="1076"/>
        <pc:sldMkLst>
          <pc:docMk/>
          <pc:sldMk cId="0" sldId="264"/>
        </pc:sldMkLst>
        <pc:picChg chg="del">
          <ac:chgData name="Thara Bi" userId="cc30de07dba9775b" providerId="LiveId" clId="{E8D66CF5-7222-4579-A77D-6355161F2884}" dt="2026-06-15T14:03:15.171" v="219" actId="478"/>
          <ac:picMkLst>
            <pc:docMk/>
            <pc:sldMk cId="0" sldId="264"/>
            <ac:picMk id="7" creationId="{924D017D-878F-0FEC-B034-41EBD340CFEE}"/>
          </ac:picMkLst>
        </pc:picChg>
        <pc:picChg chg="mod">
          <ac:chgData name="Thara Bi" userId="cc30de07dba9775b" providerId="LiveId" clId="{E8D66CF5-7222-4579-A77D-6355161F2884}" dt="2026-06-15T14:33:26.739" v="230" actId="1076"/>
          <ac:picMkLst>
            <pc:docMk/>
            <pc:sldMk cId="0" sldId="264"/>
            <ac:picMk id="8" creationId="{308A76D9-24E3-08BB-9A1F-F1ABF566E2EA}"/>
          </ac:picMkLst>
        </pc:picChg>
      </pc:sldChg>
      <pc:sldChg chg="modSp mod modNotesTx">
        <pc:chgData name="Thara Bi" userId="cc30de07dba9775b" providerId="LiveId" clId="{E8D66CF5-7222-4579-A77D-6355161F2884}" dt="2026-06-15T14:33:18.292" v="229" actId="1076"/>
        <pc:sldMkLst>
          <pc:docMk/>
          <pc:sldMk cId="0" sldId="265"/>
        </pc:sldMkLst>
        <pc:picChg chg="mod">
          <ac:chgData name="Thara Bi" userId="cc30de07dba9775b" providerId="LiveId" clId="{E8D66CF5-7222-4579-A77D-6355161F2884}" dt="2026-06-15T14:33:18.292" v="229" actId="1076"/>
          <ac:picMkLst>
            <pc:docMk/>
            <pc:sldMk cId="0" sldId="265"/>
            <ac:picMk id="26" creationId="{6D9F6CA9-337A-899A-1E05-7BF752F6BD3F}"/>
          </ac:picMkLst>
        </pc:picChg>
      </pc:sldChg>
      <pc:sldChg chg="delSp modSp mod delAnim modNotesTx">
        <pc:chgData name="Thara Bi" userId="cc30de07dba9775b" providerId="LiveId" clId="{E8D66CF5-7222-4579-A77D-6355161F2884}" dt="2026-06-15T14:33:11.756" v="228" actId="1076"/>
        <pc:sldMkLst>
          <pc:docMk/>
          <pc:sldMk cId="0" sldId="266"/>
        </pc:sldMkLst>
        <pc:picChg chg="del">
          <ac:chgData name="Thara Bi" userId="cc30de07dba9775b" providerId="LiveId" clId="{E8D66CF5-7222-4579-A77D-6355161F2884}" dt="2026-06-15T14:12:58.033" v="220" actId="478"/>
          <ac:picMkLst>
            <pc:docMk/>
            <pc:sldMk cId="0" sldId="266"/>
            <ac:picMk id="5" creationId="{30545EF1-CDB4-4BCE-395C-B4FEDD3A4810}"/>
          </ac:picMkLst>
        </pc:picChg>
        <pc:picChg chg="del">
          <ac:chgData name="Thara Bi" userId="cc30de07dba9775b" providerId="LiveId" clId="{E8D66CF5-7222-4579-A77D-6355161F2884}" dt="2026-06-15T14:15:21.154" v="221" actId="478"/>
          <ac:picMkLst>
            <pc:docMk/>
            <pc:sldMk cId="0" sldId="266"/>
            <ac:picMk id="6" creationId="{72D62793-2B49-C7B2-FB77-73C70069D1FD}"/>
          </ac:picMkLst>
        </pc:picChg>
        <pc:picChg chg="mod">
          <ac:chgData name="Thara Bi" userId="cc30de07dba9775b" providerId="LiveId" clId="{E8D66CF5-7222-4579-A77D-6355161F2884}" dt="2026-06-15T14:33:11.756" v="228" actId="1076"/>
          <ac:picMkLst>
            <pc:docMk/>
            <pc:sldMk cId="0" sldId="266"/>
            <ac:picMk id="7" creationId="{959B00BA-9A8D-54C4-9EA8-19BF90820A52}"/>
          </ac:picMkLst>
        </pc:picChg>
      </pc:sldChg>
      <pc:sldChg chg="modSp mod modNotesTx">
        <pc:chgData name="Thara Bi" userId="cc30de07dba9775b" providerId="LiveId" clId="{E8D66CF5-7222-4579-A77D-6355161F2884}" dt="2026-06-15T14:33:07.178" v="227" actId="1076"/>
        <pc:sldMkLst>
          <pc:docMk/>
          <pc:sldMk cId="0" sldId="267"/>
        </pc:sldMkLst>
        <pc:spChg chg="mod">
          <ac:chgData name="Thara Bi" userId="cc30de07dba9775b" providerId="LiveId" clId="{E8D66CF5-7222-4579-A77D-6355161F2884}" dt="2026-06-15T14:24:30.783" v="223" actId="1076"/>
          <ac:spMkLst>
            <pc:docMk/>
            <pc:sldMk cId="0" sldId="267"/>
            <ac:spMk id="17" creationId="{00000000-0000-0000-0000-000000000000}"/>
          </ac:spMkLst>
        </pc:spChg>
        <pc:picChg chg="mod">
          <ac:chgData name="Thara Bi" userId="cc30de07dba9775b" providerId="LiveId" clId="{E8D66CF5-7222-4579-A77D-6355161F2884}" dt="2026-06-15T14:33:07.178" v="227" actId="1076"/>
          <ac:picMkLst>
            <pc:docMk/>
            <pc:sldMk cId="0" sldId="267"/>
            <ac:picMk id="4" creationId="{E18070EE-0B8F-EB72-07DE-938F95C1748E}"/>
          </ac:picMkLst>
        </pc:picChg>
      </pc:sldChg>
      <pc:sldChg chg="modSp mod modNotesTx">
        <pc:chgData name="Thara Bi" userId="cc30de07dba9775b" providerId="LiveId" clId="{E8D66CF5-7222-4579-A77D-6355161F2884}" dt="2026-06-15T14:33:02.292" v="226" actId="1076"/>
        <pc:sldMkLst>
          <pc:docMk/>
          <pc:sldMk cId="0" sldId="268"/>
        </pc:sldMkLst>
        <pc:picChg chg="mod">
          <ac:chgData name="Thara Bi" userId="cc30de07dba9775b" providerId="LiveId" clId="{E8D66CF5-7222-4579-A77D-6355161F2884}" dt="2026-06-15T14:33:02.292" v="226" actId="1076"/>
          <ac:picMkLst>
            <pc:docMk/>
            <pc:sldMk cId="0" sldId="268"/>
            <ac:picMk id="4" creationId="{F6DAEBA8-55B5-CCFD-3D63-8BDE833EA91E}"/>
          </ac:picMkLst>
        </pc:picChg>
      </pc:sldChg>
      <pc:sldChg chg="modSp mod modNotesTx">
        <pc:chgData name="Thara Bi" userId="cc30de07dba9775b" providerId="LiveId" clId="{E8D66CF5-7222-4579-A77D-6355161F2884}" dt="2026-06-15T14:32:56.985" v="225" actId="1076"/>
        <pc:sldMkLst>
          <pc:docMk/>
          <pc:sldMk cId="0" sldId="269"/>
        </pc:sldMkLst>
        <pc:spChg chg="mod">
          <ac:chgData name="Thara Bi" userId="cc30de07dba9775b" providerId="LiveId" clId="{E8D66CF5-7222-4579-A77D-6355161F2884}" dt="2026-06-14T15:44:58.332" v="167" actId="20577"/>
          <ac:spMkLst>
            <pc:docMk/>
            <pc:sldMk cId="0" sldId="269"/>
            <ac:spMk id="25" creationId="{00000000-0000-0000-0000-000000000000}"/>
          </ac:spMkLst>
        </pc:spChg>
        <pc:picChg chg="mod">
          <ac:chgData name="Thara Bi" userId="cc30de07dba9775b" providerId="LiveId" clId="{E8D66CF5-7222-4579-A77D-6355161F2884}" dt="2026-06-15T14:32:56.985" v="225" actId="1076"/>
          <ac:picMkLst>
            <pc:docMk/>
            <pc:sldMk cId="0" sldId="269"/>
            <ac:picMk id="33" creationId="{AE5505D6-90E3-2652-5DEC-EAD09BC95535}"/>
          </ac:picMkLst>
        </pc:picChg>
      </pc:sldChg>
      <pc:sldChg chg="modSp mod">
        <pc:chgData name="Thara Bi" userId="cc30de07dba9775b" providerId="LiveId" clId="{E8D66CF5-7222-4579-A77D-6355161F2884}" dt="2026-06-15T14:32:52.632" v="224" actId="1076"/>
        <pc:sldMkLst>
          <pc:docMk/>
          <pc:sldMk cId="0" sldId="270"/>
        </pc:sldMkLst>
        <pc:picChg chg="mod">
          <ac:chgData name="Thara Bi" userId="cc30de07dba9775b" providerId="LiveId" clId="{E8D66CF5-7222-4579-A77D-6355161F2884}" dt="2026-06-15T14:32:52.632" v="224" actId="1076"/>
          <ac:picMkLst>
            <pc:docMk/>
            <pc:sldMk cId="0" sldId="270"/>
            <ac:picMk id="23" creationId="{FF98D43A-C4E6-8C11-C500-3133AF3143BE}"/>
          </ac:picMkLst>
        </pc:picChg>
      </pc:sldChg>
      <pc:sldChg chg="modSp mod modNotesTx">
        <pc:chgData name="Thara Bi" userId="cc30de07dba9775b" providerId="LiveId" clId="{E8D66CF5-7222-4579-A77D-6355161F2884}" dt="2026-06-15T14:33:51.154" v="234" actId="1076"/>
        <pc:sldMkLst>
          <pc:docMk/>
          <pc:sldMk cId="0" sldId="280"/>
        </pc:sldMkLst>
        <pc:picChg chg="mod">
          <ac:chgData name="Thara Bi" userId="cc30de07dba9775b" providerId="LiveId" clId="{E8D66CF5-7222-4579-A77D-6355161F2884}" dt="2026-06-15T14:33:51.154" v="234" actId="1076"/>
          <ac:picMkLst>
            <pc:docMk/>
            <pc:sldMk cId="0" sldId="280"/>
            <ac:picMk id="12" creationId="{91446084-988C-EDE3-3C28-90A3D1C39571}"/>
          </ac:picMkLst>
        </pc:picChg>
      </pc:sldChg>
      <pc:sldChg chg="modSp mod modNotesTx">
        <pc:chgData name="Thara Bi" userId="cc30de07dba9775b" providerId="LiveId" clId="{E8D66CF5-7222-4579-A77D-6355161F2884}" dt="2026-06-15T14:33:39.156" v="232" actId="1076"/>
        <pc:sldMkLst>
          <pc:docMk/>
          <pc:sldMk cId="0" sldId="281"/>
        </pc:sldMkLst>
        <pc:picChg chg="mod">
          <ac:chgData name="Thara Bi" userId="cc30de07dba9775b" providerId="LiveId" clId="{E8D66CF5-7222-4579-A77D-6355161F2884}" dt="2026-06-15T14:33:39.156" v="232" actId="1076"/>
          <ac:picMkLst>
            <pc:docMk/>
            <pc:sldMk cId="0" sldId="281"/>
            <ac:picMk id="29" creationId="{B1CE3577-A8A5-E501-2614-46FD396C9C51}"/>
          </ac:picMkLst>
        </pc:pic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People aged 65+ (millions)</c:v>
                </c:pt>
              </c:strCache>
            </c:strRef>
          </c:tx>
          <c:spPr>
            <a:solidFill>
              <a:srgbClr val="028090"/>
            </a:solidFill>
            <a:effectLst/>
          </c:spPr>
          <c:invertIfNegative val="0"/>
          <c:dLbls>
            <c:numFmt formatCode="#,##0" sourceLinked="0"/>
            <c:spPr>
              <a:noFill/>
              <a:ln>
                <a:noFill/>
              </a:ln>
              <a:effectLst/>
            </c:spPr>
            <c:txPr>
              <a:bodyPr/>
              <a:lstStyle/>
              <a:p>
                <a:pPr>
                  <a:defRPr sz="9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2000</c:v>
                </c:pt>
                <c:pt idx="1">
                  <c:v>2010</c:v>
                </c:pt>
                <c:pt idx="2">
                  <c:v>2020</c:v>
                </c:pt>
                <c:pt idx="3">
                  <c:v>2030</c:v>
                </c:pt>
                <c:pt idx="4">
                  <c:v>2049</c:v>
                </c:pt>
              </c:strCache>
            </c:strRef>
          </c:cat>
          <c:val>
            <c:numRef>
              <c:f>Sheet1!$B$2:$B$6</c:f>
              <c:numCache>
                <c:formatCode>General</c:formatCode>
                <c:ptCount val="5"/>
                <c:pt idx="0">
                  <c:v>9.3000000000000007</c:v>
                </c:pt>
                <c:pt idx="1">
                  <c:v>10.4</c:v>
                </c:pt>
                <c:pt idx="2">
                  <c:v>12.7</c:v>
                </c:pt>
                <c:pt idx="3">
                  <c:v>13.2</c:v>
                </c:pt>
                <c:pt idx="4">
                  <c:v>15.3</c:v>
                </c:pt>
              </c:numCache>
            </c:numRef>
          </c:val>
          <c:extLst>
            <c:ext xmlns:c16="http://schemas.microsoft.com/office/drawing/2014/chart" uri="{C3380CC4-5D6E-409C-BE32-E72D297353CC}">
              <c16:uniqueId val="{00000000-BA93-4397-B6E1-DA5946E78C7C}"/>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max val="18"/>
          <c:min val="0"/>
        </c:scaling>
        <c:delete val="0"/>
        <c:axPos val="l"/>
        <c:majorGridlines>
          <c:spPr>
            <a:ln w="12700" cap="flat">
              <a:solidFill>
                <a:srgbClr val="888888"/>
              </a:solidFill>
              <a:prstDash val="solid"/>
              <a:round/>
            </a:ln>
          </c:spPr>
        </c:majorGridlines>
        <c:title>
          <c:tx>
            <c:rich>
              <a:bodyPr/>
              <a:lstStyle/>
              <a:p>
                <a:pPr>
                  <a:defRPr/>
                </a:pPr>
                <a:r>
                  <a:rPr lang="en-GB" b="0" dirty="0"/>
                  <a:t>millions</a:t>
                </a:r>
              </a:p>
            </c:rich>
          </c:tx>
          <c:overlay val="0"/>
        </c:title>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000000"/>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951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Title </a:t>
            </a:r>
            <a:r>
              <a:rPr lang="en-GB" sz="1200" b="1" kern="1200" dirty="0">
                <a:solidFill>
                  <a:schemeClr val="tx1"/>
                </a:solidFill>
                <a:effectLst/>
                <a:latin typeface="+mn-lt"/>
                <a:ea typeface="+mn-ea"/>
                <a:cs typeface="+mn-cs"/>
              </a:rPr>
              <a:t>Slide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Good morning. My name is Thara Bi, and my student number is 2243859. This presentation, Empowering the Older Person, evaluates the care and support needs of older people in the United Kingdom. I will explore how demographic change, theory, policy and innovation shape the way we support older adults today.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Ageing is a complex biological, psychological and social process, and as the World Health Organisation stated in 2025, it affects every individual differently. Kirkwood's genetic theory, published in 2005, suggests ageing is rooted in programmed cellular change, while the wear-and-tear theory argues that cumulative cellular damage leads to physical decline. According to the ONS in 2025, by 2049, the number of people of pensionable age is projected to reach fifteen point three million, representing a major challenge for health and social care. The WHO's Global Report on Ageism in 2021 identified ageism as one of the most significant barriers to equitable care for older people. Ageism shapes not only public attitudes but how services are designed and funded, often to the detriment of older people. This presentation covers seven key areas: ageing population demographics, Activity and Continuity Theory, policy and legislation, current care provisions, technological innovations, case studies, and evidence-informed recommendations.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Ageing Population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ONS reported in 2025 that there are currently twelve point seven million people aged sixty-five and over in the UK, projected to rise to fifteen point three million by 2049, as shown in the chart on this slide, made on Excel. It is worth noting that while population figures refer to the UK as a whole, some of the care statistics I discuss refer specifically to England, as is common in health and social care research. The Alzheimer's Society reported in 2024 that approximately nine hundred and eighty-two thousand people in the UK are living with dementia. Beyond the numbers, older people present a wide range of care needs, physical, emotional, social and psychological, which place increasing demands on health and social care systems, as highlighted by the WHO in 2025 and Age UK in 2023.</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Activity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Activity Theory, proposed by Havighurst in 1961, argues that remaining active in later life supports psychological well-being. When older people lose roles through retirement or bereavement, these should be replaced with meaningful activities to maintain identity and purpose. However, Phillipson noted in 2013 that Activity Theory overlooks social inequalities, not all older people have equal access to activities. Despite this, the theory remains relevant in practice through day centres, volunteering and occupational therapy. The Care Act 2014 wellbeing duty, Age UK's Later Life Goals programme from 2022, and the NHS Long Term Plan published by NHS England in 2019 all reflect its principles.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Continuity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Continuity Theory, developed by Atchley in 1989, proposes that older people adapt to ageing by maintaining consistent patterns, internal continuity refers to personality and values, while external continuity refers to familiar environments and relationships. Domiciliary care, personalised care plans and telecare all support continuity, and the Care Act 2014 personalisation duty directly reflects this. However, </a:t>
            </a:r>
            <a:r>
              <a:rPr lang="en-GB" sz="1200" kern="1200" dirty="0" err="1">
                <a:solidFill>
                  <a:schemeClr val="tx1"/>
                </a:solidFill>
                <a:effectLst/>
                <a:latin typeface="+mn-lt"/>
                <a:ea typeface="+mn-ea"/>
                <a:cs typeface="+mn-cs"/>
              </a:rPr>
              <a:t>Gilleard</a:t>
            </a:r>
            <a:r>
              <a:rPr lang="en-GB" sz="1200" kern="1200" dirty="0">
                <a:solidFill>
                  <a:schemeClr val="tx1"/>
                </a:solidFill>
                <a:effectLst/>
                <a:latin typeface="+mn-lt"/>
                <a:ea typeface="+mn-ea"/>
                <a:cs typeface="+mn-cs"/>
              </a:rPr>
              <a:t> and Higgs argued in 2000 that the theory does not account for older people who embrace change and seek new experiences.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Policy and Legislation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Several key frameworks shape care for older people in the UK. The Care Act 2014 places a wellbeing duty on local authorities, emphasising personalisation, dignity and independence. The Equality Act 2010 makes age a protected characteristic, prohibiting discrimination. The Human Rights Act 1998 guarantees the right to private life and prohibits degrading treatment. The NHS Long Term Plan of 2019, published by NHS England, commits to personalised, preventative and integrated care. Welfare benefits are also vital, including the State Pension, Pension Credit and Attendance Allowance. The DWP reported in 2024 that there were one point eight million Attendance Allowance claimants. However, Age UK highlighted in 2024 that two point eight billion pounds in Pension Credit and Housing Benefit go unclaimed annually. Together, these frameworks create a strong foundation, though implementation does not always match their intentions.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r>
              <a:rPr lang="en-GB" sz="1200" b="1" kern="1200" dirty="0">
                <a:solidFill>
                  <a:schemeClr val="tx1"/>
                </a:solidFill>
                <a:effectLst/>
                <a:latin typeface="+mn-lt"/>
                <a:ea typeface="+mn-ea"/>
                <a:cs typeface="+mn-cs"/>
              </a:rPr>
              <a:t>Critical Analysis: Policy and Legislation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will now critically examine the two acts most relevant to empowering older people. The Care Act 2014 legally requires services to be built around individual needs, reflecting Continuity Theory as Atchley proposed in 1989. However, Hoddinott noted in 2023 that implementation remains inconsistent due to underfunding, and Age UK highlighted in 2024 that billions in entitled benefits go unclaimed, showing the Act's ambitions are not always matched in practice. The Equality Act 2010 prohibits age discrimination in care settings, challenging ageist attitudes and supporting Activity Theory by promoting equal access, as Havighurst argued in 1961. However, the WHO in 2021 found ageism remains deeply embedded in health and care systems, suggesting legislation alone is insufficient and cultural change is also needed</a:t>
            </a:r>
            <a:endParaRPr lang="en-GB" dirty="0"/>
          </a:p>
        </p:txBody>
      </p:sp>
    </p:spTree>
    <p:extLst>
      <p:ext uri="{BB962C8B-B14F-4D97-AF65-F5344CB8AC3E}">
        <p14:creationId xmlns:p14="http://schemas.microsoft.com/office/powerpoint/2010/main" val="228822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Overview of Current Care Provisions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three main types of care provision: domiciliary care, residential care and hospice care. Domiciliary care is the most widely used, with four hundred and eighty-three thousand six hundred and sixty-five adults receiving local-authority-funded home care in 2022 to 2023, according to the Homecare Association in 2024. The ONS recorded three hundred and seventy-two thousand and thirty-five care home residents in England in 2023. Hospice care provides end-of-life support aligned with the Human Rights Act 1998. I will focus on domiciliary and residential care, as they offer a meaningful contrast, domiciliary care reflects Continuity Theory by supporting people at home, while residential care can both support and disrupt continuity, as Phillipson noted in 2013.</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r>
              <a:rPr lang="en-GB" sz="1200" b="1" kern="1200" dirty="0">
                <a:solidFill>
                  <a:schemeClr val="tx1"/>
                </a:solidFill>
                <a:effectLst/>
                <a:latin typeface="+mn-lt"/>
                <a:ea typeface="+mn-ea"/>
                <a:cs typeface="+mn-cs"/>
              </a:rPr>
              <a:t>UK Care Provision Bar Chart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this bar chart illustrates, made on excel domiciliary care is significantly more widely used than residential care in England. This preference for community-based care directly reflects Continuity Theory, as older people are supported to remain in familiar home environments, as Atchley proposed in 1989.</a:t>
            </a:r>
          </a:p>
          <a:p>
            <a:endParaRPr lang="en-GB" dirty="0"/>
          </a:p>
        </p:txBody>
      </p:sp>
    </p:spTree>
    <p:extLst>
      <p:ext uri="{BB962C8B-B14F-4D97-AF65-F5344CB8AC3E}">
        <p14:creationId xmlns:p14="http://schemas.microsoft.com/office/powerpoint/2010/main" val="82677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Critical Analysis: Domiciliary Care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Domiciliary care supports Continuity Theory by enabling people to remain in familiar surroundings, aligns with Activity Theory by promoting independence, and is cost-effective compared to residential care, as the Homecare Association highlighted in 2024. It also reduces hospital admissions, according to NHS England in 2019. However, Skills for Care reported in 2025 that there are one hundred and eleven thousand workforce vacancies in England, directly affecting quality. Fifteen-minute care calls undermine dignity and contradict both Atchley's theory and the Care Act 2014. Age UK's 2023 report by Reeves, Islam and Gentry highlighted a postcode lottery in access, and Phillipson noted in 2013 that domiciliary care can cause social isolation if it focuses solely on physical tasks.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Critical Analysis: Residential Care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Residential care provides twenty-four-hour support for complex needs, group activities can support Activity Theory as SCIE confirmed in 2023, and CQC regulation provides accountability. However, the CQC's 2023 State of Care report found that sixteen percent of adult social care providers in England required improvement, with a further one percent rated inadequate, highlighting ongoing quality concerns across the sector. Moving into a care home disrupts external continuity as Atchley's 1989 theory makes clear, and Phillipson in 2013 identified risks of institutionalisation and loss of autonomy. Laing Buisson reported in 2023 that the average weekly fee is nine hundred and forty-nine pounds</a:t>
            </a:r>
            <a:r>
              <a:rPr lang="en-GB" sz="1200" b="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Innovation 1: Telecare &amp; Remote Monitoring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Telecare includes falls sensors, movement detectors and medication monitoring systems that enable independent living at home. Barlow et al in 2010 found that telecare reduces hospital admissions, and McLean et al in 2013 found it improves the quality and safety of care. It supports Continuity Theory by maintaining familiar home routines, as Atchley proposed in 1989, and aligns with the NHS Long Term Plan's 2019 prevention agenda published by NHS England. However, Age UK's 2024 Offline and Overlooked report found four point seven million older people lack digital skills, risking exclusion. High implementation costs remain a barrier as Garner and colleagues found in 2024, and ethical concerns around privacy and consent are emerging, as Morley noted in 2026.</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Innovation 2: Dementia Technology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several promising technological innovations in dementia care, including </a:t>
            </a:r>
            <a:r>
              <a:rPr lang="en-GB" sz="1200" kern="1200" dirty="0" err="1">
                <a:solidFill>
                  <a:schemeClr val="tx1"/>
                </a:solidFill>
                <a:effectLst/>
                <a:latin typeface="+mn-lt"/>
                <a:ea typeface="+mn-ea"/>
                <a:cs typeface="+mn-cs"/>
              </a:rPr>
              <a:t>Tovertafel</a:t>
            </a:r>
            <a:r>
              <a:rPr lang="en-GB" sz="1200" kern="1200" dirty="0">
                <a:solidFill>
                  <a:schemeClr val="tx1"/>
                </a:solidFill>
                <a:effectLst/>
                <a:latin typeface="+mn-lt"/>
                <a:ea typeface="+mn-ea"/>
                <a:cs typeface="+mn-cs"/>
              </a:rPr>
              <a:t>, virtual reality reminiscence therapy and cognitive stimulation apps. For the purposes of this presentation I will focus my critical analysis on two: GPS tracking and the PARO robotic seal. GPS tracking devices have been shown to reduce distress and wandering risk for people with dementia, as demonstrated by Doyle et al in 2024. This technology supports Continuity Theory by enabling people with dementia to maintain a degree of independence and familiar routines, as Atchley proposed in 1989. It also aligns with NHS England's Long Term Plan 2019 commitment to early intervention and personalised care. However, GPS tracking raises significant ethical concerns around consent, surveillance and freedom of movement. For individuals who lack capacity to consent, its use must be carefully balanced against Article 8 of the Human Rights Act 1998, which guarantees the right to private life. Saraiva et al, noted in 2020 that these ethical tensions remain largely unresolved in practice. The PARO robotic seal has consistently been shown to reduce loneliness and anxiety in people with dementia, as Wada and Shibata demonstrated in 2007. It supports Activity Theory by providing meaningful interaction and stimulation, as Havighurst argued in 1961. However, Hamblin's 2022 study warns that technologies like PARO risk replacing human relationships rather than supplementing them, which directly undermines the social continuity central to Atchley's theory. Furthermore, high cost and limited scalability remain significant barriers to widespread implementation across UK care settings, as Garner et al, found in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r>
              <a:rPr lang="en-GB" sz="1200" b="1" kern="1200" dirty="0" err="1">
                <a:solidFill>
                  <a:schemeClr val="tx1"/>
                </a:solidFill>
                <a:effectLst/>
                <a:latin typeface="+mn-lt"/>
                <a:ea typeface="+mn-ea"/>
                <a:cs typeface="+mn-cs"/>
              </a:rPr>
              <a:t>Hogeweyk</a:t>
            </a:r>
            <a:r>
              <a:rPr lang="en-GB" sz="1200" b="1" kern="1200" dirty="0">
                <a:solidFill>
                  <a:schemeClr val="tx1"/>
                </a:solidFill>
                <a:effectLst/>
                <a:latin typeface="+mn-lt"/>
                <a:ea typeface="+mn-ea"/>
                <a:cs typeface="+mn-cs"/>
              </a:rPr>
              <a:t> Dementia Village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Hogeweyk</a:t>
            </a:r>
            <a:r>
              <a:rPr lang="en-GB" sz="1200" kern="1200" dirty="0">
                <a:solidFill>
                  <a:schemeClr val="tx1"/>
                </a:solidFill>
                <a:effectLst/>
                <a:latin typeface="+mn-lt"/>
                <a:ea typeface="+mn-ea"/>
                <a:cs typeface="+mn-cs"/>
              </a:rPr>
              <a:t> Dementia Village in the Netherlands resembles an ordinary neighbourhood .it as a pioneering model of dementia care. Saraiva et al. in 2020 found it improves functioning, reduces agitation and reduces medication. It reflects Activity Theory through daily roles and Continuity Theory through familiar lifestyle patterns and aligns with Care Act 2014 principles of dignity and personalisation. However, Saraiva et al. noted that the high cost makes replication in the UK difficult, cultural transferability is uncertain, and ethical concerns around consent and freedom of movement exist.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Case Study 2: Age UK Befriending and Telecare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Age UK reported in 2023 that over one million older adults go more than a month without speaking to anyone. </a:t>
            </a:r>
            <a:r>
              <a:rPr lang="en-GB" sz="1200" kern="1200" dirty="0" err="1">
                <a:solidFill>
                  <a:schemeClr val="tx1"/>
                </a:solidFill>
                <a:effectLst/>
                <a:latin typeface="+mn-lt"/>
                <a:ea typeface="+mn-ea"/>
                <a:cs typeface="+mn-cs"/>
              </a:rPr>
              <a:t>Fakoya</a:t>
            </a:r>
            <a:r>
              <a:rPr lang="en-GB" sz="1200" kern="1200" dirty="0">
                <a:solidFill>
                  <a:schemeClr val="tx1"/>
                </a:solidFill>
                <a:effectLst/>
                <a:latin typeface="+mn-lt"/>
                <a:ea typeface="+mn-ea"/>
                <a:cs typeface="+mn-cs"/>
              </a:rPr>
              <a:t> et al. (2021) found that befriending reduces loneliness and improves mental health</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These services reflect Continuity Theory by maintaining social relationships and Activity Theory by replacing lost social roles and align with the NHS Long Term Plan prevention agenda from NHS England in 2019. However, volunteer-led services face sustainability challenges as Handley and colleagues found in 2022, and digital exclusion limits telecare reach as Age UK highlighted in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propose four evidence-informed recommendations. First, invest in the workforce. Skills for Care reported one hundred and eleven thousand vacancies in England in 2025, and Foster writing for the House of Commons Library in 2025 argued for a ring-fenced social care levy. However, this faces political resistance in the current fiscal climate, as Hoddinott noted in 2023. Second, expand digital inclusion. The 2026 Digital Inclusion Action Plan must be fully implemented, as Age UK's 2024 report highlights. However, sustained funding and face-to-face support are needed to reach those without prior digital experience. Third, regulate care call times. Fifteen-minute calls contradict Atchley's 1989 theory, the Care Act 2014, the Equality Act 2010 and the Human Rights Act 1998. However, regulation requires workforce and funding improvements to be effective. Fourth, commission continuity-centred care. Ageing in place should be the default, and third-sector funding should be protected, as the Health and Social Care Committee warned in 2025. However, local authority budget pressures remain a significant barrier.</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the ageing population, projected to reach fifteen point three million people of pensionable age by 2049, according to the ONS in 2025, represents one of the greatest challenges facing the UK. Activity Theory reminds us that engagement and meaningful roles are central to well-being, while Continuity Theory emphasises familiar routines and relationships. Although policy frameworks are strong, implementation remains inconsistent, as Hoddinott noted in 2023. Technology offers major opportunities, but as Hamblin in 2022 and Age UK in 2024 warn, it must enhance rather than replace human relationships. Ultimately, integrating theory, policy and evidence-based practice is essential to improving the lives of older people. Looking ahead, future research must focus on co-producing care with older people themselves, ensuring innovations are shaped by those they are designed to serve, as both Age UK in 2024 and NHS England in 2019 emphasise. Thank you for listening.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No extended voiceover needed. You may say:
"A full reference list is included on this final slide. All sources have been cited using Harvard referencing, in accordance with Cite Them Right."
REMINDER: Verify every reference, especially Atchley (1989) and Gilleard &amp; Higgs (2000) which are new additions. Check page numbers and publisher details using Cite Them Right.</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jpeg"/><Relationship Id="rId5" Type="http://schemas.openxmlformats.org/officeDocument/2006/relationships/chart" Target="../charts/char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microsoft.com/office/2007/relationships/media" Target="../media/media6.m4a"/><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notesSlide" Target="../notesSlides/notesSlide5.xml"/><Relationship Id="rId5" Type="http://schemas.openxmlformats.org/officeDocument/2006/relationships/slideLayout" Target="../slideLayouts/slideLayout1.xml"/><Relationship Id="rId4" Type="http://schemas.openxmlformats.org/officeDocument/2006/relationships/audio" Target="../media/media6.m4a"/></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microsoft.com/office/2007/relationships/media" Target="../media/media10.m4a"/><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notesSlide" Target="../notesSlides/notesSlide8.xml"/><Relationship Id="rId5" Type="http://schemas.openxmlformats.org/officeDocument/2006/relationships/slideLayout" Target="../slideLayouts/slideLayout1.xml"/><Relationship Id="rId4" Type="http://schemas.openxmlformats.org/officeDocument/2006/relationships/audio" Target="../media/media10.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image" Target="../media/image7.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hyperlink" Target="https://academic.oup.com/gerontologist/article-abstract/29/2/183/581908" TargetMode="External"/><Relationship Id="rId3" Type="http://schemas.openxmlformats.org/officeDocument/2006/relationships/hyperlink" Target="https://www.ageuk.org.uk/our-impact/programmes/how-we-deliver-advice/later-life-goals/" TargetMode="External"/><Relationship Id="rId7" Type="http://schemas.openxmlformats.org/officeDocument/2006/relationships/hyperlink" Target="https://www.alzheimers.org.uk/blog/how-many-people-have-dementia-uk"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hyperlink" Target="https://www.ageuk.org.uk/get-involved/volunteer/telephone-friend/" TargetMode="External"/><Relationship Id="rId5" Type="http://schemas.openxmlformats.org/officeDocument/2006/relationships/hyperlink" Target="https://www.ageuk.org.uk/siteassets/documents/reports-and-publications/reports-and-briefings/offline-and-overlooked-report.pdf" TargetMode="External"/><Relationship Id="rId10" Type="http://schemas.openxmlformats.org/officeDocument/2006/relationships/hyperlink" Target="https://alzheimersweekly.com/amazing-dementia-village-cares-advanced-alzheimers/" TargetMode="External"/><Relationship Id="rId4" Type="http://schemas.openxmlformats.org/officeDocument/2006/relationships/hyperlink" Target="https://www.nhs.uk/mental-health/feelings-symptoms-behaviours/feelings-and-symptoms/loneliness-in-older-people/" TargetMode="External"/><Relationship Id="rId9" Type="http://schemas.openxmlformats.org/officeDocument/2006/relationships/hyperlink" Target="https://www.sciencedirect.com/science/article/abs/pii/S1878764910001087"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legislation.gov.uk/ukpga/2010/15/contents" TargetMode="External"/><Relationship Id="rId3" Type="http://schemas.openxmlformats.org/officeDocument/2006/relationships/hyperlink" Target="https://www.cqc.org.uk/publications/major-report/state-care/2022-2023" TargetMode="External"/><Relationship Id="rId7" Type="http://schemas.openxmlformats.org/officeDocument/2006/relationships/hyperlink" Target="https://pmc.ncbi.nlm.nih.gov/articles/PMC11290024/" TargetMode="External"/><Relationship Id="rId2" Type="http://schemas.openxmlformats.org/officeDocument/2006/relationships/hyperlink" Target="https://www.legislation.gov.uk/ukpga/2014/23/contents" TargetMode="External"/><Relationship Id="rId1" Type="http://schemas.openxmlformats.org/officeDocument/2006/relationships/slideLayout" Target="../slideLayouts/slideLayout1.xml"/><Relationship Id="rId6" Type="http://schemas.openxmlformats.org/officeDocument/2006/relationships/hyperlink" Target="https://www.gov.uk/government/publications/adult-social-care-outcomes-framework-handbook-of-definitions" TargetMode="External"/><Relationship Id="rId5" Type="http://schemas.openxmlformats.org/officeDocument/2006/relationships/hyperlink" Target="https://www.gov.uk/government/statistics/dwp-benefits-statistics-august-2024" TargetMode="External"/><Relationship Id="rId4" Type="http://schemas.openxmlformats.org/officeDocument/2006/relationships/hyperlink" Target="https://www.gov.uk/government/publications/digital-inclusion-action-plan-one-year-on/digital-inclusion-action-plan-one-year-on" TargetMode="External"/><Relationship Id="rId9" Type="http://schemas.openxmlformats.org/officeDocument/2006/relationships/hyperlink" Target="https://www.euronews.com/2019/04/03/why-robotic-pets-dementia-care-may-be-next-big-thing-ncna990166"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onlinelibrary.wiley.com/doi/10.1111/hsc.13576" TargetMode="External"/><Relationship Id="rId3" Type="http://schemas.openxmlformats.org/officeDocument/2006/relationships/hyperlink" Target="https://commonslibrary.parliament.uk/research-briefings/cbp-7903/" TargetMode="External"/><Relationship Id="rId7" Type="http://schemas.openxmlformats.org/officeDocument/2006/relationships/hyperlink" Target="https://pmc.ncbi.nlm.nih.gov/articles/PMC9304303/" TargetMode="External"/><Relationship Id="rId2" Type="http://schemas.openxmlformats.org/officeDocument/2006/relationships/hyperlink" Target="https://www.ncbi.nlm.nih.gov/pmc/articles/PMC8428774/" TargetMode="External"/><Relationship Id="rId1" Type="http://schemas.openxmlformats.org/officeDocument/2006/relationships/slideLayout" Target="../slideLayouts/slideLayout1.xml"/><Relationship Id="rId6" Type="http://schemas.openxmlformats.org/officeDocument/2006/relationships/hyperlink" Target="https://books.google.co.uk/books?id=SAzl8CR4h9gC" TargetMode="External"/><Relationship Id="rId5" Type="http://schemas.openxmlformats.org/officeDocument/2006/relationships/hyperlink" Target="https://policyconnect.org.uk/report/smarter-homes-independent-living/" TargetMode="External"/><Relationship Id="rId4" Type="http://schemas.openxmlformats.org/officeDocument/2006/relationships/hyperlink" Target="https://www.ncbi.nlm.nih.gov/pmc/articles/PMC11638534/"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legislation.gov.uk/ukpga/1998/42/contents" TargetMode="External"/><Relationship Id="rId3" Type="http://schemas.openxmlformats.org/officeDocument/2006/relationships/hyperlink" Target="https://heritagehealthcare.co.uk/locations/hounslow-richmond/news/empowering-independence-with-personal-care-and-support" TargetMode="External"/><Relationship Id="rId7" Type="http://schemas.openxmlformats.org/officeDocument/2006/relationships/hyperlink" Target="https://www.ncbi.nlm.nih.gov/pmc/articles/PMC9361147/" TargetMode="External"/><Relationship Id="rId2" Type="http://schemas.openxmlformats.org/officeDocument/2006/relationships/hyperlink" Target="https://academic.oup.com/gerontologist/article-abstract/1/1/8/551930" TargetMode="External"/><Relationship Id="rId1" Type="http://schemas.openxmlformats.org/officeDocument/2006/relationships/slideLayout" Target="../slideLayouts/slideLayout1.xml"/><Relationship Id="rId6" Type="http://schemas.openxmlformats.org/officeDocument/2006/relationships/hyperlink" Target="https://publications.parliament.uk/pa/cm5901/cmselect/cmhealth/368/report.html" TargetMode="External"/><Relationship Id="rId5" Type="http://schemas.openxmlformats.org/officeDocument/2006/relationships/hyperlink" Target="https://www.homecareassociation.org.uk/resource/market-overview-2024.html" TargetMode="External"/><Relationship Id="rId4" Type="http://schemas.openxmlformats.org/officeDocument/2006/relationships/hyperlink" Target="https://www.instituteforgovernment.org.uk/comment/funding-changes-social-care-reform" TargetMode="External"/><Relationship Id="rId9" Type="http://schemas.openxmlformats.org/officeDocument/2006/relationships/hyperlink" Target="https://pubmed.ncbi.nlm.nih.gov/15734677/"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ons.gov.uk/peoplepopulationandcommunity/healthandsocialcare/socialcare/articles/carehomesandestimatingtheselffundingpopulationengland/2022to2023" TargetMode="External"/><Relationship Id="rId3" Type="http://schemas.openxmlformats.org/officeDocument/2006/relationships/hyperlink" Target="https://pmc.ncbi.nlm.nih.gov/articles/PMC3747134/" TargetMode="External"/><Relationship Id="rId7" Type="http://schemas.openxmlformats.org/officeDocument/2006/relationships/hyperlink" Target="https://www.ons.gov.uk/peoplepopulationandcommunity/populationandmigration/populationestimates/bulletins/annualmidyearpopulationestimates/mid2024?utm_source=chatgpt.com" TargetMode="External"/><Relationship Id="rId2" Type="http://schemas.openxmlformats.org/officeDocument/2006/relationships/hyperlink" Target="http://www.laingbuisson.com/press-releases/older-people-forced-to-pay-nearly-20-more-for-their-care-as-fees-skyrocket-over-the-last-two-years/" TargetMode="External"/><Relationship Id="rId1" Type="http://schemas.openxmlformats.org/officeDocument/2006/relationships/slideLayout" Target="../slideLayouts/slideLayout1.xml"/><Relationship Id="rId6" Type="http://schemas.openxmlformats.org/officeDocument/2006/relationships/hyperlink" Target="https://www.england.nhs.uk/long-read/providing-proactive-care-for-people-living-in-care-homes-enhanced-health-in-care-homes-framework/" TargetMode="External"/><Relationship Id="rId5" Type="http://schemas.openxmlformats.org/officeDocument/2006/relationships/hyperlink" Target="https://www.longtermplan.nhs.uk/" TargetMode="External"/><Relationship Id="rId4" Type="http://schemas.openxmlformats.org/officeDocument/2006/relationships/hyperlink" Target="https://www.scie.org.uk/unlocking-technologys-role-in-the-future-of-social-care-reflections-from-the-care-talk-roundtable-and-a-year-of-sector-learning/"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skillsforcare.org.uk/Adult-Social-Care-Workforce-Data/workforceintelligence/resources/Reports/National/The-state-of-the-adult-social-care-sector-and-workforce-in-England-2025.pdf" TargetMode="External"/><Relationship Id="rId3" Type="http://schemas.openxmlformats.org/officeDocument/2006/relationships/hyperlink" Target="https://www.oversixties.co.uk/social.html" TargetMode="External"/><Relationship Id="rId7" Type="http://schemas.openxmlformats.org/officeDocument/2006/relationships/hyperlink" Target="http://www.scie.org.uk/providing-care/dignity-in-care/involvement/" TargetMode="External"/><Relationship Id="rId2" Type="http://schemas.openxmlformats.org/officeDocument/2006/relationships/hyperlink" Target="https://pmc.ncbi.nlm.nih.gov/articles/PMC8495307/" TargetMode="External"/><Relationship Id="rId1" Type="http://schemas.openxmlformats.org/officeDocument/2006/relationships/slideLayout" Target="../slideLayouts/slideLayout1.xml"/><Relationship Id="rId6" Type="http://schemas.openxmlformats.org/officeDocument/2006/relationships/hyperlink" Target="https://www.cambridge.org/core/journals/international-psychogeriatrics/article/440-dementia-villages-rethinking-dementia-care/60426A0F6DF2562A18168A478FCA5767" TargetMode="External"/><Relationship Id="rId5" Type="http://schemas.openxmlformats.org/officeDocument/2006/relationships/hyperlink" Target="https://rowanparkcare.co.uk/news-events/winter-activities-for-care-home-residents/" TargetMode="External"/><Relationship Id="rId4" Type="http://schemas.openxmlformats.org/officeDocument/2006/relationships/hyperlink" Target="https://www.ageuk.org.uk/siteassets/documents/reports-and-publications/reports-and-briefings/health--wellbeing/age_uk_briefing_state_of_health_and_care_of_older_people_july2023.pdf" TargetMode="External"/><Relationship Id="rId9" Type="http://schemas.openxmlformats.org/officeDocument/2006/relationships/hyperlink" Target="https://ieeexplore.ieee.org/document/4357535"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who.int/teams/social-determinants-of-health/demographic-change-and-healthy-ageing/combatting-ageism/global-report-on-ageism" TargetMode="External"/><Relationship Id="rId2" Type="http://schemas.openxmlformats.org/officeDocument/2006/relationships/hyperlink" Target="https://www.jmir.org/2023/1/e46711" TargetMode="External"/><Relationship Id="rId1" Type="http://schemas.openxmlformats.org/officeDocument/2006/relationships/slideLayout" Target="../slideLayouts/slideLayout1.xml"/><Relationship Id="rId4" Type="http://schemas.openxmlformats.org/officeDocument/2006/relationships/hyperlink" Target="https://www.who.int/news-room/fact-sheets/detail/ageing-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3A4A"/>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028090"/>
          </a:solidFill>
          <a:ln w="12700">
            <a:solidFill>
              <a:srgbClr val="028090"/>
            </a:solidFill>
            <a:prstDash val="solid"/>
          </a:ln>
        </p:spPr>
        <p:txBody>
          <a:bodyPr/>
          <a:lstStyle/>
          <a:p>
            <a:endParaRPr lang="en-GB" dirty="0"/>
          </a:p>
        </p:txBody>
      </p:sp>
      <p:sp>
        <p:nvSpPr>
          <p:cNvPr id="3" name="Shape 1"/>
          <p:cNvSpPr/>
          <p:nvPr/>
        </p:nvSpPr>
        <p:spPr>
          <a:xfrm>
            <a:off x="3291840" y="0"/>
            <a:ext cx="73152" cy="5143500"/>
          </a:xfrm>
          <a:prstGeom prst="rect">
            <a:avLst/>
          </a:prstGeom>
          <a:solidFill>
            <a:srgbClr val="E8A838"/>
          </a:solidFill>
          <a:ln w="12700">
            <a:solidFill>
              <a:srgbClr val="E8A838"/>
            </a:solidFill>
            <a:prstDash val="solid"/>
          </a:ln>
        </p:spPr>
        <p:txBody>
          <a:bodyPr/>
          <a:lstStyle/>
          <a:p>
            <a:endParaRPr lang="en-GB" dirty="0"/>
          </a:p>
        </p:txBody>
      </p:sp>
      <p:sp>
        <p:nvSpPr>
          <p:cNvPr id="4" name="Shape 2"/>
          <p:cNvSpPr/>
          <p:nvPr/>
        </p:nvSpPr>
        <p:spPr>
          <a:xfrm>
            <a:off x="347472" y="987552"/>
            <a:ext cx="219456" cy="219456"/>
          </a:xfrm>
          <a:prstGeom prst="ellipse">
            <a:avLst/>
          </a:prstGeom>
          <a:solidFill>
            <a:srgbClr val="FFFFFF">
              <a:alpha val="25000"/>
            </a:srgbClr>
          </a:solidFill>
          <a:ln w="12700">
            <a:solidFill>
              <a:srgbClr val="FFFFFF">
                <a:alpha val="25000"/>
              </a:srgbClr>
            </a:solidFill>
            <a:prstDash val="solid"/>
          </a:ln>
        </p:spPr>
        <p:txBody>
          <a:bodyPr/>
          <a:lstStyle/>
          <a:p>
            <a:endParaRPr lang="en-GB" dirty="0"/>
          </a:p>
        </p:txBody>
      </p:sp>
      <p:sp>
        <p:nvSpPr>
          <p:cNvPr id="5" name="Shape 3"/>
          <p:cNvSpPr/>
          <p:nvPr/>
        </p:nvSpPr>
        <p:spPr>
          <a:xfrm>
            <a:off x="987552" y="1810512"/>
            <a:ext cx="219456" cy="219456"/>
          </a:xfrm>
          <a:prstGeom prst="ellipse">
            <a:avLst/>
          </a:prstGeom>
          <a:solidFill>
            <a:srgbClr val="FFFFFF">
              <a:alpha val="25000"/>
            </a:srgbClr>
          </a:solidFill>
          <a:ln w="12700">
            <a:solidFill>
              <a:srgbClr val="FFFFFF">
                <a:alpha val="25000"/>
              </a:srgbClr>
            </a:solidFill>
            <a:prstDash val="solid"/>
          </a:ln>
        </p:spPr>
        <p:txBody>
          <a:bodyPr/>
          <a:lstStyle/>
          <a:p>
            <a:endParaRPr lang="en-GB" dirty="0"/>
          </a:p>
        </p:txBody>
      </p:sp>
      <p:sp>
        <p:nvSpPr>
          <p:cNvPr id="6" name="Shape 4"/>
          <p:cNvSpPr/>
          <p:nvPr/>
        </p:nvSpPr>
        <p:spPr>
          <a:xfrm>
            <a:off x="1810512" y="621792"/>
            <a:ext cx="219456" cy="219456"/>
          </a:xfrm>
          <a:prstGeom prst="ellipse">
            <a:avLst/>
          </a:prstGeom>
          <a:solidFill>
            <a:srgbClr val="FFFFFF">
              <a:alpha val="25000"/>
            </a:srgbClr>
          </a:solidFill>
          <a:ln w="12700">
            <a:solidFill>
              <a:srgbClr val="FFFFFF">
                <a:alpha val="25000"/>
              </a:srgbClr>
            </a:solidFill>
            <a:prstDash val="solid"/>
          </a:ln>
        </p:spPr>
        <p:txBody>
          <a:bodyPr/>
          <a:lstStyle/>
          <a:p>
            <a:endParaRPr lang="en-GB" dirty="0"/>
          </a:p>
        </p:txBody>
      </p:sp>
      <p:sp>
        <p:nvSpPr>
          <p:cNvPr id="7" name="Shape 5"/>
          <p:cNvSpPr/>
          <p:nvPr/>
        </p:nvSpPr>
        <p:spPr>
          <a:xfrm>
            <a:off x="713232" y="3090672"/>
            <a:ext cx="219456" cy="219456"/>
          </a:xfrm>
          <a:prstGeom prst="ellipse">
            <a:avLst/>
          </a:prstGeom>
          <a:solidFill>
            <a:srgbClr val="FFFFFF">
              <a:alpha val="25000"/>
            </a:srgbClr>
          </a:solidFill>
          <a:ln w="12700">
            <a:solidFill>
              <a:srgbClr val="FFFFFF">
                <a:alpha val="25000"/>
              </a:srgbClr>
            </a:solidFill>
            <a:prstDash val="solid"/>
          </a:ln>
        </p:spPr>
        <p:txBody>
          <a:bodyPr/>
          <a:lstStyle/>
          <a:p>
            <a:endParaRPr lang="en-GB" dirty="0"/>
          </a:p>
        </p:txBody>
      </p:sp>
      <p:sp>
        <p:nvSpPr>
          <p:cNvPr id="8" name="Shape 6"/>
          <p:cNvSpPr/>
          <p:nvPr/>
        </p:nvSpPr>
        <p:spPr>
          <a:xfrm>
            <a:off x="2176272" y="2633472"/>
            <a:ext cx="219456" cy="219456"/>
          </a:xfrm>
          <a:prstGeom prst="ellipse">
            <a:avLst/>
          </a:prstGeom>
          <a:solidFill>
            <a:srgbClr val="FFFFFF">
              <a:alpha val="25000"/>
            </a:srgbClr>
          </a:solidFill>
          <a:ln w="12700">
            <a:solidFill>
              <a:srgbClr val="FFFFFF">
                <a:alpha val="25000"/>
              </a:srgbClr>
            </a:solidFill>
            <a:prstDash val="solid"/>
          </a:ln>
        </p:spPr>
        <p:txBody>
          <a:bodyPr/>
          <a:lstStyle/>
          <a:p>
            <a:endParaRPr lang="en-GB" dirty="0"/>
          </a:p>
        </p:txBody>
      </p:sp>
      <p:sp>
        <p:nvSpPr>
          <p:cNvPr id="9" name="Shape 7"/>
          <p:cNvSpPr/>
          <p:nvPr/>
        </p:nvSpPr>
        <p:spPr>
          <a:xfrm>
            <a:off x="1353312" y="3822192"/>
            <a:ext cx="219456" cy="219456"/>
          </a:xfrm>
          <a:prstGeom prst="ellipse">
            <a:avLst/>
          </a:prstGeom>
          <a:solidFill>
            <a:srgbClr val="FFFFFF">
              <a:alpha val="25000"/>
            </a:srgbClr>
          </a:solidFill>
          <a:ln w="12700">
            <a:solidFill>
              <a:srgbClr val="FFFFFF">
                <a:alpha val="25000"/>
              </a:srgbClr>
            </a:solidFill>
            <a:prstDash val="solid"/>
          </a:ln>
        </p:spPr>
        <p:txBody>
          <a:bodyPr/>
          <a:lstStyle/>
          <a:p>
            <a:endParaRPr lang="en-GB" dirty="0"/>
          </a:p>
        </p:txBody>
      </p:sp>
      <p:sp>
        <p:nvSpPr>
          <p:cNvPr id="10" name="Text 8"/>
          <p:cNvSpPr/>
          <p:nvPr/>
        </p:nvSpPr>
        <p:spPr>
          <a:xfrm>
            <a:off x="182880" y="320040"/>
            <a:ext cx="2926080" cy="320040"/>
          </a:xfrm>
          <a:prstGeom prst="rect">
            <a:avLst/>
          </a:prstGeom>
          <a:noFill/>
          <a:ln/>
        </p:spPr>
        <p:txBody>
          <a:bodyPr wrap="square" rtlCol="0" anchor="ctr"/>
          <a:lstStyle/>
          <a:p>
            <a:pPr marL="0" indent="0">
              <a:buNone/>
            </a:pPr>
            <a:endParaRPr lang="en-US" sz="1000" dirty="0"/>
          </a:p>
        </p:txBody>
      </p:sp>
      <p:sp>
        <p:nvSpPr>
          <p:cNvPr id="11" name="Text 9"/>
          <p:cNvSpPr/>
          <p:nvPr/>
        </p:nvSpPr>
        <p:spPr>
          <a:xfrm>
            <a:off x="137160" y="1965960"/>
            <a:ext cx="3017520" cy="365760"/>
          </a:xfrm>
          <a:prstGeom prst="rect">
            <a:avLst/>
          </a:prstGeom>
          <a:noFill/>
          <a:ln/>
        </p:spPr>
        <p:txBody>
          <a:bodyPr wrap="square" rtlCol="0" anchor="ctr"/>
          <a:lstStyle/>
          <a:p>
            <a:pPr marL="0" indent="0" algn="ctr">
              <a:buNone/>
            </a:pPr>
            <a:r>
              <a:rPr lang="en-US" sz="1600" i="1" dirty="0">
                <a:solidFill>
                  <a:srgbClr val="FFFFFF"/>
                </a:solidFill>
                <a:latin typeface="Calibri" pitchFamily="34" charset="0"/>
                <a:ea typeface="Calibri" pitchFamily="34" charset="-122"/>
                <a:cs typeface="Calibri" pitchFamily="34" charset="-120"/>
              </a:rPr>
              <a:t>Care · Empowerment · Innovation</a:t>
            </a:r>
            <a:endParaRPr lang="en-US" sz="1600" dirty="0"/>
          </a:p>
        </p:txBody>
      </p:sp>
      <p:sp>
        <p:nvSpPr>
          <p:cNvPr id="12" name="Text 10"/>
          <p:cNvSpPr/>
          <p:nvPr/>
        </p:nvSpPr>
        <p:spPr>
          <a:xfrm>
            <a:off x="22860" y="2369820"/>
            <a:ext cx="3017520" cy="320040"/>
          </a:xfrm>
          <a:prstGeom prst="rect">
            <a:avLst/>
          </a:prstGeom>
          <a:noFill/>
          <a:ln/>
        </p:spPr>
        <p:txBody>
          <a:bodyPr wrap="square" rtlCol="0" anchor="ctr"/>
          <a:lstStyle/>
          <a:p>
            <a:pPr marL="0" indent="0" algn="ctr">
              <a:buNone/>
            </a:pPr>
            <a:r>
              <a:rPr lang="en-US" sz="1600" dirty="0">
                <a:solidFill>
                  <a:srgbClr val="D0EEF1"/>
                </a:solidFill>
                <a:latin typeface="Calibri" pitchFamily="34" charset="0"/>
                <a:ea typeface="Calibri" pitchFamily="34" charset="-122"/>
                <a:cs typeface="Calibri" pitchFamily="34" charset="-120"/>
              </a:rPr>
              <a:t>Ageing · Policy · Technology</a:t>
            </a:r>
            <a:endParaRPr lang="en-US" sz="1600" dirty="0"/>
          </a:p>
        </p:txBody>
      </p:sp>
      <p:sp>
        <p:nvSpPr>
          <p:cNvPr id="13" name="Text 11"/>
          <p:cNvSpPr/>
          <p:nvPr/>
        </p:nvSpPr>
        <p:spPr>
          <a:xfrm>
            <a:off x="3657600" y="594360"/>
            <a:ext cx="5212080" cy="1737360"/>
          </a:xfrm>
          <a:prstGeom prst="rect">
            <a:avLst/>
          </a:prstGeom>
          <a:noFill/>
          <a:ln/>
        </p:spPr>
        <p:txBody>
          <a:bodyPr wrap="square"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Evaluating the Care and</a:t>
            </a:r>
            <a:endParaRPr lang="en-US" sz="2800" dirty="0"/>
          </a:p>
          <a:p>
            <a:pPr marL="0" indent="0">
              <a:buNone/>
            </a:pPr>
            <a:r>
              <a:rPr lang="en-US" sz="2800" b="1" dirty="0">
                <a:solidFill>
                  <a:srgbClr val="FFFFFF"/>
                </a:solidFill>
                <a:latin typeface="Calibri" pitchFamily="34" charset="0"/>
                <a:ea typeface="Calibri" pitchFamily="34" charset="-122"/>
                <a:cs typeface="Calibri" pitchFamily="34" charset="-120"/>
              </a:rPr>
              <a:t>Support Needs of Older People</a:t>
            </a:r>
            <a:endParaRPr lang="en-US" sz="2800" dirty="0"/>
          </a:p>
        </p:txBody>
      </p:sp>
      <p:sp>
        <p:nvSpPr>
          <p:cNvPr id="14" name="Shape 12"/>
          <p:cNvSpPr/>
          <p:nvPr/>
        </p:nvSpPr>
        <p:spPr>
          <a:xfrm>
            <a:off x="3657600" y="2377440"/>
            <a:ext cx="5120640" cy="36576"/>
          </a:xfrm>
          <a:prstGeom prst="rect">
            <a:avLst/>
          </a:prstGeom>
          <a:solidFill>
            <a:srgbClr val="E8A838"/>
          </a:solidFill>
          <a:ln w="12700">
            <a:solidFill>
              <a:srgbClr val="E8A838"/>
            </a:solidFill>
            <a:prstDash val="solid"/>
          </a:ln>
        </p:spPr>
        <p:txBody>
          <a:bodyPr/>
          <a:lstStyle/>
          <a:p>
            <a:endParaRPr lang="en-GB" dirty="0"/>
          </a:p>
        </p:txBody>
      </p:sp>
      <p:sp>
        <p:nvSpPr>
          <p:cNvPr id="15" name="Text 13"/>
          <p:cNvSpPr/>
          <p:nvPr/>
        </p:nvSpPr>
        <p:spPr>
          <a:xfrm>
            <a:off x="3657600" y="2487168"/>
            <a:ext cx="5212080" cy="30175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Student Name: Thara Bi</a:t>
            </a:r>
            <a:endParaRPr lang="en-US" sz="1200" dirty="0"/>
          </a:p>
        </p:txBody>
      </p:sp>
      <p:sp>
        <p:nvSpPr>
          <p:cNvPr id="16" name="Text 14"/>
          <p:cNvSpPr/>
          <p:nvPr/>
        </p:nvSpPr>
        <p:spPr>
          <a:xfrm>
            <a:off x="3657600" y="2825496"/>
            <a:ext cx="5212080" cy="30175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Student ID: 2243859</a:t>
            </a:r>
            <a:endParaRPr lang="en-US" sz="1200" dirty="0"/>
          </a:p>
        </p:txBody>
      </p:sp>
      <p:sp>
        <p:nvSpPr>
          <p:cNvPr id="17" name="Text 15"/>
          <p:cNvSpPr/>
          <p:nvPr/>
        </p:nvSpPr>
        <p:spPr>
          <a:xfrm>
            <a:off x="3657600" y="3163824"/>
            <a:ext cx="5212080" cy="30175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Module: </a:t>
            </a:r>
            <a:r>
              <a:rPr lang="en-US" sz="1200" dirty="0">
                <a:solidFill>
                  <a:srgbClr val="FFFFFF"/>
                </a:solidFill>
                <a:latin typeface="Calibri" pitchFamily="34" charset="0"/>
                <a:ea typeface="Calibri" pitchFamily="34" charset="-122"/>
                <a:cs typeface="Calibri" pitchFamily="34" charset="-120"/>
              </a:rPr>
              <a:t>Empowering the Older Person - BMHP6027</a:t>
            </a:r>
            <a:endParaRPr lang="en-US" sz="1200" dirty="0"/>
          </a:p>
        </p:txBody>
      </p:sp>
      <p:sp>
        <p:nvSpPr>
          <p:cNvPr id="18" name="Text 16"/>
          <p:cNvSpPr/>
          <p:nvPr/>
        </p:nvSpPr>
        <p:spPr>
          <a:xfrm>
            <a:off x="3657600" y="3502152"/>
            <a:ext cx="5212080" cy="30175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Lecturer: Fahad Khan</a:t>
            </a:r>
            <a:endParaRPr lang="en-US" sz="1200" dirty="0"/>
          </a:p>
        </p:txBody>
      </p:sp>
      <p:sp>
        <p:nvSpPr>
          <p:cNvPr id="19" name="Text 17"/>
          <p:cNvSpPr/>
          <p:nvPr/>
        </p:nvSpPr>
        <p:spPr>
          <a:xfrm>
            <a:off x="3657600" y="3840480"/>
            <a:ext cx="5212080" cy="30175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Date: 26 June 2026</a:t>
            </a:r>
            <a:endParaRPr lang="en-US" sz="1200" dirty="0"/>
          </a:p>
        </p:txBody>
      </p:sp>
      <p:pic>
        <p:nvPicPr>
          <p:cNvPr id="20" name="Title slide">
            <a:hlinkClick r:id="" action="ppaction://media"/>
            <a:extLst>
              <a:ext uri="{FF2B5EF4-FFF2-40B4-BE49-F238E27FC236}">
                <a16:creationId xmlns:a16="http://schemas.microsoft.com/office/drawing/2014/main" id="{074E2F7A-6821-6DAC-713C-E6DF1AAAACD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90877" y="106997"/>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353"/>
    </mc:Choice>
    <mc:Fallback xmlns="">
      <p:transition spd="slow" advTm="22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353"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dirty="0"/>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Introduction</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28600" y="777240"/>
            <a:ext cx="4114800" cy="4114800"/>
          </a:xfrm>
          <a:prstGeom prst="roundRect">
            <a:avLst>
              <a:gd name="adj" fmla="val 1778"/>
            </a:avLst>
          </a:prstGeom>
          <a:solidFill>
            <a:srgbClr val="FFFFFF"/>
          </a:solidFill>
          <a:ln w="6350">
            <a:solidFill>
              <a:srgbClr val="E5E7EB"/>
            </a:solidFill>
            <a:prstDash val="solid"/>
          </a:ln>
          <a:effectLst>
            <a:outerShdw blurRad="63500" dist="25400" dir="8100000" algn="bl" rotWithShape="0">
              <a:srgbClr val="000000">
                <a:alpha val="10000"/>
              </a:srgbClr>
            </a:outerShdw>
          </a:effectLst>
        </p:spPr>
        <p:txBody>
          <a:bodyPr/>
          <a:lstStyle/>
          <a:p>
            <a:endParaRPr lang="en-GB" dirty="0"/>
          </a:p>
        </p:txBody>
      </p:sp>
      <p:sp>
        <p:nvSpPr>
          <p:cNvPr id="6" name="Shape 4"/>
          <p:cNvSpPr/>
          <p:nvPr/>
        </p:nvSpPr>
        <p:spPr>
          <a:xfrm>
            <a:off x="228600" y="777240"/>
            <a:ext cx="4114800" cy="384048"/>
          </a:xfrm>
          <a:prstGeom prst="rect">
            <a:avLst/>
          </a:prstGeom>
          <a:solidFill>
            <a:srgbClr val="028090"/>
          </a:solidFill>
          <a:ln w="12700">
            <a:solidFill>
              <a:srgbClr val="028090"/>
            </a:solidFill>
            <a:prstDash val="solid"/>
          </a:ln>
        </p:spPr>
        <p:txBody>
          <a:bodyPr/>
          <a:lstStyle/>
          <a:p>
            <a:endParaRPr lang="en-GB" dirty="0"/>
          </a:p>
        </p:txBody>
      </p:sp>
      <p:sp>
        <p:nvSpPr>
          <p:cNvPr id="7" name="Text 5"/>
          <p:cNvSpPr/>
          <p:nvPr/>
        </p:nvSpPr>
        <p:spPr>
          <a:xfrm>
            <a:off x="365760" y="795528"/>
            <a:ext cx="38404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What is Ageing?</a:t>
            </a:r>
            <a:endParaRPr lang="en-US" sz="1300" dirty="0"/>
          </a:p>
        </p:txBody>
      </p:sp>
      <p:sp>
        <p:nvSpPr>
          <p:cNvPr id="8" name="Shape 6"/>
          <p:cNvSpPr/>
          <p:nvPr/>
        </p:nvSpPr>
        <p:spPr>
          <a:xfrm>
            <a:off x="502920" y="1261872"/>
            <a:ext cx="658368" cy="658368"/>
          </a:xfrm>
          <a:prstGeom prst="ellipse">
            <a:avLst/>
          </a:prstGeom>
          <a:solidFill>
            <a:srgbClr val="D0EEF1"/>
          </a:solidFill>
          <a:ln w="6350">
            <a:solidFill>
              <a:srgbClr val="028090"/>
            </a:solidFill>
            <a:prstDash val="solid"/>
          </a:ln>
        </p:spPr>
        <p:txBody>
          <a:bodyPr/>
          <a:lstStyle/>
          <a:p>
            <a:endParaRPr lang="en-GB" dirty="0"/>
          </a:p>
        </p:txBody>
      </p:sp>
      <p:sp>
        <p:nvSpPr>
          <p:cNvPr id="9" name="Text 7"/>
          <p:cNvSpPr/>
          <p:nvPr/>
        </p:nvSpPr>
        <p:spPr>
          <a:xfrm>
            <a:off x="502920" y="1261872"/>
            <a:ext cx="658368" cy="658368"/>
          </a:xfrm>
          <a:prstGeom prst="rect">
            <a:avLst/>
          </a:prstGeom>
          <a:noFill/>
          <a:ln/>
        </p:spPr>
        <p:txBody>
          <a:bodyPr wrap="square" rtlCol="0" anchor="ctr"/>
          <a:lstStyle/>
          <a:p>
            <a:pPr marL="0" indent="0" algn="ctr">
              <a:buNone/>
            </a:pPr>
            <a:r>
              <a:rPr lang="en-US" sz="2000" dirty="0">
                <a:solidFill>
                  <a:srgbClr val="000000"/>
                </a:solidFill>
              </a:rPr>
              <a:t>🧬</a:t>
            </a:r>
            <a:endParaRPr lang="en-US" sz="2000" dirty="0"/>
          </a:p>
        </p:txBody>
      </p:sp>
      <p:sp>
        <p:nvSpPr>
          <p:cNvPr id="10" name="Text 8"/>
          <p:cNvSpPr/>
          <p:nvPr/>
        </p:nvSpPr>
        <p:spPr>
          <a:xfrm>
            <a:off x="411480" y="1947672"/>
            <a:ext cx="841248" cy="502920"/>
          </a:xfrm>
          <a:prstGeom prst="rect">
            <a:avLst/>
          </a:prstGeom>
          <a:noFill/>
          <a:ln/>
        </p:spPr>
        <p:txBody>
          <a:bodyPr wrap="square" rtlCol="0" anchor="ctr"/>
          <a:lstStyle/>
          <a:p>
            <a:pPr marL="0" indent="0" algn="ctr">
              <a:buNone/>
            </a:pPr>
            <a:r>
              <a:rPr lang="en-US" sz="850" b="1" dirty="0">
                <a:solidFill>
                  <a:srgbClr val="1A3A4A"/>
                </a:solidFill>
                <a:latin typeface="Calibri" pitchFamily="34" charset="0"/>
                <a:ea typeface="Calibri" pitchFamily="34" charset="-122"/>
                <a:cs typeface="Calibri" pitchFamily="34" charset="-120"/>
              </a:rPr>
              <a:t>Genetic</a:t>
            </a:r>
            <a:endParaRPr lang="en-US" sz="850" dirty="0"/>
          </a:p>
          <a:p>
            <a:pPr marL="0" indent="0" algn="ctr">
              <a:buNone/>
            </a:pPr>
            <a:r>
              <a:rPr lang="en-US" sz="850" b="1" dirty="0">
                <a:solidFill>
                  <a:srgbClr val="1A3A4A"/>
                </a:solidFill>
                <a:latin typeface="Calibri" pitchFamily="34" charset="0"/>
                <a:ea typeface="Calibri" pitchFamily="34" charset="-122"/>
                <a:cs typeface="Calibri" pitchFamily="34" charset="-120"/>
              </a:rPr>
              <a:t>Theory</a:t>
            </a:r>
            <a:endParaRPr lang="en-US" sz="850" dirty="0"/>
          </a:p>
        </p:txBody>
      </p:sp>
      <p:sp>
        <p:nvSpPr>
          <p:cNvPr id="11" name="Shape 9"/>
          <p:cNvSpPr/>
          <p:nvPr/>
        </p:nvSpPr>
        <p:spPr>
          <a:xfrm>
            <a:off x="1463040" y="1261872"/>
            <a:ext cx="658368" cy="658368"/>
          </a:xfrm>
          <a:prstGeom prst="ellipse">
            <a:avLst/>
          </a:prstGeom>
          <a:solidFill>
            <a:srgbClr val="D0EEF1"/>
          </a:solidFill>
          <a:ln w="6350">
            <a:solidFill>
              <a:srgbClr val="028090"/>
            </a:solidFill>
            <a:prstDash val="solid"/>
          </a:ln>
        </p:spPr>
        <p:txBody>
          <a:bodyPr/>
          <a:lstStyle/>
          <a:p>
            <a:endParaRPr lang="en-GB" dirty="0"/>
          </a:p>
        </p:txBody>
      </p:sp>
      <p:sp>
        <p:nvSpPr>
          <p:cNvPr id="12" name="Text 10"/>
          <p:cNvSpPr/>
          <p:nvPr/>
        </p:nvSpPr>
        <p:spPr>
          <a:xfrm>
            <a:off x="1463040" y="1261872"/>
            <a:ext cx="658368" cy="658368"/>
          </a:xfrm>
          <a:prstGeom prst="rect">
            <a:avLst/>
          </a:prstGeom>
          <a:noFill/>
          <a:ln/>
        </p:spPr>
        <p:txBody>
          <a:bodyPr wrap="square" rtlCol="0" anchor="ctr"/>
          <a:lstStyle/>
          <a:p>
            <a:pPr marL="0" indent="0" algn="ctr">
              <a:buNone/>
            </a:pPr>
            <a:r>
              <a:rPr lang="en-US" sz="2000" dirty="0">
                <a:solidFill>
                  <a:srgbClr val="000000"/>
                </a:solidFill>
              </a:rPr>
              <a:t>⚙️</a:t>
            </a:r>
            <a:endParaRPr lang="en-US" sz="2000" dirty="0"/>
          </a:p>
        </p:txBody>
      </p:sp>
      <p:sp>
        <p:nvSpPr>
          <p:cNvPr id="13" name="Text 11"/>
          <p:cNvSpPr/>
          <p:nvPr/>
        </p:nvSpPr>
        <p:spPr>
          <a:xfrm>
            <a:off x="1371600" y="1947672"/>
            <a:ext cx="841248" cy="502920"/>
          </a:xfrm>
          <a:prstGeom prst="rect">
            <a:avLst/>
          </a:prstGeom>
          <a:noFill/>
          <a:ln/>
        </p:spPr>
        <p:txBody>
          <a:bodyPr wrap="square" rtlCol="0" anchor="ctr"/>
          <a:lstStyle/>
          <a:p>
            <a:pPr marL="0" indent="0" algn="ctr">
              <a:buNone/>
            </a:pPr>
            <a:r>
              <a:rPr lang="en-US" sz="850" b="1" dirty="0">
                <a:solidFill>
                  <a:srgbClr val="1A3A4A"/>
                </a:solidFill>
                <a:latin typeface="Calibri" pitchFamily="34" charset="0"/>
                <a:ea typeface="Calibri" pitchFamily="34" charset="-122"/>
                <a:cs typeface="Calibri" pitchFamily="34" charset="-120"/>
              </a:rPr>
              <a:t>Wear &amp;</a:t>
            </a:r>
            <a:endParaRPr lang="en-US" sz="850" dirty="0"/>
          </a:p>
          <a:p>
            <a:pPr marL="0" indent="0" algn="ctr">
              <a:buNone/>
            </a:pPr>
            <a:r>
              <a:rPr lang="en-US" sz="850" b="1" dirty="0">
                <a:solidFill>
                  <a:srgbClr val="1A3A4A"/>
                </a:solidFill>
                <a:latin typeface="Calibri" pitchFamily="34" charset="0"/>
                <a:ea typeface="Calibri" pitchFamily="34" charset="-122"/>
                <a:cs typeface="Calibri" pitchFamily="34" charset="-120"/>
              </a:rPr>
              <a:t>Tear</a:t>
            </a:r>
            <a:endParaRPr lang="en-US" sz="850" dirty="0"/>
          </a:p>
        </p:txBody>
      </p:sp>
      <p:sp>
        <p:nvSpPr>
          <p:cNvPr id="14" name="Shape 12"/>
          <p:cNvSpPr/>
          <p:nvPr/>
        </p:nvSpPr>
        <p:spPr>
          <a:xfrm>
            <a:off x="2423160" y="1261872"/>
            <a:ext cx="658368" cy="658368"/>
          </a:xfrm>
          <a:prstGeom prst="ellipse">
            <a:avLst/>
          </a:prstGeom>
          <a:solidFill>
            <a:srgbClr val="D0EEF1"/>
          </a:solidFill>
          <a:ln w="6350">
            <a:solidFill>
              <a:srgbClr val="028090"/>
            </a:solidFill>
            <a:prstDash val="solid"/>
          </a:ln>
        </p:spPr>
        <p:txBody>
          <a:bodyPr/>
          <a:lstStyle/>
          <a:p>
            <a:endParaRPr lang="en-GB" dirty="0"/>
          </a:p>
        </p:txBody>
      </p:sp>
      <p:sp>
        <p:nvSpPr>
          <p:cNvPr id="15" name="Text 13"/>
          <p:cNvSpPr/>
          <p:nvPr/>
        </p:nvSpPr>
        <p:spPr>
          <a:xfrm>
            <a:off x="2423160" y="1261872"/>
            <a:ext cx="658368" cy="658368"/>
          </a:xfrm>
          <a:prstGeom prst="rect">
            <a:avLst/>
          </a:prstGeom>
          <a:noFill/>
          <a:ln/>
        </p:spPr>
        <p:txBody>
          <a:bodyPr wrap="square" rtlCol="0" anchor="ctr"/>
          <a:lstStyle/>
          <a:p>
            <a:pPr marL="0" indent="0" algn="ctr">
              <a:buNone/>
            </a:pPr>
            <a:r>
              <a:rPr lang="en-US" sz="2000" dirty="0">
                <a:solidFill>
                  <a:srgbClr val="000000"/>
                </a:solidFill>
              </a:rPr>
              <a:t>🌍</a:t>
            </a:r>
            <a:endParaRPr lang="en-US" sz="2000" dirty="0"/>
          </a:p>
        </p:txBody>
      </p:sp>
      <p:sp>
        <p:nvSpPr>
          <p:cNvPr id="16" name="Text 14"/>
          <p:cNvSpPr/>
          <p:nvPr/>
        </p:nvSpPr>
        <p:spPr>
          <a:xfrm>
            <a:off x="2331720" y="1947672"/>
            <a:ext cx="841248" cy="502920"/>
          </a:xfrm>
          <a:prstGeom prst="rect">
            <a:avLst/>
          </a:prstGeom>
          <a:noFill/>
          <a:ln/>
        </p:spPr>
        <p:txBody>
          <a:bodyPr wrap="square" rtlCol="0" anchor="ctr"/>
          <a:lstStyle/>
          <a:p>
            <a:pPr marL="0" indent="0" algn="ctr">
              <a:buNone/>
            </a:pPr>
            <a:r>
              <a:rPr lang="en-US" sz="850" b="1" dirty="0">
                <a:solidFill>
                  <a:srgbClr val="1A3A4A"/>
                </a:solidFill>
                <a:latin typeface="Calibri" pitchFamily="34" charset="0"/>
                <a:ea typeface="Calibri" pitchFamily="34" charset="-122"/>
                <a:cs typeface="Calibri" pitchFamily="34" charset="-120"/>
              </a:rPr>
              <a:t>Global</a:t>
            </a:r>
            <a:endParaRPr lang="en-US" sz="850" dirty="0"/>
          </a:p>
          <a:p>
            <a:pPr marL="0" indent="0" algn="ctr">
              <a:buNone/>
            </a:pPr>
            <a:r>
              <a:rPr lang="en-US" sz="850" b="1" dirty="0">
                <a:solidFill>
                  <a:srgbClr val="1A3A4A"/>
                </a:solidFill>
                <a:latin typeface="Calibri" pitchFamily="34" charset="0"/>
                <a:ea typeface="Calibri" pitchFamily="34" charset="-122"/>
                <a:cs typeface="Calibri" pitchFamily="34" charset="-120"/>
              </a:rPr>
              <a:t>Challenge</a:t>
            </a:r>
            <a:endParaRPr lang="en-US" sz="850" dirty="0"/>
          </a:p>
        </p:txBody>
      </p:sp>
      <p:sp>
        <p:nvSpPr>
          <p:cNvPr id="17" name="Shape 15"/>
          <p:cNvSpPr/>
          <p:nvPr/>
        </p:nvSpPr>
        <p:spPr>
          <a:xfrm>
            <a:off x="3383280" y="1261872"/>
            <a:ext cx="658368" cy="658368"/>
          </a:xfrm>
          <a:prstGeom prst="ellipse">
            <a:avLst/>
          </a:prstGeom>
          <a:solidFill>
            <a:srgbClr val="D0EEF1"/>
          </a:solidFill>
          <a:ln w="6350">
            <a:solidFill>
              <a:srgbClr val="028090"/>
            </a:solidFill>
            <a:prstDash val="solid"/>
          </a:ln>
        </p:spPr>
        <p:txBody>
          <a:bodyPr/>
          <a:lstStyle/>
          <a:p>
            <a:endParaRPr lang="en-GB" dirty="0"/>
          </a:p>
        </p:txBody>
      </p:sp>
      <p:sp>
        <p:nvSpPr>
          <p:cNvPr id="18" name="Text 16"/>
          <p:cNvSpPr/>
          <p:nvPr/>
        </p:nvSpPr>
        <p:spPr>
          <a:xfrm>
            <a:off x="3383280" y="1261872"/>
            <a:ext cx="658368" cy="658368"/>
          </a:xfrm>
          <a:prstGeom prst="rect">
            <a:avLst/>
          </a:prstGeom>
          <a:noFill/>
          <a:ln/>
        </p:spPr>
        <p:txBody>
          <a:bodyPr wrap="square" rtlCol="0" anchor="ctr"/>
          <a:lstStyle/>
          <a:p>
            <a:pPr marL="0" indent="0" algn="ctr">
              <a:buNone/>
            </a:pPr>
            <a:r>
              <a:rPr lang="en-US" sz="2000" dirty="0">
                <a:solidFill>
                  <a:srgbClr val="000000"/>
                </a:solidFill>
              </a:rPr>
              <a:t>🚫</a:t>
            </a:r>
            <a:endParaRPr lang="en-US" sz="2000" dirty="0"/>
          </a:p>
        </p:txBody>
      </p:sp>
      <p:sp>
        <p:nvSpPr>
          <p:cNvPr id="19" name="Text 17"/>
          <p:cNvSpPr/>
          <p:nvPr/>
        </p:nvSpPr>
        <p:spPr>
          <a:xfrm>
            <a:off x="3291840" y="1947672"/>
            <a:ext cx="841248" cy="502920"/>
          </a:xfrm>
          <a:prstGeom prst="rect">
            <a:avLst/>
          </a:prstGeom>
          <a:noFill/>
          <a:ln/>
        </p:spPr>
        <p:txBody>
          <a:bodyPr wrap="square" rtlCol="0" anchor="ctr"/>
          <a:lstStyle/>
          <a:p>
            <a:pPr marL="0" indent="0" algn="ctr">
              <a:buNone/>
            </a:pPr>
            <a:r>
              <a:rPr lang="en-US" sz="850" b="1" dirty="0">
                <a:solidFill>
                  <a:srgbClr val="1A3A4A"/>
                </a:solidFill>
                <a:latin typeface="Calibri" pitchFamily="34" charset="0"/>
                <a:ea typeface="Calibri" pitchFamily="34" charset="-122"/>
                <a:cs typeface="Calibri" pitchFamily="34" charset="-120"/>
              </a:rPr>
              <a:t>Ageism</a:t>
            </a:r>
            <a:endParaRPr lang="en-US" sz="850" dirty="0"/>
          </a:p>
        </p:txBody>
      </p:sp>
      <p:sp>
        <p:nvSpPr>
          <p:cNvPr id="20" name="Text 18"/>
          <p:cNvSpPr/>
          <p:nvPr/>
        </p:nvSpPr>
        <p:spPr>
          <a:xfrm>
            <a:off x="411480" y="2514600"/>
            <a:ext cx="3794760" cy="214884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Complex biological, psychological, social process (WHO, 2025)</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Genetic theory: programmed cellular change (Kirkwood, 2005)</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Wear-and-tear: cumulative cellular damage over time</a:t>
            </a:r>
            <a:endParaRPr lang="en-US" sz="1050" dirty="0"/>
          </a:p>
          <a:p>
            <a:pPr marL="342900" indent="-342900">
              <a:spcAft>
                <a:spcPts val="500"/>
              </a:spcAft>
              <a:buSzPct val="100000"/>
              <a:buChar char="•"/>
            </a:pPr>
            <a:r>
              <a:rPr lang="en-GB" sz="1050" dirty="0"/>
              <a:t>By 2049: people of pensionable age projected to reach 15.3 million (ONS, 2025)</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Ageism: key barrier to equitable care (WHO, 2021)</a:t>
            </a:r>
            <a:endParaRPr lang="en-US" sz="1050" dirty="0"/>
          </a:p>
        </p:txBody>
      </p:sp>
      <p:sp>
        <p:nvSpPr>
          <p:cNvPr id="21" name="Shape 19"/>
          <p:cNvSpPr/>
          <p:nvPr/>
        </p:nvSpPr>
        <p:spPr>
          <a:xfrm>
            <a:off x="4663440" y="777240"/>
            <a:ext cx="4206240" cy="4114800"/>
          </a:xfrm>
          <a:prstGeom prst="roundRect">
            <a:avLst>
              <a:gd name="adj" fmla="val 1778"/>
            </a:avLst>
          </a:prstGeom>
          <a:solidFill>
            <a:srgbClr val="FFFFFF"/>
          </a:solidFill>
          <a:ln w="6350">
            <a:solidFill>
              <a:srgbClr val="E5E7EB"/>
            </a:solidFill>
            <a:prstDash val="solid"/>
          </a:ln>
          <a:effectLst>
            <a:outerShdw blurRad="806450000" dist="322580000" algn="bl" rotWithShape="0">
              <a:srgbClr val="000000">
                <a:alpha val="0"/>
              </a:srgbClr>
            </a:outerShdw>
          </a:effectLst>
        </p:spPr>
        <p:txBody>
          <a:bodyPr/>
          <a:lstStyle/>
          <a:p>
            <a:endParaRPr lang="en-GB" dirty="0"/>
          </a:p>
        </p:txBody>
      </p:sp>
      <p:sp>
        <p:nvSpPr>
          <p:cNvPr id="22" name="Shape 20"/>
          <p:cNvSpPr/>
          <p:nvPr/>
        </p:nvSpPr>
        <p:spPr>
          <a:xfrm>
            <a:off x="4663440" y="777240"/>
            <a:ext cx="4206240" cy="384048"/>
          </a:xfrm>
          <a:prstGeom prst="rect">
            <a:avLst/>
          </a:prstGeom>
          <a:solidFill>
            <a:srgbClr val="E8A838"/>
          </a:solidFill>
          <a:ln w="12700">
            <a:solidFill>
              <a:srgbClr val="E8A838"/>
            </a:solidFill>
            <a:prstDash val="solid"/>
          </a:ln>
        </p:spPr>
        <p:txBody>
          <a:bodyPr/>
          <a:lstStyle/>
          <a:p>
            <a:endParaRPr lang="en-GB" dirty="0"/>
          </a:p>
        </p:txBody>
      </p:sp>
      <p:sp>
        <p:nvSpPr>
          <p:cNvPr id="23" name="Text 21"/>
          <p:cNvSpPr/>
          <p:nvPr/>
        </p:nvSpPr>
        <p:spPr>
          <a:xfrm>
            <a:off x="4800600" y="795528"/>
            <a:ext cx="393192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This Presentation Covers:</a:t>
            </a:r>
            <a:endParaRPr lang="en-US" sz="1300" dirty="0"/>
          </a:p>
        </p:txBody>
      </p:sp>
      <p:sp>
        <p:nvSpPr>
          <p:cNvPr id="24" name="Text 22"/>
          <p:cNvSpPr/>
          <p:nvPr/>
        </p:nvSpPr>
        <p:spPr>
          <a:xfrm>
            <a:off x="4800600" y="1261872"/>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25" name="Text 23"/>
          <p:cNvSpPr/>
          <p:nvPr/>
        </p:nvSpPr>
        <p:spPr>
          <a:xfrm>
            <a:off x="5230368" y="1261872"/>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1. Ageing population demographics</a:t>
            </a:r>
            <a:endParaRPr lang="en-US" sz="1100" dirty="0"/>
          </a:p>
        </p:txBody>
      </p:sp>
      <p:sp>
        <p:nvSpPr>
          <p:cNvPr id="26" name="Text 24"/>
          <p:cNvSpPr/>
          <p:nvPr/>
        </p:nvSpPr>
        <p:spPr>
          <a:xfrm>
            <a:off x="4800600" y="1664208"/>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27" name="Text 25"/>
          <p:cNvSpPr/>
          <p:nvPr/>
        </p:nvSpPr>
        <p:spPr>
          <a:xfrm>
            <a:off x="5230368" y="1664208"/>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2. Theories: Activity &amp; Continuity</a:t>
            </a:r>
            <a:endParaRPr lang="en-US" sz="1100" dirty="0"/>
          </a:p>
        </p:txBody>
      </p:sp>
      <p:sp>
        <p:nvSpPr>
          <p:cNvPr id="28" name="Text 26"/>
          <p:cNvSpPr/>
          <p:nvPr/>
        </p:nvSpPr>
        <p:spPr>
          <a:xfrm>
            <a:off x="4800600" y="2066544"/>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29" name="Text 27"/>
          <p:cNvSpPr/>
          <p:nvPr/>
        </p:nvSpPr>
        <p:spPr>
          <a:xfrm>
            <a:off x="5230368" y="2066544"/>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3. UK policy &amp; legislation</a:t>
            </a:r>
            <a:endParaRPr lang="en-US" sz="1100" dirty="0"/>
          </a:p>
        </p:txBody>
      </p:sp>
      <p:sp>
        <p:nvSpPr>
          <p:cNvPr id="30" name="Text 28"/>
          <p:cNvSpPr/>
          <p:nvPr/>
        </p:nvSpPr>
        <p:spPr>
          <a:xfrm>
            <a:off x="4800600" y="2468880"/>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31" name="Text 29"/>
          <p:cNvSpPr/>
          <p:nvPr/>
        </p:nvSpPr>
        <p:spPr>
          <a:xfrm>
            <a:off x="5230368" y="2468880"/>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4. Care provisions: critical evaluation</a:t>
            </a:r>
            <a:endParaRPr lang="en-US" sz="1100" dirty="0"/>
          </a:p>
        </p:txBody>
      </p:sp>
      <p:sp>
        <p:nvSpPr>
          <p:cNvPr id="32" name="Text 30"/>
          <p:cNvSpPr/>
          <p:nvPr/>
        </p:nvSpPr>
        <p:spPr>
          <a:xfrm>
            <a:off x="4800600" y="2871216"/>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33" name="Text 31"/>
          <p:cNvSpPr/>
          <p:nvPr/>
        </p:nvSpPr>
        <p:spPr>
          <a:xfrm>
            <a:off x="5230368" y="2871216"/>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5. Technological innovations</a:t>
            </a:r>
            <a:endParaRPr lang="en-US" sz="1100" dirty="0"/>
          </a:p>
        </p:txBody>
      </p:sp>
      <p:sp>
        <p:nvSpPr>
          <p:cNvPr id="34" name="Text 32"/>
          <p:cNvSpPr/>
          <p:nvPr/>
        </p:nvSpPr>
        <p:spPr>
          <a:xfrm>
            <a:off x="4800600" y="3273552"/>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35" name="Text 33"/>
          <p:cNvSpPr/>
          <p:nvPr/>
        </p:nvSpPr>
        <p:spPr>
          <a:xfrm>
            <a:off x="5230368" y="3273552"/>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6. Real-world case studies</a:t>
            </a:r>
            <a:endParaRPr lang="en-US" sz="1100" dirty="0"/>
          </a:p>
        </p:txBody>
      </p:sp>
      <p:sp>
        <p:nvSpPr>
          <p:cNvPr id="36" name="Text 34"/>
          <p:cNvSpPr/>
          <p:nvPr/>
        </p:nvSpPr>
        <p:spPr>
          <a:xfrm>
            <a:off x="4800600" y="3675888"/>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37" name="Text 35"/>
          <p:cNvSpPr/>
          <p:nvPr/>
        </p:nvSpPr>
        <p:spPr>
          <a:xfrm>
            <a:off x="5230368" y="3675888"/>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7. Evidence-informed recommendations</a:t>
            </a:r>
            <a:endParaRPr lang="en-US" sz="1100" dirty="0"/>
          </a:p>
        </p:txBody>
      </p:sp>
      <p:pic>
        <p:nvPicPr>
          <p:cNvPr id="38" name="Introduction">
            <a:hlinkClick r:id="" action="ppaction://media"/>
            <a:extLst>
              <a:ext uri="{FF2B5EF4-FFF2-40B4-BE49-F238E27FC236}">
                <a16:creationId xmlns:a16="http://schemas.microsoft.com/office/drawing/2014/main" id="{700E6A5A-B6FB-6CBC-E712-85F263B4AA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6565" y="99219"/>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4399"/>
    </mc:Choice>
    <mc:Fallback xmlns="">
      <p:transition spd="slow" advTm="74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399"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dirty="0"/>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The Ageing Population: Setting the Scene</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28600" y="749808"/>
            <a:ext cx="2743200" cy="1188720"/>
          </a:xfrm>
          <a:prstGeom prst="roundRect">
            <a:avLst>
              <a:gd name="adj" fmla="val 6154"/>
            </a:avLst>
          </a:prstGeom>
          <a:solidFill>
            <a:srgbClr val="028090"/>
          </a:solidFill>
          <a:ln w="12700">
            <a:solidFill>
              <a:srgbClr val="028090"/>
            </a:solidFill>
            <a:prstDash val="solid"/>
          </a:ln>
          <a:effectLst>
            <a:outerShdw algn="bl" rotWithShape="0">
              <a:srgbClr val="000000">
                <a:alpha val="0"/>
              </a:srgbClr>
            </a:outerShdw>
          </a:effectLst>
        </p:spPr>
        <p:txBody>
          <a:bodyPr/>
          <a:lstStyle/>
          <a:p>
            <a:endParaRPr lang="en-GB" dirty="0"/>
          </a:p>
        </p:txBody>
      </p:sp>
      <p:sp>
        <p:nvSpPr>
          <p:cNvPr id="6" name="Text 4"/>
          <p:cNvSpPr/>
          <p:nvPr/>
        </p:nvSpPr>
        <p:spPr>
          <a:xfrm>
            <a:off x="228600" y="777240"/>
            <a:ext cx="2743200" cy="621792"/>
          </a:xfrm>
          <a:prstGeom prst="rect">
            <a:avLst/>
          </a:prstGeom>
          <a:noFill/>
          <a:ln/>
        </p:spPr>
        <p:txBody>
          <a:bodyPr wrap="square" rtlCol="0" anchor="ctr"/>
          <a:lstStyle/>
          <a:p>
            <a:pPr algn="ctr"/>
            <a:r>
              <a:rPr lang="en-GB" sz="3600" dirty="0">
                <a:solidFill>
                  <a:schemeClr val="bg1"/>
                </a:solidFill>
              </a:rPr>
              <a:t>12.7</a:t>
            </a:r>
            <a:r>
              <a:rPr lang="en-US" sz="3600" b="1" dirty="0">
                <a:solidFill>
                  <a:srgbClr val="FFFFFF"/>
                </a:solidFill>
                <a:latin typeface="Calibri" pitchFamily="34" charset="0"/>
                <a:ea typeface="Calibri" pitchFamily="34" charset="-122"/>
                <a:cs typeface="Calibri" pitchFamily="34" charset="-120"/>
              </a:rPr>
              <a:t>M</a:t>
            </a:r>
            <a:endParaRPr lang="en-US" sz="3600" dirty="0"/>
          </a:p>
        </p:txBody>
      </p:sp>
      <p:sp>
        <p:nvSpPr>
          <p:cNvPr id="7" name="Text 5"/>
          <p:cNvSpPr/>
          <p:nvPr/>
        </p:nvSpPr>
        <p:spPr>
          <a:xfrm>
            <a:off x="228600" y="1371600"/>
            <a:ext cx="2743200" cy="256032"/>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People aged 65+ in UK</a:t>
            </a:r>
            <a:endParaRPr lang="en-US" sz="1000" dirty="0"/>
          </a:p>
        </p:txBody>
      </p:sp>
      <p:sp>
        <p:nvSpPr>
          <p:cNvPr id="8" name="Text 6"/>
          <p:cNvSpPr/>
          <p:nvPr/>
        </p:nvSpPr>
        <p:spPr>
          <a:xfrm>
            <a:off x="228600" y="1627632"/>
            <a:ext cx="2743200" cy="201168"/>
          </a:xfrm>
          <a:prstGeom prst="rect">
            <a:avLst/>
          </a:prstGeom>
          <a:noFill/>
          <a:ln/>
        </p:spPr>
        <p:txBody>
          <a:bodyPr wrap="square" rtlCol="0" anchor="ctr"/>
          <a:lstStyle/>
          <a:p>
            <a:pPr marL="0" indent="0" algn="ctr">
              <a:buNone/>
            </a:pPr>
            <a:r>
              <a:rPr lang="en-US" sz="800" i="1" dirty="0">
                <a:solidFill>
                  <a:srgbClr val="FFFFFF"/>
                </a:solidFill>
                <a:latin typeface="Calibri" pitchFamily="34" charset="0"/>
                <a:ea typeface="Calibri" pitchFamily="34" charset="-122"/>
                <a:cs typeface="Calibri" pitchFamily="34" charset="-120"/>
              </a:rPr>
              <a:t>(ONS, 2025)</a:t>
            </a:r>
            <a:endParaRPr lang="en-US" sz="800" dirty="0"/>
          </a:p>
        </p:txBody>
      </p:sp>
      <p:sp>
        <p:nvSpPr>
          <p:cNvPr id="9" name="Shape 7"/>
          <p:cNvSpPr/>
          <p:nvPr/>
        </p:nvSpPr>
        <p:spPr>
          <a:xfrm>
            <a:off x="3200400" y="749808"/>
            <a:ext cx="2743200" cy="1188720"/>
          </a:xfrm>
          <a:prstGeom prst="roundRect">
            <a:avLst>
              <a:gd name="adj" fmla="val 6154"/>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dirty="0"/>
          </a:p>
        </p:txBody>
      </p:sp>
      <p:sp>
        <p:nvSpPr>
          <p:cNvPr id="10" name="Text 8"/>
          <p:cNvSpPr/>
          <p:nvPr/>
        </p:nvSpPr>
        <p:spPr>
          <a:xfrm>
            <a:off x="3200400" y="777240"/>
            <a:ext cx="2743200" cy="621792"/>
          </a:xfrm>
          <a:prstGeom prst="rect">
            <a:avLst/>
          </a:prstGeom>
          <a:noFill/>
          <a:ln/>
        </p:spPr>
        <p:txBody>
          <a:bodyPr wrap="square" rtlCol="0" anchor="ctr"/>
          <a:lstStyle/>
          <a:p>
            <a:pPr algn="ctr"/>
            <a:r>
              <a:rPr lang="en-GB" sz="3600" b="1" dirty="0">
                <a:solidFill>
                  <a:schemeClr val="bg1"/>
                </a:solidFill>
              </a:rPr>
              <a:t>15.3M</a:t>
            </a:r>
            <a:r>
              <a:rPr lang="en-GB" sz="3600" dirty="0"/>
              <a:t> </a:t>
            </a:r>
            <a:endParaRPr lang="en-US" sz="3600" dirty="0"/>
          </a:p>
        </p:txBody>
      </p:sp>
      <p:sp>
        <p:nvSpPr>
          <p:cNvPr id="11" name="Text 9"/>
          <p:cNvSpPr/>
          <p:nvPr/>
        </p:nvSpPr>
        <p:spPr>
          <a:xfrm>
            <a:off x="3200400" y="1371600"/>
            <a:ext cx="2743200" cy="256032"/>
          </a:xfrm>
          <a:prstGeom prst="rect">
            <a:avLst/>
          </a:prstGeom>
          <a:noFill/>
          <a:ln/>
        </p:spPr>
        <p:txBody>
          <a:bodyPr wrap="square" rtlCol="0" anchor="ctr"/>
          <a:lstStyle/>
          <a:p>
            <a:pPr algn="ctr"/>
            <a:r>
              <a:rPr lang="en-GB" sz="1000" dirty="0">
                <a:solidFill>
                  <a:schemeClr val="bg1"/>
                </a:solidFill>
              </a:rPr>
              <a:t>People of pensionable age by 2049 </a:t>
            </a:r>
            <a:endParaRPr lang="en-US" sz="1000" dirty="0">
              <a:solidFill>
                <a:schemeClr val="bg1"/>
              </a:solidFill>
            </a:endParaRPr>
          </a:p>
        </p:txBody>
      </p:sp>
      <p:sp>
        <p:nvSpPr>
          <p:cNvPr id="12" name="Text 10"/>
          <p:cNvSpPr/>
          <p:nvPr/>
        </p:nvSpPr>
        <p:spPr>
          <a:xfrm>
            <a:off x="3200400" y="1627632"/>
            <a:ext cx="2743200" cy="201168"/>
          </a:xfrm>
          <a:prstGeom prst="rect">
            <a:avLst/>
          </a:prstGeom>
          <a:noFill/>
          <a:ln/>
        </p:spPr>
        <p:txBody>
          <a:bodyPr wrap="square" rtlCol="0" anchor="ctr"/>
          <a:lstStyle/>
          <a:p>
            <a:pPr marL="0" indent="0" algn="ctr">
              <a:buNone/>
            </a:pPr>
            <a:r>
              <a:rPr lang="en-US" sz="800" i="1" dirty="0">
                <a:solidFill>
                  <a:srgbClr val="FFFFFF"/>
                </a:solidFill>
                <a:latin typeface="Calibri" pitchFamily="34" charset="0"/>
                <a:ea typeface="Calibri" pitchFamily="34" charset="-122"/>
                <a:cs typeface="Calibri" pitchFamily="34" charset="-120"/>
              </a:rPr>
              <a:t>(ONS, 2025)</a:t>
            </a:r>
            <a:endParaRPr lang="en-US" sz="800" dirty="0"/>
          </a:p>
        </p:txBody>
      </p:sp>
      <p:sp>
        <p:nvSpPr>
          <p:cNvPr id="13" name="Shape 11"/>
          <p:cNvSpPr/>
          <p:nvPr/>
        </p:nvSpPr>
        <p:spPr>
          <a:xfrm>
            <a:off x="6172200" y="749808"/>
            <a:ext cx="2743200" cy="1188720"/>
          </a:xfrm>
          <a:prstGeom prst="roundRect">
            <a:avLst>
              <a:gd name="adj" fmla="val 6154"/>
            </a:avLst>
          </a:prstGeom>
          <a:solidFill>
            <a:srgbClr val="1A3A4A"/>
          </a:solidFill>
          <a:ln w="12700">
            <a:solidFill>
              <a:srgbClr val="1A3A4A"/>
            </a:solidFill>
            <a:prstDash val="solid"/>
          </a:ln>
          <a:effectLst>
            <a:outerShdw algn="bl" rotWithShape="0">
              <a:srgbClr val="000000">
                <a:alpha val="0"/>
              </a:srgbClr>
            </a:outerShdw>
          </a:effectLst>
        </p:spPr>
        <p:txBody>
          <a:bodyPr/>
          <a:lstStyle/>
          <a:p>
            <a:endParaRPr lang="en-GB" dirty="0"/>
          </a:p>
        </p:txBody>
      </p:sp>
      <p:sp>
        <p:nvSpPr>
          <p:cNvPr id="14" name="Text 12"/>
          <p:cNvSpPr/>
          <p:nvPr/>
        </p:nvSpPr>
        <p:spPr>
          <a:xfrm>
            <a:off x="6172200" y="777240"/>
            <a:ext cx="2743200" cy="621792"/>
          </a:xfrm>
          <a:prstGeom prst="rect">
            <a:avLst/>
          </a:prstGeom>
          <a:noFill/>
          <a:ln/>
        </p:spPr>
        <p:txBody>
          <a:bodyPr wrap="square" rtlCol="0" anchor="ctr"/>
          <a:lstStyle/>
          <a:p>
            <a:pPr algn="ctr"/>
            <a:r>
              <a:rPr lang="en-GB" sz="3600" b="1" dirty="0">
                <a:solidFill>
                  <a:schemeClr val="bg1"/>
                </a:solidFill>
              </a:rPr>
              <a:t>982</a:t>
            </a:r>
            <a:r>
              <a:rPr lang="en-US" sz="3600" b="1" dirty="0">
                <a:solidFill>
                  <a:srgbClr val="FFFFFF"/>
                </a:solidFill>
                <a:latin typeface="Calibri" pitchFamily="34" charset="0"/>
                <a:ea typeface="Calibri" pitchFamily="34" charset="-122"/>
                <a:cs typeface="Calibri" pitchFamily="34" charset="-120"/>
              </a:rPr>
              <a:t>K</a:t>
            </a:r>
            <a:endParaRPr lang="en-US" sz="3600" dirty="0"/>
          </a:p>
        </p:txBody>
      </p:sp>
      <p:sp>
        <p:nvSpPr>
          <p:cNvPr id="15" name="Text 13"/>
          <p:cNvSpPr/>
          <p:nvPr/>
        </p:nvSpPr>
        <p:spPr>
          <a:xfrm>
            <a:off x="6172200" y="1371600"/>
            <a:ext cx="2743200" cy="256032"/>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Living with dementia</a:t>
            </a:r>
            <a:endParaRPr lang="en-US" sz="1000" dirty="0"/>
          </a:p>
        </p:txBody>
      </p:sp>
      <p:sp>
        <p:nvSpPr>
          <p:cNvPr id="16" name="Text 14"/>
          <p:cNvSpPr/>
          <p:nvPr/>
        </p:nvSpPr>
        <p:spPr>
          <a:xfrm>
            <a:off x="6172200" y="1627632"/>
            <a:ext cx="2743200" cy="201168"/>
          </a:xfrm>
          <a:prstGeom prst="rect">
            <a:avLst/>
          </a:prstGeom>
          <a:noFill/>
          <a:ln/>
        </p:spPr>
        <p:txBody>
          <a:bodyPr wrap="square" rtlCol="0" anchor="ctr"/>
          <a:lstStyle/>
          <a:p>
            <a:pPr algn="ctr"/>
            <a:r>
              <a:rPr lang="en-GB" sz="800" dirty="0">
                <a:solidFill>
                  <a:schemeClr val="bg1"/>
                </a:solidFill>
              </a:rPr>
              <a:t>(Alzheimer’s Society, 2024)</a:t>
            </a:r>
            <a:endParaRPr lang="en-US" sz="800" dirty="0">
              <a:solidFill>
                <a:schemeClr val="bg1"/>
              </a:solidFill>
            </a:endParaRPr>
          </a:p>
        </p:txBody>
      </p:sp>
      <p:graphicFrame>
        <p:nvGraphicFramePr>
          <p:cNvPr id="17" name="Chart 0"/>
          <p:cNvGraphicFramePr/>
          <p:nvPr>
            <p:extLst>
              <p:ext uri="{D42A27DB-BD31-4B8C-83A1-F6EECF244321}">
                <p14:modId xmlns:p14="http://schemas.microsoft.com/office/powerpoint/2010/main" val="3873390725"/>
              </p:ext>
            </p:extLst>
          </p:nvPr>
        </p:nvGraphicFramePr>
        <p:xfrm>
          <a:off x="228600" y="1993392"/>
          <a:ext cx="4297680" cy="2788920"/>
        </p:xfrm>
        <a:graphic>
          <a:graphicData uri="http://schemas.openxmlformats.org/drawingml/2006/chart">
            <c:chart xmlns:c="http://schemas.openxmlformats.org/drawingml/2006/chart" xmlns:r="http://schemas.openxmlformats.org/officeDocument/2006/relationships" r:id="rId5"/>
          </a:graphicData>
        </a:graphic>
      </p:graphicFrame>
      <p:sp>
        <p:nvSpPr>
          <p:cNvPr id="20" name="Text 16"/>
          <p:cNvSpPr/>
          <p:nvPr/>
        </p:nvSpPr>
        <p:spPr>
          <a:xfrm>
            <a:off x="4800600" y="4416552"/>
            <a:ext cx="4069080" cy="164592"/>
          </a:xfrm>
          <a:prstGeom prst="rect">
            <a:avLst/>
          </a:prstGeom>
          <a:noFill/>
          <a:ln/>
        </p:spPr>
        <p:txBody>
          <a:bodyPr wrap="square" rtlCol="0" anchor="ctr"/>
          <a:lstStyle/>
          <a:p>
            <a:pPr marL="0" indent="0">
              <a:buNone/>
            </a:pPr>
            <a:r>
              <a:rPr lang="en-US" sz="700" b="1" i="1" dirty="0">
                <a:solidFill>
                  <a:srgbClr val="FFFFFF"/>
                </a:solidFill>
                <a:latin typeface="Calibri" pitchFamily="34" charset="0"/>
                <a:ea typeface="Calibri" pitchFamily="34" charset="-122"/>
                <a:cs typeface="Calibri" pitchFamily="34" charset="-120"/>
              </a:rPr>
              <a:t>Image: Age UK (2022) Later Life in the UK</a:t>
            </a:r>
            <a:endParaRPr lang="en-US" sz="700" dirty="0"/>
          </a:p>
        </p:txBody>
      </p:sp>
      <p:pic>
        <p:nvPicPr>
          <p:cNvPr id="6148" name="Picture 4" descr="Social Life After Sixty">
            <a:extLst>
              <a:ext uri="{FF2B5EF4-FFF2-40B4-BE49-F238E27FC236}">
                <a16:creationId xmlns:a16="http://schemas.microsoft.com/office/drawing/2014/main" id="{D754EEB8-B0EB-D69E-4507-321EC9BED44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37798" y="2249424"/>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0CF342BA-CF4B-16A6-3A64-68467CB5AAFD}"/>
              </a:ext>
            </a:extLst>
          </p:cNvPr>
          <p:cNvSpPr txBox="1"/>
          <p:nvPr/>
        </p:nvSpPr>
        <p:spPr>
          <a:xfrm>
            <a:off x="5692140" y="4423240"/>
            <a:ext cx="1358064" cy="253916"/>
          </a:xfrm>
          <a:prstGeom prst="rect">
            <a:avLst/>
          </a:prstGeom>
          <a:noFill/>
        </p:spPr>
        <p:txBody>
          <a:bodyPr wrap="none" rtlCol="0">
            <a:spAutoFit/>
          </a:bodyPr>
          <a:lstStyle/>
          <a:p>
            <a:r>
              <a:rPr lang="en-GB" sz="1050" dirty="0"/>
              <a:t>(</a:t>
            </a:r>
            <a:r>
              <a:rPr lang="en-GB" sz="1050" dirty="0" err="1"/>
              <a:t>OverSixties</a:t>
            </a:r>
            <a:r>
              <a:rPr lang="en-GB" sz="1050" dirty="0"/>
              <a:t>, no date)</a:t>
            </a:r>
            <a:endParaRPr lang="en-GB" b="1" dirty="0"/>
          </a:p>
        </p:txBody>
      </p:sp>
      <p:sp>
        <p:nvSpPr>
          <p:cNvPr id="18" name="TextBox 17">
            <a:extLst>
              <a:ext uri="{FF2B5EF4-FFF2-40B4-BE49-F238E27FC236}">
                <a16:creationId xmlns:a16="http://schemas.microsoft.com/office/drawing/2014/main" id="{35351C69-7479-0E74-73AA-8153CD3EDDB6}"/>
              </a:ext>
            </a:extLst>
          </p:cNvPr>
          <p:cNvSpPr txBox="1"/>
          <p:nvPr/>
        </p:nvSpPr>
        <p:spPr>
          <a:xfrm>
            <a:off x="837028" y="4638470"/>
            <a:ext cx="813043" cy="246221"/>
          </a:xfrm>
          <a:prstGeom prst="rect">
            <a:avLst/>
          </a:prstGeom>
          <a:noFill/>
        </p:spPr>
        <p:txBody>
          <a:bodyPr wrap="none" rtlCol="0">
            <a:spAutoFit/>
          </a:bodyPr>
          <a:lstStyle/>
          <a:p>
            <a:r>
              <a:rPr lang="en-GB" sz="1000" dirty="0"/>
              <a:t>(ONS, 2025)</a:t>
            </a:r>
          </a:p>
        </p:txBody>
      </p:sp>
      <p:pic>
        <p:nvPicPr>
          <p:cNvPr id="19" name="The ageing population">
            <a:hlinkClick r:id="" action="ppaction://media"/>
            <a:extLst>
              <a:ext uri="{FF2B5EF4-FFF2-40B4-BE49-F238E27FC236}">
                <a16:creationId xmlns:a16="http://schemas.microsoft.com/office/drawing/2014/main" id="{BBE6BA5F-2F64-FC57-9956-681D171E864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223018" y="155003"/>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5907"/>
    </mc:Choice>
    <mc:Fallback xmlns="">
      <p:transition spd="slow" advTm="55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907"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Theoretical Frameworks (1): Activity Theory</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731520" y="1371600"/>
            <a:ext cx="3108960" cy="3108960"/>
          </a:xfrm>
          <a:prstGeom prst="ellipse">
            <a:avLst/>
          </a:prstGeom>
          <a:solidFill>
            <a:srgbClr val="D0EEF1"/>
          </a:solidFill>
          <a:ln w="19050">
            <a:solidFill>
              <a:srgbClr val="028090"/>
            </a:solidFill>
            <a:prstDash val="solid"/>
          </a:ln>
        </p:spPr>
        <p:txBody>
          <a:bodyPr/>
          <a:lstStyle/>
          <a:p>
            <a:endParaRPr lang="en-GB"/>
          </a:p>
        </p:txBody>
      </p:sp>
      <p:sp>
        <p:nvSpPr>
          <p:cNvPr id="6" name="Shape 4"/>
          <p:cNvSpPr/>
          <p:nvPr/>
        </p:nvSpPr>
        <p:spPr>
          <a:xfrm>
            <a:off x="1600200" y="2240280"/>
            <a:ext cx="1371600" cy="1371600"/>
          </a:xfrm>
          <a:prstGeom prst="ellipse">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1600200" y="2240280"/>
            <a:ext cx="1371600" cy="137160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Activity</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Theory</a:t>
            </a:r>
            <a:endParaRPr lang="en-US" sz="1000" dirty="0"/>
          </a:p>
        </p:txBody>
      </p:sp>
      <p:sp>
        <p:nvSpPr>
          <p:cNvPr id="8" name="Shape 6"/>
          <p:cNvSpPr/>
          <p:nvPr/>
        </p:nvSpPr>
        <p:spPr>
          <a:xfrm>
            <a:off x="1901952" y="1329538"/>
            <a:ext cx="768096" cy="768096"/>
          </a:xfrm>
          <a:prstGeom prst="ellipse">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a:p>
        </p:txBody>
      </p:sp>
      <p:sp>
        <p:nvSpPr>
          <p:cNvPr id="9" name="Text 7"/>
          <p:cNvSpPr/>
          <p:nvPr/>
        </p:nvSpPr>
        <p:spPr>
          <a:xfrm>
            <a:off x="1901952" y="1329538"/>
            <a:ext cx="768096" cy="512064"/>
          </a:xfrm>
          <a:prstGeom prst="rect">
            <a:avLst/>
          </a:prstGeom>
          <a:noFill/>
          <a:ln/>
        </p:spPr>
        <p:txBody>
          <a:bodyPr wrap="square" rtlCol="0" anchor="ctr"/>
          <a:lstStyle/>
          <a:p>
            <a:pPr marL="0" indent="0" algn="ctr">
              <a:buNone/>
            </a:pPr>
            <a:r>
              <a:rPr lang="en-US" sz="1800" dirty="0">
                <a:solidFill>
                  <a:srgbClr val="000000"/>
                </a:solidFill>
              </a:rPr>
              <a:t>🎯</a:t>
            </a:r>
            <a:endParaRPr lang="en-US" sz="1800" dirty="0"/>
          </a:p>
        </p:txBody>
      </p:sp>
      <p:sp>
        <p:nvSpPr>
          <p:cNvPr id="10" name="Text 8"/>
          <p:cNvSpPr/>
          <p:nvPr/>
        </p:nvSpPr>
        <p:spPr>
          <a:xfrm>
            <a:off x="1764792" y="1841602"/>
            <a:ext cx="1042416" cy="320040"/>
          </a:xfrm>
          <a:prstGeom prst="rect">
            <a:avLst/>
          </a:prstGeom>
          <a:noFill/>
          <a:ln/>
        </p:spPr>
        <p:txBody>
          <a:bodyPr wrap="square" rtlCol="0" anchor="ctr"/>
          <a:lstStyle/>
          <a:p>
            <a:pPr marL="0" indent="0" algn="ctr">
              <a:buNone/>
            </a:pPr>
            <a:r>
              <a:rPr lang="en-US" sz="850" b="1" dirty="0">
                <a:solidFill>
                  <a:srgbClr val="015F6A"/>
                </a:solidFill>
                <a:latin typeface="Calibri" pitchFamily="34" charset="0"/>
                <a:ea typeface="Calibri" pitchFamily="34" charset="-122"/>
                <a:cs typeface="Calibri" pitchFamily="34" charset="-120"/>
              </a:rPr>
              <a:t>Engage</a:t>
            </a:r>
            <a:endParaRPr lang="en-US" sz="850" dirty="0"/>
          </a:p>
        </p:txBody>
      </p:sp>
      <p:sp>
        <p:nvSpPr>
          <p:cNvPr id="11" name="Shape 9"/>
          <p:cNvSpPr/>
          <p:nvPr/>
        </p:nvSpPr>
        <p:spPr>
          <a:xfrm>
            <a:off x="3114446" y="2542032"/>
            <a:ext cx="768096" cy="768096"/>
          </a:xfrm>
          <a:prstGeom prst="ellipse">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a:p>
        </p:txBody>
      </p:sp>
      <p:sp>
        <p:nvSpPr>
          <p:cNvPr id="12" name="Text 10"/>
          <p:cNvSpPr/>
          <p:nvPr/>
        </p:nvSpPr>
        <p:spPr>
          <a:xfrm>
            <a:off x="3114446" y="2542032"/>
            <a:ext cx="768096" cy="512064"/>
          </a:xfrm>
          <a:prstGeom prst="rect">
            <a:avLst/>
          </a:prstGeom>
          <a:noFill/>
          <a:ln/>
        </p:spPr>
        <p:txBody>
          <a:bodyPr wrap="square" rtlCol="0" anchor="ctr"/>
          <a:lstStyle/>
          <a:p>
            <a:pPr marL="0" indent="0" algn="ctr">
              <a:buNone/>
            </a:pPr>
            <a:r>
              <a:rPr lang="en-US" sz="1800" dirty="0">
                <a:solidFill>
                  <a:srgbClr val="000000"/>
                </a:solidFill>
              </a:rPr>
              <a:t>🤸</a:t>
            </a:r>
            <a:endParaRPr lang="en-US" sz="1800" dirty="0"/>
          </a:p>
        </p:txBody>
      </p:sp>
      <p:sp>
        <p:nvSpPr>
          <p:cNvPr id="13" name="Text 11"/>
          <p:cNvSpPr/>
          <p:nvPr/>
        </p:nvSpPr>
        <p:spPr>
          <a:xfrm>
            <a:off x="2977286" y="3054096"/>
            <a:ext cx="1042416" cy="320040"/>
          </a:xfrm>
          <a:prstGeom prst="rect">
            <a:avLst/>
          </a:prstGeom>
          <a:noFill/>
          <a:ln/>
        </p:spPr>
        <p:txBody>
          <a:bodyPr wrap="square" rtlCol="0" anchor="ctr"/>
          <a:lstStyle/>
          <a:p>
            <a:pPr marL="0" indent="0" algn="ctr">
              <a:buNone/>
            </a:pPr>
            <a:r>
              <a:rPr lang="en-US" sz="850" b="1" dirty="0">
                <a:solidFill>
                  <a:srgbClr val="015F6A"/>
                </a:solidFill>
                <a:latin typeface="Calibri" pitchFamily="34" charset="0"/>
                <a:ea typeface="Calibri" pitchFamily="34" charset="-122"/>
                <a:cs typeface="Calibri" pitchFamily="34" charset="-120"/>
              </a:rPr>
              <a:t>Stay Active</a:t>
            </a:r>
            <a:endParaRPr lang="en-US" sz="850" dirty="0"/>
          </a:p>
        </p:txBody>
      </p:sp>
      <p:sp>
        <p:nvSpPr>
          <p:cNvPr id="14" name="Shape 12"/>
          <p:cNvSpPr/>
          <p:nvPr/>
        </p:nvSpPr>
        <p:spPr>
          <a:xfrm>
            <a:off x="1901952" y="3754526"/>
            <a:ext cx="768096" cy="768096"/>
          </a:xfrm>
          <a:prstGeom prst="ellipse">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a:p>
        </p:txBody>
      </p:sp>
      <p:sp>
        <p:nvSpPr>
          <p:cNvPr id="15" name="Text 13"/>
          <p:cNvSpPr/>
          <p:nvPr/>
        </p:nvSpPr>
        <p:spPr>
          <a:xfrm>
            <a:off x="1901952" y="3754526"/>
            <a:ext cx="768096" cy="512064"/>
          </a:xfrm>
          <a:prstGeom prst="rect">
            <a:avLst/>
          </a:prstGeom>
          <a:noFill/>
          <a:ln/>
        </p:spPr>
        <p:txBody>
          <a:bodyPr wrap="square" rtlCol="0" anchor="ctr"/>
          <a:lstStyle/>
          <a:p>
            <a:pPr marL="0" indent="0" algn="ctr">
              <a:buNone/>
            </a:pPr>
            <a:r>
              <a:rPr lang="en-US" sz="1800" dirty="0">
                <a:solidFill>
                  <a:srgbClr val="000000"/>
                </a:solidFill>
              </a:rPr>
              <a:t>🔄</a:t>
            </a:r>
            <a:endParaRPr lang="en-US" sz="1800" dirty="0"/>
          </a:p>
        </p:txBody>
      </p:sp>
      <p:sp>
        <p:nvSpPr>
          <p:cNvPr id="16" name="Text 14"/>
          <p:cNvSpPr/>
          <p:nvPr/>
        </p:nvSpPr>
        <p:spPr>
          <a:xfrm>
            <a:off x="1764792" y="4266590"/>
            <a:ext cx="1042416" cy="320040"/>
          </a:xfrm>
          <a:prstGeom prst="rect">
            <a:avLst/>
          </a:prstGeom>
          <a:noFill/>
          <a:ln/>
        </p:spPr>
        <p:txBody>
          <a:bodyPr wrap="square" rtlCol="0" anchor="ctr"/>
          <a:lstStyle/>
          <a:p>
            <a:pPr marL="0" indent="0" algn="ctr">
              <a:buNone/>
            </a:pPr>
            <a:r>
              <a:rPr lang="en-US" sz="850" b="1" dirty="0">
                <a:solidFill>
                  <a:srgbClr val="015F6A"/>
                </a:solidFill>
                <a:latin typeface="Calibri" pitchFamily="34" charset="0"/>
                <a:ea typeface="Calibri" pitchFamily="34" charset="-122"/>
                <a:cs typeface="Calibri" pitchFamily="34" charset="-120"/>
              </a:rPr>
              <a:t>Replace Roles</a:t>
            </a:r>
            <a:endParaRPr lang="en-US" sz="850" dirty="0"/>
          </a:p>
        </p:txBody>
      </p:sp>
      <p:sp>
        <p:nvSpPr>
          <p:cNvPr id="17" name="Shape 15"/>
          <p:cNvSpPr/>
          <p:nvPr/>
        </p:nvSpPr>
        <p:spPr>
          <a:xfrm>
            <a:off x="689458" y="2542032"/>
            <a:ext cx="768096" cy="768096"/>
          </a:xfrm>
          <a:prstGeom prst="ellipse">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a:p>
        </p:txBody>
      </p:sp>
      <p:sp>
        <p:nvSpPr>
          <p:cNvPr id="18" name="Text 16"/>
          <p:cNvSpPr/>
          <p:nvPr/>
        </p:nvSpPr>
        <p:spPr>
          <a:xfrm>
            <a:off x="689458" y="2542032"/>
            <a:ext cx="768096" cy="512064"/>
          </a:xfrm>
          <a:prstGeom prst="rect">
            <a:avLst/>
          </a:prstGeom>
          <a:noFill/>
          <a:ln/>
        </p:spPr>
        <p:txBody>
          <a:bodyPr wrap="square" rtlCol="0" anchor="ctr"/>
          <a:lstStyle/>
          <a:p>
            <a:pPr marL="0" indent="0" algn="ctr">
              <a:buNone/>
            </a:pPr>
            <a:r>
              <a:rPr lang="en-US" sz="1800" dirty="0">
                <a:solidFill>
                  <a:srgbClr val="000000"/>
                </a:solidFill>
              </a:rPr>
              <a:t>😊</a:t>
            </a:r>
            <a:endParaRPr lang="en-US" sz="1800" dirty="0"/>
          </a:p>
        </p:txBody>
      </p:sp>
      <p:sp>
        <p:nvSpPr>
          <p:cNvPr id="19" name="Text 17"/>
          <p:cNvSpPr/>
          <p:nvPr/>
        </p:nvSpPr>
        <p:spPr>
          <a:xfrm>
            <a:off x="552298" y="3054096"/>
            <a:ext cx="1042416" cy="320040"/>
          </a:xfrm>
          <a:prstGeom prst="rect">
            <a:avLst/>
          </a:prstGeom>
          <a:noFill/>
          <a:ln/>
        </p:spPr>
        <p:txBody>
          <a:bodyPr wrap="square" rtlCol="0" anchor="ctr"/>
          <a:lstStyle/>
          <a:p>
            <a:pPr marL="0" indent="0" algn="ctr">
              <a:buNone/>
            </a:pPr>
            <a:r>
              <a:rPr lang="en-US" sz="850" b="1" dirty="0">
                <a:solidFill>
                  <a:srgbClr val="015F6A"/>
                </a:solidFill>
                <a:latin typeface="Calibri" pitchFamily="34" charset="0"/>
                <a:ea typeface="Calibri" pitchFamily="34" charset="-122"/>
                <a:cs typeface="Calibri" pitchFamily="34" charset="-120"/>
              </a:rPr>
              <a:t>Wellbeing</a:t>
            </a:r>
            <a:endParaRPr lang="en-US" sz="850" dirty="0"/>
          </a:p>
        </p:txBody>
      </p:sp>
      <p:sp>
        <p:nvSpPr>
          <p:cNvPr id="20" name="Text 18"/>
          <p:cNvSpPr/>
          <p:nvPr/>
        </p:nvSpPr>
        <p:spPr>
          <a:xfrm>
            <a:off x="274320" y="4480560"/>
            <a:ext cx="4114800" cy="228600"/>
          </a:xfrm>
          <a:prstGeom prst="rect">
            <a:avLst/>
          </a:prstGeom>
          <a:noFill/>
          <a:ln/>
        </p:spPr>
        <p:txBody>
          <a:bodyPr wrap="square" rtlCol="0" anchor="ctr"/>
          <a:lstStyle/>
          <a:p>
            <a:pPr marL="0" indent="0">
              <a:buNone/>
            </a:pPr>
            <a:r>
              <a:rPr lang="en-US" sz="900" i="1" dirty="0">
                <a:solidFill>
                  <a:srgbClr val="6B7280"/>
                </a:solidFill>
                <a:latin typeface="Calibri" pitchFamily="34" charset="0"/>
                <a:ea typeface="Calibri" pitchFamily="34" charset="-122"/>
                <a:cs typeface="Calibri" pitchFamily="34" charset="-120"/>
              </a:rPr>
              <a:t>(Havighurst, 1961)</a:t>
            </a:r>
            <a:endParaRPr lang="en-US" sz="900" dirty="0"/>
          </a:p>
        </p:txBody>
      </p:sp>
      <p:sp>
        <p:nvSpPr>
          <p:cNvPr id="21" name="Shape 19"/>
          <p:cNvSpPr/>
          <p:nvPr/>
        </p:nvSpPr>
        <p:spPr>
          <a:xfrm>
            <a:off x="4663440" y="749808"/>
            <a:ext cx="4251960" cy="4114800"/>
          </a:xfrm>
          <a:prstGeom prst="roundRect">
            <a:avLst>
              <a:gd name="adj" fmla="val 1778"/>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2" name="Shape 20"/>
          <p:cNvSpPr/>
          <p:nvPr/>
        </p:nvSpPr>
        <p:spPr>
          <a:xfrm>
            <a:off x="4663440" y="749808"/>
            <a:ext cx="4251960" cy="384048"/>
          </a:xfrm>
          <a:prstGeom prst="rect">
            <a:avLst/>
          </a:prstGeom>
          <a:solidFill>
            <a:srgbClr val="028090"/>
          </a:solidFill>
          <a:ln w="12700">
            <a:solidFill>
              <a:srgbClr val="028090"/>
            </a:solidFill>
            <a:prstDash val="solid"/>
          </a:ln>
        </p:spPr>
        <p:txBody>
          <a:bodyPr/>
          <a:lstStyle/>
          <a:p>
            <a:endParaRPr lang="en-GB"/>
          </a:p>
        </p:txBody>
      </p:sp>
      <p:sp>
        <p:nvSpPr>
          <p:cNvPr id="23" name="Text 21"/>
          <p:cNvSpPr/>
          <p:nvPr/>
        </p:nvSpPr>
        <p:spPr>
          <a:xfrm>
            <a:off x="4800600" y="768096"/>
            <a:ext cx="397764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Key Principles</a:t>
            </a:r>
            <a:endParaRPr lang="en-US" sz="1300" dirty="0"/>
          </a:p>
        </p:txBody>
      </p:sp>
      <p:sp>
        <p:nvSpPr>
          <p:cNvPr id="24" name="Text 22"/>
          <p:cNvSpPr/>
          <p:nvPr/>
        </p:nvSpPr>
        <p:spPr>
          <a:xfrm>
            <a:off x="4800600" y="1207008"/>
            <a:ext cx="3977640" cy="173736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Remaining active → greater life satisfaction </a:t>
            </a:r>
            <a:r>
              <a:rPr lang="en-US" sz="900" i="1" dirty="0">
                <a:latin typeface="Calibri" pitchFamily="34" charset="0"/>
                <a:ea typeface="Calibri" pitchFamily="34" charset="-122"/>
                <a:cs typeface="Calibri" pitchFamily="34" charset="-120"/>
              </a:rPr>
              <a:t>(Havighurst, 1961)</a:t>
            </a:r>
            <a:endParaRPr lang="en-US" sz="1000" dirty="0"/>
          </a:p>
          <a:p>
            <a:pPr marL="342900" indent="-342900">
              <a:spcAft>
                <a:spcPts val="500"/>
              </a:spcAft>
              <a:buSzPct val="100000"/>
              <a:buFontTx/>
              <a:buChar char="•"/>
            </a:pPr>
            <a:r>
              <a:rPr lang="en-US" sz="1100" dirty="0">
                <a:solidFill>
                  <a:srgbClr val="1A3A4A"/>
                </a:solidFill>
                <a:latin typeface="Calibri" pitchFamily="34" charset="0"/>
                <a:ea typeface="Calibri" pitchFamily="34" charset="-122"/>
                <a:cs typeface="Calibri" pitchFamily="34" charset="-120"/>
              </a:rPr>
              <a:t>Replace lost roles (retirement, bereavement)</a:t>
            </a:r>
            <a:r>
              <a:rPr lang="en-US" sz="1100" i="1" dirty="0">
                <a:solidFill>
                  <a:srgbClr val="6B7280"/>
                </a:solidFill>
                <a:latin typeface="Calibri" pitchFamily="34" charset="0"/>
                <a:ea typeface="Calibri" pitchFamily="34" charset="-122"/>
                <a:cs typeface="Calibri" pitchFamily="34" charset="-120"/>
              </a:rPr>
              <a:t> </a:t>
            </a:r>
            <a:r>
              <a:rPr lang="en-US" sz="900" i="1" dirty="0">
                <a:latin typeface="Calibri" pitchFamily="34" charset="0"/>
                <a:ea typeface="Calibri" pitchFamily="34" charset="-122"/>
                <a:cs typeface="Calibri" pitchFamily="34" charset="-120"/>
              </a:rPr>
              <a:t>(Havighurst, 1961)</a:t>
            </a:r>
            <a:endParaRPr lang="en-US" sz="1100" dirty="0"/>
          </a:p>
          <a:p>
            <a:pPr marL="342900" indent="-342900">
              <a:spcAft>
                <a:spcPts val="500"/>
              </a:spcAft>
              <a:buSzPct val="100000"/>
              <a:buFontTx/>
              <a:buChar char="•"/>
            </a:pPr>
            <a:r>
              <a:rPr lang="en-US" sz="1100" dirty="0">
                <a:latin typeface="Calibri" pitchFamily="34" charset="0"/>
                <a:ea typeface="Calibri" pitchFamily="34" charset="-122"/>
                <a:cs typeface="Calibri" pitchFamily="34" charset="-120"/>
              </a:rPr>
              <a:t>Engagement protects psychological well-being </a:t>
            </a:r>
            <a:r>
              <a:rPr lang="en-US" sz="900" i="1" dirty="0">
                <a:latin typeface="Calibri" pitchFamily="34" charset="0"/>
                <a:ea typeface="Calibri" pitchFamily="34" charset="-122"/>
                <a:cs typeface="Calibri" pitchFamily="34" charset="-120"/>
              </a:rPr>
              <a:t>(Havighurst, 1961)</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Critique: ignores inequalities &amp; personal choice </a:t>
            </a:r>
            <a:r>
              <a:rPr lang="en-US" sz="900" dirty="0">
                <a:solidFill>
                  <a:srgbClr val="1A3A4A"/>
                </a:solidFill>
                <a:latin typeface="Calibri" pitchFamily="34" charset="0"/>
                <a:ea typeface="Calibri" pitchFamily="34" charset="-122"/>
                <a:cs typeface="Calibri" pitchFamily="34" charset="-120"/>
              </a:rPr>
              <a:t>(Phillipson, 2013)</a:t>
            </a:r>
            <a:endParaRPr lang="en-US" sz="1100" dirty="0"/>
          </a:p>
        </p:txBody>
      </p:sp>
      <p:sp>
        <p:nvSpPr>
          <p:cNvPr id="25" name="Shape 23"/>
          <p:cNvSpPr/>
          <p:nvPr/>
        </p:nvSpPr>
        <p:spPr>
          <a:xfrm>
            <a:off x="4800600" y="2971800"/>
            <a:ext cx="3977640" cy="36576"/>
          </a:xfrm>
          <a:prstGeom prst="rect">
            <a:avLst/>
          </a:prstGeom>
          <a:solidFill>
            <a:srgbClr val="E8A838"/>
          </a:solidFill>
          <a:ln w="12700">
            <a:solidFill>
              <a:srgbClr val="E8A838"/>
            </a:solidFill>
            <a:prstDash val="solid"/>
          </a:ln>
        </p:spPr>
        <p:txBody>
          <a:bodyPr/>
          <a:lstStyle/>
          <a:p>
            <a:endParaRPr lang="en-GB"/>
          </a:p>
        </p:txBody>
      </p:sp>
      <p:sp>
        <p:nvSpPr>
          <p:cNvPr id="26" name="Text 24"/>
          <p:cNvSpPr/>
          <p:nvPr/>
        </p:nvSpPr>
        <p:spPr>
          <a:xfrm>
            <a:off x="4800600" y="3063240"/>
            <a:ext cx="3977640" cy="256032"/>
          </a:xfrm>
          <a:prstGeom prst="rect">
            <a:avLst/>
          </a:prstGeom>
          <a:noFill/>
          <a:ln/>
        </p:spPr>
        <p:txBody>
          <a:bodyPr wrap="square" rtlCol="0" anchor="ctr"/>
          <a:lstStyle/>
          <a:p>
            <a:pPr marL="0" indent="0">
              <a:buNone/>
            </a:pPr>
            <a:r>
              <a:rPr lang="en-US" sz="1100" b="1" dirty="0">
                <a:solidFill>
                  <a:srgbClr val="015F6A"/>
                </a:solidFill>
                <a:latin typeface="Calibri" pitchFamily="34" charset="0"/>
                <a:ea typeface="Calibri" pitchFamily="34" charset="-122"/>
                <a:cs typeface="Calibri" pitchFamily="34" charset="-120"/>
              </a:rPr>
              <a:t>Theory in Practice</a:t>
            </a:r>
            <a:endParaRPr lang="en-US" sz="1100" dirty="0"/>
          </a:p>
        </p:txBody>
      </p:sp>
      <p:sp>
        <p:nvSpPr>
          <p:cNvPr id="27" name="Text 25"/>
          <p:cNvSpPr/>
          <p:nvPr/>
        </p:nvSpPr>
        <p:spPr>
          <a:xfrm>
            <a:off x="4800600" y="3364992"/>
            <a:ext cx="3977640" cy="141732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Day centres, volunteering &amp; occupational therapy</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Care Act 2014 - well-being duty (</a:t>
            </a:r>
            <a:r>
              <a:rPr lang="en-GB" sz="1100" dirty="0"/>
              <a:t>Care Act, 2014</a:t>
            </a:r>
            <a:r>
              <a:rPr lang="en-US" sz="1100" dirty="0">
                <a:solidFill>
                  <a:srgbClr val="1A3A4A"/>
                </a:solidFill>
                <a:latin typeface="Calibri" pitchFamily="34" charset="0"/>
                <a:ea typeface="Calibri" pitchFamily="34" charset="-122"/>
                <a:cs typeface="Calibri" pitchFamily="34" charset="-120"/>
              </a:rPr>
              <a:t>)</a:t>
            </a:r>
            <a:endParaRPr lang="en-US" sz="1100" dirty="0"/>
          </a:p>
          <a:p>
            <a:pPr marL="342900" indent="-342900">
              <a:spcAft>
                <a:spcPts val="500"/>
              </a:spcAft>
              <a:buSzPct val="100000"/>
              <a:buChar char="•"/>
            </a:pPr>
            <a:r>
              <a:rPr lang="en-GB" sz="1100" dirty="0"/>
              <a:t>Age UK Later Life Goals </a:t>
            </a:r>
            <a:r>
              <a:rPr lang="en-US" sz="1100" dirty="0">
                <a:solidFill>
                  <a:srgbClr val="1A3A4A"/>
                </a:solidFill>
                <a:latin typeface="Calibri" pitchFamily="34" charset="0"/>
                <a:ea typeface="Calibri" pitchFamily="34" charset="-122"/>
                <a:cs typeface="Calibri" pitchFamily="34" charset="-120"/>
              </a:rPr>
              <a:t> (Age UK, 2022)</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NHS Long Term Plan prevention agenda (NHS England, 2019)</a:t>
            </a:r>
            <a:endParaRPr lang="en-US" sz="1100" dirty="0"/>
          </a:p>
        </p:txBody>
      </p:sp>
      <p:pic>
        <p:nvPicPr>
          <p:cNvPr id="28" name="Activity Theory">
            <a:hlinkClick r:id="" action="ppaction://media"/>
            <a:extLst>
              <a:ext uri="{FF2B5EF4-FFF2-40B4-BE49-F238E27FC236}">
                <a16:creationId xmlns:a16="http://schemas.microsoft.com/office/drawing/2014/main" id="{582D22F8-BCED-ADE5-E52A-9C9DF1D639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56110" y="12528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1406"/>
    </mc:Choice>
    <mc:Fallback xmlns="">
      <p:transition spd="slow" advTm="51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406"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Theoretical Frameworks (2): Continuity Theory</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74320" y="1051560"/>
            <a:ext cx="2743200" cy="3429000"/>
          </a:xfrm>
          <a:prstGeom prst="ellipse">
            <a:avLst/>
          </a:prstGeom>
          <a:solidFill>
            <a:srgbClr val="D0EEF1"/>
          </a:solidFill>
          <a:ln w="25400">
            <a:solidFill>
              <a:srgbClr val="028090"/>
            </a:solidFill>
            <a:prstDash val="solid"/>
          </a:ln>
        </p:spPr>
        <p:txBody>
          <a:bodyPr/>
          <a:lstStyle/>
          <a:p>
            <a:endParaRPr lang="en-GB"/>
          </a:p>
        </p:txBody>
      </p:sp>
      <p:sp>
        <p:nvSpPr>
          <p:cNvPr id="6" name="Text 4"/>
          <p:cNvSpPr/>
          <p:nvPr/>
        </p:nvSpPr>
        <p:spPr>
          <a:xfrm>
            <a:off x="320040" y="1188720"/>
            <a:ext cx="1371600" cy="822960"/>
          </a:xfrm>
          <a:prstGeom prst="rect">
            <a:avLst/>
          </a:prstGeom>
          <a:noFill/>
          <a:ln/>
        </p:spPr>
        <p:txBody>
          <a:bodyPr wrap="square" rtlCol="0" anchor="ctr"/>
          <a:lstStyle/>
          <a:p>
            <a:pPr marL="0" indent="0" algn="ctr">
              <a:buNone/>
            </a:pPr>
            <a:r>
              <a:rPr lang="en-US" sz="3600" dirty="0">
                <a:solidFill>
                  <a:srgbClr val="000000"/>
                </a:solidFill>
              </a:rPr>
              <a:t>🧠</a:t>
            </a:r>
            <a:endParaRPr lang="en-US" sz="3600" dirty="0"/>
          </a:p>
        </p:txBody>
      </p:sp>
      <p:sp>
        <p:nvSpPr>
          <p:cNvPr id="7" name="Text 5"/>
          <p:cNvSpPr/>
          <p:nvPr/>
        </p:nvSpPr>
        <p:spPr>
          <a:xfrm>
            <a:off x="320040" y="2029968"/>
            <a:ext cx="1371600" cy="594360"/>
          </a:xfrm>
          <a:prstGeom prst="rect">
            <a:avLst/>
          </a:prstGeom>
          <a:noFill/>
          <a:ln/>
        </p:spPr>
        <p:txBody>
          <a:bodyPr wrap="square" rtlCol="0" anchor="ctr"/>
          <a:lstStyle/>
          <a:p>
            <a:pPr marL="0" indent="0" algn="ctr">
              <a:buNone/>
            </a:pPr>
            <a:r>
              <a:rPr lang="en-US" sz="1100" b="1" dirty="0">
                <a:solidFill>
                  <a:srgbClr val="015F6A"/>
                </a:solidFill>
                <a:latin typeface="Calibri" pitchFamily="34" charset="0"/>
                <a:ea typeface="Calibri" pitchFamily="34" charset="-122"/>
                <a:cs typeface="Calibri" pitchFamily="34" charset="-120"/>
              </a:rPr>
              <a:t>INTERNAL</a:t>
            </a:r>
            <a:endParaRPr lang="en-US" sz="1100" dirty="0"/>
          </a:p>
          <a:p>
            <a:pPr marL="0" indent="0" algn="ctr">
              <a:buNone/>
            </a:pPr>
            <a:r>
              <a:rPr lang="en-US" sz="1100" b="1" dirty="0">
                <a:solidFill>
                  <a:srgbClr val="015F6A"/>
                </a:solidFill>
                <a:latin typeface="Calibri" pitchFamily="34" charset="0"/>
                <a:ea typeface="Calibri" pitchFamily="34" charset="-122"/>
                <a:cs typeface="Calibri" pitchFamily="34" charset="-120"/>
              </a:rPr>
              <a:t>Continuity</a:t>
            </a:r>
            <a:endParaRPr lang="en-US" sz="1100" dirty="0"/>
          </a:p>
        </p:txBody>
      </p:sp>
      <p:sp>
        <p:nvSpPr>
          <p:cNvPr id="8" name="Text 6"/>
          <p:cNvSpPr/>
          <p:nvPr/>
        </p:nvSpPr>
        <p:spPr>
          <a:xfrm>
            <a:off x="320040" y="2670048"/>
            <a:ext cx="1417320" cy="1645920"/>
          </a:xfrm>
          <a:prstGeom prst="rect">
            <a:avLst/>
          </a:prstGeom>
          <a:noFill/>
          <a:ln/>
        </p:spPr>
        <p:txBody>
          <a:bodyPr wrap="square" lIns="50800" tIns="50800" rIns="50800" bIns="50800" rtlCol="0" anchor="t"/>
          <a:lstStyle/>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Personality &amp; values</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Self-concept &amp; identity</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Beliefs &amp; coping styles</a:t>
            </a:r>
            <a:endParaRPr lang="en-US" sz="1000" dirty="0"/>
          </a:p>
        </p:txBody>
      </p:sp>
      <p:sp>
        <p:nvSpPr>
          <p:cNvPr id="9" name="Shape 7"/>
          <p:cNvSpPr/>
          <p:nvPr/>
        </p:nvSpPr>
        <p:spPr>
          <a:xfrm>
            <a:off x="1463040" y="1051560"/>
            <a:ext cx="2743200" cy="3429000"/>
          </a:xfrm>
          <a:prstGeom prst="ellipse">
            <a:avLst/>
          </a:prstGeom>
          <a:solidFill>
            <a:srgbClr val="FDF3DC"/>
          </a:solidFill>
          <a:ln w="25400">
            <a:solidFill>
              <a:srgbClr val="E8A838"/>
            </a:solidFill>
            <a:prstDash val="solid"/>
          </a:ln>
        </p:spPr>
        <p:txBody>
          <a:bodyPr/>
          <a:lstStyle/>
          <a:p>
            <a:endParaRPr lang="en-GB"/>
          </a:p>
        </p:txBody>
      </p:sp>
      <p:sp>
        <p:nvSpPr>
          <p:cNvPr id="10" name="Text 8"/>
          <p:cNvSpPr/>
          <p:nvPr/>
        </p:nvSpPr>
        <p:spPr>
          <a:xfrm>
            <a:off x="2788920" y="1188720"/>
            <a:ext cx="1371600" cy="822960"/>
          </a:xfrm>
          <a:prstGeom prst="rect">
            <a:avLst/>
          </a:prstGeom>
          <a:noFill/>
          <a:ln/>
        </p:spPr>
        <p:txBody>
          <a:bodyPr wrap="square" rtlCol="0" anchor="ctr"/>
          <a:lstStyle/>
          <a:p>
            <a:pPr marL="0" indent="0" algn="ctr">
              <a:buNone/>
            </a:pPr>
            <a:r>
              <a:rPr lang="en-US" sz="3600" dirty="0">
                <a:solidFill>
                  <a:srgbClr val="000000"/>
                </a:solidFill>
              </a:rPr>
              <a:t>🏠</a:t>
            </a:r>
            <a:endParaRPr lang="en-US" sz="3600" dirty="0"/>
          </a:p>
        </p:txBody>
      </p:sp>
      <p:sp>
        <p:nvSpPr>
          <p:cNvPr id="11" name="Text 9"/>
          <p:cNvSpPr/>
          <p:nvPr/>
        </p:nvSpPr>
        <p:spPr>
          <a:xfrm>
            <a:off x="2788920" y="2029968"/>
            <a:ext cx="1371600" cy="594360"/>
          </a:xfrm>
          <a:prstGeom prst="rect">
            <a:avLst/>
          </a:prstGeom>
          <a:noFill/>
          <a:ln/>
        </p:spPr>
        <p:txBody>
          <a:bodyPr wrap="square" rtlCol="0" anchor="ctr"/>
          <a:lstStyle/>
          <a:p>
            <a:pPr marL="0" indent="0" algn="ctr">
              <a:buNone/>
            </a:pPr>
            <a:r>
              <a:rPr lang="en-US" sz="1100" b="1" dirty="0">
                <a:solidFill>
                  <a:srgbClr val="1A3A4A"/>
                </a:solidFill>
                <a:latin typeface="Calibri" pitchFamily="34" charset="0"/>
                <a:ea typeface="Calibri" pitchFamily="34" charset="-122"/>
                <a:cs typeface="Calibri" pitchFamily="34" charset="-120"/>
              </a:rPr>
              <a:t>EXTERNAL</a:t>
            </a:r>
            <a:endParaRPr lang="en-US" sz="1100" dirty="0"/>
          </a:p>
          <a:p>
            <a:pPr marL="0" indent="0" algn="ctr">
              <a:buNone/>
            </a:pPr>
            <a:r>
              <a:rPr lang="en-US" sz="1100" b="1" dirty="0">
                <a:solidFill>
                  <a:srgbClr val="1A3A4A"/>
                </a:solidFill>
                <a:latin typeface="Calibri" pitchFamily="34" charset="0"/>
                <a:ea typeface="Calibri" pitchFamily="34" charset="-122"/>
                <a:cs typeface="Calibri" pitchFamily="34" charset="-120"/>
              </a:rPr>
              <a:t>Continuity</a:t>
            </a:r>
            <a:endParaRPr lang="en-US" sz="1100" dirty="0"/>
          </a:p>
        </p:txBody>
      </p:sp>
      <p:sp>
        <p:nvSpPr>
          <p:cNvPr id="12" name="Text 10"/>
          <p:cNvSpPr/>
          <p:nvPr/>
        </p:nvSpPr>
        <p:spPr>
          <a:xfrm>
            <a:off x="2743200" y="2670048"/>
            <a:ext cx="1508760" cy="1645920"/>
          </a:xfrm>
          <a:prstGeom prst="rect">
            <a:avLst/>
          </a:prstGeom>
          <a:noFill/>
          <a:ln/>
        </p:spPr>
        <p:txBody>
          <a:bodyPr wrap="square" lIns="50800" tIns="50800" rIns="50800" bIns="50800" rtlCol="0" anchor="t"/>
          <a:lstStyle/>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Familiar home &amp; routines</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Roles &amp; relationships</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Social environment</a:t>
            </a:r>
            <a:endParaRPr lang="en-US" sz="1000" dirty="0"/>
          </a:p>
        </p:txBody>
      </p:sp>
      <p:sp>
        <p:nvSpPr>
          <p:cNvPr id="13" name="Shape 11"/>
          <p:cNvSpPr/>
          <p:nvPr/>
        </p:nvSpPr>
        <p:spPr>
          <a:xfrm>
            <a:off x="1417320" y="2240280"/>
            <a:ext cx="1645920" cy="1051560"/>
          </a:xfrm>
          <a:prstGeom prst="ellipse">
            <a:avLst/>
          </a:prstGeom>
          <a:solidFill>
            <a:srgbClr val="028090"/>
          </a:solidFill>
          <a:ln w="12700">
            <a:solidFill>
              <a:srgbClr val="028090"/>
            </a:solidFill>
            <a:prstDash val="solid"/>
          </a:ln>
        </p:spPr>
        <p:txBody>
          <a:bodyPr/>
          <a:lstStyle/>
          <a:p>
            <a:endParaRPr lang="en-GB"/>
          </a:p>
        </p:txBody>
      </p:sp>
      <p:sp>
        <p:nvSpPr>
          <p:cNvPr id="14" name="Text 12"/>
          <p:cNvSpPr/>
          <p:nvPr/>
        </p:nvSpPr>
        <p:spPr>
          <a:xfrm>
            <a:off x="1417320" y="2240280"/>
            <a:ext cx="1645920" cy="105156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Wellbeing</a:t>
            </a:r>
            <a:endParaRPr lang="en-US" sz="1100" dirty="0"/>
          </a:p>
          <a:p>
            <a:pPr marL="0" indent="0" algn="ctr">
              <a:buNone/>
            </a:pPr>
            <a:r>
              <a:rPr lang="en-US" sz="1100" b="1" dirty="0">
                <a:solidFill>
                  <a:srgbClr val="FFFFFF"/>
                </a:solidFill>
                <a:latin typeface="Calibri" pitchFamily="34" charset="0"/>
                <a:ea typeface="Calibri" pitchFamily="34" charset="-122"/>
                <a:cs typeface="Calibri" pitchFamily="34" charset="-120"/>
              </a:rPr>
              <a:t>&amp; Identity</a:t>
            </a:r>
            <a:endParaRPr lang="en-US" sz="1100" dirty="0"/>
          </a:p>
        </p:txBody>
      </p:sp>
      <p:sp>
        <p:nvSpPr>
          <p:cNvPr id="15" name="Text 13"/>
          <p:cNvSpPr/>
          <p:nvPr/>
        </p:nvSpPr>
        <p:spPr>
          <a:xfrm>
            <a:off x="274320" y="4517136"/>
            <a:ext cx="4023360" cy="228600"/>
          </a:xfrm>
          <a:prstGeom prst="rect">
            <a:avLst/>
          </a:prstGeom>
          <a:noFill/>
          <a:ln/>
        </p:spPr>
        <p:txBody>
          <a:bodyPr wrap="square" rtlCol="0" anchor="ctr"/>
          <a:lstStyle/>
          <a:p>
            <a:pPr marL="0" indent="0">
              <a:buNone/>
            </a:pPr>
            <a:r>
              <a:rPr lang="en-US" sz="900" i="1" dirty="0">
                <a:latin typeface="Calibri" pitchFamily="34" charset="0"/>
                <a:ea typeface="Calibri" pitchFamily="34" charset="-122"/>
                <a:cs typeface="Calibri" pitchFamily="34" charset="-120"/>
              </a:rPr>
              <a:t>(Atchley,1989)</a:t>
            </a:r>
            <a:endParaRPr lang="en-US" sz="900" dirty="0"/>
          </a:p>
        </p:txBody>
      </p:sp>
      <p:sp>
        <p:nvSpPr>
          <p:cNvPr id="16" name="Shape 14"/>
          <p:cNvSpPr/>
          <p:nvPr/>
        </p:nvSpPr>
        <p:spPr>
          <a:xfrm>
            <a:off x="4663440" y="749808"/>
            <a:ext cx="4251960" cy="4114800"/>
          </a:xfrm>
          <a:prstGeom prst="roundRect">
            <a:avLst>
              <a:gd name="adj" fmla="val 1778"/>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7" name="Shape 15"/>
          <p:cNvSpPr/>
          <p:nvPr/>
        </p:nvSpPr>
        <p:spPr>
          <a:xfrm>
            <a:off x="4663440" y="749808"/>
            <a:ext cx="4251960" cy="384048"/>
          </a:xfrm>
          <a:prstGeom prst="rect">
            <a:avLst/>
          </a:prstGeom>
          <a:solidFill>
            <a:srgbClr val="1A3A4A"/>
          </a:solidFill>
          <a:ln w="12700">
            <a:solidFill>
              <a:srgbClr val="1A3A4A"/>
            </a:solidFill>
            <a:prstDash val="solid"/>
          </a:ln>
        </p:spPr>
        <p:txBody>
          <a:bodyPr/>
          <a:lstStyle/>
          <a:p>
            <a:endParaRPr lang="en-GB"/>
          </a:p>
        </p:txBody>
      </p:sp>
      <p:sp>
        <p:nvSpPr>
          <p:cNvPr id="18" name="Text 16"/>
          <p:cNvSpPr/>
          <p:nvPr/>
        </p:nvSpPr>
        <p:spPr>
          <a:xfrm>
            <a:off x="4800600" y="768096"/>
            <a:ext cx="397764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Continuity Theory in Care</a:t>
            </a:r>
            <a:endParaRPr lang="en-US" sz="1300" dirty="0"/>
          </a:p>
        </p:txBody>
      </p:sp>
      <p:sp>
        <p:nvSpPr>
          <p:cNvPr id="19" name="Text 17"/>
          <p:cNvSpPr/>
          <p:nvPr/>
        </p:nvSpPr>
        <p:spPr>
          <a:xfrm>
            <a:off x="4800600" y="1207008"/>
            <a:ext cx="3977640" cy="182880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Older people maintain consistent lifestyle patterns (Atchley, 1989)</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Good care supports continuity - doesn't disrupt it</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Links directly to domiciliary care &amp; ageing in place</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Personalised care = preserving familiar routines</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Critique: doesn't account for those who want change (Gilleard &amp; Higgs, 2000)</a:t>
            </a:r>
            <a:endParaRPr lang="en-US" sz="1100" dirty="0"/>
          </a:p>
        </p:txBody>
      </p:sp>
      <p:sp>
        <p:nvSpPr>
          <p:cNvPr id="20" name="Shape 18"/>
          <p:cNvSpPr/>
          <p:nvPr/>
        </p:nvSpPr>
        <p:spPr>
          <a:xfrm>
            <a:off x="4800600" y="3090672"/>
            <a:ext cx="3977640" cy="36576"/>
          </a:xfrm>
          <a:prstGeom prst="rect">
            <a:avLst/>
          </a:prstGeom>
          <a:solidFill>
            <a:srgbClr val="E8A838"/>
          </a:solidFill>
          <a:ln w="12700">
            <a:solidFill>
              <a:srgbClr val="E8A838"/>
            </a:solidFill>
            <a:prstDash val="solid"/>
          </a:ln>
        </p:spPr>
        <p:txBody>
          <a:bodyPr/>
          <a:lstStyle/>
          <a:p>
            <a:endParaRPr lang="en-GB"/>
          </a:p>
        </p:txBody>
      </p:sp>
      <p:sp>
        <p:nvSpPr>
          <p:cNvPr id="21" name="Text 19"/>
          <p:cNvSpPr/>
          <p:nvPr/>
        </p:nvSpPr>
        <p:spPr>
          <a:xfrm>
            <a:off x="4800600" y="3182112"/>
            <a:ext cx="3977640" cy="256032"/>
          </a:xfrm>
          <a:prstGeom prst="rect">
            <a:avLst/>
          </a:prstGeom>
          <a:noFill/>
          <a:ln/>
        </p:spPr>
        <p:txBody>
          <a:bodyPr wrap="square" rtlCol="0" anchor="ctr"/>
          <a:lstStyle/>
          <a:p>
            <a:r>
              <a:rPr lang="en-US" sz="1100" b="1" dirty="0">
                <a:solidFill>
                  <a:srgbClr val="015F6A"/>
                </a:solidFill>
                <a:latin typeface="Calibri" pitchFamily="34" charset="0"/>
                <a:ea typeface="Calibri" pitchFamily="34" charset="-122"/>
                <a:cs typeface="Calibri" pitchFamily="34" charset="-120"/>
              </a:rPr>
              <a:t>Policy &amp; Practice Links </a:t>
            </a:r>
            <a:r>
              <a:rPr lang="en-GB" sz="1100" dirty="0"/>
              <a:t>(Atchley, 1989)</a:t>
            </a:r>
            <a:r>
              <a:rPr lang="en-US" sz="1100" b="1" dirty="0">
                <a:solidFill>
                  <a:srgbClr val="015F6A"/>
                </a:solidFill>
                <a:latin typeface="Calibri" pitchFamily="34" charset="0"/>
                <a:ea typeface="Calibri" pitchFamily="34" charset="-122"/>
                <a:cs typeface="Calibri" pitchFamily="34" charset="-120"/>
              </a:rPr>
              <a:t> </a:t>
            </a:r>
            <a:endParaRPr lang="en-US" sz="1100" dirty="0"/>
          </a:p>
        </p:txBody>
      </p:sp>
      <p:sp>
        <p:nvSpPr>
          <p:cNvPr id="22" name="Shape 20"/>
          <p:cNvSpPr/>
          <p:nvPr/>
        </p:nvSpPr>
        <p:spPr>
          <a:xfrm>
            <a:off x="4800600" y="3493008"/>
            <a:ext cx="1920240" cy="274320"/>
          </a:xfrm>
          <a:prstGeom prst="rect">
            <a:avLst/>
          </a:prstGeom>
          <a:solidFill>
            <a:srgbClr val="015F6A"/>
          </a:solidFill>
          <a:ln w="3810">
            <a:solidFill>
              <a:srgbClr val="E5E7EB"/>
            </a:solidFill>
            <a:prstDash val="solid"/>
          </a:ln>
        </p:spPr>
        <p:txBody>
          <a:bodyPr/>
          <a:lstStyle/>
          <a:p>
            <a:endParaRPr lang="en-GB"/>
          </a:p>
        </p:txBody>
      </p:sp>
      <p:sp>
        <p:nvSpPr>
          <p:cNvPr id="23" name="Shape 21"/>
          <p:cNvSpPr/>
          <p:nvPr/>
        </p:nvSpPr>
        <p:spPr>
          <a:xfrm>
            <a:off x="6720840" y="3493008"/>
            <a:ext cx="2148840" cy="274320"/>
          </a:xfrm>
          <a:prstGeom prst="rect">
            <a:avLst/>
          </a:prstGeom>
          <a:solidFill>
            <a:srgbClr val="1A3A4A"/>
          </a:solidFill>
          <a:ln w="3810">
            <a:solidFill>
              <a:srgbClr val="E5E7EB"/>
            </a:solidFill>
            <a:prstDash val="solid"/>
          </a:ln>
        </p:spPr>
        <p:txBody>
          <a:bodyPr/>
          <a:lstStyle/>
          <a:p>
            <a:endParaRPr lang="en-GB"/>
          </a:p>
        </p:txBody>
      </p:sp>
      <p:sp>
        <p:nvSpPr>
          <p:cNvPr id="24" name="Text 22"/>
          <p:cNvSpPr/>
          <p:nvPr/>
        </p:nvSpPr>
        <p:spPr>
          <a:xfrm>
            <a:off x="4828032" y="3520440"/>
            <a:ext cx="1865376" cy="219456"/>
          </a:xfrm>
          <a:prstGeom prst="rect">
            <a:avLst/>
          </a:prstGeom>
          <a:noFill/>
          <a:ln/>
        </p:spPr>
        <p:txBody>
          <a:bodyPr wrap="square"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Continuity principle</a:t>
            </a:r>
            <a:endParaRPr lang="en-US" sz="900" dirty="0"/>
          </a:p>
        </p:txBody>
      </p:sp>
      <p:sp>
        <p:nvSpPr>
          <p:cNvPr id="25" name="Text 23"/>
          <p:cNvSpPr/>
          <p:nvPr/>
        </p:nvSpPr>
        <p:spPr>
          <a:xfrm>
            <a:off x="6748272" y="3520440"/>
            <a:ext cx="2084832" cy="219456"/>
          </a:xfrm>
          <a:prstGeom prst="rect">
            <a:avLst/>
          </a:prstGeom>
          <a:noFill/>
          <a:ln/>
        </p:spPr>
        <p:txBody>
          <a:bodyPr wrap="square"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Care application</a:t>
            </a:r>
            <a:endParaRPr lang="en-US" sz="900" dirty="0"/>
          </a:p>
        </p:txBody>
      </p:sp>
      <p:sp>
        <p:nvSpPr>
          <p:cNvPr id="26" name="Shape 24"/>
          <p:cNvSpPr/>
          <p:nvPr/>
        </p:nvSpPr>
        <p:spPr>
          <a:xfrm>
            <a:off x="4800600" y="3785616"/>
            <a:ext cx="1920240" cy="274320"/>
          </a:xfrm>
          <a:prstGeom prst="rect">
            <a:avLst/>
          </a:prstGeom>
          <a:solidFill>
            <a:srgbClr val="FFFFFF"/>
          </a:solidFill>
          <a:ln w="3810">
            <a:solidFill>
              <a:srgbClr val="E5E7EB"/>
            </a:solidFill>
            <a:prstDash val="solid"/>
          </a:ln>
        </p:spPr>
        <p:txBody>
          <a:bodyPr/>
          <a:lstStyle/>
          <a:p>
            <a:endParaRPr lang="en-GB"/>
          </a:p>
        </p:txBody>
      </p:sp>
      <p:sp>
        <p:nvSpPr>
          <p:cNvPr id="27" name="Shape 25"/>
          <p:cNvSpPr/>
          <p:nvPr/>
        </p:nvSpPr>
        <p:spPr>
          <a:xfrm>
            <a:off x="6720840" y="3785616"/>
            <a:ext cx="2148840" cy="274320"/>
          </a:xfrm>
          <a:prstGeom prst="rect">
            <a:avLst/>
          </a:prstGeom>
          <a:solidFill>
            <a:srgbClr val="F5FBFC"/>
          </a:solidFill>
          <a:ln w="3810">
            <a:solidFill>
              <a:srgbClr val="E5E7EB"/>
            </a:solidFill>
            <a:prstDash val="solid"/>
          </a:ln>
        </p:spPr>
        <p:txBody>
          <a:bodyPr/>
          <a:lstStyle/>
          <a:p>
            <a:endParaRPr lang="en-GB"/>
          </a:p>
        </p:txBody>
      </p:sp>
      <p:sp>
        <p:nvSpPr>
          <p:cNvPr id="28" name="Text 26"/>
          <p:cNvSpPr/>
          <p:nvPr/>
        </p:nvSpPr>
        <p:spPr>
          <a:xfrm>
            <a:off x="4828032" y="3813048"/>
            <a:ext cx="1865376"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Familiar home environment</a:t>
            </a:r>
            <a:endParaRPr lang="en-US" sz="900" dirty="0"/>
          </a:p>
        </p:txBody>
      </p:sp>
      <p:sp>
        <p:nvSpPr>
          <p:cNvPr id="29" name="Text 27"/>
          <p:cNvSpPr/>
          <p:nvPr/>
        </p:nvSpPr>
        <p:spPr>
          <a:xfrm>
            <a:off x="6748272" y="3813048"/>
            <a:ext cx="2084832"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Domiciliary care &amp; telecare</a:t>
            </a:r>
            <a:endParaRPr lang="en-US" sz="900" dirty="0"/>
          </a:p>
        </p:txBody>
      </p:sp>
      <p:sp>
        <p:nvSpPr>
          <p:cNvPr id="30" name="Shape 28"/>
          <p:cNvSpPr/>
          <p:nvPr/>
        </p:nvSpPr>
        <p:spPr>
          <a:xfrm>
            <a:off x="4800600" y="4078224"/>
            <a:ext cx="1920240" cy="274320"/>
          </a:xfrm>
          <a:prstGeom prst="rect">
            <a:avLst/>
          </a:prstGeom>
          <a:solidFill>
            <a:srgbClr val="D0EEF1"/>
          </a:solidFill>
          <a:ln w="3810">
            <a:solidFill>
              <a:srgbClr val="E5E7EB"/>
            </a:solidFill>
            <a:prstDash val="solid"/>
          </a:ln>
        </p:spPr>
        <p:txBody>
          <a:bodyPr/>
          <a:lstStyle/>
          <a:p>
            <a:endParaRPr lang="en-GB"/>
          </a:p>
        </p:txBody>
      </p:sp>
      <p:sp>
        <p:nvSpPr>
          <p:cNvPr id="31" name="Shape 29"/>
          <p:cNvSpPr/>
          <p:nvPr/>
        </p:nvSpPr>
        <p:spPr>
          <a:xfrm>
            <a:off x="6720840" y="4078224"/>
            <a:ext cx="2148840" cy="274320"/>
          </a:xfrm>
          <a:prstGeom prst="rect">
            <a:avLst/>
          </a:prstGeom>
          <a:solidFill>
            <a:srgbClr val="FDF3DC"/>
          </a:solidFill>
          <a:ln w="3810">
            <a:solidFill>
              <a:srgbClr val="E5E7EB"/>
            </a:solidFill>
            <a:prstDash val="solid"/>
          </a:ln>
        </p:spPr>
        <p:txBody>
          <a:bodyPr/>
          <a:lstStyle/>
          <a:p>
            <a:endParaRPr lang="en-GB"/>
          </a:p>
        </p:txBody>
      </p:sp>
      <p:sp>
        <p:nvSpPr>
          <p:cNvPr id="32" name="Text 30"/>
          <p:cNvSpPr/>
          <p:nvPr/>
        </p:nvSpPr>
        <p:spPr>
          <a:xfrm>
            <a:off x="4828032" y="4105656"/>
            <a:ext cx="1865376"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Preserve identity &amp; roles</a:t>
            </a:r>
            <a:endParaRPr lang="en-US" sz="900" dirty="0"/>
          </a:p>
        </p:txBody>
      </p:sp>
      <p:sp>
        <p:nvSpPr>
          <p:cNvPr id="33" name="Text 31"/>
          <p:cNvSpPr/>
          <p:nvPr/>
        </p:nvSpPr>
        <p:spPr>
          <a:xfrm>
            <a:off x="6748272" y="4105656"/>
            <a:ext cx="2084832"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Personalised care plans</a:t>
            </a:r>
            <a:endParaRPr lang="en-US" sz="900" dirty="0"/>
          </a:p>
        </p:txBody>
      </p:sp>
      <p:sp>
        <p:nvSpPr>
          <p:cNvPr id="34" name="Shape 32"/>
          <p:cNvSpPr/>
          <p:nvPr/>
        </p:nvSpPr>
        <p:spPr>
          <a:xfrm>
            <a:off x="4800600" y="4370832"/>
            <a:ext cx="1920240" cy="274320"/>
          </a:xfrm>
          <a:prstGeom prst="rect">
            <a:avLst/>
          </a:prstGeom>
          <a:solidFill>
            <a:srgbClr val="FFFFFF"/>
          </a:solidFill>
          <a:ln w="3810">
            <a:solidFill>
              <a:srgbClr val="E5E7EB"/>
            </a:solidFill>
            <a:prstDash val="solid"/>
          </a:ln>
        </p:spPr>
        <p:txBody>
          <a:bodyPr/>
          <a:lstStyle/>
          <a:p>
            <a:endParaRPr lang="en-GB"/>
          </a:p>
        </p:txBody>
      </p:sp>
      <p:sp>
        <p:nvSpPr>
          <p:cNvPr id="35" name="Shape 33"/>
          <p:cNvSpPr/>
          <p:nvPr/>
        </p:nvSpPr>
        <p:spPr>
          <a:xfrm>
            <a:off x="6720840" y="4370832"/>
            <a:ext cx="2148840" cy="274320"/>
          </a:xfrm>
          <a:prstGeom prst="rect">
            <a:avLst/>
          </a:prstGeom>
          <a:solidFill>
            <a:srgbClr val="F5FBFC"/>
          </a:solidFill>
          <a:ln w="3810">
            <a:solidFill>
              <a:srgbClr val="E5E7EB"/>
            </a:solidFill>
            <a:prstDash val="solid"/>
          </a:ln>
        </p:spPr>
        <p:txBody>
          <a:bodyPr/>
          <a:lstStyle/>
          <a:p>
            <a:endParaRPr lang="en-GB"/>
          </a:p>
        </p:txBody>
      </p:sp>
      <p:sp>
        <p:nvSpPr>
          <p:cNvPr id="36" name="Text 34"/>
          <p:cNvSpPr/>
          <p:nvPr/>
        </p:nvSpPr>
        <p:spPr>
          <a:xfrm>
            <a:off x="4828032" y="4398264"/>
            <a:ext cx="1865376"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Maintain relationships</a:t>
            </a:r>
            <a:endParaRPr lang="en-US" sz="900" dirty="0"/>
          </a:p>
        </p:txBody>
      </p:sp>
      <p:sp>
        <p:nvSpPr>
          <p:cNvPr id="37" name="Text 35"/>
          <p:cNvSpPr/>
          <p:nvPr/>
        </p:nvSpPr>
        <p:spPr>
          <a:xfrm>
            <a:off x="6748272" y="4398264"/>
            <a:ext cx="2084832"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Befriending services</a:t>
            </a:r>
            <a:endParaRPr lang="en-US" sz="900" dirty="0"/>
          </a:p>
        </p:txBody>
      </p:sp>
      <p:sp>
        <p:nvSpPr>
          <p:cNvPr id="38" name="Shape 36"/>
          <p:cNvSpPr/>
          <p:nvPr/>
        </p:nvSpPr>
        <p:spPr>
          <a:xfrm>
            <a:off x="4800600" y="4663440"/>
            <a:ext cx="1920240" cy="274320"/>
          </a:xfrm>
          <a:prstGeom prst="rect">
            <a:avLst/>
          </a:prstGeom>
          <a:solidFill>
            <a:srgbClr val="D0EEF1"/>
          </a:solidFill>
          <a:ln w="3810">
            <a:solidFill>
              <a:srgbClr val="E5E7EB"/>
            </a:solidFill>
            <a:prstDash val="solid"/>
          </a:ln>
        </p:spPr>
        <p:txBody>
          <a:bodyPr/>
          <a:lstStyle/>
          <a:p>
            <a:endParaRPr lang="en-GB"/>
          </a:p>
        </p:txBody>
      </p:sp>
      <p:sp>
        <p:nvSpPr>
          <p:cNvPr id="39" name="Shape 37"/>
          <p:cNvSpPr/>
          <p:nvPr/>
        </p:nvSpPr>
        <p:spPr>
          <a:xfrm>
            <a:off x="6720840" y="4663440"/>
            <a:ext cx="2148840" cy="274320"/>
          </a:xfrm>
          <a:prstGeom prst="rect">
            <a:avLst/>
          </a:prstGeom>
          <a:solidFill>
            <a:srgbClr val="FDF3DC"/>
          </a:solidFill>
          <a:ln w="3810">
            <a:solidFill>
              <a:srgbClr val="E5E7EB"/>
            </a:solidFill>
            <a:prstDash val="solid"/>
          </a:ln>
        </p:spPr>
        <p:txBody>
          <a:bodyPr/>
          <a:lstStyle/>
          <a:p>
            <a:endParaRPr lang="en-GB"/>
          </a:p>
        </p:txBody>
      </p:sp>
      <p:sp>
        <p:nvSpPr>
          <p:cNvPr id="40" name="Text 38"/>
          <p:cNvSpPr/>
          <p:nvPr/>
        </p:nvSpPr>
        <p:spPr>
          <a:xfrm>
            <a:off x="4828032" y="4690872"/>
            <a:ext cx="1865376"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Support daily routines</a:t>
            </a:r>
            <a:endParaRPr lang="en-US" sz="900" dirty="0"/>
          </a:p>
        </p:txBody>
      </p:sp>
      <p:sp>
        <p:nvSpPr>
          <p:cNvPr id="41" name="Text 39"/>
          <p:cNvSpPr/>
          <p:nvPr/>
        </p:nvSpPr>
        <p:spPr>
          <a:xfrm>
            <a:off x="6748272" y="4690872"/>
            <a:ext cx="2084832" cy="219456"/>
          </a:xfrm>
          <a:prstGeom prst="rect">
            <a:avLst/>
          </a:prstGeom>
          <a:noFill/>
          <a:ln/>
        </p:spPr>
        <p:txBody>
          <a:bodyPr wrap="square" rtlCol="0" anchor="ctr"/>
          <a:lstStyle/>
          <a:p>
            <a:r>
              <a:rPr lang="en-US" sz="900" dirty="0">
                <a:solidFill>
                  <a:srgbClr val="1A3A4A"/>
                </a:solidFill>
                <a:latin typeface="Calibri" pitchFamily="34" charset="0"/>
                <a:ea typeface="Calibri" pitchFamily="34" charset="-122"/>
                <a:cs typeface="Calibri" pitchFamily="34" charset="-120"/>
              </a:rPr>
              <a:t>Care Act 2014 </a:t>
            </a:r>
            <a:r>
              <a:rPr lang="en-US" sz="900" dirty="0" err="1">
                <a:solidFill>
                  <a:srgbClr val="1A3A4A"/>
                </a:solidFill>
                <a:latin typeface="Calibri" pitchFamily="34" charset="0"/>
                <a:ea typeface="Calibri" pitchFamily="34" charset="-122"/>
                <a:cs typeface="Calibri" pitchFamily="34" charset="-120"/>
              </a:rPr>
              <a:t>personalisation</a:t>
            </a:r>
            <a:r>
              <a:rPr lang="en-US" sz="900" dirty="0">
                <a:solidFill>
                  <a:srgbClr val="1A3A4A"/>
                </a:solidFill>
                <a:latin typeface="Calibri" pitchFamily="34" charset="0"/>
                <a:ea typeface="Calibri" pitchFamily="34" charset="-122"/>
                <a:cs typeface="Calibri" pitchFamily="34" charset="-120"/>
              </a:rPr>
              <a:t> (</a:t>
            </a:r>
            <a:r>
              <a:rPr lang="en-GB" sz="900" dirty="0"/>
              <a:t>Care Act, 2014</a:t>
            </a:r>
            <a:r>
              <a:rPr lang="en-US" sz="900" dirty="0">
                <a:solidFill>
                  <a:srgbClr val="1A3A4A"/>
                </a:solidFill>
                <a:latin typeface="Calibri" pitchFamily="34" charset="0"/>
                <a:ea typeface="Calibri" pitchFamily="34" charset="-122"/>
                <a:cs typeface="Calibri" pitchFamily="34" charset="-120"/>
              </a:rPr>
              <a:t>)</a:t>
            </a:r>
            <a:endParaRPr lang="en-US" sz="900" dirty="0"/>
          </a:p>
        </p:txBody>
      </p:sp>
      <p:pic>
        <p:nvPicPr>
          <p:cNvPr id="42" name="Continuity Theory">
            <a:hlinkClick r:id="" action="ppaction://media"/>
            <a:extLst>
              <a:ext uri="{FF2B5EF4-FFF2-40B4-BE49-F238E27FC236}">
                <a16:creationId xmlns:a16="http://schemas.microsoft.com/office/drawing/2014/main" id="{65B19954-3DF2-18BF-2BCD-35CD9776FD5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2327275"/>
            <a:ext cx="487363" cy="487363"/>
          </a:xfrm>
          <a:prstGeom prst="rect">
            <a:avLst/>
          </a:prstGeom>
        </p:spPr>
      </p:pic>
      <p:pic>
        <p:nvPicPr>
          <p:cNvPr id="43" name="Continuity Theory">
            <a:hlinkClick r:id="" action="ppaction://media"/>
            <a:extLst>
              <a:ext uri="{FF2B5EF4-FFF2-40B4-BE49-F238E27FC236}">
                <a16:creationId xmlns:a16="http://schemas.microsoft.com/office/drawing/2014/main" id="{8E048E70-81C8-85E8-C39D-D0F35D28AC6D}"/>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7970256" y="193902"/>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740"/>
    </mc:Choice>
    <mc:Fallback xmlns="">
      <p:transition spd="slow" advTm="38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031" fill="hold"/>
                                        <p:tgtEl>
                                          <p:spTgt spid="42"/>
                                        </p:tgtEl>
                                      </p:cBhvr>
                                    </p:cmd>
                                  </p:childTnLst>
                                </p:cTn>
                              </p:par>
                            </p:childTnLst>
                          </p:cTn>
                        </p:par>
                        <p:par>
                          <p:cTn id="7" fill="hold">
                            <p:stCondLst>
                              <p:cond delay="39031"/>
                            </p:stCondLst>
                            <p:childTnLst>
                              <p:par>
                                <p:cTn id="8" presetID="1" presetClass="mediacall" presetSubtype="0" fill="hold" nodeType="afterEffect">
                                  <p:stCondLst>
                                    <p:cond delay="0"/>
                                  </p:stCondLst>
                                  <p:childTnLst>
                                    <p:cmd type="call" cmd="playFrom(0.0)">
                                      <p:cBhvr>
                                        <p:cTn id="9" dur="38740"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2"/>
                </p:tgtEl>
              </p:cMediaNode>
            </p:audio>
            <p:audio>
              <p:cMediaNode vol="80000">
                <p:cTn id="11" fill="hold" display="0">
                  <p:stCondLst>
                    <p:cond delay="indefinite"/>
                  </p:stCondLst>
                  <p:endCondLst>
                    <p:cond evt="onStopAudio" delay="0">
                      <p:tgtEl>
                        <p:sldTgt/>
                      </p:tgtEl>
                    </p:cond>
                  </p:endCondLst>
                </p:cTn>
                <p:tgtEl>
                  <p:spTgt spid="4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Policy and Legislation Shaping Care for Older People</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28600" y="868680"/>
            <a:ext cx="4206240" cy="1938528"/>
          </a:xfrm>
          <a:prstGeom prst="roundRect">
            <a:avLst>
              <a:gd name="adj" fmla="val 3774"/>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6" name="Shape 4"/>
          <p:cNvSpPr/>
          <p:nvPr/>
        </p:nvSpPr>
        <p:spPr>
          <a:xfrm>
            <a:off x="228600" y="868680"/>
            <a:ext cx="4206240" cy="502920"/>
          </a:xfrm>
          <a:prstGeom prst="rect">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320040" y="796576"/>
            <a:ext cx="502920" cy="429768"/>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8" name="Text 6"/>
          <p:cNvSpPr/>
          <p:nvPr/>
        </p:nvSpPr>
        <p:spPr>
          <a:xfrm>
            <a:off x="850392" y="814864"/>
            <a:ext cx="3474720" cy="402336"/>
          </a:xfrm>
          <a:prstGeom prst="rect">
            <a:avLst/>
          </a:prstGeom>
          <a:noFill/>
          <a:ln/>
        </p:spPr>
        <p:txBody>
          <a:bodyPr wrap="square" rtlCol="0" anchor="ctr"/>
          <a:lstStyle/>
          <a:p>
            <a:r>
              <a:rPr lang="en-US" sz="1300" b="1" dirty="0">
                <a:solidFill>
                  <a:srgbClr val="FFFFFF"/>
                </a:solidFill>
                <a:latin typeface="Calibri" pitchFamily="34" charset="0"/>
                <a:ea typeface="Calibri" pitchFamily="34" charset="-122"/>
                <a:cs typeface="Calibri" pitchFamily="34" charset="-120"/>
              </a:rPr>
              <a:t>Care Act 2014 (Care Act, 2014)</a:t>
            </a:r>
            <a:endParaRPr lang="en-US" sz="1200" dirty="0">
              <a:solidFill>
                <a:schemeClr val="bg1"/>
              </a:solidFill>
            </a:endParaRPr>
          </a:p>
          <a:p>
            <a:pPr marL="0" indent="0">
              <a:buNone/>
            </a:pPr>
            <a:endParaRPr lang="en-US" sz="1300" dirty="0"/>
          </a:p>
        </p:txBody>
      </p:sp>
      <p:sp>
        <p:nvSpPr>
          <p:cNvPr id="9" name="Text 7"/>
          <p:cNvSpPr/>
          <p:nvPr/>
        </p:nvSpPr>
        <p:spPr>
          <a:xfrm>
            <a:off x="365760" y="1435608"/>
            <a:ext cx="3931920" cy="128016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Wellbeing duty for local authorities Right to statutory care needs assessment</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Personalisation, dignity &amp; independence</a:t>
            </a:r>
            <a:endParaRPr lang="en-US" sz="1100" dirty="0"/>
          </a:p>
        </p:txBody>
      </p:sp>
      <p:sp>
        <p:nvSpPr>
          <p:cNvPr id="10" name="Shape 8"/>
          <p:cNvSpPr/>
          <p:nvPr/>
        </p:nvSpPr>
        <p:spPr>
          <a:xfrm>
            <a:off x="4663440" y="868680"/>
            <a:ext cx="4206240" cy="1938528"/>
          </a:xfrm>
          <a:prstGeom prst="roundRect">
            <a:avLst>
              <a:gd name="adj" fmla="val 3774"/>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1" name="Shape 9"/>
          <p:cNvSpPr/>
          <p:nvPr/>
        </p:nvSpPr>
        <p:spPr>
          <a:xfrm>
            <a:off x="4663440" y="868680"/>
            <a:ext cx="4206240" cy="502920"/>
          </a:xfrm>
          <a:prstGeom prst="rect">
            <a:avLst/>
          </a:prstGeom>
          <a:solidFill>
            <a:srgbClr val="1A3A4A"/>
          </a:solidFill>
          <a:ln w="12700">
            <a:solidFill>
              <a:srgbClr val="1A3A4A"/>
            </a:solidFill>
            <a:prstDash val="solid"/>
          </a:ln>
        </p:spPr>
        <p:txBody>
          <a:bodyPr/>
          <a:lstStyle/>
          <a:p>
            <a:endParaRPr lang="en-GB"/>
          </a:p>
        </p:txBody>
      </p:sp>
      <p:sp>
        <p:nvSpPr>
          <p:cNvPr id="12" name="Text 10"/>
          <p:cNvSpPr/>
          <p:nvPr/>
        </p:nvSpPr>
        <p:spPr>
          <a:xfrm>
            <a:off x="4754880" y="796576"/>
            <a:ext cx="502920" cy="429768"/>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13" name="Text 11"/>
          <p:cNvSpPr/>
          <p:nvPr/>
        </p:nvSpPr>
        <p:spPr>
          <a:xfrm>
            <a:off x="5285232" y="814864"/>
            <a:ext cx="3474720" cy="402336"/>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Equality Act 2010</a:t>
            </a:r>
            <a:endParaRPr lang="en-US" sz="1300" dirty="0"/>
          </a:p>
        </p:txBody>
      </p:sp>
      <p:sp>
        <p:nvSpPr>
          <p:cNvPr id="14" name="Text 12"/>
          <p:cNvSpPr/>
          <p:nvPr/>
        </p:nvSpPr>
        <p:spPr>
          <a:xfrm>
            <a:off x="4800600" y="1435608"/>
            <a:ext cx="3931920" cy="128016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Age: protected characteristic (Equality Act, 2010)</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Prohibits age discrimination in care</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Underpins anti-ageism in practice</a:t>
            </a:r>
            <a:endParaRPr lang="en-US" sz="1100" dirty="0"/>
          </a:p>
        </p:txBody>
      </p:sp>
      <p:sp>
        <p:nvSpPr>
          <p:cNvPr id="15" name="Shape 13"/>
          <p:cNvSpPr/>
          <p:nvPr/>
        </p:nvSpPr>
        <p:spPr>
          <a:xfrm>
            <a:off x="228600" y="2953512"/>
            <a:ext cx="4206240" cy="1938528"/>
          </a:xfrm>
          <a:prstGeom prst="roundRect">
            <a:avLst>
              <a:gd name="adj" fmla="val 3774"/>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6" name="Shape 14"/>
          <p:cNvSpPr/>
          <p:nvPr/>
        </p:nvSpPr>
        <p:spPr>
          <a:xfrm>
            <a:off x="228600" y="2953512"/>
            <a:ext cx="4206240" cy="502920"/>
          </a:xfrm>
          <a:prstGeom prst="rect">
            <a:avLst/>
          </a:prstGeom>
          <a:solidFill>
            <a:srgbClr val="015F6A"/>
          </a:solidFill>
          <a:ln w="12700">
            <a:solidFill>
              <a:srgbClr val="015F6A"/>
            </a:solidFill>
            <a:prstDash val="solid"/>
          </a:ln>
        </p:spPr>
        <p:txBody>
          <a:bodyPr/>
          <a:lstStyle/>
          <a:p>
            <a:endParaRPr lang="en-GB"/>
          </a:p>
        </p:txBody>
      </p:sp>
      <p:sp>
        <p:nvSpPr>
          <p:cNvPr id="17" name="Text 15"/>
          <p:cNvSpPr/>
          <p:nvPr/>
        </p:nvSpPr>
        <p:spPr>
          <a:xfrm>
            <a:off x="320040" y="2996424"/>
            <a:ext cx="502920" cy="429768"/>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18" name="Text 16"/>
          <p:cNvSpPr/>
          <p:nvPr/>
        </p:nvSpPr>
        <p:spPr>
          <a:xfrm>
            <a:off x="850392" y="2996424"/>
            <a:ext cx="3474720" cy="402336"/>
          </a:xfrm>
          <a:prstGeom prst="rect">
            <a:avLst/>
          </a:prstGeom>
          <a:noFill/>
          <a:ln/>
        </p:spPr>
        <p:txBody>
          <a:bodyPr wrap="square" rtlCol="0" anchor="ctr"/>
          <a:lstStyle/>
          <a:p>
            <a:r>
              <a:rPr lang="en-US" sz="1300" b="1" dirty="0">
                <a:solidFill>
                  <a:srgbClr val="FFFFFF"/>
                </a:solidFill>
                <a:latin typeface="Calibri" pitchFamily="34" charset="0"/>
                <a:ea typeface="Calibri" pitchFamily="34" charset="-122"/>
                <a:cs typeface="Calibri" pitchFamily="34" charset="-120"/>
              </a:rPr>
              <a:t>Human Rights Act 1998 (HRA, 1998)</a:t>
            </a:r>
            <a:endParaRPr lang="en-US" sz="1300" dirty="0">
              <a:solidFill>
                <a:schemeClr val="bg1"/>
              </a:solidFill>
            </a:endParaRPr>
          </a:p>
        </p:txBody>
      </p:sp>
      <p:sp>
        <p:nvSpPr>
          <p:cNvPr id="19" name="Text 17"/>
          <p:cNvSpPr/>
          <p:nvPr/>
        </p:nvSpPr>
        <p:spPr>
          <a:xfrm>
            <a:off x="365760" y="3520440"/>
            <a:ext cx="3931920" cy="128016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Art. 8: Right to private/family life)</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Art. 3: No degrading treatment</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Foundation for care dignity &amp; safeguarding</a:t>
            </a:r>
            <a:endParaRPr lang="en-US" sz="1100" dirty="0"/>
          </a:p>
        </p:txBody>
      </p:sp>
      <p:sp>
        <p:nvSpPr>
          <p:cNvPr id="20" name="Shape 18"/>
          <p:cNvSpPr/>
          <p:nvPr/>
        </p:nvSpPr>
        <p:spPr>
          <a:xfrm>
            <a:off x="4663440" y="2953512"/>
            <a:ext cx="4206240" cy="1938528"/>
          </a:xfrm>
          <a:prstGeom prst="roundRect">
            <a:avLst>
              <a:gd name="adj" fmla="val 3774"/>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1" name="Shape 19"/>
          <p:cNvSpPr/>
          <p:nvPr/>
        </p:nvSpPr>
        <p:spPr>
          <a:xfrm>
            <a:off x="4663440" y="2953512"/>
            <a:ext cx="4206240" cy="502920"/>
          </a:xfrm>
          <a:prstGeom prst="rect">
            <a:avLst/>
          </a:prstGeom>
          <a:solidFill>
            <a:srgbClr val="1A3A4A"/>
          </a:solidFill>
          <a:ln w="12700">
            <a:solidFill>
              <a:srgbClr val="1A3A4A"/>
            </a:solidFill>
            <a:prstDash val="solid"/>
          </a:ln>
        </p:spPr>
        <p:txBody>
          <a:bodyPr/>
          <a:lstStyle/>
          <a:p>
            <a:endParaRPr lang="en-GB"/>
          </a:p>
        </p:txBody>
      </p:sp>
      <p:sp>
        <p:nvSpPr>
          <p:cNvPr id="22" name="Text 20"/>
          <p:cNvSpPr/>
          <p:nvPr/>
        </p:nvSpPr>
        <p:spPr>
          <a:xfrm>
            <a:off x="4754880" y="2996424"/>
            <a:ext cx="502920" cy="429768"/>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23" name="Text 21"/>
          <p:cNvSpPr/>
          <p:nvPr/>
        </p:nvSpPr>
        <p:spPr>
          <a:xfrm>
            <a:off x="5285232" y="2996424"/>
            <a:ext cx="3474720" cy="402336"/>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NHS Long Term Plan 2019</a:t>
            </a:r>
            <a:endParaRPr lang="en-US" sz="1300" dirty="0"/>
          </a:p>
        </p:txBody>
      </p:sp>
      <p:sp>
        <p:nvSpPr>
          <p:cNvPr id="24" name="Text 22"/>
          <p:cNvSpPr/>
          <p:nvPr/>
        </p:nvSpPr>
        <p:spPr>
          <a:xfrm>
            <a:off x="4800600" y="3520440"/>
            <a:ext cx="3931920" cy="128016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Personalised care for older adults (NHS England, 2019)</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Prevention &amp; early intervention</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Integration of health &amp; social care</a:t>
            </a:r>
            <a:endParaRPr lang="en-US" sz="1100" dirty="0"/>
          </a:p>
        </p:txBody>
      </p:sp>
      <p:sp>
        <p:nvSpPr>
          <p:cNvPr id="50" name="Shape Welfare BG"/>
          <p:cNvSpPr/>
          <p:nvPr/>
        </p:nvSpPr>
        <p:spPr>
          <a:xfrm>
            <a:off x="228600" y="4257920"/>
            <a:ext cx="8275320" cy="780424"/>
          </a:xfrm>
          <a:prstGeom prst="roundRect">
            <a:avLst>
              <a:gd name="adj" fmla="val 3774"/>
            </a:avLst>
          </a:prstGeom>
          <a:solidFill>
            <a:srgbClr val="FFFFFF"/>
          </a:solidFill>
          <a:ln w="6350">
            <a:solidFill>
              <a:srgbClr val="E5E7EB"/>
            </a:solidFill>
          </a:ln>
        </p:spPr>
        <p:txBody>
          <a:bodyPr/>
          <a:lstStyle/>
          <a:p>
            <a:endParaRPr lang="en-GB"/>
          </a:p>
        </p:txBody>
      </p:sp>
      <p:sp>
        <p:nvSpPr>
          <p:cNvPr id="51" name="Shape Welfare Header"/>
          <p:cNvSpPr/>
          <p:nvPr/>
        </p:nvSpPr>
        <p:spPr>
          <a:xfrm>
            <a:off x="228600" y="4242816"/>
            <a:ext cx="8686800" cy="297184"/>
          </a:xfrm>
          <a:prstGeom prst="rect">
            <a:avLst/>
          </a:prstGeom>
          <a:solidFill>
            <a:srgbClr val="2E7D32"/>
          </a:solidFill>
        </p:spPr>
        <p:txBody>
          <a:bodyPr/>
          <a:lstStyle/>
          <a:p>
            <a:endParaRPr lang="en-GB"/>
          </a:p>
        </p:txBody>
      </p:sp>
      <p:sp>
        <p:nvSpPr>
          <p:cNvPr id="52" name="Text Welfare Icon"/>
          <p:cNvSpPr/>
          <p:nvPr/>
        </p:nvSpPr>
        <p:spPr>
          <a:xfrm>
            <a:off x="320040" y="4175000"/>
            <a:ext cx="380000" cy="350000"/>
          </a:xfrm>
          <a:prstGeom prst="rect">
            <a:avLst/>
          </a:prstGeom>
          <a:noFill/>
          <a:ln/>
        </p:spPr>
        <p:txBody>
          <a:bodyPr wrap="square" rtlCol="0" anchor="ctr"/>
          <a:lstStyle/>
          <a:p>
            <a:pPr marL="0" indent="0" algn="ctr">
              <a:buNone/>
            </a:pPr>
            <a:r>
              <a:rPr lang="en-US" sz="2000" dirty="0">
                <a:solidFill>
                  <a:srgbClr val="000000"/>
                </a:solidFill>
              </a:rPr>
              <a:t>💰</a:t>
            </a:r>
          </a:p>
        </p:txBody>
      </p:sp>
      <p:sp>
        <p:nvSpPr>
          <p:cNvPr id="53" name="Text Welfare Title"/>
          <p:cNvSpPr/>
          <p:nvPr/>
        </p:nvSpPr>
        <p:spPr>
          <a:xfrm>
            <a:off x="750000" y="4180000"/>
            <a:ext cx="7500000" cy="340000"/>
          </a:xfrm>
          <a:prstGeom prst="rect">
            <a:avLst/>
          </a:prstGeom>
          <a:noFill/>
          <a:ln/>
        </p:spPr>
        <p:txBody>
          <a:bodyPr wrap="square" rtlCol="0" anchor="ctr"/>
          <a:lstStyle/>
          <a:p>
            <a:pPr marL="0" indent="0">
              <a:buNone/>
            </a:pPr>
            <a:r>
              <a:rPr lang="en-US" sz="1300" b="1" dirty="0">
                <a:solidFill>
                  <a:srgbClr val="FFFFFF"/>
                </a:solidFill>
                <a:latin typeface="Calibri" pitchFamily="34" charset="0"/>
              </a:rPr>
              <a:t>Welfare Benefits (Age UK, 2024; DWP, 2024)</a:t>
            </a:r>
          </a:p>
        </p:txBody>
      </p:sp>
      <p:sp>
        <p:nvSpPr>
          <p:cNvPr id="54" name="Text Welfare Content"/>
          <p:cNvSpPr/>
          <p:nvPr/>
        </p:nvSpPr>
        <p:spPr>
          <a:xfrm>
            <a:off x="400000" y="4560000"/>
            <a:ext cx="8400000" cy="420000"/>
          </a:xfrm>
          <a:prstGeom prst="rect">
            <a:avLst/>
          </a:prstGeom>
          <a:noFill/>
          <a:ln/>
        </p:spPr>
        <p:txBody>
          <a:bodyPr wrap="square" lIns="50800" tIns="50800" rIns="50800" bIns="50800" rtlCol="0" anchor="t"/>
          <a:lstStyle/>
          <a:p>
            <a:pPr marL="342900" indent="-342900">
              <a:spcAft>
                <a:spcPts val="200"/>
              </a:spcAft>
              <a:buSzPct val="100000"/>
              <a:buChar char="•"/>
            </a:pPr>
            <a:r>
              <a:rPr lang="en-US" sz="1050" dirty="0">
                <a:solidFill>
                  <a:srgbClr val="1A3A4A"/>
                </a:solidFill>
                <a:latin typeface="Calibri" pitchFamily="34" charset="0"/>
              </a:rPr>
              <a:t>Key benefits: State Pension, Pension Credit &amp; Attendance Allowance (DWP, 2024)</a:t>
            </a:r>
          </a:p>
          <a:p>
            <a:pPr marL="342900" indent="-342900">
              <a:spcAft>
                <a:spcPts val="200"/>
              </a:spcAft>
              <a:buSzPct val="100000"/>
              <a:buChar char="•"/>
            </a:pPr>
            <a:r>
              <a:rPr lang="en-US" sz="1050" dirty="0">
                <a:solidFill>
                  <a:srgbClr val="1A3A4A"/>
                </a:solidFill>
                <a:latin typeface="Calibri" pitchFamily="34" charset="0"/>
              </a:rPr>
              <a:t>1.8 million Attendance Allowance claimants in Great Britain (DWP, 2024)</a:t>
            </a:r>
          </a:p>
          <a:p>
            <a:pPr marL="342900" indent="-342900">
              <a:spcAft>
                <a:spcPts val="200"/>
              </a:spcAft>
              <a:buSzPct val="100000"/>
              <a:buChar char="•"/>
            </a:pPr>
            <a:r>
              <a:rPr lang="en-US" sz="1050" dirty="0">
                <a:solidFill>
                  <a:srgbClr val="1A3A4A"/>
                </a:solidFill>
                <a:latin typeface="Calibri" pitchFamily="34" charset="0"/>
              </a:rPr>
              <a:t>£2.8 billion in Pension Credit &amp; Housing Benefit goes unclaimed annually (Age UK, 2024)</a:t>
            </a:r>
          </a:p>
        </p:txBody>
      </p:sp>
      <p:pic>
        <p:nvPicPr>
          <p:cNvPr id="25" name="Policy and Legislation">
            <a:hlinkClick r:id="" action="ppaction://media"/>
            <a:extLst>
              <a:ext uri="{FF2B5EF4-FFF2-40B4-BE49-F238E27FC236}">
                <a16:creationId xmlns:a16="http://schemas.microsoft.com/office/drawing/2014/main" id="{E7340FC3-7444-AED1-7A02-E2439C479E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16557" y="71469"/>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7399"/>
    </mc:Choice>
    <mc:Fallback xmlns="">
      <p:transition spd="slow" advTm="67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399"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23">
    <p:bg>
      <p:bgPr>
        <a:solidFill>
          <a:srgbClr val="F5FBFC"/>
        </a:solidFill>
        <a:effectLst/>
      </p:bgPr>
    </p:bg>
    <p:spTree>
      <p:nvGrpSpPr>
        <p:cNvPr id="1" name=""/>
        <p:cNvGrpSpPr/>
        <p:nvPr/>
      </p:nvGrpSpPr>
      <p:grpSpPr>
        <a:xfrm>
          <a:off x="0" y="0"/>
          <a:ext cx="0" cy="0"/>
          <a:chOff x="0" y="0"/>
          <a:chExt cx="0" cy="0"/>
        </a:xfrm>
      </p:grpSpPr>
      <p:sp>
        <p:nvSpPr>
          <p:cNvPr id="2" name="TitleBar"/>
          <p:cNvSpPr/>
          <p:nvPr/>
        </p:nvSpPr>
        <p:spPr>
          <a:xfrm>
            <a:off x="0" y="0"/>
            <a:ext cx="9144000" cy="548640"/>
          </a:xfrm>
          <a:prstGeom prst="rect">
            <a:avLst/>
          </a:prstGeom>
          <a:solidFill>
            <a:srgbClr val="015F6A"/>
          </a:solidFill>
          <a:ln>
            <a:noFill/>
          </a:ln>
        </p:spPr>
        <p:txBody>
          <a:bodyPr/>
          <a:lstStyle/>
          <a:p>
            <a:endParaRPr/>
          </a:p>
        </p:txBody>
      </p:sp>
      <p:sp>
        <p:nvSpPr>
          <p:cNvPr id="3" name="Title"/>
          <p:cNvSpPr/>
          <p:nvPr/>
        </p:nvSpPr>
        <p:spPr>
          <a:xfrm>
            <a:off x="228600" y="91440"/>
            <a:ext cx="8686800" cy="365760"/>
          </a:xfrm>
          <a:prstGeom prst="rect">
            <a:avLst/>
          </a:prstGeom>
          <a:noFill/>
          <a:ln>
            <a:noFill/>
          </a:ln>
        </p:spPr>
        <p:txBody>
          <a:bodyPr wrap="square" rtlCol="0" anchor="ctr"/>
          <a:lstStyle/>
          <a:p>
            <a:pPr marL="0" indent="0">
              <a:buNone/>
            </a:pPr>
            <a:r>
              <a:rPr lang="en-US" sz="2000" b="1" dirty="0">
                <a:solidFill>
                  <a:srgbClr val="FFFFFF"/>
                </a:solidFill>
                <a:latin typeface="Calibri" pitchFamily="34" charset="0"/>
              </a:rPr>
              <a:t>Critical Analysis: Policy and Legislation</a:t>
            </a:r>
          </a:p>
        </p:txBody>
      </p:sp>
      <p:sp>
        <p:nvSpPr>
          <p:cNvPr id="4" name="LeftCard"/>
          <p:cNvSpPr/>
          <p:nvPr/>
        </p:nvSpPr>
        <p:spPr>
          <a:xfrm>
            <a:off x="228600" y="621792"/>
            <a:ext cx="4114800" cy="4771200"/>
          </a:xfrm>
          <a:prstGeom prst="roundRect">
            <a:avLst>
              <a:gd name="adj" fmla="val 2462"/>
            </a:avLst>
          </a:prstGeom>
          <a:solidFill>
            <a:srgbClr val="FFFFFF"/>
          </a:solidFill>
          <a:ln w="6350">
            <a:solidFill>
              <a:srgbClr val="E5E7EB"/>
            </a:solidFill>
            <a:prstDash val="solid"/>
          </a:ln>
        </p:spPr>
        <p:txBody>
          <a:bodyPr/>
          <a:lstStyle/>
          <a:p>
            <a:endParaRPr/>
          </a:p>
        </p:txBody>
      </p:sp>
      <p:sp>
        <p:nvSpPr>
          <p:cNvPr id="5" name="LeftBanner"/>
          <p:cNvSpPr/>
          <p:nvPr/>
        </p:nvSpPr>
        <p:spPr>
          <a:xfrm>
            <a:off x="228600" y="621792"/>
            <a:ext cx="4114800" cy="365760"/>
          </a:xfrm>
          <a:prstGeom prst="rect">
            <a:avLst/>
          </a:prstGeom>
          <a:solidFill>
            <a:srgbClr val="028090"/>
          </a:solidFill>
          <a:ln w="12700">
            <a:solidFill>
              <a:srgbClr val="028090"/>
            </a:solidFill>
            <a:prstDash val="solid"/>
          </a:ln>
        </p:spPr>
        <p:txBody>
          <a:bodyPr/>
          <a:lstStyle/>
          <a:p>
            <a:endParaRPr/>
          </a:p>
        </p:txBody>
      </p:sp>
      <p:sp>
        <p:nvSpPr>
          <p:cNvPr id="6" name="LeftHeader"/>
          <p:cNvSpPr/>
          <p:nvPr/>
        </p:nvSpPr>
        <p:spPr>
          <a:xfrm>
            <a:off x="320040" y="640080"/>
            <a:ext cx="3932640" cy="329184"/>
          </a:xfrm>
          <a:prstGeom prst="rect">
            <a:avLst/>
          </a:prstGeom>
          <a:noFill/>
          <a:ln>
            <a:noFill/>
          </a:ln>
        </p:spPr>
        <p:txBody>
          <a:bodyPr wrap="square" rtlCol="0" anchor="ctr"/>
          <a:lstStyle/>
          <a:p>
            <a:pPr marL="0" indent="0">
              <a:buNone/>
            </a:pPr>
            <a:r>
              <a:rPr lang="en-US" sz="1400" b="1" dirty="0">
                <a:solidFill>
                  <a:srgbClr val="FFFFFF"/>
                </a:solidFill>
                <a:latin typeface="Calibri" pitchFamily="34" charset="0"/>
              </a:rPr>
              <a:t>Care Act 2014</a:t>
            </a:r>
          </a:p>
        </p:txBody>
      </p:sp>
      <p:sp>
        <p:nvSpPr>
          <p:cNvPr id="7" name="LeftContent"/>
          <p:cNvSpPr/>
          <p:nvPr/>
        </p:nvSpPr>
        <p:spPr>
          <a:xfrm>
            <a:off x="320040" y="1097280"/>
            <a:ext cx="3932640" cy="4115520"/>
          </a:xfrm>
          <a:prstGeom prst="rect">
            <a:avLst/>
          </a:prstGeom>
          <a:noFill/>
          <a:ln>
            <a:noFill/>
          </a:ln>
        </p:spPr>
        <p:txBody>
          <a:bodyPr wrap="square" lIns="50800" tIns="50800" rIns="50800" bIns="50800" rtlCol="0" anchor="t"/>
          <a:lstStyle/>
          <a:p>
            <a:pPr marL="0" indent="0">
              <a:buNone/>
            </a:pPr>
            <a:r>
              <a:rPr lang="en-US" sz="1100" b="1" dirty="0">
                <a:solidFill>
                  <a:srgbClr val="015F6A"/>
                </a:solidFill>
                <a:latin typeface="Calibri" pitchFamily="34" charset="0"/>
              </a:rPr>
              <a:t>What it does</a:t>
            </a:r>
          </a:p>
          <a:p>
            <a:pPr marL="342900" indent="-342900">
              <a:spcAft>
                <a:spcPts val="400"/>
              </a:spcAft>
              <a:buSzPct val="100000"/>
              <a:buChar char="•"/>
            </a:pPr>
            <a:r>
              <a:rPr lang="en-US" sz="1000" dirty="0">
                <a:solidFill>
                  <a:srgbClr val="1A3A4A"/>
                </a:solidFill>
                <a:latin typeface="Calibri" pitchFamily="34" charset="0"/>
              </a:rPr>
              <a:t>Statutory wellbeing duty on local authorities</a:t>
            </a:r>
          </a:p>
          <a:p>
            <a:pPr marL="342900" indent="-342900">
              <a:spcAft>
                <a:spcPts val="400"/>
              </a:spcAft>
              <a:buSzPct val="100000"/>
              <a:buChar char="•"/>
            </a:pPr>
            <a:r>
              <a:rPr lang="en-US" sz="1000" dirty="0">
                <a:solidFill>
                  <a:srgbClr val="1A3A4A"/>
                </a:solidFill>
                <a:latin typeface="Calibri" pitchFamily="34" charset="0"/>
              </a:rPr>
              <a:t>Emphasises personalisation, dignity and independence</a:t>
            </a:r>
          </a:p>
          <a:p>
            <a:pPr marL="0" indent="0">
              <a:buNone/>
            </a:pPr>
            <a:r>
              <a:rPr lang="en-US" sz="1100" b="1" dirty="0">
                <a:solidFill>
                  <a:srgbClr val="028090"/>
                </a:solidFill>
                <a:latin typeface="Calibri" pitchFamily="34" charset="0"/>
              </a:rPr>
              <a:t>
✔ Strength</a:t>
            </a:r>
          </a:p>
          <a:p>
            <a:pPr marL="342900" indent="-342900">
              <a:spcAft>
                <a:spcPts val="400"/>
              </a:spcAft>
              <a:buSzPct val="100000"/>
              <a:buChar char="•"/>
            </a:pPr>
            <a:r>
              <a:rPr lang="en-US" sz="1000" dirty="0">
                <a:solidFill>
                  <a:srgbClr val="1A3A4A"/>
                </a:solidFill>
                <a:latin typeface="Calibri" pitchFamily="34" charset="0"/>
              </a:rPr>
              <a:t>Person-centred - legally requires services built around individual needs</a:t>
            </a:r>
          </a:p>
          <a:p>
            <a:pPr marL="342900" indent="-342900">
              <a:spcAft>
                <a:spcPts val="400"/>
              </a:spcAft>
              <a:buSzPct val="100000"/>
              <a:buChar char="•"/>
            </a:pPr>
            <a:r>
              <a:rPr lang="en-US" sz="1000" dirty="0">
                <a:solidFill>
                  <a:srgbClr val="1A3A4A"/>
                </a:solidFill>
                <a:latin typeface="Calibri" pitchFamily="34" charset="0"/>
              </a:rPr>
              <a:t>Reflects Continuity Theory - supports familiar routines (Atchley, 1989)</a:t>
            </a:r>
          </a:p>
          <a:p>
            <a:pPr marL="0" indent="0">
              <a:buNone/>
            </a:pPr>
            <a:r>
              <a:rPr lang="en-US" sz="1100" b="1" dirty="0">
                <a:solidFill>
                  <a:srgbClr val="C0392B"/>
                </a:solidFill>
                <a:latin typeface="Calibri" pitchFamily="34" charset="0"/>
              </a:rPr>
              <a:t>
✘ Limitation</a:t>
            </a:r>
          </a:p>
          <a:p>
            <a:pPr marL="342900" indent="-342900">
              <a:spcAft>
                <a:spcPts val="400"/>
              </a:spcAft>
              <a:buSzPct val="100000"/>
              <a:buChar char="•"/>
            </a:pPr>
            <a:r>
              <a:rPr lang="en-US" sz="1000" dirty="0">
                <a:solidFill>
                  <a:srgbClr val="1A3A4A"/>
                </a:solidFill>
                <a:latin typeface="Calibri" pitchFamily="34" charset="0"/>
              </a:rPr>
              <a:t>Underfunded - implementation inconsistent across local authorities (Hoddinott, 2023)</a:t>
            </a:r>
          </a:p>
          <a:p>
            <a:pPr marL="342900" indent="-342900">
              <a:spcAft>
                <a:spcPts val="400"/>
              </a:spcAft>
              <a:buSzPct val="100000"/>
              <a:buChar char="•"/>
            </a:pPr>
            <a:r>
              <a:rPr lang="en-US" sz="1000" dirty="0">
                <a:solidFill>
                  <a:srgbClr val="1A3A4A"/>
                </a:solidFill>
                <a:latin typeface="Calibri" pitchFamily="34" charset="0"/>
              </a:rPr>
              <a:t>Billions in entitled benefits unclaimed (Age UK, 2024)</a:t>
            </a:r>
          </a:p>
        </p:txBody>
      </p:sp>
      <p:sp>
        <p:nvSpPr>
          <p:cNvPr id="8" name="RightCard"/>
          <p:cNvSpPr/>
          <p:nvPr/>
        </p:nvSpPr>
        <p:spPr>
          <a:xfrm>
            <a:off x="4800600" y="621792"/>
            <a:ext cx="4114800" cy="4771200"/>
          </a:xfrm>
          <a:prstGeom prst="roundRect">
            <a:avLst>
              <a:gd name="adj" fmla="val 2462"/>
            </a:avLst>
          </a:prstGeom>
          <a:solidFill>
            <a:srgbClr val="FFFFFF"/>
          </a:solidFill>
          <a:ln w="6350">
            <a:solidFill>
              <a:srgbClr val="E5E7EB"/>
            </a:solidFill>
            <a:prstDash val="solid"/>
          </a:ln>
        </p:spPr>
        <p:txBody>
          <a:bodyPr/>
          <a:lstStyle/>
          <a:p>
            <a:endParaRPr/>
          </a:p>
        </p:txBody>
      </p:sp>
      <p:sp>
        <p:nvSpPr>
          <p:cNvPr id="9" name="RightBanner"/>
          <p:cNvSpPr/>
          <p:nvPr/>
        </p:nvSpPr>
        <p:spPr>
          <a:xfrm>
            <a:off x="4800600" y="621792"/>
            <a:ext cx="4114800" cy="365760"/>
          </a:xfrm>
          <a:prstGeom prst="rect">
            <a:avLst/>
          </a:prstGeom>
          <a:solidFill>
            <a:srgbClr val="1A3A4A"/>
          </a:solidFill>
          <a:ln w="12700">
            <a:solidFill>
              <a:srgbClr val="1A3A4A"/>
            </a:solidFill>
            <a:prstDash val="solid"/>
          </a:ln>
        </p:spPr>
        <p:txBody>
          <a:bodyPr/>
          <a:lstStyle/>
          <a:p>
            <a:endParaRPr/>
          </a:p>
        </p:txBody>
      </p:sp>
      <p:sp>
        <p:nvSpPr>
          <p:cNvPr id="10" name="RightHeader"/>
          <p:cNvSpPr/>
          <p:nvPr/>
        </p:nvSpPr>
        <p:spPr>
          <a:xfrm>
            <a:off x="4892040" y="640080"/>
            <a:ext cx="3932640" cy="329184"/>
          </a:xfrm>
          <a:prstGeom prst="rect">
            <a:avLst/>
          </a:prstGeom>
          <a:noFill/>
          <a:ln>
            <a:noFill/>
          </a:ln>
        </p:spPr>
        <p:txBody>
          <a:bodyPr wrap="square" rtlCol="0" anchor="ctr"/>
          <a:lstStyle/>
          <a:p>
            <a:pPr marL="0" indent="0">
              <a:buNone/>
            </a:pPr>
            <a:r>
              <a:rPr lang="en-US" sz="1400" b="1" dirty="0">
                <a:solidFill>
                  <a:srgbClr val="FFFFFF"/>
                </a:solidFill>
                <a:latin typeface="Calibri" pitchFamily="34" charset="0"/>
              </a:rPr>
              <a:t>Equality Act 2010</a:t>
            </a:r>
          </a:p>
        </p:txBody>
      </p:sp>
      <p:sp>
        <p:nvSpPr>
          <p:cNvPr id="11" name="RightContent"/>
          <p:cNvSpPr/>
          <p:nvPr/>
        </p:nvSpPr>
        <p:spPr>
          <a:xfrm>
            <a:off x="4892040" y="1097280"/>
            <a:ext cx="3932640" cy="4115520"/>
          </a:xfrm>
          <a:prstGeom prst="rect">
            <a:avLst/>
          </a:prstGeom>
          <a:noFill/>
          <a:ln>
            <a:noFill/>
          </a:ln>
        </p:spPr>
        <p:txBody>
          <a:bodyPr wrap="square" lIns="50800" tIns="50800" rIns="50800" bIns="50800" rtlCol="0" anchor="t"/>
          <a:lstStyle/>
          <a:p>
            <a:pPr marL="0" indent="0">
              <a:buNone/>
            </a:pPr>
            <a:r>
              <a:rPr lang="en-US" sz="1100" b="1" dirty="0">
                <a:solidFill>
                  <a:srgbClr val="015F6A"/>
                </a:solidFill>
                <a:latin typeface="Calibri" pitchFamily="34" charset="0"/>
              </a:rPr>
              <a:t>What it does</a:t>
            </a:r>
          </a:p>
          <a:p>
            <a:pPr marL="342900" indent="-342900">
              <a:spcAft>
                <a:spcPts val="400"/>
              </a:spcAft>
              <a:buSzPct val="100000"/>
              <a:buChar char="•"/>
            </a:pPr>
            <a:r>
              <a:rPr lang="en-US" sz="1000" dirty="0">
                <a:solidFill>
                  <a:srgbClr val="1A3A4A"/>
                </a:solidFill>
                <a:latin typeface="Calibri" pitchFamily="34" charset="0"/>
              </a:rPr>
              <a:t>Makes age a protected characteristic</a:t>
            </a:r>
          </a:p>
          <a:p>
            <a:pPr marL="342900" indent="-342900">
              <a:spcAft>
                <a:spcPts val="400"/>
              </a:spcAft>
              <a:buSzPct val="100000"/>
              <a:buChar char="•"/>
            </a:pPr>
            <a:r>
              <a:rPr lang="en-US" sz="1000" dirty="0">
                <a:solidFill>
                  <a:srgbClr val="1A3A4A"/>
                </a:solidFill>
                <a:latin typeface="Calibri" pitchFamily="34" charset="0"/>
              </a:rPr>
              <a:t>Prohibits discrimination in care settings (Equality Act, 2010)</a:t>
            </a:r>
          </a:p>
          <a:p>
            <a:pPr marL="0" indent="0">
              <a:buNone/>
            </a:pPr>
            <a:r>
              <a:rPr lang="en-US" sz="1100" b="1" dirty="0">
                <a:solidFill>
                  <a:srgbClr val="028090"/>
                </a:solidFill>
                <a:latin typeface="Calibri" pitchFamily="34" charset="0"/>
              </a:rPr>
              <a:t>
✔ Strength</a:t>
            </a:r>
          </a:p>
          <a:p>
            <a:pPr marL="342900" indent="-342900">
              <a:spcAft>
                <a:spcPts val="400"/>
              </a:spcAft>
              <a:buSzPct val="100000"/>
              <a:buChar char="•"/>
            </a:pPr>
            <a:r>
              <a:rPr lang="en-US" sz="1000" dirty="0">
                <a:solidFill>
                  <a:srgbClr val="1A3A4A"/>
                </a:solidFill>
                <a:latin typeface="Calibri" pitchFamily="34" charset="0"/>
              </a:rPr>
              <a:t>Vital for empowering older people and challenging ageist attitudes</a:t>
            </a:r>
          </a:p>
          <a:p>
            <a:pPr marL="342900" indent="-342900">
              <a:spcAft>
                <a:spcPts val="400"/>
              </a:spcAft>
              <a:buSzPct val="100000"/>
              <a:buChar char="•"/>
            </a:pPr>
            <a:r>
              <a:rPr lang="en-US" sz="1000" dirty="0">
                <a:solidFill>
                  <a:srgbClr val="1A3A4A"/>
                </a:solidFill>
                <a:latin typeface="Calibri" pitchFamily="34" charset="0"/>
              </a:rPr>
              <a:t>Supports Activity Theory - equal access to activities (Havighurst, 1961)</a:t>
            </a:r>
          </a:p>
          <a:p>
            <a:pPr marL="0" indent="0">
              <a:buNone/>
            </a:pPr>
            <a:r>
              <a:rPr lang="en-US" sz="1100" b="1" dirty="0">
                <a:solidFill>
                  <a:srgbClr val="C0392B"/>
                </a:solidFill>
                <a:latin typeface="Calibri" pitchFamily="34" charset="0"/>
              </a:rPr>
              <a:t>
✘ Limitation</a:t>
            </a:r>
          </a:p>
          <a:p>
            <a:pPr marL="342900" indent="-342900">
              <a:spcAft>
                <a:spcPts val="400"/>
              </a:spcAft>
              <a:buSzPct val="100000"/>
              <a:buChar char="•"/>
            </a:pPr>
            <a:r>
              <a:rPr lang="en-US" sz="1000" dirty="0">
                <a:solidFill>
                  <a:srgbClr val="1A3A4A"/>
                </a:solidFill>
                <a:latin typeface="Calibri" pitchFamily="34" charset="0"/>
              </a:rPr>
              <a:t>Ageism persists despite legal protection (WHO, 2021)</a:t>
            </a:r>
          </a:p>
          <a:p>
            <a:pPr marL="342900" indent="-342900">
              <a:spcAft>
                <a:spcPts val="400"/>
              </a:spcAft>
              <a:buSzPct val="100000"/>
              <a:buChar char="•"/>
            </a:pPr>
            <a:r>
              <a:rPr lang="en-US" sz="1000" dirty="0">
                <a:solidFill>
                  <a:srgbClr val="1A3A4A"/>
                </a:solidFill>
                <a:latin typeface="Calibri" pitchFamily="34" charset="0"/>
              </a:rPr>
              <a:t>Legislation alone insufficient - cultural change needed (WHO, 2021)</a:t>
            </a:r>
          </a:p>
        </p:txBody>
      </p:sp>
      <p:pic>
        <p:nvPicPr>
          <p:cNvPr id="12" name="Critical analysis">
            <a:hlinkClick r:id="" action="ppaction://media"/>
            <a:extLst>
              <a:ext uri="{FF2B5EF4-FFF2-40B4-BE49-F238E27FC236}">
                <a16:creationId xmlns:a16="http://schemas.microsoft.com/office/drawing/2014/main" id="{91446084-988C-EDE3-3C28-90A3D1C395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98656" y="140804"/>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0123"/>
    </mc:Choice>
    <mc:Fallback xmlns="">
      <p:transition spd="slow" advTm="60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123"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Overview of Current Care Provisions in the UK</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Text 3"/>
          <p:cNvSpPr/>
          <p:nvPr/>
        </p:nvSpPr>
        <p:spPr>
          <a:xfrm>
            <a:off x="228600" y="749808"/>
            <a:ext cx="8686800" cy="256032"/>
          </a:xfrm>
          <a:prstGeom prst="rect">
            <a:avLst/>
          </a:prstGeom>
          <a:noFill/>
          <a:ln/>
        </p:spPr>
        <p:txBody>
          <a:bodyPr wrap="square" rtlCol="0" anchor="ctr"/>
          <a:lstStyle/>
          <a:p>
            <a:pPr marL="0" indent="0">
              <a:buNone/>
            </a:pPr>
            <a:r>
              <a:rPr lang="en-US" sz="1100" i="1" dirty="0">
                <a:latin typeface="Calibri" pitchFamily="34" charset="0"/>
                <a:ea typeface="Calibri" pitchFamily="34" charset="-122"/>
                <a:cs typeface="Calibri" pitchFamily="34" charset="-120"/>
              </a:rPr>
              <a:t>A broad range of services exists - quality, access and funding vary significantly across England</a:t>
            </a:r>
            <a:r>
              <a:rPr lang="en-US" sz="1100" i="1" dirty="0">
                <a:solidFill>
                  <a:srgbClr val="6B7280"/>
                </a:solidFill>
                <a:latin typeface="Calibri" pitchFamily="34" charset="0"/>
                <a:ea typeface="Calibri" pitchFamily="34" charset="-122"/>
                <a:cs typeface="Calibri" pitchFamily="34" charset="-120"/>
              </a:rPr>
              <a:t>.</a:t>
            </a:r>
            <a:endParaRPr lang="en-US" sz="1100" dirty="0"/>
          </a:p>
        </p:txBody>
      </p:sp>
      <p:sp>
        <p:nvSpPr>
          <p:cNvPr id="6" name="Shape 4"/>
          <p:cNvSpPr/>
          <p:nvPr/>
        </p:nvSpPr>
        <p:spPr>
          <a:xfrm>
            <a:off x="228600" y="1078992"/>
            <a:ext cx="2057400" cy="3730752"/>
          </a:xfrm>
          <a:prstGeom prst="roundRect">
            <a:avLst>
              <a:gd name="adj" fmla="val 6808"/>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7" name="Shape 5"/>
          <p:cNvSpPr/>
          <p:nvPr/>
        </p:nvSpPr>
        <p:spPr>
          <a:xfrm>
            <a:off x="896112" y="1170432"/>
            <a:ext cx="722376" cy="722376"/>
          </a:xfrm>
          <a:prstGeom prst="ellipse">
            <a:avLst/>
          </a:prstGeom>
          <a:solidFill>
            <a:srgbClr val="028090"/>
          </a:solidFill>
          <a:ln w="12700">
            <a:solidFill>
              <a:srgbClr val="028090"/>
            </a:solidFill>
            <a:prstDash val="solid"/>
          </a:ln>
          <a:effectLst>
            <a:outerShdw algn="bl" rotWithShape="0">
              <a:srgbClr val="000000">
                <a:alpha val="0"/>
              </a:srgbClr>
            </a:outerShdw>
          </a:effectLst>
        </p:spPr>
        <p:txBody>
          <a:bodyPr/>
          <a:lstStyle/>
          <a:p>
            <a:endParaRPr lang="en-GB"/>
          </a:p>
        </p:txBody>
      </p:sp>
      <p:sp>
        <p:nvSpPr>
          <p:cNvPr id="8" name="Text 6"/>
          <p:cNvSpPr/>
          <p:nvPr/>
        </p:nvSpPr>
        <p:spPr>
          <a:xfrm>
            <a:off x="896112" y="1170432"/>
            <a:ext cx="722376" cy="722376"/>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9" name="Text 7"/>
          <p:cNvSpPr/>
          <p:nvPr/>
        </p:nvSpPr>
        <p:spPr>
          <a:xfrm>
            <a:off x="301752" y="1975104"/>
            <a:ext cx="1911096" cy="384048"/>
          </a:xfrm>
          <a:prstGeom prst="rect">
            <a:avLst/>
          </a:prstGeom>
          <a:noFill/>
          <a:ln/>
        </p:spPr>
        <p:txBody>
          <a:bodyPr wrap="square" rtlCol="0" anchor="ctr"/>
          <a:lstStyle/>
          <a:p>
            <a:pPr marL="0" indent="0" algn="ctr">
              <a:buNone/>
            </a:pPr>
            <a:r>
              <a:rPr lang="en-US" sz="1100" b="1" dirty="0">
                <a:solidFill>
                  <a:srgbClr val="015F6A"/>
                </a:solidFill>
                <a:latin typeface="Calibri" pitchFamily="34" charset="0"/>
                <a:ea typeface="Calibri" pitchFamily="34" charset="-122"/>
                <a:cs typeface="Calibri" pitchFamily="34" charset="-120"/>
              </a:rPr>
              <a:t>Domiciliary Care</a:t>
            </a:r>
            <a:endParaRPr lang="en-US" sz="1100" dirty="0"/>
          </a:p>
        </p:txBody>
      </p:sp>
      <p:sp>
        <p:nvSpPr>
          <p:cNvPr id="10" name="Shape 8"/>
          <p:cNvSpPr/>
          <p:nvPr/>
        </p:nvSpPr>
        <p:spPr>
          <a:xfrm>
            <a:off x="457200" y="2395728"/>
            <a:ext cx="1600200" cy="274320"/>
          </a:xfrm>
          <a:prstGeom prst="roundRect">
            <a:avLst>
              <a:gd name="adj" fmla="val 33333"/>
            </a:avLst>
          </a:prstGeom>
          <a:solidFill>
            <a:srgbClr val="028090"/>
          </a:solidFill>
          <a:ln w="12700">
            <a:solidFill>
              <a:srgbClr val="028090"/>
            </a:solidFill>
            <a:prstDash val="solid"/>
          </a:ln>
        </p:spPr>
        <p:txBody>
          <a:bodyPr/>
          <a:lstStyle/>
          <a:p>
            <a:endParaRPr lang="en-GB"/>
          </a:p>
        </p:txBody>
      </p:sp>
      <p:sp>
        <p:nvSpPr>
          <p:cNvPr id="11" name="Text 9"/>
          <p:cNvSpPr/>
          <p:nvPr/>
        </p:nvSpPr>
        <p:spPr>
          <a:xfrm>
            <a:off x="457200" y="2395728"/>
            <a:ext cx="1600200" cy="274320"/>
          </a:xfrm>
          <a:prstGeom prst="rect">
            <a:avLst/>
          </a:prstGeom>
          <a:noFill/>
          <a:ln/>
        </p:spPr>
        <p:txBody>
          <a:bodyPr wrap="square" rtlCol="0" anchor="ctr"/>
          <a:lstStyle/>
          <a:p>
            <a:pPr algn="ctr"/>
            <a:r>
              <a:rPr lang="en-GB" sz="1000" dirty="0">
                <a:solidFill>
                  <a:schemeClr val="bg1"/>
                </a:solidFill>
              </a:rPr>
              <a:t>Around</a:t>
            </a:r>
            <a:r>
              <a:rPr lang="en-GB" sz="900" dirty="0"/>
              <a:t> </a:t>
            </a:r>
            <a:r>
              <a:rPr lang="en-GB" sz="1050" dirty="0">
                <a:solidFill>
                  <a:schemeClr val="bg1"/>
                </a:solidFill>
              </a:rPr>
              <a:t>483,665 adults</a:t>
            </a:r>
            <a:endParaRPr lang="en-US" sz="900" dirty="0">
              <a:solidFill>
                <a:schemeClr val="bg1"/>
              </a:solidFill>
            </a:endParaRPr>
          </a:p>
        </p:txBody>
      </p:sp>
      <p:sp>
        <p:nvSpPr>
          <p:cNvPr id="12" name="Text 10"/>
          <p:cNvSpPr/>
          <p:nvPr/>
        </p:nvSpPr>
        <p:spPr>
          <a:xfrm>
            <a:off x="301752" y="2688336"/>
            <a:ext cx="1911096" cy="201168"/>
          </a:xfrm>
          <a:prstGeom prst="rect">
            <a:avLst/>
          </a:prstGeom>
          <a:noFill/>
          <a:ln/>
        </p:spPr>
        <p:txBody>
          <a:bodyPr wrap="square" rtlCol="0" anchor="ctr"/>
          <a:lstStyle/>
          <a:p>
            <a:pPr algn="ctr"/>
            <a:r>
              <a:rPr lang="en-GB" sz="800" dirty="0"/>
              <a:t>(Homecare Association, 2024)</a:t>
            </a:r>
            <a:endParaRPr lang="en-US" sz="800" dirty="0"/>
          </a:p>
        </p:txBody>
      </p:sp>
      <p:sp>
        <p:nvSpPr>
          <p:cNvPr id="13" name="Text 11"/>
          <p:cNvSpPr/>
          <p:nvPr/>
        </p:nvSpPr>
        <p:spPr>
          <a:xfrm>
            <a:off x="338328" y="2926080"/>
            <a:ext cx="1847088" cy="1719072"/>
          </a:xfrm>
          <a:prstGeom prst="rect">
            <a:avLst/>
          </a:prstGeom>
          <a:noFill/>
          <a:ln/>
        </p:spPr>
        <p:txBody>
          <a:bodyPr wrap="square" lIns="50800" tIns="50800" rIns="50800" bIns="50800" rtlCol="0" anchor="t"/>
          <a:lstStyle/>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Home-based personal care</a:t>
            </a:r>
            <a:endParaRPr lang="en-US" sz="950" dirty="0"/>
          </a:p>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Supports Continuity Theory &amp; independence</a:t>
            </a:r>
            <a:endParaRPr lang="en-US" sz="950" dirty="0"/>
          </a:p>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Aligned with Care Act 2014</a:t>
            </a:r>
            <a:endParaRPr lang="en-US" sz="950" dirty="0"/>
          </a:p>
        </p:txBody>
      </p:sp>
      <p:sp>
        <p:nvSpPr>
          <p:cNvPr id="14" name="Shape 12"/>
          <p:cNvSpPr/>
          <p:nvPr/>
        </p:nvSpPr>
        <p:spPr>
          <a:xfrm>
            <a:off x="3630205" y="1097280"/>
            <a:ext cx="2048256" cy="3721608"/>
          </a:xfrm>
          <a:prstGeom prst="roundRect">
            <a:avLst>
              <a:gd name="adj" fmla="val 3556"/>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5" name="Shape 13"/>
          <p:cNvSpPr/>
          <p:nvPr/>
        </p:nvSpPr>
        <p:spPr>
          <a:xfrm>
            <a:off x="4206221" y="1196005"/>
            <a:ext cx="722376" cy="722376"/>
          </a:xfrm>
          <a:prstGeom prst="ellipse">
            <a:avLst/>
          </a:prstGeom>
          <a:solidFill>
            <a:srgbClr val="1A3A4A"/>
          </a:solidFill>
          <a:ln w="12700">
            <a:solidFill>
              <a:srgbClr val="1A3A4A"/>
            </a:solidFill>
            <a:prstDash val="solid"/>
          </a:ln>
          <a:effectLst>
            <a:outerShdw algn="bl" rotWithShape="0">
              <a:srgbClr val="000000">
                <a:alpha val="0"/>
              </a:srgbClr>
            </a:outerShdw>
          </a:effectLst>
        </p:spPr>
        <p:txBody>
          <a:bodyPr/>
          <a:lstStyle/>
          <a:p>
            <a:endParaRPr lang="en-GB"/>
          </a:p>
        </p:txBody>
      </p:sp>
      <p:sp>
        <p:nvSpPr>
          <p:cNvPr id="16" name="Text 14"/>
          <p:cNvSpPr/>
          <p:nvPr/>
        </p:nvSpPr>
        <p:spPr>
          <a:xfrm>
            <a:off x="4206221" y="1252728"/>
            <a:ext cx="722376" cy="722376"/>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17" name="Text 15"/>
          <p:cNvSpPr/>
          <p:nvPr/>
        </p:nvSpPr>
        <p:spPr>
          <a:xfrm>
            <a:off x="3611861" y="2020824"/>
            <a:ext cx="1911096" cy="384048"/>
          </a:xfrm>
          <a:prstGeom prst="rect">
            <a:avLst/>
          </a:prstGeom>
          <a:noFill/>
          <a:ln/>
        </p:spPr>
        <p:txBody>
          <a:bodyPr wrap="square" rtlCol="0" anchor="ctr"/>
          <a:lstStyle/>
          <a:p>
            <a:pPr marL="0" indent="0" algn="ctr">
              <a:buNone/>
            </a:pPr>
            <a:r>
              <a:rPr lang="en-US" sz="1100" b="1" dirty="0">
                <a:solidFill>
                  <a:srgbClr val="015F6A"/>
                </a:solidFill>
                <a:latin typeface="Calibri" pitchFamily="34" charset="0"/>
                <a:ea typeface="Calibri" pitchFamily="34" charset="-122"/>
                <a:cs typeface="Calibri" pitchFamily="34" charset="-120"/>
              </a:rPr>
              <a:t>Residential Care</a:t>
            </a:r>
            <a:endParaRPr lang="en-US" sz="1100" dirty="0"/>
          </a:p>
        </p:txBody>
      </p:sp>
      <p:sp>
        <p:nvSpPr>
          <p:cNvPr id="18" name="Shape 16"/>
          <p:cNvSpPr/>
          <p:nvPr/>
        </p:nvSpPr>
        <p:spPr>
          <a:xfrm>
            <a:off x="3867875" y="2414016"/>
            <a:ext cx="1600200" cy="274320"/>
          </a:xfrm>
          <a:prstGeom prst="roundRect">
            <a:avLst>
              <a:gd name="adj" fmla="val 33333"/>
            </a:avLst>
          </a:prstGeom>
          <a:solidFill>
            <a:srgbClr val="1A3A4A"/>
          </a:solidFill>
          <a:ln w="12700">
            <a:solidFill>
              <a:srgbClr val="1A3A4A"/>
            </a:solidFill>
            <a:prstDash val="solid"/>
          </a:ln>
        </p:spPr>
        <p:txBody>
          <a:bodyPr/>
          <a:lstStyle/>
          <a:p>
            <a:endParaRPr lang="en-GB" dirty="0"/>
          </a:p>
        </p:txBody>
      </p:sp>
      <p:sp>
        <p:nvSpPr>
          <p:cNvPr id="19" name="Text 17"/>
          <p:cNvSpPr/>
          <p:nvPr/>
        </p:nvSpPr>
        <p:spPr>
          <a:xfrm>
            <a:off x="3630205" y="2395728"/>
            <a:ext cx="1542511" cy="274320"/>
          </a:xfrm>
          <a:prstGeom prst="rect">
            <a:avLst/>
          </a:prstGeom>
          <a:noFill/>
          <a:ln/>
        </p:spPr>
        <p:txBody>
          <a:bodyPr wrap="square" rtlCol="0" anchor="ctr"/>
          <a:lstStyle/>
          <a:p>
            <a:pPr algn="ctr"/>
            <a:r>
              <a:rPr lang="en-GB" sz="900" dirty="0">
                <a:solidFill>
                  <a:schemeClr val="bg1"/>
                </a:solidFill>
              </a:rPr>
              <a:t>               372,035</a:t>
            </a:r>
            <a:r>
              <a:rPr lang="en-US" sz="900" b="1" dirty="0">
                <a:solidFill>
                  <a:srgbClr val="FFFFFF"/>
                </a:solidFill>
                <a:latin typeface="Calibri" pitchFamily="34" charset="0"/>
                <a:ea typeface="Calibri" pitchFamily="34" charset="-122"/>
                <a:cs typeface="Calibri" pitchFamily="34" charset="-120"/>
              </a:rPr>
              <a:t> residents</a:t>
            </a:r>
            <a:endParaRPr lang="en-US" sz="900" dirty="0"/>
          </a:p>
        </p:txBody>
      </p:sp>
      <p:sp>
        <p:nvSpPr>
          <p:cNvPr id="20" name="Text 18"/>
          <p:cNvSpPr/>
          <p:nvPr/>
        </p:nvSpPr>
        <p:spPr>
          <a:xfrm>
            <a:off x="3698785" y="2703799"/>
            <a:ext cx="1911096" cy="201168"/>
          </a:xfrm>
          <a:prstGeom prst="rect">
            <a:avLst/>
          </a:prstGeom>
          <a:noFill/>
          <a:ln/>
        </p:spPr>
        <p:txBody>
          <a:bodyPr wrap="square" rtlCol="0" anchor="ctr"/>
          <a:lstStyle/>
          <a:p>
            <a:pPr algn="ctr"/>
            <a:r>
              <a:rPr lang="en-US" sz="800" i="1" dirty="0">
                <a:solidFill>
                  <a:srgbClr val="6B7280"/>
                </a:solidFill>
                <a:latin typeface="Calibri" pitchFamily="34" charset="0"/>
                <a:ea typeface="Calibri" pitchFamily="34" charset="-122"/>
                <a:cs typeface="Calibri" pitchFamily="34" charset="-120"/>
              </a:rPr>
              <a:t>(</a:t>
            </a:r>
            <a:r>
              <a:rPr lang="en-GB" sz="800" dirty="0"/>
              <a:t>ONS, 2023</a:t>
            </a:r>
            <a:r>
              <a:rPr lang="en-US" sz="800" i="1" dirty="0">
                <a:solidFill>
                  <a:srgbClr val="6B7280"/>
                </a:solidFill>
                <a:latin typeface="Calibri" pitchFamily="34" charset="0"/>
                <a:ea typeface="Calibri" pitchFamily="34" charset="-122"/>
                <a:cs typeface="Calibri" pitchFamily="34" charset="-120"/>
              </a:rPr>
              <a:t>)</a:t>
            </a:r>
            <a:endParaRPr lang="en-US" sz="800" dirty="0"/>
          </a:p>
        </p:txBody>
      </p:sp>
      <p:sp>
        <p:nvSpPr>
          <p:cNvPr id="21" name="Text 19"/>
          <p:cNvSpPr/>
          <p:nvPr/>
        </p:nvSpPr>
        <p:spPr>
          <a:xfrm>
            <a:off x="3744431" y="2933365"/>
            <a:ext cx="1847088" cy="1719072"/>
          </a:xfrm>
          <a:prstGeom prst="rect">
            <a:avLst/>
          </a:prstGeom>
          <a:noFill/>
          <a:ln/>
        </p:spPr>
        <p:txBody>
          <a:bodyPr wrap="square" lIns="50800" tIns="50800" rIns="50800" bIns="50800" rtlCol="0" anchor="t"/>
          <a:lstStyle/>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24-hour nursing &amp; personal care</a:t>
            </a:r>
            <a:endParaRPr lang="en-US" sz="950" dirty="0"/>
          </a:p>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CQC-regulated quality standards</a:t>
            </a:r>
            <a:endParaRPr lang="en-US" sz="950" dirty="0"/>
          </a:p>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Risk of reduced continuity &amp; autonomy</a:t>
            </a:r>
            <a:endParaRPr lang="en-US" sz="950" dirty="0"/>
          </a:p>
        </p:txBody>
      </p:sp>
      <p:sp>
        <p:nvSpPr>
          <p:cNvPr id="30" name="Shape 28"/>
          <p:cNvSpPr/>
          <p:nvPr/>
        </p:nvSpPr>
        <p:spPr>
          <a:xfrm>
            <a:off x="6757416" y="1078992"/>
            <a:ext cx="2057400" cy="3730752"/>
          </a:xfrm>
          <a:prstGeom prst="roundRect">
            <a:avLst>
              <a:gd name="adj" fmla="val 3556"/>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31" name="Shape 29"/>
          <p:cNvSpPr/>
          <p:nvPr/>
        </p:nvSpPr>
        <p:spPr>
          <a:xfrm>
            <a:off x="7424928" y="1170432"/>
            <a:ext cx="722376" cy="722376"/>
          </a:xfrm>
          <a:prstGeom prst="ellipse">
            <a:avLst/>
          </a:prstGeom>
          <a:solidFill>
            <a:srgbClr val="015F6A"/>
          </a:solidFill>
          <a:ln w="12700">
            <a:solidFill>
              <a:srgbClr val="015F6A"/>
            </a:solidFill>
            <a:prstDash val="solid"/>
          </a:ln>
          <a:effectLst>
            <a:outerShdw algn="bl" rotWithShape="0">
              <a:srgbClr val="000000">
                <a:alpha val="0"/>
              </a:srgbClr>
            </a:outerShdw>
          </a:effectLst>
        </p:spPr>
        <p:txBody>
          <a:bodyPr/>
          <a:lstStyle/>
          <a:p>
            <a:endParaRPr lang="en-GB"/>
          </a:p>
        </p:txBody>
      </p:sp>
      <p:sp>
        <p:nvSpPr>
          <p:cNvPr id="32" name="Text 30"/>
          <p:cNvSpPr/>
          <p:nvPr/>
        </p:nvSpPr>
        <p:spPr>
          <a:xfrm>
            <a:off x="7424928" y="1170432"/>
            <a:ext cx="722376" cy="722376"/>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33" name="Text 31"/>
          <p:cNvSpPr/>
          <p:nvPr/>
        </p:nvSpPr>
        <p:spPr>
          <a:xfrm>
            <a:off x="6830568" y="1975104"/>
            <a:ext cx="1911096" cy="384048"/>
          </a:xfrm>
          <a:prstGeom prst="rect">
            <a:avLst/>
          </a:prstGeom>
          <a:noFill/>
          <a:ln/>
        </p:spPr>
        <p:txBody>
          <a:bodyPr wrap="square" rtlCol="0" anchor="ctr"/>
          <a:lstStyle/>
          <a:p>
            <a:pPr marL="0" indent="0" algn="ctr">
              <a:buNone/>
            </a:pPr>
            <a:r>
              <a:rPr lang="en-US" sz="1100" b="1" dirty="0">
                <a:solidFill>
                  <a:srgbClr val="015F6A"/>
                </a:solidFill>
                <a:latin typeface="Calibri" pitchFamily="34" charset="0"/>
                <a:ea typeface="Calibri" pitchFamily="34" charset="-122"/>
                <a:cs typeface="Calibri" pitchFamily="34" charset="-120"/>
              </a:rPr>
              <a:t>Hospice Care</a:t>
            </a:r>
            <a:endParaRPr lang="en-US" sz="1100" dirty="0"/>
          </a:p>
        </p:txBody>
      </p:sp>
      <p:sp>
        <p:nvSpPr>
          <p:cNvPr id="34" name="Shape 32"/>
          <p:cNvSpPr/>
          <p:nvPr/>
        </p:nvSpPr>
        <p:spPr>
          <a:xfrm>
            <a:off x="6986016" y="2395728"/>
            <a:ext cx="1600200" cy="274320"/>
          </a:xfrm>
          <a:prstGeom prst="roundRect">
            <a:avLst>
              <a:gd name="adj" fmla="val 33333"/>
            </a:avLst>
          </a:prstGeom>
          <a:solidFill>
            <a:srgbClr val="015F6A"/>
          </a:solidFill>
          <a:ln w="12700">
            <a:solidFill>
              <a:srgbClr val="015F6A"/>
            </a:solidFill>
            <a:prstDash val="solid"/>
          </a:ln>
        </p:spPr>
        <p:txBody>
          <a:bodyPr/>
          <a:lstStyle/>
          <a:p>
            <a:endParaRPr lang="en-GB"/>
          </a:p>
        </p:txBody>
      </p:sp>
      <p:sp>
        <p:nvSpPr>
          <p:cNvPr id="35" name="Text 33"/>
          <p:cNvSpPr/>
          <p:nvPr/>
        </p:nvSpPr>
        <p:spPr>
          <a:xfrm>
            <a:off x="6986016" y="2395728"/>
            <a:ext cx="1600200" cy="274320"/>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NHS &amp; charitable</a:t>
            </a:r>
            <a:endParaRPr lang="en-US" sz="900" dirty="0"/>
          </a:p>
        </p:txBody>
      </p:sp>
      <p:sp>
        <p:nvSpPr>
          <p:cNvPr id="36" name="Text 34"/>
          <p:cNvSpPr/>
          <p:nvPr/>
        </p:nvSpPr>
        <p:spPr>
          <a:xfrm>
            <a:off x="6830568" y="2688336"/>
            <a:ext cx="1911096" cy="201168"/>
          </a:xfrm>
          <a:prstGeom prst="rect">
            <a:avLst/>
          </a:prstGeom>
          <a:noFill/>
          <a:ln/>
        </p:spPr>
        <p:txBody>
          <a:bodyPr wrap="square" rtlCol="0" anchor="ctr"/>
          <a:lstStyle/>
          <a:p>
            <a:pPr marL="0" indent="0" algn="ctr">
              <a:buNone/>
            </a:pPr>
            <a:r>
              <a:rPr lang="en-US" sz="800" i="1" dirty="0">
                <a:latin typeface="Calibri" pitchFamily="34" charset="0"/>
                <a:ea typeface="Calibri" pitchFamily="34" charset="-122"/>
                <a:cs typeface="Calibri" pitchFamily="34" charset="-120"/>
              </a:rPr>
              <a:t>(NHS England, 2019</a:t>
            </a:r>
            <a:r>
              <a:rPr lang="en-US" sz="800" i="1" dirty="0">
                <a:solidFill>
                  <a:srgbClr val="6B7280"/>
                </a:solidFill>
                <a:latin typeface="Calibri" pitchFamily="34" charset="0"/>
                <a:ea typeface="Calibri" pitchFamily="34" charset="-122"/>
                <a:cs typeface="Calibri" pitchFamily="34" charset="-120"/>
              </a:rPr>
              <a:t>)</a:t>
            </a:r>
            <a:endParaRPr lang="en-US" sz="800" dirty="0"/>
          </a:p>
        </p:txBody>
      </p:sp>
      <p:sp>
        <p:nvSpPr>
          <p:cNvPr id="37" name="Text 35"/>
          <p:cNvSpPr/>
          <p:nvPr/>
        </p:nvSpPr>
        <p:spPr>
          <a:xfrm>
            <a:off x="6867144" y="2926080"/>
            <a:ext cx="1847088" cy="1719072"/>
          </a:xfrm>
          <a:prstGeom prst="rect">
            <a:avLst/>
          </a:prstGeom>
          <a:noFill/>
          <a:ln/>
        </p:spPr>
        <p:txBody>
          <a:bodyPr wrap="square" lIns="50800" tIns="50800" rIns="50800" bIns="50800" rtlCol="0" anchor="t"/>
          <a:lstStyle/>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Specialist end-of-life support</a:t>
            </a:r>
            <a:endParaRPr lang="en-US" sz="950" dirty="0"/>
          </a:p>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Dignity-</a:t>
            </a:r>
            <a:r>
              <a:rPr lang="en-US" sz="950" dirty="0" err="1">
                <a:solidFill>
                  <a:srgbClr val="1A3A4A"/>
                </a:solidFill>
                <a:latin typeface="Calibri" pitchFamily="34" charset="0"/>
                <a:ea typeface="Calibri" pitchFamily="34" charset="-122"/>
                <a:cs typeface="Calibri" pitchFamily="34" charset="-120"/>
              </a:rPr>
              <a:t>centred</a:t>
            </a:r>
            <a:r>
              <a:rPr lang="en-US" sz="950" dirty="0">
                <a:solidFill>
                  <a:srgbClr val="1A3A4A"/>
                </a:solidFill>
                <a:latin typeface="Calibri" pitchFamily="34" charset="0"/>
                <a:ea typeface="Calibri" pitchFamily="34" charset="-122"/>
                <a:cs typeface="Calibri" pitchFamily="34" charset="-120"/>
              </a:rPr>
              <a:t> - links to HRA 1998</a:t>
            </a:r>
            <a:endParaRPr lang="en-US" sz="950" dirty="0"/>
          </a:p>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Continuity of care through final stages</a:t>
            </a:r>
            <a:endParaRPr lang="en-US" sz="950" dirty="0"/>
          </a:p>
        </p:txBody>
      </p:sp>
      <p:pic>
        <p:nvPicPr>
          <p:cNvPr id="22" name="overview">
            <a:hlinkClick r:id="" action="ppaction://media"/>
            <a:extLst>
              <a:ext uri="{FF2B5EF4-FFF2-40B4-BE49-F238E27FC236}">
                <a16:creationId xmlns:a16="http://schemas.microsoft.com/office/drawing/2014/main" id="{0896A051-E183-CE10-1FA3-6F8B76FDEF6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2327275"/>
            <a:ext cx="487363" cy="487363"/>
          </a:xfrm>
          <a:prstGeom prst="rect">
            <a:avLst/>
          </a:prstGeom>
        </p:spPr>
      </p:pic>
      <p:pic>
        <p:nvPicPr>
          <p:cNvPr id="23" name="Overview">
            <a:hlinkClick r:id="" action="ppaction://media"/>
            <a:extLst>
              <a:ext uri="{FF2B5EF4-FFF2-40B4-BE49-F238E27FC236}">
                <a16:creationId xmlns:a16="http://schemas.microsoft.com/office/drawing/2014/main" id="{19D19622-D345-E696-2708-C1814208F667}"/>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8147304" y="2167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2032"/>
    </mc:Choice>
    <mc:Fallback xmlns="">
      <p:transition spd="slow" advTm="52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412" fill="hold"/>
                                        <p:tgtEl>
                                          <p:spTgt spid="22"/>
                                        </p:tgtEl>
                                      </p:cBhvr>
                                    </p:cmd>
                                  </p:childTnLst>
                                </p:cTn>
                              </p:par>
                            </p:childTnLst>
                          </p:cTn>
                        </p:par>
                        <p:par>
                          <p:cTn id="7" fill="hold">
                            <p:stCondLst>
                              <p:cond delay="51412"/>
                            </p:stCondLst>
                            <p:childTnLst>
                              <p:par>
                                <p:cTn id="8" presetID="1" presetClass="mediacall" presetSubtype="0" fill="hold" nodeType="afterEffect">
                                  <p:stCondLst>
                                    <p:cond delay="0"/>
                                  </p:stCondLst>
                                  <p:childTnLst>
                                    <p:cmd type="call" cmd="playFrom(0.0)">
                                      <p:cBhvr>
                                        <p:cTn id="9" dur="52032"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2"/>
                </p:tgtEl>
              </p:cMediaNode>
            </p:audio>
            <p:audio>
              <p:cMediaNode vol="80000">
                <p:cTn id="11" fill="hold" display="0">
                  <p:stCondLst>
                    <p:cond delay="indefinite"/>
                  </p:stCondLst>
                  <p:endCondLst>
                    <p:cond evt="onStopAudio" delay="0">
                      <p:tgtEl>
                        <p:sldTgt/>
                      </p:tgtEl>
                    </p:cond>
                  </p:endCondLst>
                </p:cTn>
                <p:tgtEl>
                  <p:spTgt spid="2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24">
    <p:bg>
      <p:bgPr>
        <a:solidFill>
          <a:srgbClr val="F5FBFC"/>
        </a:solidFill>
        <a:effectLst/>
      </p:bgPr>
    </p:bg>
    <p:spTree>
      <p:nvGrpSpPr>
        <p:cNvPr id="1" name=""/>
        <p:cNvGrpSpPr/>
        <p:nvPr/>
      </p:nvGrpSpPr>
      <p:grpSpPr>
        <a:xfrm>
          <a:off x="0" y="0"/>
          <a:ext cx="0" cy="0"/>
          <a:chOff x="0" y="0"/>
          <a:chExt cx="0" cy="0"/>
        </a:xfrm>
      </p:grpSpPr>
      <p:sp>
        <p:nvSpPr>
          <p:cNvPr id="2" name="TitleBar"/>
          <p:cNvSpPr/>
          <p:nvPr/>
        </p:nvSpPr>
        <p:spPr>
          <a:xfrm>
            <a:off x="0" y="0"/>
            <a:ext cx="9144000" cy="548640"/>
          </a:xfrm>
          <a:prstGeom prst="rect">
            <a:avLst/>
          </a:prstGeom>
          <a:solidFill>
            <a:srgbClr val="015F6A"/>
          </a:solidFill>
          <a:ln>
            <a:noFill/>
          </a:ln>
        </p:spPr>
        <p:txBody>
          <a:bodyPr/>
          <a:lstStyle/>
          <a:p>
            <a:endParaRPr/>
          </a:p>
        </p:txBody>
      </p:sp>
      <p:sp>
        <p:nvSpPr>
          <p:cNvPr id="3" name="Title"/>
          <p:cNvSpPr/>
          <p:nvPr/>
        </p:nvSpPr>
        <p:spPr>
          <a:xfrm>
            <a:off x="228600" y="91440"/>
            <a:ext cx="8686800" cy="365760"/>
          </a:xfrm>
          <a:prstGeom prst="rect">
            <a:avLst/>
          </a:prstGeom>
          <a:noFill/>
          <a:ln>
            <a:noFill/>
          </a:ln>
        </p:spPr>
        <p:txBody>
          <a:bodyPr wrap="square" rtlCol="0" anchor="ctr"/>
          <a:lstStyle/>
          <a:p>
            <a:pPr marL="0" indent="0">
              <a:buNone/>
            </a:pPr>
            <a:r>
              <a:rPr lang="en-US" sz="2000" b="1" dirty="0">
                <a:solidFill>
                  <a:srgbClr val="FFFFFF"/>
                </a:solidFill>
                <a:latin typeface="Calibri" pitchFamily="34" charset="0"/>
              </a:rPr>
              <a:t>UK Care Provision: Who Receives Care? (2022-2023)</a:t>
            </a:r>
          </a:p>
        </p:txBody>
      </p:sp>
      <p:sp>
        <p:nvSpPr>
          <p:cNvPr id="4" name="Source"/>
          <p:cNvSpPr/>
          <p:nvPr/>
        </p:nvSpPr>
        <p:spPr>
          <a:xfrm>
            <a:off x="228600" y="5943600"/>
            <a:ext cx="8686800" cy="228600"/>
          </a:xfrm>
          <a:prstGeom prst="rect">
            <a:avLst/>
          </a:prstGeom>
          <a:noFill/>
          <a:ln>
            <a:noFill/>
          </a:ln>
        </p:spPr>
        <p:txBody>
          <a:bodyPr wrap="square" rtlCol="0" anchor="ctr"/>
          <a:lstStyle/>
          <a:p>
            <a:pPr marL="0" indent="0" algn="ctr">
              <a:buNone/>
            </a:pPr>
            <a:r>
              <a:rPr lang="en-US" sz="900" i="1" dirty="0">
                <a:solidFill>
                  <a:srgbClr val="666666"/>
                </a:solidFill>
                <a:latin typeface="Calibri" pitchFamily="34" charset="0"/>
              </a:rPr>
              <a:t>Sources: Homecare Association (2024); ONS (2023)</a:t>
            </a:r>
          </a:p>
        </p:txBody>
      </p:sp>
      <p:sp>
        <p:nvSpPr>
          <p:cNvPr id="5" name="YAxis"/>
          <p:cNvSpPr/>
          <p:nvPr/>
        </p:nvSpPr>
        <p:spPr>
          <a:xfrm rot="-5400000">
            <a:off x="91440" y="1828800"/>
            <a:ext cx="3200400" cy="274638"/>
          </a:xfrm>
          <a:prstGeom prst="rect">
            <a:avLst/>
          </a:prstGeom>
          <a:noFill/>
          <a:ln>
            <a:noFill/>
          </a:ln>
        </p:spPr>
        <p:txBody>
          <a:bodyPr wrap="square" rtlCol="0" anchor="ctr"/>
          <a:lstStyle/>
          <a:p>
            <a:pPr algn="ctr">
              <a:buNone/>
            </a:pPr>
            <a:r>
              <a:rPr lang="en-US" sz="900" dirty="0">
                <a:solidFill>
                  <a:srgbClr val="1A3A4A"/>
                </a:solidFill>
                <a:latin typeface="Calibri" pitchFamily="34" charset="0"/>
              </a:rPr>
              <a:t>Number of People</a:t>
            </a:r>
          </a:p>
        </p:txBody>
      </p:sp>
      <p:sp>
        <p:nvSpPr>
          <p:cNvPr id="6" name="Grid1"/>
          <p:cNvSpPr/>
          <p:nvPr/>
        </p:nvSpPr>
        <p:spPr>
          <a:xfrm>
            <a:off x="914400" y="621792"/>
            <a:ext cx="7772400" cy="9144"/>
          </a:xfrm>
          <a:prstGeom prst="rect">
            <a:avLst/>
          </a:prstGeom>
          <a:solidFill>
            <a:srgbClr val="DDDDDD"/>
          </a:solidFill>
          <a:ln>
            <a:noFill/>
          </a:ln>
        </p:spPr>
        <p:txBody>
          <a:bodyPr/>
          <a:lstStyle/>
          <a:p>
            <a:endParaRPr/>
          </a:p>
        </p:txBody>
      </p:sp>
      <p:sp>
        <p:nvSpPr>
          <p:cNvPr id="7" name="Grid1Label"/>
          <p:cNvSpPr/>
          <p:nvPr/>
        </p:nvSpPr>
        <p:spPr>
          <a:xfrm>
            <a:off x="457200" y="585720"/>
            <a:ext cx="457200" cy="182880"/>
          </a:xfrm>
          <a:prstGeom prst="rect">
            <a:avLst/>
          </a:prstGeom>
          <a:noFill/>
          <a:ln>
            <a:noFill/>
          </a:ln>
        </p:spPr>
        <p:txBody>
          <a:bodyPr wrap="square" rtlCol="0" anchor="ctr"/>
          <a:lstStyle/>
          <a:p>
            <a:pPr algn="r">
              <a:buNone/>
            </a:pPr>
            <a:r>
              <a:rPr lang="en-US" sz="800" dirty="0">
                <a:solidFill>
                  <a:srgbClr val="666666"/>
                </a:solidFill>
                <a:latin typeface="Calibri"/>
              </a:rPr>
              <a:t>500k</a:t>
            </a:r>
          </a:p>
        </p:txBody>
      </p:sp>
      <p:sp>
        <p:nvSpPr>
          <p:cNvPr id="8" name="Grid2"/>
          <p:cNvSpPr/>
          <p:nvPr/>
        </p:nvSpPr>
        <p:spPr>
          <a:xfrm>
            <a:off x="914400" y="1530144"/>
            <a:ext cx="7772400" cy="9144"/>
          </a:xfrm>
          <a:prstGeom prst="rect">
            <a:avLst/>
          </a:prstGeom>
          <a:solidFill>
            <a:srgbClr val="DDDDDD"/>
          </a:solidFill>
          <a:ln>
            <a:noFill/>
          </a:ln>
        </p:spPr>
        <p:txBody>
          <a:bodyPr/>
          <a:lstStyle/>
          <a:p>
            <a:endParaRPr/>
          </a:p>
        </p:txBody>
      </p:sp>
      <p:sp>
        <p:nvSpPr>
          <p:cNvPr id="9" name="Grid2Label"/>
          <p:cNvSpPr/>
          <p:nvPr/>
        </p:nvSpPr>
        <p:spPr>
          <a:xfrm>
            <a:off x="457200" y="1494072"/>
            <a:ext cx="457200" cy="182880"/>
          </a:xfrm>
          <a:prstGeom prst="rect">
            <a:avLst/>
          </a:prstGeom>
          <a:noFill/>
          <a:ln>
            <a:noFill/>
          </a:ln>
        </p:spPr>
        <p:txBody>
          <a:bodyPr wrap="square" rtlCol="0" anchor="ctr"/>
          <a:lstStyle/>
          <a:p>
            <a:pPr algn="r">
              <a:buNone/>
            </a:pPr>
            <a:r>
              <a:rPr lang="en-US" sz="800" dirty="0">
                <a:solidFill>
                  <a:srgbClr val="666666"/>
                </a:solidFill>
                <a:latin typeface="Calibri"/>
              </a:rPr>
              <a:t>400k</a:t>
            </a:r>
          </a:p>
        </p:txBody>
      </p:sp>
      <p:sp>
        <p:nvSpPr>
          <p:cNvPr id="10" name="Grid3"/>
          <p:cNvSpPr/>
          <p:nvPr/>
        </p:nvSpPr>
        <p:spPr>
          <a:xfrm>
            <a:off x="914400" y="2438496"/>
            <a:ext cx="7772400" cy="9144"/>
          </a:xfrm>
          <a:prstGeom prst="rect">
            <a:avLst/>
          </a:prstGeom>
          <a:solidFill>
            <a:srgbClr val="DDDDDD"/>
          </a:solidFill>
          <a:ln>
            <a:noFill/>
          </a:ln>
        </p:spPr>
        <p:txBody>
          <a:bodyPr/>
          <a:lstStyle/>
          <a:p>
            <a:endParaRPr/>
          </a:p>
        </p:txBody>
      </p:sp>
      <p:sp>
        <p:nvSpPr>
          <p:cNvPr id="11" name="Grid3Label"/>
          <p:cNvSpPr/>
          <p:nvPr/>
        </p:nvSpPr>
        <p:spPr>
          <a:xfrm>
            <a:off x="457200" y="2402424"/>
            <a:ext cx="457200" cy="182880"/>
          </a:xfrm>
          <a:prstGeom prst="rect">
            <a:avLst/>
          </a:prstGeom>
          <a:noFill/>
          <a:ln>
            <a:noFill/>
          </a:ln>
        </p:spPr>
        <p:txBody>
          <a:bodyPr wrap="square" rtlCol="0" anchor="ctr"/>
          <a:lstStyle/>
          <a:p>
            <a:pPr algn="r">
              <a:buNone/>
            </a:pPr>
            <a:r>
              <a:rPr lang="en-US" sz="800" dirty="0">
                <a:solidFill>
                  <a:srgbClr val="666666"/>
                </a:solidFill>
                <a:latin typeface="Calibri"/>
              </a:rPr>
              <a:t>300k</a:t>
            </a:r>
          </a:p>
        </p:txBody>
      </p:sp>
      <p:sp>
        <p:nvSpPr>
          <p:cNvPr id="12" name="Grid4"/>
          <p:cNvSpPr/>
          <p:nvPr/>
        </p:nvSpPr>
        <p:spPr>
          <a:xfrm>
            <a:off x="914400" y="3346848"/>
            <a:ext cx="7772400" cy="9144"/>
          </a:xfrm>
          <a:prstGeom prst="rect">
            <a:avLst/>
          </a:prstGeom>
          <a:solidFill>
            <a:srgbClr val="DDDDDD"/>
          </a:solidFill>
          <a:ln>
            <a:noFill/>
          </a:ln>
        </p:spPr>
        <p:txBody>
          <a:bodyPr/>
          <a:lstStyle/>
          <a:p>
            <a:endParaRPr/>
          </a:p>
        </p:txBody>
      </p:sp>
      <p:sp>
        <p:nvSpPr>
          <p:cNvPr id="13" name="Grid4Label"/>
          <p:cNvSpPr/>
          <p:nvPr/>
        </p:nvSpPr>
        <p:spPr>
          <a:xfrm>
            <a:off x="457200" y="3310776"/>
            <a:ext cx="457200" cy="182880"/>
          </a:xfrm>
          <a:prstGeom prst="rect">
            <a:avLst/>
          </a:prstGeom>
          <a:noFill/>
          <a:ln>
            <a:noFill/>
          </a:ln>
        </p:spPr>
        <p:txBody>
          <a:bodyPr wrap="square" rtlCol="0" anchor="ctr"/>
          <a:lstStyle/>
          <a:p>
            <a:pPr algn="r">
              <a:buNone/>
            </a:pPr>
            <a:r>
              <a:rPr lang="en-US" sz="800" dirty="0">
                <a:solidFill>
                  <a:srgbClr val="666666"/>
                </a:solidFill>
                <a:latin typeface="Calibri"/>
              </a:rPr>
              <a:t>200k</a:t>
            </a:r>
          </a:p>
        </p:txBody>
      </p:sp>
      <p:sp>
        <p:nvSpPr>
          <p:cNvPr id="14" name="Grid5"/>
          <p:cNvSpPr/>
          <p:nvPr/>
        </p:nvSpPr>
        <p:spPr>
          <a:xfrm>
            <a:off x="914400" y="4255200"/>
            <a:ext cx="7772400" cy="9144"/>
          </a:xfrm>
          <a:prstGeom prst="rect">
            <a:avLst/>
          </a:prstGeom>
          <a:solidFill>
            <a:srgbClr val="DDDDDD"/>
          </a:solidFill>
          <a:ln>
            <a:noFill/>
          </a:ln>
        </p:spPr>
        <p:txBody>
          <a:bodyPr/>
          <a:lstStyle/>
          <a:p>
            <a:endParaRPr/>
          </a:p>
        </p:txBody>
      </p:sp>
      <p:sp>
        <p:nvSpPr>
          <p:cNvPr id="15" name="Grid5Label"/>
          <p:cNvSpPr/>
          <p:nvPr/>
        </p:nvSpPr>
        <p:spPr>
          <a:xfrm>
            <a:off x="457200" y="4219128"/>
            <a:ext cx="457200" cy="182880"/>
          </a:xfrm>
          <a:prstGeom prst="rect">
            <a:avLst/>
          </a:prstGeom>
          <a:noFill/>
          <a:ln>
            <a:noFill/>
          </a:ln>
        </p:spPr>
        <p:txBody>
          <a:bodyPr wrap="square" rtlCol="0" anchor="ctr"/>
          <a:lstStyle/>
          <a:p>
            <a:pPr algn="r">
              <a:buNone/>
            </a:pPr>
            <a:r>
              <a:rPr lang="en-US" sz="800" dirty="0">
                <a:solidFill>
                  <a:srgbClr val="666666"/>
                </a:solidFill>
                <a:latin typeface="Calibri"/>
              </a:rPr>
              <a:t>100k</a:t>
            </a:r>
          </a:p>
        </p:txBody>
      </p:sp>
      <p:sp>
        <p:nvSpPr>
          <p:cNvPr id="16" name="XAxis"/>
          <p:cNvSpPr/>
          <p:nvPr/>
        </p:nvSpPr>
        <p:spPr>
          <a:xfrm>
            <a:off x="914400" y="5163552"/>
            <a:ext cx="7772400" cy="18288"/>
          </a:xfrm>
          <a:prstGeom prst="rect">
            <a:avLst/>
          </a:prstGeom>
          <a:solidFill>
            <a:srgbClr val="1A3A4A"/>
          </a:solidFill>
          <a:ln>
            <a:noFill/>
          </a:ln>
        </p:spPr>
        <p:txBody>
          <a:bodyPr/>
          <a:lstStyle/>
          <a:p>
            <a:endParaRPr/>
          </a:p>
        </p:txBody>
      </p:sp>
      <p:sp>
        <p:nvSpPr>
          <p:cNvPr id="25" name="Legend1Box"/>
          <p:cNvSpPr/>
          <p:nvPr/>
        </p:nvSpPr>
        <p:spPr>
          <a:xfrm>
            <a:off x="2743200" y="548640"/>
            <a:ext cx="182880" cy="182880"/>
          </a:xfrm>
          <a:prstGeom prst="rect">
            <a:avLst/>
          </a:prstGeom>
          <a:solidFill>
            <a:srgbClr val="015F6A"/>
          </a:solidFill>
          <a:ln>
            <a:noFill/>
          </a:ln>
        </p:spPr>
        <p:txBody>
          <a:bodyPr/>
          <a:lstStyle/>
          <a:p>
            <a:endParaRPr/>
          </a:p>
        </p:txBody>
      </p:sp>
      <p:sp>
        <p:nvSpPr>
          <p:cNvPr id="26" name="Legend1Text"/>
          <p:cNvSpPr/>
          <p:nvPr/>
        </p:nvSpPr>
        <p:spPr>
          <a:xfrm>
            <a:off x="2972880" y="539496"/>
            <a:ext cx="1371600" cy="200000"/>
          </a:xfrm>
          <a:prstGeom prst="rect">
            <a:avLst/>
          </a:prstGeom>
          <a:noFill/>
          <a:ln>
            <a:noFill/>
          </a:ln>
        </p:spPr>
        <p:txBody>
          <a:bodyPr wrap="square" rtlCol="0" anchor="ctr"/>
          <a:lstStyle/>
          <a:p>
            <a:pPr marL="0" indent="0">
              <a:buNone/>
            </a:pPr>
            <a:r>
              <a:rPr lang="en-US" sz="900" b="1" dirty="0">
                <a:solidFill>
                  <a:srgbClr val="015F6A"/>
                </a:solidFill>
                <a:latin typeface="Calibri" pitchFamily="34" charset="0"/>
              </a:rPr>
              <a:t>Domiciliary Care</a:t>
            </a:r>
          </a:p>
        </p:txBody>
      </p:sp>
      <p:sp>
        <p:nvSpPr>
          <p:cNvPr id="27" name="Legend2Box"/>
          <p:cNvSpPr/>
          <p:nvPr/>
        </p:nvSpPr>
        <p:spPr>
          <a:xfrm>
            <a:off x="4800600" y="548640"/>
            <a:ext cx="182880" cy="182880"/>
          </a:xfrm>
          <a:prstGeom prst="rect">
            <a:avLst/>
          </a:prstGeom>
          <a:solidFill>
            <a:srgbClr val="1A3A4A"/>
          </a:solidFill>
          <a:ln>
            <a:noFill/>
          </a:ln>
        </p:spPr>
        <p:txBody>
          <a:bodyPr/>
          <a:lstStyle/>
          <a:p>
            <a:endParaRPr/>
          </a:p>
        </p:txBody>
      </p:sp>
      <p:sp>
        <p:nvSpPr>
          <p:cNvPr id="28" name="Legend2Text"/>
          <p:cNvSpPr/>
          <p:nvPr/>
        </p:nvSpPr>
        <p:spPr>
          <a:xfrm>
            <a:off x="5030280" y="539496"/>
            <a:ext cx="1371600" cy="200000"/>
          </a:xfrm>
          <a:prstGeom prst="rect">
            <a:avLst/>
          </a:prstGeom>
          <a:noFill/>
          <a:ln>
            <a:noFill/>
          </a:ln>
        </p:spPr>
        <p:txBody>
          <a:bodyPr wrap="square" rtlCol="0" anchor="ctr"/>
          <a:lstStyle/>
          <a:p>
            <a:pPr marL="0" indent="0">
              <a:buNone/>
            </a:pPr>
            <a:r>
              <a:rPr lang="en-US" sz="900" b="1" dirty="0">
                <a:solidFill>
                  <a:srgbClr val="1A3A4A"/>
                </a:solidFill>
                <a:latin typeface="Calibri" pitchFamily="34" charset="0"/>
              </a:rPr>
              <a:t>Residential Care</a:t>
            </a:r>
          </a:p>
        </p:txBody>
      </p:sp>
      <p:sp>
        <p:nvSpPr>
          <p:cNvPr id="17" name="Bar1"/>
          <p:cNvSpPr/>
          <p:nvPr/>
        </p:nvSpPr>
        <p:spPr>
          <a:xfrm>
            <a:off x="1371600" y="768326"/>
            <a:ext cx="2286000" cy="4395226"/>
          </a:xfrm>
          <a:prstGeom prst="rect">
            <a:avLst/>
          </a:prstGeom>
          <a:solidFill>
            <a:srgbClr val="015F6A"/>
          </a:solidFill>
          <a:ln>
            <a:noFill/>
          </a:ln>
        </p:spPr>
        <p:txBody>
          <a:bodyPr/>
          <a:lstStyle/>
          <a:p>
            <a:endParaRPr/>
          </a:p>
        </p:txBody>
      </p:sp>
      <p:sp>
        <p:nvSpPr>
          <p:cNvPr id="18" name="Bar1Label"/>
          <p:cNvSpPr/>
          <p:nvPr/>
        </p:nvSpPr>
        <p:spPr>
          <a:xfrm>
            <a:off x="1371600" y="585720"/>
            <a:ext cx="2286000" cy="182880"/>
          </a:xfrm>
          <a:prstGeom prst="rect">
            <a:avLst/>
          </a:prstGeom>
          <a:noFill/>
          <a:ln>
            <a:noFill/>
          </a:ln>
        </p:spPr>
        <p:txBody>
          <a:bodyPr wrap="square" rtlCol="0" anchor="ctr"/>
          <a:lstStyle/>
          <a:p>
            <a:pPr algn="ctr">
              <a:buNone/>
            </a:pPr>
            <a:r>
              <a:rPr lang="en-US" sz="1000" b="1" dirty="0">
                <a:solidFill>
                  <a:srgbClr val="015F6A"/>
                </a:solidFill>
                <a:latin typeface="Calibri"/>
              </a:rPr>
              <a:t>483,665</a:t>
            </a:r>
          </a:p>
        </p:txBody>
      </p:sp>
      <p:sp>
        <p:nvSpPr>
          <p:cNvPr id="19" name="Bar2"/>
          <p:cNvSpPr/>
          <p:nvPr/>
        </p:nvSpPr>
        <p:spPr>
          <a:xfrm>
            <a:off x="4800600" y="1784490"/>
            <a:ext cx="2286000" cy="3379062"/>
          </a:xfrm>
          <a:prstGeom prst="rect">
            <a:avLst/>
          </a:prstGeom>
          <a:solidFill>
            <a:srgbClr val="1A3A4A"/>
          </a:solidFill>
          <a:ln>
            <a:noFill/>
          </a:ln>
        </p:spPr>
        <p:txBody>
          <a:bodyPr/>
          <a:lstStyle/>
          <a:p>
            <a:endParaRPr/>
          </a:p>
        </p:txBody>
      </p:sp>
      <p:sp>
        <p:nvSpPr>
          <p:cNvPr id="20" name="Bar2Label"/>
          <p:cNvSpPr/>
          <p:nvPr/>
        </p:nvSpPr>
        <p:spPr>
          <a:xfrm>
            <a:off x="4800600" y="1601418"/>
            <a:ext cx="2286000" cy="182880"/>
          </a:xfrm>
          <a:prstGeom prst="rect">
            <a:avLst/>
          </a:prstGeom>
          <a:noFill/>
          <a:ln>
            <a:noFill/>
          </a:ln>
        </p:spPr>
        <p:txBody>
          <a:bodyPr wrap="square" rtlCol="0" anchor="ctr"/>
          <a:lstStyle/>
          <a:p>
            <a:pPr algn="ctr">
              <a:buNone/>
            </a:pPr>
            <a:r>
              <a:rPr lang="en-US" sz="1000" b="1" dirty="0">
                <a:solidFill>
                  <a:srgbClr val="1A3A4A"/>
                </a:solidFill>
                <a:latin typeface="Calibri"/>
              </a:rPr>
              <a:t>372,035</a:t>
            </a:r>
          </a:p>
        </p:txBody>
      </p:sp>
      <p:sp>
        <p:nvSpPr>
          <p:cNvPr id="21" name="XLabel1"/>
          <p:cNvSpPr/>
          <p:nvPr/>
        </p:nvSpPr>
        <p:spPr>
          <a:xfrm>
            <a:off x="1371600" y="5200000"/>
            <a:ext cx="2286000" cy="274638"/>
          </a:xfrm>
          <a:prstGeom prst="rect">
            <a:avLst/>
          </a:prstGeom>
          <a:noFill/>
          <a:ln>
            <a:noFill/>
          </a:ln>
        </p:spPr>
        <p:txBody>
          <a:bodyPr wrap="square" rtlCol="0" anchor="t"/>
          <a:lstStyle/>
          <a:p>
            <a:pPr algn="ctr">
              <a:buNone/>
            </a:pPr>
            <a:r>
              <a:rPr lang="en-US" sz="1000" b="1" dirty="0">
                <a:solidFill>
                  <a:srgbClr val="015F6A"/>
                </a:solidFill>
                <a:latin typeface="Calibri"/>
              </a:rPr>
              <a:t>Domiciliary Care</a:t>
            </a:r>
          </a:p>
        </p:txBody>
      </p:sp>
      <p:sp>
        <p:nvSpPr>
          <p:cNvPr id="22" name="XSource1"/>
          <p:cNvSpPr/>
          <p:nvPr/>
        </p:nvSpPr>
        <p:spPr>
          <a:xfrm>
            <a:off x="1371600" y="5420000"/>
            <a:ext cx="2286000" cy="182880"/>
          </a:xfrm>
          <a:prstGeom prst="rect">
            <a:avLst/>
          </a:prstGeom>
          <a:noFill/>
          <a:ln>
            <a:noFill/>
          </a:ln>
        </p:spPr>
        <p:txBody>
          <a:bodyPr wrap="square" rtlCol="0" anchor="t"/>
          <a:lstStyle/>
          <a:p>
            <a:pPr algn="ctr">
              <a:buNone/>
            </a:pPr>
            <a:r>
              <a:rPr lang="en-US" sz="800" i="1" dirty="0">
                <a:solidFill>
                  <a:srgbClr val="666666"/>
                </a:solidFill>
                <a:latin typeface="Calibri"/>
              </a:rPr>
              <a:t>(Homecare Association, 2024)</a:t>
            </a:r>
          </a:p>
        </p:txBody>
      </p:sp>
      <p:sp>
        <p:nvSpPr>
          <p:cNvPr id="23" name="XLabel2"/>
          <p:cNvSpPr/>
          <p:nvPr/>
        </p:nvSpPr>
        <p:spPr>
          <a:xfrm>
            <a:off x="4800600" y="5200000"/>
            <a:ext cx="2286000" cy="274638"/>
          </a:xfrm>
          <a:prstGeom prst="rect">
            <a:avLst/>
          </a:prstGeom>
          <a:noFill/>
          <a:ln>
            <a:noFill/>
          </a:ln>
        </p:spPr>
        <p:txBody>
          <a:bodyPr wrap="square" rtlCol="0" anchor="t"/>
          <a:lstStyle/>
          <a:p>
            <a:pPr algn="ctr">
              <a:buNone/>
            </a:pPr>
            <a:r>
              <a:rPr lang="en-US" sz="1000" b="1" dirty="0">
                <a:solidFill>
                  <a:srgbClr val="1A3A4A"/>
                </a:solidFill>
                <a:latin typeface="Calibri"/>
              </a:rPr>
              <a:t>Residential Care</a:t>
            </a:r>
          </a:p>
        </p:txBody>
      </p:sp>
      <p:sp>
        <p:nvSpPr>
          <p:cNvPr id="24" name="XSource2"/>
          <p:cNvSpPr/>
          <p:nvPr/>
        </p:nvSpPr>
        <p:spPr>
          <a:xfrm>
            <a:off x="4800600" y="5420000"/>
            <a:ext cx="2286000" cy="182880"/>
          </a:xfrm>
          <a:prstGeom prst="rect">
            <a:avLst/>
          </a:prstGeom>
          <a:noFill/>
          <a:ln>
            <a:noFill/>
          </a:ln>
        </p:spPr>
        <p:txBody>
          <a:bodyPr wrap="square" rtlCol="0" anchor="t"/>
          <a:lstStyle/>
          <a:p>
            <a:pPr algn="ctr">
              <a:buNone/>
            </a:pPr>
            <a:r>
              <a:rPr lang="en-US" sz="800" i="1" dirty="0">
                <a:solidFill>
                  <a:srgbClr val="666666"/>
                </a:solidFill>
                <a:latin typeface="Calibri"/>
              </a:rPr>
              <a:t>(ONS, 2023)</a:t>
            </a:r>
          </a:p>
        </p:txBody>
      </p:sp>
      <p:pic>
        <p:nvPicPr>
          <p:cNvPr id="29" name="care provision bar chart">
            <a:hlinkClick r:id="" action="ppaction://media"/>
            <a:extLst>
              <a:ext uri="{FF2B5EF4-FFF2-40B4-BE49-F238E27FC236}">
                <a16:creationId xmlns:a16="http://schemas.microsoft.com/office/drawing/2014/main" id="{B1CE3577-A8A5-E501-2614-46FD396C9C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28393" y="47707"/>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1137"/>
    </mc:Choice>
    <mc:Fallback xmlns="">
      <p:transition spd="slow" advTm="21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137"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8">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Critical Analysis: Domiciliary Care</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28600" y="749808"/>
            <a:ext cx="1463040" cy="256032"/>
          </a:xfrm>
          <a:prstGeom prst="roundRect">
            <a:avLst>
              <a:gd name="adj" fmla="val 42857"/>
            </a:avLst>
          </a:prstGeom>
          <a:solidFill>
            <a:srgbClr val="E8A838"/>
          </a:solidFill>
          <a:ln w="12700">
            <a:solidFill>
              <a:srgbClr val="E8A838"/>
            </a:solidFill>
            <a:prstDash val="solid"/>
          </a:ln>
        </p:spPr>
        <p:txBody>
          <a:bodyPr/>
          <a:lstStyle/>
          <a:p>
            <a:endParaRPr lang="en-GB"/>
          </a:p>
        </p:txBody>
      </p:sp>
      <p:sp>
        <p:nvSpPr>
          <p:cNvPr id="6" name="Text 4"/>
          <p:cNvSpPr/>
          <p:nvPr/>
        </p:nvSpPr>
        <p:spPr>
          <a:xfrm>
            <a:off x="228600" y="749808"/>
            <a:ext cx="1463040" cy="25603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Focus Provision 1</a:t>
            </a:r>
            <a:endParaRPr lang="en-US" sz="1000" dirty="0"/>
          </a:p>
        </p:txBody>
      </p:sp>
      <p:sp>
        <p:nvSpPr>
          <p:cNvPr id="10" name="Text 7"/>
          <p:cNvSpPr/>
          <p:nvPr/>
        </p:nvSpPr>
        <p:spPr>
          <a:xfrm>
            <a:off x="274320" y="2706624"/>
            <a:ext cx="2651760" cy="164592"/>
          </a:xfrm>
          <a:prstGeom prst="rect">
            <a:avLst/>
          </a:prstGeom>
          <a:noFill/>
          <a:ln/>
        </p:spPr>
        <p:txBody>
          <a:bodyPr wrap="square" rtlCol="0" anchor="ctr"/>
          <a:lstStyle/>
          <a:p>
            <a:r>
              <a:rPr lang="en-GB" sz="800"/>
              <a:t>(Heritage Healthcare Hounslow &amp; Richmond, 2023)</a:t>
            </a:r>
            <a:endParaRPr lang="en-US" sz="650" dirty="0"/>
          </a:p>
        </p:txBody>
      </p:sp>
      <p:sp>
        <p:nvSpPr>
          <p:cNvPr id="11" name="Shape 8"/>
          <p:cNvSpPr/>
          <p:nvPr/>
        </p:nvSpPr>
        <p:spPr>
          <a:xfrm>
            <a:off x="160973" y="3068954"/>
            <a:ext cx="2743200" cy="868680"/>
          </a:xfrm>
          <a:prstGeom prst="roundRect">
            <a:avLst>
              <a:gd name="adj" fmla="val 7368"/>
            </a:avLst>
          </a:prstGeom>
          <a:solidFill>
            <a:srgbClr val="1A3A4A"/>
          </a:solidFill>
          <a:ln w="12700">
            <a:solidFill>
              <a:srgbClr val="1A3A4A"/>
            </a:solidFill>
            <a:prstDash val="solid"/>
          </a:ln>
          <a:effectLst>
            <a:outerShdw algn="bl" rotWithShape="0">
              <a:srgbClr val="000000">
                <a:alpha val="0"/>
              </a:srgbClr>
            </a:outerShdw>
          </a:effectLst>
        </p:spPr>
        <p:txBody>
          <a:bodyPr/>
          <a:lstStyle/>
          <a:p>
            <a:r>
              <a:rPr lang="en-GB" sz="1200" dirty="0">
                <a:solidFill>
                  <a:schemeClr val="accent4"/>
                </a:solidFill>
              </a:rPr>
              <a:t>483,665" Adults receiving </a:t>
            </a:r>
          </a:p>
          <a:p>
            <a:r>
              <a:rPr lang="en-GB" sz="1200" dirty="0">
                <a:solidFill>
                  <a:schemeClr val="accent4"/>
                </a:solidFill>
              </a:rPr>
              <a:t>Home-care</a:t>
            </a:r>
          </a:p>
          <a:p>
            <a:endParaRPr lang="en-GB" sz="1000" dirty="0"/>
          </a:p>
          <a:p>
            <a:r>
              <a:rPr lang="en-GB" sz="800" dirty="0">
                <a:solidFill>
                  <a:schemeClr val="bg1"/>
                </a:solidFill>
              </a:rPr>
              <a:t> </a:t>
            </a:r>
            <a:r>
              <a:rPr lang="en-GB" sz="800" i="1" dirty="0">
                <a:solidFill>
                  <a:schemeClr val="bg1"/>
                </a:solidFill>
              </a:rPr>
              <a:t>(Homecare Association, 2024)   </a:t>
            </a:r>
            <a:endParaRPr lang="en-GB" sz="800" dirty="0">
              <a:solidFill>
                <a:schemeClr val="bg1"/>
              </a:solidFill>
            </a:endParaRPr>
          </a:p>
        </p:txBody>
      </p:sp>
      <p:sp>
        <p:nvSpPr>
          <p:cNvPr id="12" name="Text 9"/>
          <p:cNvSpPr/>
          <p:nvPr/>
        </p:nvSpPr>
        <p:spPr>
          <a:xfrm>
            <a:off x="338328" y="3241548"/>
            <a:ext cx="1353312" cy="457200"/>
          </a:xfrm>
          <a:prstGeom prst="rect">
            <a:avLst/>
          </a:prstGeom>
          <a:noFill/>
          <a:ln/>
        </p:spPr>
        <p:txBody>
          <a:bodyPr wrap="square" rtlCol="0" anchor="ctr"/>
          <a:lstStyle/>
          <a:p>
            <a:pPr algn="ctr"/>
            <a:endParaRPr lang="en-US" sz="1400" dirty="0"/>
          </a:p>
        </p:txBody>
      </p:sp>
      <p:sp>
        <p:nvSpPr>
          <p:cNvPr id="13" name="Text 10"/>
          <p:cNvSpPr/>
          <p:nvPr/>
        </p:nvSpPr>
        <p:spPr>
          <a:xfrm>
            <a:off x="283464" y="3177802"/>
            <a:ext cx="1353312" cy="384048"/>
          </a:xfrm>
          <a:prstGeom prst="rect">
            <a:avLst/>
          </a:prstGeom>
          <a:noFill/>
          <a:ln/>
        </p:spPr>
        <p:txBody>
          <a:bodyPr wrap="square" rtlCol="0" anchor="ctr"/>
          <a:lstStyle/>
          <a:p>
            <a:pPr marL="0" indent="0" algn="ctr">
              <a:buNone/>
            </a:pPr>
            <a:endParaRPr lang="en-US" sz="800" dirty="0"/>
          </a:p>
        </p:txBody>
      </p:sp>
      <p:sp>
        <p:nvSpPr>
          <p:cNvPr id="14" name="Text 11"/>
          <p:cNvSpPr/>
          <p:nvPr/>
        </p:nvSpPr>
        <p:spPr>
          <a:xfrm>
            <a:off x="1673352" y="3005476"/>
            <a:ext cx="1389888" cy="457200"/>
          </a:xfrm>
          <a:prstGeom prst="rect">
            <a:avLst/>
          </a:prstGeom>
          <a:noFill/>
          <a:ln/>
        </p:spPr>
        <p:txBody>
          <a:bodyPr wrap="square" rtlCol="0" anchor="ctr"/>
          <a:lstStyle/>
          <a:p>
            <a:pPr algn="ctr"/>
            <a:r>
              <a:rPr lang="en-GB" dirty="0">
                <a:solidFill>
                  <a:srgbClr val="FFC000"/>
                </a:solidFill>
                <a:highlight>
                  <a:srgbClr val="1A3A4A"/>
                </a:highlight>
              </a:rPr>
              <a:t>111,000</a:t>
            </a:r>
            <a:r>
              <a:rPr lang="en-GB" sz="2400" dirty="0"/>
              <a:t> </a:t>
            </a:r>
            <a:endParaRPr lang="en-US" sz="2200" dirty="0"/>
          </a:p>
        </p:txBody>
      </p:sp>
      <p:sp>
        <p:nvSpPr>
          <p:cNvPr id="15" name="Text 12"/>
          <p:cNvSpPr/>
          <p:nvPr/>
        </p:nvSpPr>
        <p:spPr>
          <a:xfrm>
            <a:off x="1673352" y="3429000"/>
            <a:ext cx="1389888" cy="384048"/>
          </a:xfrm>
          <a:prstGeom prst="rect">
            <a:avLst/>
          </a:prstGeom>
          <a:noFill/>
          <a:ln/>
        </p:spPr>
        <p:txBody>
          <a:bodyPr wrap="square" rtlCol="0" anchor="ctr"/>
          <a:lstStyle/>
          <a:p>
            <a:pPr marL="0" indent="0" algn="ctr">
              <a:buNone/>
            </a:pPr>
            <a:r>
              <a:rPr lang="en-US" sz="800" dirty="0">
                <a:solidFill>
                  <a:srgbClr val="FFFFFF"/>
                </a:solidFill>
                <a:latin typeface="Calibri" pitchFamily="34" charset="0"/>
                <a:ea typeface="Calibri" pitchFamily="34" charset="-122"/>
                <a:cs typeface="Calibri" pitchFamily="34" charset="-120"/>
              </a:rPr>
              <a:t>care vacancies</a:t>
            </a:r>
            <a:endParaRPr lang="en-US" sz="800" dirty="0"/>
          </a:p>
          <a:p>
            <a:pPr marL="0" indent="0" algn="ctr">
              <a:buNone/>
            </a:pPr>
            <a:r>
              <a:rPr lang="en-US" sz="800" dirty="0">
                <a:solidFill>
                  <a:srgbClr val="FFFFFF"/>
                </a:solidFill>
                <a:latin typeface="Calibri" pitchFamily="34" charset="0"/>
                <a:ea typeface="Calibri" pitchFamily="34" charset="-122"/>
                <a:cs typeface="Calibri" pitchFamily="34" charset="-120"/>
              </a:rPr>
              <a:t>(Skills for Care, 2025)</a:t>
            </a:r>
            <a:endParaRPr lang="en-US" sz="800" dirty="0"/>
          </a:p>
        </p:txBody>
      </p:sp>
      <p:sp>
        <p:nvSpPr>
          <p:cNvPr id="16" name="Shape 13"/>
          <p:cNvSpPr/>
          <p:nvPr/>
        </p:nvSpPr>
        <p:spPr>
          <a:xfrm>
            <a:off x="3200400" y="749808"/>
            <a:ext cx="2743200" cy="3127248"/>
          </a:xfrm>
          <a:prstGeom prst="roundRect">
            <a:avLst>
              <a:gd name="adj" fmla="val 2667"/>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7" name="Shape 14"/>
          <p:cNvSpPr/>
          <p:nvPr/>
        </p:nvSpPr>
        <p:spPr>
          <a:xfrm>
            <a:off x="3200400" y="749808"/>
            <a:ext cx="2743200" cy="365760"/>
          </a:xfrm>
          <a:prstGeom prst="rect">
            <a:avLst/>
          </a:prstGeom>
          <a:solidFill>
            <a:srgbClr val="1A7A4A"/>
          </a:solidFill>
          <a:ln w="12700">
            <a:solidFill>
              <a:srgbClr val="1A7A4A"/>
            </a:solidFill>
            <a:prstDash val="solid"/>
          </a:ln>
        </p:spPr>
        <p:txBody>
          <a:bodyPr/>
          <a:lstStyle/>
          <a:p>
            <a:endParaRPr lang="en-GB"/>
          </a:p>
        </p:txBody>
      </p:sp>
      <p:sp>
        <p:nvSpPr>
          <p:cNvPr id="18" name="Text 15"/>
          <p:cNvSpPr/>
          <p:nvPr/>
        </p:nvSpPr>
        <p:spPr>
          <a:xfrm>
            <a:off x="3310128" y="768096"/>
            <a:ext cx="2523744" cy="329184"/>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Strengths</a:t>
            </a:r>
            <a:endParaRPr lang="en-US" sz="1200" dirty="0"/>
          </a:p>
        </p:txBody>
      </p:sp>
      <p:sp>
        <p:nvSpPr>
          <p:cNvPr id="19" name="Text 16"/>
          <p:cNvSpPr/>
          <p:nvPr/>
        </p:nvSpPr>
        <p:spPr>
          <a:xfrm>
            <a:off x="3337560" y="1188720"/>
            <a:ext cx="2514600" cy="260604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latin typeface="Calibri" pitchFamily="34" charset="0"/>
                <a:ea typeface="Calibri" pitchFamily="34" charset="-122"/>
                <a:cs typeface="Calibri" pitchFamily="34" charset="-120"/>
              </a:rPr>
              <a:t>Preserves familiar home - supports Continuity Theory (Atchley, 1989)</a:t>
            </a:r>
            <a:endParaRPr lang="en-US" sz="1050" dirty="0"/>
          </a:p>
          <a:p>
            <a:pPr marL="342900" indent="-342900">
              <a:spcAft>
                <a:spcPts val="500"/>
              </a:spcAft>
              <a:buSzPct val="100000"/>
              <a:buChar char="•"/>
            </a:pPr>
            <a:r>
              <a:rPr lang="en-US" sz="1050" dirty="0">
                <a:latin typeface="Calibri" pitchFamily="34" charset="0"/>
                <a:ea typeface="Calibri" pitchFamily="34" charset="-122"/>
                <a:cs typeface="Calibri" pitchFamily="34" charset="-120"/>
              </a:rPr>
              <a:t>Enables independent living - Activity Theory aligned</a:t>
            </a:r>
            <a:endParaRPr lang="en-US" sz="1050" dirty="0"/>
          </a:p>
          <a:p>
            <a:pPr marL="342900" indent="-342900">
              <a:spcAft>
                <a:spcPts val="500"/>
              </a:spcAft>
              <a:buSzPct val="100000"/>
              <a:buChar char="•"/>
            </a:pPr>
            <a:r>
              <a:rPr lang="en-US" sz="1050" dirty="0">
                <a:latin typeface="Calibri" pitchFamily="34" charset="0"/>
                <a:ea typeface="Calibri" pitchFamily="34" charset="-122"/>
                <a:cs typeface="Calibri" pitchFamily="34" charset="-120"/>
              </a:rPr>
              <a:t>Care Act 2014 wellbeing &amp; personalisation duty</a:t>
            </a:r>
            <a:endParaRPr lang="en-US" sz="1050" dirty="0"/>
          </a:p>
          <a:p>
            <a:pPr marL="342900" indent="-342900">
              <a:spcAft>
                <a:spcPts val="500"/>
              </a:spcAft>
              <a:buSzPct val="100000"/>
              <a:buChar char="•"/>
            </a:pPr>
            <a:r>
              <a:rPr lang="en-GB" sz="1050" dirty="0"/>
              <a:t>Cost-effective vs residential care (Homecare Association, 2024)</a:t>
            </a:r>
          </a:p>
          <a:p>
            <a:pPr marL="342900" indent="-342900">
              <a:spcAft>
                <a:spcPts val="500"/>
              </a:spcAft>
              <a:buSzPct val="100000"/>
              <a:buChar char="•"/>
            </a:pPr>
            <a:r>
              <a:rPr lang="en-US" sz="1050" dirty="0">
                <a:latin typeface="Calibri" pitchFamily="34" charset="0"/>
                <a:ea typeface="Calibri" pitchFamily="34" charset="-122"/>
                <a:cs typeface="Calibri" pitchFamily="34" charset="-120"/>
              </a:rPr>
              <a:t>Reduces hospital admissions (NHS England, 2019)</a:t>
            </a:r>
            <a:endParaRPr lang="en-US" sz="1050" dirty="0"/>
          </a:p>
        </p:txBody>
      </p:sp>
      <p:sp>
        <p:nvSpPr>
          <p:cNvPr id="20" name="Shape 17"/>
          <p:cNvSpPr/>
          <p:nvPr/>
        </p:nvSpPr>
        <p:spPr>
          <a:xfrm>
            <a:off x="6172200" y="749808"/>
            <a:ext cx="2743200" cy="3127248"/>
          </a:xfrm>
          <a:prstGeom prst="roundRect">
            <a:avLst>
              <a:gd name="adj" fmla="val 2667"/>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1" name="Shape 18"/>
          <p:cNvSpPr/>
          <p:nvPr/>
        </p:nvSpPr>
        <p:spPr>
          <a:xfrm>
            <a:off x="6172200" y="749808"/>
            <a:ext cx="2743200" cy="365760"/>
          </a:xfrm>
          <a:prstGeom prst="rect">
            <a:avLst/>
          </a:prstGeom>
          <a:solidFill>
            <a:srgbClr val="C0392B"/>
          </a:solidFill>
          <a:ln w="12700">
            <a:solidFill>
              <a:srgbClr val="C0392B"/>
            </a:solidFill>
            <a:prstDash val="solid"/>
          </a:ln>
        </p:spPr>
        <p:txBody>
          <a:bodyPr/>
          <a:lstStyle/>
          <a:p>
            <a:endParaRPr lang="en-GB"/>
          </a:p>
        </p:txBody>
      </p:sp>
      <p:sp>
        <p:nvSpPr>
          <p:cNvPr id="22" name="Text 19"/>
          <p:cNvSpPr/>
          <p:nvPr/>
        </p:nvSpPr>
        <p:spPr>
          <a:xfrm>
            <a:off x="6281928" y="768096"/>
            <a:ext cx="2523744" cy="329184"/>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Limitations</a:t>
            </a:r>
            <a:endParaRPr lang="en-US" sz="1200" dirty="0"/>
          </a:p>
        </p:txBody>
      </p:sp>
      <p:sp>
        <p:nvSpPr>
          <p:cNvPr id="23" name="Text 20"/>
          <p:cNvSpPr/>
          <p:nvPr/>
        </p:nvSpPr>
        <p:spPr>
          <a:xfrm>
            <a:off x="6309360" y="1188720"/>
            <a:ext cx="2514600" cy="2606040"/>
          </a:xfrm>
          <a:prstGeom prst="rect">
            <a:avLst/>
          </a:prstGeom>
          <a:noFill/>
          <a:ln/>
        </p:spPr>
        <p:txBody>
          <a:bodyPr wrap="square" lIns="50800" tIns="50800" rIns="50800" bIns="50800" rtlCol="0" anchor="t"/>
          <a:lstStyle/>
          <a:p>
            <a:pPr marL="342900" indent="-342900">
              <a:spcAft>
                <a:spcPts val="500"/>
              </a:spcAft>
              <a:buSzPct val="100000"/>
              <a:buChar char="•"/>
            </a:pPr>
            <a:r>
              <a:rPr lang="en-GB" sz="1050" dirty="0"/>
              <a:t>111,000 workforce vacancies (Skills for Care, 2025)</a:t>
            </a:r>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15-min calls contradict Continuity &amp; dignity principles </a:t>
            </a:r>
            <a:r>
              <a:rPr lang="en-GB" sz="1050" dirty="0"/>
              <a:t>(Atchley, 1989; Care Act, 2014)</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Postcode lottery - deeply unequal access </a:t>
            </a:r>
            <a:r>
              <a:rPr lang="en-GB" sz="1050" dirty="0"/>
              <a:t>(Reeves et al., 2023)</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Risk of isolation if social needs unmet (Phillipson, 2013)</a:t>
            </a:r>
            <a:endParaRPr lang="en-US" sz="1050" dirty="0"/>
          </a:p>
        </p:txBody>
      </p:sp>
      <p:pic>
        <p:nvPicPr>
          <p:cNvPr id="2050" name="Picture 2" descr="Heritage Healthcare">
            <a:extLst>
              <a:ext uri="{FF2B5EF4-FFF2-40B4-BE49-F238E27FC236}">
                <a16:creationId xmlns:a16="http://schemas.microsoft.com/office/drawing/2014/main" id="{5848A616-4515-B5C0-F902-E5B104DDA9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006" y="1205866"/>
            <a:ext cx="2223134" cy="1479394"/>
          </a:xfrm>
          <a:prstGeom prst="rect">
            <a:avLst/>
          </a:prstGeom>
          <a:noFill/>
          <a:extLst>
            <a:ext uri="{909E8E84-426E-40DD-AFC4-6F175D3DCCD1}">
              <a14:hiddenFill xmlns:a14="http://schemas.microsoft.com/office/drawing/2010/main">
                <a:solidFill>
                  <a:srgbClr val="FFFFFF"/>
                </a:solidFill>
              </a14:hiddenFill>
            </a:ext>
          </a:extLst>
        </p:spPr>
      </p:pic>
      <p:pic>
        <p:nvPicPr>
          <p:cNvPr id="9" name="Critical Analysis">
            <a:hlinkClick r:id="" action="ppaction://media"/>
            <a:extLst>
              <a:ext uri="{FF2B5EF4-FFF2-40B4-BE49-F238E27FC236}">
                <a16:creationId xmlns:a16="http://schemas.microsoft.com/office/drawing/2014/main" id="{02266D61-81C2-2DDD-7EF0-6C136D4492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18218" y="94646"/>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4813"/>
    </mc:Choice>
    <mc:Fallback xmlns="">
      <p:transition spd="slow" advTm="54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81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9">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Critical Analysis: Residential Care</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28600" y="749808"/>
            <a:ext cx="1463040" cy="256032"/>
          </a:xfrm>
          <a:prstGeom prst="roundRect">
            <a:avLst>
              <a:gd name="adj" fmla="val 42857"/>
            </a:avLst>
          </a:prstGeom>
          <a:solidFill>
            <a:srgbClr val="E8A838"/>
          </a:solidFill>
          <a:ln w="12700">
            <a:solidFill>
              <a:srgbClr val="E8A838"/>
            </a:solidFill>
            <a:prstDash val="solid"/>
          </a:ln>
        </p:spPr>
        <p:txBody>
          <a:bodyPr/>
          <a:lstStyle/>
          <a:p>
            <a:endParaRPr lang="en-GB"/>
          </a:p>
        </p:txBody>
      </p:sp>
      <p:sp>
        <p:nvSpPr>
          <p:cNvPr id="6" name="Text 4"/>
          <p:cNvSpPr/>
          <p:nvPr/>
        </p:nvSpPr>
        <p:spPr>
          <a:xfrm>
            <a:off x="228600" y="749808"/>
            <a:ext cx="1463040" cy="25603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Focus Provision 2</a:t>
            </a:r>
            <a:endParaRPr lang="en-US" sz="1000" dirty="0"/>
          </a:p>
        </p:txBody>
      </p:sp>
      <p:sp>
        <p:nvSpPr>
          <p:cNvPr id="9" name="Text 6"/>
          <p:cNvSpPr/>
          <p:nvPr/>
        </p:nvSpPr>
        <p:spPr>
          <a:xfrm>
            <a:off x="274320" y="2542032"/>
            <a:ext cx="2651760" cy="164592"/>
          </a:xfrm>
          <a:prstGeom prst="rect">
            <a:avLst/>
          </a:prstGeom>
          <a:noFill/>
          <a:ln/>
        </p:spPr>
        <p:txBody>
          <a:bodyPr wrap="square" rtlCol="0" anchor="ctr"/>
          <a:lstStyle/>
          <a:p>
            <a:pPr marL="0" indent="0">
              <a:buNone/>
            </a:pPr>
            <a:r>
              <a:rPr lang="en-US" sz="700" b="1" i="1">
                <a:solidFill>
                  <a:srgbClr val="FFFFFF"/>
                </a:solidFill>
                <a:latin typeface="Calibri" pitchFamily="34" charset="0"/>
                <a:ea typeface="Calibri" pitchFamily="34" charset="-122"/>
                <a:cs typeface="Calibri" pitchFamily="34" charset="-120"/>
              </a:rPr>
              <a:t>CQC </a:t>
            </a:r>
            <a:r>
              <a:rPr lang="en-US" sz="700" b="1" i="1" dirty="0">
                <a:solidFill>
                  <a:srgbClr val="FFFFFF"/>
                </a:solidFill>
                <a:latin typeface="Calibri" pitchFamily="34" charset="0"/>
                <a:ea typeface="Calibri" pitchFamily="34" charset="-122"/>
                <a:cs typeface="Calibri" pitchFamily="34" charset="-120"/>
              </a:rPr>
              <a:t>(2023) State of Care Report</a:t>
            </a:r>
            <a:endParaRPr lang="en-US" sz="700" dirty="0"/>
          </a:p>
        </p:txBody>
      </p:sp>
      <p:sp>
        <p:nvSpPr>
          <p:cNvPr id="10" name="Text 7"/>
          <p:cNvSpPr/>
          <p:nvPr/>
        </p:nvSpPr>
        <p:spPr>
          <a:xfrm>
            <a:off x="274320" y="2706624"/>
            <a:ext cx="2651760" cy="164592"/>
          </a:xfrm>
          <a:prstGeom prst="rect">
            <a:avLst/>
          </a:prstGeom>
          <a:noFill/>
          <a:ln/>
        </p:spPr>
        <p:txBody>
          <a:bodyPr wrap="square" rtlCol="0" anchor="ctr"/>
          <a:lstStyle/>
          <a:p>
            <a:r>
              <a:rPr lang="en-GB" sz="800"/>
              <a:t>(Rowan Park Care Home, 2024)</a:t>
            </a:r>
            <a:endParaRPr lang="en-US" sz="650" dirty="0"/>
          </a:p>
        </p:txBody>
      </p:sp>
      <p:sp>
        <p:nvSpPr>
          <p:cNvPr id="11" name="Shape 8"/>
          <p:cNvSpPr/>
          <p:nvPr/>
        </p:nvSpPr>
        <p:spPr>
          <a:xfrm>
            <a:off x="228600" y="3081528"/>
            <a:ext cx="2743200" cy="868680"/>
          </a:xfrm>
          <a:prstGeom prst="roundRect">
            <a:avLst>
              <a:gd name="adj" fmla="val 7368"/>
            </a:avLst>
          </a:prstGeom>
          <a:solidFill>
            <a:srgbClr val="1A3A4A"/>
          </a:solidFill>
          <a:ln w="12700">
            <a:solidFill>
              <a:srgbClr val="1A3A4A"/>
            </a:solidFill>
            <a:prstDash val="solid"/>
          </a:ln>
          <a:effectLst>
            <a:outerShdw algn="bl" rotWithShape="0">
              <a:srgbClr val="000000">
                <a:alpha val="0"/>
              </a:srgbClr>
            </a:outerShdw>
          </a:effectLst>
        </p:spPr>
        <p:txBody>
          <a:bodyPr/>
          <a:lstStyle/>
          <a:p>
            <a:endParaRPr lang="en-GB"/>
          </a:p>
        </p:txBody>
      </p:sp>
      <p:sp>
        <p:nvSpPr>
          <p:cNvPr id="12" name="Text 9"/>
          <p:cNvSpPr/>
          <p:nvPr/>
        </p:nvSpPr>
        <p:spPr>
          <a:xfrm>
            <a:off x="228600" y="2999232"/>
            <a:ext cx="1353312" cy="457200"/>
          </a:xfrm>
          <a:prstGeom prst="rect">
            <a:avLst/>
          </a:prstGeom>
          <a:noFill/>
          <a:ln/>
        </p:spPr>
        <p:txBody>
          <a:bodyPr wrap="square" rtlCol="0" anchor="ctr"/>
          <a:lstStyle/>
          <a:p>
            <a:pPr algn="ctr"/>
            <a:r>
              <a:rPr lang="en-GB" sz="2400" b="1" dirty="0">
                <a:solidFill>
                  <a:schemeClr val="bg1"/>
                </a:solidFill>
              </a:rPr>
              <a:t>372</a:t>
            </a:r>
            <a:r>
              <a:rPr lang="en-US" sz="2200" b="1" dirty="0">
                <a:solidFill>
                  <a:srgbClr val="FFFFFF"/>
                </a:solidFill>
                <a:latin typeface="Calibri" pitchFamily="34" charset="0"/>
                <a:ea typeface="Calibri" pitchFamily="34" charset="-122"/>
                <a:cs typeface="Calibri" pitchFamily="34" charset="-120"/>
              </a:rPr>
              <a:t>K</a:t>
            </a:r>
            <a:endParaRPr lang="en-US" sz="2200" dirty="0"/>
          </a:p>
        </p:txBody>
      </p:sp>
      <p:sp>
        <p:nvSpPr>
          <p:cNvPr id="13" name="Text 10"/>
          <p:cNvSpPr/>
          <p:nvPr/>
        </p:nvSpPr>
        <p:spPr>
          <a:xfrm>
            <a:off x="228600" y="3429000"/>
            <a:ext cx="1353312" cy="384048"/>
          </a:xfrm>
          <a:prstGeom prst="rect">
            <a:avLst/>
          </a:prstGeom>
          <a:noFill/>
          <a:ln/>
        </p:spPr>
        <p:txBody>
          <a:bodyPr wrap="square" rtlCol="0" anchor="ctr"/>
          <a:lstStyle/>
          <a:p>
            <a:pPr marL="0" indent="0" algn="ctr">
              <a:buNone/>
            </a:pPr>
            <a:r>
              <a:rPr lang="en-US" sz="800" dirty="0">
                <a:solidFill>
                  <a:srgbClr val="FFFFFF"/>
                </a:solidFill>
                <a:latin typeface="Calibri" pitchFamily="34" charset="0"/>
                <a:ea typeface="Calibri" pitchFamily="34" charset="-122"/>
                <a:cs typeface="Calibri" pitchFamily="34" charset="-120"/>
              </a:rPr>
              <a:t>care home residents</a:t>
            </a:r>
            <a:endParaRPr lang="en-US" sz="800" dirty="0"/>
          </a:p>
          <a:p>
            <a:pPr marL="0" indent="0" algn="ctr">
              <a:buNone/>
            </a:pPr>
            <a:r>
              <a:rPr lang="en-US" sz="800" dirty="0">
                <a:solidFill>
                  <a:srgbClr val="FFFFFF"/>
                </a:solidFill>
                <a:latin typeface="Calibri" pitchFamily="34" charset="0"/>
                <a:ea typeface="Calibri" pitchFamily="34" charset="-122"/>
                <a:cs typeface="Calibri" pitchFamily="34" charset="-120"/>
              </a:rPr>
              <a:t>(ONS, 2023)</a:t>
            </a:r>
            <a:endParaRPr lang="en-US" sz="800" dirty="0"/>
          </a:p>
        </p:txBody>
      </p:sp>
      <p:sp>
        <p:nvSpPr>
          <p:cNvPr id="14" name="Text 11"/>
          <p:cNvSpPr/>
          <p:nvPr/>
        </p:nvSpPr>
        <p:spPr>
          <a:xfrm>
            <a:off x="1581912" y="3091081"/>
            <a:ext cx="1389888" cy="457200"/>
          </a:xfrm>
          <a:prstGeom prst="rect">
            <a:avLst/>
          </a:prstGeom>
          <a:noFill/>
          <a:ln/>
        </p:spPr>
        <p:txBody>
          <a:bodyPr wrap="square" rtlCol="0" anchor="ctr"/>
          <a:lstStyle/>
          <a:p>
            <a:pPr marL="0" indent="0" algn="ctr">
              <a:buNone/>
            </a:pPr>
            <a:r>
              <a:rPr lang="en-US" sz="900" b="1" dirty="0">
                <a:solidFill>
                  <a:srgbClr val="E8A838"/>
                </a:solidFill>
                <a:latin typeface="Calibri" pitchFamily="34" charset="0"/>
                <a:ea typeface="Calibri" pitchFamily="34" charset="-122"/>
                <a:cs typeface="Calibri" pitchFamily="34" charset="-120"/>
              </a:rPr>
              <a:t>16% required improvement, 1% inadequate</a:t>
            </a:r>
            <a:endParaRPr lang="en-US" sz="1400" dirty="0"/>
          </a:p>
        </p:txBody>
      </p:sp>
      <p:sp>
        <p:nvSpPr>
          <p:cNvPr id="15" name="Text 12"/>
          <p:cNvSpPr/>
          <p:nvPr/>
        </p:nvSpPr>
        <p:spPr>
          <a:xfrm>
            <a:off x="1581912" y="3429000"/>
            <a:ext cx="1389888" cy="384048"/>
          </a:xfrm>
          <a:prstGeom prst="rect">
            <a:avLst/>
          </a:prstGeom>
          <a:noFill/>
          <a:ln/>
        </p:spPr>
        <p:txBody>
          <a:bodyPr wrap="square" rtlCol="0" anchor="ctr"/>
          <a:lstStyle/>
          <a:p>
            <a:pPr marL="0" indent="0" algn="ctr">
              <a:buNone/>
            </a:pPr>
            <a:r>
              <a:rPr lang="en-US" sz="800" dirty="0">
                <a:solidFill>
                  <a:srgbClr val="FFFFFF"/>
                </a:solidFill>
                <a:latin typeface="Calibri" pitchFamily="34" charset="0"/>
              </a:rPr>
              <a:t>(CQC, 2023)</a:t>
            </a:r>
            <a:endParaRPr lang="en-US" sz="800" dirty="0"/>
          </a:p>
        </p:txBody>
      </p:sp>
      <p:sp>
        <p:nvSpPr>
          <p:cNvPr id="16" name="Shape 13"/>
          <p:cNvSpPr/>
          <p:nvPr/>
        </p:nvSpPr>
        <p:spPr>
          <a:xfrm>
            <a:off x="3200400" y="749808"/>
            <a:ext cx="2743200" cy="3127248"/>
          </a:xfrm>
          <a:prstGeom prst="roundRect">
            <a:avLst>
              <a:gd name="adj" fmla="val 2667"/>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7" name="Shape 14"/>
          <p:cNvSpPr/>
          <p:nvPr/>
        </p:nvSpPr>
        <p:spPr>
          <a:xfrm>
            <a:off x="3200400" y="749808"/>
            <a:ext cx="2743200" cy="365760"/>
          </a:xfrm>
          <a:prstGeom prst="rect">
            <a:avLst/>
          </a:prstGeom>
          <a:solidFill>
            <a:srgbClr val="1A7A4A"/>
          </a:solidFill>
          <a:ln w="12700">
            <a:solidFill>
              <a:srgbClr val="1A7A4A"/>
            </a:solidFill>
            <a:prstDash val="solid"/>
          </a:ln>
        </p:spPr>
        <p:txBody>
          <a:bodyPr/>
          <a:lstStyle/>
          <a:p>
            <a:endParaRPr lang="en-GB"/>
          </a:p>
        </p:txBody>
      </p:sp>
      <p:sp>
        <p:nvSpPr>
          <p:cNvPr id="18" name="Text 15"/>
          <p:cNvSpPr/>
          <p:nvPr/>
        </p:nvSpPr>
        <p:spPr>
          <a:xfrm>
            <a:off x="3310128" y="768096"/>
            <a:ext cx="2523744" cy="329184"/>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Strengths</a:t>
            </a:r>
            <a:endParaRPr lang="en-US" sz="1200" dirty="0"/>
          </a:p>
        </p:txBody>
      </p:sp>
      <p:sp>
        <p:nvSpPr>
          <p:cNvPr id="19" name="Text 16"/>
          <p:cNvSpPr/>
          <p:nvPr/>
        </p:nvSpPr>
        <p:spPr>
          <a:xfrm>
            <a:off x="3337560" y="1188720"/>
            <a:ext cx="2514600" cy="260604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24-hour care for complex needs</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Group activities reflect Activity Theory (SCIE, 2023)</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CQC- regulated quality standards (CQC,2023)</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Person-</a:t>
            </a:r>
            <a:r>
              <a:rPr lang="en-US" sz="1050" dirty="0" err="1">
                <a:solidFill>
                  <a:srgbClr val="1A3A4A"/>
                </a:solidFill>
                <a:latin typeface="Calibri" pitchFamily="34" charset="0"/>
                <a:ea typeface="Calibri" pitchFamily="34" charset="-122"/>
                <a:cs typeface="Calibri" pitchFamily="34" charset="-120"/>
              </a:rPr>
              <a:t>centred</a:t>
            </a:r>
            <a:r>
              <a:rPr lang="en-US" sz="1050" dirty="0">
                <a:solidFill>
                  <a:srgbClr val="1A3A4A"/>
                </a:solidFill>
                <a:latin typeface="Calibri" pitchFamily="34" charset="0"/>
                <a:ea typeface="Calibri" pitchFamily="34" charset="-122"/>
                <a:cs typeface="Calibri" pitchFamily="34" charset="-120"/>
              </a:rPr>
              <a:t> homes can support internal continuity </a:t>
            </a:r>
            <a:r>
              <a:rPr lang="en-GB" sz="1050" dirty="0"/>
              <a:t>(Atchley, 1989)</a:t>
            </a:r>
            <a:endParaRPr lang="en-US" sz="1050" dirty="0"/>
          </a:p>
        </p:txBody>
      </p:sp>
      <p:sp>
        <p:nvSpPr>
          <p:cNvPr id="20" name="Shape 17"/>
          <p:cNvSpPr/>
          <p:nvPr/>
        </p:nvSpPr>
        <p:spPr>
          <a:xfrm>
            <a:off x="6172200" y="749808"/>
            <a:ext cx="2743200" cy="3127248"/>
          </a:xfrm>
          <a:prstGeom prst="roundRect">
            <a:avLst>
              <a:gd name="adj" fmla="val 2667"/>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1" name="Shape 18"/>
          <p:cNvSpPr/>
          <p:nvPr/>
        </p:nvSpPr>
        <p:spPr>
          <a:xfrm>
            <a:off x="6172200" y="749808"/>
            <a:ext cx="2743200" cy="365760"/>
          </a:xfrm>
          <a:prstGeom prst="rect">
            <a:avLst/>
          </a:prstGeom>
          <a:solidFill>
            <a:srgbClr val="C0392B"/>
          </a:solidFill>
          <a:ln w="12700">
            <a:solidFill>
              <a:srgbClr val="C0392B"/>
            </a:solidFill>
            <a:prstDash val="solid"/>
          </a:ln>
        </p:spPr>
        <p:txBody>
          <a:bodyPr/>
          <a:lstStyle/>
          <a:p>
            <a:endParaRPr lang="en-GB"/>
          </a:p>
        </p:txBody>
      </p:sp>
      <p:sp>
        <p:nvSpPr>
          <p:cNvPr id="22" name="Text 19"/>
          <p:cNvSpPr/>
          <p:nvPr/>
        </p:nvSpPr>
        <p:spPr>
          <a:xfrm>
            <a:off x="6281928" y="768096"/>
            <a:ext cx="2523744" cy="329184"/>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Limitations</a:t>
            </a:r>
            <a:endParaRPr lang="en-US" sz="1200" dirty="0"/>
          </a:p>
        </p:txBody>
      </p:sp>
      <p:sp>
        <p:nvSpPr>
          <p:cNvPr id="23" name="Text 20"/>
          <p:cNvSpPr/>
          <p:nvPr/>
        </p:nvSpPr>
        <p:spPr>
          <a:xfrm>
            <a:off x="6309360" y="1188720"/>
            <a:ext cx="2514600" cy="260604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Disrupts external continuity - leaving familiar home (Atchley, 1989)</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Risk of institutionalisation &amp; loss of autonomy (Phillipson, 2013)</a:t>
            </a:r>
            <a:endParaRPr lang="en-US" sz="1050" dirty="0"/>
          </a:p>
          <a:p>
            <a:pPr marL="342900" indent="-342900">
              <a:spcAft>
                <a:spcPts val="500"/>
              </a:spcAft>
              <a:buSzPct val="100000"/>
              <a:buChar char="•"/>
            </a:pPr>
            <a:r>
              <a:rPr lang="en-GB" sz="1050" dirty="0"/>
              <a:t>£949 </a:t>
            </a:r>
            <a:r>
              <a:rPr lang="en-GB" sz="1050" dirty="0" err="1"/>
              <a:t>avg</a:t>
            </a:r>
            <a:r>
              <a:rPr lang="en-GB" sz="1050" dirty="0"/>
              <a:t> weekly cost - residential care (</a:t>
            </a:r>
            <a:r>
              <a:rPr lang="en-GB" sz="1050" dirty="0" err="1"/>
              <a:t>LaingBuisson</a:t>
            </a:r>
            <a:r>
              <a:rPr lang="en-GB" sz="1050" dirty="0"/>
              <a:t>, 2023)</a:t>
            </a:r>
          </a:p>
        </p:txBody>
      </p:sp>
      <p:pic>
        <p:nvPicPr>
          <p:cNvPr id="3074" name="Picture 2" descr="Winter Activities for Care Home Residents">
            <a:extLst>
              <a:ext uri="{FF2B5EF4-FFF2-40B4-BE49-F238E27FC236}">
                <a16:creationId xmlns:a16="http://schemas.microsoft.com/office/drawing/2014/main" id="{2844406B-4CBE-0D1E-875B-44004CBE8B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 y="1081278"/>
            <a:ext cx="2491124" cy="1561338"/>
          </a:xfrm>
          <a:prstGeom prst="rect">
            <a:avLst/>
          </a:prstGeom>
          <a:noFill/>
          <a:extLst>
            <a:ext uri="{909E8E84-426E-40DD-AFC4-6F175D3DCCD1}">
              <a14:hiddenFill xmlns:a14="http://schemas.microsoft.com/office/drawing/2010/main">
                <a:solidFill>
                  <a:srgbClr val="FFFFFF"/>
                </a:solidFill>
              </a14:hiddenFill>
            </a:ext>
          </a:extLst>
        </p:spPr>
      </p:pic>
      <p:pic>
        <p:nvPicPr>
          <p:cNvPr id="8" name="critical">
            <a:hlinkClick r:id="" action="ppaction://media"/>
            <a:extLst>
              <a:ext uri="{FF2B5EF4-FFF2-40B4-BE49-F238E27FC236}">
                <a16:creationId xmlns:a16="http://schemas.microsoft.com/office/drawing/2014/main" id="{308A76D9-24E3-08BB-9A1F-F1ABF566E2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80278" y="166433"/>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3400"/>
    </mc:Choice>
    <mc:Fallback xmlns="">
      <p:transition spd="slow" advTm="53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37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0">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Innovation 1: Telecare &amp; Remote Monitoring</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Text 3"/>
          <p:cNvSpPr/>
          <p:nvPr/>
        </p:nvSpPr>
        <p:spPr>
          <a:xfrm>
            <a:off x="228600" y="749808"/>
            <a:ext cx="8686800" cy="256032"/>
          </a:xfrm>
          <a:prstGeom prst="rect">
            <a:avLst/>
          </a:prstGeom>
          <a:noFill/>
          <a:ln/>
        </p:spPr>
        <p:txBody>
          <a:bodyPr wrap="square" rtlCol="0" anchor="ctr"/>
          <a:lstStyle/>
          <a:p>
            <a:pPr marL="0" indent="0">
              <a:buNone/>
            </a:pPr>
            <a:r>
              <a:rPr lang="en-US" sz="1100" i="1" dirty="0">
                <a:latin typeface="Calibri" pitchFamily="34" charset="0"/>
                <a:ea typeface="Calibri" pitchFamily="34" charset="-122"/>
                <a:cs typeface="Calibri" pitchFamily="34" charset="-120"/>
              </a:rPr>
              <a:t>Supports independent living - but digital exclusion remains a significant barrier (Age UK, 2024)</a:t>
            </a:r>
            <a:endParaRPr lang="en-US" sz="1100" dirty="0"/>
          </a:p>
        </p:txBody>
      </p:sp>
      <p:sp>
        <p:nvSpPr>
          <p:cNvPr id="6" name="Shape 4"/>
          <p:cNvSpPr/>
          <p:nvPr/>
        </p:nvSpPr>
        <p:spPr>
          <a:xfrm>
            <a:off x="228600" y="1097280"/>
            <a:ext cx="4206240" cy="1828800"/>
          </a:xfrm>
          <a:prstGeom prst="roundRect">
            <a:avLst>
              <a:gd name="adj" fmla="val 400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7" name="Shape 5"/>
          <p:cNvSpPr/>
          <p:nvPr/>
        </p:nvSpPr>
        <p:spPr>
          <a:xfrm>
            <a:off x="320040" y="1207008"/>
            <a:ext cx="804672" cy="804672"/>
          </a:xfrm>
          <a:prstGeom prst="ellipse">
            <a:avLst/>
          </a:prstGeom>
          <a:solidFill>
            <a:srgbClr val="028090"/>
          </a:solidFill>
          <a:ln w="12700">
            <a:solidFill>
              <a:srgbClr val="028090"/>
            </a:solidFill>
            <a:prstDash val="solid"/>
          </a:ln>
          <a:effectLst>
            <a:outerShdw algn="bl" rotWithShape="0">
              <a:srgbClr val="000000">
                <a:alpha val="0"/>
              </a:srgbClr>
            </a:outerShdw>
          </a:effectLst>
        </p:spPr>
        <p:txBody>
          <a:bodyPr/>
          <a:lstStyle/>
          <a:p>
            <a:endParaRPr lang="en-GB"/>
          </a:p>
        </p:txBody>
      </p:sp>
      <p:sp>
        <p:nvSpPr>
          <p:cNvPr id="8" name="Text 6"/>
          <p:cNvSpPr/>
          <p:nvPr/>
        </p:nvSpPr>
        <p:spPr>
          <a:xfrm>
            <a:off x="320040" y="1207008"/>
            <a:ext cx="804672" cy="804672"/>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9" name="Text 7"/>
          <p:cNvSpPr/>
          <p:nvPr/>
        </p:nvSpPr>
        <p:spPr>
          <a:xfrm>
            <a:off x="1216152" y="1188720"/>
            <a:ext cx="3090672" cy="658368"/>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 Strengths</a:t>
            </a:r>
            <a:endParaRPr lang="en-US" sz="1300" dirty="0"/>
          </a:p>
          <a:p>
            <a:pPr marL="0" indent="0">
              <a:buNone/>
            </a:pPr>
            <a:endParaRPr lang="en-US" sz="1300" dirty="0"/>
          </a:p>
        </p:txBody>
      </p:sp>
      <p:sp>
        <p:nvSpPr>
          <p:cNvPr id="10" name="Text 8"/>
          <p:cNvSpPr/>
          <p:nvPr/>
        </p:nvSpPr>
        <p:spPr>
          <a:xfrm>
            <a:off x="1216152" y="1874520"/>
            <a:ext cx="3090672" cy="960120"/>
          </a:xfrm>
          <a:prstGeom prst="rect">
            <a:avLst/>
          </a:prstGeom>
          <a:noFill/>
          <a:ln/>
        </p:spPr>
        <p:txBody>
          <a:bodyPr wrap="square" lIns="50800" tIns="50800" rIns="50800" bIns="50800" rtlCol="0" anchor="t"/>
          <a:lstStyle/>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Falls &amp; movement sensors - early detection </a:t>
            </a:r>
            <a:r>
              <a:rPr lang="en-GB" sz="1000" dirty="0"/>
              <a:t>(Barlow et al., 2010)</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Medication monitoring &amp; alerts </a:t>
            </a:r>
            <a:r>
              <a:rPr lang="en-GB" sz="1000" dirty="0"/>
              <a:t>(McLean et al., 2013)</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Supports independent living at home</a:t>
            </a:r>
            <a:endParaRPr lang="en-US" sz="1000" dirty="0"/>
          </a:p>
        </p:txBody>
      </p:sp>
      <p:sp>
        <p:nvSpPr>
          <p:cNvPr id="11" name="Shape 9"/>
          <p:cNvSpPr/>
          <p:nvPr/>
        </p:nvSpPr>
        <p:spPr>
          <a:xfrm>
            <a:off x="4663440" y="1097280"/>
            <a:ext cx="4206240" cy="1828800"/>
          </a:xfrm>
          <a:prstGeom prst="roundRect">
            <a:avLst>
              <a:gd name="adj" fmla="val 400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2" name="Shape 10"/>
          <p:cNvSpPr/>
          <p:nvPr/>
        </p:nvSpPr>
        <p:spPr>
          <a:xfrm>
            <a:off x="4754880" y="1207008"/>
            <a:ext cx="804672" cy="804672"/>
          </a:xfrm>
          <a:prstGeom prst="ellipse">
            <a:avLst/>
          </a:prstGeom>
          <a:solidFill>
            <a:srgbClr val="1A3A4A"/>
          </a:solidFill>
          <a:ln w="12700">
            <a:solidFill>
              <a:srgbClr val="1A3A4A"/>
            </a:solidFill>
            <a:prstDash val="solid"/>
          </a:ln>
          <a:effectLst>
            <a:outerShdw algn="bl" rotWithShape="0">
              <a:srgbClr val="000000">
                <a:alpha val="0"/>
              </a:srgbClr>
            </a:outerShdw>
          </a:effectLst>
        </p:spPr>
        <p:txBody>
          <a:bodyPr/>
          <a:lstStyle/>
          <a:p>
            <a:endParaRPr lang="en-GB"/>
          </a:p>
        </p:txBody>
      </p:sp>
      <p:sp>
        <p:nvSpPr>
          <p:cNvPr id="13" name="Text 11"/>
          <p:cNvSpPr/>
          <p:nvPr/>
        </p:nvSpPr>
        <p:spPr>
          <a:xfrm>
            <a:off x="4754880" y="1207008"/>
            <a:ext cx="804672" cy="804672"/>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4" name="Text 12"/>
          <p:cNvSpPr/>
          <p:nvPr/>
        </p:nvSpPr>
        <p:spPr>
          <a:xfrm>
            <a:off x="5650992" y="1188720"/>
            <a:ext cx="3090672" cy="658368"/>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Theory &amp; Policy Links</a:t>
            </a:r>
            <a:endParaRPr lang="en-US" sz="1300" dirty="0"/>
          </a:p>
          <a:p>
            <a:pPr marL="0" indent="0">
              <a:buNone/>
            </a:pPr>
            <a:endParaRPr lang="en-US" sz="1300" dirty="0"/>
          </a:p>
        </p:txBody>
      </p:sp>
      <p:sp>
        <p:nvSpPr>
          <p:cNvPr id="15" name="Text 13"/>
          <p:cNvSpPr/>
          <p:nvPr/>
        </p:nvSpPr>
        <p:spPr>
          <a:xfrm>
            <a:off x="5650992" y="1874520"/>
            <a:ext cx="3090672" cy="960120"/>
          </a:xfrm>
          <a:prstGeom prst="rect">
            <a:avLst/>
          </a:prstGeom>
          <a:noFill/>
          <a:ln/>
        </p:spPr>
        <p:txBody>
          <a:bodyPr wrap="square" lIns="50800" tIns="50800" rIns="50800" bIns="50800" rtlCol="0" anchor="t"/>
          <a:lstStyle/>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Continuity Theory - enables older people to remain in familiar home (Atchley, 1989)</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NHS Long Term Plan - prevention &amp; early intervention (NHS England, 2019)</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Care Act 2014 - personalisation &amp; independence (Care Act, 2014)</a:t>
            </a:r>
            <a:endParaRPr lang="en-US" sz="1000" dirty="0"/>
          </a:p>
        </p:txBody>
      </p:sp>
      <p:sp>
        <p:nvSpPr>
          <p:cNvPr id="16" name="Shape 14"/>
          <p:cNvSpPr/>
          <p:nvPr/>
        </p:nvSpPr>
        <p:spPr>
          <a:xfrm>
            <a:off x="228600" y="3063240"/>
            <a:ext cx="4206240" cy="1828800"/>
          </a:xfrm>
          <a:prstGeom prst="roundRect">
            <a:avLst>
              <a:gd name="adj" fmla="val 400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7" name="Shape 15"/>
          <p:cNvSpPr/>
          <p:nvPr/>
        </p:nvSpPr>
        <p:spPr>
          <a:xfrm>
            <a:off x="320040" y="3172968"/>
            <a:ext cx="804672" cy="804672"/>
          </a:xfrm>
          <a:prstGeom prst="ellipse">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a:p>
        </p:txBody>
      </p:sp>
      <p:sp>
        <p:nvSpPr>
          <p:cNvPr id="18" name="Text 16"/>
          <p:cNvSpPr/>
          <p:nvPr/>
        </p:nvSpPr>
        <p:spPr>
          <a:xfrm>
            <a:off x="320040" y="3172968"/>
            <a:ext cx="804672" cy="804672"/>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9" name="Text 17"/>
          <p:cNvSpPr/>
          <p:nvPr/>
        </p:nvSpPr>
        <p:spPr>
          <a:xfrm>
            <a:off x="1216152" y="3154680"/>
            <a:ext cx="3090672" cy="658368"/>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 Limitations</a:t>
            </a:r>
            <a:endParaRPr lang="en-US" sz="1300" dirty="0"/>
          </a:p>
          <a:p>
            <a:pPr marL="0" indent="0">
              <a:buNone/>
            </a:pPr>
            <a:endParaRPr lang="en-US" sz="1300" dirty="0"/>
          </a:p>
        </p:txBody>
      </p:sp>
      <p:sp>
        <p:nvSpPr>
          <p:cNvPr id="20" name="Text 18"/>
          <p:cNvSpPr/>
          <p:nvPr/>
        </p:nvSpPr>
        <p:spPr>
          <a:xfrm>
            <a:off x="1216152" y="3840480"/>
            <a:ext cx="3090672" cy="960120"/>
          </a:xfrm>
          <a:prstGeom prst="rect">
            <a:avLst/>
          </a:prstGeom>
          <a:noFill/>
          <a:ln/>
        </p:spPr>
        <p:txBody>
          <a:bodyPr wrap="square" lIns="50800" tIns="50800" rIns="50800" bIns="50800" rtlCol="0" anchor="t"/>
          <a:lstStyle/>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4.7M older adults lack digital skills - risk of exclusion (Age UK, 2024)</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High implementation costs (Garner et al., 2024)</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Privacy &amp; consent concerns (Morley, 2026)</a:t>
            </a:r>
            <a:endParaRPr lang="en-US" sz="1000" dirty="0"/>
          </a:p>
        </p:txBody>
      </p:sp>
      <p:sp>
        <p:nvSpPr>
          <p:cNvPr id="21" name="Shape 19"/>
          <p:cNvSpPr/>
          <p:nvPr/>
        </p:nvSpPr>
        <p:spPr>
          <a:xfrm>
            <a:off x="4663440" y="3063240"/>
            <a:ext cx="4206240" cy="1828800"/>
          </a:xfrm>
          <a:prstGeom prst="roundRect">
            <a:avLst>
              <a:gd name="adj" fmla="val 400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2" name="Shape 20"/>
          <p:cNvSpPr/>
          <p:nvPr/>
        </p:nvSpPr>
        <p:spPr>
          <a:xfrm>
            <a:off x="4754880" y="3172968"/>
            <a:ext cx="804672" cy="804672"/>
          </a:xfrm>
          <a:prstGeom prst="ellipse">
            <a:avLst/>
          </a:prstGeom>
          <a:solidFill>
            <a:srgbClr val="015F6A"/>
          </a:solidFill>
          <a:ln w="12700">
            <a:solidFill>
              <a:srgbClr val="015F6A"/>
            </a:solidFill>
            <a:prstDash val="solid"/>
          </a:ln>
          <a:effectLst>
            <a:outerShdw algn="bl" rotWithShape="0">
              <a:srgbClr val="000000">
                <a:alpha val="0"/>
              </a:srgbClr>
            </a:outerShdw>
          </a:effectLst>
        </p:spPr>
        <p:txBody>
          <a:bodyPr/>
          <a:lstStyle/>
          <a:p>
            <a:endParaRPr lang="en-GB"/>
          </a:p>
        </p:txBody>
      </p:sp>
      <p:sp>
        <p:nvSpPr>
          <p:cNvPr id="23" name="Text 21"/>
          <p:cNvSpPr/>
          <p:nvPr/>
        </p:nvSpPr>
        <p:spPr>
          <a:xfrm>
            <a:off x="4754880" y="3172968"/>
            <a:ext cx="804672" cy="804672"/>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24" name="Text 22"/>
          <p:cNvSpPr/>
          <p:nvPr/>
        </p:nvSpPr>
        <p:spPr>
          <a:xfrm>
            <a:off x="5650992" y="3154680"/>
            <a:ext cx="3090672" cy="658368"/>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Key Evidence</a:t>
            </a:r>
            <a:endParaRPr lang="en-US" sz="1300" dirty="0"/>
          </a:p>
          <a:p>
            <a:pPr marL="0" indent="0">
              <a:buNone/>
            </a:pPr>
            <a:endParaRPr lang="en-US" sz="1300" dirty="0"/>
          </a:p>
        </p:txBody>
      </p:sp>
      <p:sp>
        <p:nvSpPr>
          <p:cNvPr id="25" name="Text 23"/>
          <p:cNvSpPr/>
          <p:nvPr/>
        </p:nvSpPr>
        <p:spPr>
          <a:xfrm>
            <a:off x="5650992" y="3840480"/>
            <a:ext cx="3090672" cy="960120"/>
          </a:xfrm>
          <a:prstGeom prst="rect">
            <a:avLst/>
          </a:prstGeom>
          <a:noFill/>
          <a:ln/>
        </p:spPr>
        <p:txBody>
          <a:bodyPr wrap="square" lIns="50800" tIns="50800" rIns="50800" bIns="50800" rtlCol="0" anchor="t"/>
          <a:lstStyle/>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Reduces hospital admissions (Barlow et al., 2010)</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Improves quality &amp; safety of care (McLean et al., 2013)</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Risk: displaces human contact (Hamblin, 2022)</a:t>
            </a:r>
            <a:endParaRPr lang="en-US" sz="1000" dirty="0"/>
          </a:p>
        </p:txBody>
      </p:sp>
      <p:pic>
        <p:nvPicPr>
          <p:cNvPr id="26" name="innovation">
            <a:hlinkClick r:id="" action="ppaction://media"/>
            <a:extLst>
              <a:ext uri="{FF2B5EF4-FFF2-40B4-BE49-F238E27FC236}">
                <a16:creationId xmlns:a16="http://schemas.microsoft.com/office/drawing/2014/main" id="{6D9F6CA9-337A-899A-1E05-7BF752F6BD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04071" y="12528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7136"/>
    </mc:Choice>
    <mc:Fallback xmlns="">
      <p:transition spd="slow" advTm="57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136"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1">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Innovation 2: Dementia Technology</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r>
              <a:rPr lang="en-US" sz="900" i="1" dirty="0">
                <a:solidFill>
                  <a:srgbClr val="1A3A4A"/>
                </a:solidFill>
                <a:latin typeface="Calibri" pitchFamily="34" charset="0"/>
              </a:rPr>
              <a:t>Recent innovations include Tovertafel, VR therapy &amp; cognitive apps - focus: GPS Tracking &amp; PARO</a:t>
            </a:r>
            <a:endParaRPr lang="en-US" sz="800" dirty="0"/>
          </a:p>
        </p:txBody>
      </p:sp>
      <p:sp>
        <p:nvSpPr>
          <p:cNvPr id="9" name="Shape 6"/>
          <p:cNvSpPr/>
          <p:nvPr/>
        </p:nvSpPr>
        <p:spPr>
          <a:xfrm>
            <a:off x="2743200" y="749808"/>
            <a:ext cx="2971800" cy="4023360"/>
          </a:xfrm>
          <a:prstGeom prst="roundRect">
            <a:avLst>
              <a:gd name="adj" fmla="val 2462"/>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0" name="Shape 7"/>
          <p:cNvSpPr/>
          <p:nvPr/>
        </p:nvSpPr>
        <p:spPr>
          <a:xfrm>
            <a:off x="2743200" y="749808"/>
            <a:ext cx="2971800" cy="365760"/>
          </a:xfrm>
          <a:prstGeom prst="rect">
            <a:avLst/>
          </a:prstGeom>
          <a:solidFill>
            <a:srgbClr val="1A7A4A"/>
          </a:solidFill>
          <a:ln w="12700">
            <a:solidFill>
              <a:srgbClr val="1A7A4A"/>
            </a:solidFill>
            <a:prstDash val="solid"/>
          </a:ln>
        </p:spPr>
        <p:txBody>
          <a:bodyPr/>
          <a:lstStyle/>
          <a:p>
            <a:endParaRPr lang="en-GB"/>
          </a:p>
        </p:txBody>
      </p:sp>
      <p:sp>
        <p:nvSpPr>
          <p:cNvPr id="11" name="Text 8"/>
          <p:cNvSpPr/>
          <p:nvPr/>
        </p:nvSpPr>
        <p:spPr>
          <a:xfrm>
            <a:off x="2852928" y="768096"/>
            <a:ext cx="2743200" cy="329184"/>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GPS Tracking</a:t>
            </a:r>
            <a:endParaRPr lang="en-US" sz="1200" dirty="0"/>
          </a:p>
        </p:txBody>
      </p:sp>
      <p:sp>
        <p:nvSpPr>
          <p:cNvPr id="12" name="Text 9"/>
          <p:cNvSpPr/>
          <p:nvPr/>
        </p:nvSpPr>
        <p:spPr>
          <a:xfrm>
            <a:off x="2852928" y="1188720"/>
            <a:ext cx="2761488" cy="3474720"/>
          </a:xfrm>
          <a:prstGeom prst="rect">
            <a:avLst/>
          </a:prstGeom>
          <a:noFill/>
          <a:ln/>
        </p:spPr>
        <p:txBody>
          <a:bodyPr wrap="square" lIns="50800" tIns="50800" rIns="50800" bIns="50800" rtlCol="0" anchor="t"/>
          <a:lstStyle/>
          <a:p>
            <a:pPr marL="0" indent="0">
              <a:buNone/>
            </a:pPr>
            <a:r>
              <a:rPr lang="en-US" sz="900" b="1" dirty="0">
                <a:solidFill>
                  <a:srgbClr val="028090"/>
                </a:solidFill>
                <a:latin typeface="Calibri" pitchFamily="34" charset="0"/>
              </a:rPr>
              <a:t>✔ Strength</a:t>
            </a:r>
          </a:p>
          <a:p>
            <a:pPr marL="342900" indent="-342900">
              <a:spcAft>
                <a:spcPts val="500"/>
              </a:spcAft>
              <a:buSzPct val="100000"/>
              <a:buChar char="•"/>
            </a:pPr>
            <a:r>
              <a:rPr lang="en-US" sz="900" dirty="0">
                <a:solidFill>
                  <a:srgbClr val="1A3A4A"/>
                </a:solidFill>
                <a:latin typeface="Calibri" pitchFamily="34" charset="0"/>
              </a:rPr>
              <a:t>Reduces wandering risk &amp; distress (Doyle et al., 2024)</a:t>
            </a:r>
            <a:endParaRPr lang="en-US" sz="900" dirty="0"/>
          </a:p>
          <a:p>
            <a:pPr marL="342900" indent="-342900">
              <a:spcAft>
                <a:spcPts val="500"/>
              </a:spcAft>
              <a:buSzPct val="100000"/>
              <a:buChar char="•"/>
            </a:pPr>
            <a:r>
              <a:rPr lang="en-US" sz="900" dirty="0">
                <a:solidFill>
                  <a:srgbClr val="1A3A4A"/>
                </a:solidFill>
                <a:latin typeface="Calibri" pitchFamily="34" charset="0"/>
              </a:rPr>
              <a:t>Supports independence - Continuity Theory (Atchley, 1989)</a:t>
            </a:r>
            <a:endParaRPr lang="en-US" sz="900" dirty="0"/>
          </a:p>
          <a:p>
            <a:pPr marL="342900" indent="-342900">
              <a:spcAft>
                <a:spcPts val="500"/>
              </a:spcAft>
              <a:buSzPct val="100000"/>
              <a:buChar char="•"/>
            </a:pPr>
            <a:r>
              <a:rPr lang="en-US" sz="900" dirty="0">
                <a:solidFill>
                  <a:srgbClr val="1A3A4A"/>
                </a:solidFill>
                <a:latin typeface="Calibri" pitchFamily="34" charset="0"/>
              </a:rPr>
              <a:t>Aligns with NHS Long Term Plan - early intervention (NHS England, 2019)</a:t>
            </a:r>
            <a:endParaRPr lang="en-US" sz="900" dirty="0"/>
          </a:p>
          <a:p>
            <a:pPr marL="0" indent="0">
              <a:buNone/>
            </a:pPr>
            <a:r>
              <a:rPr lang="en-US" sz="900" b="1" dirty="0">
                <a:solidFill>
                  <a:srgbClr val="C0392B"/>
                </a:solidFill>
                <a:latin typeface="Calibri" pitchFamily="34" charset="0"/>
              </a:rPr>
              <a:t>
✘ Critique</a:t>
            </a:r>
          </a:p>
          <a:p>
            <a:pPr marL="342900" indent="-342900">
              <a:spcAft>
                <a:spcPts val="500"/>
              </a:spcAft>
              <a:buSzPct val="100000"/>
              <a:buChar char="•"/>
            </a:pPr>
            <a:r>
              <a:rPr lang="en-US" sz="900" dirty="0">
                <a:solidFill>
                  <a:srgbClr val="1A3A4A"/>
                </a:solidFill>
                <a:latin typeface="Calibri" pitchFamily="34" charset="0"/>
              </a:rPr>
              <a:t>Ethical concerns - consent &amp; surveillance (Saraiva et al., 2020)</a:t>
            </a:r>
            <a:endParaRPr lang="en-US" sz="900" dirty="0"/>
          </a:p>
          <a:p>
            <a:pPr marL="342900" indent="-342900">
              <a:spcAft>
                <a:spcPts val="500"/>
              </a:spcAft>
              <a:buSzPct val="100000"/>
              <a:buChar char="•"/>
            </a:pPr>
            <a:r>
              <a:rPr lang="en-US" sz="900" dirty="0">
                <a:solidFill>
                  <a:srgbClr val="1A3A4A"/>
                </a:solidFill>
                <a:latin typeface="Calibri" pitchFamily="34" charset="0"/>
              </a:rPr>
              <a:t>Conflicts with Human Rights Act 1998 - Article 8 right to private life</a:t>
            </a:r>
            <a:endParaRPr lang="en-US" sz="900" dirty="0"/>
          </a:p>
        </p:txBody>
      </p:sp>
      <p:sp>
        <p:nvSpPr>
          <p:cNvPr id="13" name="Shape 10"/>
          <p:cNvSpPr/>
          <p:nvPr/>
        </p:nvSpPr>
        <p:spPr>
          <a:xfrm>
            <a:off x="5943600" y="749808"/>
            <a:ext cx="2971800" cy="4023360"/>
          </a:xfrm>
          <a:prstGeom prst="roundRect">
            <a:avLst>
              <a:gd name="adj" fmla="val 2462"/>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4" name="Shape 11"/>
          <p:cNvSpPr/>
          <p:nvPr/>
        </p:nvSpPr>
        <p:spPr>
          <a:xfrm>
            <a:off x="5943600" y="749808"/>
            <a:ext cx="2971800" cy="365760"/>
          </a:xfrm>
          <a:prstGeom prst="rect">
            <a:avLst/>
          </a:prstGeom>
          <a:solidFill>
            <a:srgbClr val="C0392B"/>
          </a:solidFill>
          <a:ln w="12700">
            <a:solidFill>
              <a:srgbClr val="C0392B"/>
            </a:solidFill>
            <a:prstDash val="solid"/>
          </a:ln>
        </p:spPr>
        <p:txBody>
          <a:bodyPr/>
          <a:lstStyle/>
          <a:p>
            <a:endParaRPr lang="en-GB"/>
          </a:p>
        </p:txBody>
      </p:sp>
      <p:sp>
        <p:nvSpPr>
          <p:cNvPr id="15" name="Text 12"/>
          <p:cNvSpPr/>
          <p:nvPr/>
        </p:nvSpPr>
        <p:spPr>
          <a:xfrm>
            <a:off x="6053328" y="768096"/>
            <a:ext cx="2743200" cy="329184"/>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PARO Robotic Seal</a:t>
            </a:r>
            <a:endParaRPr lang="en-US" sz="1200" dirty="0"/>
          </a:p>
        </p:txBody>
      </p:sp>
      <p:sp>
        <p:nvSpPr>
          <p:cNvPr id="16" name="Text 13"/>
          <p:cNvSpPr/>
          <p:nvPr/>
        </p:nvSpPr>
        <p:spPr>
          <a:xfrm>
            <a:off x="6053328" y="1188720"/>
            <a:ext cx="2761488" cy="3474720"/>
          </a:xfrm>
          <a:prstGeom prst="rect">
            <a:avLst/>
          </a:prstGeom>
          <a:noFill/>
          <a:ln/>
        </p:spPr>
        <p:txBody>
          <a:bodyPr wrap="square" lIns="50800" tIns="50800" rIns="50800" bIns="50800" rtlCol="0" anchor="t"/>
          <a:lstStyle/>
          <a:p>
            <a:pPr marL="0" indent="0">
              <a:buNone/>
            </a:pPr>
            <a:r>
              <a:rPr lang="en-US" sz="900" b="1" dirty="0">
                <a:solidFill>
                  <a:srgbClr val="028090"/>
                </a:solidFill>
                <a:latin typeface="Calibri" pitchFamily="34" charset="0"/>
              </a:rPr>
              <a:t>✔ Strength</a:t>
            </a:r>
          </a:p>
          <a:p>
            <a:pPr marL="342900" indent="-342900">
              <a:spcAft>
                <a:spcPts val="500"/>
              </a:spcAft>
              <a:buSzPct val="100000"/>
              <a:buChar char="•"/>
            </a:pPr>
            <a:r>
              <a:rPr lang="en-US" sz="900" dirty="0">
                <a:solidFill>
                  <a:srgbClr val="1A3A4A"/>
                </a:solidFill>
                <a:latin typeface="Calibri" pitchFamily="34" charset="0"/>
                <a:ea typeface="Calibri" pitchFamily="34" charset="-122"/>
                <a:cs typeface="Calibri" pitchFamily="34" charset="-120"/>
              </a:rPr>
              <a:t>Reduces loneliness &amp; anxiety (Wada &amp; Shibata, 2007)</a:t>
            </a:r>
            <a:endParaRPr lang="en-US" sz="900" dirty="0"/>
          </a:p>
          <a:p>
            <a:pPr marL="342900" indent="-342900">
              <a:spcAft>
                <a:spcPts val="500"/>
              </a:spcAft>
              <a:buSzPct val="100000"/>
              <a:buChar char="•"/>
            </a:pPr>
            <a:r>
              <a:rPr lang="en-US" sz="900" dirty="0">
                <a:solidFill>
                  <a:srgbClr val="1A3A4A"/>
                </a:solidFill>
                <a:latin typeface="Calibri" pitchFamily="34" charset="0"/>
              </a:rPr>
              <a:t>Meaningful interaction - Activity Theory (Havighurst, 1961)</a:t>
            </a:r>
            <a:endParaRPr lang="en-US" sz="900" dirty="0"/>
          </a:p>
          <a:p>
            <a:pPr marL="342900" indent="-342900">
              <a:spcAft>
                <a:spcPts val="500"/>
              </a:spcAft>
              <a:buSzPct val="100000"/>
              <a:buChar char="•"/>
            </a:pPr>
            <a:r>
              <a:rPr lang="en-US" sz="900" dirty="0">
                <a:solidFill>
                  <a:srgbClr val="1A3A4A"/>
                </a:solidFill>
                <a:latin typeface="Calibri" pitchFamily="34" charset="0"/>
              </a:rPr>
              <a:t>Aligns with NHS Long Term Plan - personalised care (NHS England, 2019)</a:t>
            </a:r>
            <a:endParaRPr lang="en-US" sz="900" dirty="0"/>
          </a:p>
          <a:p>
            <a:pPr marL="0" indent="0">
              <a:buNone/>
            </a:pPr>
            <a:r>
              <a:rPr lang="en-US" sz="900" b="1" dirty="0">
                <a:solidFill>
                  <a:srgbClr val="C0392B"/>
                </a:solidFill>
                <a:latin typeface="Calibri" pitchFamily="34" charset="0"/>
              </a:rPr>
              <a:t>
✘ Critique</a:t>
            </a:r>
          </a:p>
          <a:p>
            <a:pPr marL="342900" indent="-342900">
              <a:spcAft>
                <a:spcPts val="500"/>
              </a:spcAft>
              <a:buSzPct val="100000"/>
              <a:buChar char="•"/>
            </a:pPr>
            <a:r>
              <a:rPr lang="en-US" sz="900" dirty="0">
                <a:solidFill>
                  <a:srgbClr val="1A3A4A"/>
                </a:solidFill>
                <a:latin typeface="Calibri" pitchFamily="34" charset="0"/>
              </a:rPr>
              <a:t>Risk of replacing human contact - undermines social continuity (Hamblin, 2022)</a:t>
            </a:r>
            <a:endParaRPr lang="en-US" sz="900" dirty="0"/>
          </a:p>
          <a:p>
            <a:pPr marL="342900" indent="-342900">
              <a:spcAft>
                <a:spcPts val="500"/>
              </a:spcAft>
              <a:buSzPct val="100000"/>
              <a:buChar char="•"/>
            </a:pPr>
            <a:r>
              <a:rPr lang="en-US" sz="900" dirty="0">
                <a:solidFill>
                  <a:srgbClr val="1A3A4A"/>
                </a:solidFill>
                <a:latin typeface="Calibri" pitchFamily="34" charset="0"/>
              </a:rPr>
              <a:t>High cost - limited scalability in UK (Garner et al., 2024)</a:t>
            </a:r>
            <a:endParaRPr lang="en-US" sz="900" dirty="0"/>
          </a:p>
        </p:txBody>
      </p:sp>
      <p:pic>
        <p:nvPicPr>
          <p:cNvPr id="1026" name="Picture 2" descr="Why robotic pets for dementia care may be the next big thing ...">
            <a:extLst>
              <a:ext uri="{FF2B5EF4-FFF2-40B4-BE49-F238E27FC236}">
                <a16:creationId xmlns:a16="http://schemas.microsoft.com/office/drawing/2014/main" id="{AC509318-B360-B122-3E38-44CD344C71A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8059" y="1305658"/>
            <a:ext cx="2320821" cy="2184302"/>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2F31E128-DAAC-E540-57ED-3AD9EC15C663}"/>
              </a:ext>
            </a:extLst>
          </p:cNvPr>
          <p:cNvSpPr txBox="1"/>
          <p:nvPr/>
        </p:nvSpPr>
        <p:spPr>
          <a:xfrm>
            <a:off x="745658" y="3478027"/>
            <a:ext cx="1225015" cy="261610"/>
          </a:xfrm>
          <a:prstGeom prst="rect">
            <a:avLst/>
          </a:prstGeom>
          <a:noFill/>
        </p:spPr>
        <p:txBody>
          <a:bodyPr wrap="none" rtlCol="0">
            <a:spAutoFit/>
          </a:bodyPr>
          <a:lstStyle/>
          <a:p>
            <a:r>
              <a:rPr lang="en-GB" sz="1100" dirty="0"/>
              <a:t>(Euronews, 2019) </a:t>
            </a:r>
          </a:p>
        </p:txBody>
      </p:sp>
      <p:pic>
        <p:nvPicPr>
          <p:cNvPr id="7" name="innovation">
            <a:hlinkClick r:id="" action="ppaction://media"/>
            <a:extLst>
              <a:ext uri="{FF2B5EF4-FFF2-40B4-BE49-F238E27FC236}">
                <a16:creationId xmlns:a16="http://schemas.microsoft.com/office/drawing/2014/main" id="{959B00BA-9A8D-54C4-9EA8-19BF90820A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17496" y="134429"/>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1411"/>
    </mc:Choice>
    <mc:Fallback xmlns="">
      <p:transition spd="slow" advTm="121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373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2">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r>
              <a:rPr lang="en-US" sz="2000" b="1" dirty="0">
                <a:solidFill>
                  <a:srgbClr val="FFFFFF"/>
                </a:solidFill>
                <a:latin typeface="Calibri" pitchFamily="34" charset="0"/>
                <a:ea typeface="Calibri" pitchFamily="34" charset="-122"/>
                <a:cs typeface="Calibri" pitchFamily="34" charset="-120"/>
              </a:rPr>
              <a:t>Case Study 1: </a:t>
            </a:r>
            <a:r>
              <a:rPr lang="en-GB" sz="2000" b="1" dirty="0" err="1">
                <a:solidFill>
                  <a:schemeClr val="bg1"/>
                </a:solidFill>
              </a:rPr>
              <a:t>Hogeweyk</a:t>
            </a:r>
            <a:r>
              <a:rPr lang="en-GB" sz="2000" b="1" dirty="0">
                <a:solidFill>
                  <a:schemeClr val="bg1"/>
                </a:solidFill>
              </a:rPr>
              <a:t> Dementia Village</a:t>
            </a:r>
            <a:endParaRPr lang="en-US" sz="2000" b="1" dirty="0">
              <a:solidFill>
                <a:schemeClr val="bg1"/>
              </a:solidFill>
            </a:endParaRPr>
          </a:p>
        </p:txBody>
      </p:sp>
      <p:sp>
        <p:nvSpPr>
          <p:cNvPr id="5" name="Shape 3"/>
          <p:cNvSpPr/>
          <p:nvPr/>
        </p:nvSpPr>
        <p:spPr>
          <a:xfrm>
            <a:off x="228600" y="749808"/>
            <a:ext cx="1371600" cy="256032"/>
          </a:xfrm>
          <a:prstGeom prst="roundRect">
            <a:avLst>
              <a:gd name="adj" fmla="val 42857"/>
            </a:avLst>
          </a:prstGeom>
          <a:solidFill>
            <a:srgbClr val="028090"/>
          </a:solidFill>
          <a:ln w="12700">
            <a:solidFill>
              <a:srgbClr val="028090"/>
            </a:solidFill>
            <a:prstDash val="solid"/>
          </a:ln>
        </p:spPr>
        <p:txBody>
          <a:bodyPr/>
          <a:lstStyle/>
          <a:p>
            <a:endParaRPr lang="en-GB"/>
          </a:p>
        </p:txBody>
      </p:sp>
      <p:sp>
        <p:nvSpPr>
          <p:cNvPr id="6" name="Text 4"/>
          <p:cNvSpPr/>
          <p:nvPr/>
        </p:nvSpPr>
        <p:spPr>
          <a:xfrm>
            <a:off x="228600" y="749808"/>
            <a:ext cx="1371600" cy="25603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Case Study 1/2</a:t>
            </a:r>
            <a:endParaRPr lang="en-US" sz="1000" dirty="0"/>
          </a:p>
        </p:txBody>
      </p:sp>
      <p:sp>
        <p:nvSpPr>
          <p:cNvPr id="11" name="Text 8"/>
          <p:cNvSpPr/>
          <p:nvPr/>
        </p:nvSpPr>
        <p:spPr>
          <a:xfrm>
            <a:off x="228600" y="3707891"/>
            <a:ext cx="3383280" cy="320040"/>
          </a:xfrm>
          <a:prstGeom prst="rect">
            <a:avLst/>
          </a:prstGeom>
          <a:noFill/>
          <a:ln/>
        </p:spPr>
        <p:txBody>
          <a:bodyPr wrap="square" rtlCol="0" anchor="ctr"/>
          <a:lstStyle/>
          <a:p>
            <a:pPr algn="ctr"/>
            <a:r>
              <a:rPr lang="en-GB" sz="900" dirty="0"/>
              <a:t>(Berger, 2026)</a:t>
            </a:r>
            <a:endParaRPr lang="en-US" sz="900" dirty="0"/>
          </a:p>
        </p:txBody>
      </p:sp>
      <p:sp>
        <p:nvSpPr>
          <p:cNvPr id="12" name="Shape 9"/>
          <p:cNvSpPr/>
          <p:nvPr/>
        </p:nvSpPr>
        <p:spPr>
          <a:xfrm>
            <a:off x="3931920" y="749808"/>
            <a:ext cx="4983480" cy="1371600"/>
          </a:xfrm>
          <a:prstGeom prst="roundRect">
            <a:avLst>
              <a:gd name="adj" fmla="val 5333"/>
            </a:avLst>
          </a:prstGeom>
          <a:solidFill>
            <a:srgbClr val="FFFFFF"/>
          </a:solidFill>
          <a:ln w="6350">
            <a:solidFill>
              <a:srgbClr val="E5E7EB"/>
            </a:solidFill>
            <a:prstDash val="solid"/>
          </a:ln>
          <a:effectLst>
            <a:outerShdw algn="bl" rotWithShape="0">
              <a:srgbClr val="000000">
                <a:alpha val="0"/>
              </a:srgbClr>
            </a:outerShdw>
          </a:effectLst>
        </p:spPr>
        <p:txBody>
          <a:bodyPr/>
          <a:lstStyle/>
          <a:p>
            <a:r>
              <a:rPr lang="en-GB" dirty="0"/>
              <a:t>(Saraiva et al., 2020)</a:t>
            </a:r>
          </a:p>
        </p:txBody>
      </p:sp>
      <p:sp>
        <p:nvSpPr>
          <p:cNvPr id="13" name="Shape 10"/>
          <p:cNvSpPr/>
          <p:nvPr/>
        </p:nvSpPr>
        <p:spPr>
          <a:xfrm>
            <a:off x="3931920" y="749808"/>
            <a:ext cx="4983480" cy="347472"/>
          </a:xfrm>
          <a:prstGeom prst="rect">
            <a:avLst/>
          </a:prstGeom>
          <a:solidFill>
            <a:srgbClr val="028090"/>
          </a:solidFill>
          <a:ln w="12700">
            <a:solidFill>
              <a:srgbClr val="028090"/>
            </a:solidFill>
            <a:prstDash val="solid"/>
          </a:ln>
        </p:spPr>
        <p:txBody>
          <a:bodyPr/>
          <a:lstStyle/>
          <a:p>
            <a:endParaRPr lang="en-GB"/>
          </a:p>
        </p:txBody>
      </p:sp>
      <p:sp>
        <p:nvSpPr>
          <p:cNvPr id="14" name="Text 11"/>
          <p:cNvSpPr/>
          <p:nvPr/>
        </p:nvSpPr>
        <p:spPr>
          <a:xfrm>
            <a:off x="4069080" y="768096"/>
            <a:ext cx="4709160"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Key Outcomes</a:t>
            </a:r>
            <a:endParaRPr lang="en-US" sz="1200" dirty="0"/>
          </a:p>
        </p:txBody>
      </p:sp>
      <p:sp>
        <p:nvSpPr>
          <p:cNvPr id="15" name="Text 12"/>
          <p:cNvSpPr/>
          <p:nvPr/>
        </p:nvSpPr>
        <p:spPr>
          <a:xfrm>
            <a:off x="4069080" y="1170432"/>
            <a:ext cx="4709160" cy="914400"/>
          </a:xfrm>
          <a:prstGeom prst="rect">
            <a:avLst/>
          </a:prstGeom>
          <a:noFill/>
          <a:ln/>
        </p:spPr>
        <p:txBody>
          <a:bodyPr wrap="square" lIns="50800" tIns="50800" rIns="50800" bIns="50800" rtlCol="0" anchor="t"/>
          <a:lstStyle/>
          <a:p>
            <a:pPr marL="342900" indent="-342900">
              <a:spcAft>
                <a:spcPts val="500"/>
              </a:spcAft>
              <a:buSzPct val="100000"/>
              <a:buFontTx/>
              <a:buChar char="•"/>
            </a:pPr>
            <a:r>
              <a:rPr lang="en-US" sz="1050" dirty="0">
                <a:solidFill>
                  <a:srgbClr val="1A3A4A"/>
                </a:solidFill>
                <a:latin typeface="Calibri" pitchFamily="34" charset="0"/>
                <a:ea typeface="Calibri" pitchFamily="34" charset="-122"/>
                <a:cs typeface="Calibri" pitchFamily="34" charset="-120"/>
              </a:rPr>
              <a:t>Lower agitation &amp; anxiety </a:t>
            </a:r>
            <a:r>
              <a:rPr lang="en-GB" sz="1050" dirty="0"/>
              <a:t>(Saraiva et al., 2020)</a:t>
            </a:r>
            <a:endParaRPr lang="en-US" sz="1050" dirty="0"/>
          </a:p>
          <a:p>
            <a:pPr marL="342900" indent="-342900">
              <a:spcAft>
                <a:spcPts val="500"/>
              </a:spcAft>
              <a:buSzPct val="100000"/>
              <a:buFontTx/>
              <a:buChar char="•"/>
            </a:pPr>
            <a:r>
              <a:rPr lang="en-US" sz="1050" dirty="0">
                <a:solidFill>
                  <a:srgbClr val="1A3A4A"/>
                </a:solidFill>
                <a:latin typeface="Calibri" pitchFamily="34" charset="0"/>
                <a:ea typeface="Calibri" pitchFamily="34" charset="-122"/>
                <a:cs typeface="Calibri" pitchFamily="34" charset="-120"/>
              </a:rPr>
              <a:t>Reduced sedative medication use </a:t>
            </a:r>
            <a:r>
              <a:rPr lang="en-GB" sz="1050" dirty="0"/>
              <a:t>(Saraiva et al., 2020)</a:t>
            </a:r>
            <a:endParaRPr lang="en-US" sz="1050" dirty="0"/>
          </a:p>
          <a:p>
            <a:pPr marL="342900" indent="-342900">
              <a:spcAft>
                <a:spcPts val="500"/>
              </a:spcAft>
              <a:buSzPct val="100000"/>
              <a:buFontTx/>
              <a:buChar char="•"/>
            </a:pPr>
            <a:r>
              <a:rPr lang="en-US" sz="1050" dirty="0">
                <a:solidFill>
                  <a:srgbClr val="1A3A4A"/>
                </a:solidFill>
                <a:latin typeface="Calibri" pitchFamily="34" charset="0"/>
                <a:ea typeface="Calibri" pitchFamily="34" charset="-122"/>
                <a:cs typeface="Calibri" pitchFamily="34" charset="-120"/>
              </a:rPr>
              <a:t>Improved quality of life measures </a:t>
            </a:r>
            <a:r>
              <a:rPr lang="en-GB" sz="1050" dirty="0"/>
              <a:t>(Saraiva et al., 2020)</a:t>
            </a:r>
            <a:endParaRPr lang="en-US" sz="1050" dirty="0"/>
          </a:p>
          <a:p>
            <a:pPr>
              <a:spcAft>
                <a:spcPts val="500"/>
              </a:spcAft>
              <a:buSzPct val="100000"/>
            </a:pPr>
            <a:endParaRPr lang="en-US" sz="1050" dirty="0"/>
          </a:p>
        </p:txBody>
      </p:sp>
      <p:sp>
        <p:nvSpPr>
          <p:cNvPr id="16" name="Shape 13"/>
          <p:cNvSpPr/>
          <p:nvPr/>
        </p:nvSpPr>
        <p:spPr>
          <a:xfrm>
            <a:off x="3931920" y="2212848"/>
            <a:ext cx="4983480" cy="1371600"/>
          </a:xfrm>
          <a:prstGeom prst="roundRect">
            <a:avLst>
              <a:gd name="adj" fmla="val 5333"/>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7" name="Shape 14"/>
          <p:cNvSpPr/>
          <p:nvPr/>
        </p:nvSpPr>
        <p:spPr>
          <a:xfrm>
            <a:off x="3931920" y="2212848"/>
            <a:ext cx="4983480" cy="347472"/>
          </a:xfrm>
          <a:prstGeom prst="rect">
            <a:avLst/>
          </a:prstGeom>
          <a:solidFill>
            <a:srgbClr val="1A3A4A"/>
          </a:solidFill>
          <a:ln w="12700">
            <a:solidFill>
              <a:srgbClr val="1A3A4A"/>
            </a:solidFill>
            <a:prstDash val="solid"/>
          </a:ln>
        </p:spPr>
        <p:txBody>
          <a:bodyPr/>
          <a:lstStyle/>
          <a:p>
            <a:endParaRPr lang="en-GB"/>
          </a:p>
        </p:txBody>
      </p:sp>
      <p:sp>
        <p:nvSpPr>
          <p:cNvPr id="18" name="Text 15"/>
          <p:cNvSpPr/>
          <p:nvPr/>
        </p:nvSpPr>
        <p:spPr>
          <a:xfrm>
            <a:off x="4069080" y="2231136"/>
            <a:ext cx="4709160"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Theory &amp; Policy Links</a:t>
            </a:r>
            <a:endParaRPr lang="en-US" sz="1200" dirty="0"/>
          </a:p>
        </p:txBody>
      </p:sp>
      <p:sp>
        <p:nvSpPr>
          <p:cNvPr id="19" name="Text 16"/>
          <p:cNvSpPr/>
          <p:nvPr/>
        </p:nvSpPr>
        <p:spPr>
          <a:xfrm>
            <a:off x="4069080" y="2633472"/>
            <a:ext cx="4709160" cy="91440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Activity Theory: daily roles preserved (shopping, cooking)</a:t>
            </a:r>
            <a:r>
              <a:rPr lang="en-GB" sz="1050" dirty="0"/>
              <a:t> (Havighurst, 1961)</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Continuity Theory: familiar lifestyle maintained </a:t>
            </a:r>
            <a:r>
              <a:rPr lang="en-GB" sz="1050" dirty="0"/>
              <a:t>(Atchley</a:t>
            </a:r>
            <a:r>
              <a:rPr lang="en-GB" sz="1050"/>
              <a:t>, 1989)</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Care Act 2014: dignity, wellbeing &amp; personalization </a:t>
            </a:r>
            <a:r>
              <a:rPr lang="en-GB" sz="1050" dirty="0"/>
              <a:t>(Care Act, 2014)</a:t>
            </a:r>
            <a:endParaRPr lang="en-US" sz="1050" dirty="0"/>
          </a:p>
        </p:txBody>
      </p:sp>
      <p:sp>
        <p:nvSpPr>
          <p:cNvPr id="20" name="Shape 17"/>
          <p:cNvSpPr/>
          <p:nvPr/>
        </p:nvSpPr>
        <p:spPr>
          <a:xfrm>
            <a:off x="3931920" y="3675888"/>
            <a:ext cx="4983480" cy="1371600"/>
          </a:xfrm>
          <a:prstGeom prst="roundRect">
            <a:avLst>
              <a:gd name="adj" fmla="val 5333"/>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1" name="Shape 18"/>
          <p:cNvSpPr/>
          <p:nvPr/>
        </p:nvSpPr>
        <p:spPr>
          <a:xfrm>
            <a:off x="3931920" y="3675888"/>
            <a:ext cx="4983480" cy="347472"/>
          </a:xfrm>
          <a:prstGeom prst="rect">
            <a:avLst/>
          </a:prstGeom>
          <a:solidFill>
            <a:srgbClr val="E8A838"/>
          </a:solidFill>
          <a:ln w="12700">
            <a:solidFill>
              <a:srgbClr val="E8A838"/>
            </a:solidFill>
            <a:prstDash val="solid"/>
          </a:ln>
        </p:spPr>
        <p:txBody>
          <a:bodyPr/>
          <a:lstStyle/>
          <a:p>
            <a:endParaRPr lang="en-GB"/>
          </a:p>
        </p:txBody>
      </p:sp>
      <p:sp>
        <p:nvSpPr>
          <p:cNvPr id="22" name="Text 19"/>
          <p:cNvSpPr/>
          <p:nvPr/>
        </p:nvSpPr>
        <p:spPr>
          <a:xfrm>
            <a:off x="4069080" y="3694176"/>
            <a:ext cx="4709160"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Critical Evaluation</a:t>
            </a:r>
            <a:endParaRPr lang="en-US" sz="1200" dirty="0"/>
          </a:p>
        </p:txBody>
      </p:sp>
      <p:sp>
        <p:nvSpPr>
          <p:cNvPr id="23" name="Text 20"/>
          <p:cNvSpPr/>
          <p:nvPr/>
        </p:nvSpPr>
        <p:spPr>
          <a:xfrm>
            <a:off x="4069080" y="4096512"/>
            <a:ext cx="4709160" cy="91440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High cost - hard to replicate in UK </a:t>
            </a:r>
            <a:r>
              <a:rPr lang="en-GB" sz="1050" dirty="0"/>
              <a:t>(Saraiva et al., 2020)</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Cultural transferability to UK uncertain</a:t>
            </a:r>
            <a:r>
              <a:rPr lang="en-GB" sz="1050" dirty="0"/>
              <a:t> (Saraiva et al., 2020)</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Consent &amp; freedom of movement concerns</a:t>
            </a:r>
            <a:r>
              <a:rPr lang="en-GB" sz="1050" dirty="0"/>
              <a:t> (Saraiva et al., 2020)</a:t>
            </a:r>
            <a:endParaRPr lang="en-US" sz="1050" dirty="0">
              <a:solidFill>
                <a:srgbClr val="1A3A4A"/>
              </a:solidFill>
              <a:latin typeface="Calibri" pitchFamily="34" charset="0"/>
              <a:ea typeface="Calibri" pitchFamily="34" charset="-122"/>
              <a:cs typeface="Calibri" pitchFamily="34" charset="-120"/>
            </a:endParaRPr>
          </a:p>
          <a:p>
            <a:pPr marL="342900" indent="-342900">
              <a:spcAft>
                <a:spcPts val="500"/>
              </a:spcAft>
              <a:buSzPct val="100000"/>
              <a:buChar char="•"/>
            </a:pPr>
            <a:endParaRPr lang="en-US" sz="1050" dirty="0"/>
          </a:p>
        </p:txBody>
      </p:sp>
      <p:pic>
        <p:nvPicPr>
          <p:cNvPr id="4100" name="Picture 4" descr="Hogeweyk dementia village in Netherlands">
            <a:extLst>
              <a:ext uri="{FF2B5EF4-FFF2-40B4-BE49-F238E27FC236}">
                <a16:creationId xmlns:a16="http://schemas.microsoft.com/office/drawing/2014/main" id="{0128C57E-6BCA-5FAE-FF33-0E94D2595F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719" y="1655063"/>
            <a:ext cx="3687041" cy="189280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07DCBF7-77B9-3030-DEFC-F963A3F0A0E8}"/>
              </a:ext>
            </a:extLst>
          </p:cNvPr>
          <p:cNvSpPr txBox="1"/>
          <p:nvPr/>
        </p:nvSpPr>
        <p:spPr>
          <a:xfrm>
            <a:off x="0" y="0"/>
            <a:ext cx="0" cy="0"/>
          </a:xfrm>
          <a:prstGeom prst="rect">
            <a:avLst/>
          </a:prstGeom>
          <a:noFill/>
        </p:spPr>
        <p:txBody>
          <a:bodyPr/>
          <a:lstStyle/>
          <a:p>
            <a:endParaRPr/>
          </a:p>
        </p:txBody>
      </p:sp>
      <p:pic>
        <p:nvPicPr>
          <p:cNvPr id="4" name="Recorded Sound">
            <a:hlinkClick r:id="" action="ppaction://media"/>
            <a:extLst>
              <a:ext uri="{FF2B5EF4-FFF2-40B4-BE49-F238E27FC236}">
                <a16:creationId xmlns:a16="http://schemas.microsoft.com/office/drawing/2014/main" id="{E18070EE-0B8F-EB72-07DE-938F95C1748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41242" y="134429"/>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757"/>
    </mc:Choice>
    <mc:Fallback xmlns="">
      <p:transition spd="slow" advTm="47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3">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91275" y="96012"/>
            <a:ext cx="9144000" cy="685800"/>
          </a:xfrm>
          <a:prstGeom prst="rect">
            <a:avLst/>
          </a:prstGeom>
          <a:solidFill>
            <a:srgbClr val="015F6A"/>
          </a:solidFill>
          <a:ln w="12700">
            <a:solidFill>
              <a:srgbClr val="015F6A"/>
            </a:solidFill>
            <a:prstDash val="solid"/>
          </a:ln>
        </p:spPr>
        <p:txBody>
          <a:bodyPr/>
          <a:lstStyle/>
          <a:p>
            <a:endParaRPr lang="en-GB" dirty="0"/>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Case Study 2: Age UK - Befriending and Telecare Services</a:t>
            </a:r>
            <a:endParaRPr lang="en-US" sz="2000" dirty="0"/>
          </a:p>
        </p:txBody>
      </p:sp>
      <p:sp>
        <p:nvSpPr>
          <p:cNvPr id="5" name="Shape 3"/>
          <p:cNvSpPr/>
          <p:nvPr/>
        </p:nvSpPr>
        <p:spPr>
          <a:xfrm>
            <a:off x="228600" y="749808"/>
            <a:ext cx="1371600" cy="256032"/>
          </a:xfrm>
          <a:prstGeom prst="roundRect">
            <a:avLst>
              <a:gd name="adj" fmla="val 42857"/>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28600" y="749808"/>
            <a:ext cx="1371600" cy="25603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Case Study 2/2</a:t>
            </a:r>
            <a:endParaRPr lang="en-US" sz="1000" dirty="0"/>
          </a:p>
        </p:txBody>
      </p:sp>
      <p:sp>
        <p:nvSpPr>
          <p:cNvPr id="10" name="Text 7"/>
          <p:cNvSpPr/>
          <p:nvPr/>
        </p:nvSpPr>
        <p:spPr>
          <a:xfrm>
            <a:off x="1428750" y="3044952"/>
            <a:ext cx="1074420" cy="283464"/>
          </a:xfrm>
          <a:prstGeom prst="rect">
            <a:avLst/>
          </a:prstGeom>
          <a:noFill/>
          <a:ln/>
        </p:spPr>
        <p:txBody>
          <a:bodyPr wrap="square" rtlCol="0" anchor="ctr"/>
          <a:lstStyle/>
          <a:p>
            <a:r>
              <a:rPr lang="en-GB" sz="800" dirty="0"/>
              <a:t>(Age UK, no date)</a:t>
            </a:r>
            <a:endParaRPr lang="en-US" sz="650" dirty="0"/>
          </a:p>
        </p:txBody>
      </p:sp>
      <p:sp>
        <p:nvSpPr>
          <p:cNvPr id="11" name="Shape 8"/>
          <p:cNvSpPr/>
          <p:nvPr/>
        </p:nvSpPr>
        <p:spPr>
          <a:xfrm>
            <a:off x="365760" y="3780692"/>
            <a:ext cx="3017520" cy="347472"/>
          </a:xfrm>
          <a:prstGeom prst="roundRect">
            <a:avLst>
              <a:gd name="adj" fmla="val 21053"/>
            </a:avLst>
          </a:prstGeom>
          <a:solidFill>
            <a:srgbClr val="1A3A4A"/>
          </a:solidFill>
          <a:ln w="12700">
            <a:solidFill>
              <a:srgbClr val="1A3A4A"/>
            </a:solidFill>
            <a:prstDash val="solid"/>
          </a:ln>
        </p:spPr>
        <p:txBody>
          <a:bodyPr/>
          <a:lstStyle/>
          <a:p>
            <a:endParaRPr lang="en-GB"/>
          </a:p>
        </p:txBody>
      </p:sp>
      <p:sp>
        <p:nvSpPr>
          <p:cNvPr id="12" name="Text 9"/>
          <p:cNvSpPr/>
          <p:nvPr/>
        </p:nvSpPr>
        <p:spPr>
          <a:xfrm>
            <a:off x="411480" y="3749040"/>
            <a:ext cx="3017520" cy="484632"/>
          </a:xfrm>
          <a:prstGeom prst="rect">
            <a:avLst/>
          </a:prstGeom>
          <a:noFill/>
          <a:ln/>
        </p:spPr>
        <p:txBody>
          <a:bodyPr wrap="square" rtlCol="0" anchor="ctr"/>
          <a:lstStyle/>
          <a:p>
            <a:pPr algn="ctr"/>
            <a:r>
              <a:rPr lang="en-GB" sz="900" dirty="0"/>
              <a:t>"</a:t>
            </a:r>
            <a:r>
              <a:rPr lang="en-GB" sz="900" dirty="0">
                <a:solidFill>
                  <a:schemeClr val="bg1"/>
                </a:solidFill>
              </a:rPr>
              <a:t>Over 1 million older adults go a month without speaking to anyone </a:t>
            </a:r>
            <a:r>
              <a:rPr lang="en-GB" sz="900" dirty="0"/>
              <a:t>(</a:t>
            </a:r>
            <a:r>
              <a:rPr lang="en-GB" sz="900" dirty="0">
                <a:solidFill>
                  <a:schemeClr val="bg1"/>
                </a:solidFill>
              </a:rPr>
              <a:t>Age UK, 2023</a:t>
            </a:r>
            <a:r>
              <a:rPr lang="en-GB" sz="900" dirty="0"/>
              <a:t>)</a:t>
            </a:r>
            <a:endParaRPr lang="en-US" sz="900" dirty="0">
              <a:solidFill>
                <a:schemeClr val="bg1"/>
              </a:solidFill>
            </a:endParaRPr>
          </a:p>
        </p:txBody>
      </p:sp>
      <p:sp>
        <p:nvSpPr>
          <p:cNvPr id="13" name="Shape 10"/>
          <p:cNvSpPr/>
          <p:nvPr/>
        </p:nvSpPr>
        <p:spPr>
          <a:xfrm>
            <a:off x="3931920" y="850392"/>
            <a:ext cx="4983480" cy="1371600"/>
          </a:xfrm>
          <a:prstGeom prst="roundRect">
            <a:avLst>
              <a:gd name="adj" fmla="val 5333"/>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4" name="Shape 11"/>
          <p:cNvSpPr/>
          <p:nvPr/>
        </p:nvSpPr>
        <p:spPr>
          <a:xfrm>
            <a:off x="3931920" y="749808"/>
            <a:ext cx="4983480" cy="347472"/>
          </a:xfrm>
          <a:prstGeom prst="rect">
            <a:avLst/>
          </a:prstGeom>
          <a:solidFill>
            <a:srgbClr val="028090"/>
          </a:solidFill>
          <a:ln w="12700">
            <a:solidFill>
              <a:srgbClr val="028090"/>
            </a:solidFill>
            <a:prstDash val="solid"/>
          </a:ln>
        </p:spPr>
        <p:txBody>
          <a:bodyPr/>
          <a:lstStyle/>
          <a:p>
            <a:endParaRPr lang="en-GB"/>
          </a:p>
        </p:txBody>
      </p:sp>
      <p:sp>
        <p:nvSpPr>
          <p:cNvPr id="15" name="Text 12"/>
          <p:cNvSpPr/>
          <p:nvPr/>
        </p:nvSpPr>
        <p:spPr>
          <a:xfrm>
            <a:off x="4069080" y="768096"/>
            <a:ext cx="4709160" cy="310896"/>
          </a:xfrm>
          <a:prstGeom prst="rect">
            <a:avLst/>
          </a:prstGeom>
          <a:noFill/>
          <a:ln/>
        </p:spPr>
        <p:txBody>
          <a:bodyPr wrap="square" rtlCol="0" anchor="ctr"/>
          <a:lstStyle/>
          <a:p>
            <a:r>
              <a:rPr lang="en-US" sz="1200" b="1" dirty="0">
                <a:solidFill>
                  <a:srgbClr val="FFFFFF"/>
                </a:solidFill>
                <a:latin typeface="Calibri" pitchFamily="34" charset="0"/>
                <a:ea typeface="Calibri" pitchFamily="34" charset="-122"/>
                <a:cs typeface="Calibri" pitchFamily="34" charset="-120"/>
              </a:rPr>
              <a:t>Key Outcomes </a:t>
            </a:r>
            <a:r>
              <a:rPr lang="en-GB" sz="1200" dirty="0">
                <a:solidFill>
                  <a:schemeClr val="bg1"/>
                </a:solidFill>
              </a:rPr>
              <a:t>(</a:t>
            </a:r>
            <a:r>
              <a:rPr lang="en-GB" sz="1200" dirty="0" err="1">
                <a:solidFill>
                  <a:schemeClr val="bg1"/>
                </a:solidFill>
              </a:rPr>
              <a:t>Fakoya</a:t>
            </a:r>
            <a:r>
              <a:rPr lang="en-GB" sz="1200" dirty="0">
                <a:solidFill>
                  <a:schemeClr val="bg1"/>
                </a:solidFill>
              </a:rPr>
              <a:t> et al., 2021)</a:t>
            </a:r>
            <a:endParaRPr lang="en-US" sz="1200" dirty="0">
              <a:solidFill>
                <a:schemeClr val="bg1"/>
              </a:solidFill>
            </a:endParaRPr>
          </a:p>
        </p:txBody>
      </p:sp>
      <p:sp>
        <p:nvSpPr>
          <p:cNvPr id="16" name="Text 13"/>
          <p:cNvSpPr/>
          <p:nvPr/>
        </p:nvSpPr>
        <p:spPr>
          <a:xfrm>
            <a:off x="4069080" y="1170432"/>
            <a:ext cx="4709160" cy="91440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Reduced loneliness &amp; isolation </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Improved mental health &amp; sense of purpose</a:t>
            </a:r>
            <a:endParaRPr lang="en-US" sz="1050" dirty="0"/>
          </a:p>
          <a:p>
            <a:pPr marL="342900" indent="-342900">
              <a:spcAft>
                <a:spcPts val="500"/>
              </a:spcAft>
              <a:buSzPct val="100000"/>
              <a:buChar char="•"/>
            </a:pPr>
            <a:endParaRPr lang="en-US" sz="1050" dirty="0"/>
          </a:p>
        </p:txBody>
      </p:sp>
      <p:sp>
        <p:nvSpPr>
          <p:cNvPr id="17" name="Shape 14"/>
          <p:cNvSpPr/>
          <p:nvPr/>
        </p:nvSpPr>
        <p:spPr>
          <a:xfrm>
            <a:off x="3931920" y="2212848"/>
            <a:ext cx="4983480" cy="1371600"/>
          </a:xfrm>
          <a:prstGeom prst="roundRect">
            <a:avLst>
              <a:gd name="adj" fmla="val 5333"/>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8" name="Shape 15"/>
          <p:cNvSpPr/>
          <p:nvPr/>
        </p:nvSpPr>
        <p:spPr>
          <a:xfrm>
            <a:off x="3931920" y="2212848"/>
            <a:ext cx="4983480" cy="347472"/>
          </a:xfrm>
          <a:prstGeom prst="rect">
            <a:avLst/>
          </a:prstGeom>
          <a:solidFill>
            <a:srgbClr val="1A3A4A"/>
          </a:solidFill>
          <a:ln w="12700">
            <a:solidFill>
              <a:srgbClr val="1A3A4A"/>
            </a:solidFill>
            <a:prstDash val="solid"/>
          </a:ln>
        </p:spPr>
        <p:txBody>
          <a:bodyPr/>
          <a:lstStyle/>
          <a:p>
            <a:endParaRPr lang="en-GB"/>
          </a:p>
        </p:txBody>
      </p:sp>
      <p:sp>
        <p:nvSpPr>
          <p:cNvPr id="19" name="Text 16"/>
          <p:cNvSpPr/>
          <p:nvPr/>
        </p:nvSpPr>
        <p:spPr>
          <a:xfrm>
            <a:off x="4069080" y="2231136"/>
            <a:ext cx="4709160"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Theory &amp; Policy Links</a:t>
            </a:r>
            <a:endParaRPr lang="en-US" sz="1200" dirty="0"/>
          </a:p>
        </p:txBody>
      </p:sp>
      <p:sp>
        <p:nvSpPr>
          <p:cNvPr id="20" name="Text 17"/>
          <p:cNvSpPr/>
          <p:nvPr/>
        </p:nvSpPr>
        <p:spPr>
          <a:xfrm>
            <a:off x="4069080" y="2633472"/>
            <a:ext cx="4709160" cy="91440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Maintains social relationships - Continuity Theory (Atchley, 1989)</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Befriending replaces lost roles - Activity Theory </a:t>
            </a:r>
            <a:r>
              <a:rPr lang="en-GB" sz="1050" dirty="0"/>
              <a:t>(Havighurst, 1961)</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Supports NHS Long Term Plan prevention </a:t>
            </a:r>
            <a:r>
              <a:rPr lang="en-GB" sz="1050" dirty="0"/>
              <a:t>(NHS England, 2019)</a:t>
            </a:r>
            <a:endParaRPr lang="en-US" sz="1050" dirty="0"/>
          </a:p>
        </p:txBody>
      </p:sp>
      <p:sp>
        <p:nvSpPr>
          <p:cNvPr id="21" name="Shape 18"/>
          <p:cNvSpPr/>
          <p:nvPr/>
        </p:nvSpPr>
        <p:spPr>
          <a:xfrm>
            <a:off x="3931920" y="3675888"/>
            <a:ext cx="4983480" cy="1371600"/>
          </a:xfrm>
          <a:prstGeom prst="roundRect">
            <a:avLst>
              <a:gd name="adj" fmla="val 5333"/>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2" name="Shape 19"/>
          <p:cNvSpPr/>
          <p:nvPr/>
        </p:nvSpPr>
        <p:spPr>
          <a:xfrm>
            <a:off x="3931920" y="3675888"/>
            <a:ext cx="4983480" cy="347472"/>
          </a:xfrm>
          <a:prstGeom prst="rect">
            <a:avLst/>
          </a:prstGeom>
          <a:solidFill>
            <a:srgbClr val="E8A838"/>
          </a:solidFill>
          <a:ln w="12700">
            <a:solidFill>
              <a:srgbClr val="E8A838"/>
            </a:solidFill>
            <a:prstDash val="solid"/>
          </a:ln>
        </p:spPr>
        <p:txBody>
          <a:bodyPr/>
          <a:lstStyle/>
          <a:p>
            <a:endParaRPr lang="en-GB"/>
          </a:p>
        </p:txBody>
      </p:sp>
      <p:sp>
        <p:nvSpPr>
          <p:cNvPr id="23" name="Text 20"/>
          <p:cNvSpPr/>
          <p:nvPr/>
        </p:nvSpPr>
        <p:spPr>
          <a:xfrm>
            <a:off x="4069080" y="3694176"/>
            <a:ext cx="4709160"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Critical Evaluation</a:t>
            </a:r>
            <a:endParaRPr lang="en-US" sz="1200" dirty="0"/>
          </a:p>
        </p:txBody>
      </p:sp>
      <p:sp>
        <p:nvSpPr>
          <p:cNvPr id="24" name="Text 21"/>
          <p:cNvSpPr/>
          <p:nvPr/>
        </p:nvSpPr>
        <p:spPr>
          <a:xfrm>
            <a:off x="4069080" y="4096512"/>
            <a:ext cx="4709160" cy="91440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Volunteer-dependent - sustainability uncertain</a:t>
            </a:r>
            <a:r>
              <a:rPr lang="en-GB" sz="1050" dirty="0"/>
              <a:t> (Handley et al., 2022)</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Digital divide limits reach (Age UK, 2024)</a:t>
            </a:r>
            <a:endParaRPr lang="en-US" sz="1050" dirty="0"/>
          </a:p>
        </p:txBody>
      </p:sp>
      <p:pic>
        <p:nvPicPr>
          <p:cNvPr id="5122" name="Picture 2">
            <a:extLst>
              <a:ext uri="{FF2B5EF4-FFF2-40B4-BE49-F238E27FC236}">
                <a16:creationId xmlns:a16="http://schemas.microsoft.com/office/drawing/2014/main" id="{CFD4DEB7-DF05-8C11-C669-FD71831DD1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207" y="1415034"/>
            <a:ext cx="3781337" cy="1648206"/>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F6DAEBA8-55B5-CCFD-3D63-8BDE833EA91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41242" y="2167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1285"/>
    </mc:Choice>
    <mc:Fallback xmlns="">
      <p:transition spd="slow" advTm="41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2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4">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Recommendations for Improving Care for Older People</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28600" y="804672"/>
            <a:ext cx="4206240" cy="1920240"/>
          </a:xfrm>
          <a:prstGeom prst="roundRect">
            <a:avLst>
              <a:gd name="adj" fmla="val 381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6" name="Shape 4"/>
          <p:cNvSpPr/>
          <p:nvPr/>
        </p:nvSpPr>
        <p:spPr>
          <a:xfrm>
            <a:off x="338328" y="941832"/>
            <a:ext cx="804672" cy="804672"/>
          </a:xfrm>
          <a:prstGeom prst="ellipse">
            <a:avLst/>
          </a:prstGeom>
          <a:solidFill>
            <a:srgbClr val="028090"/>
          </a:solidFill>
          <a:ln w="12700">
            <a:solidFill>
              <a:srgbClr val="028090"/>
            </a:solidFill>
            <a:prstDash val="solid"/>
          </a:ln>
          <a:effectLst>
            <a:outerShdw algn="bl" rotWithShape="0">
              <a:srgbClr val="000000">
                <a:alpha val="0"/>
              </a:srgbClr>
            </a:outerShdw>
          </a:effectLst>
        </p:spPr>
        <p:txBody>
          <a:bodyPr/>
          <a:lstStyle/>
          <a:p>
            <a:endParaRPr lang="en-GB"/>
          </a:p>
        </p:txBody>
      </p:sp>
      <p:sp>
        <p:nvSpPr>
          <p:cNvPr id="7" name="Text 5"/>
          <p:cNvSpPr/>
          <p:nvPr/>
        </p:nvSpPr>
        <p:spPr>
          <a:xfrm>
            <a:off x="338328" y="941832"/>
            <a:ext cx="804672" cy="54864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8" name="Text 6"/>
          <p:cNvSpPr/>
          <p:nvPr/>
        </p:nvSpPr>
        <p:spPr>
          <a:xfrm>
            <a:off x="338328" y="1444752"/>
            <a:ext cx="804672" cy="25603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01</a:t>
            </a:r>
            <a:endParaRPr lang="en-US" sz="1100" dirty="0"/>
          </a:p>
        </p:txBody>
      </p:sp>
      <p:sp>
        <p:nvSpPr>
          <p:cNvPr id="9" name="Text 7"/>
          <p:cNvSpPr/>
          <p:nvPr/>
        </p:nvSpPr>
        <p:spPr>
          <a:xfrm>
            <a:off x="1234440" y="896112"/>
            <a:ext cx="3090672" cy="457200"/>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Invest in the Workforce</a:t>
            </a:r>
            <a:endParaRPr lang="en-US" sz="1300" dirty="0"/>
          </a:p>
        </p:txBody>
      </p:sp>
      <p:sp>
        <p:nvSpPr>
          <p:cNvPr id="10" name="Shape 8"/>
          <p:cNvSpPr/>
          <p:nvPr/>
        </p:nvSpPr>
        <p:spPr>
          <a:xfrm>
            <a:off x="1234440" y="1371600"/>
            <a:ext cx="3090672" cy="27432"/>
          </a:xfrm>
          <a:prstGeom prst="rect">
            <a:avLst/>
          </a:prstGeom>
          <a:solidFill>
            <a:srgbClr val="028090"/>
          </a:solidFill>
          <a:ln w="12700">
            <a:solidFill>
              <a:srgbClr val="028090"/>
            </a:solidFill>
            <a:prstDash val="solid"/>
          </a:ln>
        </p:spPr>
        <p:txBody>
          <a:bodyPr/>
          <a:lstStyle/>
          <a:p>
            <a:endParaRPr lang="en-GB"/>
          </a:p>
        </p:txBody>
      </p:sp>
      <p:sp>
        <p:nvSpPr>
          <p:cNvPr id="11" name="Text 9"/>
          <p:cNvSpPr/>
          <p:nvPr/>
        </p:nvSpPr>
        <p:spPr>
          <a:xfrm>
            <a:off x="1234440" y="1463040"/>
            <a:ext cx="3090672" cy="1170432"/>
          </a:xfrm>
          <a:prstGeom prst="rect">
            <a:avLst/>
          </a:prstGeom>
          <a:noFill/>
          <a:ln/>
        </p:spPr>
        <p:txBody>
          <a:bodyPr wrap="square" lIns="50800" tIns="50800" rIns="50800" bIns="50800" rtlCol="0" anchor="t"/>
          <a:lstStyle/>
          <a:p>
            <a:pPr marL="342900" indent="-342900">
              <a:spcAft>
                <a:spcPts val="500"/>
              </a:spcAft>
              <a:buSzPct val="100000"/>
              <a:buChar char="•"/>
            </a:pPr>
            <a:r>
              <a:rPr lang="en-GB" sz="1050" dirty="0"/>
              <a:t>111,000 vacancy crisis (Skills for Care, 2025)</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Ring-fenced social care levy </a:t>
            </a:r>
            <a:r>
              <a:rPr lang="en-GB" sz="1050" dirty="0"/>
              <a:t>(Foster, 2025)</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Care Act 2014 wellbeing duty </a:t>
            </a:r>
            <a:r>
              <a:rPr lang="en-GB" sz="1050" dirty="0"/>
              <a:t>(Care Act, 2014)</a:t>
            </a:r>
            <a:endParaRPr lang="en-US" sz="1050" dirty="0"/>
          </a:p>
        </p:txBody>
      </p:sp>
      <p:sp>
        <p:nvSpPr>
          <p:cNvPr id="12" name="Shape 10"/>
          <p:cNvSpPr/>
          <p:nvPr/>
        </p:nvSpPr>
        <p:spPr>
          <a:xfrm>
            <a:off x="4663440" y="804672"/>
            <a:ext cx="4206240" cy="1920240"/>
          </a:xfrm>
          <a:prstGeom prst="roundRect">
            <a:avLst>
              <a:gd name="adj" fmla="val 381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3" name="Shape 11"/>
          <p:cNvSpPr/>
          <p:nvPr/>
        </p:nvSpPr>
        <p:spPr>
          <a:xfrm>
            <a:off x="4773168" y="941832"/>
            <a:ext cx="804672" cy="804672"/>
          </a:xfrm>
          <a:prstGeom prst="ellipse">
            <a:avLst/>
          </a:prstGeom>
          <a:solidFill>
            <a:srgbClr val="1A3A4A"/>
          </a:solidFill>
          <a:ln w="12700">
            <a:solidFill>
              <a:srgbClr val="1A3A4A"/>
            </a:solidFill>
            <a:prstDash val="solid"/>
          </a:ln>
          <a:effectLst>
            <a:outerShdw algn="bl" rotWithShape="0">
              <a:srgbClr val="000000">
                <a:alpha val="0"/>
              </a:srgbClr>
            </a:outerShdw>
          </a:effectLst>
        </p:spPr>
        <p:txBody>
          <a:bodyPr/>
          <a:lstStyle/>
          <a:p>
            <a:endParaRPr lang="en-GB"/>
          </a:p>
        </p:txBody>
      </p:sp>
      <p:sp>
        <p:nvSpPr>
          <p:cNvPr id="14" name="Text 12"/>
          <p:cNvSpPr/>
          <p:nvPr/>
        </p:nvSpPr>
        <p:spPr>
          <a:xfrm>
            <a:off x="4773168" y="941832"/>
            <a:ext cx="804672" cy="54864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15" name="Text 13"/>
          <p:cNvSpPr/>
          <p:nvPr/>
        </p:nvSpPr>
        <p:spPr>
          <a:xfrm>
            <a:off x="4773168" y="1444752"/>
            <a:ext cx="804672" cy="25603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02</a:t>
            </a:r>
            <a:endParaRPr lang="en-US" sz="1100" dirty="0"/>
          </a:p>
        </p:txBody>
      </p:sp>
      <p:sp>
        <p:nvSpPr>
          <p:cNvPr id="16" name="Text 14"/>
          <p:cNvSpPr/>
          <p:nvPr/>
        </p:nvSpPr>
        <p:spPr>
          <a:xfrm>
            <a:off x="5669280" y="896112"/>
            <a:ext cx="3090672" cy="457200"/>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Expand Digital Inclusion</a:t>
            </a:r>
            <a:endParaRPr lang="en-US" sz="1300" dirty="0"/>
          </a:p>
        </p:txBody>
      </p:sp>
      <p:sp>
        <p:nvSpPr>
          <p:cNvPr id="17" name="Shape 15"/>
          <p:cNvSpPr/>
          <p:nvPr/>
        </p:nvSpPr>
        <p:spPr>
          <a:xfrm>
            <a:off x="5669280" y="1371600"/>
            <a:ext cx="3090672" cy="27432"/>
          </a:xfrm>
          <a:prstGeom prst="rect">
            <a:avLst/>
          </a:prstGeom>
          <a:solidFill>
            <a:srgbClr val="1A3A4A"/>
          </a:solidFill>
          <a:ln w="12700">
            <a:solidFill>
              <a:srgbClr val="1A3A4A"/>
            </a:solidFill>
            <a:prstDash val="solid"/>
          </a:ln>
        </p:spPr>
        <p:txBody>
          <a:bodyPr/>
          <a:lstStyle/>
          <a:p>
            <a:endParaRPr lang="en-GB"/>
          </a:p>
        </p:txBody>
      </p:sp>
      <p:sp>
        <p:nvSpPr>
          <p:cNvPr id="18" name="Text 16"/>
          <p:cNvSpPr/>
          <p:nvPr/>
        </p:nvSpPr>
        <p:spPr>
          <a:xfrm>
            <a:off x="5669280" y="1463040"/>
            <a:ext cx="3090672" cy="1170432"/>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Age UK model nationally </a:t>
            </a:r>
            <a:r>
              <a:rPr lang="en-GB" sz="1050" dirty="0"/>
              <a:t>(Age UK, 2024)</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Community digital hubs  </a:t>
            </a:r>
            <a:r>
              <a:rPr lang="en-GB" sz="1050" dirty="0"/>
              <a:t>(Department for Science, Innovation and Technology </a:t>
            </a:r>
            <a:r>
              <a:rPr lang="en-GB" sz="1050" i="1" dirty="0"/>
              <a:t>et al</a:t>
            </a:r>
            <a:r>
              <a:rPr lang="en-GB" sz="1050" dirty="0"/>
              <a:t>., 2026)</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NHS Long Term Plan prevention agenda </a:t>
            </a:r>
            <a:r>
              <a:rPr lang="en-GB" sz="1050" dirty="0"/>
              <a:t>(NHS England, 2019)</a:t>
            </a:r>
            <a:endParaRPr lang="en-US" sz="1050" dirty="0"/>
          </a:p>
        </p:txBody>
      </p:sp>
      <p:sp>
        <p:nvSpPr>
          <p:cNvPr id="19" name="Shape 17"/>
          <p:cNvSpPr/>
          <p:nvPr/>
        </p:nvSpPr>
        <p:spPr>
          <a:xfrm>
            <a:off x="228600" y="2889504"/>
            <a:ext cx="4206240" cy="1920240"/>
          </a:xfrm>
          <a:prstGeom prst="roundRect">
            <a:avLst>
              <a:gd name="adj" fmla="val 381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0" name="Shape 18"/>
          <p:cNvSpPr/>
          <p:nvPr/>
        </p:nvSpPr>
        <p:spPr>
          <a:xfrm>
            <a:off x="338328" y="3026664"/>
            <a:ext cx="804672" cy="804672"/>
          </a:xfrm>
          <a:prstGeom prst="ellipse">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a:p>
        </p:txBody>
      </p:sp>
      <p:sp>
        <p:nvSpPr>
          <p:cNvPr id="21" name="Text 19"/>
          <p:cNvSpPr/>
          <p:nvPr/>
        </p:nvSpPr>
        <p:spPr>
          <a:xfrm>
            <a:off x="338328" y="3026664"/>
            <a:ext cx="804672" cy="54864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22" name="Text 20"/>
          <p:cNvSpPr/>
          <p:nvPr/>
        </p:nvSpPr>
        <p:spPr>
          <a:xfrm>
            <a:off x="338328" y="3529584"/>
            <a:ext cx="804672" cy="25603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03</a:t>
            </a:r>
            <a:endParaRPr lang="en-US" sz="1100" dirty="0"/>
          </a:p>
        </p:txBody>
      </p:sp>
      <p:sp>
        <p:nvSpPr>
          <p:cNvPr id="23" name="Text 21"/>
          <p:cNvSpPr/>
          <p:nvPr/>
        </p:nvSpPr>
        <p:spPr>
          <a:xfrm>
            <a:off x="1234440" y="2980944"/>
            <a:ext cx="3090672" cy="457200"/>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Regulate Care Call Times</a:t>
            </a:r>
            <a:endParaRPr lang="en-US" sz="1300" dirty="0"/>
          </a:p>
        </p:txBody>
      </p:sp>
      <p:sp>
        <p:nvSpPr>
          <p:cNvPr id="24" name="Shape 22"/>
          <p:cNvSpPr/>
          <p:nvPr/>
        </p:nvSpPr>
        <p:spPr>
          <a:xfrm>
            <a:off x="1234440" y="3456432"/>
            <a:ext cx="3090672" cy="27432"/>
          </a:xfrm>
          <a:prstGeom prst="rect">
            <a:avLst/>
          </a:prstGeom>
          <a:solidFill>
            <a:srgbClr val="E8A838"/>
          </a:solidFill>
          <a:ln w="12700">
            <a:solidFill>
              <a:srgbClr val="E8A838"/>
            </a:solidFill>
            <a:prstDash val="solid"/>
          </a:ln>
        </p:spPr>
        <p:txBody>
          <a:bodyPr/>
          <a:lstStyle/>
          <a:p>
            <a:endParaRPr lang="en-GB"/>
          </a:p>
        </p:txBody>
      </p:sp>
      <p:sp>
        <p:nvSpPr>
          <p:cNvPr id="25" name="Text 23"/>
          <p:cNvSpPr/>
          <p:nvPr/>
        </p:nvSpPr>
        <p:spPr>
          <a:xfrm>
            <a:off x="1234440" y="3547872"/>
            <a:ext cx="3090672" cy="1170432"/>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Ban 15-minute calls - preserve continuity </a:t>
            </a:r>
            <a:r>
              <a:rPr lang="en-GB" sz="1050" dirty="0"/>
              <a:t>(Atchley, 1989; Care Act, 2014)</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Equality Act 2010 &amp; HRA 1998 </a:t>
            </a:r>
            <a:r>
              <a:rPr lang="en-GB" sz="1050" b="1" dirty="0">
                <a:solidFill>
                  <a:schemeClr val="tx1">
                    <a:lumMod val="50000"/>
                    <a:lumOff val="50000"/>
                  </a:schemeClr>
                </a:solidFill>
              </a:rPr>
              <a:t>(Equality Act, 2010; Human Rights Act, 1998)</a:t>
            </a:r>
            <a:endParaRPr lang="en-US" sz="1050" dirty="0">
              <a:solidFill>
                <a:schemeClr val="tx1">
                  <a:lumMod val="50000"/>
                  <a:lumOff val="50000"/>
                </a:schemeClr>
              </a:solidFill>
            </a:endParaRPr>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Outcome-based commissioning </a:t>
            </a:r>
            <a:r>
              <a:rPr lang="en-GB" sz="1050" dirty="0"/>
              <a:t>(DHSC, 2026)</a:t>
            </a:r>
            <a:endParaRPr lang="en-US" sz="1050" dirty="0"/>
          </a:p>
        </p:txBody>
      </p:sp>
      <p:sp>
        <p:nvSpPr>
          <p:cNvPr id="26" name="Shape 24"/>
          <p:cNvSpPr/>
          <p:nvPr/>
        </p:nvSpPr>
        <p:spPr>
          <a:xfrm>
            <a:off x="4663440" y="2889504"/>
            <a:ext cx="4206240" cy="1920240"/>
          </a:xfrm>
          <a:prstGeom prst="roundRect">
            <a:avLst>
              <a:gd name="adj" fmla="val 381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7" name="Shape 25"/>
          <p:cNvSpPr/>
          <p:nvPr/>
        </p:nvSpPr>
        <p:spPr>
          <a:xfrm>
            <a:off x="4773168" y="3026664"/>
            <a:ext cx="804672" cy="804672"/>
          </a:xfrm>
          <a:prstGeom prst="ellipse">
            <a:avLst/>
          </a:prstGeom>
          <a:solidFill>
            <a:srgbClr val="015F6A"/>
          </a:solidFill>
          <a:ln w="12700">
            <a:solidFill>
              <a:srgbClr val="015F6A"/>
            </a:solidFill>
            <a:prstDash val="solid"/>
          </a:ln>
          <a:effectLst>
            <a:outerShdw algn="bl" rotWithShape="0">
              <a:srgbClr val="000000">
                <a:alpha val="0"/>
              </a:srgbClr>
            </a:outerShdw>
          </a:effectLst>
        </p:spPr>
        <p:txBody>
          <a:bodyPr/>
          <a:lstStyle/>
          <a:p>
            <a:endParaRPr lang="en-GB"/>
          </a:p>
        </p:txBody>
      </p:sp>
      <p:sp>
        <p:nvSpPr>
          <p:cNvPr id="28" name="Text 26"/>
          <p:cNvSpPr/>
          <p:nvPr/>
        </p:nvSpPr>
        <p:spPr>
          <a:xfrm>
            <a:off x="4773168" y="3026664"/>
            <a:ext cx="804672" cy="54864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29" name="Text 27"/>
          <p:cNvSpPr/>
          <p:nvPr/>
        </p:nvSpPr>
        <p:spPr>
          <a:xfrm>
            <a:off x="4773168" y="3529584"/>
            <a:ext cx="804672" cy="25603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04</a:t>
            </a:r>
            <a:endParaRPr lang="en-US" sz="1100" dirty="0"/>
          </a:p>
        </p:txBody>
      </p:sp>
      <p:sp>
        <p:nvSpPr>
          <p:cNvPr id="30" name="Text 28"/>
          <p:cNvSpPr/>
          <p:nvPr/>
        </p:nvSpPr>
        <p:spPr>
          <a:xfrm>
            <a:off x="5669280" y="2980944"/>
            <a:ext cx="3090672" cy="457200"/>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Commission Continuity-Centred Care</a:t>
            </a:r>
            <a:endParaRPr lang="en-US" sz="1300" dirty="0"/>
          </a:p>
        </p:txBody>
      </p:sp>
      <p:sp>
        <p:nvSpPr>
          <p:cNvPr id="31" name="Shape 29"/>
          <p:cNvSpPr/>
          <p:nvPr/>
        </p:nvSpPr>
        <p:spPr>
          <a:xfrm>
            <a:off x="5669280" y="3456432"/>
            <a:ext cx="3090672" cy="27432"/>
          </a:xfrm>
          <a:prstGeom prst="rect">
            <a:avLst/>
          </a:prstGeom>
          <a:solidFill>
            <a:srgbClr val="015F6A"/>
          </a:solidFill>
          <a:ln w="12700">
            <a:solidFill>
              <a:srgbClr val="015F6A"/>
            </a:solidFill>
            <a:prstDash val="solid"/>
          </a:ln>
        </p:spPr>
        <p:txBody>
          <a:bodyPr/>
          <a:lstStyle/>
          <a:p>
            <a:endParaRPr lang="en-GB"/>
          </a:p>
        </p:txBody>
      </p:sp>
      <p:sp>
        <p:nvSpPr>
          <p:cNvPr id="32" name="Text 30"/>
          <p:cNvSpPr/>
          <p:nvPr/>
        </p:nvSpPr>
        <p:spPr>
          <a:xfrm>
            <a:off x="5669280" y="3547872"/>
            <a:ext cx="3090672" cy="1170432"/>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Support ageing in place (Atchley, 1989)</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Activity &amp; befriending provision </a:t>
            </a:r>
            <a:r>
              <a:rPr lang="en-GB" sz="1050" dirty="0"/>
              <a:t>(</a:t>
            </a:r>
            <a:r>
              <a:rPr lang="en-GB" sz="1050" dirty="0" err="1"/>
              <a:t>Fakoya</a:t>
            </a:r>
            <a:r>
              <a:rPr lang="en-GB" sz="1050" dirty="0"/>
              <a:t> et al., 2021)</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Protect third-sector &amp; day </a:t>
            </a:r>
            <a:r>
              <a:rPr lang="en-US" sz="1050" dirty="0" err="1">
                <a:solidFill>
                  <a:srgbClr val="1A3A4A"/>
                </a:solidFill>
                <a:latin typeface="Calibri" pitchFamily="34" charset="0"/>
                <a:ea typeface="Calibri" pitchFamily="34" charset="-122"/>
                <a:cs typeface="Calibri" pitchFamily="34" charset="-120"/>
              </a:rPr>
              <a:t>centre</a:t>
            </a:r>
            <a:r>
              <a:rPr lang="en-US" sz="1050" dirty="0">
                <a:solidFill>
                  <a:srgbClr val="1A3A4A"/>
                </a:solidFill>
                <a:latin typeface="Calibri" pitchFamily="34" charset="0"/>
                <a:ea typeface="Calibri" pitchFamily="34" charset="-122"/>
                <a:cs typeface="Calibri" pitchFamily="34" charset="-120"/>
              </a:rPr>
              <a:t> funding </a:t>
            </a:r>
            <a:r>
              <a:rPr lang="en-GB" sz="1050" dirty="0"/>
              <a:t>(HC Health &amp; Social Care Committee, 2025)</a:t>
            </a:r>
            <a:endParaRPr lang="en-US" sz="1050" dirty="0"/>
          </a:p>
        </p:txBody>
      </p:sp>
      <p:pic>
        <p:nvPicPr>
          <p:cNvPr id="33" name="recomendations">
            <a:hlinkClick r:id="" action="ppaction://media"/>
            <a:extLst>
              <a:ext uri="{FF2B5EF4-FFF2-40B4-BE49-F238E27FC236}">
                <a16:creationId xmlns:a16="http://schemas.microsoft.com/office/drawing/2014/main" id="{AE5505D6-90E3-2652-5DEC-EAD09BC955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940520" y="99218"/>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6139"/>
    </mc:Choice>
    <mc:Fallback xmlns="">
      <p:transition spd="slow" advTm="76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139"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5">
    <p:bg>
      <p:bgPr>
        <a:solidFill>
          <a:srgbClr val="1A3A4A"/>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E8A838"/>
          </a:solidFill>
          <a:ln w="12700">
            <a:solidFill>
              <a:srgbClr val="E8A838"/>
            </a:solidFill>
            <a:prstDash val="solid"/>
          </a:ln>
        </p:spPr>
        <p:txBody>
          <a:bodyPr/>
          <a:lstStyle/>
          <a:p>
            <a:endParaRPr lang="en-GB"/>
          </a:p>
        </p:txBody>
      </p:sp>
      <p:sp>
        <p:nvSpPr>
          <p:cNvPr id="3" name="Shape 1"/>
          <p:cNvSpPr/>
          <p:nvPr/>
        </p:nvSpPr>
        <p:spPr>
          <a:xfrm>
            <a:off x="8979408" y="0"/>
            <a:ext cx="164592" cy="5143500"/>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57200" y="164592"/>
            <a:ext cx="8229600" cy="502920"/>
          </a:xfrm>
          <a:prstGeom prst="rect">
            <a:avLst/>
          </a:prstGeom>
          <a:noFill/>
          <a:ln/>
        </p:spPr>
        <p:txBody>
          <a:bodyPr wrap="square" rtlCol="0" anchor="ctr"/>
          <a:lstStyle/>
          <a:p>
            <a:pPr marL="0" indent="0" algn="ctr">
              <a:buNone/>
            </a:pPr>
            <a:r>
              <a:rPr lang="en-US" sz="2800" b="1" dirty="0">
                <a:solidFill>
                  <a:srgbClr val="FFFFFF"/>
                </a:solidFill>
                <a:latin typeface="Calibri" pitchFamily="34" charset="0"/>
                <a:ea typeface="Calibri" pitchFamily="34" charset="-122"/>
                <a:cs typeface="Calibri" pitchFamily="34" charset="-120"/>
              </a:rPr>
              <a:t>Conclusion</a:t>
            </a:r>
            <a:endParaRPr lang="en-US" sz="2800" dirty="0"/>
          </a:p>
        </p:txBody>
      </p:sp>
      <p:sp>
        <p:nvSpPr>
          <p:cNvPr id="5" name="Shape 3"/>
          <p:cNvSpPr/>
          <p:nvPr/>
        </p:nvSpPr>
        <p:spPr>
          <a:xfrm>
            <a:off x="3200400" y="694944"/>
            <a:ext cx="2743200" cy="36576"/>
          </a:xfrm>
          <a:prstGeom prst="rect">
            <a:avLst/>
          </a:prstGeom>
          <a:solidFill>
            <a:srgbClr val="E8A838"/>
          </a:solidFill>
          <a:ln w="12700">
            <a:solidFill>
              <a:srgbClr val="E8A838"/>
            </a:solidFill>
            <a:prstDash val="solid"/>
          </a:ln>
        </p:spPr>
        <p:txBody>
          <a:bodyPr/>
          <a:lstStyle/>
          <a:p>
            <a:endParaRPr lang="en-GB"/>
          </a:p>
        </p:txBody>
      </p:sp>
      <p:sp>
        <p:nvSpPr>
          <p:cNvPr id="6" name="Shape 4"/>
          <p:cNvSpPr/>
          <p:nvPr/>
        </p:nvSpPr>
        <p:spPr>
          <a:xfrm>
            <a:off x="411480" y="841248"/>
            <a:ext cx="457200" cy="457200"/>
          </a:xfrm>
          <a:prstGeom prst="ellipse">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411480" y="841248"/>
            <a:ext cx="457200" cy="45720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8" name="Text 6"/>
          <p:cNvSpPr/>
          <p:nvPr/>
        </p:nvSpPr>
        <p:spPr>
          <a:xfrm>
            <a:off x="1005840" y="868680"/>
            <a:ext cx="7772400" cy="402336"/>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Ageing population: one of the UK's greatest challenges (ONS, 2025)</a:t>
            </a:r>
            <a:endParaRPr lang="en-US" sz="1200" dirty="0"/>
          </a:p>
        </p:txBody>
      </p:sp>
      <p:sp>
        <p:nvSpPr>
          <p:cNvPr id="9" name="Shape 7"/>
          <p:cNvSpPr/>
          <p:nvPr/>
        </p:nvSpPr>
        <p:spPr>
          <a:xfrm>
            <a:off x="411480" y="1609344"/>
            <a:ext cx="457200" cy="457200"/>
          </a:xfrm>
          <a:prstGeom prst="ellipse">
            <a:avLst/>
          </a:prstGeom>
          <a:solidFill>
            <a:srgbClr val="E8A838"/>
          </a:solidFill>
          <a:ln w="12700">
            <a:solidFill>
              <a:srgbClr val="E8A838"/>
            </a:solidFill>
            <a:prstDash val="solid"/>
          </a:ln>
        </p:spPr>
        <p:txBody>
          <a:bodyPr/>
          <a:lstStyle/>
          <a:p>
            <a:endParaRPr lang="en-GB"/>
          </a:p>
        </p:txBody>
      </p:sp>
      <p:sp>
        <p:nvSpPr>
          <p:cNvPr id="10" name="Text 8"/>
          <p:cNvSpPr/>
          <p:nvPr/>
        </p:nvSpPr>
        <p:spPr>
          <a:xfrm>
            <a:off x="411480" y="1609344"/>
            <a:ext cx="457200" cy="45720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11" name="Text 9"/>
          <p:cNvSpPr/>
          <p:nvPr/>
        </p:nvSpPr>
        <p:spPr>
          <a:xfrm>
            <a:off x="1005840" y="1636776"/>
            <a:ext cx="7772400" cy="402336"/>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Activity Theory: engagement &amp; meaningful roles support wellbeing (Havighurst, 1961)</a:t>
            </a:r>
            <a:endParaRPr lang="en-US" sz="1200" dirty="0"/>
          </a:p>
        </p:txBody>
      </p:sp>
      <p:sp>
        <p:nvSpPr>
          <p:cNvPr id="12" name="Shape 10"/>
          <p:cNvSpPr/>
          <p:nvPr/>
        </p:nvSpPr>
        <p:spPr>
          <a:xfrm>
            <a:off x="411480" y="2377440"/>
            <a:ext cx="457200" cy="457200"/>
          </a:xfrm>
          <a:prstGeom prst="ellipse">
            <a:avLst/>
          </a:prstGeom>
          <a:solidFill>
            <a:srgbClr val="028090"/>
          </a:solidFill>
          <a:ln w="12700">
            <a:solidFill>
              <a:srgbClr val="028090"/>
            </a:solidFill>
            <a:prstDash val="solid"/>
          </a:ln>
        </p:spPr>
        <p:txBody>
          <a:bodyPr/>
          <a:lstStyle/>
          <a:p>
            <a:endParaRPr lang="en-GB"/>
          </a:p>
        </p:txBody>
      </p:sp>
      <p:sp>
        <p:nvSpPr>
          <p:cNvPr id="13" name="Text 11"/>
          <p:cNvSpPr/>
          <p:nvPr/>
        </p:nvSpPr>
        <p:spPr>
          <a:xfrm>
            <a:off x="411480" y="2377440"/>
            <a:ext cx="457200" cy="45720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14" name="Text 12"/>
          <p:cNvSpPr/>
          <p:nvPr/>
        </p:nvSpPr>
        <p:spPr>
          <a:xfrm>
            <a:off x="1005840" y="2404872"/>
            <a:ext cx="7772400" cy="402336"/>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Continuity Theory: preserving familiar patterns is central to identity (Atchley, 1989)</a:t>
            </a:r>
            <a:endParaRPr lang="en-US" sz="1200" dirty="0"/>
          </a:p>
        </p:txBody>
      </p:sp>
      <p:sp>
        <p:nvSpPr>
          <p:cNvPr id="15" name="Shape 13"/>
          <p:cNvSpPr/>
          <p:nvPr/>
        </p:nvSpPr>
        <p:spPr>
          <a:xfrm>
            <a:off x="411480" y="3145536"/>
            <a:ext cx="457200" cy="457200"/>
          </a:xfrm>
          <a:prstGeom prst="ellipse">
            <a:avLst/>
          </a:prstGeom>
          <a:solidFill>
            <a:srgbClr val="E8A838"/>
          </a:solidFill>
          <a:ln w="12700">
            <a:solidFill>
              <a:srgbClr val="E8A838"/>
            </a:solidFill>
            <a:prstDash val="solid"/>
          </a:ln>
        </p:spPr>
        <p:txBody>
          <a:bodyPr/>
          <a:lstStyle/>
          <a:p>
            <a:endParaRPr lang="en-GB"/>
          </a:p>
        </p:txBody>
      </p:sp>
      <p:sp>
        <p:nvSpPr>
          <p:cNvPr id="16" name="Text 14"/>
          <p:cNvSpPr/>
          <p:nvPr/>
        </p:nvSpPr>
        <p:spPr>
          <a:xfrm>
            <a:off x="411480" y="3145536"/>
            <a:ext cx="457200" cy="45720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17" name="Text 15"/>
          <p:cNvSpPr/>
          <p:nvPr/>
        </p:nvSpPr>
        <p:spPr>
          <a:xfrm>
            <a:off x="1005840" y="3172968"/>
            <a:ext cx="7772400" cy="402336"/>
          </a:xfrm>
          <a:prstGeom prst="rect">
            <a:avLst/>
          </a:prstGeom>
          <a:noFill/>
          <a:ln/>
        </p:spPr>
        <p:txBody>
          <a:bodyPr wrap="square" rtlCol="0" anchor="ctr"/>
          <a:lstStyle/>
          <a:p>
            <a:r>
              <a:rPr lang="en-US" sz="1200" dirty="0">
                <a:solidFill>
                  <a:srgbClr val="FFFFFF"/>
                </a:solidFill>
                <a:latin typeface="Calibri" pitchFamily="34" charset="0"/>
                <a:ea typeface="Calibri" pitchFamily="34" charset="-122"/>
                <a:cs typeface="Calibri" pitchFamily="34" charset="-120"/>
              </a:rPr>
              <a:t>Policy frameworks strong - but implementation &amp; funding remain inconsistent </a:t>
            </a:r>
            <a:r>
              <a:rPr lang="en-GB" sz="1200" dirty="0">
                <a:solidFill>
                  <a:schemeClr val="bg1"/>
                </a:solidFill>
              </a:rPr>
              <a:t>(Hoddinott, 2023)</a:t>
            </a:r>
            <a:endParaRPr lang="en-US" sz="1200" dirty="0">
              <a:solidFill>
                <a:schemeClr val="bg1"/>
              </a:solidFill>
            </a:endParaRPr>
          </a:p>
        </p:txBody>
      </p:sp>
      <p:sp>
        <p:nvSpPr>
          <p:cNvPr id="18" name="Shape 16"/>
          <p:cNvSpPr/>
          <p:nvPr/>
        </p:nvSpPr>
        <p:spPr>
          <a:xfrm>
            <a:off x="411480" y="3817620"/>
            <a:ext cx="457200" cy="457200"/>
          </a:xfrm>
          <a:prstGeom prst="ellipse">
            <a:avLst/>
          </a:prstGeom>
          <a:solidFill>
            <a:srgbClr val="028090"/>
          </a:solidFill>
          <a:ln w="12700">
            <a:solidFill>
              <a:srgbClr val="028090"/>
            </a:solidFill>
            <a:prstDash val="solid"/>
          </a:ln>
        </p:spPr>
        <p:txBody>
          <a:bodyPr/>
          <a:lstStyle/>
          <a:p>
            <a:endParaRPr lang="en-GB"/>
          </a:p>
        </p:txBody>
      </p:sp>
      <p:sp>
        <p:nvSpPr>
          <p:cNvPr id="19" name="Text 17"/>
          <p:cNvSpPr/>
          <p:nvPr/>
        </p:nvSpPr>
        <p:spPr>
          <a:xfrm>
            <a:off x="411480" y="3835759"/>
            <a:ext cx="457200" cy="45720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20" name="Text 18"/>
          <p:cNvSpPr/>
          <p:nvPr/>
        </p:nvSpPr>
        <p:spPr>
          <a:xfrm>
            <a:off x="1005840" y="3941064"/>
            <a:ext cx="7772400" cy="402336"/>
          </a:xfrm>
          <a:prstGeom prst="rect">
            <a:avLst/>
          </a:prstGeom>
          <a:noFill/>
          <a:ln/>
        </p:spPr>
        <p:txBody>
          <a:bodyPr wrap="square" rtlCol="0" anchor="ctr"/>
          <a:lstStyle/>
          <a:p>
            <a:endParaRPr lang="en-US" sz="1200" dirty="0">
              <a:solidFill>
                <a:srgbClr val="FFFFFF"/>
              </a:solidFill>
              <a:latin typeface="Calibri" pitchFamily="34" charset="0"/>
              <a:ea typeface="Calibri" pitchFamily="34" charset="-122"/>
              <a:cs typeface="Calibri" pitchFamily="34" charset="-120"/>
            </a:endParaRPr>
          </a:p>
          <a:p>
            <a:r>
              <a:rPr lang="en-US" sz="1200" dirty="0">
                <a:solidFill>
                  <a:srgbClr val="FFFFFF"/>
                </a:solidFill>
                <a:latin typeface="Calibri" pitchFamily="34" charset="0"/>
                <a:ea typeface="Calibri" pitchFamily="34" charset="-122"/>
                <a:cs typeface="Calibri" pitchFamily="34" charset="-120"/>
              </a:rPr>
              <a:t>Technology must preserve continuity - not replace human care (</a:t>
            </a:r>
            <a:r>
              <a:rPr lang="en-GB" sz="1200" dirty="0">
                <a:solidFill>
                  <a:schemeClr val="bg1"/>
                </a:solidFill>
              </a:rPr>
              <a:t>Hamblin, 2022</a:t>
            </a:r>
            <a:r>
              <a:rPr lang="en-US" sz="1200" dirty="0">
                <a:solidFill>
                  <a:srgbClr val="FFFFFF"/>
                </a:solidFill>
                <a:latin typeface="Calibri" pitchFamily="34" charset="0"/>
                <a:ea typeface="Calibri" pitchFamily="34" charset="-122"/>
                <a:cs typeface="Calibri" pitchFamily="34" charset="-120"/>
              </a:rPr>
              <a:t>; Age UK, 2024)</a:t>
            </a:r>
            <a:endParaRPr lang="en-US" sz="1200" dirty="0"/>
          </a:p>
          <a:p>
            <a:pPr marL="342900" indent="-342900">
              <a:spcAft>
                <a:spcPts val="300"/>
              </a:spcAft>
              <a:buChar char="🔭"/>
            </a:pPr>
            <a:endParaRPr lang="en-US" sz="1200" dirty="0">
              <a:solidFill>
                <a:srgbClr val="FFFFFF"/>
              </a:solidFill>
              <a:latin typeface="Calibri" pitchFamily="34" charset="0"/>
            </a:endParaRPr>
          </a:p>
          <a:p>
            <a:pPr marL="342900" indent="-342900">
              <a:spcAft>
                <a:spcPts val="300"/>
              </a:spcAft>
              <a:buChar char="🔭"/>
            </a:pPr>
            <a:endParaRPr lang="en-US" sz="1200" dirty="0">
              <a:solidFill>
                <a:srgbClr val="FFFFFF"/>
              </a:solidFill>
              <a:latin typeface="Calibri" pitchFamily="34" charset="0"/>
            </a:endParaRPr>
          </a:p>
          <a:p>
            <a:pPr>
              <a:spcAft>
                <a:spcPts val="300"/>
              </a:spcAft>
            </a:pPr>
            <a:r>
              <a:rPr lang="en-US" sz="1200" dirty="0">
                <a:solidFill>
                  <a:srgbClr val="FFFFFF"/>
                </a:solidFill>
                <a:latin typeface="Calibri" pitchFamily="34" charset="0"/>
              </a:rPr>
              <a:t>Future focus: co-producing care with older people themselves (Age UK, 2024; NHS England, 2019)</a:t>
            </a:r>
            <a:endParaRPr lang="en-US" sz="1200" dirty="0"/>
          </a:p>
        </p:txBody>
      </p:sp>
      <p:sp>
        <p:nvSpPr>
          <p:cNvPr id="21" name="Shape 19"/>
          <p:cNvSpPr/>
          <p:nvPr/>
        </p:nvSpPr>
        <p:spPr>
          <a:xfrm>
            <a:off x="411480" y="4663440"/>
            <a:ext cx="8321040" cy="36576"/>
          </a:xfrm>
          <a:prstGeom prst="rect">
            <a:avLst/>
          </a:prstGeom>
          <a:solidFill>
            <a:srgbClr val="E8A838"/>
          </a:solidFill>
          <a:ln w="12700">
            <a:solidFill>
              <a:srgbClr val="E8A838"/>
            </a:solidFill>
            <a:prstDash val="solid"/>
          </a:ln>
        </p:spPr>
        <p:txBody>
          <a:bodyPr/>
          <a:lstStyle/>
          <a:p>
            <a:endParaRPr lang="en-GB"/>
          </a:p>
        </p:txBody>
      </p:sp>
      <p:sp>
        <p:nvSpPr>
          <p:cNvPr id="22" name="Text 20"/>
          <p:cNvSpPr/>
          <p:nvPr/>
        </p:nvSpPr>
        <p:spPr>
          <a:xfrm>
            <a:off x="411480" y="4736592"/>
            <a:ext cx="8321040" cy="274320"/>
          </a:xfrm>
          <a:prstGeom prst="rect">
            <a:avLst/>
          </a:prstGeom>
          <a:noFill/>
          <a:ln/>
        </p:spPr>
        <p:txBody>
          <a:bodyPr wrap="square" rtlCol="0" anchor="ctr"/>
          <a:lstStyle/>
          <a:p>
            <a:pPr marL="0" indent="0" algn="ctr">
              <a:buNone/>
            </a:pPr>
            <a:r>
              <a:rPr lang="en-US" sz="1000" i="1" dirty="0">
                <a:solidFill>
                  <a:srgbClr val="E8A838"/>
                </a:solidFill>
                <a:latin typeface="Calibri" pitchFamily="34" charset="0"/>
                <a:ea typeface="Calibri" pitchFamily="34" charset="-122"/>
                <a:cs typeface="Calibri" pitchFamily="34" charset="-120"/>
              </a:rPr>
              <a:t>Integrating Activity Theory, Continuity Theory, policy and evidence-based practice is essential to improving the lives of older people.</a:t>
            </a:r>
            <a:endParaRPr lang="en-US" sz="1000" dirty="0"/>
          </a:p>
        </p:txBody>
      </p:sp>
      <p:pic>
        <p:nvPicPr>
          <p:cNvPr id="23" name="conclusion">
            <a:hlinkClick r:id="" action="ppaction://media"/>
            <a:extLst>
              <a:ext uri="{FF2B5EF4-FFF2-40B4-BE49-F238E27FC236}">
                <a16:creationId xmlns:a16="http://schemas.microsoft.com/office/drawing/2014/main" id="{FF98D43A-C4E6-8C11-C500-3133AF3143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47780" y="80931"/>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6811"/>
    </mc:Choice>
    <mc:Fallback xmlns="">
      <p:transition spd="slow" advTm="66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81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 16">
    <p:bg>
      <p:bgPr>
        <a:solidFill>
          <a:srgbClr val="F5FBFC"/>
        </a:solidFill>
        <a:effectLst/>
      </p:bgPr>
    </p:bg>
    <p:spTree>
      <p:nvGrpSpPr>
        <p:cNvPr id="1" name=""/>
        <p:cNvGrpSpPr/>
        <p:nvPr/>
      </p:nvGrpSpPr>
      <p:grpSpPr>
        <a:xfrm>
          <a:off x="0" y="0"/>
          <a:ext cx="0" cy="0"/>
          <a:chOff x="0" y="0"/>
          <a:chExt cx="0" cy="0"/>
        </a:xfrm>
      </p:grpSpPr>
      <p:sp>
        <p:nvSpPr>
          <p:cNvPr id="3" name="Text 1"/>
          <p:cNvSpPr/>
          <p:nvPr/>
        </p:nvSpPr>
        <p:spPr>
          <a:xfrm>
            <a:off x="274320" y="64008"/>
            <a:ext cx="8595360" cy="548640"/>
          </a:xfrm>
          <a:prstGeom prst="rect">
            <a:avLst/>
          </a:prstGeom>
          <a:noFill/>
          <a:ln/>
        </p:spPr>
        <p:txBody>
          <a:bodyPr wrap="square" rtlCol="0" anchor="ctr"/>
          <a:lstStyle/>
          <a:p>
            <a:pPr marL="0" indent="0">
              <a:buNone/>
            </a:pPr>
            <a:endParaRPr lang="en-US" sz="2000" dirty="0"/>
          </a:p>
        </p:txBody>
      </p:sp>
      <p:sp>
        <p:nvSpPr>
          <p:cNvPr id="5" name="Text 3"/>
          <p:cNvSpPr/>
          <p:nvPr/>
        </p:nvSpPr>
        <p:spPr>
          <a:xfrm>
            <a:off x="228600" y="749808"/>
            <a:ext cx="8686800" cy="228600"/>
          </a:xfrm>
          <a:prstGeom prst="rect">
            <a:avLst/>
          </a:prstGeom>
          <a:noFill/>
          <a:ln/>
        </p:spPr>
        <p:txBody>
          <a:bodyPr wrap="square" rtlCol="0" anchor="ctr"/>
          <a:lstStyle/>
          <a:p>
            <a:pPr marL="0" indent="0">
              <a:buNone/>
            </a:pPr>
            <a:endParaRPr lang="en-US" sz="900" dirty="0"/>
          </a:p>
        </p:txBody>
      </p:sp>
      <p:sp>
        <p:nvSpPr>
          <p:cNvPr id="6" name="Text 4"/>
          <p:cNvSpPr/>
          <p:nvPr/>
        </p:nvSpPr>
        <p:spPr>
          <a:xfrm>
            <a:off x="228600" y="1042416"/>
            <a:ext cx="4251960" cy="3822192"/>
          </a:xfrm>
          <a:prstGeom prst="rect">
            <a:avLst/>
          </a:prstGeom>
          <a:noFill/>
          <a:ln/>
        </p:spPr>
        <p:txBody>
          <a:bodyPr wrap="square" lIns="0" tIns="0" rIns="0" bIns="0" rtlCol="0" anchor="t"/>
          <a:lstStyle/>
          <a:p>
            <a:pPr marL="342900" indent="-342900">
              <a:spcAft>
                <a:spcPts val="300"/>
              </a:spcAft>
              <a:buSzPct val="100000"/>
              <a:buChar char="•"/>
            </a:pPr>
            <a:endParaRPr lang="en-US" sz="850" dirty="0"/>
          </a:p>
        </p:txBody>
      </p:sp>
      <p:sp>
        <p:nvSpPr>
          <p:cNvPr id="11" name="TextBox 10">
            <a:extLst>
              <a:ext uri="{FF2B5EF4-FFF2-40B4-BE49-F238E27FC236}">
                <a16:creationId xmlns:a16="http://schemas.microsoft.com/office/drawing/2014/main" id="{D67BBCB3-3BD2-5228-187E-F11525700252}"/>
              </a:ext>
            </a:extLst>
          </p:cNvPr>
          <p:cNvSpPr txBox="1"/>
          <p:nvPr/>
        </p:nvSpPr>
        <p:spPr>
          <a:xfrm>
            <a:off x="553038" y="0"/>
            <a:ext cx="8220808" cy="5443285"/>
          </a:xfrm>
          <a:prstGeom prst="rect">
            <a:avLst/>
          </a:prstGeom>
          <a:noFill/>
        </p:spPr>
        <p:txBody>
          <a:bodyPr wrap="square">
            <a:spAutoFit/>
          </a:bodyPr>
          <a:lstStyle/>
          <a:p>
            <a:pPr>
              <a:lnSpc>
                <a:spcPct val="115000"/>
              </a:lnSpc>
              <a:spcAft>
                <a:spcPts val="800"/>
              </a:spcAft>
              <a:buNone/>
            </a:pPr>
            <a:r>
              <a:rPr lang="en-GB" sz="1100" b="1" u="sng" kern="100" dirty="0">
                <a:effectLst/>
                <a:latin typeface="Arial" panose="020B0604020202020204" pitchFamily="34" charset="0"/>
                <a:ea typeface="Aptos" panose="020B0004020202020204" pitchFamily="34" charset="0"/>
                <a:cs typeface="Times New Roman" panose="02020603050405020304" pitchFamily="18" charset="0"/>
              </a:rPr>
              <a:t>References</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Age UK (2022)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Later Life Goals programme</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https://www.ageuk.org.uk/our-impact/programmes/how-we-deliver-advice/later-life-goals/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17 May 2026).</a:t>
            </a:r>
            <a:endParaRPr lang="en-GB" sz="1100" kern="100" dirty="0">
              <a:latin typeface="Arial" panose="020B0604020202020204" pitchFamily="34" charset="0"/>
              <a:ea typeface="Aptos" panose="020B0004020202020204" pitchFamily="34" charset="0"/>
              <a:cs typeface="Times New Roman" panose="02020603050405020304" pitchFamily="18" charset="0"/>
            </a:endParaRPr>
          </a:p>
          <a:p>
            <a:r>
              <a:rPr lang="en-GB" sz="1100" dirty="0">
                <a:latin typeface="Arial" panose="020B0604020202020204" pitchFamily="34" charset="0"/>
                <a:cs typeface="Arial" panose="020B0604020202020204" pitchFamily="34" charset="0"/>
              </a:rPr>
              <a:t>Age UK (2023) Loneliness and isolation: the facts. London: Age UK. Available at: </a:t>
            </a:r>
            <a:r>
              <a:rPr lang="en-GB" sz="1100" dirty="0">
                <a:latin typeface="Arial" panose="020B0604020202020204" pitchFamily="34" charset="0"/>
                <a:cs typeface="Arial" panose="020B0604020202020204" pitchFamily="34" charset="0"/>
                <a:hlinkClick r:id="rId4"/>
              </a:rPr>
              <a:t>https://www.ageuk.org.uk/information-advice/health-wellbeing/loneliness-isolation/</a:t>
            </a:r>
            <a:r>
              <a:rPr lang="en-GB" sz="1100" dirty="0">
                <a:latin typeface="Arial" panose="020B0604020202020204" pitchFamily="34" charset="0"/>
                <a:cs typeface="Arial" panose="020B0604020202020204" pitchFamily="34" charset="0"/>
              </a:rPr>
              <a:t> (Accessed: 24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Age UK (2024) </a:t>
            </a:r>
            <a:r>
              <a:rPr lang="en-GB" sz="1100" i="1" dirty="0">
                <a:latin typeface="Arial" panose="020B0604020202020204" pitchFamily="34" charset="0"/>
                <a:cs typeface="Arial" panose="020B0604020202020204" pitchFamily="34" charset="0"/>
              </a:rPr>
              <a:t>Offline and overlooked: How older people are being excluded from a digital world</a:t>
            </a:r>
            <a:r>
              <a:rPr lang="en-GB" sz="1100" dirty="0">
                <a:latin typeface="Arial" panose="020B0604020202020204" pitchFamily="34" charset="0"/>
                <a:cs typeface="Arial" panose="020B0604020202020204" pitchFamily="34" charset="0"/>
              </a:rPr>
              <a:t>. London: Age UK. Available at: </a:t>
            </a:r>
            <a:r>
              <a:rPr lang="en-GB" sz="1100" u="sng" dirty="0">
                <a:latin typeface="Arial" panose="020B0604020202020204" pitchFamily="34" charset="0"/>
                <a:cs typeface="Arial" panose="020B0604020202020204" pitchFamily="34" charset="0"/>
                <a:hlinkClick r:id="rId5"/>
              </a:rPr>
              <a:t>https://www.ageuk.org.uk/siteassets/documents/reports-and-publications/reports-and-briefings/offline-and-overlooked-report.pdf</a:t>
            </a:r>
            <a:r>
              <a:rPr lang="en-GB" sz="1100" dirty="0">
                <a:latin typeface="Arial" panose="020B0604020202020204" pitchFamily="34" charset="0"/>
                <a:cs typeface="Arial" panose="020B0604020202020204" pitchFamily="34" charset="0"/>
              </a:rPr>
              <a:t> (Accessed: 19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Age UK (no date) </a:t>
            </a:r>
            <a:r>
              <a:rPr lang="en-GB" sz="1100" i="1" dirty="0">
                <a:latin typeface="Arial" panose="020B0604020202020204" pitchFamily="34" charset="0"/>
                <a:cs typeface="Arial" panose="020B0604020202020204" pitchFamily="34" charset="0"/>
              </a:rPr>
              <a:t>Telephone friendship</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6"/>
              </a:rPr>
              <a:t>https://www.ageuk.org.uk/get-involved/volunteer/telephone-friend/</a:t>
            </a:r>
            <a:r>
              <a:rPr lang="en-GB" sz="1100" dirty="0">
                <a:latin typeface="Arial" panose="020B0604020202020204" pitchFamily="34" charset="0"/>
                <a:cs typeface="Arial" panose="020B0604020202020204" pitchFamily="34" charset="0"/>
              </a:rPr>
              <a:t> (Accessed: 14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Alzheimer’s Society (2024) </a:t>
            </a:r>
            <a:r>
              <a:rPr lang="en-GB" sz="1100" i="1" dirty="0">
                <a:latin typeface="Arial" panose="020B0604020202020204" pitchFamily="34" charset="0"/>
                <a:cs typeface="Arial" panose="020B0604020202020204" pitchFamily="34" charset="0"/>
              </a:rPr>
              <a:t>How many people have dementia in the UK?</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7"/>
              </a:rPr>
              <a:t>https://www.alzheimers.org.uk/blog/how-many-people-have-dementia-uk</a:t>
            </a:r>
            <a:r>
              <a:rPr lang="en-GB" sz="1100" dirty="0">
                <a:latin typeface="Arial" panose="020B0604020202020204" pitchFamily="34" charset="0"/>
                <a:cs typeface="Arial" panose="020B0604020202020204" pitchFamily="34" charset="0"/>
              </a:rPr>
              <a:t> (Accessed: 14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Atchley, R.C. (1989) ‘A continuity theory of normal aging’, </a:t>
            </a:r>
            <a:r>
              <a:rPr lang="en-GB" sz="1100" i="1" dirty="0">
                <a:latin typeface="Arial" panose="020B0604020202020204" pitchFamily="34" charset="0"/>
                <a:cs typeface="Arial" panose="020B0604020202020204" pitchFamily="34" charset="0"/>
              </a:rPr>
              <a:t>The Gerontologist</a:t>
            </a:r>
            <a:r>
              <a:rPr lang="en-GB" sz="1100" dirty="0">
                <a:latin typeface="Arial" panose="020B0604020202020204" pitchFamily="34" charset="0"/>
                <a:cs typeface="Arial" panose="020B0604020202020204" pitchFamily="34" charset="0"/>
              </a:rPr>
              <a:t>, 29(2), pp. 183–190. Available at: </a:t>
            </a:r>
            <a:r>
              <a:rPr lang="en-GB" sz="1100" u="sng" dirty="0">
                <a:latin typeface="Arial" panose="020B0604020202020204" pitchFamily="34" charset="0"/>
                <a:cs typeface="Arial" panose="020B0604020202020204" pitchFamily="34" charset="0"/>
                <a:hlinkClick r:id="rId8"/>
              </a:rPr>
              <a:t>https://academic.oup.com/gerontologist/article-abstract/29/2/183/581908</a:t>
            </a:r>
            <a:r>
              <a:rPr lang="en-GB" sz="1100" dirty="0">
                <a:latin typeface="Arial" panose="020B0604020202020204" pitchFamily="34" charset="0"/>
                <a:cs typeface="Arial" panose="020B0604020202020204" pitchFamily="34" charset="0"/>
              </a:rPr>
              <a:t> (Accessed: 17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Barlow, J., Singh, D., Bayer, S. and Curry, R. (2010) ‘A systematic review of the benefits of home telecare for frail elderly people and those with long-term conditions’, </a:t>
            </a:r>
            <a:r>
              <a:rPr lang="en-GB" sz="1100" i="1" dirty="0">
                <a:latin typeface="Arial" panose="020B0604020202020204" pitchFamily="34" charset="0"/>
                <a:cs typeface="Arial" panose="020B0604020202020204" pitchFamily="34" charset="0"/>
              </a:rPr>
              <a:t>Journal of Telemedicine and Telecare</a:t>
            </a:r>
            <a:r>
              <a:rPr lang="en-GB" sz="1100" dirty="0">
                <a:latin typeface="Arial" panose="020B0604020202020204" pitchFamily="34" charset="0"/>
                <a:cs typeface="Arial" panose="020B0604020202020204" pitchFamily="34" charset="0"/>
              </a:rPr>
              <a:t>, 13(4), pp. 172–179. Available at: </a:t>
            </a:r>
            <a:r>
              <a:rPr lang="en-GB" sz="1100" u="sng" dirty="0">
                <a:latin typeface="Arial" panose="020B0604020202020204" pitchFamily="34" charset="0"/>
                <a:cs typeface="Arial" panose="020B0604020202020204" pitchFamily="34" charset="0"/>
                <a:hlinkClick r:id="rId9"/>
              </a:rPr>
              <a:t>https://www.sciencedirect.com/science/article/abs/pii/S1878764910001087</a:t>
            </a:r>
            <a:r>
              <a:rPr lang="en-GB" sz="1100" dirty="0">
                <a:latin typeface="Arial" panose="020B0604020202020204" pitchFamily="34" charset="0"/>
                <a:cs typeface="Arial" panose="020B0604020202020204" pitchFamily="34" charset="0"/>
              </a:rPr>
              <a:t> (Accessed: 19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Berger, P. (2026) 'Amazing dementia village cares for advanced Alzheimer's', Alzheimer's &amp; Dementia Weekly, 21 January. Available at: </a:t>
            </a:r>
            <a:r>
              <a:rPr lang="en-GB" sz="1100" dirty="0">
                <a:latin typeface="Arial" panose="020B0604020202020204" pitchFamily="34" charset="0"/>
                <a:cs typeface="Arial" panose="020B0604020202020204" pitchFamily="34" charset="0"/>
                <a:hlinkClick r:id="rId10"/>
              </a:rPr>
              <a:t>https://alzheimersweekly.com/amazing-dementia-village-cares-advanced-alzheimers/</a:t>
            </a:r>
            <a:r>
              <a:rPr lang="en-GB" sz="1100" dirty="0">
                <a:latin typeface="Arial" panose="020B0604020202020204" pitchFamily="34" charset="0"/>
                <a:cs typeface="Arial" panose="020B0604020202020204" pitchFamily="34" charset="0"/>
              </a:rPr>
              <a:t> (Accessed: 14 May 2026).</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nSpc>
                <a:spcPct val="115000"/>
              </a:lnSpc>
              <a:spcAft>
                <a:spcPts val="800"/>
              </a:spcAft>
            </a:pPr>
            <a:endParaRPr lang="en-GB" sz="1100" dirty="0">
              <a:latin typeface="Arial" panose="020B0604020202020204" pitchFamily="34" charset="0"/>
              <a:cs typeface="Arial" panose="020B0604020202020204" pitchFamily="34" charset="0"/>
            </a:endParaRPr>
          </a:p>
          <a:p>
            <a:pPr>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A6CDA9-C2B4-34D5-C1D6-680A305E158A}"/>
              </a:ext>
            </a:extLst>
          </p:cNvPr>
          <p:cNvSpPr txBox="1"/>
          <p:nvPr/>
        </p:nvSpPr>
        <p:spPr>
          <a:xfrm>
            <a:off x="243382" y="-302287"/>
            <a:ext cx="8152228" cy="5394682"/>
          </a:xfrm>
          <a:prstGeom prst="rect">
            <a:avLst/>
          </a:prstGeom>
          <a:noFill/>
        </p:spPr>
        <p:txBody>
          <a:bodyPr wrap="square">
            <a:spAutoFit/>
          </a:bodyPr>
          <a:lstStyle/>
          <a:p>
            <a:pPr>
              <a:lnSpc>
                <a:spcPct val="115000"/>
              </a:lnSpc>
              <a:spcAft>
                <a:spcPts val="800"/>
              </a:spcAft>
              <a:buNone/>
            </a:pPr>
            <a:endParaRPr lang="en-GB" sz="1100" dirty="0">
              <a:latin typeface="Arial" panose="020B0604020202020204" pitchFamily="34" charset="0"/>
              <a:cs typeface="Arial" panose="020B0604020202020204" pitchFamily="34" charset="0"/>
            </a:endParaRPr>
          </a:p>
          <a:p>
            <a:pPr>
              <a:lnSpc>
                <a:spcPct val="115000"/>
              </a:lnSpc>
              <a:spcAft>
                <a:spcPts val="800"/>
              </a:spcAft>
              <a:buNone/>
            </a:pPr>
            <a:r>
              <a:rPr lang="en-GB" sz="1100" dirty="0">
                <a:latin typeface="Arial" panose="020B0604020202020204" pitchFamily="34" charset="0"/>
                <a:cs typeface="Arial" panose="020B0604020202020204" pitchFamily="34" charset="0"/>
              </a:rPr>
              <a:t>Care Act 2014 (c.23) London: HMSO. Available at: </a:t>
            </a:r>
            <a:r>
              <a:rPr lang="en-GB" sz="1100" dirty="0">
                <a:latin typeface="Arial" panose="020B0604020202020204" pitchFamily="34" charset="0"/>
                <a:cs typeface="Arial" panose="020B0604020202020204" pitchFamily="34" charset="0"/>
                <a:hlinkClick r:id="rId2"/>
              </a:rPr>
              <a:t>https://www.legislation.gov.uk/ukpga/2014/23/contents</a:t>
            </a:r>
            <a:r>
              <a:rPr lang="en-GB" sz="1100" dirty="0">
                <a:latin typeface="Arial" panose="020B0604020202020204" pitchFamily="34" charset="0"/>
                <a:cs typeface="Arial" panose="020B0604020202020204" pitchFamily="34" charset="0"/>
              </a:rPr>
              <a:t> (Accessed: 17 May </a:t>
            </a:r>
            <a:r>
              <a:rPr lang="en-GB" sz="1100">
                <a:latin typeface="Arial" panose="020B0604020202020204" pitchFamily="34" charset="0"/>
                <a:cs typeface="Arial" panose="020B0604020202020204" pitchFamily="34" charset="0"/>
              </a:rPr>
              <a:t>2026).</a:t>
            </a:r>
            <a:endParaRPr lang="en-GB" sz="1100" kern="100" dirty="0">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Care Quality Commission (CQC) (2023)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The State of Health Care and Adult Social Care in England 2022/23</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Newcastle: CQC.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https://www.cqc.org.uk/publications/major-report/state-care/2022-2023</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18 May 2026).</a:t>
            </a:r>
          </a:p>
          <a:p>
            <a:r>
              <a:rPr lang="en-GB" sz="1100" dirty="0">
                <a:latin typeface="Arial" panose="020B0604020202020204" pitchFamily="34" charset="0"/>
                <a:cs typeface="Arial" panose="020B0604020202020204" pitchFamily="34" charset="0"/>
              </a:rPr>
              <a:t>Department for Science, Innovation and Technology, Department of Health and Social Care, Department for Education, Department for Work and Pensions and Ministry of Housing, Communities and Local Government (2026) </a:t>
            </a:r>
            <a:r>
              <a:rPr lang="en-GB" sz="1100" i="1" dirty="0">
                <a:latin typeface="Arial" panose="020B0604020202020204" pitchFamily="34" charset="0"/>
                <a:cs typeface="Arial" panose="020B0604020202020204" pitchFamily="34" charset="0"/>
              </a:rPr>
              <a:t>Digital Inclusion Action Plan: One Year On</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4"/>
              </a:rPr>
              <a:t>https://www.gov.uk/government/publications/digital-inclusion-action-plan-one-year-on/digital-inclusion-action-plan-one-year-on</a:t>
            </a:r>
            <a:r>
              <a:rPr lang="en-GB" sz="1100" dirty="0">
                <a:latin typeface="Arial" panose="020B0604020202020204" pitchFamily="34" charset="0"/>
                <a:cs typeface="Arial" panose="020B0604020202020204" pitchFamily="34" charset="0"/>
              </a:rPr>
              <a:t> (Accessed: 20 May 2026).</a:t>
            </a:r>
          </a:p>
          <a:p>
            <a:pPr>
              <a:lnSpc>
                <a:spcPct val="115000"/>
              </a:lnSpc>
              <a:spcAft>
                <a:spcPts val="800"/>
              </a:spcAft>
              <a:buNone/>
            </a:pPr>
            <a:endParaRPr lang="en-GB" sz="1100" dirty="0"/>
          </a:p>
          <a:p>
            <a:pPr>
              <a:lnSpc>
                <a:spcPct val="115000"/>
              </a:lnSpc>
              <a:spcAft>
                <a:spcPts val="800"/>
              </a:spcAft>
              <a:buNone/>
            </a:pPr>
            <a:r>
              <a:rPr lang="en-GB" sz="1100" dirty="0">
                <a:latin typeface="Arial" panose="020B0604020202020204" pitchFamily="34" charset="0"/>
                <a:cs typeface="Arial" panose="020B0604020202020204" pitchFamily="34" charset="0"/>
              </a:rPr>
              <a:t>Department for Work and Pensions (DWP) (2024) </a:t>
            </a:r>
            <a:r>
              <a:rPr lang="en-GB" sz="1100" i="1" dirty="0">
                <a:latin typeface="Arial" panose="020B0604020202020204" pitchFamily="34" charset="0"/>
                <a:cs typeface="Arial" panose="020B0604020202020204" pitchFamily="34" charset="0"/>
              </a:rPr>
              <a:t>DWP benefits statistics: August 2024</a:t>
            </a:r>
            <a:r>
              <a:rPr lang="en-GB" sz="1100" dirty="0">
                <a:latin typeface="Arial" panose="020B0604020202020204" pitchFamily="34" charset="0"/>
                <a:cs typeface="Arial" panose="020B0604020202020204" pitchFamily="34" charset="0"/>
              </a:rPr>
              <a:t>. London: DWP. Available at: </a:t>
            </a:r>
            <a:r>
              <a:rPr lang="en-GB" sz="1100" dirty="0">
                <a:latin typeface="Arial" panose="020B0604020202020204" pitchFamily="34" charset="0"/>
                <a:cs typeface="Arial" panose="020B0604020202020204" pitchFamily="34" charset="0"/>
                <a:hlinkClick r:id="rId5"/>
              </a:rPr>
              <a:t>https://www.gov.uk/government/statistics/dwp-benefits-statistics-august-2024</a:t>
            </a:r>
            <a:r>
              <a:rPr lang="en-GB" sz="1100" dirty="0">
                <a:latin typeface="Arial" panose="020B0604020202020204" pitchFamily="34" charset="0"/>
                <a:cs typeface="Arial" panose="020B0604020202020204" pitchFamily="34" charset="0"/>
              </a:rPr>
              <a:t> (Accessed: 27 May 2026).</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Department of Health and Social Care (2026) </a:t>
            </a:r>
            <a:r>
              <a:rPr lang="en-GB" sz="1100" i="1" dirty="0">
                <a:latin typeface="Arial" panose="020B0604020202020204" pitchFamily="34" charset="0"/>
                <a:cs typeface="Arial" panose="020B0604020202020204" pitchFamily="34" charset="0"/>
              </a:rPr>
              <a:t>The adult social care outcomes framework: handbook of definitions</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6"/>
              </a:rPr>
              <a:t>https://www.gov.uk/government/publications/adult-social-care-outcomes-framework-handbook-of-definitions</a:t>
            </a:r>
            <a:r>
              <a:rPr lang="en-GB" sz="1100" dirty="0">
                <a:latin typeface="Arial" panose="020B0604020202020204" pitchFamily="34" charset="0"/>
                <a:cs typeface="Arial" panose="020B0604020202020204" pitchFamily="34" charset="0"/>
              </a:rPr>
              <a:t> (Accessed: 20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Doyle, M. et al. (2024) 'Implementing global positioning system trackers for people with dementia who are at risk of wandering', </a:t>
            </a:r>
            <a:r>
              <a:rPr lang="en-GB" sz="1100" i="1" dirty="0">
                <a:latin typeface="Arial" panose="020B0604020202020204" pitchFamily="34" charset="0"/>
                <a:cs typeface="Arial" panose="020B0604020202020204" pitchFamily="34" charset="0"/>
              </a:rPr>
              <a:t>Dementia</a:t>
            </a:r>
            <a:r>
              <a:rPr lang="en-GB" sz="1100" dirty="0">
                <a:latin typeface="Arial" panose="020B0604020202020204" pitchFamily="34" charset="0"/>
                <a:cs typeface="Arial" panose="020B0604020202020204" pitchFamily="34" charset="0"/>
              </a:rPr>
              <a:t>, 23(5). Available at: </a:t>
            </a:r>
            <a:r>
              <a:rPr lang="en-GB" sz="1100" u="sng" dirty="0">
                <a:latin typeface="Arial" panose="020B0604020202020204" pitchFamily="34" charset="0"/>
                <a:cs typeface="Arial" panose="020B0604020202020204" pitchFamily="34" charset="0"/>
                <a:hlinkClick r:id="rId7"/>
              </a:rPr>
              <a:t>https://pmc.ncbi.nlm.nih.gov/articles/PMC11290024/</a:t>
            </a:r>
            <a:r>
              <a:rPr lang="en-GB" sz="1100" dirty="0">
                <a:latin typeface="Arial" panose="020B0604020202020204" pitchFamily="34" charset="0"/>
                <a:cs typeface="Arial" panose="020B0604020202020204" pitchFamily="34" charset="0"/>
              </a:rPr>
              <a:t> (Accessed: 20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Equality Act (2010) </a:t>
            </a:r>
            <a:r>
              <a:rPr lang="en-GB" sz="1100" i="1" dirty="0">
                <a:latin typeface="Arial" panose="020B0604020202020204" pitchFamily="34" charset="0"/>
                <a:cs typeface="Arial" panose="020B0604020202020204" pitchFamily="34" charset="0"/>
              </a:rPr>
              <a:t>Equality Act 2010</a:t>
            </a:r>
            <a:r>
              <a:rPr lang="en-GB" sz="1100" dirty="0">
                <a:latin typeface="Arial" panose="020B0604020202020204" pitchFamily="34" charset="0"/>
                <a:cs typeface="Arial" panose="020B0604020202020204" pitchFamily="34" charset="0"/>
              </a:rPr>
              <a:t>. London: HMSO. Available at: </a:t>
            </a:r>
            <a:r>
              <a:rPr lang="en-GB" sz="1100" u="sng" dirty="0">
                <a:latin typeface="Arial" panose="020B0604020202020204" pitchFamily="34" charset="0"/>
                <a:cs typeface="Arial" panose="020B0604020202020204" pitchFamily="34" charset="0"/>
                <a:hlinkClick r:id="rId8"/>
              </a:rPr>
              <a:t>https://www.legislation.gov.uk/ukpga/2010/15/contents</a:t>
            </a:r>
            <a:r>
              <a:rPr lang="en-GB" sz="1100" dirty="0">
                <a:latin typeface="Arial" panose="020B0604020202020204" pitchFamily="34" charset="0"/>
                <a:cs typeface="Arial" panose="020B0604020202020204" pitchFamily="34" charset="0"/>
              </a:rPr>
              <a:t> (Accessed: 20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Euronews (2019) </a:t>
            </a:r>
            <a:r>
              <a:rPr lang="en-GB" sz="1100" i="1" dirty="0">
                <a:latin typeface="Arial" panose="020B0604020202020204" pitchFamily="34" charset="0"/>
                <a:cs typeface="Arial" panose="020B0604020202020204" pitchFamily="34" charset="0"/>
              </a:rPr>
              <a:t>PARO therapeutic robot in dementia care</a:t>
            </a:r>
            <a:r>
              <a:rPr lang="en-GB" sz="1100" dirty="0">
                <a:latin typeface="Arial" panose="020B0604020202020204" pitchFamily="34" charset="0"/>
                <a:cs typeface="Arial" panose="020B0604020202020204" pitchFamily="34" charset="0"/>
              </a:rPr>
              <a:t> (online image). 3 April. Available at: </a:t>
            </a:r>
            <a:r>
              <a:rPr lang="en-GB" sz="1100" u="sng" dirty="0">
                <a:latin typeface="Arial" panose="020B0604020202020204" pitchFamily="34" charset="0"/>
                <a:cs typeface="Arial" panose="020B0604020202020204" pitchFamily="34" charset="0"/>
                <a:hlinkClick r:id="rId9"/>
              </a:rPr>
              <a:t>https://www.euronews.com/2019/04/03/why-robotic-pets-dementia-care-may-be-next-big-thing-ncna990166</a:t>
            </a:r>
            <a:r>
              <a:rPr lang="en-GB" sz="1100" dirty="0">
                <a:latin typeface="Arial" panose="020B0604020202020204" pitchFamily="34" charset="0"/>
                <a:cs typeface="Arial" panose="020B0604020202020204" pitchFamily="34" charset="0"/>
              </a:rPr>
              <a:t> (Accessed: 14 May 2026).</a:t>
            </a:r>
          </a:p>
          <a:p>
            <a:endParaRPr lang="en-GB" sz="1100" dirty="0">
              <a:latin typeface="Arial" panose="020B0604020202020204" pitchFamily="34" charset="0"/>
              <a:cs typeface="Arial" panose="020B0604020202020204" pitchFamily="34" charset="0"/>
            </a:endParaRPr>
          </a:p>
          <a:p>
            <a:pPr>
              <a:lnSpc>
                <a:spcPct val="115000"/>
              </a:lnSpc>
              <a:spcAft>
                <a:spcPts val="800"/>
              </a:spcAft>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79258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9C5209-0E34-CE0B-E21F-A2FFD36180A9}"/>
              </a:ext>
            </a:extLst>
          </p:cNvPr>
          <p:cNvSpPr txBox="1"/>
          <p:nvPr/>
        </p:nvSpPr>
        <p:spPr>
          <a:xfrm>
            <a:off x="168812" y="120708"/>
            <a:ext cx="8574258" cy="4489562"/>
          </a:xfrm>
          <a:prstGeom prst="rect">
            <a:avLst/>
          </a:prstGeom>
          <a:noFill/>
        </p:spPr>
        <p:txBody>
          <a:bodyPr wrap="square">
            <a:spAutoFit/>
          </a:bodyPr>
          <a:lstStyle/>
          <a:p>
            <a:pPr>
              <a:lnSpc>
                <a:spcPct val="115000"/>
              </a:lnSpc>
              <a:spcAft>
                <a:spcPts val="800"/>
              </a:spcAft>
              <a:buNone/>
            </a:pPr>
            <a:r>
              <a:rPr lang="en-GB" sz="1100" kern="100" dirty="0" err="1">
                <a:effectLst/>
                <a:latin typeface="Arial" panose="020B0604020202020204" pitchFamily="34" charset="0"/>
                <a:ea typeface="Aptos" panose="020B0004020202020204" pitchFamily="34" charset="0"/>
                <a:cs typeface="Arial" panose="020B0604020202020204" pitchFamily="34" charset="0"/>
              </a:rPr>
              <a:t>Fakoya</a:t>
            </a:r>
            <a:r>
              <a:rPr lang="en-GB" sz="1100" kern="100" dirty="0">
                <a:effectLst/>
                <a:latin typeface="Arial" panose="020B0604020202020204" pitchFamily="34" charset="0"/>
                <a:ea typeface="Aptos" panose="020B0004020202020204" pitchFamily="34" charset="0"/>
                <a:cs typeface="Arial" panose="020B0604020202020204" pitchFamily="34" charset="0"/>
              </a:rPr>
              <a:t>, O.A. et al. (2021) 'How do befriending interventions alleviate loneliness and social isolation among older people?', </a:t>
            </a:r>
            <a:r>
              <a:rPr lang="en-GB" sz="1100" i="1" kern="100" dirty="0">
                <a:effectLst/>
                <a:latin typeface="Arial" panose="020B0604020202020204" pitchFamily="34" charset="0"/>
                <a:ea typeface="Aptos" panose="020B0004020202020204" pitchFamily="34" charset="0"/>
                <a:cs typeface="Arial" panose="020B0604020202020204" pitchFamily="34" charset="0"/>
              </a:rPr>
              <a:t>PLOS ONE</a:t>
            </a:r>
            <a:r>
              <a:rPr lang="en-GB" sz="1100" kern="100" dirty="0">
                <a:effectLst/>
                <a:latin typeface="Arial" panose="020B0604020202020204" pitchFamily="34" charset="0"/>
                <a:ea typeface="Aptos" panose="020B0004020202020204" pitchFamily="34" charset="0"/>
                <a:cs typeface="Arial" panose="020B0604020202020204" pitchFamily="34" charset="0"/>
              </a:rPr>
              <a:t>, 16(9).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https://www.ncbi.nlm.nih.gov/pmc/articles/PMC8428774/</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24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Foster, D. (2025) </a:t>
            </a:r>
            <a:r>
              <a:rPr lang="en-GB" sz="1100" i="1" kern="100" dirty="0">
                <a:effectLst/>
                <a:latin typeface="Arial" panose="020B0604020202020204" pitchFamily="34" charset="0"/>
                <a:ea typeface="Aptos" panose="020B0004020202020204" pitchFamily="34" charset="0"/>
                <a:cs typeface="Arial" panose="020B0604020202020204" pitchFamily="34" charset="0"/>
              </a:rPr>
              <a:t>Adult social care funding in England</a:t>
            </a:r>
            <a:r>
              <a:rPr lang="en-GB" sz="1100" kern="100" dirty="0">
                <a:effectLst/>
                <a:latin typeface="Arial" panose="020B0604020202020204" pitchFamily="34" charset="0"/>
                <a:ea typeface="Aptos" panose="020B0004020202020204" pitchFamily="34" charset="0"/>
                <a:cs typeface="Arial" panose="020B0604020202020204" pitchFamily="34" charset="0"/>
              </a:rPr>
              <a:t>. House of Commons Library.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https://commonslibrary.parliament.uk/research-briefings/cbp-7903/</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20 May 2026).</a:t>
            </a:r>
            <a:br>
              <a:rPr lang="en-GB" sz="1100" kern="100" dirty="0">
                <a:effectLst/>
                <a:latin typeface="Arial" panose="020B0604020202020204" pitchFamily="34" charset="0"/>
                <a:ea typeface="Aptos" panose="020B0004020202020204" pitchFamily="34" charset="0"/>
                <a:cs typeface="Arial" panose="020B0604020202020204" pitchFamily="34" charset="0"/>
              </a:rPr>
            </a:b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err="1">
                <a:effectLst/>
                <a:latin typeface="Arial" panose="020B0604020202020204" pitchFamily="34" charset="0"/>
                <a:ea typeface="Aptos" panose="020B0004020202020204" pitchFamily="34" charset="0"/>
                <a:cs typeface="Arial" panose="020B0604020202020204" pitchFamily="34" charset="0"/>
              </a:rPr>
              <a:t>Frontzkowski</a:t>
            </a:r>
            <a:r>
              <a:rPr lang="en-GB" sz="1100" kern="100" dirty="0">
                <a:effectLst/>
                <a:latin typeface="Arial" panose="020B0604020202020204" pitchFamily="34" charset="0"/>
                <a:ea typeface="Aptos" panose="020B0004020202020204" pitchFamily="34" charset="0"/>
                <a:cs typeface="Arial" panose="020B0604020202020204" pitchFamily="34" charset="0"/>
              </a:rPr>
              <a:t>, L. et al. (2024) 'Effects of the </a:t>
            </a:r>
            <a:r>
              <a:rPr lang="en-GB" sz="1100" kern="100" dirty="0" err="1">
                <a:effectLst/>
                <a:latin typeface="Arial" panose="020B0604020202020204" pitchFamily="34" charset="0"/>
                <a:ea typeface="Aptos" panose="020B0004020202020204" pitchFamily="34" charset="0"/>
                <a:cs typeface="Arial" panose="020B0604020202020204" pitchFamily="34" charset="0"/>
              </a:rPr>
              <a:t>Tovertafel</a:t>
            </a:r>
            <a:r>
              <a:rPr lang="en-GB" sz="1100" kern="100" dirty="0">
                <a:effectLst/>
                <a:latin typeface="Arial" panose="020B0604020202020204" pitchFamily="34" charset="0"/>
                <a:ea typeface="Aptos" panose="020B0004020202020204" pitchFamily="34" charset="0"/>
                <a:cs typeface="Arial" panose="020B0604020202020204" pitchFamily="34" charset="0"/>
              </a:rPr>
              <a:t> on apathy and social interaction in people with dementia', </a:t>
            </a:r>
            <a:r>
              <a:rPr lang="en-GB" sz="1100" i="1" kern="100" dirty="0">
                <a:effectLst/>
                <a:latin typeface="Arial" panose="020B0604020202020204" pitchFamily="34" charset="0"/>
                <a:ea typeface="Aptos" panose="020B0004020202020204" pitchFamily="34" charset="0"/>
                <a:cs typeface="Arial" panose="020B0604020202020204" pitchFamily="34" charset="0"/>
              </a:rPr>
              <a:t>Frontiers in Neurology</a:t>
            </a:r>
            <a:r>
              <a:rPr lang="en-GB" sz="1100" kern="100" dirty="0">
                <a:effectLst/>
                <a:latin typeface="Arial" panose="020B0604020202020204" pitchFamily="34" charset="0"/>
                <a:ea typeface="Aptos" panose="020B0004020202020204" pitchFamily="34" charset="0"/>
                <a:cs typeface="Arial" panose="020B0604020202020204" pitchFamily="34" charset="0"/>
              </a:rPr>
              <a:t>, 15.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https://www.ncbi.nlm.nih.gov/pmc/articles/PMC11638534/</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20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Garner, A., Briggs, R., Gordon, A.L., Hanratty, B., Peryer, G., Goodman, C. and Baxter, S. (2024) ‘The impact of digital technology in care homes on unplanned secondary care usage and associated costs’, </a:t>
            </a:r>
            <a:r>
              <a:rPr lang="en-GB" sz="1100" i="1" kern="100" dirty="0">
                <a:effectLst/>
                <a:latin typeface="Arial" panose="020B0604020202020204" pitchFamily="34" charset="0"/>
                <a:ea typeface="Aptos" panose="020B0004020202020204" pitchFamily="34" charset="0"/>
                <a:cs typeface="Arial" panose="020B0604020202020204" pitchFamily="34" charset="0"/>
              </a:rPr>
              <a:t>Age and Ageing</a:t>
            </a:r>
            <a:r>
              <a:rPr lang="en-GB" sz="1100" kern="100" dirty="0">
                <a:effectLst/>
                <a:latin typeface="Arial" panose="020B0604020202020204" pitchFamily="34" charset="0"/>
                <a:ea typeface="Aptos" panose="020B0004020202020204" pitchFamily="34" charset="0"/>
                <a:cs typeface="Arial" panose="020B0604020202020204" pitchFamily="34" charset="0"/>
              </a:rPr>
              <a:t>, 53(2), afae004. Available at: https://doi.org/10.1093/ageing/afae004 (Accessed: 20 May 2026).</a:t>
            </a:r>
          </a:p>
          <a:p>
            <a:r>
              <a:rPr lang="en-GB" sz="1100" dirty="0">
                <a:latin typeface="Arial" panose="020B0604020202020204" pitchFamily="34" charset="0"/>
                <a:cs typeface="Arial" panose="020B0604020202020204" pitchFamily="34" charset="0"/>
              </a:rPr>
              <a:t>Gilbert, C. (2022) </a:t>
            </a:r>
            <a:r>
              <a:rPr lang="en-GB" sz="1100" i="1" dirty="0">
                <a:latin typeface="Arial" panose="020B0604020202020204" pitchFamily="34" charset="0"/>
                <a:cs typeface="Arial" panose="020B0604020202020204" pitchFamily="34" charset="0"/>
              </a:rPr>
              <a:t>Smarter Homes for Independent Living: Putting People in Control of Their Lives</a:t>
            </a:r>
            <a:r>
              <a:rPr lang="en-GB" sz="1100" dirty="0">
                <a:latin typeface="Arial" panose="020B0604020202020204" pitchFamily="34" charset="0"/>
                <a:cs typeface="Arial" panose="020B0604020202020204" pitchFamily="34" charset="0"/>
              </a:rPr>
              <a:t>. London: Policy Connect. Available at: </a:t>
            </a:r>
            <a:r>
              <a:rPr lang="en-GB" sz="1100" u="sng" dirty="0">
                <a:latin typeface="Arial" panose="020B0604020202020204" pitchFamily="34" charset="0"/>
                <a:cs typeface="Arial" panose="020B0604020202020204" pitchFamily="34" charset="0"/>
                <a:hlinkClick r:id="rId5"/>
              </a:rPr>
              <a:t>https://policyconnect.org.uk/report/smarter-homes-independent-living/</a:t>
            </a:r>
            <a:r>
              <a:rPr lang="en-GB" sz="1100" dirty="0">
                <a:latin typeface="Arial" panose="020B0604020202020204" pitchFamily="34" charset="0"/>
                <a:cs typeface="Arial" panose="020B0604020202020204" pitchFamily="34" charset="0"/>
              </a:rPr>
              <a:t> (Accessed: 19 May 2026).</a:t>
            </a:r>
          </a:p>
          <a:p>
            <a:endParaRPr lang="en-GB"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Gilleard</a:t>
            </a:r>
            <a:r>
              <a:rPr lang="en-GB" sz="1100" dirty="0">
                <a:latin typeface="Arial" panose="020B0604020202020204" pitchFamily="34" charset="0"/>
                <a:cs typeface="Arial" panose="020B0604020202020204" pitchFamily="34" charset="0"/>
              </a:rPr>
              <a:t>, C. and Higgs, P. (2000) </a:t>
            </a:r>
            <a:r>
              <a:rPr lang="en-GB" sz="1100" i="1" dirty="0">
                <a:latin typeface="Arial" panose="020B0604020202020204" pitchFamily="34" charset="0"/>
                <a:cs typeface="Arial" panose="020B0604020202020204" pitchFamily="34" charset="0"/>
              </a:rPr>
              <a:t>Cultures of Ageing: Self, Citizen and the Body</a:t>
            </a:r>
            <a:r>
              <a:rPr lang="en-GB" sz="1100" dirty="0">
                <a:latin typeface="Arial" panose="020B0604020202020204" pitchFamily="34" charset="0"/>
                <a:cs typeface="Arial" panose="020B0604020202020204" pitchFamily="34" charset="0"/>
              </a:rPr>
              <a:t>. London: Prentice Hall. Available at: </a:t>
            </a:r>
            <a:r>
              <a:rPr lang="en-GB" sz="1100" u="sng" dirty="0">
                <a:latin typeface="Arial" panose="020B0604020202020204" pitchFamily="34" charset="0"/>
                <a:cs typeface="Arial" panose="020B0604020202020204" pitchFamily="34" charset="0"/>
                <a:hlinkClick r:id="rId6"/>
              </a:rPr>
              <a:t>https://books.google.co.uk/books?id=SAzl8CR4h9gC</a:t>
            </a:r>
            <a:r>
              <a:rPr lang="en-GB" sz="1100" dirty="0">
                <a:latin typeface="Arial" panose="020B0604020202020204" pitchFamily="34" charset="0"/>
                <a:cs typeface="Arial" panose="020B0604020202020204" pitchFamily="34" charset="0"/>
              </a:rPr>
              <a:t> (Accessed: 17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Hamblin, K.A. (2022) 'Technology in care systems: displacing, reshaping, reinstating or degrading roles?', </a:t>
            </a:r>
            <a:r>
              <a:rPr lang="en-GB" sz="1100" i="1" dirty="0">
                <a:latin typeface="Arial" panose="020B0604020202020204" pitchFamily="34" charset="0"/>
                <a:cs typeface="Arial" panose="020B0604020202020204" pitchFamily="34" charset="0"/>
              </a:rPr>
              <a:t>New Technology, Work and Employment</a:t>
            </a:r>
            <a:r>
              <a:rPr lang="en-GB" sz="1100" dirty="0">
                <a:latin typeface="Arial" panose="020B0604020202020204" pitchFamily="34" charset="0"/>
                <a:cs typeface="Arial" panose="020B0604020202020204" pitchFamily="34" charset="0"/>
              </a:rPr>
              <a:t>, 37(1). Available at: </a:t>
            </a:r>
            <a:r>
              <a:rPr lang="en-GB" sz="1100" u="sng" dirty="0">
                <a:latin typeface="Arial" panose="020B0604020202020204" pitchFamily="34" charset="0"/>
                <a:cs typeface="Arial" panose="020B0604020202020204" pitchFamily="34" charset="0"/>
                <a:hlinkClick r:id="rId7"/>
              </a:rPr>
              <a:t>https://pmc.ncbi.nlm.nih.gov/articles/PMC9304303/</a:t>
            </a:r>
            <a:r>
              <a:rPr lang="en-GB" sz="1100" dirty="0">
                <a:latin typeface="Arial" panose="020B0604020202020204" pitchFamily="34" charset="0"/>
                <a:cs typeface="Arial" panose="020B0604020202020204" pitchFamily="34" charset="0"/>
              </a:rPr>
              <a:t> (Accessed: 20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Handley, M. et al. (2022) 'Effectiveness and sustainability of volunteering with older people living in care homes', </a:t>
            </a:r>
            <a:r>
              <a:rPr lang="en-GB" sz="1100" i="1" dirty="0">
                <a:latin typeface="Arial" panose="020B0604020202020204" pitchFamily="34" charset="0"/>
                <a:cs typeface="Arial" panose="020B0604020202020204" pitchFamily="34" charset="0"/>
              </a:rPr>
              <a:t>Health and Social Care in the Community</a:t>
            </a:r>
            <a:r>
              <a:rPr lang="en-GB" sz="1100" dirty="0">
                <a:latin typeface="Arial" panose="020B0604020202020204" pitchFamily="34" charset="0"/>
                <a:cs typeface="Arial" panose="020B0604020202020204" pitchFamily="34" charset="0"/>
              </a:rPr>
              <a:t>, 30(1). Available at: </a:t>
            </a:r>
            <a:r>
              <a:rPr lang="en-GB" sz="1100" u="sng" dirty="0">
                <a:latin typeface="Arial" panose="020B0604020202020204" pitchFamily="34" charset="0"/>
                <a:cs typeface="Arial" panose="020B0604020202020204" pitchFamily="34" charset="0"/>
                <a:hlinkClick r:id="rId8"/>
              </a:rPr>
              <a:t>https://onlinelibrary.wiley.com/doi/10.1111/hsc.13576</a:t>
            </a:r>
            <a:r>
              <a:rPr lang="en-GB" sz="1100" dirty="0">
                <a:latin typeface="Arial" panose="020B0604020202020204" pitchFamily="34" charset="0"/>
                <a:cs typeface="Arial" panose="020B0604020202020204" pitchFamily="34" charset="0"/>
              </a:rPr>
              <a:t> (Accessed: 20 May 2026).</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571054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B6E5BA-ED3B-FE8D-9F67-03FEBFBA3A09}"/>
              </a:ext>
            </a:extLst>
          </p:cNvPr>
          <p:cNvSpPr txBox="1"/>
          <p:nvPr/>
        </p:nvSpPr>
        <p:spPr>
          <a:xfrm>
            <a:off x="393895" y="261108"/>
            <a:ext cx="8532055" cy="4844018"/>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Havighurst, R.J. (1961) ‘Successful aging’, </a:t>
            </a:r>
            <a:r>
              <a:rPr lang="en-GB" sz="1100" i="1" kern="100" dirty="0">
                <a:effectLst/>
                <a:latin typeface="Arial" panose="020B0604020202020204" pitchFamily="34" charset="0"/>
                <a:ea typeface="Aptos" panose="020B0004020202020204" pitchFamily="34" charset="0"/>
                <a:cs typeface="Arial" panose="020B0604020202020204" pitchFamily="34" charset="0"/>
              </a:rPr>
              <a:t>The Gerontologist</a:t>
            </a:r>
            <a:r>
              <a:rPr lang="en-GB" sz="1100" kern="100" dirty="0">
                <a:effectLst/>
                <a:latin typeface="Arial" panose="020B0604020202020204" pitchFamily="34" charset="0"/>
                <a:ea typeface="Aptos" panose="020B0004020202020204" pitchFamily="34" charset="0"/>
                <a:cs typeface="Arial" panose="020B0604020202020204" pitchFamily="34" charset="0"/>
              </a:rPr>
              <a:t>, 1(1), pp. 8–13.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https://academic.oup.com/gerontologist/article-abstract/1/1/8/551930</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17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Heritage Healthcare Hounslow &amp; Richmond (2023) </a:t>
            </a:r>
            <a:r>
              <a:rPr lang="en-GB" sz="1100" i="1" kern="100" dirty="0">
                <a:effectLst/>
                <a:latin typeface="Arial" panose="020B0604020202020204" pitchFamily="34" charset="0"/>
                <a:ea typeface="Aptos" panose="020B0004020202020204" pitchFamily="34" charset="0"/>
                <a:cs typeface="Arial" panose="020B0604020202020204" pitchFamily="34" charset="0"/>
              </a:rPr>
              <a:t>Empowering independence with personal care and support</a:t>
            </a:r>
            <a:r>
              <a:rPr lang="en-GB" sz="1100" kern="100" dirty="0">
                <a:effectLst/>
                <a:latin typeface="Arial" panose="020B0604020202020204" pitchFamily="34" charset="0"/>
                <a:ea typeface="Aptos" panose="020B0004020202020204" pitchFamily="34" charset="0"/>
                <a:cs typeface="Arial" panose="020B0604020202020204" pitchFamily="34" charset="0"/>
              </a:rPr>
              <a:t>. Heritage Healthcare.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https://heritagehealthcare.co.uk/locations/hounslow-richmond/news/empowering-independence-with-personal-care-and-support</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14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Hoddinott, S. (2023) 'Funding changes signal an end to the government's ambitious social care reform package', </a:t>
            </a:r>
            <a:r>
              <a:rPr lang="en-GB" sz="1100" i="1" kern="100" dirty="0">
                <a:effectLst/>
                <a:latin typeface="Arial" panose="020B0604020202020204" pitchFamily="34" charset="0"/>
                <a:ea typeface="Aptos" panose="020B0004020202020204" pitchFamily="34" charset="0"/>
                <a:cs typeface="Arial" panose="020B0604020202020204" pitchFamily="34" charset="0"/>
              </a:rPr>
              <a:t>Institute for Government</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https://www.instituteforgovernment.org.uk/comment/funding-changes-social-care-reform</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20 May 2026).</a:t>
            </a:r>
          </a:p>
          <a:p>
            <a:r>
              <a:rPr lang="en-GB" sz="1100" dirty="0">
                <a:latin typeface="Arial" panose="020B0604020202020204" pitchFamily="34" charset="0"/>
                <a:cs typeface="Arial" panose="020B0604020202020204" pitchFamily="34" charset="0"/>
              </a:rPr>
              <a:t>Homecare Association (2024) </a:t>
            </a:r>
            <a:r>
              <a:rPr lang="en-GB" sz="1100" i="1" dirty="0">
                <a:latin typeface="Arial" panose="020B0604020202020204" pitchFamily="34" charset="0"/>
                <a:cs typeface="Arial" panose="020B0604020202020204" pitchFamily="34" charset="0"/>
              </a:rPr>
              <a:t>Market Overview 2024</a:t>
            </a:r>
            <a:r>
              <a:rPr lang="en-GB" sz="1100" dirty="0">
                <a:latin typeface="Arial" panose="020B0604020202020204" pitchFamily="34" charset="0"/>
                <a:cs typeface="Arial" panose="020B0604020202020204" pitchFamily="34" charset="0"/>
              </a:rPr>
              <a:t>. London: Homecare Association. Available at: </a:t>
            </a:r>
            <a:r>
              <a:rPr lang="en-GB" sz="1100" u="sng" dirty="0">
                <a:latin typeface="Arial" panose="020B0604020202020204" pitchFamily="34" charset="0"/>
                <a:cs typeface="Arial" panose="020B0604020202020204" pitchFamily="34" charset="0"/>
                <a:hlinkClick r:id="rId5"/>
              </a:rPr>
              <a:t>https://www.homecareassociation.org.uk/resource/market-overview-2024.html</a:t>
            </a:r>
            <a:r>
              <a:rPr lang="en-GB" sz="1100" dirty="0">
                <a:latin typeface="Arial" panose="020B0604020202020204" pitchFamily="34" charset="0"/>
                <a:cs typeface="Arial" panose="020B0604020202020204" pitchFamily="34" charset="0"/>
              </a:rPr>
              <a:t> (Accessed: 18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House of Commons Health and Social Care Committee (2025) </a:t>
            </a:r>
            <a:r>
              <a:rPr lang="en-GB" sz="1100" i="1" dirty="0">
                <a:latin typeface="Arial" panose="020B0604020202020204" pitchFamily="34" charset="0"/>
                <a:cs typeface="Arial" panose="020B0604020202020204" pitchFamily="34" charset="0"/>
              </a:rPr>
              <a:t>Adult Social Care Reform: The Cost of Inaction</a:t>
            </a:r>
            <a:r>
              <a:rPr lang="en-GB" sz="1100" dirty="0">
                <a:latin typeface="Arial" panose="020B0604020202020204" pitchFamily="34" charset="0"/>
                <a:cs typeface="Arial" panose="020B0604020202020204" pitchFamily="34" charset="0"/>
              </a:rPr>
              <a:t>. London: House of Commons. Available at: </a:t>
            </a:r>
            <a:r>
              <a:rPr lang="en-GB" sz="1100" u="sng" dirty="0">
                <a:latin typeface="Arial" panose="020B0604020202020204" pitchFamily="34" charset="0"/>
                <a:cs typeface="Arial" panose="020B0604020202020204" pitchFamily="34" charset="0"/>
                <a:hlinkClick r:id="rId6"/>
              </a:rPr>
              <a:t>https://publications.parliament.uk/pa/cm5901/cmselect/cmhealth/368/report.html</a:t>
            </a:r>
            <a:r>
              <a:rPr lang="en-GB" sz="1100" dirty="0">
                <a:latin typeface="Arial" panose="020B0604020202020204" pitchFamily="34" charset="0"/>
                <a:cs typeface="Arial" panose="020B0604020202020204" pitchFamily="34" charset="0"/>
              </a:rPr>
              <a:t> (Accessed: 20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Huang, C. and Yang, Y.H. (2022) 'The long-term effects of immersive virtual reality reminiscence in people with dementia', </a:t>
            </a:r>
            <a:r>
              <a:rPr lang="en-GB" sz="1100" i="1" dirty="0">
                <a:latin typeface="Arial" panose="020B0604020202020204" pitchFamily="34" charset="0"/>
                <a:cs typeface="Arial" panose="020B0604020202020204" pitchFamily="34" charset="0"/>
              </a:rPr>
              <a:t>JMIR Serious Games</a:t>
            </a:r>
            <a:r>
              <a:rPr lang="en-GB" sz="1100" dirty="0">
                <a:latin typeface="Arial" panose="020B0604020202020204" pitchFamily="34" charset="0"/>
                <a:cs typeface="Arial" panose="020B0604020202020204" pitchFamily="34" charset="0"/>
              </a:rPr>
              <a:t>, 10(3). Available at: </a:t>
            </a:r>
            <a:r>
              <a:rPr lang="en-GB" sz="1100" u="sng" dirty="0">
                <a:latin typeface="Arial" panose="020B0604020202020204" pitchFamily="34" charset="0"/>
                <a:cs typeface="Arial" panose="020B0604020202020204" pitchFamily="34" charset="0"/>
                <a:hlinkClick r:id="rId7"/>
              </a:rPr>
              <a:t>https://www.ncbi.nlm.nih.gov/pmc/articles/PMC9361147/</a:t>
            </a:r>
            <a:r>
              <a:rPr lang="en-GB" sz="1100" dirty="0">
                <a:latin typeface="Arial" panose="020B0604020202020204" pitchFamily="34" charset="0"/>
                <a:cs typeface="Arial" panose="020B0604020202020204" pitchFamily="34" charset="0"/>
              </a:rPr>
              <a:t> (Accessed: 19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Human Rights Act (1998) London: HMSO. Available at: </a:t>
            </a:r>
            <a:r>
              <a:rPr lang="en-GB" sz="1100" u="sng" dirty="0">
                <a:latin typeface="Arial" panose="020B0604020202020204" pitchFamily="34" charset="0"/>
                <a:cs typeface="Arial" panose="020B0604020202020204" pitchFamily="34" charset="0"/>
                <a:hlinkClick r:id="rId8"/>
              </a:rPr>
              <a:t>https://www.legislation.gov.uk/ukpga/1998/42/contents</a:t>
            </a:r>
            <a:r>
              <a:rPr lang="en-GB" sz="1100" dirty="0">
                <a:latin typeface="Arial" panose="020B0604020202020204" pitchFamily="34" charset="0"/>
                <a:cs typeface="Arial" panose="020B0604020202020204" pitchFamily="34" charset="0"/>
              </a:rPr>
              <a:t> (Accessed: 20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Kirkwood, T.B.L. (2005) ‘Understanding the odd science of aging’, </a:t>
            </a:r>
            <a:r>
              <a:rPr lang="en-GB" sz="1100" i="1" dirty="0">
                <a:latin typeface="Arial" panose="020B0604020202020204" pitchFamily="34" charset="0"/>
                <a:cs typeface="Arial" panose="020B0604020202020204" pitchFamily="34" charset="0"/>
              </a:rPr>
              <a:t>Cell</a:t>
            </a:r>
            <a:r>
              <a:rPr lang="en-GB" sz="1100" dirty="0">
                <a:latin typeface="Arial" panose="020B0604020202020204" pitchFamily="34" charset="0"/>
                <a:cs typeface="Arial" panose="020B0604020202020204" pitchFamily="34" charset="0"/>
              </a:rPr>
              <a:t>, 120(4), pp. 437–447. Available at: </a:t>
            </a:r>
            <a:r>
              <a:rPr lang="en-GB" sz="1100" u="sng" dirty="0">
                <a:latin typeface="Arial" panose="020B0604020202020204" pitchFamily="34" charset="0"/>
                <a:cs typeface="Arial" panose="020B0604020202020204" pitchFamily="34" charset="0"/>
                <a:hlinkClick r:id="rId9"/>
              </a:rPr>
              <a:t>https://pubmed.ncbi.nlm.nih.gov/15734677/</a:t>
            </a:r>
            <a:r>
              <a:rPr lang="en-GB" sz="1100" dirty="0">
                <a:latin typeface="Arial" panose="020B0604020202020204" pitchFamily="34" charset="0"/>
                <a:cs typeface="Arial" panose="020B0604020202020204" pitchFamily="34" charset="0"/>
              </a:rPr>
              <a:t> (Accessed: 17 May 2026).</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2018660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997F10B-2C59-CD76-5BCD-899E6076339A}"/>
              </a:ext>
            </a:extLst>
          </p:cNvPr>
          <p:cNvSpPr txBox="1"/>
          <p:nvPr/>
        </p:nvSpPr>
        <p:spPr>
          <a:xfrm>
            <a:off x="450167" y="0"/>
            <a:ext cx="8567224" cy="4812215"/>
          </a:xfrm>
          <a:prstGeom prst="rect">
            <a:avLst/>
          </a:prstGeom>
          <a:noFill/>
        </p:spPr>
        <p:txBody>
          <a:bodyPr wrap="square">
            <a:spAutoFit/>
          </a:bodyPr>
          <a:lstStyle/>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err="1">
                <a:effectLst/>
                <a:latin typeface="Arial" panose="020B0604020202020204" pitchFamily="34" charset="0"/>
                <a:ea typeface="Aptos" panose="020B0004020202020204" pitchFamily="34" charset="0"/>
                <a:cs typeface="Arial" panose="020B0604020202020204" pitchFamily="34" charset="0"/>
              </a:rPr>
              <a:t>LaingBuisson</a:t>
            </a:r>
            <a:r>
              <a:rPr lang="en-GB" sz="1100" kern="100" dirty="0">
                <a:effectLst/>
                <a:latin typeface="Arial" panose="020B0604020202020204" pitchFamily="34" charset="0"/>
                <a:ea typeface="Aptos" panose="020B0004020202020204" pitchFamily="34" charset="0"/>
                <a:cs typeface="Arial" panose="020B0604020202020204" pitchFamily="34" charset="0"/>
              </a:rPr>
              <a:t> (2023) </a:t>
            </a:r>
            <a:r>
              <a:rPr lang="en-GB" sz="1100" i="1" kern="100" dirty="0">
                <a:effectLst/>
                <a:latin typeface="Arial" panose="020B0604020202020204" pitchFamily="34" charset="0"/>
                <a:ea typeface="Aptos" panose="020B0004020202020204" pitchFamily="34" charset="0"/>
                <a:cs typeface="Arial" panose="020B0604020202020204" pitchFamily="34" charset="0"/>
              </a:rPr>
              <a:t>Care Homes for Older People UK Market Report</a:t>
            </a:r>
            <a:r>
              <a:rPr lang="en-GB" sz="1100" kern="100" dirty="0">
                <a:effectLst/>
                <a:latin typeface="Arial" panose="020B0604020202020204" pitchFamily="34" charset="0"/>
                <a:ea typeface="Aptos" panose="020B0004020202020204" pitchFamily="34" charset="0"/>
                <a:cs typeface="Arial" panose="020B0604020202020204" pitchFamily="34" charset="0"/>
              </a:rPr>
              <a:t>. London: </a:t>
            </a:r>
            <a:r>
              <a:rPr lang="en-GB" sz="1100" kern="100" dirty="0" err="1">
                <a:effectLst/>
                <a:latin typeface="Arial" panose="020B0604020202020204" pitchFamily="34" charset="0"/>
                <a:ea typeface="Aptos" panose="020B0004020202020204" pitchFamily="34" charset="0"/>
                <a:cs typeface="Arial" panose="020B0604020202020204" pitchFamily="34" charset="0"/>
              </a:rPr>
              <a:t>LaingBuisson</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www.laingbuisson.com/press-releases/older-people-forced-to-pay-nearly-20-more-for-their-care-as-fees-skyrocket-over-the-last-two-years/</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18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McLean, S., Sheikh, A., Cresswell, K., </a:t>
            </a:r>
            <a:r>
              <a:rPr lang="en-GB" sz="1100" kern="100" dirty="0" err="1">
                <a:effectLst/>
                <a:latin typeface="Arial" panose="020B0604020202020204" pitchFamily="34" charset="0"/>
                <a:ea typeface="Aptos" panose="020B0004020202020204" pitchFamily="34" charset="0"/>
                <a:cs typeface="Arial" panose="020B0604020202020204" pitchFamily="34" charset="0"/>
              </a:rPr>
              <a:t>Nurmatov</a:t>
            </a:r>
            <a:r>
              <a:rPr lang="en-GB" sz="1100" kern="100" dirty="0">
                <a:effectLst/>
                <a:latin typeface="Arial" panose="020B0604020202020204" pitchFamily="34" charset="0"/>
                <a:ea typeface="Aptos" panose="020B0004020202020204" pitchFamily="34" charset="0"/>
                <a:cs typeface="Arial" panose="020B0604020202020204" pitchFamily="34" charset="0"/>
              </a:rPr>
              <a:t>, U., Mukherjee, M., Hemmi, A. and Pagliari, C. (2013) ‘The impact of </a:t>
            </a:r>
            <a:r>
              <a:rPr lang="en-GB" sz="1100" kern="100" dirty="0" err="1">
                <a:effectLst/>
                <a:latin typeface="Arial" panose="020B0604020202020204" pitchFamily="34" charset="0"/>
                <a:ea typeface="Aptos" panose="020B0004020202020204" pitchFamily="34" charset="0"/>
                <a:cs typeface="Arial" panose="020B0604020202020204" pitchFamily="34" charset="0"/>
              </a:rPr>
              <a:t>telehealthcare</a:t>
            </a:r>
            <a:r>
              <a:rPr lang="en-GB" sz="1100" kern="100" dirty="0">
                <a:effectLst/>
                <a:latin typeface="Arial" panose="020B0604020202020204" pitchFamily="34" charset="0"/>
                <a:ea typeface="Aptos" panose="020B0004020202020204" pitchFamily="34" charset="0"/>
                <a:cs typeface="Arial" panose="020B0604020202020204" pitchFamily="34" charset="0"/>
              </a:rPr>
              <a:t> on the quality and safety of care: a systematic overview’, </a:t>
            </a:r>
            <a:r>
              <a:rPr lang="en-GB" sz="1100" i="1" kern="100" dirty="0">
                <a:effectLst/>
                <a:latin typeface="Arial" panose="020B0604020202020204" pitchFamily="34" charset="0"/>
                <a:ea typeface="Aptos" panose="020B0004020202020204" pitchFamily="34" charset="0"/>
                <a:cs typeface="Arial" panose="020B0604020202020204" pitchFamily="34" charset="0"/>
              </a:rPr>
              <a:t>PLOS ONE</a:t>
            </a:r>
            <a:r>
              <a:rPr lang="en-GB" sz="1100" kern="100" dirty="0">
                <a:effectLst/>
                <a:latin typeface="Arial" panose="020B0604020202020204" pitchFamily="34" charset="0"/>
                <a:ea typeface="Aptos" panose="020B0004020202020204" pitchFamily="34" charset="0"/>
                <a:cs typeface="Arial" panose="020B0604020202020204" pitchFamily="34" charset="0"/>
              </a:rPr>
              <a:t>, 8(8), e71238.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https://pmc.ncbi.nlm.nih.gov/articles/PMC3747134/</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19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Morley, A. (2026) ‘Unlocking technology’s role in the future of social care: reflections from the Care Talk Roundtable and a year of sector learning’, </a:t>
            </a:r>
            <a:r>
              <a:rPr lang="en-GB" sz="1100" i="1" kern="100" dirty="0">
                <a:effectLst/>
                <a:latin typeface="Arial" panose="020B0604020202020204" pitchFamily="34" charset="0"/>
                <a:ea typeface="Aptos" panose="020B0004020202020204" pitchFamily="34" charset="0"/>
                <a:cs typeface="Arial" panose="020B0604020202020204" pitchFamily="34" charset="0"/>
              </a:rPr>
              <a:t>Social Care Institute for Excellence (SCIE)</a:t>
            </a:r>
            <a:r>
              <a:rPr lang="en-GB" sz="1100" kern="100" dirty="0">
                <a:effectLst/>
                <a:latin typeface="Arial" panose="020B0604020202020204" pitchFamily="34" charset="0"/>
                <a:ea typeface="Aptos" panose="020B0004020202020204" pitchFamily="34" charset="0"/>
                <a:cs typeface="Arial" panose="020B0604020202020204" pitchFamily="34" charset="0"/>
              </a:rPr>
              <a:t>, 2 April.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https://www.scie.org.uk/unlocking-technologys-role-in-the-future-of-social-care-reflections-from-the-care-talk-roundtable-and-a-year-of-sector-learning/</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19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NHS England (2019) </a:t>
            </a:r>
            <a:r>
              <a:rPr lang="en-GB" sz="1100" i="1" kern="100" dirty="0">
                <a:effectLst/>
                <a:latin typeface="Arial" panose="020B0604020202020204" pitchFamily="34" charset="0"/>
                <a:ea typeface="Aptos" panose="020B0004020202020204" pitchFamily="34" charset="0"/>
                <a:cs typeface="Arial" panose="020B0604020202020204" pitchFamily="34" charset="0"/>
              </a:rPr>
              <a:t>The NHS Long Term Plan</a:t>
            </a:r>
            <a:r>
              <a:rPr lang="en-GB" sz="1100" kern="100" dirty="0">
                <a:effectLst/>
                <a:latin typeface="Arial" panose="020B0604020202020204" pitchFamily="34" charset="0"/>
                <a:ea typeface="Aptos" panose="020B0004020202020204" pitchFamily="34" charset="0"/>
                <a:cs typeface="Arial" panose="020B0604020202020204" pitchFamily="34" charset="0"/>
              </a:rPr>
              <a:t>. London: NHS England.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https://www.longtermplan.nhs.uk</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18 May 2026).</a:t>
            </a:r>
          </a:p>
          <a:p>
            <a:r>
              <a:rPr lang="en-GB" sz="1100" dirty="0">
                <a:latin typeface="Arial" panose="020B0604020202020204" pitchFamily="34" charset="0"/>
                <a:cs typeface="Arial" panose="020B0604020202020204" pitchFamily="34" charset="0"/>
              </a:rPr>
              <a:t>NHS England (2023) </a:t>
            </a:r>
            <a:r>
              <a:rPr lang="en-GB" sz="1100" i="1" dirty="0">
                <a:latin typeface="Arial" panose="020B0604020202020204" pitchFamily="34" charset="0"/>
                <a:cs typeface="Arial" panose="020B0604020202020204" pitchFamily="34" charset="0"/>
              </a:rPr>
              <a:t>Providing proactive care for people living in care homes: Enhanced health in care homes framework</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6"/>
              </a:rPr>
              <a:t>https://www.england.nhs.uk/long-read/providing-proactive-care-for-people-living-in-care-homes-enhanced-health-in-care-homes-framework/</a:t>
            </a:r>
            <a:r>
              <a:rPr lang="en-GB" sz="1100" dirty="0">
                <a:latin typeface="Arial" panose="020B0604020202020204" pitchFamily="34" charset="0"/>
                <a:cs typeface="Arial" panose="020B0604020202020204" pitchFamily="34" charset="0"/>
              </a:rPr>
              <a:t> (Accessed: 19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Office for National Statistics (ONS) (2025) </a:t>
            </a:r>
            <a:r>
              <a:rPr lang="en-GB" sz="1100" i="1" dirty="0">
                <a:latin typeface="Arial" panose="020B0604020202020204" pitchFamily="34" charset="0"/>
                <a:cs typeface="Arial" panose="020B0604020202020204" pitchFamily="34" charset="0"/>
              </a:rPr>
              <a:t>Population estimates for the UK, England, Wales, Scotland and Northern Ireland: mid-2024</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7"/>
              </a:rPr>
              <a:t>https://www.ons.gov.uk/peoplepopulationandcommunity/populationandmigration/populationestimates/bulletins/annualmidyearpopulationestimates/mid2024</a:t>
            </a:r>
            <a:r>
              <a:rPr lang="en-GB" sz="1100" dirty="0">
                <a:latin typeface="Arial" panose="020B0604020202020204" pitchFamily="34" charset="0"/>
                <a:cs typeface="Arial" panose="020B0604020202020204" pitchFamily="34" charset="0"/>
              </a:rPr>
              <a:t> (Accessed: 9 June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Office for National Statistics (2023) </a:t>
            </a:r>
            <a:r>
              <a:rPr lang="en-GB" sz="1100" i="1" dirty="0">
                <a:latin typeface="Arial" panose="020B0604020202020204" pitchFamily="34" charset="0"/>
                <a:cs typeface="Arial" panose="020B0604020202020204" pitchFamily="34" charset="0"/>
              </a:rPr>
              <a:t>Care homes and estimating the self-funding population, England: 2022 to 2023</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8"/>
              </a:rPr>
              <a:t>https://www.ons.gov.uk/peoplepopulationandcommunity/healthandsocialcare/socialcare/articles/carehomesandestimatingtheselffundingpopulationengland/2022to2023</a:t>
            </a:r>
            <a:r>
              <a:rPr lang="en-GB" sz="1100" dirty="0">
                <a:latin typeface="Arial" panose="020B0604020202020204" pitchFamily="34" charset="0"/>
                <a:cs typeface="Arial" panose="020B0604020202020204" pitchFamily="34" charset="0"/>
              </a:rPr>
              <a:t> (Accessed: 15 May 2026).</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7239245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98C424-7473-D4C6-4BCF-4604190BB43D}"/>
              </a:ext>
            </a:extLst>
          </p:cNvPr>
          <p:cNvSpPr txBox="1"/>
          <p:nvPr/>
        </p:nvSpPr>
        <p:spPr>
          <a:xfrm>
            <a:off x="330590" y="225083"/>
            <a:ext cx="8609427" cy="4745530"/>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Orellana, K. (2021) 'Choice, control and person-centredness in day centres for older people', </a:t>
            </a:r>
            <a:r>
              <a:rPr lang="en-GB" sz="1100" i="1" kern="100" dirty="0">
                <a:effectLst/>
                <a:latin typeface="Arial" panose="020B0604020202020204" pitchFamily="34" charset="0"/>
                <a:ea typeface="Aptos" panose="020B0004020202020204" pitchFamily="34" charset="0"/>
                <a:cs typeface="Arial" panose="020B0604020202020204" pitchFamily="34" charset="0"/>
              </a:rPr>
              <a:t>Health and Social Care in the Community</a:t>
            </a:r>
            <a:r>
              <a:rPr lang="en-GB" sz="1100" kern="100" dirty="0">
                <a:effectLst/>
                <a:latin typeface="Arial" panose="020B0604020202020204" pitchFamily="34" charset="0"/>
                <a:ea typeface="Aptos" panose="020B0004020202020204" pitchFamily="34" charset="0"/>
                <a:cs typeface="Arial" panose="020B0604020202020204" pitchFamily="34" charset="0"/>
              </a:rPr>
              <a:t>, 30(3).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https://pmc.ncbi.nlm.nih.gov/articles/PMC8495307/</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18 May 2026).</a:t>
            </a:r>
          </a:p>
          <a:p>
            <a:pPr>
              <a:lnSpc>
                <a:spcPct val="115000"/>
              </a:lnSpc>
              <a:spcAft>
                <a:spcPts val="800"/>
              </a:spcAft>
              <a:buNone/>
            </a:pPr>
            <a:r>
              <a:rPr lang="en-GB" sz="1100" kern="100" dirty="0" err="1">
                <a:effectLst/>
                <a:latin typeface="Arial" panose="020B0604020202020204" pitchFamily="34" charset="0"/>
                <a:ea typeface="Aptos" panose="020B0004020202020204" pitchFamily="34" charset="0"/>
                <a:cs typeface="Arial" panose="020B0604020202020204" pitchFamily="34" charset="0"/>
              </a:rPr>
              <a:t>OverSixties</a:t>
            </a:r>
            <a:r>
              <a:rPr lang="en-GB" sz="1100" kern="100" dirty="0">
                <a:effectLst/>
                <a:latin typeface="Arial" panose="020B0604020202020204" pitchFamily="34" charset="0"/>
                <a:ea typeface="Aptos" panose="020B0004020202020204" pitchFamily="34" charset="0"/>
                <a:cs typeface="Arial" panose="020B0604020202020204" pitchFamily="34" charset="0"/>
              </a:rPr>
              <a:t> (no date) </a:t>
            </a:r>
            <a:r>
              <a:rPr lang="en-GB" sz="1100" i="1" kern="100" dirty="0">
                <a:effectLst/>
                <a:latin typeface="Arial" panose="020B0604020202020204" pitchFamily="34" charset="0"/>
                <a:ea typeface="Aptos" panose="020B0004020202020204" pitchFamily="34" charset="0"/>
                <a:cs typeface="Arial" panose="020B0604020202020204" pitchFamily="34" charset="0"/>
              </a:rPr>
              <a:t>Social</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https://www.oversixties.co.uk/social.html</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14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Phillipson, C. (2013) </a:t>
            </a:r>
            <a:r>
              <a:rPr lang="en-GB" sz="1100" i="1" kern="100" dirty="0">
                <a:effectLst/>
                <a:latin typeface="Arial" panose="020B0604020202020204" pitchFamily="34" charset="0"/>
                <a:ea typeface="Aptos" panose="020B0004020202020204" pitchFamily="34" charset="0"/>
                <a:cs typeface="Arial" panose="020B0604020202020204" pitchFamily="34" charset="0"/>
              </a:rPr>
              <a:t>Ageing</a:t>
            </a:r>
            <a:r>
              <a:rPr lang="en-GB" sz="1100" kern="100" dirty="0">
                <a:effectLst/>
                <a:latin typeface="Arial" panose="020B0604020202020204" pitchFamily="34" charset="0"/>
                <a:ea typeface="Aptos" panose="020B0004020202020204" pitchFamily="34" charset="0"/>
                <a:cs typeface="Arial" panose="020B0604020202020204" pitchFamily="34" charset="0"/>
              </a:rPr>
              <a:t>. Cambridge: Polity Press.</a:t>
            </a:r>
          </a:p>
          <a:p>
            <a:pPr>
              <a:lnSpc>
                <a:spcPct val="115000"/>
              </a:lnSpc>
              <a:spcAft>
                <a:spcPts val="800"/>
              </a:spcAft>
            </a:pPr>
            <a:r>
              <a:rPr lang="en-GB" sz="1100" dirty="0">
                <a:latin typeface="Arial" panose="020B0604020202020204" pitchFamily="34" charset="0"/>
                <a:cs typeface="Arial" panose="020B0604020202020204" pitchFamily="34" charset="0"/>
              </a:rPr>
              <a:t>Reeves, C., Islam, A. and Gentry, T. (2023) The State of Health and Care of Older People in England 2023. London: Age UK. Available at: </a:t>
            </a:r>
            <a:r>
              <a:rPr lang="en-GB" sz="1100" dirty="0">
                <a:latin typeface="Arial" panose="020B0604020202020204" pitchFamily="34" charset="0"/>
                <a:cs typeface="Arial" panose="020B0604020202020204" pitchFamily="34" charset="0"/>
                <a:hlinkClick r:id="rId4"/>
              </a:rPr>
              <a:t>https://www.ageuk.org.uk/siteassets/documents/reports-and-publications/reports-and-briefings/health--wellbeing/age_uk_briefing_state_of_health_and_care_of_older_people_july2023</a:t>
            </a:r>
            <a:r>
              <a:rPr lang="en-GB" sz="1100">
                <a:latin typeface="Arial" panose="020B0604020202020204" pitchFamily="34" charset="0"/>
                <a:cs typeface="Arial" panose="020B0604020202020204" pitchFamily="34" charset="0"/>
                <a:hlinkClick r:id="rId4"/>
              </a:rPr>
              <a:t>.pdf</a:t>
            </a:r>
            <a:r>
              <a:rPr lang="en-GB" sz="110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18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Rowan Park Care Home (2024) </a:t>
            </a:r>
            <a:r>
              <a:rPr lang="en-GB" sz="1100" i="1" kern="100" dirty="0">
                <a:effectLst/>
                <a:latin typeface="Arial" panose="020B0604020202020204" pitchFamily="34" charset="0"/>
                <a:ea typeface="Aptos" panose="020B0004020202020204" pitchFamily="34" charset="0"/>
                <a:cs typeface="Arial" panose="020B0604020202020204" pitchFamily="34" charset="0"/>
              </a:rPr>
              <a:t>Winter activities for care home residents</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https://rowanparkcare.co.uk/news-events/winter-activities-for-care-home-residents/</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14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Saraiva, M. et al. (2020) 'Dementia villages: rethinking dementia care', </a:t>
            </a:r>
            <a:r>
              <a:rPr lang="en-GB" sz="1100" i="1" kern="100" dirty="0">
                <a:effectLst/>
                <a:latin typeface="Arial" panose="020B0604020202020204" pitchFamily="34" charset="0"/>
                <a:ea typeface="Aptos" panose="020B0004020202020204" pitchFamily="34" charset="0"/>
                <a:cs typeface="Arial" panose="020B0604020202020204" pitchFamily="34" charset="0"/>
              </a:rPr>
              <a:t>International Psychogeriatrics</a:t>
            </a:r>
            <a:r>
              <a:rPr lang="en-GB" sz="1100" kern="100" dirty="0">
                <a:effectLst/>
                <a:latin typeface="Arial" panose="020B0604020202020204" pitchFamily="34" charset="0"/>
                <a:ea typeface="Aptos" panose="020B0004020202020204" pitchFamily="34" charset="0"/>
                <a:cs typeface="Arial" panose="020B0604020202020204" pitchFamily="34" charset="0"/>
              </a:rPr>
              <a:t>, 32(S1).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https://www.cambridge.org/core/journals/international-psychogeriatrics/article/440-dementia-villages-rethinking-dementia-care/60426A0F6DF2562A18168A478FCA5767</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20 May 2026).</a:t>
            </a:r>
          </a:p>
          <a:p>
            <a:r>
              <a:rPr lang="en-GB" sz="1100" dirty="0">
                <a:latin typeface="Arial" panose="020B0604020202020204" pitchFamily="34" charset="0"/>
                <a:cs typeface="Arial" panose="020B0604020202020204" pitchFamily="34" charset="0"/>
              </a:rPr>
              <a:t>Social Care Institute for Excellence (SCIE) (2023) </a:t>
            </a:r>
            <a:r>
              <a:rPr lang="en-GB" sz="1100" i="1" dirty="0">
                <a:latin typeface="Arial" panose="020B0604020202020204" pitchFamily="34" charset="0"/>
                <a:cs typeface="Arial" panose="020B0604020202020204" pitchFamily="34" charset="0"/>
              </a:rPr>
              <a:t>Involvement and Inclusion: Promoting Dignity in Care</a:t>
            </a:r>
            <a:r>
              <a:rPr lang="en-GB" sz="1100" dirty="0">
                <a:latin typeface="Arial" panose="020B0604020202020204" pitchFamily="34" charset="0"/>
                <a:cs typeface="Arial" panose="020B0604020202020204" pitchFamily="34" charset="0"/>
              </a:rPr>
              <a:t>. London: SCIE. Available at: </a:t>
            </a:r>
            <a:r>
              <a:rPr lang="en-GB" sz="1100" u="sng" dirty="0">
                <a:latin typeface="Arial" panose="020B0604020202020204" pitchFamily="34" charset="0"/>
                <a:cs typeface="Arial" panose="020B0604020202020204" pitchFamily="34" charset="0"/>
                <a:hlinkClick r:id="rId7"/>
              </a:rPr>
              <a:t>www.scie.org.uk/providing-care/dignity-in-care/involvement/</a:t>
            </a:r>
            <a:r>
              <a:rPr lang="en-GB" sz="1100" dirty="0">
                <a:latin typeface="Arial" panose="020B0604020202020204" pitchFamily="34" charset="0"/>
                <a:cs typeface="Arial" panose="020B0604020202020204" pitchFamily="34" charset="0"/>
              </a:rPr>
              <a:t> (Accessed: 24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Skills for Care (2025) </a:t>
            </a:r>
            <a:r>
              <a:rPr lang="en-GB" sz="1100" i="1" dirty="0">
                <a:latin typeface="Arial" panose="020B0604020202020204" pitchFamily="34" charset="0"/>
                <a:cs typeface="Arial" panose="020B0604020202020204" pitchFamily="34" charset="0"/>
              </a:rPr>
              <a:t>The State of the Adult Social Care Sector and Workforce in England 2025</a:t>
            </a:r>
            <a:r>
              <a:rPr lang="en-GB" sz="1100" dirty="0">
                <a:latin typeface="Arial" panose="020B0604020202020204" pitchFamily="34" charset="0"/>
                <a:cs typeface="Arial" panose="020B0604020202020204" pitchFamily="34" charset="0"/>
              </a:rPr>
              <a:t>. Leeds: Skills for Care. Available at: </a:t>
            </a:r>
            <a:r>
              <a:rPr lang="en-GB" sz="1100" u="sng" dirty="0">
                <a:latin typeface="Arial" panose="020B0604020202020204" pitchFamily="34" charset="0"/>
                <a:cs typeface="Arial" panose="020B0604020202020204" pitchFamily="34" charset="0"/>
                <a:hlinkClick r:id="rId8"/>
              </a:rPr>
              <a:t>https://www.skillsforcare.org.uk/Adult-Social-Care-Workforce-Data/workforceintelligence/resources/Reports/National/The-state-of-the-adult-social-care-sector-and-workforce-in-England-2025.pdf</a:t>
            </a:r>
            <a:r>
              <a:rPr lang="en-GB" sz="1100" dirty="0">
                <a:latin typeface="Arial" panose="020B0604020202020204" pitchFamily="34" charset="0"/>
                <a:cs typeface="Arial" panose="020B0604020202020204" pitchFamily="34" charset="0"/>
              </a:rPr>
              <a:t> (Accessed: 20 May 2026).</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Wada, K. and Shibata, T. (2007) 'Living with seal robots', </a:t>
            </a:r>
            <a:r>
              <a:rPr lang="en-GB" sz="1100" i="1" dirty="0">
                <a:latin typeface="Arial" panose="020B0604020202020204" pitchFamily="34" charset="0"/>
                <a:cs typeface="Arial" panose="020B0604020202020204" pitchFamily="34" charset="0"/>
              </a:rPr>
              <a:t>IEEE Transactions on Neural Systems and Rehabilitation Engineering</a:t>
            </a:r>
            <a:r>
              <a:rPr lang="en-GB" sz="1100" dirty="0">
                <a:latin typeface="Arial" panose="020B0604020202020204" pitchFamily="34" charset="0"/>
                <a:cs typeface="Arial" panose="020B0604020202020204" pitchFamily="34" charset="0"/>
              </a:rPr>
              <a:t>, 15(4), pp. 557–560. Available at: </a:t>
            </a:r>
            <a:r>
              <a:rPr lang="en-GB" sz="1100" u="sng" dirty="0">
                <a:latin typeface="Arial" panose="020B0604020202020204" pitchFamily="34" charset="0"/>
                <a:cs typeface="Arial" panose="020B0604020202020204" pitchFamily="34" charset="0"/>
                <a:hlinkClick r:id="rId9"/>
              </a:rPr>
              <a:t>https://ieeexplore.ieee.org/document/4357535</a:t>
            </a:r>
            <a:r>
              <a:rPr lang="en-GB" sz="1100" dirty="0">
                <a:latin typeface="Arial" panose="020B0604020202020204" pitchFamily="34" charset="0"/>
                <a:cs typeface="Arial" panose="020B0604020202020204" pitchFamily="34" charset="0"/>
              </a:rPr>
              <a:t> (Accessed: 24 May 2026).</a:t>
            </a:r>
          </a:p>
          <a:p>
            <a:pPr>
              <a:lnSpc>
                <a:spcPct val="115000"/>
              </a:lnSpc>
              <a:spcAft>
                <a:spcPts val="800"/>
              </a:spcAft>
              <a:buNone/>
            </a:pPr>
            <a:endParaRPr lang="en-GB" sz="1100" b="1"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454280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C73304-25B1-112F-56CC-2C74FF6CB14D}"/>
              </a:ext>
            </a:extLst>
          </p:cNvPr>
          <p:cNvSpPr txBox="1"/>
          <p:nvPr/>
        </p:nvSpPr>
        <p:spPr>
          <a:xfrm>
            <a:off x="365760" y="298303"/>
            <a:ext cx="8588326" cy="1643655"/>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Wilson, S. et al. (2023) 'Key considerations when developing and implementing digital technology for early detection of dementia-causing diseases', </a:t>
            </a:r>
            <a:r>
              <a:rPr lang="en-GB" sz="1100" i="1" kern="100" dirty="0">
                <a:effectLst/>
                <a:latin typeface="Arial" panose="020B0604020202020204" pitchFamily="34" charset="0"/>
                <a:ea typeface="Aptos" panose="020B0004020202020204" pitchFamily="34" charset="0"/>
                <a:cs typeface="Arial" panose="020B0604020202020204" pitchFamily="34" charset="0"/>
              </a:rPr>
              <a:t>Journal of Medical Internet Research</a:t>
            </a:r>
            <a:r>
              <a:rPr lang="en-GB" sz="1100" kern="100" dirty="0">
                <a:effectLst/>
                <a:latin typeface="Arial" panose="020B0604020202020204" pitchFamily="34" charset="0"/>
                <a:ea typeface="Aptos" panose="020B0004020202020204" pitchFamily="34" charset="0"/>
                <a:cs typeface="Arial" panose="020B0604020202020204" pitchFamily="34" charset="0"/>
              </a:rPr>
              <a:t>, 25.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https://www.jmir.org/2023/1/e46711</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20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World Health Organization (2021) </a:t>
            </a:r>
            <a:r>
              <a:rPr lang="en-GB" sz="1100" i="1" kern="100" dirty="0">
                <a:effectLst/>
                <a:latin typeface="Arial" panose="020B0604020202020204" pitchFamily="34" charset="0"/>
                <a:ea typeface="Aptos" panose="020B0004020202020204" pitchFamily="34" charset="0"/>
                <a:cs typeface="Arial" panose="020B0604020202020204" pitchFamily="34" charset="0"/>
              </a:rPr>
              <a:t>Global report on ageism</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https://www.who.int/teams/social-determinants-of-health/demographic-change-and-healthy-ageing/combatting-ageism/global-report-on-ageism</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17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World Health Organization (2025) </a:t>
            </a:r>
            <a:r>
              <a:rPr lang="en-GB" sz="1100" i="1" kern="100" dirty="0">
                <a:effectLst/>
                <a:latin typeface="Arial" panose="020B0604020202020204" pitchFamily="34" charset="0"/>
                <a:ea typeface="Aptos" panose="020B0004020202020204" pitchFamily="34" charset="0"/>
                <a:cs typeface="Arial" panose="020B0604020202020204" pitchFamily="34" charset="0"/>
              </a:rPr>
              <a:t>Ageing and health</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https://www.who.int/news-room/fact-sheets/detail/ageing-and-health</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17 May 2026).</a:t>
            </a:r>
          </a:p>
        </p:txBody>
      </p:sp>
    </p:spTree>
    <p:extLst>
      <p:ext uri="{BB962C8B-B14F-4D97-AF65-F5344CB8AC3E}">
        <p14:creationId xmlns:p14="http://schemas.microsoft.com/office/powerpoint/2010/main" val="38338234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7532</TotalTime>
  <Words>7112</Words>
  <Application>Microsoft Office PowerPoint</Application>
  <PresentationFormat>On-screen Show (16:9)</PresentationFormat>
  <Paragraphs>474</Paragraphs>
  <Slides>24</Slides>
  <Notes>18</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Thara Bi</cp:lastModifiedBy>
  <cp:revision>7</cp:revision>
  <dcterms:created xsi:type="dcterms:W3CDTF">2026-05-14T07:16:17Z</dcterms:created>
  <dcterms:modified xsi:type="dcterms:W3CDTF">2026-06-15T14:46:11Z</dcterms:modified>
</cp:coreProperties>
</file>