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51" r:id="rId1"/>
  </p:sldMasterIdLst>
  <p:sldIdLst>
    <p:sldId id="256" r:id="rId2"/>
    <p:sldId id="264" r:id="rId3"/>
    <p:sldId id="265" r:id="rId4"/>
    <p:sldId id="266" r:id="rId5"/>
    <p:sldId id="257" r:id="rId6"/>
    <p:sldId id="258" r:id="rId7"/>
    <p:sldId id="259" r:id="rId8"/>
    <p:sldId id="260" r:id="rId9"/>
    <p:sldId id="261" r:id="rId10"/>
    <p:sldId id="262" r:id="rId11"/>
    <p:sldId id="263"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8F08E9DB-CBBB-2F43-878F-2BEA35746B6F}">
          <p14:sldIdLst>
            <p14:sldId id="256"/>
            <p14:sldId id="264"/>
            <p14:sldId id="265"/>
            <p14:sldId id="266"/>
            <p14:sldId id="257"/>
            <p14:sldId id="258"/>
            <p14:sldId id="259"/>
            <p14:sldId id="260"/>
            <p14:sldId id="261"/>
            <p14:sldId id="262"/>
            <p14:sldId id="263"/>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753"/>
    <p:restoredTop sz="95788"/>
  </p:normalViewPr>
  <p:slideViewPr>
    <p:cSldViewPr snapToGrid="0" snapToObjects="1">
      <p:cViewPr varScale="1">
        <p:scale>
          <a:sx n="90" d="100"/>
          <a:sy n="90" d="100"/>
        </p:scale>
        <p:origin x="232" y="6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57C3F-0FB2-4B2E-BA6A-FEEEFF1AF7E3}"/>
              </a:ext>
            </a:extLst>
          </p:cNvPr>
          <p:cNvSpPr>
            <a:spLocks noGrp="1"/>
          </p:cNvSpPr>
          <p:nvPr>
            <p:ph type="ctrTitle"/>
          </p:nvPr>
        </p:nvSpPr>
        <p:spPr>
          <a:xfrm>
            <a:off x="2057400" y="685801"/>
            <a:ext cx="8115300" cy="3046228"/>
          </a:xfrm>
        </p:spPr>
        <p:txBody>
          <a:bodyPr anchor="b">
            <a:normAutofit/>
          </a:bodyPr>
          <a:lstStyle>
            <a:lvl1pPr algn="ctr">
              <a:defRPr sz="3600" cap="all" spc="30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08583AE9-1CC1-4572-A6E5-E97F80E47661}"/>
              </a:ext>
            </a:extLst>
          </p:cNvPr>
          <p:cNvSpPr>
            <a:spLocks noGrp="1"/>
          </p:cNvSpPr>
          <p:nvPr>
            <p:ph type="subTitle" idx="1"/>
          </p:nvPr>
        </p:nvSpPr>
        <p:spPr>
          <a:xfrm>
            <a:off x="2057400" y="4114800"/>
            <a:ext cx="8115300" cy="2057400"/>
          </a:xfrm>
        </p:spPr>
        <p:txBody>
          <a:bodyPr/>
          <a:lstStyle>
            <a:lvl1pPr marL="0" indent="0" algn="ctr">
              <a:buNone/>
              <a:defRPr sz="24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C04DE7C-68AB-403D-B9D8-7398C292C6DA}"/>
              </a:ext>
            </a:extLst>
          </p:cNvPr>
          <p:cNvSpPr>
            <a:spLocks noGrp="1"/>
          </p:cNvSpPr>
          <p:nvPr>
            <p:ph type="dt" sz="half" idx="10"/>
          </p:nvPr>
        </p:nvSpPr>
        <p:spPr/>
        <p:txBody>
          <a:bodyPr/>
          <a:lstStyle/>
          <a:p>
            <a:fld id="{23FEA57E-7C1A-457B-A4CD-5DCEB057B502}" type="datetime1">
              <a:rPr lang="en-US" smtClean="0"/>
              <a:t>1/5/21</a:t>
            </a:fld>
            <a:endParaRPr lang="en-US" dirty="0"/>
          </a:p>
        </p:txBody>
      </p:sp>
      <p:sp>
        <p:nvSpPr>
          <p:cNvPr id="5" name="Footer Placeholder 4">
            <a:extLst>
              <a:ext uri="{FF2B5EF4-FFF2-40B4-BE49-F238E27FC236}">
                <a16:creationId xmlns:a16="http://schemas.microsoft.com/office/drawing/2014/main" id="{51003E50-6613-4D86-AA22-43B14E7279E9}"/>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03069AB5-A56D-471F-9236-EFA981E2EA03}"/>
              </a:ext>
            </a:extLst>
          </p:cNvPr>
          <p:cNvSpPr>
            <a:spLocks noGrp="1"/>
          </p:cNvSpPr>
          <p:nvPr>
            <p:ph type="sldNum" sz="quarter" idx="12"/>
          </p:nvPr>
        </p:nvSpPr>
        <p:spPr/>
        <p:txBody>
          <a:bodyPr/>
          <a:lstStyle/>
          <a:p>
            <a:fld id="{F8E28480-1C08-4458-AD97-0283E6FFD09D}" type="slidenum">
              <a:rPr lang="en-US" smtClean="0"/>
              <a:t>‹#›</a:t>
            </a:fld>
            <a:endParaRPr lang="en-US" dirty="0"/>
          </a:p>
        </p:txBody>
      </p:sp>
    </p:spTree>
    <p:extLst>
      <p:ext uri="{BB962C8B-B14F-4D97-AF65-F5344CB8AC3E}">
        <p14:creationId xmlns:p14="http://schemas.microsoft.com/office/powerpoint/2010/main" val="13034036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9B412-EBAB-4569-B3D9-6B346BF837B2}"/>
              </a:ext>
            </a:extLst>
          </p:cNvPr>
          <p:cNvSpPr>
            <a:spLocks noGrp="1"/>
          </p:cNvSpPr>
          <p:nvPr>
            <p:ph type="title"/>
          </p:nvPr>
        </p:nvSpPr>
        <p:spPr>
          <a:xfrm>
            <a:off x="1371600" y="685800"/>
            <a:ext cx="9486900" cy="1371600"/>
          </a:xfrm>
        </p:spPr>
        <p:txBody>
          <a:bodyPr>
            <a:normAutofit/>
          </a:bodyPr>
          <a:lstStyle>
            <a:lvl1pPr algn="l">
              <a:defRPr sz="3200" cap="all"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5E7C8AE-B0F4-404F-BCAD-A14C18E50D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8AA9CAD-DAFB-4DE3-9C41-7FD03EA8D8DD}"/>
              </a:ext>
            </a:extLst>
          </p:cNvPr>
          <p:cNvSpPr>
            <a:spLocks noGrp="1"/>
          </p:cNvSpPr>
          <p:nvPr>
            <p:ph type="dt" sz="half" idx="10"/>
          </p:nvPr>
        </p:nvSpPr>
        <p:spPr/>
        <p:txBody>
          <a:bodyPr/>
          <a:lstStyle/>
          <a:p>
            <a:fld id="{201AF2CE-4F37-411C-A3EE-BBBE223265BF}" type="datetime1">
              <a:rPr lang="en-US" smtClean="0"/>
              <a:t>1/5/21</a:t>
            </a:fld>
            <a:endParaRPr lang="en-US"/>
          </a:p>
        </p:txBody>
      </p:sp>
      <p:sp>
        <p:nvSpPr>
          <p:cNvPr id="5" name="Footer Placeholder 4">
            <a:extLst>
              <a:ext uri="{FF2B5EF4-FFF2-40B4-BE49-F238E27FC236}">
                <a16:creationId xmlns:a16="http://schemas.microsoft.com/office/drawing/2014/main" id="{8FCE3137-8136-46C5-AC2F-49E5F55E4C73}"/>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F1AB6EF-A0B1-4706-AE44-253A6B182D48}"/>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6046330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02F68-BF19-468D-B422-54B6D189FA58}"/>
              </a:ext>
            </a:extLst>
          </p:cNvPr>
          <p:cNvSpPr>
            <a:spLocks noGrp="1"/>
          </p:cNvSpPr>
          <p:nvPr>
            <p:ph type="title"/>
          </p:nvPr>
        </p:nvSpPr>
        <p:spPr>
          <a:xfrm>
            <a:off x="831850" y="1709738"/>
            <a:ext cx="10515600" cy="2774071"/>
          </a:xfrm>
        </p:spPr>
        <p:txBody>
          <a:bodyPr anchor="b">
            <a:normAutofit/>
          </a:bodyPr>
          <a:lstStyle>
            <a:lvl1pPr algn="ct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BCBF7D7-84D4-4A39-B44E-9B029EEB1FE8}"/>
              </a:ext>
            </a:extLst>
          </p:cNvPr>
          <p:cNvSpPr>
            <a:spLocks noGrp="1"/>
          </p:cNvSpPr>
          <p:nvPr>
            <p:ph type="body" idx="1"/>
          </p:nvPr>
        </p:nvSpPr>
        <p:spPr>
          <a:xfrm>
            <a:off x="831850" y="4641624"/>
            <a:ext cx="10515600" cy="1448026"/>
          </a:xfrm>
        </p:spPr>
        <p:txBody>
          <a:bodyPr/>
          <a:lstStyle>
            <a:lvl1pPr marL="0" indent="0" algn="ctr">
              <a:buNone/>
              <a:defRPr sz="2400" i="1">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9E29709-D243-41E8-89FA-62FA7AEB52E1}"/>
              </a:ext>
            </a:extLst>
          </p:cNvPr>
          <p:cNvSpPr>
            <a:spLocks noGrp="1"/>
          </p:cNvSpPr>
          <p:nvPr>
            <p:ph type="dt" sz="half" idx="10"/>
          </p:nvPr>
        </p:nvSpPr>
        <p:spPr/>
        <p:txBody>
          <a:bodyPr/>
          <a:lstStyle/>
          <a:p>
            <a:fld id="{C96083D4-708C-4BB5-B4FD-30CE9FA12FD5}" type="datetime1">
              <a:rPr lang="en-US" smtClean="0"/>
              <a:t>1/5/21</a:t>
            </a:fld>
            <a:endParaRPr lang="en-US"/>
          </a:p>
        </p:txBody>
      </p:sp>
      <p:sp>
        <p:nvSpPr>
          <p:cNvPr id="5" name="Footer Placeholder 4">
            <a:extLst>
              <a:ext uri="{FF2B5EF4-FFF2-40B4-BE49-F238E27FC236}">
                <a16:creationId xmlns:a16="http://schemas.microsoft.com/office/drawing/2014/main" id="{5AAB99C0-DC2A-4133-A10D-D43A1E05BB1A}"/>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98122EFD-A17E-47F5-8AC9-EFD6D813DBE7}"/>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9354367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C668D-BFBE-4765-A294-8303931B57C9}"/>
              </a:ext>
            </a:extLst>
          </p:cNvPr>
          <p:cNvSpPr>
            <a:spLocks noGrp="1"/>
          </p:cNvSpPr>
          <p:nvPr>
            <p:ph type="title"/>
          </p:nvPr>
        </p:nvSpPr>
        <p:spPr>
          <a:xfrm>
            <a:off x="1346071" y="566278"/>
            <a:ext cx="9512429" cy="965458"/>
          </a:xfrm>
        </p:spPr>
        <p:txBody>
          <a:bodyPr/>
          <a:lstStyle>
            <a:lvl1pPr algn="ctr">
              <a:defRPr cap="all"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B3C212-F55F-4D0D-BFA7-F00A33CAA196}"/>
              </a:ext>
            </a:extLst>
          </p:cNvPr>
          <p:cNvSpPr>
            <a:spLocks noGrp="1"/>
          </p:cNvSpPr>
          <p:nvPr>
            <p:ph sz="half" idx="1"/>
          </p:nvPr>
        </p:nvSpPr>
        <p:spPr>
          <a:xfrm>
            <a:off x="909758" y="2057400"/>
            <a:ext cx="5031521"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154BDD7-2575-4E82-887D-DCAF9EB15924}"/>
              </a:ext>
            </a:extLst>
          </p:cNvPr>
          <p:cNvSpPr>
            <a:spLocks noGrp="1"/>
          </p:cNvSpPr>
          <p:nvPr>
            <p:ph sz="half" idx="2"/>
          </p:nvPr>
        </p:nvSpPr>
        <p:spPr>
          <a:xfrm>
            <a:off x="6265408" y="2057401"/>
            <a:ext cx="5016834" cy="41195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CAECC8-3C3A-4A5D-AB7A-1F99E5023D3F}"/>
              </a:ext>
            </a:extLst>
          </p:cNvPr>
          <p:cNvSpPr>
            <a:spLocks noGrp="1"/>
          </p:cNvSpPr>
          <p:nvPr>
            <p:ph type="dt" sz="half" idx="10"/>
          </p:nvPr>
        </p:nvSpPr>
        <p:spPr/>
        <p:txBody>
          <a:bodyPr/>
          <a:lstStyle/>
          <a:p>
            <a:fld id="{D0D239B2-65BC-4C2A-A62B-3EABFE9590E4}" type="datetime1">
              <a:rPr lang="en-US" smtClean="0"/>
              <a:t>1/5/21</a:t>
            </a:fld>
            <a:endParaRPr lang="en-US"/>
          </a:p>
        </p:txBody>
      </p:sp>
      <p:sp>
        <p:nvSpPr>
          <p:cNvPr id="6" name="Footer Placeholder 5">
            <a:extLst>
              <a:ext uri="{FF2B5EF4-FFF2-40B4-BE49-F238E27FC236}">
                <a16:creationId xmlns:a16="http://schemas.microsoft.com/office/drawing/2014/main" id="{4447609B-ACA4-4323-9340-C7DB166D7A50}"/>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77409EA3-C5C7-4AC6-956A-DB9A3B4F314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2202009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0CDE0-7431-4F05-AA47-F10EB46C9608}"/>
              </a:ext>
            </a:extLst>
          </p:cNvPr>
          <p:cNvSpPr>
            <a:spLocks noGrp="1"/>
          </p:cNvSpPr>
          <p:nvPr>
            <p:ph type="title"/>
          </p:nvPr>
        </p:nvSpPr>
        <p:spPr>
          <a:xfrm>
            <a:off x="839788" y="365126"/>
            <a:ext cx="10276552" cy="1149350"/>
          </a:xfrm>
        </p:spPr>
        <p:txBody>
          <a:bodyPr>
            <a:normAutofit/>
          </a:bodyPr>
          <a:lstStyle>
            <a:lvl1pPr algn="ctr">
              <a:defRPr sz="3200" cap="all" spc="3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6D9FFA7-D3EA-4CB8-A471-94235AD62592}"/>
              </a:ext>
            </a:extLst>
          </p:cNvPr>
          <p:cNvSpPr>
            <a:spLocks noGrp="1"/>
          </p:cNvSpPr>
          <p:nvPr>
            <p:ph type="body" idx="1"/>
          </p:nvPr>
        </p:nvSpPr>
        <p:spPr>
          <a:xfrm>
            <a:off x="839788" y="1681163"/>
            <a:ext cx="5157787" cy="823912"/>
          </a:xfrm>
        </p:spPr>
        <p:txBody>
          <a:bodyPr anchor="b"/>
          <a:lstStyle>
            <a:lvl1pPr marL="0" indent="0">
              <a:buNone/>
              <a:defRPr sz="2400" b="1"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05360D2-88E8-43C8-92D1-67AB23BBE26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5C768F6-20A1-47A1-90FE-903135EEFD5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D555EC1-268F-4324-A003-3608AA0D84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55C8E4-FCB8-4E06-9C43-0ACD949A73D4}"/>
              </a:ext>
            </a:extLst>
          </p:cNvPr>
          <p:cNvSpPr>
            <a:spLocks noGrp="1"/>
          </p:cNvSpPr>
          <p:nvPr>
            <p:ph type="dt" sz="half" idx="10"/>
          </p:nvPr>
        </p:nvSpPr>
        <p:spPr/>
        <p:txBody>
          <a:bodyPr/>
          <a:lstStyle/>
          <a:p>
            <a:fld id="{85E05F5A-E4A3-476F-A89E-C2B73F2431E4}" type="datetime1">
              <a:rPr lang="en-US" smtClean="0"/>
              <a:t>1/5/21</a:t>
            </a:fld>
            <a:endParaRPr lang="en-US"/>
          </a:p>
        </p:txBody>
      </p:sp>
      <p:sp>
        <p:nvSpPr>
          <p:cNvPr id="8" name="Footer Placeholder 7">
            <a:extLst>
              <a:ext uri="{FF2B5EF4-FFF2-40B4-BE49-F238E27FC236}">
                <a16:creationId xmlns:a16="http://schemas.microsoft.com/office/drawing/2014/main" id="{8B01C005-C973-4D82-942A-334F1D431A04}"/>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AAFB6186-6570-4DE8-8603-70B0A51DFE9C}"/>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1428714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5ADD3-88C8-4B01-8CC6-808C0E416054}"/>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02634E6A-1390-4101-B78E-7592313407D7}"/>
              </a:ext>
            </a:extLst>
          </p:cNvPr>
          <p:cNvSpPr>
            <a:spLocks noGrp="1"/>
          </p:cNvSpPr>
          <p:nvPr>
            <p:ph type="dt" sz="half" idx="10"/>
          </p:nvPr>
        </p:nvSpPr>
        <p:spPr/>
        <p:txBody>
          <a:bodyPr/>
          <a:lstStyle/>
          <a:p>
            <a:fld id="{E3761515-4A26-4F31-9F61-5A10B1FABBFC}" type="datetime1">
              <a:rPr lang="en-US" smtClean="0"/>
              <a:t>1/5/21</a:t>
            </a:fld>
            <a:endParaRPr lang="en-US"/>
          </a:p>
        </p:txBody>
      </p:sp>
      <p:sp>
        <p:nvSpPr>
          <p:cNvPr id="4" name="Footer Placeholder 3">
            <a:extLst>
              <a:ext uri="{FF2B5EF4-FFF2-40B4-BE49-F238E27FC236}">
                <a16:creationId xmlns:a16="http://schemas.microsoft.com/office/drawing/2014/main" id="{88BC7B90-4C99-4653-872A-3572A02DAE9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3B03516-4D31-49D2-9488-33C734A7A4F6}"/>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40068579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10D8488-CF25-431B-A87A-AAF141BD0BBB}"/>
              </a:ext>
            </a:extLst>
          </p:cNvPr>
          <p:cNvSpPr>
            <a:spLocks noGrp="1"/>
          </p:cNvSpPr>
          <p:nvPr>
            <p:ph type="dt" sz="half" idx="10"/>
          </p:nvPr>
        </p:nvSpPr>
        <p:spPr/>
        <p:txBody>
          <a:bodyPr/>
          <a:lstStyle/>
          <a:p>
            <a:fld id="{4A75DC65-7D1F-4BAB-9695-F7E734143E14}" type="datetime1">
              <a:rPr lang="en-US" smtClean="0"/>
              <a:t>1/5/21</a:t>
            </a:fld>
            <a:endParaRPr lang="en-US"/>
          </a:p>
        </p:txBody>
      </p:sp>
      <p:sp>
        <p:nvSpPr>
          <p:cNvPr id="3" name="Footer Placeholder 2">
            <a:extLst>
              <a:ext uri="{FF2B5EF4-FFF2-40B4-BE49-F238E27FC236}">
                <a16:creationId xmlns:a16="http://schemas.microsoft.com/office/drawing/2014/main" id="{8A2F58E5-C92D-4C64-B867-0576B1EADD06}"/>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89216797-ABEC-4FE0-AFDE-36107B96710D}"/>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6619637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8F2B0-990D-418E-9D10-2464E986692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6881131-AFFD-4339-9F30-D408B5105CB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A7C47F4-7968-4698-8BD3-A583099FAA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E12BC6F-3996-4B2B-B8F2-DD3A82CCF76B}"/>
              </a:ext>
            </a:extLst>
          </p:cNvPr>
          <p:cNvSpPr>
            <a:spLocks noGrp="1"/>
          </p:cNvSpPr>
          <p:nvPr>
            <p:ph type="dt" sz="half" idx="10"/>
          </p:nvPr>
        </p:nvSpPr>
        <p:spPr/>
        <p:txBody>
          <a:bodyPr/>
          <a:lstStyle/>
          <a:p>
            <a:fld id="{7E624077-BD55-4036-8E92-6558FDF3B653}" type="datetime1">
              <a:rPr lang="en-US" smtClean="0"/>
              <a:t>1/5/21</a:t>
            </a:fld>
            <a:endParaRPr lang="en-US"/>
          </a:p>
        </p:txBody>
      </p:sp>
      <p:sp>
        <p:nvSpPr>
          <p:cNvPr id="6" name="Footer Placeholder 5">
            <a:extLst>
              <a:ext uri="{FF2B5EF4-FFF2-40B4-BE49-F238E27FC236}">
                <a16:creationId xmlns:a16="http://schemas.microsoft.com/office/drawing/2014/main" id="{EA832E66-581A-4CF2-A40A-4E24FAAC4AE4}"/>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E83B1C89-C625-4618-81A2-FB34E4DA071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28679687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1486F-443A-4F2D-AB1F-8B1F4C4DE7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3A21213-E7FB-406A-B8CD-735AAC7AD0D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4F41A03-500E-49F7-8D99-A1EAFE4D34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91523D-69E9-4EAE-A610-B3A237B75842}"/>
              </a:ext>
            </a:extLst>
          </p:cNvPr>
          <p:cNvSpPr>
            <a:spLocks noGrp="1"/>
          </p:cNvSpPr>
          <p:nvPr>
            <p:ph type="dt" sz="half" idx="10"/>
          </p:nvPr>
        </p:nvSpPr>
        <p:spPr/>
        <p:txBody>
          <a:bodyPr/>
          <a:lstStyle/>
          <a:p>
            <a:fld id="{804225F2-7107-4609-BCC2-77C63064A5E8}" type="datetime1">
              <a:rPr lang="en-US" smtClean="0"/>
              <a:t>1/5/21</a:t>
            </a:fld>
            <a:endParaRPr lang="en-US"/>
          </a:p>
        </p:txBody>
      </p:sp>
      <p:sp>
        <p:nvSpPr>
          <p:cNvPr id="6" name="Footer Placeholder 5">
            <a:extLst>
              <a:ext uri="{FF2B5EF4-FFF2-40B4-BE49-F238E27FC236}">
                <a16:creationId xmlns:a16="http://schemas.microsoft.com/office/drawing/2014/main" id="{4EDB852F-4134-4AB5-BA87-483B1E1ADD2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5E34C5CB-918E-4A09-8222-D36E37B63C0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41813401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2744C-12E6-455B-B646-2EA92DE0E9A2}"/>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7D71C4D-C062-4EEE-9A9A-31ADCC5C876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944DC97-C26E-407A-9E29-68C52D547BDA}"/>
              </a:ext>
            </a:extLst>
          </p:cNvPr>
          <p:cNvSpPr>
            <a:spLocks noGrp="1"/>
          </p:cNvSpPr>
          <p:nvPr>
            <p:ph type="dt" sz="half" idx="10"/>
          </p:nvPr>
        </p:nvSpPr>
        <p:spPr/>
        <p:txBody>
          <a:bodyPr/>
          <a:lstStyle/>
          <a:p>
            <a:fld id="{11789749-A4CD-447F-8298-2B7988C91CEA}" type="datetime1">
              <a:rPr lang="en-US" smtClean="0"/>
              <a:t>1/5/21</a:t>
            </a:fld>
            <a:endParaRPr lang="en-US"/>
          </a:p>
        </p:txBody>
      </p:sp>
      <p:sp>
        <p:nvSpPr>
          <p:cNvPr id="5" name="Footer Placeholder 4">
            <a:extLst>
              <a:ext uri="{FF2B5EF4-FFF2-40B4-BE49-F238E27FC236}">
                <a16:creationId xmlns:a16="http://schemas.microsoft.com/office/drawing/2014/main" id="{E72E9353-B771-47FF-975E-72337414E0ED}"/>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1EA5A858-B8B2-4364-A7D0-B2E8FAE0ADD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3215495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A6BABE-D80C-4F54-A03C-E1F9EBCA832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9285191-EF5B-48BE-AB5D-B7BA4C3D093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FA387A-1231-4FE3-8574-D4331A3432D2}"/>
              </a:ext>
            </a:extLst>
          </p:cNvPr>
          <p:cNvSpPr>
            <a:spLocks noGrp="1"/>
          </p:cNvSpPr>
          <p:nvPr>
            <p:ph type="dt" sz="half" idx="10"/>
          </p:nvPr>
        </p:nvSpPr>
        <p:spPr/>
        <p:txBody>
          <a:bodyPr/>
          <a:lstStyle/>
          <a:p>
            <a:fld id="{BA0444D3-C0BA-4587-A56C-581AB9F841BE}" type="datetime1">
              <a:rPr lang="en-US" smtClean="0"/>
              <a:t>1/5/21</a:t>
            </a:fld>
            <a:endParaRPr lang="en-US"/>
          </a:p>
        </p:txBody>
      </p:sp>
      <p:sp>
        <p:nvSpPr>
          <p:cNvPr id="5" name="Footer Placeholder 4">
            <a:extLst>
              <a:ext uri="{FF2B5EF4-FFF2-40B4-BE49-F238E27FC236}">
                <a16:creationId xmlns:a16="http://schemas.microsoft.com/office/drawing/2014/main" id="{02F21559-4901-4AD3-ABE7-DF0235457312}"/>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D8F6C18E-B751-4E7B-9CD8-1BF44DAB80F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6079037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3AA0686-7BAC-45C0-BA30-0D0CBCE5CE63}"/>
              </a:ext>
            </a:extLst>
          </p:cNvPr>
          <p:cNvSpPr>
            <a:spLocks noGrp="1"/>
          </p:cNvSpPr>
          <p:nvPr>
            <p:ph type="title"/>
          </p:nvPr>
        </p:nvSpPr>
        <p:spPr>
          <a:xfrm>
            <a:off x="1371600" y="685800"/>
            <a:ext cx="9486900" cy="13716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34202DE-82CD-407D-8C68-174B0CBB57F7}"/>
              </a:ext>
            </a:extLst>
          </p:cNvPr>
          <p:cNvSpPr>
            <a:spLocks noGrp="1"/>
          </p:cNvSpPr>
          <p:nvPr>
            <p:ph type="body" idx="1"/>
          </p:nvPr>
        </p:nvSpPr>
        <p:spPr>
          <a:xfrm>
            <a:off x="1371599" y="2254103"/>
            <a:ext cx="9486901" cy="391809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554AC9D-6E1B-46D3-959F-A068A1EDBDBA}"/>
              </a:ext>
            </a:extLst>
          </p:cNvPr>
          <p:cNvSpPr>
            <a:spLocks noGrp="1"/>
          </p:cNvSpPr>
          <p:nvPr>
            <p:ph type="dt" sz="half" idx="2"/>
          </p:nvPr>
        </p:nvSpPr>
        <p:spPr>
          <a:xfrm rot="5400000">
            <a:off x="9800022" y="3223751"/>
            <a:ext cx="4114801" cy="410501"/>
          </a:xfrm>
          <a:prstGeom prst="rect">
            <a:avLst/>
          </a:prstGeom>
        </p:spPr>
        <p:txBody>
          <a:bodyPr vert="horz" lIns="91440" tIns="45720" rIns="91440" bIns="45720" rtlCol="0" anchor="ctr"/>
          <a:lstStyle>
            <a:lvl1pPr algn="ctr">
              <a:defRPr sz="900" cap="all" spc="300" baseline="0">
                <a:solidFill>
                  <a:schemeClr val="tx2">
                    <a:lumMod val="75000"/>
                    <a:lumOff val="25000"/>
                  </a:schemeClr>
                </a:solidFill>
                <a:latin typeface="+mn-lt"/>
              </a:defRPr>
            </a:lvl1pPr>
          </a:lstStyle>
          <a:p>
            <a:fld id="{D3FE42E8-8B57-452D-A122-4DCE9AC771EF}" type="datetime1">
              <a:rPr lang="en-US" smtClean="0"/>
              <a:t>1/5/21</a:t>
            </a:fld>
            <a:endParaRPr lang="en-US"/>
          </a:p>
        </p:txBody>
      </p:sp>
      <p:sp>
        <p:nvSpPr>
          <p:cNvPr id="5" name="Footer Placeholder 4">
            <a:extLst>
              <a:ext uri="{FF2B5EF4-FFF2-40B4-BE49-F238E27FC236}">
                <a16:creationId xmlns:a16="http://schemas.microsoft.com/office/drawing/2014/main" id="{A5FC0015-9EFB-40F8-BC00-AC2483D60905}"/>
              </a:ext>
            </a:extLst>
          </p:cNvPr>
          <p:cNvSpPr>
            <a:spLocks noGrp="1"/>
          </p:cNvSpPr>
          <p:nvPr>
            <p:ph type="ftr" sz="quarter" idx="3"/>
          </p:nvPr>
        </p:nvSpPr>
        <p:spPr>
          <a:xfrm rot="5400000">
            <a:off x="-1708136" y="3223750"/>
            <a:ext cx="4114800" cy="410501"/>
          </a:xfrm>
          <a:prstGeom prst="rect">
            <a:avLst/>
          </a:prstGeom>
        </p:spPr>
        <p:txBody>
          <a:bodyPr vert="horz" lIns="91440" tIns="45720" rIns="91440" bIns="45720" rtlCol="0" anchor="ctr"/>
          <a:lstStyle>
            <a:lvl1pPr algn="ctr">
              <a:defRPr sz="900" cap="all" spc="300" baseline="0">
                <a:solidFill>
                  <a:schemeClr val="tx2">
                    <a:lumMod val="75000"/>
                    <a:lumOff val="25000"/>
                  </a:schemeClr>
                </a:solidFill>
                <a:latin typeface="+mn-lt"/>
              </a:defRPr>
            </a:lvl1pPr>
          </a:lstStyle>
          <a:p>
            <a:r>
              <a:rPr lang="en-US" dirty="0"/>
              <a:t>Sample Footer Text</a:t>
            </a:r>
          </a:p>
        </p:txBody>
      </p:sp>
      <p:sp>
        <p:nvSpPr>
          <p:cNvPr id="6" name="Slide Number Placeholder 5">
            <a:extLst>
              <a:ext uri="{FF2B5EF4-FFF2-40B4-BE49-F238E27FC236}">
                <a16:creationId xmlns:a16="http://schemas.microsoft.com/office/drawing/2014/main" id="{E572C732-0E3E-49E0-A72E-D4C08CB4455A}"/>
              </a:ext>
            </a:extLst>
          </p:cNvPr>
          <p:cNvSpPr>
            <a:spLocks noGrp="1"/>
          </p:cNvSpPr>
          <p:nvPr>
            <p:ph type="sldNum" sz="quarter" idx="4"/>
          </p:nvPr>
        </p:nvSpPr>
        <p:spPr>
          <a:xfrm>
            <a:off x="11116340" y="6356350"/>
            <a:ext cx="871868" cy="365125"/>
          </a:xfrm>
          <a:prstGeom prst="rect">
            <a:avLst/>
          </a:prstGeom>
        </p:spPr>
        <p:txBody>
          <a:bodyPr vert="horz" lIns="91440" tIns="45720" rIns="91440" bIns="45720" rtlCol="0" anchor="ctr"/>
          <a:lstStyle>
            <a:lvl1pPr algn="r">
              <a:defRPr sz="900" spc="300">
                <a:solidFill>
                  <a:schemeClr val="tx2">
                    <a:lumMod val="75000"/>
                    <a:lumOff val="25000"/>
                  </a:schemeClr>
                </a:solidFill>
                <a:latin typeface="+mn-lt"/>
              </a:defRPr>
            </a:lvl1pPr>
          </a:lstStyle>
          <a:p>
            <a:fld id="{F8E28480-1C08-4458-AD97-0283E6FFD09D}" type="slidenum">
              <a:rPr lang="en-US" smtClean="0"/>
              <a:pPr/>
              <a:t>‹#›</a:t>
            </a:fld>
            <a:endParaRPr lang="en-US"/>
          </a:p>
        </p:txBody>
      </p:sp>
    </p:spTree>
    <p:extLst>
      <p:ext uri="{BB962C8B-B14F-4D97-AF65-F5344CB8AC3E}">
        <p14:creationId xmlns:p14="http://schemas.microsoft.com/office/powerpoint/2010/main" val="1755648389"/>
      </p:ext>
    </p:extLst>
  </p:cSld>
  <p:clrMap bg1="lt1" tx1="dk1" bg2="lt2" tx2="dk2" accent1="accent1" accent2="accent2" accent3="accent3" accent4="accent4" accent5="accent5" accent6="accent6" hlink="hlink" folHlink="folHlink"/>
  <p:sldLayoutIdLst>
    <p:sldLayoutId id="2147483747" r:id="rId1"/>
    <p:sldLayoutId id="2147483748" r:id="rId2"/>
    <p:sldLayoutId id="2147483749" r:id="rId3"/>
    <p:sldLayoutId id="2147483750" r:id="rId4"/>
    <p:sldLayoutId id="2147483740" r:id="rId5"/>
    <p:sldLayoutId id="2147483741" r:id="rId6"/>
    <p:sldLayoutId id="2147483742" r:id="rId7"/>
    <p:sldLayoutId id="2147483743" r:id="rId8"/>
    <p:sldLayoutId id="2147483744" r:id="rId9"/>
    <p:sldLayoutId id="2147483745" r:id="rId10"/>
    <p:sldLayoutId id="2147483746" r:id="rId11"/>
  </p:sldLayoutIdLst>
  <p:hf sldNum="0" hdr="0" ftr="0" dt="0"/>
  <p:txStyles>
    <p:titleStyle>
      <a:lvl1pPr algn="l" defTabSz="914400" rtl="0" eaLnBrk="1" latinLnBrk="0" hangingPunct="1">
        <a:lnSpc>
          <a:spcPct val="90000"/>
        </a:lnSpc>
        <a:spcBef>
          <a:spcPct val="0"/>
        </a:spcBef>
        <a:buNone/>
        <a:defRPr sz="3600" kern="120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70000"/>
        <a:buFont typeface="Arial" panose="020B0604020202020204" pitchFamily="34" charset="0"/>
        <a:buChar char="•"/>
        <a:defRPr sz="2400" kern="1200">
          <a:solidFill>
            <a:schemeClr val="tx2"/>
          </a:solidFill>
          <a:latin typeface="+mj-lt"/>
          <a:ea typeface="+mn-ea"/>
          <a:cs typeface="+mn-cs"/>
        </a:defRPr>
      </a:lvl1pPr>
      <a:lvl2pPr marL="685800" indent="-228600" algn="l" defTabSz="914400" rtl="0" eaLnBrk="1" latinLnBrk="0" hangingPunct="1">
        <a:lnSpc>
          <a:spcPct val="100000"/>
        </a:lnSpc>
        <a:spcBef>
          <a:spcPts val="500"/>
        </a:spcBef>
        <a:buSzPct val="70000"/>
        <a:buFont typeface="Arial" panose="020B0604020202020204" pitchFamily="34" charset="0"/>
        <a:buChar char="•"/>
        <a:defRPr sz="2000" kern="1200">
          <a:solidFill>
            <a:schemeClr val="tx2"/>
          </a:solidFill>
          <a:latin typeface="+mj-lt"/>
          <a:ea typeface="+mn-ea"/>
          <a:cs typeface="+mn-cs"/>
        </a:defRPr>
      </a:lvl2pPr>
      <a:lvl3pPr marL="1143000" indent="-228600" algn="l" defTabSz="914400" rtl="0" eaLnBrk="1" latinLnBrk="0" hangingPunct="1">
        <a:lnSpc>
          <a:spcPct val="100000"/>
        </a:lnSpc>
        <a:spcBef>
          <a:spcPts val="500"/>
        </a:spcBef>
        <a:buSzPct val="70000"/>
        <a:buFont typeface="Arial" panose="020B0604020202020204" pitchFamily="34" charset="0"/>
        <a:buChar char="•"/>
        <a:defRPr sz="1800" kern="1200">
          <a:solidFill>
            <a:schemeClr val="tx2"/>
          </a:solidFill>
          <a:latin typeface="+mj-lt"/>
          <a:ea typeface="+mn-ea"/>
          <a:cs typeface="+mn-cs"/>
        </a:defRPr>
      </a:lvl3pPr>
      <a:lvl4pPr marL="1600200" indent="-228600" algn="l" defTabSz="914400" rtl="0" eaLnBrk="1" latinLnBrk="0" hangingPunct="1">
        <a:lnSpc>
          <a:spcPct val="100000"/>
        </a:lnSpc>
        <a:spcBef>
          <a:spcPts val="500"/>
        </a:spcBef>
        <a:buSzPct val="70000"/>
        <a:buFont typeface="Arial" panose="020B0604020202020204" pitchFamily="34" charset="0"/>
        <a:buChar char="•"/>
        <a:defRPr sz="1600" kern="1200">
          <a:solidFill>
            <a:schemeClr val="tx2"/>
          </a:solidFill>
          <a:latin typeface="+mj-lt"/>
          <a:ea typeface="+mn-ea"/>
          <a:cs typeface="+mn-cs"/>
        </a:defRPr>
      </a:lvl4pPr>
      <a:lvl5pPr marL="2057400" indent="-228600" algn="l" defTabSz="914400" rtl="0" eaLnBrk="1" latinLnBrk="0" hangingPunct="1">
        <a:lnSpc>
          <a:spcPct val="100000"/>
        </a:lnSpc>
        <a:spcBef>
          <a:spcPts val="500"/>
        </a:spcBef>
        <a:buSzPct val="70000"/>
        <a:buFont typeface="Arial" panose="020B0604020202020204" pitchFamily="34" charset="0"/>
        <a:buChar char="•"/>
        <a:defRPr sz="1600" kern="1200">
          <a:solidFill>
            <a:schemeClr val="tx2"/>
          </a:solidFill>
          <a:latin typeface="+mj-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image" Target="../media/image5.gif"/><Relationship Id="rId1" Type="http://schemas.openxmlformats.org/officeDocument/2006/relationships/slideLayout" Target="../slideLayouts/slideLayout2.xml"/><Relationship Id="rId4" Type="http://schemas.openxmlformats.org/officeDocument/2006/relationships/image" Target="../media/image7.jpg"/></Relationships>
</file>

<file path=ppt/slides/_rels/slide9.xml.rels><?xml version="1.0" encoding="UTF-8" standalone="yes"?>
<Relationships xmlns="http://schemas.openxmlformats.org/package/2006/relationships"><Relationship Id="rId2" Type="http://schemas.openxmlformats.org/officeDocument/2006/relationships/image" Target="../media/image8.gi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www.futuregenerations.wales/about-us/future-generations-act" TargetMode="External"/><Relationship Id="rId3" Type="http://schemas.openxmlformats.org/officeDocument/2006/relationships/hyperlink" Target="https://www.bbc.co.uk/news/uk-wales-55305712?fbclid=IwAR2Gak6ia0DFB3SAzpmtACJX8u-Sf6hkm7a_Poao-tGQPunNk64wlDWWWAU" TargetMode="External"/><Relationship Id="rId7" Type="http://schemas.openxmlformats.org/officeDocument/2006/relationships/hyperlink" Target="http://ww2.rspb.org.uk/Images/naturalthinking_tcm9-161856.pdf" TargetMode="External"/><Relationship Id="rId2" Type="http://schemas.openxmlformats.org/officeDocument/2006/relationships/hyperlink" Target="https://www.bbc.co.uk/news/uk-wales-54560126" TargetMode="External"/><Relationship Id="rId1" Type="http://schemas.openxmlformats.org/officeDocument/2006/relationships/slideLayout" Target="../slideLayouts/slideLayout2.xml"/><Relationship Id="rId6" Type="http://schemas.openxmlformats.org/officeDocument/2006/relationships/hyperlink" Target="http://www.playscotland.org/wp-content/uploads/assets/Documents/SchoolGroundsResearchReport.pdf" TargetMode="External"/><Relationship Id="rId5" Type="http://schemas.openxmlformats.org/officeDocument/2006/relationships/hyperlink" Target="https://www.gov.uk/government/publications/2011-guidelines-to-defra-decc-s-greenhouse-gas-conversion-factors-for-company-reporting-methodology-paper-for-emission-factors" TargetMode="External"/><Relationship Id="rId4" Type="http://schemas.openxmlformats.org/officeDocument/2006/relationships/hyperlink" Target="https://www.cdc.gov/physicalactivity/basics/children/index.htm#:~:text=Children%20and%20adolescents%20ages%206,doing%20push%2Dups)%20%E2%80%93%203" TargetMode="External"/><Relationship Id="rId9" Type="http://schemas.openxmlformats.org/officeDocument/2006/relationships/hyperlink" Target="https://hwb.gov.wales/curriculum-for-wal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FB2D26E-FBAE-45B8-B0F6-80E4ABDEC3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icture containing water, outdoor, sky, ocean&#10;&#10;Description automatically generated">
            <a:extLst>
              <a:ext uri="{FF2B5EF4-FFF2-40B4-BE49-F238E27FC236}">
                <a16:creationId xmlns:a16="http://schemas.microsoft.com/office/drawing/2014/main" id="{B83C3762-09FC-144C-9065-BA56F59837FB}"/>
              </a:ext>
            </a:extLst>
          </p:cNvPr>
          <p:cNvPicPr>
            <a:picLocks noChangeAspect="1"/>
          </p:cNvPicPr>
          <p:nvPr/>
        </p:nvPicPr>
        <p:blipFill>
          <a:blip r:embed="rId2"/>
          <a:stretch>
            <a:fillRect/>
          </a:stretch>
        </p:blipFill>
        <p:spPr>
          <a:xfrm>
            <a:off x="3007179" y="0"/>
            <a:ext cx="9184821" cy="6857998"/>
          </a:xfrm>
          <a:prstGeom prst="rect">
            <a:avLst/>
          </a:prstGeom>
        </p:spPr>
      </p:pic>
      <p:sp>
        <p:nvSpPr>
          <p:cNvPr id="11" name="Rectangle 10">
            <a:extLst>
              <a:ext uri="{FF2B5EF4-FFF2-40B4-BE49-F238E27FC236}">
                <a16:creationId xmlns:a16="http://schemas.microsoft.com/office/drawing/2014/main" id="{23442A66-721F-4552-A3AD-3A2215F0C1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102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2">
            <a:extLst>
              <a:ext uri="{FF2B5EF4-FFF2-40B4-BE49-F238E27FC236}">
                <a16:creationId xmlns:a16="http://schemas.microsoft.com/office/drawing/2014/main" id="{67EA5288-5BEB-4C44-949A-ED209FE21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4076700" cy="54863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F0E335-E62C-A243-A355-E79C3641F960}"/>
              </a:ext>
            </a:extLst>
          </p:cNvPr>
          <p:cNvSpPr>
            <a:spLocks noGrp="1"/>
          </p:cNvSpPr>
          <p:nvPr>
            <p:ph type="ctrTitle"/>
          </p:nvPr>
        </p:nvSpPr>
        <p:spPr>
          <a:xfrm>
            <a:off x="1371599" y="1223889"/>
            <a:ext cx="2705101" cy="2508139"/>
          </a:xfrm>
        </p:spPr>
        <p:txBody>
          <a:bodyPr>
            <a:normAutofit/>
          </a:bodyPr>
          <a:lstStyle/>
          <a:p>
            <a:r>
              <a:rPr lang="en-US" sz="2800" dirty="0">
                <a:latin typeface="Goudy Old Style" panose="02020502050305020303" pitchFamily="18" charset="77"/>
                <a:cs typeface="Al Bayan Plain" pitchFamily="2" charset="-78"/>
              </a:rPr>
              <a:t>Re-designing </a:t>
            </a:r>
            <a:r>
              <a:rPr lang="en-US" sz="2800" dirty="0" err="1">
                <a:latin typeface="Goudy Old Style" panose="02020502050305020303" pitchFamily="18" charset="77"/>
                <a:cs typeface="Al Bayan Plain" pitchFamily="2" charset="-78"/>
              </a:rPr>
              <a:t>TSd’s</a:t>
            </a:r>
            <a:r>
              <a:rPr lang="en-US" sz="2800" dirty="0">
                <a:latin typeface="Goudy Old Style" panose="02020502050305020303" pitchFamily="18" charset="77"/>
                <a:cs typeface="Al Bayan Plain" pitchFamily="2" charset="-78"/>
              </a:rPr>
              <a:t> outdoor space</a:t>
            </a:r>
          </a:p>
        </p:txBody>
      </p:sp>
      <p:sp>
        <p:nvSpPr>
          <p:cNvPr id="3" name="Subtitle 2">
            <a:extLst>
              <a:ext uri="{FF2B5EF4-FFF2-40B4-BE49-F238E27FC236}">
                <a16:creationId xmlns:a16="http://schemas.microsoft.com/office/drawing/2014/main" id="{701E74FA-B203-CF4F-A832-7F473421F9D9}"/>
              </a:ext>
            </a:extLst>
          </p:cNvPr>
          <p:cNvSpPr>
            <a:spLocks noGrp="1"/>
          </p:cNvSpPr>
          <p:nvPr>
            <p:ph type="subTitle" idx="1"/>
          </p:nvPr>
        </p:nvSpPr>
        <p:spPr>
          <a:xfrm>
            <a:off x="1371600" y="4114800"/>
            <a:ext cx="2705100" cy="1371601"/>
          </a:xfrm>
        </p:spPr>
        <p:txBody>
          <a:bodyPr>
            <a:normAutofit/>
          </a:bodyPr>
          <a:lstStyle/>
          <a:p>
            <a:r>
              <a:rPr lang="en-US" sz="2000" dirty="0"/>
              <a:t>By Harry Bowler</a:t>
            </a:r>
          </a:p>
        </p:txBody>
      </p:sp>
    </p:spTree>
    <p:extLst>
      <p:ext uri="{BB962C8B-B14F-4D97-AF65-F5344CB8AC3E}">
        <p14:creationId xmlns:p14="http://schemas.microsoft.com/office/powerpoint/2010/main" val="17048980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F9146B-4CCD-4CDB-AB9C-458005307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0B096C-3D89-D24A-AAF0-DA4E5D00663F}"/>
              </a:ext>
            </a:extLst>
          </p:cNvPr>
          <p:cNvSpPr>
            <a:spLocks noGrp="1"/>
          </p:cNvSpPr>
          <p:nvPr>
            <p:ph type="title"/>
          </p:nvPr>
        </p:nvSpPr>
        <p:spPr>
          <a:xfrm>
            <a:off x="1371599" y="1010097"/>
            <a:ext cx="9486901" cy="1010088"/>
          </a:xfrm>
        </p:spPr>
        <p:txBody>
          <a:bodyPr anchor="b">
            <a:normAutofit/>
          </a:bodyPr>
          <a:lstStyle/>
          <a:p>
            <a:pPr algn="ctr"/>
            <a:r>
              <a:rPr lang="en-US" dirty="0"/>
              <a:t>Future Generations Act 2015</a:t>
            </a:r>
          </a:p>
        </p:txBody>
      </p:sp>
      <p:sp>
        <p:nvSpPr>
          <p:cNvPr id="3" name="Content Placeholder 2">
            <a:extLst>
              <a:ext uri="{FF2B5EF4-FFF2-40B4-BE49-F238E27FC236}">
                <a16:creationId xmlns:a16="http://schemas.microsoft.com/office/drawing/2014/main" id="{85C213A6-80D1-C548-A33E-6F8A679CD011}"/>
              </a:ext>
            </a:extLst>
          </p:cNvPr>
          <p:cNvSpPr>
            <a:spLocks noGrp="1"/>
          </p:cNvSpPr>
          <p:nvPr>
            <p:ph idx="1"/>
          </p:nvPr>
        </p:nvSpPr>
        <p:spPr>
          <a:xfrm>
            <a:off x="1371600" y="2206257"/>
            <a:ext cx="9486901" cy="3540642"/>
          </a:xfrm>
        </p:spPr>
        <p:txBody>
          <a:bodyPr>
            <a:normAutofit fontScale="92500" lnSpcReduction="20000"/>
          </a:bodyPr>
          <a:lstStyle/>
          <a:p>
            <a:pPr marL="0" indent="0">
              <a:buNone/>
            </a:pPr>
            <a:r>
              <a:rPr lang="en-NZ" dirty="0"/>
              <a:t>‘A Resilient Wales’ which has five key factors. They are:</a:t>
            </a:r>
          </a:p>
          <a:p>
            <a:r>
              <a:rPr lang="en-NZ" dirty="0"/>
              <a:t>1: Biodiversity and Soil: Maintain and enhance the natural environment through managing land appropriately to create healthy functioning ecosystems.</a:t>
            </a:r>
          </a:p>
          <a:p>
            <a:r>
              <a:rPr lang="en-NZ" dirty="0"/>
              <a:t>2: Natural Green Space: Support social resilience and community well-being.</a:t>
            </a:r>
          </a:p>
          <a:p>
            <a:r>
              <a:rPr lang="en-NZ" dirty="0"/>
              <a:t>3: Knowledge of Nature: Increase awareness of the importance of a biodiverse natural environment with healthy functioning ecosystems.</a:t>
            </a:r>
          </a:p>
          <a:p>
            <a:r>
              <a:rPr lang="en-NZ" dirty="0"/>
              <a:t>4: Water and Air Quality: Support ecological resilience, making the environment healthier for wildlife and people.</a:t>
            </a:r>
          </a:p>
          <a:p>
            <a:r>
              <a:rPr lang="en-NZ" dirty="0"/>
              <a:t>5: Using Natural Resources: Be adaptive to a changing environment where there is a need to use resources efficiently. (Future Generations Wales, 2020).</a:t>
            </a:r>
          </a:p>
          <a:p>
            <a:pPr marL="0" indent="0">
              <a:buNone/>
            </a:pPr>
            <a:endParaRPr lang="en-US" dirty="0"/>
          </a:p>
        </p:txBody>
      </p:sp>
    </p:spTree>
    <p:extLst>
      <p:ext uri="{BB962C8B-B14F-4D97-AF65-F5344CB8AC3E}">
        <p14:creationId xmlns:p14="http://schemas.microsoft.com/office/powerpoint/2010/main" val="8846402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F9146B-4CCD-4CDB-AB9C-458005307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DDDAC3-7108-EE40-8819-200C3AC6C991}"/>
              </a:ext>
            </a:extLst>
          </p:cNvPr>
          <p:cNvSpPr>
            <a:spLocks noGrp="1"/>
          </p:cNvSpPr>
          <p:nvPr>
            <p:ph type="title"/>
          </p:nvPr>
        </p:nvSpPr>
        <p:spPr>
          <a:xfrm>
            <a:off x="1371599" y="1010097"/>
            <a:ext cx="9486901" cy="1010088"/>
          </a:xfrm>
        </p:spPr>
        <p:txBody>
          <a:bodyPr anchor="b">
            <a:normAutofit/>
          </a:bodyPr>
          <a:lstStyle/>
          <a:p>
            <a:pPr algn="ctr"/>
            <a:r>
              <a:rPr lang="en-US" dirty="0"/>
              <a:t>Future Generations Act 2015</a:t>
            </a:r>
          </a:p>
        </p:txBody>
      </p:sp>
      <p:sp>
        <p:nvSpPr>
          <p:cNvPr id="3" name="Content Placeholder 2">
            <a:extLst>
              <a:ext uri="{FF2B5EF4-FFF2-40B4-BE49-F238E27FC236}">
                <a16:creationId xmlns:a16="http://schemas.microsoft.com/office/drawing/2014/main" id="{C296E366-DBF0-1C4B-A3C0-FA6784F9536D}"/>
              </a:ext>
            </a:extLst>
          </p:cNvPr>
          <p:cNvSpPr>
            <a:spLocks noGrp="1"/>
          </p:cNvSpPr>
          <p:nvPr>
            <p:ph idx="1"/>
          </p:nvPr>
        </p:nvSpPr>
        <p:spPr>
          <a:xfrm>
            <a:off x="1371600" y="2206257"/>
            <a:ext cx="9486901" cy="3540642"/>
          </a:xfrm>
        </p:spPr>
        <p:txBody>
          <a:bodyPr>
            <a:normAutofit fontScale="92500" lnSpcReduction="10000"/>
          </a:bodyPr>
          <a:lstStyle/>
          <a:p>
            <a:r>
              <a:rPr lang="en-GB" dirty="0"/>
              <a:t> ‘A Healthier Wales’ which has 4 key Factors, they are; </a:t>
            </a:r>
            <a:endParaRPr lang="en-NZ" dirty="0"/>
          </a:p>
          <a:p>
            <a:pPr lvl="0"/>
            <a:r>
              <a:rPr lang="en-GB" dirty="0"/>
              <a:t>Compassionate Nation: Support people to act with compassion, to facilitate understanding of mental wellbeing. </a:t>
            </a:r>
            <a:endParaRPr lang="en-NZ" dirty="0"/>
          </a:p>
          <a:p>
            <a:pPr lvl="0"/>
            <a:r>
              <a:rPr lang="en-GB" dirty="0"/>
              <a:t>An active nation to increase the benefits of physical activity for everyone. </a:t>
            </a:r>
            <a:endParaRPr lang="en-NZ" dirty="0"/>
          </a:p>
          <a:p>
            <a:pPr lvl="0"/>
            <a:r>
              <a:rPr lang="en-GB" dirty="0"/>
              <a:t>Place-making and designing the community health and well-being;</a:t>
            </a:r>
            <a:r>
              <a:rPr lang="en-NZ" dirty="0"/>
              <a:t> This enables </a:t>
            </a:r>
            <a:r>
              <a:rPr lang="en-GB" dirty="0"/>
              <a:t> places to support the health and well-being of people and communities</a:t>
            </a:r>
            <a:endParaRPr lang="en-NZ" dirty="0"/>
          </a:p>
          <a:p>
            <a:pPr lvl="0"/>
            <a:r>
              <a:rPr lang="en-GB" dirty="0"/>
              <a:t>Seamless, preventative organisations and service: This ensures Services support people to understand behaviours and choices that benefit future health. </a:t>
            </a:r>
            <a:endParaRPr lang="en-NZ" dirty="0"/>
          </a:p>
          <a:p>
            <a:r>
              <a:rPr lang="en-GB" dirty="0"/>
              <a:t>(Future Generations Wales, 2020). </a:t>
            </a:r>
            <a:endParaRPr lang="en-NZ" dirty="0"/>
          </a:p>
          <a:p>
            <a:endParaRPr lang="en-US" dirty="0"/>
          </a:p>
        </p:txBody>
      </p:sp>
    </p:spTree>
    <p:extLst>
      <p:ext uri="{BB962C8B-B14F-4D97-AF65-F5344CB8AC3E}">
        <p14:creationId xmlns:p14="http://schemas.microsoft.com/office/powerpoint/2010/main" val="33971283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F9146B-4CCD-4CDB-AB9C-458005307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FE73C2-A882-714C-956F-3B8514B0C1CB}"/>
              </a:ext>
            </a:extLst>
          </p:cNvPr>
          <p:cNvSpPr>
            <a:spLocks noGrp="1"/>
          </p:cNvSpPr>
          <p:nvPr>
            <p:ph type="title"/>
          </p:nvPr>
        </p:nvSpPr>
        <p:spPr>
          <a:xfrm>
            <a:off x="1371599" y="1010097"/>
            <a:ext cx="9486901" cy="1010088"/>
          </a:xfrm>
        </p:spPr>
        <p:txBody>
          <a:bodyPr anchor="b">
            <a:normAutofit/>
          </a:bodyPr>
          <a:lstStyle/>
          <a:p>
            <a:pPr algn="ctr"/>
            <a:r>
              <a:rPr lang="en-US" dirty="0"/>
              <a:t>Nature Deficit Disorder </a:t>
            </a:r>
            <a:endParaRPr lang="en-US"/>
          </a:p>
        </p:txBody>
      </p:sp>
      <p:sp>
        <p:nvSpPr>
          <p:cNvPr id="3" name="Content Placeholder 2">
            <a:extLst>
              <a:ext uri="{FF2B5EF4-FFF2-40B4-BE49-F238E27FC236}">
                <a16:creationId xmlns:a16="http://schemas.microsoft.com/office/drawing/2014/main" id="{B7E378E7-0744-5341-AF1E-5AC028B35E98}"/>
              </a:ext>
            </a:extLst>
          </p:cNvPr>
          <p:cNvSpPr>
            <a:spLocks noGrp="1"/>
          </p:cNvSpPr>
          <p:nvPr>
            <p:ph idx="1"/>
          </p:nvPr>
        </p:nvSpPr>
        <p:spPr>
          <a:xfrm>
            <a:off x="1371600" y="2206257"/>
            <a:ext cx="9486901" cy="3540642"/>
          </a:xfrm>
        </p:spPr>
        <p:txBody>
          <a:bodyPr>
            <a:normAutofit/>
          </a:bodyPr>
          <a:lstStyle/>
          <a:p>
            <a:r>
              <a:rPr lang="en-NZ" dirty="0"/>
              <a:t>“Education has many challenges but also has significant opportunities in meeting and addressing issues raised by current unsustainable practices. The role that outdoor experiences can play in this educative process should be of interest to all outdoor educators. The teachers in these studies have demonstrated that it is possible to provide outdoor experiences grounded in holistic understandings of place and sustainability” (</a:t>
            </a:r>
            <a:r>
              <a:rPr lang="en-NZ" dirty="0" err="1"/>
              <a:t>Louv</a:t>
            </a:r>
            <a:r>
              <a:rPr lang="en-NZ" dirty="0"/>
              <a:t>, 2005, p.229).</a:t>
            </a:r>
            <a:br>
              <a:rPr lang="en-NZ" dirty="0"/>
            </a:br>
            <a:endParaRPr lang="en-US" dirty="0"/>
          </a:p>
        </p:txBody>
      </p:sp>
    </p:spTree>
    <p:extLst>
      <p:ext uri="{BB962C8B-B14F-4D97-AF65-F5344CB8AC3E}">
        <p14:creationId xmlns:p14="http://schemas.microsoft.com/office/powerpoint/2010/main" val="2385013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BC959F-CAB6-4E23-81DE-E0BBF2B7E0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background pattern&#10;&#10;Description automatically generated">
            <a:extLst>
              <a:ext uri="{FF2B5EF4-FFF2-40B4-BE49-F238E27FC236}">
                <a16:creationId xmlns:a16="http://schemas.microsoft.com/office/drawing/2014/main" id="{9DEC4DC0-11CD-B445-B09D-35B63E45140C}"/>
              </a:ext>
            </a:extLst>
          </p:cNvPr>
          <p:cNvPicPr>
            <a:picLocks noGrp="1" noChangeAspect="1"/>
          </p:cNvPicPr>
          <p:nvPr>
            <p:ph idx="1"/>
          </p:nvPr>
        </p:nvPicPr>
        <p:blipFill>
          <a:blip r:embed="rId2"/>
          <a:stretch>
            <a:fillRect/>
          </a:stretch>
        </p:blipFill>
        <p:spPr>
          <a:xfrm>
            <a:off x="4700588" y="0"/>
            <a:ext cx="6867525" cy="6867525"/>
          </a:xfrm>
        </p:spPr>
      </p:pic>
      <p:sp>
        <p:nvSpPr>
          <p:cNvPr id="10" name="Rectangle 9">
            <a:extLst>
              <a:ext uri="{FF2B5EF4-FFF2-40B4-BE49-F238E27FC236}">
                <a16:creationId xmlns:a16="http://schemas.microsoft.com/office/drawing/2014/main" id="{7A94DEED-5E0F-4E41-A445-58C14864C3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767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AA33CF-BED2-0440-8535-7CC60DCEFE50}"/>
              </a:ext>
            </a:extLst>
          </p:cNvPr>
          <p:cNvSpPr>
            <a:spLocks noGrp="1"/>
          </p:cNvSpPr>
          <p:nvPr>
            <p:ph type="title"/>
          </p:nvPr>
        </p:nvSpPr>
        <p:spPr>
          <a:xfrm>
            <a:off x="685800" y="1371600"/>
            <a:ext cx="2742028" cy="4114800"/>
          </a:xfrm>
        </p:spPr>
        <p:txBody>
          <a:bodyPr anchor="ctr">
            <a:normAutofit/>
          </a:bodyPr>
          <a:lstStyle/>
          <a:p>
            <a:pPr algn="ctr"/>
            <a:r>
              <a:rPr lang="en-US" sz="2800" dirty="0">
                <a:solidFill>
                  <a:schemeClr val="bg2"/>
                </a:solidFill>
              </a:rPr>
              <a:t>Greenman Highway</a:t>
            </a:r>
          </a:p>
        </p:txBody>
      </p:sp>
      <p:sp>
        <p:nvSpPr>
          <p:cNvPr id="12" name="Rectangle 11">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62500" y="685800"/>
            <a:ext cx="6743700" cy="54864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E321A830-90F2-444F-897F-9B858089E7C9}"/>
              </a:ext>
            </a:extLst>
          </p:cNvPr>
          <p:cNvSpPr txBox="1"/>
          <p:nvPr/>
        </p:nvSpPr>
        <p:spPr>
          <a:xfrm>
            <a:off x="5086350" y="1128713"/>
            <a:ext cx="6286500" cy="5078313"/>
          </a:xfrm>
          <a:prstGeom prst="rect">
            <a:avLst/>
          </a:prstGeom>
          <a:noFill/>
        </p:spPr>
        <p:txBody>
          <a:bodyPr wrap="square" rtlCol="0">
            <a:spAutoFit/>
          </a:bodyPr>
          <a:lstStyle/>
          <a:p>
            <a:pPr marL="285750" indent="-285750">
              <a:buFont typeface="Arial" panose="020B0604020202020204" pitchFamily="34" charset="0"/>
              <a:buChar char="•"/>
            </a:pPr>
            <a:r>
              <a:rPr lang="en-US" dirty="0">
                <a:latin typeface="Goudy Old Style" panose="02020502050305020303" pitchFamily="18" charset="77"/>
              </a:rPr>
              <a:t>An outdoor route to move around the campus. </a:t>
            </a:r>
          </a:p>
          <a:p>
            <a:endParaRPr lang="en-US" dirty="0">
              <a:latin typeface="Goudy Old Style" panose="02020502050305020303" pitchFamily="18" charset="77"/>
            </a:endParaRPr>
          </a:p>
          <a:p>
            <a:pPr marL="285750" indent="-285750">
              <a:buFont typeface="Arial" panose="020B0604020202020204" pitchFamily="34" charset="0"/>
              <a:buChar char="•"/>
            </a:pPr>
            <a:r>
              <a:rPr lang="en-US" dirty="0">
                <a:latin typeface="Goudy Old Style" panose="02020502050305020303" pitchFamily="18" charset="77"/>
              </a:rPr>
              <a:t>A safe environment for mass movement.</a:t>
            </a:r>
          </a:p>
          <a:p>
            <a:pPr marL="285750" indent="-285750">
              <a:buFont typeface="Arial" panose="020B0604020202020204" pitchFamily="34" charset="0"/>
              <a:buChar char="•"/>
            </a:pPr>
            <a:endParaRPr lang="en-US" dirty="0">
              <a:latin typeface="Goudy Old Style" panose="02020502050305020303" pitchFamily="18" charset="77"/>
            </a:endParaRPr>
          </a:p>
          <a:p>
            <a:pPr marL="285750" indent="-285750">
              <a:buFont typeface="Arial" panose="020B0604020202020204" pitchFamily="34" charset="0"/>
              <a:buChar char="•"/>
            </a:pPr>
            <a:r>
              <a:rPr lang="en-US" dirty="0">
                <a:latin typeface="Goudy Old Style" panose="02020502050305020303" pitchFamily="18" charset="77"/>
              </a:rPr>
              <a:t>Bus stops – re-purposing spaces into new areas for education.</a:t>
            </a:r>
          </a:p>
          <a:p>
            <a:pPr marL="285750" indent="-285750">
              <a:buFont typeface="Arial" panose="020B0604020202020204" pitchFamily="34" charset="0"/>
              <a:buChar char="•"/>
            </a:pPr>
            <a:endParaRPr lang="en-US" dirty="0">
              <a:latin typeface="Goudy Old Style" panose="02020502050305020303" pitchFamily="18" charset="77"/>
            </a:endParaRPr>
          </a:p>
          <a:p>
            <a:pPr marL="285750" indent="-285750">
              <a:buFont typeface="Arial" panose="020B0604020202020204" pitchFamily="34" charset="0"/>
              <a:buChar char="•"/>
            </a:pPr>
            <a:r>
              <a:rPr lang="en-US" dirty="0">
                <a:latin typeface="Goudy Old Style" panose="02020502050305020303" pitchFamily="18" charset="77"/>
              </a:rPr>
              <a:t>Accessible for all. </a:t>
            </a:r>
          </a:p>
          <a:p>
            <a:pPr marL="285750" indent="-285750">
              <a:buFont typeface="Arial" panose="020B0604020202020204" pitchFamily="34" charset="0"/>
              <a:buChar char="•"/>
            </a:pPr>
            <a:endParaRPr lang="en-US" dirty="0">
              <a:latin typeface="Goudy Old Style" panose="02020502050305020303" pitchFamily="18" charset="77"/>
            </a:endParaRPr>
          </a:p>
          <a:p>
            <a:pPr marL="285750" indent="-285750">
              <a:buFont typeface="Arial" panose="020B0604020202020204" pitchFamily="34" charset="0"/>
              <a:buChar char="•"/>
            </a:pPr>
            <a:r>
              <a:rPr lang="en-US" dirty="0">
                <a:latin typeface="Goudy Old Style" panose="02020502050305020303" pitchFamily="18" charset="77"/>
              </a:rPr>
              <a:t>A way to build physical literacy while travelling from lesson to lesson. </a:t>
            </a:r>
          </a:p>
          <a:p>
            <a:pPr marL="285750" indent="-285750">
              <a:buFont typeface="Arial" panose="020B0604020202020204" pitchFamily="34" charset="0"/>
              <a:buChar char="•"/>
            </a:pPr>
            <a:endParaRPr lang="en-US" dirty="0">
              <a:latin typeface="Goudy Old Style" panose="02020502050305020303" pitchFamily="18" charset="77"/>
            </a:endParaRPr>
          </a:p>
          <a:p>
            <a:pPr marL="285750" indent="-285750">
              <a:buFont typeface="Arial" panose="020B0604020202020204" pitchFamily="34" charset="0"/>
              <a:buChar char="•"/>
            </a:pPr>
            <a:r>
              <a:rPr lang="en-US" dirty="0">
                <a:latin typeface="Goudy Old Style" panose="02020502050305020303" pitchFamily="18" charset="77"/>
              </a:rPr>
              <a:t>One way system. </a:t>
            </a:r>
          </a:p>
          <a:p>
            <a:pPr marL="285750" indent="-285750">
              <a:buFont typeface="Arial" panose="020B0604020202020204" pitchFamily="34" charset="0"/>
              <a:buChar char="•"/>
            </a:pPr>
            <a:endParaRPr lang="en-US" dirty="0">
              <a:latin typeface="Goudy Old Style" panose="02020502050305020303" pitchFamily="18" charset="77"/>
            </a:endParaRPr>
          </a:p>
          <a:p>
            <a:pPr marL="285750" indent="-285750">
              <a:buFont typeface="Arial" panose="020B0604020202020204" pitchFamily="34" charset="0"/>
              <a:buChar char="•"/>
            </a:pPr>
            <a:r>
              <a:rPr lang="en-US" dirty="0">
                <a:latin typeface="Goudy Old Style" panose="02020502050305020303" pitchFamily="18" charset="77"/>
              </a:rPr>
              <a:t>Appealing to all ages.</a:t>
            </a:r>
          </a:p>
          <a:p>
            <a:pPr marL="285750" indent="-285750">
              <a:buFont typeface="Arial" panose="020B0604020202020204" pitchFamily="34" charset="0"/>
              <a:buChar char="•"/>
            </a:pPr>
            <a:endParaRPr lang="en-US" dirty="0">
              <a:latin typeface="Goudy Old Style" panose="02020502050305020303" pitchFamily="18" charset="77"/>
            </a:endParaRPr>
          </a:p>
          <a:p>
            <a:pPr marL="285750" indent="-285750">
              <a:buFont typeface="Arial" panose="020B0604020202020204" pitchFamily="34" charset="0"/>
              <a:buChar char="•"/>
            </a:pPr>
            <a:r>
              <a:rPr lang="en-US" dirty="0">
                <a:latin typeface="Goudy Old Style" panose="02020502050305020303" pitchFamily="18" charset="77"/>
              </a:rPr>
              <a:t>Useable outside of school hours. </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p:txBody>
      </p:sp>
    </p:spTree>
    <p:extLst>
      <p:ext uri="{BB962C8B-B14F-4D97-AF65-F5344CB8AC3E}">
        <p14:creationId xmlns:p14="http://schemas.microsoft.com/office/powerpoint/2010/main" val="33115678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B8AC92-DDF0-4F03-9291-6F0706334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A7DD609-65AE-4607-A057-07F1CE7A7C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75126FD-CB81-6648-8B98-4DD09E515F45}"/>
              </a:ext>
            </a:extLst>
          </p:cNvPr>
          <p:cNvPicPr>
            <a:picLocks noChangeAspect="1"/>
          </p:cNvPicPr>
          <p:nvPr/>
        </p:nvPicPr>
        <p:blipFill rotWithShape="1">
          <a:blip r:embed="rId2"/>
          <a:srcRect l="39758" t="35448" r="21837" b="24311"/>
          <a:stretch/>
        </p:blipFill>
        <p:spPr>
          <a:xfrm>
            <a:off x="1871664" y="430110"/>
            <a:ext cx="9158288" cy="5997780"/>
          </a:xfrm>
          <a:prstGeom prst="rect">
            <a:avLst/>
          </a:prstGeom>
        </p:spPr>
      </p:pic>
      <p:sp>
        <p:nvSpPr>
          <p:cNvPr id="6" name="TextBox 5">
            <a:extLst>
              <a:ext uri="{FF2B5EF4-FFF2-40B4-BE49-F238E27FC236}">
                <a16:creationId xmlns:a16="http://schemas.microsoft.com/office/drawing/2014/main" id="{3B910408-D57C-E14C-8800-ABF1C9A45C95}"/>
              </a:ext>
            </a:extLst>
          </p:cNvPr>
          <p:cNvSpPr txBox="1"/>
          <p:nvPr/>
        </p:nvSpPr>
        <p:spPr>
          <a:xfrm rot="5400000">
            <a:off x="-1747062" y="3252578"/>
            <a:ext cx="4944547" cy="523220"/>
          </a:xfrm>
          <a:prstGeom prst="rect">
            <a:avLst/>
          </a:prstGeom>
          <a:noFill/>
        </p:spPr>
        <p:txBody>
          <a:bodyPr wrap="square" rtlCol="0">
            <a:spAutoFit/>
          </a:bodyPr>
          <a:lstStyle/>
          <a:p>
            <a:r>
              <a:rPr lang="en-US" sz="2800" dirty="0"/>
              <a:t>20 minute loop</a:t>
            </a:r>
          </a:p>
        </p:txBody>
      </p:sp>
    </p:spTree>
    <p:extLst>
      <p:ext uri="{BB962C8B-B14F-4D97-AF65-F5344CB8AC3E}">
        <p14:creationId xmlns:p14="http://schemas.microsoft.com/office/powerpoint/2010/main" val="19353139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B8AC92-DDF0-4F03-9291-6F0706334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A7DD609-65AE-4607-A057-07F1CE7A7C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ical user interface, application&#10;&#10;Description automatically generated">
            <a:extLst>
              <a:ext uri="{FF2B5EF4-FFF2-40B4-BE49-F238E27FC236}">
                <a16:creationId xmlns:a16="http://schemas.microsoft.com/office/drawing/2014/main" id="{9C174181-E766-FD47-BD48-559CF435F4BA}"/>
              </a:ext>
            </a:extLst>
          </p:cNvPr>
          <p:cNvPicPr>
            <a:picLocks noChangeAspect="1"/>
          </p:cNvPicPr>
          <p:nvPr/>
        </p:nvPicPr>
        <p:blipFill rotWithShape="1">
          <a:blip r:embed="rId2"/>
          <a:srcRect l="23343" t="23677" r="28916" b="18732"/>
          <a:stretch/>
        </p:blipFill>
        <p:spPr>
          <a:xfrm>
            <a:off x="3471863" y="843728"/>
            <a:ext cx="6858000" cy="5170544"/>
          </a:xfrm>
          <a:prstGeom prst="rect">
            <a:avLst/>
          </a:prstGeom>
        </p:spPr>
      </p:pic>
      <p:sp>
        <p:nvSpPr>
          <p:cNvPr id="9" name="TextBox 8">
            <a:extLst>
              <a:ext uri="{FF2B5EF4-FFF2-40B4-BE49-F238E27FC236}">
                <a16:creationId xmlns:a16="http://schemas.microsoft.com/office/drawing/2014/main" id="{954C4BF5-8D0D-4544-BC10-4962BA27EB8A}"/>
              </a:ext>
            </a:extLst>
          </p:cNvPr>
          <p:cNvSpPr txBox="1"/>
          <p:nvPr/>
        </p:nvSpPr>
        <p:spPr>
          <a:xfrm rot="5400000">
            <a:off x="-985177" y="3280388"/>
            <a:ext cx="4944547" cy="523220"/>
          </a:xfrm>
          <a:prstGeom prst="rect">
            <a:avLst/>
          </a:prstGeom>
          <a:noFill/>
        </p:spPr>
        <p:txBody>
          <a:bodyPr wrap="square" rtlCol="0">
            <a:spAutoFit/>
          </a:bodyPr>
          <a:lstStyle/>
          <a:p>
            <a:r>
              <a:rPr lang="en-US" sz="2800" dirty="0"/>
              <a:t>10-15 minute loop</a:t>
            </a:r>
          </a:p>
        </p:txBody>
      </p:sp>
    </p:spTree>
    <p:extLst>
      <p:ext uri="{BB962C8B-B14F-4D97-AF65-F5344CB8AC3E}">
        <p14:creationId xmlns:p14="http://schemas.microsoft.com/office/powerpoint/2010/main" val="36150822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BC959F-CAB6-4E23-81DE-E0BBF2B7E0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94DEED-5E0F-4E41-A445-58C14864C3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767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FBB9A2-A646-9947-911D-DA9E9B477F9F}"/>
              </a:ext>
            </a:extLst>
          </p:cNvPr>
          <p:cNvSpPr>
            <a:spLocks noGrp="1"/>
          </p:cNvSpPr>
          <p:nvPr>
            <p:ph type="title"/>
          </p:nvPr>
        </p:nvSpPr>
        <p:spPr>
          <a:xfrm>
            <a:off x="685800" y="1371600"/>
            <a:ext cx="2742028" cy="4114800"/>
          </a:xfrm>
        </p:spPr>
        <p:txBody>
          <a:bodyPr anchor="ctr">
            <a:normAutofit/>
          </a:bodyPr>
          <a:lstStyle/>
          <a:p>
            <a:pPr algn="ctr"/>
            <a:r>
              <a:rPr lang="en-US" dirty="0">
                <a:solidFill>
                  <a:schemeClr val="bg2"/>
                </a:solidFill>
              </a:rPr>
              <a:t>Bus Stop’s</a:t>
            </a:r>
          </a:p>
        </p:txBody>
      </p:sp>
      <p:sp>
        <p:nvSpPr>
          <p:cNvPr id="12" name="Rectangle 11">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62500" y="685800"/>
            <a:ext cx="6743700" cy="54864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4723B8C-9846-D24D-9FC5-82B4876CECF7}"/>
              </a:ext>
            </a:extLst>
          </p:cNvPr>
          <p:cNvSpPr>
            <a:spLocks noGrp="1"/>
          </p:cNvSpPr>
          <p:nvPr>
            <p:ph idx="1"/>
          </p:nvPr>
        </p:nvSpPr>
        <p:spPr>
          <a:xfrm>
            <a:off x="5310963" y="1270591"/>
            <a:ext cx="5631357" cy="4364666"/>
          </a:xfrm>
        </p:spPr>
        <p:txBody>
          <a:bodyPr anchor="ctr">
            <a:normAutofit fontScale="92500" lnSpcReduction="10000"/>
          </a:bodyPr>
          <a:lstStyle/>
          <a:p>
            <a:r>
              <a:rPr lang="en-US" sz="2000" dirty="0"/>
              <a:t>Percussion Junction.</a:t>
            </a:r>
          </a:p>
          <a:p>
            <a:endParaRPr lang="en-US" sz="2000" dirty="0"/>
          </a:p>
          <a:p>
            <a:r>
              <a:rPr lang="en-US" sz="2000" dirty="0"/>
              <a:t>Stable Street.</a:t>
            </a:r>
          </a:p>
          <a:p>
            <a:endParaRPr lang="en-US" sz="2000" dirty="0"/>
          </a:p>
          <a:p>
            <a:r>
              <a:rPr lang="en-US" sz="2000" dirty="0"/>
              <a:t>Parkour Plaza.</a:t>
            </a:r>
          </a:p>
          <a:p>
            <a:endParaRPr lang="en-US" sz="2000" dirty="0"/>
          </a:p>
          <a:p>
            <a:r>
              <a:rPr lang="en-US" sz="2000" dirty="0"/>
              <a:t>Wood’s Walk.</a:t>
            </a:r>
          </a:p>
          <a:p>
            <a:endParaRPr lang="en-US" sz="2000" dirty="0"/>
          </a:p>
          <a:p>
            <a:r>
              <a:rPr lang="en-US" sz="2000" dirty="0"/>
              <a:t>Garden Grove.</a:t>
            </a:r>
          </a:p>
          <a:p>
            <a:endParaRPr lang="en-US" sz="2000" dirty="0"/>
          </a:p>
          <a:p>
            <a:r>
              <a:rPr lang="en-US" sz="2000" dirty="0"/>
              <a:t>Room for more.</a:t>
            </a:r>
          </a:p>
        </p:txBody>
      </p:sp>
      <p:pic>
        <p:nvPicPr>
          <p:cNvPr id="5" name="Picture 4">
            <a:extLst>
              <a:ext uri="{FF2B5EF4-FFF2-40B4-BE49-F238E27FC236}">
                <a16:creationId xmlns:a16="http://schemas.microsoft.com/office/drawing/2014/main" id="{ADC5B923-1797-0542-8764-4D65337E277B}"/>
              </a:ext>
            </a:extLst>
          </p:cNvPr>
          <p:cNvPicPr>
            <a:picLocks noChangeAspect="1"/>
          </p:cNvPicPr>
          <p:nvPr/>
        </p:nvPicPr>
        <p:blipFill>
          <a:blip r:embed="rId2"/>
          <a:stretch>
            <a:fillRect/>
          </a:stretch>
        </p:blipFill>
        <p:spPr>
          <a:xfrm>
            <a:off x="-2" y="44449"/>
            <a:ext cx="4071231" cy="2284413"/>
          </a:xfrm>
          <a:prstGeom prst="rect">
            <a:avLst/>
          </a:prstGeom>
        </p:spPr>
      </p:pic>
      <p:pic>
        <p:nvPicPr>
          <p:cNvPr id="7" name="Picture 6">
            <a:extLst>
              <a:ext uri="{FF2B5EF4-FFF2-40B4-BE49-F238E27FC236}">
                <a16:creationId xmlns:a16="http://schemas.microsoft.com/office/drawing/2014/main" id="{A850CA9B-89F6-A349-AFBE-1455D9AABDE4}"/>
              </a:ext>
            </a:extLst>
          </p:cNvPr>
          <p:cNvPicPr>
            <a:picLocks noChangeAspect="1"/>
          </p:cNvPicPr>
          <p:nvPr/>
        </p:nvPicPr>
        <p:blipFill rotWithShape="1">
          <a:blip r:embed="rId3"/>
          <a:srcRect b="8173"/>
          <a:stretch/>
        </p:blipFill>
        <p:spPr>
          <a:xfrm>
            <a:off x="-2" y="4427974"/>
            <a:ext cx="4071231" cy="2430026"/>
          </a:xfrm>
          <a:prstGeom prst="rect">
            <a:avLst/>
          </a:prstGeom>
        </p:spPr>
      </p:pic>
      <p:pic>
        <p:nvPicPr>
          <p:cNvPr id="14" name="Picture 13" descr="Logo&#10;&#10;Description automatically generated">
            <a:extLst>
              <a:ext uri="{FF2B5EF4-FFF2-40B4-BE49-F238E27FC236}">
                <a16:creationId xmlns:a16="http://schemas.microsoft.com/office/drawing/2014/main" id="{A05368D7-751A-7B43-A179-D22EC0522DFB}"/>
              </a:ext>
            </a:extLst>
          </p:cNvPr>
          <p:cNvPicPr>
            <a:picLocks noChangeAspect="1"/>
          </p:cNvPicPr>
          <p:nvPr/>
        </p:nvPicPr>
        <p:blipFill>
          <a:blip r:embed="rId4"/>
          <a:stretch>
            <a:fillRect/>
          </a:stretch>
        </p:blipFill>
        <p:spPr>
          <a:xfrm>
            <a:off x="8343900" y="2222500"/>
            <a:ext cx="2794000" cy="2413000"/>
          </a:xfrm>
          <a:prstGeom prst="rect">
            <a:avLst/>
          </a:prstGeom>
        </p:spPr>
      </p:pic>
    </p:spTree>
    <p:extLst>
      <p:ext uri="{BB962C8B-B14F-4D97-AF65-F5344CB8AC3E}">
        <p14:creationId xmlns:p14="http://schemas.microsoft.com/office/powerpoint/2010/main" val="32062847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7C836CD-47B2-4287-AE51-D866B8697A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A50CAC8-10E2-4E31-9995-4EF1705136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06" y="0"/>
            <a:ext cx="5426844"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45BE25-E263-E04B-BA2C-8305231A091D}"/>
              </a:ext>
            </a:extLst>
          </p:cNvPr>
          <p:cNvSpPr>
            <a:spLocks noGrp="1"/>
          </p:cNvSpPr>
          <p:nvPr>
            <p:ph type="title"/>
          </p:nvPr>
        </p:nvSpPr>
        <p:spPr>
          <a:xfrm>
            <a:off x="797442" y="1371600"/>
            <a:ext cx="3870251" cy="4114800"/>
          </a:xfrm>
        </p:spPr>
        <p:txBody>
          <a:bodyPr anchor="ctr">
            <a:normAutofit/>
          </a:bodyPr>
          <a:lstStyle/>
          <a:p>
            <a:pPr algn="ctr"/>
            <a:r>
              <a:rPr lang="en-US" dirty="0">
                <a:solidFill>
                  <a:schemeClr val="bg1"/>
                </a:solidFill>
              </a:rPr>
              <a:t>Visiting an Outdoor Centre </a:t>
            </a:r>
          </a:p>
        </p:txBody>
      </p:sp>
      <p:sp>
        <p:nvSpPr>
          <p:cNvPr id="3" name="Content Placeholder 2">
            <a:extLst>
              <a:ext uri="{FF2B5EF4-FFF2-40B4-BE49-F238E27FC236}">
                <a16:creationId xmlns:a16="http://schemas.microsoft.com/office/drawing/2014/main" id="{F642C347-FA36-664E-9E27-170DE954603B}"/>
              </a:ext>
            </a:extLst>
          </p:cNvPr>
          <p:cNvSpPr>
            <a:spLocks noGrp="1"/>
          </p:cNvSpPr>
          <p:nvPr>
            <p:ph idx="1"/>
          </p:nvPr>
        </p:nvSpPr>
        <p:spPr>
          <a:xfrm>
            <a:off x="6096000" y="1"/>
            <a:ext cx="4576764" cy="5143500"/>
          </a:xfrm>
        </p:spPr>
        <p:txBody>
          <a:bodyPr anchor="ctr">
            <a:normAutofit/>
          </a:bodyPr>
          <a:lstStyle/>
          <a:p>
            <a:r>
              <a:rPr lang="en-US" dirty="0"/>
              <a:t>Overnight.</a:t>
            </a:r>
          </a:p>
          <a:p>
            <a:r>
              <a:rPr lang="en-US" dirty="0"/>
              <a:t>Activities.</a:t>
            </a:r>
          </a:p>
          <a:p>
            <a:r>
              <a:rPr lang="en-US" dirty="0"/>
              <a:t>Away from home.</a:t>
            </a:r>
          </a:p>
          <a:p>
            <a:r>
              <a:rPr lang="en-US" dirty="0"/>
              <a:t>How to behave and conduct themselves in the outdoors and risk filled environments. </a:t>
            </a:r>
          </a:p>
          <a:p>
            <a:r>
              <a:rPr lang="en-US" dirty="0"/>
              <a:t>Physical Literacy and Skills.</a:t>
            </a:r>
          </a:p>
          <a:p>
            <a:pPr marL="0" indent="0">
              <a:buNone/>
            </a:pPr>
            <a:endParaRPr lang="en-US" dirty="0"/>
          </a:p>
          <a:p>
            <a:endParaRPr lang="en-US" dirty="0"/>
          </a:p>
        </p:txBody>
      </p:sp>
      <p:pic>
        <p:nvPicPr>
          <p:cNvPr id="5" name="Picture 4">
            <a:extLst>
              <a:ext uri="{FF2B5EF4-FFF2-40B4-BE49-F238E27FC236}">
                <a16:creationId xmlns:a16="http://schemas.microsoft.com/office/drawing/2014/main" id="{B2935FE2-2CB9-FE49-996F-AD1976AB9026}"/>
              </a:ext>
            </a:extLst>
          </p:cNvPr>
          <p:cNvPicPr>
            <a:picLocks noChangeAspect="1"/>
          </p:cNvPicPr>
          <p:nvPr/>
        </p:nvPicPr>
        <p:blipFill>
          <a:blip r:embed="rId2"/>
          <a:stretch>
            <a:fillRect/>
          </a:stretch>
        </p:blipFill>
        <p:spPr>
          <a:xfrm>
            <a:off x="5416338" y="4159885"/>
            <a:ext cx="6786168" cy="2698115"/>
          </a:xfrm>
          <a:prstGeom prst="rect">
            <a:avLst/>
          </a:prstGeom>
        </p:spPr>
      </p:pic>
    </p:spTree>
    <p:extLst>
      <p:ext uri="{BB962C8B-B14F-4D97-AF65-F5344CB8AC3E}">
        <p14:creationId xmlns:p14="http://schemas.microsoft.com/office/powerpoint/2010/main" val="2475165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F9146B-4CCD-4CDB-AB9C-458005307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BBF844-5002-684D-BB1F-22CCA7417FBD}"/>
              </a:ext>
            </a:extLst>
          </p:cNvPr>
          <p:cNvSpPr>
            <a:spLocks noGrp="1"/>
          </p:cNvSpPr>
          <p:nvPr>
            <p:ph type="title"/>
          </p:nvPr>
        </p:nvSpPr>
        <p:spPr>
          <a:xfrm>
            <a:off x="1371599" y="1010097"/>
            <a:ext cx="9486901" cy="1010088"/>
          </a:xfrm>
        </p:spPr>
        <p:txBody>
          <a:bodyPr anchor="b">
            <a:normAutofit/>
          </a:bodyPr>
          <a:lstStyle/>
          <a:p>
            <a:pPr algn="ctr"/>
            <a:r>
              <a:rPr lang="en-US" dirty="0"/>
              <a:t>Preparation and Progression </a:t>
            </a:r>
          </a:p>
        </p:txBody>
      </p:sp>
      <p:sp>
        <p:nvSpPr>
          <p:cNvPr id="3" name="Content Placeholder 2">
            <a:extLst>
              <a:ext uri="{FF2B5EF4-FFF2-40B4-BE49-F238E27FC236}">
                <a16:creationId xmlns:a16="http://schemas.microsoft.com/office/drawing/2014/main" id="{901145B8-A88C-5545-A4AD-CE9A25D55B90}"/>
              </a:ext>
            </a:extLst>
          </p:cNvPr>
          <p:cNvSpPr>
            <a:spLocks noGrp="1"/>
          </p:cNvSpPr>
          <p:nvPr>
            <p:ph idx="1"/>
          </p:nvPr>
        </p:nvSpPr>
        <p:spPr>
          <a:xfrm>
            <a:off x="1352549" y="2631558"/>
            <a:ext cx="9486901" cy="3540642"/>
          </a:xfrm>
        </p:spPr>
        <p:txBody>
          <a:bodyPr>
            <a:normAutofit/>
          </a:bodyPr>
          <a:lstStyle/>
          <a:p>
            <a:pPr lvl="1"/>
            <a:r>
              <a:rPr lang="en-US" dirty="0"/>
              <a:t>Team Building and Trust exercises. </a:t>
            </a:r>
          </a:p>
          <a:p>
            <a:pPr lvl="1"/>
            <a:r>
              <a:rPr lang="en-US" dirty="0"/>
              <a:t>Physical Strength introduction. (Lifting self up).</a:t>
            </a:r>
          </a:p>
          <a:p>
            <a:pPr lvl="1"/>
            <a:r>
              <a:rPr lang="en-US" dirty="0"/>
              <a:t>Supporting each other. </a:t>
            </a:r>
          </a:p>
          <a:p>
            <a:pPr lvl="1"/>
            <a:r>
              <a:rPr lang="en-US" dirty="0"/>
              <a:t>Dismounting.</a:t>
            </a:r>
          </a:p>
          <a:p>
            <a:pPr lvl="1"/>
            <a:r>
              <a:rPr lang="en-US" dirty="0"/>
              <a:t>Movement from one obstacle to another. </a:t>
            </a:r>
          </a:p>
          <a:p>
            <a:pPr lvl="1"/>
            <a:r>
              <a:rPr lang="en-US" dirty="0"/>
              <a:t>Moving through obstacles.</a:t>
            </a:r>
          </a:p>
          <a:p>
            <a:pPr lvl="1"/>
            <a:r>
              <a:rPr lang="en-US" dirty="0"/>
              <a:t>Route Planning. </a:t>
            </a:r>
          </a:p>
          <a:p>
            <a:pPr lvl="1"/>
            <a:r>
              <a:rPr lang="en-US" dirty="0"/>
              <a:t>Reflection and Mindfulness.</a:t>
            </a:r>
          </a:p>
          <a:p>
            <a:pPr lvl="1"/>
            <a:endParaRPr lang="en-US" dirty="0"/>
          </a:p>
          <a:p>
            <a:pPr lvl="1"/>
            <a:endParaRPr lang="en-US" dirty="0"/>
          </a:p>
        </p:txBody>
      </p:sp>
      <p:sp>
        <p:nvSpPr>
          <p:cNvPr id="4" name="TextBox 3">
            <a:extLst>
              <a:ext uri="{FF2B5EF4-FFF2-40B4-BE49-F238E27FC236}">
                <a16:creationId xmlns:a16="http://schemas.microsoft.com/office/drawing/2014/main" id="{DC54730A-486C-3F49-89F8-3011D67614CC}"/>
              </a:ext>
            </a:extLst>
          </p:cNvPr>
          <p:cNvSpPr txBox="1"/>
          <p:nvPr/>
        </p:nvSpPr>
        <p:spPr>
          <a:xfrm>
            <a:off x="1928813" y="2020185"/>
            <a:ext cx="7072312" cy="369332"/>
          </a:xfrm>
          <a:prstGeom prst="rect">
            <a:avLst/>
          </a:prstGeom>
          <a:noFill/>
        </p:spPr>
        <p:txBody>
          <a:bodyPr wrap="square" rtlCol="0">
            <a:spAutoFit/>
          </a:bodyPr>
          <a:lstStyle/>
          <a:p>
            <a:r>
              <a:rPr lang="en-US" dirty="0"/>
              <a:t>Parkour into Coasteering. </a:t>
            </a:r>
          </a:p>
        </p:txBody>
      </p:sp>
    </p:spTree>
    <p:extLst>
      <p:ext uri="{BB962C8B-B14F-4D97-AF65-F5344CB8AC3E}">
        <p14:creationId xmlns:p14="http://schemas.microsoft.com/office/powerpoint/2010/main" val="20764501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F9146B-4CCD-4CDB-AB9C-458005307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8CB0DC-46B2-D949-9510-9DB78B76B2A7}"/>
              </a:ext>
            </a:extLst>
          </p:cNvPr>
          <p:cNvSpPr>
            <a:spLocks noGrp="1"/>
          </p:cNvSpPr>
          <p:nvPr>
            <p:ph type="title"/>
          </p:nvPr>
        </p:nvSpPr>
        <p:spPr>
          <a:xfrm>
            <a:off x="1371599" y="1010097"/>
            <a:ext cx="9486901" cy="1010088"/>
          </a:xfrm>
        </p:spPr>
        <p:txBody>
          <a:bodyPr anchor="b">
            <a:normAutofit/>
          </a:bodyPr>
          <a:lstStyle/>
          <a:p>
            <a:pPr algn="ctr"/>
            <a:r>
              <a:rPr lang="en-US" dirty="0"/>
              <a:t>Reference list</a:t>
            </a:r>
            <a:endParaRPr lang="en-US"/>
          </a:p>
        </p:txBody>
      </p:sp>
      <p:sp>
        <p:nvSpPr>
          <p:cNvPr id="3" name="Content Placeholder 2">
            <a:extLst>
              <a:ext uri="{FF2B5EF4-FFF2-40B4-BE49-F238E27FC236}">
                <a16:creationId xmlns:a16="http://schemas.microsoft.com/office/drawing/2014/main" id="{5BD2EFAF-3912-0848-BEE3-CCD0AB2576B9}"/>
              </a:ext>
            </a:extLst>
          </p:cNvPr>
          <p:cNvSpPr>
            <a:spLocks noGrp="1"/>
          </p:cNvSpPr>
          <p:nvPr>
            <p:ph idx="1"/>
          </p:nvPr>
        </p:nvSpPr>
        <p:spPr>
          <a:xfrm>
            <a:off x="1371600" y="2206257"/>
            <a:ext cx="9486901" cy="3540642"/>
          </a:xfrm>
        </p:spPr>
        <p:txBody>
          <a:bodyPr>
            <a:normAutofit fontScale="92500" lnSpcReduction="10000"/>
          </a:bodyPr>
          <a:lstStyle/>
          <a:p>
            <a:pPr fontAlgn="base">
              <a:lnSpc>
                <a:spcPct val="90000"/>
              </a:lnSpc>
            </a:pPr>
            <a:r>
              <a:rPr lang="en-GB" sz="1100" b="1" dirty="0"/>
              <a:t>BBC. (2020)</a:t>
            </a:r>
            <a:r>
              <a:rPr lang="en-NZ" sz="1100" b="1" dirty="0"/>
              <a:t> </a:t>
            </a:r>
            <a:r>
              <a:rPr lang="en-NZ" sz="1100" b="1" i="1" dirty="0"/>
              <a:t>Loss of school trips in pandemic 'has cost £500m'.</a:t>
            </a:r>
            <a:r>
              <a:rPr lang="en-NZ" sz="1100" b="1" dirty="0"/>
              <a:t> Available at:  </a:t>
            </a:r>
            <a:r>
              <a:rPr lang="en-GB" sz="1100" b="1" u="sng" dirty="0">
                <a:hlinkClick r:id="rId2"/>
              </a:rPr>
              <a:t>https://www.bbc.co.uk/news/uk-wales-54560126</a:t>
            </a:r>
            <a:r>
              <a:rPr lang="en-GB" sz="1100" b="1" dirty="0"/>
              <a:t> (Accessed: 16</a:t>
            </a:r>
            <a:r>
              <a:rPr lang="en-GB" sz="1100" b="1" baseline="30000" dirty="0"/>
              <a:t>th</a:t>
            </a:r>
            <a:r>
              <a:rPr lang="en-GB" sz="1100" b="1" dirty="0"/>
              <a:t> December, 2020). </a:t>
            </a:r>
            <a:endParaRPr lang="en-NZ" sz="1100" b="1" dirty="0"/>
          </a:p>
          <a:p>
            <a:pPr>
              <a:lnSpc>
                <a:spcPct val="90000"/>
              </a:lnSpc>
            </a:pPr>
            <a:r>
              <a:rPr lang="en-GB" sz="1100" b="1" dirty="0"/>
              <a:t>BBC. (2020) </a:t>
            </a:r>
            <a:r>
              <a:rPr lang="en-GB" sz="1100" b="1" i="1" dirty="0"/>
              <a:t>More teachers turn to outdoor classes. </a:t>
            </a:r>
            <a:r>
              <a:rPr lang="en-GB" sz="1100" b="1" dirty="0"/>
              <a:t>Available at: </a:t>
            </a:r>
            <a:r>
              <a:rPr lang="en-NZ" sz="1100" b="1" u="sng" dirty="0">
                <a:hlinkClick r:id="rId3"/>
              </a:rPr>
              <a:t>https://www.bbc.co.uk/news/uk-wales-55305712?fbclid=IwAR2Gak6ia0DFB3SAzpmtACJX8u-Sf6hkm7a_Poao-tGQPunNk64wlDWWWAU</a:t>
            </a:r>
            <a:r>
              <a:rPr lang="en-NZ" sz="1100" b="1" dirty="0"/>
              <a:t> (Accessed: 15</a:t>
            </a:r>
            <a:r>
              <a:rPr lang="en-NZ" sz="1100" b="1" baseline="30000" dirty="0"/>
              <a:t>th</a:t>
            </a:r>
            <a:r>
              <a:rPr lang="en-NZ" sz="1100" b="1" dirty="0"/>
              <a:t> December, 2020). </a:t>
            </a:r>
          </a:p>
          <a:p>
            <a:pPr>
              <a:lnSpc>
                <a:spcPct val="90000"/>
              </a:lnSpc>
            </a:pPr>
            <a:r>
              <a:rPr lang="en-GB" sz="1100" b="1" dirty="0"/>
              <a:t>CDC. (2020) </a:t>
            </a:r>
            <a:r>
              <a:rPr lang="en-GB" sz="1100" b="1" i="1" dirty="0"/>
              <a:t>How much physical activity do children need?</a:t>
            </a:r>
            <a:r>
              <a:rPr lang="en-GB" sz="1100" b="1" dirty="0"/>
              <a:t> Available at: </a:t>
            </a:r>
            <a:r>
              <a:rPr lang="en-GB" sz="1100" b="1" u="sng" dirty="0">
                <a:hlinkClick r:id="rId4"/>
              </a:rPr>
              <a:t>https://www.cdc.gov/physicalactivity/basics/children/index.htm#:~:text=Children%20and%20adolescents%20ages%206,doing%20push%2Dups)%20%E2%80%93%203</a:t>
            </a:r>
            <a:r>
              <a:rPr lang="en-GB" sz="1100" b="1" dirty="0"/>
              <a:t> </a:t>
            </a:r>
            <a:r>
              <a:rPr lang="en-NZ" sz="1100" b="1" dirty="0"/>
              <a:t>(Accessed: 15</a:t>
            </a:r>
            <a:r>
              <a:rPr lang="en-NZ" sz="1100" b="1" baseline="30000" dirty="0"/>
              <a:t>th</a:t>
            </a:r>
            <a:r>
              <a:rPr lang="en-NZ" sz="1100" b="1" dirty="0"/>
              <a:t> December, 2020).</a:t>
            </a:r>
          </a:p>
          <a:p>
            <a:pPr fontAlgn="base">
              <a:lnSpc>
                <a:spcPct val="90000"/>
              </a:lnSpc>
            </a:pPr>
            <a:r>
              <a:rPr lang="en-GB" sz="1100" b="1" dirty="0"/>
              <a:t>Defra. (2011) </a:t>
            </a:r>
            <a:r>
              <a:rPr lang="en-NZ" sz="1100" b="1" dirty="0"/>
              <a:t>2011 </a:t>
            </a:r>
            <a:r>
              <a:rPr lang="en-NZ" sz="1100" b="1" i="1" dirty="0"/>
              <a:t>guidelines </a:t>
            </a:r>
            <a:r>
              <a:rPr lang="en-NZ" sz="1100" b="1" i="1" dirty="0" err="1"/>
              <a:t>toDefra</a:t>
            </a:r>
            <a:r>
              <a:rPr lang="en-NZ" sz="1100" b="1" i="1" dirty="0"/>
              <a:t>/DECC’s greenhouse gas conversion factors for company reporting: Methodology paper for emission factors.</a:t>
            </a:r>
            <a:r>
              <a:rPr lang="en-NZ" sz="1100" b="1" dirty="0"/>
              <a:t> Available at: </a:t>
            </a:r>
            <a:r>
              <a:rPr lang="en-NZ" sz="1100" b="1" u="sng" dirty="0">
                <a:hlinkClick r:id="rId5"/>
              </a:rPr>
              <a:t>https://www.gov.uk/government/publications/2011-guidelines-to-defra-decc-s-greenhouse-gas-conversion-factors-for-company-reporting-methodology-paper-for-emission-factors</a:t>
            </a:r>
            <a:r>
              <a:rPr lang="en-NZ" sz="1100" b="1" dirty="0"/>
              <a:t> (Accessed 16th December, 2020). </a:t>
            </a:r>
          </a:p>
          <a:p>
            <a:r>
              <a:rPr lang="en-NZ" sz="1100" b="1" dirty="0" err="1"/>
              <a:t>Louv</a:t>
            </a:r>
            <a:r>
              <a:rPr lang="en-NZ" sz="1100" b="1" dirty="0"/>
              <a:t>, R (2005).  </a:t>
            </a:r>
            <a:r>
              <a:rPr lang="en-NZ" sz="1100" b="1" i="1" dirty="0"/>
              <a:t>Last child in the Woods: Saving our children from Nature-Deficit Disorder. </a:t>
            </a:r>
            <a:r>
              <a:rPr lang="en-NZ" sz="1100" b="1" dirty="0"/>
              <a:t>Chapel Hill, NC, Algonquin Books of Chapel hill</a:t>
            </a:r>
            <a:r>
              <a:rPr lang="en-NZ" dirty="0"/>
              <a:t> </a:t>
            </a:r>
          </a:p>
          <a:p>
            <a:pPr>
              <a:lnSpc>
                <a:spcPct val="90000"/>
              </a:lnSpc>
            </a:pPr>
            <a:r>
              <a:rPr lang="en-NZ" sz="1100" b="1" dirty="0"/>
              <a:t>McKendrick, J,H. (2005) </a:t>
            </a:r>
            <a:r>
              <a:rPr lang="en-NZ" sz="1100" b="1" i="1" dirty="0"/>
              <a:t>School grounds in Scotland: research report.</a:t>
            </a:r>
            <a:r>
              <a:rPr lang="en-NZ" sz="1100" b="1" dirty="0"/>
              <a:t> Available at: </a:t>
            </a:r>
            <a:r>
              <a:rPr lang="en-NZ" sz="1100" b="1" u="sng" dirty="0">
                <a:hlinkClick r:id="rId6"/>
              </a:rPr>
              <a:t>www.playscotland.org/</a:t>
            </a:r>
            <a:r>
              <a:rPr lang="en-NZ" sz="1100" b="1" u="sng" dirty="0" err="1">
                <a:hlinkClick r:id="rId6"/>
              </a:rPr>
              <a:t>w</a:t>
            </a:r>
            <a:r>
              <a:rPr lang="en-NZ" sz="1100" b="1" u="sng" dirty="0" err="1">
                <a:hlinkClick r:id="rId6"/>
              </a:rPr>
              <a:t>p</a:t>
            </a:r>
            <a:r>
              <a:rPr lang="en-NZ" sz="1100" b="1" u="sng" dirty="0">
                <a:hlinkClick r:id="rId6"/>
              </a:rPr>
              <a:t>-content/uploads/assets/Documents/SchoolGroundsResearchReport.pdf</a:t>
            </a:r>
            <a:endParaRPr lang="en-NZ" sz="1100" b="1" dirty="0"/>
          </a:p>
          <a:p>
            <a:pPr>
              <a:lnSpc>
                <a:spcPct val="90000"/>
              </a:lnSpc>
            </a:pPr>
            <a:r>
              <a:rPr lang="en-NZ" sz="1100" b="1" dirty="0"/>
              <a:t>(Accessed: 15</a:t>
            </a:r>
            <a:r>
              <a:rPr lang="en-NZ" sz="1100" b="1" baseline="30000" dirty="0"/>
              <a:t>th</a:t>
            </a:r>
            <a:r>
              <a:rPr lang="en-NZ" sz="1100" b="1" dirty="0"/>
              <a:t> December, 2020). </a:t>
            </a:r>
          </a:p>
          <a:p>
            <a:pPr>
              <a:lnSpc>
                <a:spcPct val="90000"/>
              </a:lnSpc>
            </a:pPr>
            <a:r>
              <a:rPr lang="en-NZ" sz="1100" b="1" dirty="0"/>
              <a:t>RSPB. (2007) </a:t>
            </a:r>
            <a:r>
              <a:rPr lang="en-NZ" sz="1100" b="1" i="1" dirty="0"/>
              <a:t>Natural Thinking. </a:t>
            </a:r>
            <a:r>
              <a:rPr lang="en-NZ" sz="1100" b="1" dirty="0"/>
              <a:t>Available at: </a:t>
            </a:r>
            <a:r>
              <a:rPr lang="en-NZ" sz="1100" b="1" u="sng" dirty="0">
                <a:hlinkClick r:id="rId7"/>
              </a:rPr>
              <a:t>http://ww2.rspb.org.uk/Images/naturalthinking_tcm9-161856.pdf</a:t>
            </a:r>
            <a:r>
              <a:rPr lang="en-NZ" sz="1100" b="1" dirty="0"/>
              <a:t> (Accessed: 27</a:t>
            </a:r>
            <a:r>
              <a:rPr lang="en-NZ" sz="1100" b="1" baseline="30000" dirty="0"/>
              <a:t>th</a:t>
            </a:r>
            <a:r>
              <a:rPr lang="en-NZ" sz="1100" b="1" dirty="0"/>
              <a:t> February, 2020). </a:t>
            </a:r>
          </a:p>
          <a:p>
            <a:pPr>
              <a:lnSpc>
                <a:spcPct val="90000"/>
              </a:lnSpc>
            </a:pPr>
            <a:r>
              <a:rPr lang="en-GB" sz="1100" b="1" dirty="0"/>
              <a:t>Well-being of Future Generations (Wales). (2020) </a:t>
            </a:r>
            <a:r>
              <a:rPr lang="en-GB" sz="1100" b="1" i="1" dirty="0"/>
              <a:t>About us.</a:t>
            </a:r>
            <a:r>
              <a:rPr lang="en-GB" sz="1100" b="1" dirty="0"/>
              <a:t> Available at: </a:t>
            </a:r>
            <a:r>
              <a:rPr lang="en-GB" sz="1100" b="1" u="sng" dirty="0">
                <a:hlinkClick r:id="rId8"/>
              </a:rPr>
              <a:t>https://www.futuregenerations.wales/about-us/future-generations-act</a:t>
            </a:r>
            <a:r>
              <a:rPr lang="en-GB" sz="1100" b="1" dirty="0"/>
              <a:t> (Accessed: 27</a:t>
            </a:r>
            <a:r>
              <a:rPr lang="en-GB" sz="1100" b="1" baseline="30000" dirty="0"/>
              <a:t>th</a:t>
            </a:r>
            <a:r>
              <a:rPr lang="en-GB" sz="1100" b="1" dirty="0"/>
              <a:t> February, 2020).</a:t>
            </a:r>
            <a:endParaRPr lang="en-NZ" sz="1100" b="1" dirty="0"/>
          </a:p>
          <a:p>
            <a:pPr>
              <a:lnSpc>
                <a:spcPct val="90000"/>
              </a:lnSpc>
            </a:pPr>
            <a:r>
              <a:rPr lang="en-GB" sz="1100" b="1" dirty="0"/>
              <a:t>Welsh Government. (2020). </a:t>
            </a:r>
            <a:r>
              <a:rPr lang="en-GB" sz="1100" b="1" i="1" dirty="0"/>
              <a:t>Curriculum for Wales. </a:t>
            </a:r>
            <a:r>
              <a:rPr lang="en-GB" sz="1100" b="1" dirty="0"/>
              <a:t>Available at: </a:t>
            </a:r>
            <a:r>
              <a:rPr lang="en-GB" sz="1100" b="1" u="sng" dirty="0">
                <a:hlinkClick r:id="rId9"/>
              </a:rPr>
              <a:t>https://hwb.gov.wales/curriculum-for-wales/</a:t>
            </a:r>
            <a:r>
              <a:rPr lang="en-GB" sz="1100" b="1" u="sng" dirty="0"/>
              <a:t> </a:t>
            </a:r>
            <a:r>
              <a:rPr lang="en-NZ" sz="1100" b="1" dirty="0"/>
              <a:t>(Accessed: 15</a:t>
            </a:r>
            <a:r>
              <a:rPr lang="en-NZ" sz="1100" b="1" baseline="30000" dirty="0"/>
              <a:t>th</a:t>
            </a:r>
            <a:r>
              <a:rPr lang="en-NZ" sz="1100" b="1" dirty="0"/>
              <a:t> November, 2020).</a:t>
            </a:r>
          </a:p>
          <a:p>
            <a:pPr>
              <a:lnSpc>
                <a:spcPct val="90000"/>
              </a:lnSpc>
            </a:pPr>
            <a:endParaRPr lang="en-US" sz="1100" dirty="0"/>
          </a:p>
        </p:txBody>
      </p:sp>
    </p:spTree>
    <p:extLst>
      <p:ext uri="{BB962C8B-B14F-4D97-AF65-F5344CB8AC3E}">
        <p14:creationId xmlns:p14="http://schemas.microsoft.com/office/powerpoint/2010/main" val="3291082570"/>
      </p:ext>
    </p:extLst>
  </p:cSld>
  <p:clrMapOvr>
    <a:masterClrMapping/>
  </p:clrMapOvr>
</p:sld>
</file>

<file path=ppt/theme/theme1.xml><?xml version="1.0" encoding="utf-8"?>
<a:theme xmlns:a="http://schemas.openxmlformats.org/drawingml/2006/main" name="ClassicFrameVTI">
  <a:themeElements>
    <a:clrScheme name="AnalogousFromLightSeedLeftStep">
      <a:dk1>
        <a:srgbClr val="000000"/>
      </a:dk1>
      <a:lt1>
        <a:srgbClr val="FFFFFF"/>
      </a:lt1>
      <a:dk2>
        <a:srgbClr val="23393E"/>
      </a:dk2>
      <a:lt2>
        <a:srgbClr val="E6E8E2"/>
      </a:lt2>
      <a:accent1>
        <a:srgbClr val="A696C7"/>
      </a:accent1>
      <a:accent2>
        <a:srgbClr val="7E83BA"/>
      </a:accent2>
      <a:accent3>
        <a:srgbClr val="8CA6C1"/>
      </a:accent3>
      <a:accent4>
        <a:srgbClr val="79ADB2"/>
      </a:accent4>
      <a:accent5>
        <a:srgbClr val="82AD9F"/>
      </a:accent5>
      <a:accent6>
        <a:srgbClr val="77AF85"/>
      </a:accent6>
      <a:hlink>
        <a:srgbClr val="778953"/>
      </a:hlink>
      <a:folHlink>
        <a:srgbClr val="7F7F7F"/>
      </a:folHlink>
    </a:clrScheme>
    <a:fontScheme name="Goudy and Gill Sans">
      <a:majorFont>
        <a:latin typeface="Goudy Old Style"/>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lassicFrameVTI" id="{4FA2A165-EC65-4FB0-B019-8C8876A1D8E3}" vid="{9D78F1F1-8226-42FD-A1A3-975EDF6D60F8}"/>
    </a:ext>
  </a:extLst>
</a:theme>
</file>

<file path=docProps/app.xml><?xml version="1.0" encoding="utf-8"?>
<Properties xmlns="http://schemas.openxmlformats.org/officeDocument/2006/extended-properties" xmlns:vt="http://schemas.openxmlformats.org/officeDocument/2006/docPropsVTypes">
  <TotalTime>1</TotalTime>
  <Words>843</Words>
  <Application>Microsoft Macintosh PowerPoint</Application>
  <PresentationFormat>Widescreen</PresentationFormat>
  <Paragraphs>75</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Gill Sans MT</vt:lpstr>
      <vt:lpstr>Goudy Old Style</vt:lpstr>
      <vt:lpstr>ClassicFrameVTI</vt:lpstr>
      <vt:lpstr>Re-designing TSd’s outdoor space</vt:lpstr>
      <vt:lpstr>Future Generations Act 2015</vt:lpstr>
      <vt:lpstr>Future Generations Act 2015</vt:lpstr>
      <vt:lpstr>Nature Deficit Disorder </vt:lpstr>
      <vt:lpstr>Greenman Highway</vt:lpstr>
      <vt:lpstr>PowerPoint Presentation</vt:lpstr>
      <vt:lpstr>PowerPoint Presentation</vt:lpstr>
      <vt:lpstr>Bus Stop’s</vt:lpstr>
      <vt:lpstr>Visiting an Outdoor Centre </vt:lpstr>
      <vt:lpstr>Preparation and Progression </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Re-designing TSd’s outdoor space</dc:title>
  <dc:creator>Harry Bowler (1805869)</dc:creator>
  <cp:lastModifiedBy>Harry Bowler (1805869)</cp:lastModifiedBy>
  <cp:revision>1</cp:revision>
  <dcterms:created xsi:type="dcterms:W3CDTF">2021-01-07T09:15:29Z</dcterms:created>
  <dcterms:modified xsi:type="dcterms:W3CDTF">2021-01-07T09:16:37Z</dcterms:modified>
</cp:coreProperties>
</file>