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1"/>
  </p:sldMasterIdLst>
  <p:notesMasterIdLst>
    <p:notesMasterId r:id="rId12"/>
  </p:notesMasterIdLst>
  <p:sldIdLst>
    <p:sldId id="256" r:id="rId2"/>
    <p:sldId id="257" r:id="rId3"/>
    <p:sldId id="258" r:id="rId4"/>
    <p:sldId id="264" r:id="rId5"/>
    <p:sldId id="261" r:id="rId6"/>
    <p:sldId id="259" r:id="rId7"/>
    <p:sldId id="262" r:id="rId8"/>
    <p:sldId id="260" r:id="rId9"/>
    <p:sldId id="263" r:id="rId10"/>
    <p:sldId id="265"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showPr>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855" autoAdjust="0"/>
    <p:restoredTop sz="94660"/>
  </p:normalViewPr>
  <p:slideViewPr>
    <p:cSldViewPr>
      <p:cViewPr varScale="1">
        <p:scale>
          <a:sx n="68" d="100"/>
          <a:sy n="68" d="100"/>
        </p:scale>
        <p:origin x="-1422"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7E5AAED-B7F3-4D85-89C3-1DA83E4EABB4}" type="datetimeFigureOut">
              <a:rPr lang="en-US" smtClean="0"/>
              <a:pPr/>
              <a:t>3/14/2016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3BC09E6-6E1A-4A70-B029-A7CE28777A9B}"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3BC09E6-6E1A-4A70-B029-A7CE28777A9B}"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problem</a:t>
            </a:r>
            <a:r>
              <a:rPr lang="en-GB" baseline="0" dirty="0" smtClean="0"/>
              <a:t> is climate change! in</a:t>
            </a:r>
            <a:r>
              <a:rPr lang="en-GB" dirty="0" smtClean="0"/>
              <a:t> recent year tackling climate change is</a:t>
            </a:r>
            <a:r>
              <a:rPr lang="en-GB" baseline="0" dirty="0" smtClean="0"/>
              <a:t> becoming more and more important to government and the EU has made the renewable energy directive to help combat climate change.  </a:t>
            </a:r>
          </a:p>
          <a:p>
            <a:endParaRPr lang="en-GB" dirty="0"/>
          </a:p>
        </p:txBody>
      </p:sp>
      <p:sp>
        <p:nvSpPr>
          <p:cNvPr id="4" name="Slide Number Placeholder 3"/>
          <p:cNvSpPr>
            <a:spLocks noGrp="1"/>
          </p:cNvSpPr>
          <p:nvPr>
            <p:ph type="sldNum" sz="quarter" idx="10"/>
          </p:nvPr>
        </p:nvSpPr>
        <p:spPr/>
        <p:txBody>
          <a:bodyPr/>
          <a:lstStyle/>
          <a:p>
            <a:fld id="{E3BC09E6-6E1A-4A70-B029-A7CE28777A9B}"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renewable energy directive was published in</a:t>
            </a:r>
            <a:r>
              <a:rPr lang="en-GB" baseline="0" dirty="0" smtClean="0"/>
              <a:t> 2009 and helps establish an overall policy to help push the production and promotion of energy from renewable sources forward. </a:t>
            </a:r>
            <a:endParaRPr lang="en-GB" dirty="0"/>
          </a:p>
        </p:txBody>
      </p:sp>
      <p:sp>
        <p:nvSpPr>
          <p:cNvPr id="4" name="Slide Number Placeholder 3"/>
          <p:cNvSpPr>
            <a:spLocks noGrp="1"/>
          </p:cNvSpPr>
          <p:nvPr>
            <p:ph type="sldNum" sz="quarter" idx="10"/>
          </p:nvPr>
        </p:nvSpPr>
        <p:spPr/>
        <p:txBody>
          <a:bodyPr/>
          <a:lstStyle/>
          <a:p>
            <a:fld id="{E3BC09E6-6E1A-4A70-B029-A7CE28777A9B}"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aim is very clear.</a:t>
            </a:r>
            <a:r>
              <a:rPr lang="en-GB" baseline="0" dirty="0" smtClean="0"/>
              <a:t> The main aim is to have at least 20 % of energy used in the EU to be created from renewable sources.</a:t>
            </a:r>
          </a:p>
          <a:p>
            <a:r>
              <a:rPr lang="en-GB" baseline="0" dirty="0" smtClean="0"/>
              <a:t>It also aims to have at least 10% of transport fuels come from renewable sources. </a:t>
            </a:r>
            <a:endParaRPr lang="en-GB" dirty="0"/>
          </a:p>
        </p:txBody>
      </p:sp>
      <p:sp>
        <p:nvSpPr>
          <p:cNvPr id="4" name="Slide Number Placeholder 3"/>
          <p:cNvSpPr>
            <a:spLocks noGrp="1"/>
          </p:cNvSpPr>
          <p:nvPr>
            <p:ph type="sldNum" sz="quarter" idx="10"/>
          </p:nvPr>
        </p:nvSpPr>
        <p:spPr/>
        <p:txBody>
          <a:bodyPr/>
          <a:lstStyle/>
          <a:p>
            <a:fld id="{E3BC09E6-6E1A-4A70-B029-A7CE28777A9B}"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They hope to achieve this by setting</a:t>
            </a:r>
            <a:r>
              <a:rPr lang="en-GB" baseline="0" dirty="0" smtClean="0"/>
              <a:t> mandatory national targets that each member state has to follow. Each member state must work towards meeting this targets by the year 2020.</a:t>
            </a:r>
            <a:endParaRPr lang="en-GB" dirty="0"/>
          </a:p>
        </p:txBody>
      </p:sp>
      <p:sp>
        <p:nvSpPr>
          <p:cNvPr id="4" name="Slide Number Placeholder 3"/>
          <p:cNvSpPr>
            <a:spLocks noGrp="1"/>
          </p:cNvSpPr>
          <p:nvPr>
            <p:ph type="sldNum" sz="quarter" idx="10"/>
          </p:nvPr>
        </p:nvSpPr>
        <p:spPr/>
        <p:txBody>
          <a:bodyPr/>
          <a:lstStyle/>
          <a:p>
            <a:fld id="{E3BC09E6-6E1A-4A70-B029-A7CE28777A9B}"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Each</a:t>
            </a:r>
            <a:r>
              <a:rPr lang="en-GB" baseline="0" dirty="0" smtClean="0"/>
              <a:t> national target is costumed to the individual nation based on the amount of energy from renewable sources already created  and potential that nation has to produce energy from renewable sources. These national targets are legally binding and must be followed by each member state.</a:t>
            </a:r>
            <a:endParaRPr lang="en-GB" dirty="0"/>
          </a:p>
        </p:txBody>
      </p:sp>
      <p:sp>
        <p:nvSpPr>
          <p:cNvPr id="4" name="Slide Number Placeholder 3"/>
          <p:cNvSpPr>
            <a:spLocks noGrp="1"/>
          </p:cNvSpPr>
          <p:nvPr>
            <p:ph type="sldNum" sz="quarter" idx="10"/>
          </p:nvPr>
        </p:nvSpPr>
        <p:spPr/>
        <p:txBody>
          <a:bodyPr/>
          <a:lstStyle/>
          <a:p>
            <a:fld id="{E3BC09E6-6E1A-4A70-B029-A7CE28777A9B}"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Here</a:t>
            </a:r>
            <a:r>
              <a:rPr lang="en-GB" baseline="0" dirty="0" smtClean="0"/>
              <a:t> is an example of a national target. this is the target set for the united kingdom as you can see its a significant rise from only 1.3% in 2005 to 15% in 2020.</a:t>
            </a:r>
            <a:endParaRPr lang="en-GB" dirty="0"/>
          </a:p>
        </p:txBody>
      </p:sp>
      <p:sp>
        <p:nvSpPr>
          <p:cNvPr id="4" name="Slide Number Placeholder 3"/>
          <p:cNvSpPr>
            <a:spLocks noGrp="1"/>
          </p:cNvSpPr>
          <p:nvPr>
            <p:ph type="sldNum" sz="quarter" idx="10"/>
          </p:nvPr>
        </p:nvSpPr>
        <p:spPr/>
        <p:txBody>
          <a:bodyPr/>
          <a:lstStyle/>
          <a:p>
            <a:fld id="{E3BC09E6-6E1A-4A70-B029-A7CE28777A9B}" type="slidenum">
              <a:rPr lang="en-GB" smtClean="0"/>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Each member state is oblige</a:t>
            </a:r>
            <a:r>
              <a:rPr lang="en-GB" baseline="0" dirty="0" smtClean="0"/>
              <a:t>d to publish a action plan. This action plan shows exactly where they are and how  much progress they have made so far. Each member state has to submit a action plan every two years to keep up to date with there </a:t>
            </a:r>
            <a:r>
              <a:rPr lang="en-GB" baseline="0" dirty="0" err="1" smtClean="0"/>
              <a:t>progess</a:t>
            </a:r>
            <a:r>
              <a:rPr lang="en-GB" baseline="0" dirty="0" smtClean="0"/>
              <a:t>.</a:t>
            </a:r>
            <a:endParaRPr lang="en-GB" dirty="0"/>
          </a:p>
        </p:txBody>
      </p:sp>
      <p:sp>
        <p:nvSpPr>
          <p:cNvPr id="4" name="Slide Number Placeholder 3"/>
          <p:cNvSpPr>
            <a:spLocks noGrp="1"/>
          </p:cNvSpPr>
          <p:nvPr>
            <p:ph type="sldNum" sz="quarter" idx="10"/>
          </p:nvPr>
        </p:nvSpPr>
        <p:spPr/>
        <p:txBody>
          <a:bodyPr/>
          <a:lstStyle/>
          <a:p>
            <a:fld id="{E3BC09E6-6E1A-4A70-B029-A7CE28777A9B}"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European</a:t>
            </a:r>
            <a:r>
              <a:rPr lang="en-GB" baseline="0" dirty="0" smtClean="0"/>
              <a:t> union</a:t>
            </a:r>
            <a:r>
              <a:rPr lang="en-GB" dirty="0" smtClean="0"/>
              <a:t> can provide</a:t>
            </a:r>
            <a:r>
              <a:rPr lang="en-GB" baseline="0" dirty="0" smtClean="0"/>
              <a:t> support to help maximise each nations production by offering the majority of member states support schemes that grant benefits to those nations that are struggling to meet the targets </a:t>
            </a:r>
            <a:endParaRPr lang="en-GB" dirty="0" smtClean="0"/>
          </a:p>
        </p:txBody>
      </p:sp>
      <p:sp>
        <p:nvSpPr>
          <p:cNvPr id="4" name="Slide Number Placeholder 3"/>
          <p:cNvSpPr>
            <a:spLocks noGrp="1"/>
          </p:cNvSpPr>
          <p:nvPr>
            <p:ph type="sldNum" sz="quarter" idx="10"/>
          </p:nvPr>
        </p:nvSpPr>
        <p:spPr/>
        <p:txBody>
          <a:bodyPr/>
          <a:lstStyle/>
          <a:p>
            <a:fld id="{E3BC09E6-6E1A-4A70-B029-A7CE28777A9B}" type="slidenum">
              <a:rPr lang="en-GB" smtClean="0"/>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Thank you for listening </a:t>
            </a:r>
            <a:endParaRPr lang="en-GB" dirty="0"/>
          </a:p>
        </p:txBody>
      </p:sp>
      <p:sp>
        <p:nvSpPr>
          <p:cNvPr id="4" name="Slide Number Placeholder 3"/>
          <p:cNvSpPr>
            <a:spLocks noGrp="1"/>
          </p:cNvSpPr>
          <p:nvPr>
            <p:ph type="sldNum" sz="quarter" idx="10"/>
          </p:nvPr>
        </p:nvSpPr>
        <p:spPr/>
        <p:txBody>
          <a:bodyPr/>
          <a:lstStyle/>
          <a:p>
            <a:fld id="{E3BC09E6-6E1A-4A70-B029-A7CE28777A9B}" type="slidenum">
              <a:rPr lang="en-GB" smtClean="0"/>
              <a:pPr/>
              <a:t>10</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0C2A4998-27F2-4414-9C72-CF3F1168BDC0}" type="datetimeFigureOut">
              <a:rPr lang="en-US" smtClean="0"/>
              <a:pPr/>
              <a:t>3/14/2016</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95B80A82-BEAB-44EC-A861-7EECB38BF8D3}" type="slidenum">
              <a:rPr lang="en-GB" smtClean="0"/>
              <a:pPr/>
              <a:t>‹#›</a:t>
            </a:fld>
            <a:endParaRPr lang="en-GB"/>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0C2A4998-27F2-4414-9C72-CF3F1168BDC0}" type="datetimeFigureOut">
              <a:rPr lang="en-US" smtClean="0"/>
              <a:pPr/>
              <a:t>3/14/2016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B80A82-BEAB-44EC-A861-7EECB38BF8D3}" type="slidenum">
              <a:rPr lang="en-GB" smtClean="0"/>
              <a:pPr/>
              <a:t>‹#›</a:t>
            </a:fld>
            <a:endParaRPr lang="en-GB"/>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0C2A4998-27F2-4414-9C72-CF3F1168BDC0}" type="datetimeFigureOut">
              <a:rPr lang="en-US" smtClean="0"/>
              <a:pPr/>
              <a:t>3/14/2016</a:t>
            </a:fld>
            <a:endParaRPr lang="en-GB"/>
          </a:p>
        </p:txBody>
      </p:sp>
      <p:sp>
        <p:nvSpPr>
          <p:cNvPr id="5" name="Footer Placeholder 4"/>
          <p:cNvSpPr>
            <a:spLocks noGrp="1"/>
          </p:cNvSpPr>
          <p:nvPr>
            <p:ph type="ftr" sz="quarter" idx="11"/>
          </p:nvPr>
        </p:nvSpPr>
        <p:spPr>
          <a:xfrm>
            <a:off x="800100" y="6172200"/>
            <a:ext cx="4000500" cy="457200"/>
          </a:xfrm>
        </p:spPr>
        <p:txBody>
          <a:bodyPr/>
          <a:lstStyle/>
          <a:p>
            <a:endParaRPr lang="en-GB"/>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95B80A82-BEAB-44EC-A861-7EECB38BF8D3}"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0C2A4998-27F2-4414-9C72-CF3F1168BDC0}" type="datetimeFigureOut">
              <a:rPr lang="en-US" smtClean="0"/>
              <a:pPr/>
              <a:t>3/14/2016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B80A82-BEAB-44EC-A861-7EECB38BF8D3}" type="slidenum">
              <a:rPr lang="en-GB" smtClean="0"/>
              <a:pPr/>
              <a:t>‹#›</a:t>
            </a:fld>
            <a:endParaRPr lang="en-GB"/>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0C2A4998-27F2-4414-9C72-CF3F1168BDC0}" type="datetimeFigureOut">
              <a:rPr lang="en-US" smtClean="0"/>
              <a:pPr/>
              <a:t>3/14/2016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5B80A82-BEAB-44EC-A861-7EECB38BF8D3}" type="slidenum">
              <a:rPr lang="en-GB" smtClean="0"/>
              <a:pPr/>
              <a:t>‹#›</a:t>
            </a:fld>
            <a:endParaRPr lang="en-GB"/>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0C2A4998-27F2-4414-9C72-CF3F1168BDC0}" type="datetimeFigureOut">
              <a:rPr lang="en-US" smtClean="0"/>
              <a:pPr/>
              <a:t>3/14/2016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5B80A82-BEAB-44EC-A861-7EECB38BF8D3}"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2A4998-27F2-4414-9C72-CF3F1168BDC0}" type="datetimeFigureOut">
              <a:rPr lang="en-US" smtClean="0"/>
              <a:pPr/>
              <a:t>3/14/2016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5B80A82-BEAB-44EC-A861-7EECB38BF8D3}"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0C2A4998-27F2-4414-9C72-CF3F1168BDC0}" type="datetimeFigureOut">
              <a:rPr lang="en-US" smtClean="0"/>
              <a:pPr/>
              <a:t>3/14/2016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B80A82-BEAB-44EC-A861-7EECB38BF8D3}" type="slidenum">
              <a:rPr lang="en-GB" smtClean="0"/>
              <a:pPr/>
              <a:t>‹#›</a:t>
            </a:fld>
            <a:endParaRPr lang="en-GB"/>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0C2A4998-27F2-4414-9C72-CF3F1168BDC0}" type="datetimeFigureOut">
              <a:rPr lang="en-US" smtClean="0"/>
              <a:pPr/>
              <a:t>3/14/2016</a:t>
            </a:fld>
            <a:endParaRPr lang="en-GB"/>
          </a:p>
        </p:txBody>
      </p:sp>
      <p:sp>
        <p:nvSpPr>
          <p:cNvPr id="6" name="Footer Placeholder 5"/>
          <p:cNvSpPr>
            <a:spLocks noGrp="1"/>
          </p:cNvSpPr>
          <p:nvPr>
            <p:ph type="ftr" sz="quarter" idx="11"/>
          </p:nvPr>
        </p:nvSpPr>
        <p:spPr>
          <a:xfrm>
            <a:off x="914400" y="6172200"/>
            <a:ext cx="3886200" cy="457200"/>
          </a:xfrm>
        </p:spPr>
        <p:txBody>
          <a:bodyPr/>
          <a:lstStyle/>
          <a:p>
            <a:endParaRPr lang="en-GB"/>
          </a:p>
        </p:txBody>
      </p:sp>
      <p:sp>
        <p:nvSpPr>
          <p:cNvPr id="7" name="Slide Number Placeholder 6"/>
          <p:cNvSpPr>
            <a:spLocks noGrp="1"/>
          </p:cNvSpPr>
          <p:nvPr>
            <p:ph type="sldNum" sz="quarter" idx="12"/>
          </p:nvPr>
        </p:nvSpPr>
        <p:spPr>
          <a:xfrm>
            <a:off x="146304" y="6208776"/>
            <a:ext cx="457200" cy="457200"/>
          </a:xfrm>
        </p:spPr>
        <p:txBody>
          <a:bodyPr/>
          <a:lstStyle/>
          <a:p>
            <a:fld id="{95B80A82-BEAB-44EC-A861-7EECB38BF8D3}" type="slidenum">
              <a:rPr lang="en-GB" smtClean="0"/>
              <a:pPr/>
              <a:t>‹#›</a:t>
            </a:fld>
            <a:endParaRPr lang="en-GB"/>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smtClean="0"/>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C2A4998-27F2-4414-9C72-CF3F1168BDC0}" type="datetimeFigureOut">
              <a:rPr lang="en-US" smtClean="0"/>
              <a:pPr/>
              <a:t>3/14/2016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B80A82-BEAB-44EC-A861-7EECB38BF8D3}"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C2A4998-27F2-4414-9C72-CF3F1168BDC0}" type="datetimeFigureOut">
              <a:rPr lang="en-US" smtClean="0"/>
              <a:pPr/>
              <a:t>3/14/2016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B80A82-BEAB-44EC-A861-7EECB38BF8D3}"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0C2A4998-27F2-4414-9C72-CF3F1168BDC0}" type="datetimeFigureOut">
              <a:rPr lang="en-US" smtClean="0"/>
              <a:pPr/>
              <a:t>3/14/2016</a:t>
            </a:fld>
            <a:endParaRPr lang="en-GB"/>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95B80A82-BEAB-44EC-A861-7EECB38BF8D3}"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smtClean="0"/>
              <a:t>By Jonathan Dixon</a:t>
            </a:r>
            <a:endParaRPr lang="en-GB" dirty="0"/>
          </a:p>
        </p:txBody>
      </p:sp>
      <p:sp>
        <p:nvSpPr>
          <p:cNvPr id="2" name="Title 1"/>
          <p:cNvSpPr>
            <a:spLocks noGrp="1"/>
          </p:cNvSpPr>
          <p:nvPr>
            <p:ph type="ctrTitle"/>
          </p:nvPr>
        </p:nvSpPr>
        <p:spPr/>
        <p:txBody>
          <a:bodyPr>
            <a:normAutofit/>
          </a:bodyPr>
          <a:lstStyle/>
          <a:p>
            <a:r>
              <a:rPr lang="en-GB" dirty="0" smtClean="0"/>
              <a:t>The European Union Renewable Energy Directive</a:t>
            </a:r>
            <a:endParaRPr lang="en-GB" dirty="0"/>
          </a:p>
        </p:txBody>
      </p:sp>
      <p:pic>
        <p:nvPicPr>
          <p:cNvPr id="4" name="Picture 3" descr="12822707_10201321524318222_1996305494_o.jpg"/>
          <p:cNvPicPr>
            <a:picLocks noChangeAspect="1"/>
          </p:cNvPicPr>
          <p:nvPr/>
        </p:nvPicPr>
        <p:blipFill>
          <a:blip r:embed="rId3" cstate="print"/>
          <a:stretch>
            <a:fillRect/>
          </a:stretch>
        </p:blipFill>
        <p:spPr>
          <a:xfrm>
            <a:off x="2428860" y="3643314"/>
            <a:ext cx="4071966" cy="2928958"/>
          </a:xfrm>
          <a:prstGeom prst="rect">
            <a:avLst/>
          </a:prstGeom>
          <a:ln>
            <a:noFill/>
          </a:ln>
          <a:effectLst>
            <a:softEdge rad="112500"/>
          </a:effectLst>
        </p:spPr>
      </p:pic>
    </p:spTree>
  </p:cSld>
  <p:clrMapOvr>
    <a:masterClrMapping/>
  </p:clrMapOvr>
  <p:transition advClick="0" advTm="20000"/>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problem </a:t>
            </a:r>
            <a:endParaRPr lang="en-GB" dirty="0"/>
          </a:p>
        </p:txBody>
      </p:sp>
      <p:sp>
        <p:nvSpPr>
          <p:cNvPr id="3" name="Content Placeholder 2"/>
          <p:cNvSpPr>
            <a:spLocks noGrp="1"/>
          </p:cNvSpPr>
          <p:nvPr>
            <p:ph sz="quarter" idx="1"/>
          </p:nvPr>
        </p:nvSpPr>
        <p:spPr/>
        <p:txBody>
          <a:bodyPr>
            <a:normAutofit/>
          </a:bodyPr>
          <a:lstStyle/>
          <a:p>
            <a:endParaRPr lang="en-GB" dirty="0" smtClean="0"/>
          </a:p>
          <a:p>
            <a:pPr>
              <a:buNone/>
            </a:pPr>
            <a:endParaRPr lang="en-GB" dirty="0" smtClean="0"/>
          </a:p>
          <a:p>
            <a:pPr>
              <a:buNone/>
            </a:pPr>
            <a:endParaRPr lang="en-GB" dirty="0" smtClean="0"/>
          </a:p>
          <a:p>
            <a:r>
              <a:rPr lang="en-GB" dirty="0" smtClean="0"/>
              <a:t>Climate change is becoming a growing problem for governments all across the world.</a:t>
            </a:r>
          </a:p>
          <a:p>
            <a:pPr lvl="1"/>
            <a:r>
              <a:rPr lang="en-GB" dirty="0" smtClean="0"/>
              <a:t>Increased difficulty predicting economic trends.</a:t>
            </a:r>
          </a:p>
          <a:p>
            <a:pPr lvl="1"/>
            <a:r>
              <a:rPr lang="en-GB" dirty="0" smtClean="0"/>
              <a:t>Increased dependability upon other nations for food and other resources.</a:t>
            </a:r>
          </a:p>
          <a:p>
            <a:pPr lvl="1"/>
            <a:r>
              <a:rPr lang="en-GB" dirty="0" smtClean="0"/>
              <a:t>The health of populations e.g. Air quality linked to respiratory problems.</a:t>
            </a:r>
          </a:p>
          <a:p>
            <a:pPr lvl="1"/>
            <a:endParaRPr lang="en-GB" dirty="0"/>
          </a:p>
        </p:txBody>
      </p:sp>
    </p:spTree>
  </p:cSld>
  <p:clrMapOvr>
    <a:masterClrMapping/>
  </p:clrMapOvr>
  <p:transition advClick="0" advTm="20000"/>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Renewable Energy Directive</a:t>
            </a:r>
            <a:endParaRPr lang="en-GB" dirty="0"/>
          </a:p>
        </p:txBody>
      </p:sp>
      <p:sp>
        <p:nvSpPr>
          <p:cNvPr id="3" name="Content Placeholder 2"/>
          <p:cNvSpPr>
            <a:spLocks noGrp="1"/>
          </p:cNvSpPr>
          <p:nvPr>
            <p:ph sz="quarter" idx="1"/>
          </p:nvPr>
        </p:nvSpPr>
        <p:spPr/>
        <p:txBody>
          <a:bodyPr/>
          <a:lstStyle/>
          <a:p>
            <a:endParaRPr lang="en-GB" dirty="0" smtClean="0"/>
          </a:p>
          <a:p>
            <a:pPr>
              <a:buNone/>
            </a:pPr>
            <a:endParaRPr lang="en-GB" dirty="0" smtClean="0"/>
          </a:p>
          <a:p>
            <a:pPr>
              <a:buNone/>
            </a:pPr>
            <a:endParaRPr lang="en-GB" dirty="0" smtClean="0"/>
          </a:p>
          <a:p>
            <a:r>
              <a:rPr lang="en-GB" dirty="0" smtClean="0"/>
              <a:t>Establishes </a:t>
            </a:r>
            <a:r>
              <a:rPr lang="en-GB" dirty="0"/>
              <a:t>an overall policy for the production and promotion of energy from renewable sources in the </a:t>
            </a:r>
            <a:r>
              <a:rPr lang="en-GB" dirty="0" smtClean="0"/>
              <a:t>EU. </a:t>
            </a:r>
            <a:endParaRPr lang="en-GB" dirty="0"/>
          </a:p>
          <a:p>
            <a:endParaRPr lang="en-GB" dirty="0"/>
          </a:p>
        </p:txBody>
      </p:sp>
    </p:spTree>
  </p:cSld>
  <p:clrMapOvr>
    <a:masterClrMapping/>
  </p:clrMapOvr>
  <p:transition advClick="0" advTm="20000"/>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a:t>
            </a:r>
            <a:r>
              <a:rPr lang="en-GB" dirty="0" smtClean="0"/>
              <a:t>ims</a:t>
            </a:r>
            <a:endParaRPr lang="en-GB" dirty="0"/>
          </a:p>
        </p:txBody>
      </p:sp>
      <p:sp>
        <p:nvSpPr>
          <p:cNvPr id="3" name="Content Placeholder 2"/>
          <p:cNvSpPr>
            <a:spLocks noGrp="1"/>
          </p:cNvSpPr>
          <p:nvPr>
            <p:ph sz="quarter" idx="1"/>
          </p:nvPr>
        </p:nvSpPr>
        <p:spPr/>
        <p:txBody>
          <a:bodyPr/>
          <a:lstStyle/>
          <a:p>
            <a:pPr>
              <a:buNone/>
            </a:pPr>
            <a:endParaRPr lang="en-GB" dirty="0" smtClean="0"/>
          </a:p>
          <a:p>
            <a:pPr>
              <a:buNone/>
            </a:pPr>
            <a:endParaRPr lang="en-GB" dirty="0"/>
          </a:p>
          <a:p>
            <a:r>
              <a:rPr lang="en-GB" dirty="0" smtClean="0"/>
              <a:t>The aim of the Directive is to have the </a:t>
            </a:r>
            <a:r>
              <a:rPr lang="en-GB" dirty="0"/>
              <a:t>EU </a:t>
            </a:r>
            <a:r>
              <a:rPr lang="en-GB" dirty="0" smtClean="0"/>
              <a:t>fulfil </a:t>
            </a:r>
            <a:r>
              <a:rPr lang="en-GB" dirty="0"/>
              <a:t>at least 20% of its energy needs with renewable by the year 2020.</a:t>
            </a:r>
          </a:p>
          <a:p>
            <a:r>
              <a:rPr lang="en-GB" dirty="0" smtClean="0"/>
              <a:t>Member states are also </a:t>
            </a:r>
            <a:r>
              <a:rPr lang="en-GB" dirty="0"/>
              <a:t>require to have at least 10% of their transport fuels come </a:t>
            </a:r>
            <a:r>
              <a:rPr lang="en-GB" dirty="0" smtClean="0"/>
              <a:t>from </a:t>
            </a:r>
            <a:r>
              <a:rPr lang="en-GB" dirty="0"/>
              <a:t>renewable </a:t>
            </a:r>
            <a:r>
              <a:rPr lang="en-GB" dirty="0" smtClean="0"/>
              <a:t>sources.</a:t>
            </a:r>
          </a:p>
        </p:txBody>
      </p:sp>
    </p:spTree>
  </p:cSld>
  <p:clrMapOvr>
    <a:masterClrMapping/>
  </p:clrMapOvr>
  <p:transition advClick="0" advTm="20000"/>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achieve this</a:t>
            </a:r>
            <a:endParaRPr lang="en-GB" dirty="0"/>
          </a:p>
        </p:txBody>
      </p:sp>
      <p:sp>
        <p:nvSpPr>
          <p:cNvPr id="3" name="Content Placeholder 2"/>
          <p:cNvSpPr>
            <a:spLocks noGrp="1"/>
          </p:cNvSpPr>
          <p:nvPr>
            <p:ph sz="quarter" idx="1"/>
          </p:nvPr>
        </p:nvSpPr>
        <p:spPr/>
        <p:txBody>
          <a:bodyPr/>
          <a:lstStyle/>
          <a:p>
            <a:endParaRPr lang="en-GB" dirty="0" smtClean="0"/>
          </a:p>
          <a:p>
            <a:pPr>
              <a:buNone/>
            </a:pPr>
            <a:endParaRPr lang="en-GB" dirty="0" smtClean="0"/>
          </a:p>
          <a:p>
            <a:pPr>
              <a:buNone/>
            </a:pPr>
            <a:endParaRPr lang="en-GB" dirty="0" smtClean="0"/>
          </a:p>
          <a:p>
            <a:r>
              <a:rPr lang="en-GB" dirty="0" smtClean="0"/>
              <a:t>By setting each member state mandatory national targets that have to be met by the year 2020.</a:t>
            </a:r>
            <a:endParaRPr lang="en-GB" dirty="0"/>
          </a:p>
        </p:txBody>
      </p:sp>
    </p:spTree>
  </p:cSld>
  <p:clrMapOvr>
    <a:masterClrMapping/>
  </p:clrMapOvr>
  <p:transition advClick="0" advTm="20000"/>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National targets </a:t>
            </a:r>
            <a:endParaRPr lang="en-GB" dirty="0"/>
          </a:p>
        </p:txBody>
      </p:sp>
      <p:sp>
        <p:nvSpPr>
          <p:cNvPr id="3" name="Content Placeholder 2"/>
          <p:cNvSpPr>
            <a:spLocks noGrp="1"/>
          </p:cNvSpPr>
          <p:nvPr>
            <p:ph sz="quarter" idx="1"/>
          </p:nvPr>
        </p:nvSpPr>
        <p:spPr/>
        <p:txBody>
          <a:bodyPr/>
          <a:lstStyle/>
          <a:p>
            <a:endParaRPr lang="en-GB" dirty="0" smtClean="0"/>
          </a:p>
          <a:p>
            <a:pPr>
              <a:buNone/>
            </a:pPr>
            <a:endParaRPr lang="en-GB" dirty="0" smtClean="0"/>
          </a:p>
          <a:p>
            <a:pPr>
              <a:buNone/>
            </a:pPr>
            <a:endParaRPr lang="en-GB" dirty="0" smtClean="0"/>
          </a:p>
          <a:p>
            <a:r>
              <a:rPr lang="en-GB" dirty="0" smtClean="0"/>
              <a:t>Are based on the potential production of energy from renewable sources of each member state. </a:t>
            </a:r>
            <a:endParaRPr lang="en-GB" dirty="0"/>
          </a:p>
        </p:txBody>
      </p:sp>
    </p:spTree>
  </p:cSld>
  <p:clrMapOvr>
    <a:masterClrMapping/>
  </p:clrMapOvr>
  <p:transition advClick="0" advTm="20000"/>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National target example </a:t>
            </a:r>
            <a:endParaRPr lang="en-GB" dirty="0"/>
          </a:p>
        </p:txBody>
      </p:sp>
      <p:sp>
        <p:nvSpPr>
          <p:cNvPr id="3" name="Content Placeholder 2"/>
          <p:cNvSpPr>
            <a:spLocks noGrp="1"/>
          </p:cNvSpPr>
          <p:nvPr>
            <p:ph sz="quarter" idx="1"/>
          </p:nvPr>
        </p:nvSpPr>
        <p:spPr/>
        <p:txBody>
          <a:bodyPr/>
          <a:lstStyle/>
          <a:p>
            <a:endParaRPr lang="en-GB" dirty="0" smtClean="0"/>
          </a:p>
          <a:p>
            <a:endParaRPr lang="en-GB" dirty="0" smtClean="0"/>
          </a:p>
          <a:p>
            <a:endParaRPr lang="en-GB" dirty="0"/>
          </a:p>
          <a:p>
            <a:r>
              <a:rPr lang="en-GB" dirty="0" smtClean="0"/>
              <a:t>In 2005 only 1.3 % of the United Kingdoms energy needs were produced from renewable sources but plans to </a:t>
            </a:r>
            <a:r>
              <a:rPr lang="en-GB" dirty="0"/>
              <a:t>increase that percentage to 15% by the year 2020</a:t>
            </a:r>
          </a:p>
        </p:txBody>
      </p:sp>
    </p:spTree>
  </p:cSld>
  <p:clrMapOvr>
    <a:masterClrMapping/>
  </p:clrMapOvr>
  <p:transition advClick="0" advTm="20000"/>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Action plans </a:t>
            </a:r>
            <a:endParaRPr lang="en-GB" dirty="0"/>
          </a:p>
        </p:txBody>
      </p:sp>
      <p:sp>
        <p:nvSpPr>
          <p:cNvPr id="3" name="Content Placeholder 2"/>
          <p:cNvSpPr>
            <a:spLocks noGrp="1"/>
          </p:cNvSpPr>
          <p:nvPr>
            <p:ph sz="quarter" idx="1"/>
          </p:nvPr>
        </p:nvSpPr>
        <p:spPr/>
        <p:txBody>
          <a:bodyPr/>
          <a:lstStyle/>
          <a:p>
            <a:endParaRPr lang="en-GB" dirty="0" smtClean="0"/>
          </a:p>
          <a:p>
            <a:endParaRPr lang="en-GB" dirty="0" smtClean="0"/>
          </a:p>
          <a:p>
            <a:endParaRPr lang="en-GB" dirty="0"/>
          </a:p>
          <a:p>
            <a:r>
              <a:rPr lang="en-GB" dirty="0" smtClean="0"/>
              <a:t>Each member state has to publish an action plan every two years to show the progress they have achieved. </a:t>
            </a:r>
            <a:endParaRPr lang="en-GB" dirty="0"/>
          </a:p>
        </p:txBody>
      </p:sp>
    </p:spTree>
  </p:cSld>
  <p:clrMapOvr>
    <a:masterClrMapping/>
  </p:clrMapOvr>
  <p:transition advClick="0" advTm="20000"/>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Support </a:t>
            </a:r>
            <a:endParaRPr lang="en-GB" dirty="0"/>
          </a:p>
        </p:txBody>
      </p:sp>
      <p:sp>
        <p:nvSpPr>
          <p:cNvPr id="3" name="Content Placeholder 2"/>
          <p:cNvSpPr>
            <a:spLocks noGrp="1"/>
          </p:cNvSpPr>
          <p:nvPr>
            <p:ph sz="quarter" idx="1"/>
          </p:nvPr>
        </p:nvSpPr>
        <p:spPr/>
        <p:txBody>
          <a:bodyPr/>
          <a:lstStyle/>
          <a:p>
            <a:endParaRPr lang="en-GB" dirty="0" smtClean="0"/>
          </a:p>
          <a:p>
            <a:endParaRPr lang="en-GB" dirty="0" smtClean="0"/>
          </a:p>
          <a:p>
            <a:endParaRPr lang="en-GB" dirty="0"/>
          </a:p>
          <a:p>
            <a:r>
              <a:rPr lang="en-GB" dirty="0" smtClean="0"/>
              <a:t>Support can be provided </a:t>
            </a:r>
            <a:r>
              <a:rPr lang="en-GB" dirty="0"/>
              <a:t>to help maximise each nation’s production by offering the majority of </a:t>
            </a:r>
            <a:r>
              <a:rPr lang="en-GB" dirty="0" smtClean="0"/>
              <a:t>member </a:t>
            </a:r>
            <a:r>
              <a:rPr lang="en-GB" dirty="0"/>
              <a:t>s</a:t>
            </a:r>
            <a:r>
              <a:rPr lang="en-GB" dirty="0" smtClean="0"/>
              <a:t>tates </a:t>
            </a:r>
            <a:r>
              <a:rPr lang="en-GB" dirty="0"/>
              <a:t>support schemes that grant </a:t>
            </a:r>
            <a:r>
              <a:rPr lang="en-GB" dirty="0" smtClean="0"/>
              <a:t>benefits such as joint projects were two or more nation co-fund a renewable energy project.</a:t>
            </a:r>
            <a:endParaRPr lang="en-GB" dirty="0"/>
          </a:p>
          <a:p>
            <a:endParaRPr lang="en-GB" dirty="0"/>
          </a:p>
        </p:txBody>
      </p:sp>
    </p:spTree>
  </p:cSld>
  <p:clrMapOvr>
    <a:masterClrMapping/>
  </p:clrMapOvr>
  <p:transition advClick="0" advTm="20000"/>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p:txBody>
          <a:bodyPr/>
          <a:lstStyle/>
          <a:p>
            <a:pPr>
              <a:buNone/>
            </a:pPr>
            <a:endParaRPr lang="en-GB" dirty="0" smtClean="0"/>
          </a:p>
          <a:p>
            <a:pPr>
              <a:buNone/>
            </a:pPr>
            <a:endParaRPr lang="en-GB" dirty="0" smtClean="0"/>
          </a:p>
        </p:txBody>
      </p:sp>
      <p:sp>
        <p:nvSpPr>
          <p:cNvPr id="6" name="TextBox 5"/>
          <p:cNvSpPr txBox="1"/>
          <p:nvPr/>
        </p:nvSpPr>
        <p:spPr>
          <a:xfrm>
            <a:off x="2643174" y="2928934"/>
            <a:ext cx="4286280" cy="1015663"/>
          </a:xfrm>
          <a:prstGeom prst="rect">
            <a:avLst/>
          </a:prstGeom>
          <a:noFill/>
        </p:spPr>
        <p:txBody>
          <a:bodyPr wrap="square" rtlCol="0">
            <a:spAutoFit/>
          </a:bodyPr>
          <a:lstStyle/>
          <a:p>
            <a:r>
              <a:rPr lang="en-GB" sz="6000" b="1" dirty="0" smtClean="0"/>
              <a:t>Thank you </a:t>
            </a:r>
            <a:endParaRPr lang="en-GB" sz="6000" b="1" dirty="0"/>
          </a:p>
        </p:txBody>
      </p:sp>
    </p:spTree>
  </p:cSld>
  <p:clrMapOvr>
    <a:masterClrMapping/>
  </p:clrMapOvr>
  <p:transition advClick="0" advTm="20000"/>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221</TotalTime>
  <Words>582</Words>
  <Application>Microsoft Office PowerPoint</Application>
  <PresentationFormat>On-screen Show (4:3)</PresentationFormat>
  <Paragraphs>66</Paragraphs>
  <Slides>10</Slides>
  <Notes>10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Equity</vt:lpstr>
      <vt:lpstr>The European Union Renewable Energy Directive</vt:lpstr>
      <vt:lpstr>The problem </vt:lpstr>
      <vt:lpstr>The Renewable Energy Directive</vt:lpstr>
      <vt:lpstr>Aims</vt:lpstr>
      <vt:lpstr>How to achieve this</vt:lpstr>
      <vt:lpstr>National targets </vt:lpstr>
      <vt:lpstr>National target example </vt:lpstr>
      <vt:lpstr>Action plans </vt:lpstr>
      <vt:lpstr>Support </vt:lpstr>
      <vt:lpstr>Slide 10</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Renewable energy directive EU</dc:title>
  <dc:creator>jonathan dixon</dc:creator>
  <cp:lastModifiedBy>jonathan dixon</cp:lastModifiedBy>
  <cp:revision>29</cp:revision>
  <dcterms:created xsi:type="dcterms:W3CDTF">2016-03-05T20:46:43Z</dcterms:created>
  <dcterms:modified xsi:type="dcterms:W3CDTF">2016-03-14T10:03:43Z</dcterms:modified>
</cp:coreProperties>
</file>